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4" r:id="rId2"/>
  </p:sldMasterIdLst>
  <p:notesMasterIdLst>
    <p:notesMasterId r:id="rId88"/>
  </p:notesMasterIdLst>
  <p:sldIdLst>
    <p:sldId id="256" r:id="rId3"/>
    <p:sldId id="258" r:id="rId4"/>
    <p:sldId id="4205" r:id="rId5"/>
    <p:sldId id="4204" r:id="rId6"/>
    <p:sldId id="4206" r:id="rId7"/>
    <p:sldId id="4207" r:id="rId8"/>
    <p:sldId id="4208" r:id="rId9"/>
    <p:sldId id="4209" r:id="rId10"/>
    <p:sldId id="4210" r:id="rId11"/>
    <p:sldId id="4211" r:id="rId12"/>
    <p:sldId id="4212" r:id="rId13"/>
    <p:sldId id="4213" r:id="rId14"/>
    <p:sldId id="4214" r:id="rId15"/>
    <p:sldId id="4247" r:id="rId16"/>
    <p:sldId id="4193" r:id="rId17"/>
    <p:sldId id="4166" r:id="rId18"/>
    <p:sldId id="4191" r:id="rId19"/>
    <p:sldId id="4192" r:id="rId20"/>
    <p:sldId id="4171" r:id="rId21"/>
    <p:sldId id="4194" r:id="rId22"/>
    <p:sldId id="4196" r:id="rId23"/>
    <p:sldId id="4201" r:id="rId24"/>
    <p:sldId id="4197" r:id="rId25"/>
    <p:sldId id="4198" r:id="rId26"/>
    <p:sldId id="4199" r:id="rId27"/>
    <p:sldId id="4202" r:id="rId28"/>
    <p:sldId id="4203" r:id="rId29"/>
    <p:sldId id="4215" r:id="rId30"/>
    <p:sldId id="4232" r:id="rId31"/>
    <p:sldId id="4216" r:id="rId32"/>
    <p:sldId id="4217" r:id="rId33"/>
    <p:sldId id="4218" r:id="rId34"/>
    <p:sldId id="4219" r:id="rId35"/>
    <p:sldId id="4220" r:id="rId36"/>
    <p:sldId id="4221" r:id="rId37"/>
    <p:sldId id="4222" r:id="rId38"/>
    <p:sldId id="4223" r:id="rId39"/>
    <p:sldId id="4224" r:id="rId40"/>
    <p:sldId id="4225" r:id="rId41"/>
    <p:sldId id="4226" r:id="rId42"/>
    <p:sldId id="4227" r:id="rId43"/>
    <p:sldId id="4230" r:id="rId44"/>
    <p:sldId id="4231" r:id="rId45"/>
    <p:sldId id="4188" r:id="rId46"/>
    <p:sldId id="4189" r:id="rId47"/>
    <p:sldId id="4190" r:id="rId48"/>
    <p:sldId id="4248" r:id="rId49"/>
    <p:sldId id="4241" r:id="rId50"/>
    <p:sldId id="4263" r:id="rId51"/>
    <p:sldId id="4265" r:id="rId52"/>
    <p:sldId id="4238" r:id="rId53"/>
    <p:sldId id="4258" r:id="rId54"/>
    <p:sldId id="4252" r:id="rId55"/>
    <p:sldId id="4255" r:id="rId56"/>
    <p:sldId id="4254" r:id="rId57"/>
    <p:sldId id="4251" r:id="rId58"/>
    <p:sldId id="4242" r:id="rId59"/>
    <p:sldId id="4259" r:id="rId60"/>
    <p:sldId id="4243" r:id="rId61"/>
    <p:sldId id="4244" r:id="rId62"/>
    <p:sldId id="4245" r:id="rId63"/>
    <p:sldId id="4261" r:id="rId64"/>
    <p:sldId id="4253" r:id="rId65"/>
    <p:sldId id="4246" r:id="rId66"/>
    <p:sldId id="4256" r:id="rId67"/>
    <p:sldId id="4257" r:id="rId68"/>
    <p:sldId id="4260" r:id="rId69"/>
    <p:sldId id="4262" r:id="rId70"/>
    <p:sldId id="4264" r:id="rId71"/>
    <p:sldId id="4266" r:id="rId72"/>
    <p:sldId id="4239" r:id="rId73"/>
    <p:sldId id="4267" r:id="rId74"/>
    <p:sldId id="4249" r:id="rId75"/>
    <p:sldId id="4240" r:id="rId76"/>
    <p:sldId id="4268" r:id="rId77"/>
    <p:sldId id="4270" r:id="rId78"/>
    <p:sldId id="4269" r:id="rId79"/>
    <p:sldId id="4271" r:id="rId80"/>
    <p:sldId id="4276" r:id="rId81"/>
    <p:sldId id="4272" r:id="rId82"/>
    <p:sldId id="4273" r:id="rId83"/>
    <p:sldId id="4288" r:id="rId84"/>
    <p:sldId id="4274" r:id="rId85"/>
    <p:sldId id="4275" r:id="rId86"/>
    <p:sldId id="257" r:id="rId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FF993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05E36D-1B88-41A2-B1FF-A248F887A9EC}" v="38" dt="2024-05-09T18:25:48.868"/>
    <p1510:client id="{BF8FFD6A-89C9-4DED-B94F-18081796A74D}" v="1" dt="2024-05-09T07:38:58.0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11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viewProps" Target="view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01289D-A2BB-4980-AC56-676D14CB6499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34A132CC-58F9-4D09-ACA5-EA96B14B9AA4}">
      <dgm:prSet phldrT="[Text]" phldr="0" custT="1"/>
      <dgm:spPr/>
      <dgm:t>
        <a:bodyPr/>
        <a:lstStyle/>
        <a:p>
          <a:pPr rtl="0"/>
          <a:r>
            <a:rPr lang="en-US" sz="2400">
              <a:latin typeface="+mn-lt"/>
            </a:rPr>
            <a:t>Basics of the I/O System</a:t>
          </a:r>
        </a:p>
      </dgm:t>
    </dgm:pt>
    <dgm:pt modelId="{AA3AAC11-D7F6-4F2D-8CEC-A231665D2CE2}" type="parTrans" cxnId="{9DC9D29D-7A05-42B3-B190-9DA02BD4BC3B}">
      <dgm:prSet/>
      <dgm:spPr/>
      <dgm:t>
        <a:bodyPr/>
        <a:lstStyle/>
        <a:p>
          <a:endParaRPr lang="en-US"/>
        </a:p>
      </dgm:t>
    </dgm:pt>
    <dgm:pt modelId="{92246FF1-E680-4761-BBDB-BAAB8354F092}" type="sibTrans" cxnId="{9DC9D29D-7A05-42B3-B190-9DA02BD4BC3B}">
      <dgm:prSet/>
      <dgm:spPr/>
      <dgm:t>
        <a:bodyPr/>
        <a:lstStyle/>
        <a:p>
          <a:endParaRPr lang="en-US"/>
        </a:p>
      </dgm:t>
    </dgm:pt>
    <dgm:pt modelId="{8F60B04B-BD34-496D-AE31-5600B3E8447F}">
      <dgm:prSet phldrT="[Text]" phldr="0" custT="1"/>
      <dgm:spPr/>
      <dgm:t>
        <a:bodyPr/>
        <a:lstStyle/>
        <a:p>
          <a:pPr rtl="0"/>
          <a:r>
            <a:rPr lang="en-US" sz="2400">
              <a:latin typeface="+mn-lt"/>
            </a:rPr>
            <a:t>Storage Devices</a:t>
          </a:r>
        </a:p>
      </dgm:t>
    </dgm:pt>
    <dgm:pt modelId="{099E9275-D9F4-4F14-8BC3-E0EAC447AC59}" type="parTrans" cxnId="{D2AA002F-BA28-4B58-A526-8B24C5B4428C}">
      <dgm:prSet/>
      <dgm:spPr/>
      <dgm:t>
        <a:bodyPr/>
        <a:lstStyle/>
        <a:p>
          <a:endParaRPr lang="en-US"/>
        </a:p>
      </dgm:t>
    </dgm:pt>
    <dgm:pt modelId="{3B7F3F9D-AD38-468C-BB8D-D165D54F87DA}" type="sibTrans" cxnId="{D2AA002F-BA28-4B58-A526-8B24C5B4428C}">
      <dgm:prSet/>
      <dgm:spPr/>
      <dgm:t>
        <a:bodyPr/>
        <a:lstStyle/>
        <a:p>
          <a:endParaRPr lang="en-US"/>
        </a:p>
      </dgm:t>
    </dgm:pt>
    <dgm:pt modelId="{DDA4A0B1-82EB-46DF-8A0B-795E7E850EAC}">
      <dgm:prSet phldrT="[Text]" phldr="0" custT="1"/>
      <dgm:spPr/>
      <dgm:t>
        <a:bodyPr/>
        <a:lstStyle/>
        <a:p>
          <a:pPr rtl="0"/>
          <a:r>
            <a:rPr lang="en-US" sz="2400">
              <a:latin typeface="+mn-lt"/>
            </a:rPr>
            <a:t>Character and Block Device Drivers</a:t>
          </a:r>
        </a:p>
      </dgm:t>
    </dgm:pt>
    <dgm:pt modelId="{DD4AB54D-971F-4280-AE55-57CC0EDCD4B5}" type="parTrans" cxnId="{6697CAD5-3733-4CE7-B66C-E420868D0B37}">
      <dgm:prSet/>
      <dgm:spPr/>
      <dgm:t>
        <a:bodyPr/>
        <a:lstStyle/>
        <a:p>
          <a:endParaRPr lang="en-US"/>
        </a:p>
      </dgm:t>
    </dgm:pt>
    <dgm:pt modelId="{B8883BAD-FBA6-464D-8FB4-134DDA18BEF5}" type="sibTrans" cxnId="{6697CAD5-3733-4CE7-B66C-E420868D0B37}">
      <dgm:prSet/>
      <dgm:spPr/>
      <dgm:t>
        <a:bodyPr/>
        <a:lstStyle/>
        <a:p>
          <a:endParaRPr lang="en-US"/>
        </a:p>
      </dgm:t>
    </dgm:pt>
    <dgm:pt modelId="{74F6EBC1-74AE-4F6B-8949-C0BC002EC417}">
      <dgm:prSet phldrT="[Text]" phldr="0" custT="1"/>
      <dgm:spPr/>
      <dgm:t>
        <a:bodyPr/>
        <a:lstStyle/>
        <a:p>
          <a:pPr rtl="0"/>
          <a:r>
            <a:rPr lang="en-US" sz="2400">
              <a:latin typeface="+mn-lt"/>
            </a:rPr>
            <a:t>File System</a:t>
          </a:r>
        </a:p>
      </dgm:t>
    </dgm:pt>
    <dgm:pt modelId="{37DF90A5-053F-4721-99E7-4CBEB19F1A4E}" type="parTrans" cxnId="{ACBBD241-7670-42C2-9946-3EBAD973C1D4}">
      <dgm:prSet/>
      <dgm:spPr/>
      <dgm:t>
        <a:bodyPr/>
        <a:lstStyle/>
        <a:p>
          <a:endParaRPr lang="en-US"/>
        </a:p>
      </dgm:t>
    </dgm:pt>
    <dgm:pt modelId="{BFFA27D5-2DD0-47EF-B9C7-5BAD0E040D95}" type="sibTrans" cxnId="{ACBBD241-7670-42C2-9946-3EBAD973C1D4}">
      <dgm:prSet/>
      <dgm:spPr/>
      <dgm:t>
        <a:bodyPr/>
        <a:lstStyle/>
        <a:p>
          <a:endParaRPr lang="en-US"/>
        </a:p>
      </dgm:t>
    </dgm:pt>
    <dgm:pt modelId="{89E25ED4-1445-4CDA-A29F-569870BFFE46}" type="pres">
      <dgm:prSet presAssocID="{CF01289D-A2BB-4980-AC56-676D14CB6499}" presName="arrowDiagram" presStyleCnt="0">
        <dgm:presLayoutVars>
          <dgm:chMax val="5"/>
          <dgm:dir/>
          <dgm:resizeHandles val="exact"/>
        </dgm:presLayoutVars>
      </dgm:prSet>
      <dgm:spPr/>
    </dgm:pt>
    <dgm:pt modelId="{F437B5E3-DE9C-47EF-82FE-05C5907D6100}" type="pres">
      <dgm:prSet presAssocID="{CF01289D-A2BB-4980-AC56-676D14CB6499}" presName="arrow" presStyleLbl="bgShp" presStyleIdx="0" presStyleCnt="1"/>
      <dgm:spPr/>
    </dgm:pt>
    <dgm:pt modelId="{9C53565A-FF48-47F7-9803-745D11E6F22B}" type="pres">
      <dgm:prSet presAssocID="{CF01289D-A2BB-4980-AC56-676D14CB6499}" presName="arrowDiagram4" presStyleCnt="0"/>
      <dgm:spPr/>
    </dgm:pt>
    <dgm:pt modelId="{318F7A97-EEE6-43F3-958A-A02695299B6B}" type="pres">
      <dgm:prSet presAssocID="{34A132CC-58F9-4D09-ACA5-EA96B14B9AA4}" presName="bullet4a" presStyleLbl="node1" presStyleIdx="0" presStyleCnt="4"/>
      <dgm:spPr/>
    </dgm:pt>
    <dgm:pt modelId="{BD36E21C-87D0-4104-940C-E6BD775B3AB3}" type="pres">
      <dgm:prSet presAssocID="{34A132CC-58F9-4D09-ACA5-EA96B14B9AA4}" presName="textBox4a" presStyleLbl="revTx" presStyleIdx="0" presStyleCnt="4">
        <dgm:presLayoutVars>
          <dgm:bulletEnabled val="1"/>
        </dgm:presLayoutVars>
      </dgm:prSet>
      <dgm:spPr/>
    </dgm:pt>
    <dgm:pt modelId="{7F4C1E90-9EB0-4AB7-A893-EB0DFAC45BFD}" type="pres">
      <dgm:prSet presAssocID="{8F60B04B-BD34-496D-AE31-5600B3E8447F}" presName="bullet4b" presStyleLbl="node1" presStyleIdx="1" presStyleCnt="4"/>
      <dgm:spPr/>
    </dgm:pt>
    <dgm:pt modelId="{A4C46050-3426-4D50-BDB3-EB783EE0562D}" type="pres">
      <dgm:prSet presAssocID="{8F60B04B-BD34-496D-AE31-5600B3E8447F}" presName="textBox4b" presStyleLbl="revTx" presStyleIdx="1" presStyleCnt="4">
        <dgm:presLayoutVars>
          <dgm:bulletEnabled val="1"/>
        </dgm:presLayoutVars>
      </dgm:prSet>
      <dgm:spPr/>
    </dgm:pt>
    <dgm:pt modelId="{352710C3-C97A-4B6E-932E-E6BC1CA745D6}" type="pres">
      <dgm:prSet presAssocID="{DDA4A0B1-82EB-46DF-8A0B-795E7E850EAC}" presName="bullet4c" presStyleLbl="node1" presStyleIdx="2" presStyleCnt="4"/>
      <dgm:spPr/>
    </dgm:pt>
    <dgm:pt modelId="{5EB22D05-22B7-47E4-842C-53B6451BA6D7}" type="pres">
      <dgm:prSet presAssocID="{DDA4A0B1-82EB-46DF-8A0B-795E7E850EAC}" presName="textBox4c" presStyleLbl="revTx" presStyleIdx="2" presStyleCnt="4">
        <dgm:presLayoutVars>
          <dgm:bulletEnabled val="1"/>
        </dgm:presLayoutVars>
      </dgm:prSet>
      <dgm:spPr/>
    </dgm:pt>
    <dgm:pt modelId="{DAA816B5-DC41-4B44-B94E-F66D0142BBFC}" type="pres">
      <dgm:prSet presAssocID="{74F6EBC1-74AE-4F6B-8949-C0BC002EC417}" presName="bullet4d" presStyleLbl="node1" presStyleIdx="3" presStyleCnt="4"/>
      <dgm:spPr/>
    </dgm:pt>
    <dgm:pt modelId="{379889FE-DA61-43F1-93E4-FA8AEF475CEF}" type="pres">
      <dgm:prSet presAssocID="{74F6EBC1-74AE-4F6B-8949-C0BC002EC417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D2AA002F-BA28-4B58-A526-8B24C5B4428C}" srcId="{CF01289D-A2BB-4980-AC56-676D14CB6499}" destId="{8F60B04B-BD34-496D-AE31-5600B3E8447F}" srcOrd="1" destOrd="0" parTransId="{099E9275-D9F4-4F14-8BC3-E0EAC447AC59}" sibTransId="{3B7F3F9D-AD38-468C-BB8D-D165D54F87DA}"/>
    <dgm:cxn modelId="{2A187131-4A5C-4800-9DC3-73DBCC2E2AA0}" type="presOf" srcId="{34A132CC-58F9-4D09-ACA5-EA96B14B9AA4}" destId="{BD36E21C-87D0-4104-940C-E6BD775B3AB3}" srcOrd="0" destOrd="0" presId="urn:microsoft.com/office/officeart/2005/8/layout/arrow2"/>
    <dgm:cxn modelId="{0B476539-1030-43EE-987B-64D6369901FA}" type="presOf" srcId="{74F6EBC1-74AE-4F6B-8949-C0BC002EC417}" destId="{379889FE-DA61-43F1-93E4-FA8AEF475CEF}" srcOrd="0" destOrd="0" presId="urn:microsoft.com/office/officeart/2005/8/layout/arrow2"/>
    <dgm:cxn modelId="{ACBBD241-7670-42C2-9946-3EBAD973C1D4}" srcId="{CF01289D-A2BB-4980-AC56-676D14CB6499}" destId="{74F6EBC1-74AE-4F6B-8949-C0BC002EC417}" srcOrd="3" destOrd="0" parTransId="{37DF90A5-053F-4721-99E7-4CBEB19F1A4E}" sibTransId="{BFFA27D5-2DD0-47EF-B9C7-5BAD0E040D95}"/>
    <dgm:cxn modelId="{05675559-65A9-43F9-A771-3E28973B070E}" type="presOf" srcId="{DDA4A0B1-82EB-46DF-8A0B-795E7E850EAC}" destId="{5EB22D05-22B7-47E4-842C-53B6451BA6D7}" srcOrd="0" destOrd="0" presId="urn:microsoft.com/office/officeart/2005/8/layout/arrow2"/>
    <dgm:cxn modelId="{8966E388-E253-4009-B369-F0F36FF16BE3}" type="presOf" srcId="{8F60B04B-BD34-496D-AE31-5600B3E8447F}" destId="{A4C46050-3426-4D50-BDB3-EB783EE0562D}" srcOrd="0" destOrd="0" presId="urn:microsoft.com/office/officeart/2005/8/layout/arrow2"/>
    <dgm:cxn modelId="{D21CB395-347D-4C53-B526-E33B3E9BF950}" type="presOf" srcId="{CF01289D-A2BB-4980-AC56-676D14CB6499}" destId="{89E25ED4-1445-4CDA-A29F-569870BFFE46}" srcOrd="0" destOrd="0" presId="urn:microsoft.com/office/officeart/2005/8/layout/arrow2"/>
    <dgm:cxn modelId="{9DC9D29D-7A05-42B3-B190-9DA02BD4BC3B}" srcId="{CF01289D-A2BB-4980-AC56-676D14CB6499}" destId="{34A132CC-58F9-4D09-ACA5-EA96B14B9AA4}" srcOrd="0" destOrd="0" parTransId="{AA3AAC11-D7F6-4F2D-8CEC-A231665D2CE2}" sibTransId="{92246FF1-E680-4761-BBDB-BAAB8354F092}"/>
    <dgm:cxn modelId="{6697CAD5-3733-4CE7-B66C-E420868D0B37}" srcId="{CF01289D-A2BB-4980-AC56-676D14CB6499}" destId="{DDA4A0B1-82EB-46DF-8A0B-795E7E850EAC}" srcOrd="2" destOrd="0" parTransId="{DD4AB54D-971F-4280-AE55-57CC0EDCD4B5}" sibTransId="{B8883BAD-FBA6-464D-8FB4-134DDA18BEF5}"/>
    <dgm:cxn modelId="{038B87EF-7F51-45A8-835E-2197B27245CE}" type="presParOf" srcId="{89E25ED4-1445-4CDA-A29F-569870BFFE46}" destId="{F437B5E3-DE9C-47EF-82FE-05C5907D6100}" srcOrd="0" destOrd="0" presId="urn:microsoft.com/office/officeart/2005/8/layout/arrow2"/>
    <dgm:cxn modelId="{0D0E70D6-E5D2-4736-ABC0-D628C9D35873}" type="presParOf" srcId="{89E25ED4-1445-4CDA-A29F-569870BFFE46}" destId="{9C53565A-FF48-47F7-9803-745D11E6F22B}" srcOrd="1" destOrd="0" presId="urn:microsoft.com/office/officeart/2005/8/layout/arrow2"/>
    <dgm:cxn modelId="{55AC76A8-91D3-4AE5-84CA-AE54C938E9E7}" type="presParOf" srcId="{9C53565A-FF48-47F7-9803-745D11E6F22B}" destId="{318F7A97-EEE6-43F3-958A-A02695299B6B}" srcOrd="0" destOrd="0" presId="urn:microsoft.com/office/officeart/2005/8/layout/arrow2"/>
    <dgm:cxn modelId="{79049C13-3AEF-43CA-ADF2-5A56EACECC12}" type="presParOf" srcId="{9C53565A-FF48-47F7-9803-745D11E6F22B}" destId="{BD36E21C-87D0-4104-940C-E6BD775B3AB3}" srcOrd="1" destOrd="0" presId="urn:microsoft.com/office/officeart/2005/8/layout/arrow2"/>
    <dgm:cxn modelId="{BA946418-5FC6-48E0-9249-CB8FB3E81BF8}" type="presParOf" srcId="{9C53565A-FF48-47F7-9803-745D11E6F22B}" destId="{7F4C1E90-9EB0-4AB7-A893-EB0DFAC45BFD}" srcOrd="2" destOrd="0" presId="urn:microsoft.com/office/officeart/2005/8/layout/arrow2"/>
    <dgm:cxn modelId="{C141B386-2EF0-459D-99DD-594CDBCF29DB}" type="presParOf" srcId="{9C53565A-FF48-47F7-9803-745D11E6F22B}" destId="{A4C46050-3426-4D50-BDB3-EB783EE0562D}" srcOrd="3" destOrd="0" presId="urn:microsoft.com/office/officeart/2005/8/layout/arrow2"/>
    <dgm:cxn modelId="{48AE9CDA-495E-405D-8158-15F68A92FF2A}" type="presParOf" srcId="{9C53565A-FF48-47F7-9803-745D11E6F22B}" destId="{352710C3-C97A-4B6E-932E-E6BC1CA745D6}" srcOrd="4" destOrd="0" presId="urn:microsoft.com/office/officeart/2005/8/layout/arrow2"/>
    <dgm:cxn modelId="{210B1C97-B466-4196-BED0-C35C2F2C7600}" type="presParOf" srcId="{9C53565A-FF48-47F7-9803-745D11E6F22B}" destId="{5EB22D05-22B7-47E4-842C-53B6451BA6D7}" srcOrd="5" destOrd="0" presId="urn:microsoft.com/office/officeart/2005/8/layout/arrow2"/>
    <dgm:cxn modelId="{599794CF-EC08-42FC-A218-321144EB991C}" type="presParOf" srcId="{9C53565A-FF48-47F7-9803-745D11E6F22B}" destId="{DAA816B5-DC41-4B44-B94E-F66D0142BBFC}" srcOrd="6" destOrd="0" presId="urn:microsoft.com/office/officeart/2005/8/layout/arrow2"/>
    <dgm:cxn modelId="{0459F5F4-71EC-456E-B928-B94D99A1490C}" type="presParOf" srcId="{9C53565A-FF48-47F7-9803-745D11E6F22B}" destId="{379889FE-DA61-43F1-93E4-FA8AEF475CEF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01289D-A2BB-4980-AC56-676D14CB6499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34A132CC-58F9-4D09-ACA5-EA96B14B9AA4}">
      <dgm:prSet phldrT="[Text]" phldr="0" custT="1"/>
      <dgm:spPr/>
      <dgm:t>
        <a:bodyPr/>
        <a:lstStyle/>
        <a:p>
          <a:pPr rtl="0"/>
          <a:r>
            <a:rPr lang="en-US" sz="2400">
              <a:latin typeface="+mn-lt"/>
            </a:rPr>
            <a:t>Basics of the I/O System</a:t>
          </a:r>
        </a:p>
      </dgm:t>
    </dgm:pt>
    <dgm:pt modelId="{AA3AAC11-D7F6-4F2D-8CEC-A231665D2CE2}" type="parTrans" cxnId="{9DC9D29D-7A05-42B3-B190-9DA02BD4BC3B}">
      <dgm:prSet/>
      <dgm:spPr/>
      <dgm:t>
        <a:bodyPr/>
        <a:lstStyle/>
        <a:p>
          <a:endParaRPr lang="en-US"/>
        </a:p>
      </dgm:t>
    </dgm:pt>
    <dgm:pt modelId="{92246FF1-E680-4761-BBDB-BAAB8354F092}" type="sibTrans" cxnId="{9DC9D29D-7A05-42B3-B190-9DA02BD4BC3B}">
      <dgm:prSet/>
      <dgm:spPr/>
      <dgm:t>
        <a:bodyPr/>
        <a:lstStyle/>
        <a:p>
          <a:endParaRPr lang="en-US"/>
        </a:p>
      </dgm:t>
    </dgm:pt>
    <dgm:pt modelId="{8F60B04B-BD34-496D-AE31-5600B3E8447F}">
      <dgm:prSet phldrT="[Text]" phldr="0" custT="1"/>
      <dgm:spPr/>
      <dgm:t>
        <a:bodyPr/>
        <a:lstStyle/>
        <a:p>
          <a:pPr rtl="0"/>
          <a:r>
            <a:rPr lang="en-US" sz="2400">
              <a:latin typeface="+mn-lt"/>
            </a:rPr>
            <a:t>Storage Devices</a:t>
          </a:r>
        </a:p>
      </dgm:t>
    </dgm:pt>
    <dgm:pt modelId="{099E9275-D9F4-4F14-8BC3-E0EAC447AC59}" type="parTrans" cxnId="{D2AA002F-BA28-4B58-A526-8B24C5B4428C}">
      <dgm:prSet/>
      <dgm:spPr/>
      <dgm:t>
        <a:bodyPr/>
        <a:lstStyle/>
        <a:p>
          <a:endParaRPr lang="en-US"/>
        </a:p>
      </dgm:t>
    </dgm:pt>
    <dgm:pt modelId="{3B7F3F9D-AD38-468C-BB8D-D165D54F87DA}" type="sibTrans" cxnId="{D2AA002F-BA28-4B58-A526-8B24C5B4428C}">
      <dgm:prSet/>
      <dgm:spPr/>
      <dgm:t>
        <a:bodyPr/>
        <a:lstStyle/>
        <a:p>
          <a:endParaRPr lang="en-US"/>
        </a:p>
      </dgm:t>
    </dgm:pt>
    <dgm:pt modelId="{DDA4A0B1-82EB-46DF-8A0B-795E7E850EAC}">
      <dgm:prSet phldrT="[Text]" phldr="0" custT="1"/>
      <dgm:spPr/>
      <dgm:t>
        <a:bodyPr/>
        <a:lstStyle/>
        <a:p>
          <a:pPr rtl="0"/>
          <a:r>
            <a:rPr lang="en-US" sz="2400">
              <a:latin typeface="+mn-lt"/>
            </a:rPr>
            <a:t>Character and Block Device Drivers</a:t>
          </a:r>
        </a:p>
      </dgm:t>
    </dgm:pt>
    <dgm:pt modelId="{DD4AB54D-971F-4280-AE55-57CC0EDCD4B5}" type="parTrans" cxnId="{6697CAD5-3733-4CE7-B66C-E420868D0B37}">
      <dgm:prSet/>
      <dgm:spPr/>
      <dgm:t>
        <a:bodyPr/>
        <a:lstStyle/>
        <a:p>
          <a:endParaRPr lang="en-US"/>
        </a:p>
      </dgm:t>
    </dgm:pt>
    <dgm:pt modelId="{B8883BAD-FBA6-464D-8FB4-134DDA18BEF5}" type="sibTrans" cxnId="{6697CAD5-3733-4CE7-B66C-E420868D0B37}">
      <dgm:prSet/>
      <dgm:spPr/>
      <dgm:t>
        <a:bodyPr/>
        <a:lstStyle/>
        <a:p>
          <a:endParaRPr lang="en-US"/>
        </a:p>
      </dgm:t>
    </dgm:pt>
    <dgm:pt modelId="{74F6EBC1-74AE-4F6B-8949-C0BC002EC417}">
      <dgm:prSet phldrT="[Text]" phldr="0" custT="1"/>
      <dgm:spPr/>
      <dgm:t>
        <a:bodyPr/>
        <a:lstStyle/>
        <a:p>
          <a:pPr rtl="0"/>
          <a:r>
            <a:rPr lang="en-US" sz="2400">
              <a:latin typeface="+mn-lt"/>
            </a:rPr>
            <a:t>File System</a:t>
          </a:r>
        </a:p>
      </dgm:t>
    </dgm:pt>
    <dgm:pt modelId="{37DF90A5-053F-4721-99E7-4CBEB19F1A4E}" type="parTrans" cxnId="{ACBBD241-7670-42C2-9946-3EBAD973C1D4}">
      <dgm:prSet/>
      <dgm:spPr/>
      <dgm:t>
        <a:bodyPr/>
        <a:lstStyle/>
        <a:p>
          <a:endParaRPr lang="en-US"/>
        </a:p>
      </dgm:t>
    </dgm:pt>
    <dgm:pt modelId="{BFFA27D5-2DD0-47EF-B9C7-5BAD0E040D95}" type="sibTrans" cxnId="{ACBBD241-7670-42C2-9946-3EBAD973C1D4}">
      <dgm:prSet/>
      <dgm:spPr/>
      <dgm:t>
        <a:bodyPr/>
        <a:lstStyle/>
        <a:p>
          <a:endParaRPr lang="en-US"/>
        </a:p>
      </dgm:t>
    </dgm:pt>
    <dgm:pt modelId="{89E25ED4-1445-4CDA-A29F-569870BFFE46}" type="pres">
      <dgm:prSet presAssocID="{CF01289D-A2BB-4980-AC56-676D14CB6499}" presName="arrowDiagram" presStyleCnt="0">
        <dgm:presLayoutVars>
          <dgm:chMax val="5"/>
          <dgm:dir/>
          <dgm:resizeHandles val="exact"/>
        </dgm:presLayoutVars>
      </dgm:prSet>
      <dgm:spPr/>
    </dgm:pt>
    <dgm:pt modelId="{F437B5E3-DE9C-47EF-82FE-05C5907D6100}" type="pres">
      <dgm:prSet presAssocID="{CF01289D-A2BB-4980-AC56-676D14CB6499}" presName="arrow" presStyleLbl="bgShp" presStyleIdx="0" presStyleCnt="1"/>
      <dgm:spPr/>
    </dgm:pt>
    <dgm:pt modelId="{7ACAD874-F4EB-485A-B94D-1303B8B6DAAB}" type="pres">
      <dgm:prSet presAssocID="{CF01289D-A2BB-4980-AC56-676D14CB6499}" presName="arrowDiagram4" presStyleCnt="0"/>
      <dgm:spPr/>
    </dgm:pt>
    <dgm:pt modelId="{1679A207-3908-4D19-B8AA-D797F36C2600}" type="pres">
      <dgm:prSet presAssocID="{34A132CC-58F9-4D09-ACA5-EA96B14B9AA4}" presName="bullet4a" presStyleLbl="node1" presStyleIdx="0" presStyleCnt="4"/>
      <dgm:spPr/>
    </dgm:pt>
    <dgm:pt modelId="{C714B5D8-F3A3-4B74-84A3-DBDDA0784B9D}" type="pres">
      <dgm:prSet presAssocID="{34A132CC-58F9-4D09-ACA5-EA96B14B9AA4}" presName="textBox4a" presStyleLbl="revTx" presStyleIdx="0" presStyleCnt="4">
        <dgm:presLayoutVars>
          <dgm:bulletEnabled val="1"/>
        </dgm:presLayoutVars>
      </dgm:prSet>
      <dgm:spPr/>
    </dgm:pt>
    <dgm:pt modelId="{F0E40F2D-0D3E-4641-B305-F33DD554C054}" type="pres">
      <dgm:prSet presAssocID="{8F60B04B-BD34-496D-AE31-5600B3E8447F}" presName="bullet4b" presStyleLbl="node1" presStyleIdx="1" presStyleCnt="4"/>
      <dgm:spPr/>
    </dgm:pt>
    <dgm:pt modelId="{3FC6AB51-0FE1-4334-B994-AA55C0231E24}" type="pres">
      <dgm:prSet presAssocID="{8F60B04B-BD34-496D-AE31-5600B3E8447F}" presName="textBox4b" presStyleLbl="revTx" presStyleIdx="1" presStyleCnt="4">
        <dgm:presLayoutVars>
          <dgm:bulletEnabled val="1"/>
        </dgm:presLayoutVars>
      </dgm:prSet>
      <dgm:spPr/>
    </dgm:pt>
    <dgm:pt modelId="{7E4A2120-A831-499D-BBD3-8D4A302F20A9}" type="pres">
      <dgm:prSet presAssocID="{DDA4A0B1-82EB-46DF-8A0B-795E7E850EAC}" presName="bullet4c" presStyleLbl="node1" presStyleIdx="2" presStyleCnt="4"/>
      <dgm:spPr/>
    </dgm:pt>
    <dgm:pt modelId="{976CB4D6-EF4D-468D-873F-B1ECD3DB7DEB}" type="pres">
      <dgm:prSet presAssocID="{DDA4A0B1-82EB-46DF-8A0B-795E7E850EAC}" presName="textBox4c" presStyleLbl="revTx" presStyleIdx="2" presStyleCnt="4">
        <dgm:presLayoutVars>
          <dgm:bulletEnabled val="1"/>
        </dgm:presLayoutVars>
      </dgm:prSet>
      <dgm:spPr/>
    </dgm:pt>
    <dgm:pt modelId="{7822E275-B4C0-4CCD-ADDD-078459D54DF6}" type="pres">
      <dgm:prSet presAssocID="{74F6EBC1-74AE-4F6B-8949-C0BC002EC417}" presName="bullet4d" presStyleLbl="node1" presStyleIdx="3" presStyleCnt="4"/>
      <dgm:spPr/>
    </dgm:pt>
    <dgm:pt modelId="{763FB1CA-5136-4B29-935F-DA66CA305A71}" type="pres">
      <dgm:prSet presAssocID="{74F6EBC1-74AE-4F6B-8949-C0BC002EC417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A7309122-FAF9-4D18-BFDD-D373F4228957}" type="presOf" srcId="{8F60B04B-BD34-496D-AE31-5600B3E8447F}" destId="{3FC6AB51-0FE1-4334-B994-AA55C0231E24}" srcOrd="0" destOrd="0" presId="urn:microsoft.com/office/officeart/2005/8/layout/arrow2"/>
    <dgm:cxn modelId="{D2AA002F-BA28-4B58-A526-8B24C5B4428C}" srcId="{CF01289D-A2BB-4980-AC56-676D14CB6499}" destId="{8F60B04B-BD34-496D-AE31-5600B3E8447F}" srcOrd="1" destOrd="0" parTransId="{099E9275-D9F4-4F14-8BC3-E0EAC447AC59}" sibTransId="{3B7F3F9D-AD38-468C-BB8D-D165D54F87DA}"/>
    <dgm:cxn modelId="{ACBBD241-7670-42C2-9946-3EBAD973C1D4}" srcId="{CF01289D-A2BB-4980-AC56-676D14CB6499}" destId="{74F6EBC1-74AE-4F6B-8949-C0BC002EC417}" srcOrd="3" destOrd="0" parTransId="{37DF90A5-053F-4721-99E7-4CBEB19F1A4E}" sibTransId="{BFFA27D5-2DD0-47EF-B9C7-5BAD0E040D95}"/>
    <dgm:cxn modelId="{4820757A-924F-40CE-9211-2AA55E28CF17}" type="presOf" srcId="{74F6EBC1-74AE-4F6B-8949-C0BC002EC417}" destId="{763FB1CA-5136-4B29-935F-DA66CA305A71}" srcOrd="0" destOrd="0" presId="urn:microsoft.com/office/officeart/2005/8/layout/arrow2"/>
    <dgm:cxn modelId="{D21CB395-347D-4C53-B526-E33B3E9BF950}" type="presOf" srcId="{CF01289D-A2BB-4980-AC56-676D14CB6499}" destId="{89E25ED4-1445-4CDA-A29F-569870BFFE46}" srcOrd="0" destOrd="0" presId="urn:microsoft.com/office/officeart/2005/8/layout/arrow2"/>
    <dgm:cxn modelId="{9DC9D29D-7A05-42B3-B190-9DA02BD4BC3B}" srcId="{CF01289D-A2BB-4980-AC56-676D14CB6499}" destId="{34A132CC-58F9-4D09-ACA5-EA96B14B9AA4}" srcOrd="0" destOrd="0" parTransId="{AA3AAC11-D7F6-4F2D-8CEC-A231665D2CE2}" sibTransId="{92246FF1-E680-4761-BBDB-BAAB8354F092}"/>
    <dgm:cxn modelId="{C15A08B6-743B-48F9-A460-0682A0934F3A}" type="presOf" srcId="{DDA4A0B1-82EB-46DF-8A0B-795E7E850EAC}" destId="{976CB4D6-EF4D-468D-873F-B1ECD3DB7DEB}" srcOrd="0" destOrd="0" presId="urn:microsoft.com/office/officeart/2005/8/layout/arrow2"/>
    <dgm:cxn modelId="{6697CAD5-3733-4CE7-B66C-E420868D0B37}" srcId="{CF01289D-A2BB-4980-AC56-676D14CB6499}" destId="{DDA4A0B1-82EB-46DF-8A0B-795E7E850EAC}" srcOrd="2" destOrd="0" parTransId="{DD4AB54D-971F-4280-AE55-57CC0EDCD4B5}" sibTransId="{B8883BAD-FBA6-464D-8FB4-134DDA18BEF5}"/>
    <dgm:cxn modelId="{8055E0F8-5A8A-475D-A869-A74E1981B11A}" type="presOf" srcId="{34A132CC-58F9-4D09-ACA5-EA96B14B9AA4}" destId="{C714B5D8-F3A3-4B74-84A3-DBDDA0784B9D}" srcOrd="0" destOrd="0" presId="urn:microsoft.com/office/officeart/2005/8/layout/arrow2"/>
    <dgm:cxn modelId="{038B87EF-7F51-45A8-835E-2197B27245CE}" type="presParOf" srcId="{89E25ED4-1445-4CDA-A29F-569870BFFE46}" destId="{F437B5E3-DE9C-47EF-82FE-05C5907D6100}" srcOrd="0" destOrd="0" presId="urn:microsoft.com/office/officeart/2005/8/layout/arrow2"/>
    <dgm:cxn modelId="{D7EDC636-6C8B-4010-8FC6-BECD72EB3EF4}" type="presParOf" srcId="{89E25ED4-1445-4CDA-A29F-569870BFFE46}" destId="{7ACAD874-F4EB-485A-B94D-1303B8B6DAAB}" srcOrd="1" destOrd="0" presId="urn:microsoft.com/office/officeart/2005/8/layout/arrow2"/>
    <dgm:cxn modelId="{38037506-0705-4BED-8EB4-2C894DD0B242}" type="presParOf" srcId="{7ACAD874-F4EB-485A-B94D-1303B8B6DAAB}" destId="{1679A207-3908-4D19-B8AA-D797F36C2600}" srcOrd="0" destOrd="0" presId="urn:microsoft.com/office/officeart/2005/8/layout/arrow2"/>
    <dgm:cxn modelId="{A2B62958-6AD8-4B04-916C-860BD724A3E5}" type="presParOf" srcId="{7ACAD874-F4EB-485A-B94D-1303B8B6DAAB}" destId="{C714B5D8-F3A3-4B74-84A3-DBDDA0784B9D}" srcOrd="1" destOrd="0" presId="urn:microsoft.com/office/officeart/2005/8/layout/arrow2"/>
    <dgm:cxn modelId="{33E40066-848F-4A52-BCE5-A06B40EA7799}" type="presParOf" srcId="{7ACAD874-F4EB-485A-B94D-1303B8B6DAAB}" destId="{F0E40F2D-0D3E-4641-B305-F33DD554C054}" srcOrd="2" destOrd="0" presId="urn:microsoft.com/office/officeart/2005/8/layout/arrow2"/>
    <dgm:cxn modelId="{4688070F-7EBC-47AC-95E6-6A29E4AA96B7}" type="presParOf" srcId="{7ACAD874-F4EB-485A-B94D-1303B8B6DAAB}" destId="{3FC6AB51-0FE1-4334-B994-AA55C0231E24}" srcOrd="3" destOrd="0" presId="urn:microsoft.com/office/officeart/2005/8/layout/arrow2"/>
    <dgm:cxn modelId="{55CD1968-F8F0-451F-A772-7FBC4CBF9AFA}" type="presParOf" srcId="{7ACAD874-F4EB-485A-B94D-1303B8B6DAAB}" destId="{7E4A2120-A831-499D-BBD3-8D4A302F20A9}" srcOrd="4" destOrd="0" presId="urn:microsoft.com/office/officeart/2005/8/layout/arrow2"/>
    <dgm:cxn modelId="{627D4FB3-E78F-4B08-89CA-AD93CA0FEC62}" type="presParOf" srcId="{7ACAD874-F4EB-485A-B94D-1303B8B6DAAB}" destId="{976CB4D6-EF4D-468D-873F-B1ECD3DB7DEB}" srcOrd="5" destOrd="0" presId="urn:microsoft.com/office/officeart/2005/8/layout/arrow2"/>
    <dgm:cxn modelId="{04E3D7FC-AE9F-4865-B5AC-ECC3F7B95E27}" type="presParOf" srcId="{7ACAD874-F4EB-485A-B94D-1303B8B6DAAB}" destId="{7822E275-B4C0-4CCD-ADDD-078459D54DF6}" srcOrd="6" destOrd="0" presId="urn:microsoft.com/office/officeart/2005/8/layout/arrow2"/>
    <dgm:cxn modelId="{5D4808E2-2E65-48D5-91D1-7E4A6F046C76}" type="presParOf" srcId="{7ACAD874-F4EB-485A-B94D-1303B8B6DAAB}" destId="{763FB1CA-5136-4B29-935F-DA66CA305A71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BC60D9-93C3-4729-B2CF-52BA4A36EF57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F77090F-52AF-441D-8BE5-F15E06A94EAF}">
      <dgm:prSet phldrT="[Text]" custT="1"/>
      <dgm:spPr/>
      <dgm:t>
        <a:bodyPr/>
        <a:lstStyle/>
        <a:p>
          <a:r>
            <a:rPr lang="en-US" sz="2000">
              <a:solidFill>
                <a:srgbClr val="C00000"/>
              </a:solidFill>
            </a:rPr>
            <a:t>Construct</a:t>
          </a:r>
          <a:r>
            <a:rPr lang="en-US" sz="2000"/>
            <a:t> a device that has two physical states</a:t>
          </a:r>
        </a:p>
      </dgm:t>
    </dgm:pt>
    <dgm:pt modelId="{B1BAC825-5100-4E7A-9ACC-0C2BF188449F}" type="parTrans" cxnId="{FE840312-EBF9-4136-95D7-310D635C603F}">
      <dgm:prSet/>
      <dgm:spPr/>
      <dgm:t>
        <a:bodyPr/>
        <a:lstStyle/>
        <a:p>
          <a:endParaRPr lang="en-US"/>
        </a:p>
      </dgm:t>
    </dgm:pt>
    <dgm:pt modelId="{7031E30D-87E5-4543-82FC-65B5DFF89CD4}" type="sibTrans" cxnId="{FE840312-EBF9-4136-95D7-310D635C603F}">
      <dgm:prSet/>
      <dgm:spPr/>
      <dgm:t>
        <a:bodyPr/>
        <a:lstStyle/>
        <a:p>
          <a:endParaRPr lang="en-US"/>
        </a:p>
      </dgm:t>
    </dgm:pt>
    <dgm:pt modelId="{A2833CE5-D14D-4161-8575-A2E8B2BCC1A8}">
      <dgm:prSet phldrT="[Text]" custT="1"/>
      <dgm:spPr/>
      <dgm:t>
        <a:bodyPr/>
        <a:lstStyle/>
        <a:p>
          <a:r>
            <a:rPr lang="en-US" sz="2000">
              <a:solidFill>
                <a:srgbClr val="00B050"/>
              </a:solidFill>
            </a:rPr>
            <a:t>Designate</a:t>
          </a:r>
          <a:r>
            <a:rPr lang="en-US" sz="2000"/>
            <a:t> one state a logical 1 and the other a logical 0</a:t>
          </a:r>
        </a:p>
      </dgm:t>
    </dgm:pt>
    <dgm:pt modelId="{2450D4F6-FEB0-456B-9528-BB8527452795}" type="parTrans" cxnId="{6726B136-ED0C-4536-AA06-E86E3CA9AACA}">
      <dgm:prSet/>
      <dgm:spPr/>
      <dgm:t>
        <a:bodyPr/>
        <a:lstStyle/>
        <a:p>
          <a:endParaRPr lang="en-US"/>
        </a:p>
      </dgm:t>
    </dgm:pt>
    <dgm:pt modelId="{B1F8BA9A-A8C9-4B97-84AE-27FDEB595AE6}" type="sibTrans" cxnId="{6726B136-ED0C-4536-AA06-E86E3CA9AACA}">
      <dgm:prSet/>
      <dgm:spPr/>
      <dgm:t>
        <a:bodyPr/>
        <a:lstStyle/>
        <a:p>
          <a:endParaRPr lang="en-US"/>
        </a:p>
      </dgm:t>
    </dgm:pt>
    <dgm:pt modelId="{BDED6BAB-C49D-4750-9EFA-6CFACBD9831F}">
      <dgm:prSet phldrT="[Text]" custT="1"/>
      <dgm:spPr/>
      <dgm:t>
        <a:bodyPr/>
        <a:lstStyle/>
        <a:p>
          <a:r>
            <a:rPr lang="en-US" sz="2000">
              <a:solidFill>
                <a:srgbClr val="7030A0"/>
              </a:solidFill>
            </a:rPr>
            <a:t>Create</a:t>
          </a:r>
          <a:r>
            <a:rPr lang="en-US" sz="2000"/>
            <a:t> an array of such devices</a:t>
          </a:r>
        </a:p>
      </dgm:t>
    </dgm:pt>
    <dgm:pt modelId="{6A87D922-A7C3-458D-9E0B-1F9D2BD117CA}" type="parTrans" cxnId="{472BF0B5-F1F2-4316-8F79-8E0489AA84DF}">
      <dgm:prSet/>
      <dgm:spPr/>
      <dgm:t>
        <a:bodyPr/>
        <a:lstStyle/>
        <a:p>
          <a:endParaRPr lang="en-US"/>
        </a:p>
      </dgm:t>
    </dgm:pt>
    <dgm:pt modelId="{75DEF5F3-C0B4-4834-8DB7-A7D76A270AF7}" type="sibTrans" cxnId="{472BF0B5-F1F2-4316-8F79-8E0489AA84DF}">
      <dgm:prSet/>
      <dgm:spPr/>
      <dgm:t>
        <a:bodyPr/>
        <a:lstStyle/>
        <a:p>
          <a:endParaRPr lang="en-US"/>
        </a:p>
      </dgm:t>
    </dgm:pt>
    <dgm:pt modelId="{7DBAB2A6-4F77-4B20-B272-F87A4C6F47E5}">
      <dgm:prSet phldrT="[Text]" custT="1"/>
      <dgm:spPr/>
      <dgm:t>
        <a:bodyPr/>
        <a:lstStyle/>
        <a:p>
          <a:r>
            <a:rPr lang="en-US" sz="2000">
              <a:solidFill>
                <a:srgbClr val="0070C0"/>
              </a:solidFill>
            </a:rPr>
            <a:t>Manage</a:t>
          </a:r>
          <a:r>
            <a:rPr lang="en-US" sz="2000"/>
            <a:t> reliability using a HW-SW approach</a:t>
          </a:r>
        </a:p>
      </dgm:t>
    </dgm:pt>
    <dgm:pt modelId="{5FAE175E-346F-4764-B6C7-95685B2113BC}" type="parTrans" cxnId="{5137C0C8-2369-45C0-ABC3-EEAFC71C1734}">
      <dgm:prSet/>
      <dgm:spPr/>
      <dgm:t>
        <a:bodyPr/>
        <a:lstStyle/>
        <a:p>
          <a:endParaRPr lang="en-US"/>
        </a:p>
      </dgm:t>
    </dgm:pt>
    <dgm:pt modelId="{B929819F-F98A-4DEC-9E44-9C43493560BD}" type="sibTrans" cxnId="{5137C0C8-2369-45C0-ABC3-EEAFC71C1734}">
      <dgm:prSet/>
      <dgm:spPr/>
      <dgm:t>
        <a:bodyPr/>
        <a:lstStyle/>
        <a:p>
          <a:endParaRPr lang="en-US"/>
        </a:p>
      </dgm:t>
    </dgm:pt>
    <dgm:pt modelId="{3E5A8260-2511-4E4E-B091-3B32EF77D1E3}" type="pres">
      <dgm:prSet presAssocID="{A5BC60D9-93C3-4729-B2CF-52BA4A36EF57}" presName="rootnode" presStyleCnt="0">
        <dgm:presLayoutVars>
          <dgm:chMax/>
          <dgm:chPref/>
          <dgm:dir/>
          <dgm:animLvl val="lvl"/>
        </dgm:presLayoutVars>
      </dgm:prSet>
      <dgm:spPr/>
    </dgm:pt>
    <dgm:pt modelId="{260587F8-A4C9-4938-BAEC-166778C0C671}" type="pres">
      <dgm:prSet presAssocID="{AF77090F-52AF-441D-8BE5-F15E06A94EAF}" presName="composite" presStyleCnt="0"/>
      <dgm:spPr/>
    </dgm:pt>
    <dgm:pt modelId="{BAB22C3D-028B-416C-8018-3CC60C67D254}" type="pres">
      <dgm:prSet presAssocID="{AF77090F-52AF-441D-8BE5-F15E06A94EAF}" presName="LShape" presStyleLbl="alignNode1" presStyleIdx="0" presStyleCnt="7"/>
      <dgm:spPr/>
    </dgm:pt>
    <dgm:pt modelId="{F7D2C31F-54B5-4012-AD67-90A6AEBF2564}" type="pres">
      <dgm:prSet presAssocID="{AF77090F-52AF-441D-8BE5-F15E06A94EAF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D0624FD8-929D-411D-AC1A-DEC1C48F02D8}" type="pres">
      <dgm:prSet presAssocID="{AF77090F-52AF-441D-8BE5-F15E06A94EAF}" presName="Triangle" presStyleLbl="alignNode1" presStyleIdx="1" presStyleCnt="7"/>
      <dgm:spPr/>
    </dgm:pt>
    <dgm:pt modelId="{B44DAC89-83A1-4F64-A616-B49A76006857}" type="pres">
      <dgm:prSet presAssocID="{7031E30D-87E5-4543-82FC-65B5DFF89CD4}" presName="sibTrans" presStyleCnt="0"/>
      <dgm:spPr/>
    </dgm:pt>
    <dgm:pt modelId="{40CA40E9-F04B-427A-B662-6833E9F9AAE0}" type="pres">
      <dgm:prSet presAssocID="{7031E30D-87E5-4543-82FC-65B5DFF89CD4}" presName="space" presStyleCnt="0"/>
      <dgm:spPr/>
    </dgm:pt>
    <dgm:pt modelId="{A9C80BCF-C782-49B1-AA62-D64C10B60AD4}" type="pres">
      <dgm:prSet presAssocID="{A2833CE5-D14D-4161-8575-A2E8B2BCC1A8}" presName="composite" presStyleCnt="0"/>
      <dgm:spPr/>
    </dgm:pt>
    <dgm:pt modelId="{17F751D2-58BF-4661-9D0A-5D1DC648100F}" type="pres">
      <dgm:prSet presAssocID="{A2833CE5-D14D-4161-8575-A2E8B2BCC1A8}" presName="LShape" presStyleLbl="alignNode1" presStyleIdx="2" presStyleCnt="7"/>
      <dgm:spPr/>
    </dgm:pt>
    <dgm:pt modelId="{E2CD95B0-1676-4AFB-9743-A293F2B545BE}" type="pres">
      <dgm:prSet presAssocID="{A2833CE5-D14D-4161-8575-A2E8B2BCC1A8}" presName="ParentText" presStyleLbl="revTx" presStyleIdx="1" presStyleCnt="4" custScaleX="119176" custLinFactNeighborX="10500" custLinFactNeighborY="-1563">
        <dgm:presLayoutVars>
          <dgm:chMax val="0"/>
          <dgm:chPref val="0"/>
          <dgm:bulletEnabled val="1"/>
        </dgm:presLayoutVars>
      </dgm:prSet>
      <dgm:spPr/>
    </dgm:pt>
    <dgm:pt modelId="{8865974D-F8E5-48FC-A8BC-CA57B1F44447}" type="pres">
      <dgm:prSet presAssocID="{A2833CE5-D14D-4161-8575-A2E8B2BCC1A8}" presName="Triangle" presStyleLbl="alignNode1" presStyleIdx="3" presStyleCnt="7"/>
      <dgm:spPr/>
    </dgm:pt>
    <dgm:pt modelId="{847DAE98-9731-4D1E-B664-9D40DEFFA986}" type="pres">
      <dgm:prSet presAssocID="{B1F8BA9A-A8C9-4B97-84AE-27FDEB595AE6}" presName="sibTrans" presStyleCnt="0"/>
      <dgm:spPr/>
    </dgm:pt>
    <dgm:pt modelId="{F811900C-8647-45BD-839F-F1AFC748095C}" type="pres">
      <dgm:prSet presAssocID="{B1F8BA9A-A8C9-4B97-84AE-27FDEB595AE6}" presName="space" presStyleCnt="0"/>
      <dgm:spPr/>
    </dgm:pt>
    <dgm:pt modelId="{5FE7DBE3-F9EA-49FD-8F66-67959BEC52FB}" type="pres">
      <dgm:prSet presAssocID="{BDED6BAB-C49D-4750-9EFA-6CFACBD9831F}" presName="composite" presStyleCnt="0"/>
      <dgm:spPr/>
    </dgm:pt>
    <dgm:pt modelId="{3AE72723-BB0C-4E11-B11D-34A1A3BF3769}" type="pres">
      <dgm:prSet presAssocID="{BDED6BAB-C49D-4750-9EFA-6CFACBD9831F}" presName="LShape" presStyleLbl="alignNode1" presStyleIdx="4" presStyleCnt="7"/>
      <dgm:spPr/>
    </dgm:pt>
    <dgm:pt modelId="{3CF8C679-8A74-40D9-865C-754EFB76A9B8}" type="pres">
      <dgm:prSet presAssocID="{BDED6BAB-C49D-4750-9EFA-6CFACBD9831F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CCBEB3F1-445C-4878-916D-4F681E1942A3}" type="pres">
      <dgm:prSet presAssocID="{BDED6BAB-C49D-4750-9EFA-6CFACBD9831F}" presName="Triangle" presStyleLbl="alignNode1" presStyleIdx="5" presStyleCnt="7"/>
      <dgm:spPr/>
    </dgm:pt>
    <dgm:pt modelId="{353747B2-FC18-4234-8BAD-CD963CDB299D}" type="pres">
      <dgm:prSet presAssocID="{75DEF5F3-C0B4-4834-8DB7-A7D76A270AF7}" presName="sibTrans" presStyleCnt="0"/>
      <dgm:spPr/>
    </dgm:pt>
    <dgm:pt modelId="{BD3576BF-FEF1-4B17-9056-5EBBD1CEB018}" type="pres">
      <dgm:prSet presAssocID="{75DEF5F3-C0B4-4834-8DB7-A7D76A270AF7}" presName="space" presStyleCnt="0"/>
      <dgm:spPr/>
    </dgm:pt>
    <dgm:pt modelId="{3E7AA639-E8A3-4535-94CC-BF606344252A}" type="pres">
      <dgm:prSet presAssocID="{7DBAB2A6-4F77-4B20-B272-F87A4C6F47E5}" presName="composite" presStyleCnt="0"/>
      <dgm:spPr/>
    </dgm:pt>
    <dgm:pt modelId="{3D9BF165-AEB9-41CA-B860-C43E024F7FCA}" type="pres">
      <dgm:prSet presAssocID="{7DBAB2A6-4F77-4B20-B272-F87A4C6F47E5}" presName="LShape" presStyleLbl="alignNode1" presStyleIdx="6" presStyleCnt="7"/>
      <dgm:spPr/>
    </dgm:pt>
    <dgm:pt modelId="{9DEA40EA-79AF-48FC-8A80-8D6D449DF8D5}" type="pres">
      <dgm:prSet presAssocID="{7DBAB2A6-4F77-4B20-B272-F87A4C6F47E5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E8BC9407-F0AD-4DA7-A17E-D8EE723AFC97}" type="presOf" srcId="{AF77090F-52AF-441D-8BE5-F15E06A94EAF}" destId="{F7D2C31F-54B5-4012-AD67-90A6AEBF2564}" srcOrd="0" destOrd="0" presId="urn:microsoft.com/office/officeart/2009/3/layout/StepUpProcess"/>
    <dgm:cxn modelId="{FE840312-EBF9-4136-95D7-310D635C603F}" srcId="{A5BC60D9-93C3-4729-B2CF-52BA4A36EF57}" destId="{AF77090F-52AF-441D-8BE5-F15E06A94EAF}" srcOrd="0" destOrd="0" parTransId="{B1BAC825-5100-4E7A-9ACC-0C2BF188449F}" sibTransId="{7031E30D-87E5-4543-82FC-65B5DFF89CD4}"/>
    <dgm:cxn modelId="{6726B136-ED0C-4536-AA06-E86E3CA9AACA}" srcId="{A5BC60D9-93C3-4729-B2CF-52BA4A36EF57}" destId="{A2833CE5-D14D-4161-8575-A2E8B2BCC1A8}" srcOrd="1" destOrd="0" parTransId="{2450D4F6-FEB0-456B-9528-BB8527452795}" sibTransId="{B1F8BA9A-A8C9-4B97-84AE-27FDEB595AE6}"/>
    <dgm:cxn modelId="{DF524F63-9623-4236-8DE4-0314A20F2885}" type="presOf" srcId="{A2833CE5-D14D-4161-8575-A2E8B2BCC1A8}" destId="{E2CD95B0-1676-4AFB-9743-A293F2B545BE}" srcOrd="0" destOrd="0" presId="urn:microsoft.com/office/officeart/2009/3/layout/StepUpProcess"/>
    <dgm:cxn modelId="{D150FD67-E0CD-4375-9E9E-38B347BBD3B8}" type="presOf" srcId="{7DBAB2A6-4F77-4B20-B272-F87A4C6F47E5}" destId="{9DEA40EA-79AF-48FC-8A80-8D6D449DF8D5}" srcOrd="0" destOrd="0" presId="urn:microsoft.com/office/officeart/2009/3/layout/StepUpProcess"/>
    <dgm:cxn modelId="{472BF0B5-F1F2-4316-8F79-8E0489AA84DF}" srcId="{A5BC60D9-93C3-4729-B2CF-52BA4A36EF57}" destId="{BDED6BAB-C49D-4750-9EFA-6CFACBD9831F}" srcOrd="2" destOrd="0" parTransId="{6A87D922-A7C3-458D-9E0B-1F9D2BD117CA}" sibTransId="{75DEF5F3-C0B4-4834-8DB7-A7D76A270AF7}"/>
    <dgm:cxn modelId="{5137C0C8-2369-45C0-ABC3-EEAFC71C1734}" srcId="{A5BC60D9-93C3-4729-B2CF-52BA4A36EF57}" destId="{7DBAB2A6-4F77-4B20-B272-F87A4C6F47E5}" srcOrd="3" destOrd="0" parTransId="{5FAE175E-346F-4764-B6C7-95685B2113BC}" sibTransId="{B929819F-F98A-4DEC-9E44-9C43493560BD}"/>
    <dgm:cxn modelId="{1FD514DC-896A-4EC9-8DBF-6D7260EA2A42}" type="presOf" srcId="{A5BC60D9-93C3-4729-B2CF-52BA4A36EF57}" destId="{3E5A8260-2511-4E4E-B091-3B32EF77D1E3}" srcOrd="0" destOrd="0" presId="urn:microsoft.com/office/officeart/2009/3/layout/StepUpProcess"/>
    <dgm:cxn modelId="{93D981FA-BE62-4FC8-8362-717E26F60F86}" type="presOf" srcId="{BDED6BAB-C49D-4750-9EFA-6CFACBD9831F}" destId="{3CF8C679-8A74-40D9-865C-754EFB76A9B8}" srcOrd="0" destOrd="0" presId="urn:microsoft.com/office/officeart/2009/3/layout/StepUpProcess"/>
    <dgm:cxn modelId="{64B415A1-C2AF-429B-B3DC-37428758384E}" type="presParOf" srcId="{3E5A8260-2511-4E4E-B091-3B32EF77D1E3}" destId="{260587F8-A4C9-4938-BAEC-166778C0C671}" srcOrd="0" destOrd="0" presId="urn:microsoft.com/office/officeart/2009/3/layout/StepUpProcess"/>
    <dgm:cxn modelId="{D61E7088-70F2-457E-BD0D-942083F9697A}" type="presParOf" srcId="{260587F8-A4C9-4938-BAEC-166778C0C671}" destId="{BAB22C3D-028B-416C-8018-3CC60C67D254}" srcOrd="0" destOrd="0" presId="urn:microsoft.com/office/officeart/2009/3/layout/StepUpProcess"/>
    <dgm:cxn modelId="{35C5AE7F-B4B4-455D-9577-8A620B6A6125}" type="presParOf" srcId="{260587F8-A4C9-4938-BAEC-166778C0C671}" destId="{F7D2C31F-54B5-4012-AD67-90A6AEBF2564}" srcOrd="1" destOrd="0" presId="urn:microsoft.com/office/officeart/2009/3/layout/StepUpProcess"/>
    <dgm:cxn modelId="{76531876-1F0F-45EF-B817-C447524DADF6}" type="presParOf" srcId="{260587F8-A4C9-4938-BAEC-166778C0C671}" destId="{D0624FD8-929D-411D-AC1A-DEC1C48F02D8}" srcOrd="2" destOrd="0" presId="urn:microsoft.com/office/officeart/2009/3/layout/StepUpProcess"/>
    <dgm:cxn modelId="{A06844BE-A775-4719-BBF3-B9CF7EFA10C0}" type="presParOf" srcId="{3E5A8260-2511-4E4E-B091-3B32EF77D1E3}" destId="{B44DAC89-83A1-4F64-A616-B49A76006857}" srcOrd="1" destOrd="0" presId="urn:microsoft.com/office/officeart/2009/3/layout/StepUpProcess"/>
    <dgm:cxn modelId="{9B233ED3-9327-49C6-B608-29F70652D128}" type="presParOf" srcId="{B44DAC89-83A1-4F64-A616-B49A76006857}" destId="{40CA40E9-F04B-427A-B662-6833E9F9AAE0}" srcOrd="0" destOrd="0" presId="urn:microsoft.com/office/officeart/2009/3/layout/StepUpProcess"/>
    <dgm:cxn modelId="{5B7B3EC6-A83C-4529-A4FC-447603F38D49}" type="presParOf" srcId="{3E5A8260-2511-4E4E-B091-3B32EF77D1E3}" destId="{A9C80BCF-C782-49B1-AA62-D64C10B60AD4}" srcOrd="2" destOrd="0" presId="urn:microsoft.com/office/officeart/2009/3/layout/StepUpProcess"/>
    <dgm:cxn modelId="{FABC947F-4228-4DD2-8938-373D3F958861}" type="presParOf" srcId="{A9C80BCF-C782-49B1-AA62-D64C10B60AD4}" destId="{17F751D2-58BF-4661-9D0A-5D1DC648100F}" srcOrd="0" destOrd="0" presId="urn:microsoft.com/office/officeart/2009/3/layout/StepUpProcess"/>
    <dgm:cxn modelId="{AFABC695-9C29-4B16-9B24-532B70CCCF5C}" type="presParOf" srcId="{A9C80BCF-C782-49B1-AA62-D64C10B60AD4}" destId="{E2CD95B0-1676-4AFB-9743-A293F2B545BE}" srcOrd="1" destOrd="0" presId="urn:microsoft.com/office/officeart/2009/3/layout/StepUpProcess"/>
    <dgm:cxn modelId="{72202F68-031B-42D2-87FB-B44CF18533C1}" type="presParOf" srcId="{A9C80BCF-C782-49B1-AA62-D64C10B60AD4}" destId="{8865974D-F8E5-48FC-A8BC-CA57B1F44447}" srcOrd="2" destOrd="0" presId="urn:microsoft.com/office/officeart/2009/3/layout/StepUpProcess"/>
    <dgm:cxn modelId="{3C18BC7E-D310-4441-ABE8-5B28835B4B2C}" type="presParOf" srcId="{3E5A8260-2511-4E4E-B091-3B32EF77D1E3}" destId="{847DAE98-9731-4D1E-B664-9D40DEFFA986}" srcOrd="3" destOrd="0" presId="urn:microsoft.com/office/officeart/2009/3/layout/StepUpProcess"/>
    <dgm:cxn modelId="{A1F90645-1899-4F07-9438-69E0DC4B76B0}" type="presParOf" srcId="{847DAE98-9731-4D1E-B664-9D40DEFFA986}" destId="{F811900C-8647-45BD-839F-F1AFC748095C}" srcOrd="0" destOrd="0" presId="urn:microsoft.com/office/officeart/2009/3/layout/StepUpProcess"/>
    <dgm:cxn modelId="{55D22C1D-F18A-49F9-9315-9F408AFD7C60}" type="presParOf" srcId="{3E5A8260-2511-4E4E-B091-3B32EF77D1E3}" destId="{5FE7DBE3-F9EA-49FD-8F66-67959BEC52FB}" srcOrd="4" destOrd="0" presId="urn:microsoft.com/office/officeart/2009/3/layout/StepUpProcess"/>
    <dgm:cxn modelId="{F5B81D43-D627-428C-B199-DF5D5B15A5E3}" type="presParOf" srcId="{5FE7DBE3-F9EA-49FD-8F66-67959BEC52FB}" destId="{3AE72723-BB0C-4E11-B11D-34A1A3BF3769}" srcOrd="0" destOrd="0" presId="urn:microsoft.com/office/officeart/2009/3/layout/StepUpProcess"/>
    <dgm:cxn modelId="{CCE5148D-DD08-4C43-A1BD-A987D738632F}" type="presParOf" srcId="{5FE7DBE3-F9EA-49FD-8F66-67959BEC52FB}" destId="{3CF8C679-8A74-40D9-865C-754EFB76A9B8}" srcOrd="1" destOrd="0" presId="urn:microsoft.com/office/officeart/2009/3/layout/StepUpProcess"/>
    <dgm:cxn modelId="{5E7F4618-260B-489E-815F-231485CEDA4D}" type="presParOf" srcId="{5FE7DBE3-F9EA-49FD-8F66-67959BEC52FB}" destId="{CCBEB3F1-445C-4878-916D-4F681E1942A3}" srcOrd="2" destOrd="0" presId="urn:microsoft.com/office/officeart/2009/3/layout/StepUpProcess"/>
    <dgm:cxn modelId="{035EF617-1FF2-4488-B467-F7B5B31381E0}" type="presParOf" srcId="{3E5A8260-2511-4E4E-B091-3B32EF77D1E3}" destId="{353747B2-FC18-4234-8BAD-CD963CDB299D}" srcOrd="5" destOrd="0" presId="urn:microsoft.com/office/officeart/2009/3/layout/StepUpProcess"/>
    <dgm:cxn modelId="{B98EA643-D11A-4120-BE96-466327ADF0BA}" type="presParOf" srcId="{353747B2-FC18-4234-8BAD-CD963CDB299D}" destId="{BD3576BF-FEF1-4B17-9056-5EBBD1CEB018}" srcOrd="0" destOrd="0" presId="urn:microsoft.com/office/officeart/2009/3/layout/StepUpProcess"/>
    <dgm:cxn modelId="{BFC63988-AAF6-4F48-9449-001CA81D0DFE}" type="presParOf" srcId="{3E5A8260-2511-4E4E-B091-3B32EF77D1E3}" destId="{3E7AA639-E8A3-4535-94CC-BF606344252A}" srcOrd="6" destOrd="0" presId="urn:microsoft.com/office/officeart/2009/3/layout/StepUpProcess"/>
    <dgm:cxn modelId="{BC0C65F5-929C-48F3-AD4E-4009C254A022}" type="presParOf" srcId="{3E7AA639-E8A3-4535-94CC-BF606344252A}" destId="{3D9BF165-AEB9-41CA-B860-C43E024F7FCA}" srcOrd="0" destOrd="0" presId="urn:microsoft.com/office/officeart/2009/3/layout/StepUpProcess"/>
    <dgm:cxn modelId="{BA4C66A1-9DCB-4F20-8C99-EAFE4847FB3B}" type="presParOf" srcId="{3E7AA639-E8A3-4535-94CC-BF606344252A}" destId="{9DEA40EA-79AF-48FC-8A80-8D6D449DF8D5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01289D-A2BB-4980-AC56-676D14CB6499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34A132CC-58F9-4D09-ACA5-EA96B14B9AA4}">
      <dgm:prSet phldrT="[Text]" phldr="0" custT="1"/>
      <dgm:spPr/>
      <dgm:t>
        <a:bodyPr/>
        <a:lstStyle/>
        <a:p>
          <a:pPr rtl="0"/>
          <a:r>
            <a:rPr lang="en-US" sz="2400">
              <a:latin typeface="+mn-lt"/>
            </a:rPr>
            <a:t>Basics of the I/O System</a:t>
          </a:r>
        </a:p>
      </dgm:t>
    </dgm:pt>
    <dgm:pt modelId="{AA3AAC11-D7F6-4F2D-8CEC-A231665D2CE2}" type="parTrans" cxnId="{9DC9D29D-7A05-42B3-B190-9DA02BD4BC3B}">
      <dgm:prSet/>
      <dgm:spPr/>
      <dgm:t>
        <a:bodyPr/>
        <a:lstStyle/>
        <a:p>
          <a:endParaRPr lang="en-US"/>
        </a:p>
      </dgm:t>
    </dgm:pt>
    <dgm:pt modelId="{92246FF1-E680-4761-BBDB-BAAB8354F092}" type="sibTrans" cxnId="{9DC9D29D-7A05-42B3-B190-9DA02BD4BC3B}">
      <dgm:prSet/>
      <dgm:spPr/>
      <dgm:t>
        <a:bodyPr/>
        <a:lstStyle/>
        <a:p>
          <a:endParaRPr lang="en-US"/>
        </a:p>
      </dgm:t>
    </dgm:pt>
    <dgm:pt modelId="{8F60B04B-BD34-496D-AE31-5600B3E8447F}">
      <dgm:prSet phldrT="[Text]" phldr="0" custT="1"/>
      <dgm:spPr/>
      <dgm:t>
        <a:bodyPr/>
        <a:lstStyle/>
        <a:p>
          <a:pPr rtl="0"/>
          <a:r>
            <a:rPr lang="en-US" sz="2400">
              <a:latin typeface="+mn-lt"/>
            </a:rPr>
            <a:t>Storage Devices</a:t>
          </a:r>
        </a:p>
      </dgm:t>
    </dgm:pt>
    <dgm:pt modelId="{099E9275-D9F4-4F14-8BC3-E0EAC447AC59}" type="parTrans" cxnId="{D2AA002F-BA28-4B58-A526-8B24C5B4428C}">
      <dgm:prSet/>
      <dgm:spPr/>
      <dgm:t>
        <a:bodyPr/>
        <a:lstStyle/>
        <a:p>
          <a:endParaRPr lang="en-US"/>
        </a:p>
      </dgm:t>
    </dgm:pt>
    <dgm:pt modelId="{3B7F3F9D-AD38-468C-BB8D-D165D54F87DA}" type="sibTrans" cxnId="{D2AA002F-BA28-4B58-A526-8B24C5B4428C}">
      <dgm:prSet/>
      <dgm:spPr/>
      <dgm:t>
        <a:bodyPr/>
        <a:lstStyle/>
        <a:p>
          <a:endParaRPr lang="en-US"/>
        </a:p>
      </dgm:t>
    </dgm:pt>
    <dgm:pt modelId="{DDA4A0B1-82EB-46DF-8A0B-795E7E850EAC}">
      <dgm:prSet phldrT="[Text]" phldr="0" custT="1"/>
      <dgm:spPr/>
      <dgm:t>
        <a:bodyPr/>
        <a:lstStyle/>
        <a:p>
          <a:pPr rtl="0"/>
          <a:r>
            <a:rPr lang="en-US" sz="2400">
              <a:latin typeface="+mn-lt"/>
            </a:rPr>
            <a:t>Character and Block Device Drivers</a:t>
          </a:r>
        </a:p>
      </dgm:t>
    </dgm:pt>
    <dgm:pt modelId="{DD4AB54D-971F-4280-AE55-57CC0EDCD4B5}" type="parTrans" cxnId="{6697CAD5-3733-4CE7-B66C-E420868D0B37}">
      <dgm:prSet/>
      <dgm:spPr/>
      <dgm:t>
        <a:bodyPr/>
        <a:lstStyle/>
        <a:p>
          <a:endParaRPr lang="en-US"/>
        </a:p>
      </dgm:t>
    </dgm:pt>
    <dgm:pt modelId="{B8883BAD-FBA6-464D-8FB4-134DDA18BEF5}" type="sibTrans" cxnId="{6697CAD5-3733-4CE7-B66C-E420868D0B37}">
      <dgm:prSet/>
      <dgm:spPr/>
      <dgm:t>
        <a:bodyPr/>
        <a:lstStyle/>
        <a:p>
          <a:endParaRPr lang="en-US"/>
        </a:p>
      </dgm:t>
    </dgm:pt>
    <dgm:pt modelId="{74F6EBC1-74AE-4F6B-8949-C0BC002EC417}">
      <dgm:prSet phldrT="[Text]" phldr="0" custT="1"/>
      <dgm:spPr/>
      <dgm:t>
        <a:bodyPr/>
        <a:lstStyle/>
        <a:p>
          <a:pPr rtl="0"/>
          <a:r>
            <a:rPr lang="en-US" sz="2400">
              <a:latin typeface="+mn-lt"/>
            </a:rPr>
            <a:t>File System</a:t>
          </a:r>
        </a:p>
      </dgm:t>
    </dgm:pt>
    <dgm:pt modelId="{37DF90A5-053F-4721-99E7-4CBEB19F1A4E}" type="parTrans" cxnId="{ACBBD241-7670-42C2-9946-3EBAD973C1D4}">
      <dgm:prSet/>
      <dgm:spPr/>
      <dgm:t>
        <a:bodyPr/>
        <a:lstStyle/>
        <a:p>
          <a:endParaRPr lang="en-US"/>
        </a:p>
      </dgm:t>
    </dgm:pt>
    <dgm:pt modelId="{BFFA27D5-2DD0-47EF-B9C7-5BAD0E040D95}" type="sibTrans" cxnId="{ACBBD241-7670-42C2-9946-3EBAD973C1D4}">
      <dgm:prSet/>
      <dgm:spPr/>
      <dgm:t>
        <a:bodyPr/>
        <a:lstStyle/>
        <a:p>
          <a:endParaRPr lang="en-US"/>
        </a:p>
      </dgm:t>
    </dgm:pt>
    <dgm:pt modelId="{89E25ED4-1445-4CDA-A29F-569870BFFE46}" type="pres">
      <dgm:prSet presAssocID="{CF01289D-A2BB-4980-AC56-676D14CB6499}" presName="arrowDiagram" presStyleCnt="0">
        <dgm:presLayoutVars>
          <dgm:chMax val="5"/>
          <dgm:dir/>
          <dgm:resizeHandles val="exact"/>
        </dgm:presLayoutVars>
      </dgm:prSet>
      <dgm:spPr/>
    </dgm:pt>
    <dgm:pt modelId="{F437B5E3-DE9C-47EF-82FE-05C5907D6100}" type="pres">
      <dgm:prSet presAssocID="{CF01289D-A2BB-4980-AC56-676D14CB6499}" presName="arrow" presStyleLbl="bgShp" presStyleIdx="0" presStyleCnt="1"/>
      <dgm:spPr/>
    </dgm:pt>
    <dgm:pt modelId="{1811FBD5-DB4C-4AC1-99F8-25077E5A2B03}" type="pres">
      <dgm:prSet presAssocID="{CF01289D-A2BB-4980-AC56-676D14CB6499}" presName="arrowDiagram4" presStyleCnt="0"/>
      <dgm:spPr/>
    </dgm:pt>
    <dgm:pt modelId="{E3600BA4-2C99-46C3-9188-4E6CE90922CB}" type="pres">
      <dgm:prSet presAssocID="{34A132CC-58F9-4D09-ACA5-EA96B14B9AA4}" presName="bullet4a" presStyleLbl="node1" presStyleIdx="0" presStyleCnt="4"/>
      <dgm:spPr/>
    </dgm:pt>
    <dgm:pt modelId="{0E9C675A-9BB9-4BB7-A6EC-488F35FEDEE4}" type="pres">
      <dgm:prSet presAssocID="{34A132CC-58F9-4D09-ACA5-EA96B14B9AA4}" presName="textBox4a" presStyleLbl="revTx" presStyleIdx="0" presStyleCnt="4">
        <dgm:presLayoutVars>
          <dgm:bulletEnabled val="1"/>
        </dgm:presLayoutVars>
      </dgm:prSet>
      <dgm:spPr/>
    </dgm:pt>
    <dgm:pt modelId="{EE62A5F7-4444-46EC-928E-F20D22E3425B}" type="pres">
      <dgm:prSet presAssocID="{8F60B04B-BD34-496D-AE31-5600B3E8447F}" presName="bullet4b" presStyleLbl="node1" presStyleIdx="1" presStyleCnt="4"/>
      <dgm:spPr/>
    </dgm:pt>
    <dgm:pt modelId="{8519E5A9-1076-4DBF-9299-80FD039F8745}" type="pres">
      <dgm:prSet presAssocID="{8F60B04B-BD34-496D-AE31-5600B3E8447F}" presName="textBox4b" presStyleLbl="revTx" presStyleIdx="1" presStyleCnt="4">
        <dgm:presLayoutVars>
          <dgm:bulletEnabled val="1"/>
        </dgm:presLayoutVars>
      </dgm:prSet>
      <dgm:spPr/>
    </dgm:pt>
    <dgm:pt modelId="{5D95D43B-C47E-4F97-8202-3FC6B1C30D31}" type="pres">
      <dgm:prSet presAssocID="{DDA4A0B1-82EB-46DF-8A0B-795E7E850EAC}" presName="bullet4c" presStyleLbl="node1" presStyleIdx="2" presStyleCnt="4"/>
      <dgm:spPr/>
    </dgm:pt>
    <dgm:pt modelId="{A3FDC97D-D917-4C60-90C4-291A1B83009C}" type="pres">
      <dgm:prSet presAssocID="{DDA4A0B1-82EB-46DF-8A0B-795E7E850EAC}" presName="textBox4c" presStyleLbl="revTx" presStyleIdx="2" presStyleCnt="4">
        <dgm:presLayoutVars>
          <dgm:bulletEnabled val="1"/>
        </dgm:presLayoutVars>
      </dgm:prSet>
      <dgm:spPr/>
    </dgm:pt>
    <dgm:pt modelId="{047FFB90-0133-425E-8A5E-9CA1B29EDB71}" type="pres">
      <dgm:prSet presAssocID="{74F6EBC1-74AE-4F6B-8949-C0BC002EC417}" presName="bullet4d" presStyleLbl="node1" presStyleIdx="3" presStyleCnt="4"/>
      <dgm:spPr/>
    </dgm:pt>
    <dgm:pt modelId="{9B23D236-7F65-49DB-92C3-9B51A139208E}" type="pres">
      <dgm:prSet presAssocID="{74F6EBC1-74AE-4F6B-8949-C0BC002EC417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23995804-193E-44A7-8BB4-E39CB1B11014}" type="presOf" srcId="{8F60B04B-BD34-496D-AE31-5600B3E8447F}" destId="{8519E5A9-1076-4DBF-9299-80FD039F8745}" srcOrd="0" destOrd="0" presId="urn:microsoft.com/office/officeart/2005/8/layout/arrow2"/>
    <dgm:cxn modelId="{D410BF0F-3FF4-46DD-9C2E-63CA1F9B1D6A}" type="presOf" srcId="{74F6EBC1-74AE-4F6B-8949-C0BC002EC417}" destId="{9B23D236-7F65-49DB-92C3-9B51A139208E}" srcOrd="0" destOrd="0" presId="urn:microsoft.com/office/officeart/2005/8/layout/arrow2"/>
    <dgm:cxn modelId="{D2AA002F-BA28-4B58-A526-8B24C5B4428C}" srcId="{CF01289D-A2BB-4980-AC56-676D14CB6499}" destId="{8F60B04B-BD34-496D-AE31-5600B3E8447F}" srcOrd="1" destOrd="0" parTransId="{099E9275-D9F4-4F14-8BC3-E0EAC447AC59}" sibTransId="{3B7F3F9D-AD38-468C-BB8D-D165D54F87DA}"/>
    <dgm:cxn modelId="{ACBBD241-7670-42C2-9946-3EBAD973C1D4}" srcId="{CF01289D-A2BB-4980-AC56-676D14CB6499}" destId="{74F6EBC1-74AE-4F6B-8949-C0BC002EC417}" srcOrd="3" destOrd="0" parTransId="{37DF90A5-053F-4721-99E7-4CBEB19F1A4E}" sibTransId="{BFFA27D5-2DD0-47EF-B9C7-5BAD0E040D95}"/>
    <dgm:cxn modelId="{BE00A673-5F03-4899-A37F-9EB4F8E35EA7}" type="presOf" srcId="{DDA4A0B1-82EB-46DF-8A0B-795E7E850EAC}" destId="{A3FDC97D-D917-4C60-90C4-291A1B83009C}" srcOrd="0" destOrd="0" presId="urn:microsoft.com/office/officeart/2005/8/layout/arrow2"/>
    <dgm:cxn modelId="{D21CB395-347D-4C53-B526-E33B3E9BF950}" type="presOf" srcId="{CF01289D-A2BB-4980-AC56-676D14CB6499}" destId="{89E25ED4-1445-4CDA-A29F-569870BFFE46}" srcOrd="0" destOrd="0" presId="urn:microsoft.com/office/officeart/2005/8/layout/arrow2"/>
    <dgm:cxn modelId="{9DC9D29D-7A05-42B3-B190-9DA02BD4BC3B}" srcId="{CF01289D-A2BB-4980-AC56-676D14CB6499}" destId="{34A132CC-58F9-4D09-ACA5-EA96B14B9AA4}" srcOrd="0" destOrd="0" parTransId="{AA3AAC11-D7F6-4F2D-8CEC-A231665D2CE2}" sibTransId="{92246FF1-E680-4761-BBDB-BAAB8354F092}"/>
    <dgm:cxn modelId="{4D58DEAA-8AD6-42CC-A312-D1DCF96B0C60}" type="presOf" srcId="{34A132CC-58F9-4D09-ACA5-EA96B14B9AA4}" destId="{0E9C675A-9BB9-4BB7-A6EC-488F35FEDEE4}" srcOrd="0" destOrd="0" presId="urn:microsoft.com/office/officeart/2005/8/layout/arrow2"/>
    <dgm:cxn modelId="{6697CAD5-3733-4CE7-B66C-E420868D0B37}" srcId="{CF01289D-A2BB-4980-AC56-676D14CB6499}" destId="{DDA4A0B1-82EB-46DF-8A0B-795E7E850EAC}" srcOrd="2" destOrd="0" parTransId="{DD4AB54D-971F-4280-AE55-57CC0EDCD4B5}" sibTransId="{B8883BAD-FBA6-464D-8FB4-134DDA18BEF5}"/>
    <dgm:cxn modelId="{038B87EF-7F51-45A8-835E-2197B27245CE}" type="presParOf" srcId="{89E25ED4-1445-4CDA-A29F-569870BFFE46}" destId="{F437B5E3-DE9C-47EF-82FE-05C5907D6100}" srcOrd="0" destOrd="0" presId="urn:microsoft.com/office/officeart/2005/8/layout/arrow2"/>
    <dgm:cxn modelId="{567D03BD-08E3-48C8-96E2-846DA03D1B61}" type="presParOf" srcId="{89E25ED4-1445-4CDA-A29F-569870BFFE46}" destId="{1811FBD5-DB4C-4AC1-99F8-25077E5A2B03}" srcOrd="1" destOrd="0" presId="urn:microsoft.com/office/officeart/2005/8/layout/arrow2"/>
    <dgm:cxn modelId="{539D6E50-3B10-4E1C-B4F5-233A2C0EDE09}" type="presParOf" srcId="{1811FBD5-DB4C-4AC1-99F8-25077E5A2B03}" destId="{E3600BA4-2C99-46C3-9188-4E6CE90922CB}" srcOrd="0" destOrd="0" presId="urn:microsoft.com/office/officeart/2005/8/layout/arrow2"/>
    <dgm:cxn modelId="{5AAC77FF-100B-4B3B-91E2-69B124274748}" type="presParOf" srcId="{1811FBD5-DB4C-4AC1-99F8-25077E5A2B03}" destId="{0E9C675A-9BB9-4BB7-A6EC-488F35FEDEE4}" srcOrd="1" destOrd="0" presId="urn:microsoft.com/office/officeart/2005/8/layout/arrow2"/>
    <dgm:cxn modelId="{B6DDA1B7-5BA2-4DFD-9E6F-E3693F88F68A}" type="presParOf" srcId="{1811FBD5-DB4C-4AC1-99F8-25077E5A2B03}" destId="{EE62A5F7-4444-46EC-928E-F20D22E3425B}" srcOrd="2" destOrd="0" presId="urn:microsoft.com/office/officeart/2005/8/layout/arrow2"/>
    <dgm:cxn modelId="{AD592097-F29C-4951-857E-25105721E26B}" type="presParOf" srcId="{1811FBD5-DB4C-4AC1-99F8-25077E5A2B03}" destId="{8519E5A9-1076-4DBF-9299-80FD039F8745}" srcOrd="3" destOrd="0" presId="urn:microsoft.com/office/officeart/2005/8/layout/arrow2"/>
    <dgm:cxn modelId="{6A87452A-39C4-4A77-B4DF-922E4C1133C1}" type="presParOf" srcId="{1811FBD5-DB4C-4AC1-99F8-25077E5A2B03}" destId="{5D95D43B-C47E-4F97-8202-3FC6B1C30D31}" srcOrd="4" destOrd="0" presId="urn:microsoft.com/office/officeart/2005/8/layout/arrow2"/>
    <dgm:cxn modelId="{5BFB503E-2107-47F5-8D0B-EE71016D32FE}" type="presParOf" srcId="{1811FBD5-DB4C-4AC1-99F8-25077E5A2B03}" destId="{A3FDC97D-D917-4C60-90C4-291A1B83009C}" srcOrd="5" destOrd="0" presId="urn:microsoft.com/office/officeart/2005/8/layout/arrow2"/>
    <dgm:cxn modelId="{56C2E2A3-FEE3-47F0-AB35-96F318EDE0BC}" type="presParOf" srcId="{1811FBD5-DB4C-4AC1-99F8-25077E5A2B03}" destId="{047FFB90-0133-425E-8A5E-9CA1B29EDB71}" srcOrd="6" destOrd="0" presId="urn:microsoft.com/office/officeart/2005/8/layout/arrow2"/>
    <dgm:cxn modelId="{CF6859B9-879A-405A-9896-6E68934F7F9D}" type="presParOf" srcId="{1811FBD5-DB4C-4AC1-99F8-25077E5A2B03}" destId="{9B23D236-7F65-49DB-92C3-9B51A139208E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ED243E-C91F-407B-867D-C50C863E0FD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6C2D45E5-299C-425D-9DC1-0E7801F70D9F}">
      <dgm:prSet phldrT="[Text]"/>
      <dgm:spPr/>
      <dgm:t>
        <a:bodyPr/>
        <a:lstStyle/>
        <a:p>
          <a:r>
            <a:rPr lang="en-IN"/>
            <a:t>Deadline scheduler</a:t>
          </a:r>
        </a:p>
      </dgm:t>
    </dgm:pt>
    <dgm:pt modelId="{01346320-231D-43DB-A2A4-2ACC22CA1F26}" type="parTrans" cxnId="{1C81241D-3D85-4CA7-93E2-7E7FA69FD598}">
      <dgm:prSet/>
      <dgm:spPr/>
      <dgm:t>
        <a:bodyPr/>
        <a:lstStyle/>
        <a:p>
          <a:endParaRPr lang="en-IN"/>
        </a:p>
      </dgm:t>
    </dgm:pt>
    <dgm:pt modelId="{3D9EAC7E-644C-4776-923D-B2A925F5D17B}" type="sibTrans" cxnId="{1C81241D-3D85-4CA7-93E2-7E7FA69FD598}">
      <dgm:prSet/>
      <dgm:spPr/>
      <dgm:t>
        <a:bodyPr/>
        <a:lstStyle/>
        <a:p>
          <a:endParaRPr lang="en-IN"/>
        </a:p>
      </dgm:t>
    </dgm:pt>
    <dgm:pt modelId="{FB70C9A6-3627-4CED-8C41-3FAED7EAC77F}">
      <dgm:prSet phldrT="[Text]"/>
      <dgm:spPr/>
      <dgm:t>
        <a:bodyPr/>
        <a:lstStyle/>
        <a:p>
          <a:r>
            <a:rPr lang="en-IN">
              <a:solidFill>
                <a:srgbClr val="0070C0"/>
              </a:solidFill>
            </a:rPr>
            <a:t>Store</a:t>
          </a:r>
          <a:r>
            <a:rPr lang="en-IN"/>
            <a:t> requests in queues (in sector order) and serve them in that order (prefer </a:t>
          </a:r>
          <a:r>
            <a:rPr lang="en-IN">
              <a:solidFill>
                <a:srgbClr val="FF0000"/>
              </a:solidFill>
            </a:rPr>
            <a:t>reads</a:t>
          </a:r>
          <a:r>
            <a:rPr lang="en-IN"/>
            <a:t>). Also, store requests as per their </a:t>
          </a:r>
          <a:r>
            <a:rPr lang="en-IN">
              <a:solidFill>
                <a:srgbClr val="00B050"/>
              </a:solidFill>
            </a:rPr>
            <a:t>deadline</a:t>
          </a:r>
          <a:r>
            <a:rPr lang="en-IN"/>
            <a:t>. When a deadline </a:t>
          </a:r>
          <a:r>
            <a:rPr lang="en-IN">
              <a:solidFill>
                <a:srgbClr val="FF0000"/>
              </a:solidFill>
            </a:rPr>
            <a:t>expires</a:t>
          </a:r>
          <a:r>
            <a:rPr lang="en-IN"/>
            <a:t>, schedule all the requests that have </a:t>
          </a:r>
          <a:r>
            <a:rPr lang="en-IN">
              <a:solidFill>
                <a:srgbClr val="C00000"/>
              </a:solidFill>
            </a:rPr>
            <a:t>timed out </a:t>
          </a:r>
          <a:r>
            <a:rPr lang="en-IN">
              <a:solidFill>
                <a:schemeClr val="tx1"/>
              </a:solidFill>
            </a:rPr>
            <a:t>(from the </a:t>
          </a:r>
          <a:r>
            <a:rPr lang="en-IN">
              <a:solidFill>
                <a:schemeClr val="accent6">
                  <a:lumMod val="75000"/>
                </a:schemeClr>
              </a:solidFill>
            </a:rPr>
            <a:t>deadline</a:t>
          </a:r>
          <a:r>
            <a:rPr lang="en-IN">
              <a:solidFill>
                <a:schemeClr val="tx1"/>
              </a:solidFill>
            </a:rPr>
            <a:t> queues). After finishing this, start serving from the </a:t>
          </a:r>
          <a:r>
            <a:rPr lang="en-IN">
              <a:solidFill>
                <a:srgbClr val="00B050"/>
              </a:solidFill>
            </a:rPr>
            <a:t>default</a:t>
          </a:r>
          <a:r>
            <a:rPr lang="en-IN">
              <a:solidFill>
                <a:schemeClr val="tx1"/>
              </a:solidFill>
            </a:rPr>
            <a:t> queues. 	</a:t>
          </a:r>
        </a:p>
      </dgm:t>
    </dgm:pt>
    <dgm:pt modelId="{EDD1290F-0194-43C9-A85C-ED0313B98A36}" type="parTrans" cxnId="{98F839BA-4CB6-4D62-AD7F-CD16D86DD3AD}">
      <dgm:prSet/>
      <dgm:spPr/>
      <dgm:t>
        <a:bodyPr/>
        <a:lstStyle/>
        <a:p>
          <a:endParaRPr lang="en-IN"/>
        </a:p>
      </dgm:t>
    </dgm:pt>
    <dgm:pt modelId="{B31C739E-6F20-4FF5-8695-A85F18924470}" type="sibTrans" cxnId="{98F839BA-4CB6-4D62-AD7F-CD16D86DD3AD}">
      <dgm:prSet/>
      <dgm:spPr/>
      <dgm:t>
        <a:bodyPr/>
        <a:lstStyle/>
        <a:p>
          <a:endParaRPr lang="en-IN"/>
        </a:p>
      </dgm:t>
    </dgm:pt>
    <dgm:pt modelId="{E110B833-C5AD-418B-BD40-1F320444674E}">
      <dgm:prSet phldrT="[Text]"/>
      <dgm:spPr/>
      <dgm:t>
        <a:bodyPr/>
        <a:lstStyle/>
        <a:p>
          <a:r>
            <a:rPr lang="en-IN"/>
            <a:t>BFQ (Budget Fair Queueing)</a:t>
          </a:r>
        </a:p>
      </dgm:t>
    </dgm:pt>
    <dgm:pt modelId="{5B0062A8-17E3-4F3F-911E-0E62896F71E1}" type="parTrans" cxnId="{AFAB58A5-2DBB-4055-A5D2-CE7AADD8C8F4}">
      <dgm:prSet/>
      <dgm:spPr/>
      <dgm:t>
        <a:bodyPr/>
        <a:lstStyle/>
        <a:p>
          <a:endParaRPr lang="en-IN"/>
        </a:p>
      </dgm:t>
    </dgm:pt>
    <dgm:pt modelId="{03EABE11-DA33-4153-9282-FAE98DAD04C9}" type="sibTrans" cxnId="{AFAB58A5-2DBB-4055-A5D2-CE7AADD8C8F4}">
      <dgm:prSet/>
      <dgm:spPr/>
      <dgm:t>
        <a:bodyPr/>
        <a:lstStyle/>
        <a:p>
          <a:endParaRPr lang="en-IN"/>
        </a:p>
      </dgm:t>
    </dgm:pt>
    <dgm:pt modelId="{8BD4D9F0-5FF8-4B0B-940A-E0BDF39CF852}">
      <dgm:prSet phldrT="[Text]"/>
      <dgm:spPr/>
      <dgm:t>
        <a:bodyPr/>
        <a:lstStyle/>
        <a:p>
          <a:r>
            <a:rPr lang="en-IN"/>
            <a:t>Similar to CFS Scheduling, BFQ gives processes a certain number of </a:t>
          </a:r>
          <a:r>
            <a:rPr lang="en-IN">
              <a:solidFill>
                <a:srgbClr val="7030A0"/>
              </a:solidFill>
            </a:rPr>
            <a:t>sectors</a:t>
          </a:r>
          <a:r>
            <a:rPr lang="en-IN"/>
            <a:t> in a large “</a:t>
          </a:r>
          <a:r>
            <a:rPr lang="en-IN">
              <a:solidFill>
                <a:srgbClr val="C00000"/>
              </a:solidFill>
            </a:rPr>
            <a:t>sector slice</a:t>
          </a:r>
          <a:r>
            <a:rPr lang="en-IN"/>
            <a:t>”. </a:t>
          </a:r>
        </a:p>
      </dgm:t>
    </dgm:pt>
    <dgm:pt modelId="{5A4ED6A5-C233-4B7A-8217-D3CF80374F58}" type="parTrans" cxnId="{2E169988-7328-473B-BC5A-7DDD449E7ECD}">
      <dgm:prSet/>
      <dgm:spPr/>
      <dgm:t>
        <a:bodyPr/>
        <a:lstStyle/>
        <a:p>
          <a:endParaRPr lang="en-IN"/>
        </a:p>
      </dgm:t>
    </dgm:pt>
    <dgm:pt modelId="{FB6777E7-958B-478A-B117-6AA02FB65A53}" type="sibTrans" cxnId="{2E169988-7328-473B-BC5A-7DDD449E7ECD}">
      <dgm:prSet/>
      <dgm:spPr/>
      <dgm:t>
        <a:bodyPr/>
        <a:lstStyle/>
        <a:p>
          <a:endParaRPr lang="en-IN"/>
        </a:p>
      </dgm:t>
    </dgm:pt>
    <dgm:pt modelId="{EAAF4D2D-CE23-4EE2-AB83-53EC461A208B}">
      <dgm:prSet phldrT="[Text]"/>
      <dgm:spPr/>
      <dgm:t>
        <a:bodyPr/>
        <a:lstStyle/>
        <a:p>
          <a:r>
            <a:rPr lang="en-IN"/>
            <a:t>KYBER</a:t>
          </a:r>
        </a:p>
      </dgm:t>
    </dgm:pt>
    <dgm:pt modelId="{CF85306C-9F76-4CEC-BB7C-DDA475BC05A9}" type="parTrans" cxnId="{CBD799DF-7D39-4CA5-BBBD-EC1F437C1232}">
      <dgm:prSet/>
      <dgm:spPr/>
      <dgm:t>
        <a:bodyPr/>
        <a:lstStyle/>
        <a:p>
          <a:endParaRPr lang="en-IN"/>
        </a:p>
      </dgm:t>
    </dgm:pt>
    <dgm:pt modelId="{711D46D7-4CAE-4DB7-B157-FC419EF97608}" type="sibTrans" cxnId="{CBD799DF-7D39-4CA5-BBBD-EC1F437C1232}">
      <dgm:prSet/>
      <dgm:spPr/>
      <dgm:t>
        <a:bodyPr/>
        <a:lstStyle/>
        <a:p>
          <a:endParaRPr lang="en-IN"/>
        </a:p>
      </dgm:t>
    </dgm:pt>
    <dgm:pt modelId="{8225D1E3-4A3C-403E-8A5E-0E780C434D99}">
      <dgm:prSet phldrT="[Text]"/>
      <dgm:spPr/>
      <dgm:t>
        <a:bodyPr/>
        <a:lstStyle/>
        <a:p>
          <a:r>
            <a:rPr lang="en-IN"/>
            <a:t>Introduced by Facebook</a:t>
          </a:r>
        </a:p>
      </dgm:t>
    </dgm:pt>
    <dgm:pt modelId="{4160519D-A3F2-4B62-A7EE-57440873DAD2}" type="parTrans" cxnId="{DA670F55-C6AF-42C9-A442-5DB86D73DE8D}">
      <dgm:prSet/>
      <dgm:spPr/>
      <dgm:t>
        <a:bodyPr/>
        <a:lstStyle/>
        <a:p>
          <a:endParaRPr lang="en-IN"/>
        </a:p>
      </dgm:t>
    </dgm:pt>
    <dgm:pt modelId="{185CE528-78E9-4493-AC43-B55D9D40E0D6}" type="sibTrans" cxnId="{DA670F55-C6AF-42C9-A442-5DB86D73DE8D}">
      <dgm:prSet/>
      <dgm:spPr/>
      <dgm:t>
        <a:bodyPr/>
        <a:lstStyle/>
        <a:p>
          <a:endParaRPr lang="en-IN"/>
        </a:p>
      </dgm:t>
    </dgm:pt>
    <dgm:pt modelId="{1D61AFFA-D9D2-4584-A3F3-6CFD927FEE77}">
      <dgm:prSet phldrT="[Text]"/>
      <dgm:spPr/>
      <dgm:t>
        <a:bodyPr/>
        <a:lstStyle/>
        <a:p>
          <a:r>
            <a:rPr lang="en-IN"/>
            <a:t> A soft real-time scheduler that creates </a:t>
          </a:r>
          <a:r>
            <a:rPr lang="en-IN">
              <a:solidFill>
                <a:schemeClr val="accent2">
                  <a:lumMod val="75000"/>
                </a:schemeClr>
              </a:solidFill>
            </a:rPr>
            <a:t>latency</a:t>
          </a:r>
          <a:r>
            <a:rPr lang="en-IN"/>
            <a:t> buckets for read/write requests and tries to schedule them within their </a:t>
          </a:r>
          <a:r>
            <a:rPr lang="en-IN">
              <a:solidFill>
                <a:srgbClr val="FF0000"/>
              </a:solidFill>
            </a:rPr>
            <a:t>target</a:t>
          </a:r>
          <a:r>
            <a:rPr lang="en-IN"/>
            <a:t> latency duration.</a:t>
          </a:r>
        </a:p>
      </dgm:t>
    </dgm:pt>
    <dgm:pt modelId="{9134E609-F0C2-45D6-AFAB-89CD7C692EA9}" type="parTrans" cxnId="{40C17818-455C-46AB-99E0-98260D293E4E}">
      <dgm:prSet/>
      <dgm:spPr/>
      <dgm:t>
        <a:bodyPr/>
        <a:lstStyle/>
        <a:p>
          <a:endParaRPr lang="en-IN"/>
        </a:p>
      </dgm:t>
    </dgm:pt>
    <dgm:pt modelId="{CCF448BD-85EB-4A67-ABD2-DCE17B13F435}" type="sibTrans" cxnId="{40C17818-455C-46AB-99E0-98260D293E4E}">
      <dgm:prSet/>
      <dgm:spPr/>
      <dgm:t>
        <a:bodyPr/>
        <a:lstStyle/>
        <a:p>
          <a:endParaRPr lang="en-IN"/>
        </a:p>
      </dgm:t>
    </dgm:pt>
    <dgm:pt modelId="{BE256122-728D-42E2-9475-E5F2B960718A}" type="pres">
      <dgm:prSet presAssocID="{22ED243E-C91F-407B-867D-C50C863E0FDA}" presName="linear" presStyleCnt="0">
        <dgm:presLayoutVars>
          <dgm:animLvl val="lvl"/>
          <dgm:resizeHandles val="exact"/>
        </dgm:presLayoutVars>
      </dgm:prSet>
      <dgm:spPr/>
    </dgm:pt>
    <dgm:pt modelId="{3CC22024-9DA5-43CB-A132-DDCFE8CF06D7}" type="pres">
      <dgm:prSet presAssocID="{6C2D45E5-299C-425D-9DC1-0E7801F70D9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92767CC-0761-49F4-962A-57BF37046DD4}" type="pres">
      <dgm:prSet presAssocID="{6C2D45E5-299C-425D-9DC1-0E7801F70D9F}" presName="childText" presStyleLbl="revTx" presStyleIdx="0" presStyleCnt="3">
        <dgm:presLayoutVars>
          <dgm:bulletEnabled val="1"/>
        </dgm:presLayoutVars>
      </dgm:prSet>
      <dgm:spPr/>
    </dgm:pt>
    <dgm:pt modelId="{5C36E87A-39A7-4164-B7CC-DF77A30C36D2}" type="pres">
      <dgm:prSet presAssocID="{E110B833-C5AD-418B-BD40-1F320444674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C4D8A89-E94E-4085-A358-74A5762B6E10}" type="pres">
      <dgm:prSet presAssocID="{E110B833-C5AD-418B-BD40-1F320444674E}" presName="childText" presStyleLbl="revTx" presStyleIdx="1" presStyleCnt="3">
        <dgm:presLayoutVars>
          <dgm:bulletEnabled val="1"/>
        </dgm:presLayoutVars>
      </dgm:prSet>
      <dgm:spPr/>
    </dgm:pt>
    <dgm:pt modelId="{C384EB6A-7418-4DC4-8307-7BE9C4E37E9E}" type="pres">
      <dgm:prSet presAssocID="{EAAF4D2D-CE23-4EE2-AB83-53EC461A208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748A923-8109-4781-BEC8-5678EC6C2FFE}" type="pres">
      <dgm:prSet presAssocID="{EAAF4D2D-CE23-4EE2-AB83-53EC461A208B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C8388514-744A-480C-B868-53A81587CB2F}" type="presOf" srcId="{EAAF4D2D-CE23-4EE2-AB83-53EC461A208B}" destId="{C384EB6A-7418-4DC4-8307-7BE9C4E37E9E}" srcOrd="0" destOrd="0" presId="urn:microsoft.com/office/officeart/2005/8/layout/vList2"/>
    <dgm:cxn modelId="{994EA316-FBF7-4ED3-9DEA-C9B6C946A89D}" type="presOf" srcId="{8225D1E3-4A3C-403E-8A5E-0E780C434D99}" destId="{5748A923-8109-4781-BEC8-5678EC6C2FFE}" srcOrd="0" destOrd="0" presId="urn:microsoft.com/office/officeart/2005/8/layout/vList2"/>
    <dgm:cxn modelId="{40C17818-455C-46AB-99E0-98260D293E4E}" srcId="{EAAF4D2D-CE23-4EE2-AB83-53EC461A208B}" destId="{1D61AFFA-D9D2-4584-A3F3-6CFD927FEE77}" srcOrd="1" destOrd="0" parTransId="{9134E609-F0C2-45D6-AFAB-89CD7C692EA9}" sibTransId="{CCF448BD-85EB-4A67-ABD2-DCE17B13F435}"/>
    <dgm:cxn modelId="{1C81241D-3D85-4CA7-93E2-7E7FA69FD598}" srcId="{22ED243E-C91F-407B-867D-C50C863E0FDA}" destId="{6C2D45E5-299C-425D-9DC1-0E7801F70D9F}" srcOrd="0" destOrd="0" parTransId="{01346320-231D-43DB-A2A4-2ACC22CA1F26}" sibTransId="{3D9EAC7E-644C-4776-923D-B2A925F5D17B}"/>
    <dgm:cxn modelId="{D96AB338-ABB3-4A5E-9CD8-9634AE50269D}" type="presOf" srcId="{E110B833-C5AD-418B-BD40-1F320444674E}" destId="{5C36E87A-39A7-4164-B7CC-DF77A30C36D2}" srcOrd="0" destOrd="0" presId="urn:microsoft.com/office/officeart/2005/8/layout/vList2"/>
    <dgm:cxn modelId="{DA670F55-C6AF-42C9-A442-5DB86D73DE8D}" srcId="{EAAF4D2D-CE23-4EE2-AB83-53EC461A208B}" destId="{8225D1E3-4A3C-403E-8A5E-0E780C434D99}" srcOrd="0" destOrd="0" parTransId="{4160519D-A3F2-4B62-A7EE-57440873DAD2}" sibTransId="{185CE528-78E9-4493-AC43-B55D9D40E0D6}"/>
    <dgm:cxn modelId="{E71CC787-8E7E-4DE6-8490-1B6A106425EB}" type="presOf" srcId="{8BD4D9F0-5FF8-4B0B-940A-E0BDF39CF852}" destId="{FC4D8A89-E94E-4085-A358-74A5762B6E10}" srcOrd="0" destOrd="0" presId="urn:microsoft.com/office/officeart/2005/8/layout/vList2"/>
    <dgm:cxn modelId="{2E169988-7328-473B-BC5A-7DDD449E7ECD}" srcId="{E110B833-C5AD-418B-BD40-1F320444674E}" destId="{8BD4D9F0-5FF8-4B0B-940A-E0BDF39CF852}" srcOrd="0" destOrd="0" parTransId="{5A4ED6A5-C233-4B7A-8217-D3CF80374F58}" sibTransId="{FB6777E7-958B-478A-B117-6AA02FB65A53}"/>
    <dgm:cxn modelId="{1AD81691-0D46-4291-829A-A87E1D0197BE}" type="presOf" srcId="{6C2D45E5-299C-425D-9DC1-0E7801F70D9F}" destId="{3CC22024-9DA5-43CB-A132-DDCFE8CF06D7}" srcOrd="0" destOrd="0" presId="urn:microsoft.com/office/officeart/2005/8/layout/vList2"/>
    <dgm:cxn modelId="{EC775F96-D447-4B1B-BEA5-79A1F8007356}" type="presOf" srcId="{1D61AFFA-D9D2-4584-A3F3-6CFD927FEE77}" destId="{5748A923-8109-4781-BEC8-5678EC6C2FFE}" srcOrd="0" destOrd="1" presId="urn:microsoft.com/office/officeart/2005/8/layout/vList2"/>
    <dgm:cxn modelId="{AFAB58A5-2DBB-4055-A5D2-CE7AADD8C8F4}" srcId="{22ED243E-C91F-407B-867D-C50C863E0FDA}" destId="{E110B833-C5AD-418B-BD40-1F320444674E}" srcOrd="1" destOrd="0" parTransId="{5B0062A8-17E3-4F3F-911E-0E62896F71E1}" sibTransId="{03EABE11-DA33-4153-9282-FAE98DAD04C9}"/>
    <dgm:cxn modelId="{98F839BA-4CB6-4D62-AD7F-CD16D86DD3AD}" srcId="{6C2D45E5-299C-425D-9DC1-0E7801F70D9F}" destId="{FB70C9A6-3627-4CED-8C41-3FAED7EAC77F}" srcOrd="0" destOrd="0" parTransId="{EDD1290F-0194-43C9-A85C-ED0313B98A36}" sibTransId="{B31C739E-6F20-4FF5-8695-A85F18924470}"/>
    <dgm:cxn modelId="{71A5A9C2-1907-42EC-B974-FC8952EEAA84}" type="presOf" srcId="{FB70C9A6-3627-4CED-8C41-3FAED7EAC77F}" destId="{992767CC-0761-49F4-962A-57BF37046DD4}" srcOrd="0" destOrd="0" presId="urn:microsoft.com/office/officeart/2005/8/layout/vList2"/>
    <dgm:cxn modelId="{71FCDBDC-F823-4EBD-B380-A6C127A1CF20}" type="presOf" srcId="{22ED243E-C91F-407B-867D-C50C863E0FDA}" destId="{BE256122-728D-42E2-9475-E5F2B960718A}" srcOrd="0" destOrd="0" presId="urn:microsoft.com/office/officeart/2005/8/layout/vList2"/>
    <dgm:cxn modelId="{CBD799DF-7D39-4CA5-BBBD-EC1F437C1232}" srcId="{22ED243E-C91F-407B-867D-C50C863E0FDA}" destId="{EAAF4D2D-CE23-4EE2-AB83-53EC461A208B}" srcOrd="2" destOrd="0" parTransId="{CF85306C-9F76-4CEC-BB7C-DDA475BC05A9}" sibTransId="{711D46D7-4CAE-4DB7-B157-FC419EF97608}"/>
    <dgm:cxn modelId="{CBCBBAB7-388D-4C76-B6F8-7881886A34D9}" type="presParOf" srcId="{BE256122-728D-42E2-9475-E5F2B960718A}" destId="{3CC22024-9DA5-43CB-A132-DDCFE8CF06D7}" srcOrd="0" destOrd="0" presId="urn:microsoft.com/office/officeart/2005/8/layout/vList2"/>
    <dgm:cxn modelId="{F0824F67-81D0-4AB8-81A3-473A82CE832A}" type="presParOf" srcId="{BE256122-728D-42E2-9475-E5F2B960718A}" destId="{992767CC-0761-49F4-962A-57BF37046DD4}" srcOrd="1" destOrd="0" presId="urn:microsoft.com/office/officeart/2005/8/layout/vList2"/>
    <dgm:cxn modelId="{A85AB516-E545-4AAB-9D8D-A2F6CA22DE22}" type="presParOf" srcId="{BE256122-728D-42E2-9475-E5F2B960718A}" destId="{5C36E87A-39A7-4164-B7CC-DF77A30C36D2}" srcOrd="2" destOrd="0" presId="urn:microsoft.com/office/officeart/2005/8/layout/vList2"/>
    <dgm:cxn modelId="{AD82D235-0954-480C-BEE0-EA5B95035463}" type="presParOf" srcId="{BE256122-728D-42E2-9475-E5F2B960718A}" destId="{FC4D8A89-E94E-4085-A358-74A5762B6E10}" srcOrd="3" destOrd="0" presId="urn:microsoft.com/office/officeart/2005/8/layout/vList2"/>
    <dgm:cxn modelId="{7E5A39B5-F0E6-423E-A319-4329C0F0F3DA}" type="presParOf" srcId="{BE256122-728D-42E2-9475-E5F2B960718A}" destId="{C384EB6A-7418-4DC4-8307-7BE9C4E37E9E}" srcOrd="4" destOrd="0" presId="urn:microsoft.com/office/officeart/2005/8/layout/vList2"/>
    <dgm:cxn modelId="{2C47249F-DFA4-43BD-8AD0-E720B0136972}" type="presParOf" srcId="{BE256122-728D-42E2-9475-E5F2B960718A}" destId="{5748A923-8109-4781-BEC8-5678EC6C2FFE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0067634-ADC3-4347-BA25-3C08F7EFAFB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70D65993-628B-482B-894B-86D19B7DBFBF}">
      <dgm:prSet phldrT="[Text]" custT="1"/>
      <dgm:spPr/>
      <dgm:t>
        <a:bodyPr/>
        <a:lstStyle/>
        <a:p>
          <a:r>
            <a:rPr lang="en-IN" sz="2600"/>
            <a:t>Delay</a:t>
          </a:r>
        </a:p>
      </dgm:t>
    </dgm:pt>
    <dgm:pt modelId="{6A61A707-F76B-416E-AFDA-D8679B661A2D}" type="parTrans" cxnId="{5C43AA36-14DC-4FA5-BAA0-187F73A8AFF5}">
      <dgm:prSet/>
      <dgm:spPr/>
      <dgm:t>
        <a:bodyPr/>
        <a:lstStyle/>
        <a:p>
          <a:endParaRPr lang="en-IN"/>
        </a:p>
      </dgm:t>
    </dgm:pt>
    <dgm:pt modelId="{99D50FD7-2E0E-44B0-9484-E31B4C709E64}" type="sibTrans" cxnId="{5C43AA36-14DC-4FA5-BAA0-187F73A8AFF5}">
      <dgm:prSet/>
      <dgm:spPr/>
      <dgm:t>
        <a:bodyPr/>
        <a:lstStyle/>
        <a:p>
          <a:endParaRPr lang="en-IN"/>
        </a:p>
      </dgm:t>
    </dgm:pt>
    <dgm:pt modelId="{3A79FD5B-BF88-4A53-87CF-217396D9790E}">
      <dgm:prSet phldrT="[Text]" custT="1"/>
      <dgm:spPr/>
      <dgm:t>
        <a:bodyPr/>
        <a:lstStyle/>
        <a:p>
          <a:r>
            <a:rPr lang="en-IN" sz="2400"/>
            <a:t>Delay requests such that there is a large set of requests</a:t>
          </a:r>
        </a:p>
      </dgm:t>
    </dgm:pt>
    <dgm:pt modelId="{FBB6F170-5797-4809-8912-21C59BB7F1B0}" type="parTrans" cxnId="{237BF5C6-9DE6-41F0-8BBA-EAB045A3D606}">
      <dgm:prSet/>
      <dgm:spPr/>
      <dgm:t>
        <a:bodyPr/>
        <a:lstStyle/>
        <a:p>
          <a:endParaRPr lang="en-IN"/>
        </a:p>
      </dgm:t>
    </dgm:pt>
    <dgm:pt modelId="{5B04BE2C-5104-41EC-B534-6490022E230F}" type="sibTrans" cxnId="{237BF5C6-9DE6-41F0-8BBA-EAB045A3D606}">
      <dgm:prSet/>
      <dgm:spPr/>
      <dgm:t>
        <a:bodyPr/>
        <a:lstStyle/>
        <a:p>
          <a:endParaRPr lang="en-IN"/>
        </a:p>
      </dgm:t>
    </dgm:pt>
    <dgm:pt modelId="{02C47B1C-0448-4B38-AEE9-6A594A0B2154}">
      <dgm:prSet phldrT="[Text]"/>
      <dgm:spPr/>
      <dgm:t>
        <a:bodyPr/>
        <a:lstStyle/>
        <a:p>
          <a:r>
            <a:rPr lang="en-IN"/>
            <a:t>Merge	</a:t>
          </a:r>
        </a:p>
      </dgm:t>
    </dgm:pt>
    <dgm:pt modelId="{D8FF8353-68D7-4FB8-9FBF-CFD73B6F5A5B}" type="parTrans" cxnId="{CA168705-C2DF-4117-8E42-1068B007BF4C}">
      <dgm:prSet/>
      <dgm:spPr/>
      <dgm:t>
        <a:bodyPr/>
        <a:lstStyle/>
        <a:p>
          <a:endParaRPr lang="en-IN"/>
        </a:p>
      </dgm:t>
    </dgm:pt>
    <dgm:pt modelId="{2C76FD86-A9D5-4883-B1A4-010A83EC22E7}" type="sibTrans" cxnId="{CA168705-C2DF-4117-8E42-1068B007BF4C}">
      <dgm:prSet/>
      <dgm:spPr/>
      <dgm:t>
        <a:bodyPr/>
        <a:lstStyle/>
        <a:p>
          <a:endParaRPr lang="en-IN"/>
        </a:p>
      </dgm:t>
    </dgm:pt>
    <dgm:pt modelId="{EBA7D962-7BC0-42CF-8E24-354756C5C020}">
      <dgm:prSet phldrT="[Text]" custT="1"/>
      <dgm:spPr/>
      <dgm:t>
        <a:bodyPr/>
        <a:lstStyle/>
        <a:p>
          <a:r>
            <a:rPr lang="en-IN" sz="2400"/>
            <a:t>Coalesce reads and writes to the same address</a:t>
          </a:r>
        </a:p>
      </dgm:t>
    </dgm:pt>
    <dgm:pt modelId="{6A0E4DFE-B9FC-4B5A-BFA3-2DF06011B595}" type="parTrans" cxnId="{E811A4B6-56B4-472A-8151-41D8A07F884F}">
      <dgm:prSet/>
      <dgm:spPr/>
      <dgm:t>
        <a:bodyPr/>
        <a:lstStyle/>
        <a:p>
          <a:endParaRPr lang="en-IN"/>
        </a:p>
      </dgm:t>
    </dgm:pt>
    <dgm:pt modelId="{A594A385-8FC4-4643-82D1-400AC45C2090}" type="sibTrans" cxnId="{E811A4B6-56B4-472A-8151-41D8A07F884F}">
      <dgm:prSet/>
      <dgm:spPr/>
      <dgm:t>
        <a:bodyPr/>
        <a:lstStyle/>
        <a:p>
          <a:endParaRPr lang="en-IN"/>
        </a:p>
      </dgm:t>
    </dgm:pt>
    <dgm:pt modelId="{22043886-FB05-4B3B-9657-BD6D21ACD3BA}">
      <dgm:prSet phldrT="[Text]"/>
      <dgm:spPr/>
      <dgm:t>
        <a:bodyPr/>
        <a:lstStyle/>
        <a:p>
          <a:r>
            <a:rPr lang="en-IN"/>
            <a:t>Reorder</a:t>
          </a:r>
        </a:p>
      </dgm:t>
    </dgm:pt>
    <dgm:pt modelId="{DDC9071D-A650-41E7-8F8E-19DFBD7F001C}" type="parTrans" cxnId="{ABBA8A1B-2EBB-48C3-8BA0-504907F5ED75}">
      <dgm:prSet/>
      <dgm:spPr/>
      <dgm:t>
        <a:bodyPr/>
        <a:lstStyle/>
        <a:p>
          <a:endParaRPr lang="en-IN"/>
        </a:p>
      </dgm:t>
    </dgm:pt>
    <dgm:pt modelId="{4DB5680A-F197-440C-9D0B-4895420DDDB3}" type="sibTrans" cxnId="{ABBA8A1B-2EBB-48C3-8BA0-504907F5ED75}">
      <dgm:prSet/>
      <dgm:spPr/>
      <dgm:t>
        <a:bodyPr/>
        <a:lstStyle/>
        <a:p>
          <a:endParaRPr lang="en-IN"/>
        </a:p>
      </dgm:t>
    </dgm:pt>
    <dgm:pt modelId="{7C72E3A1-4382-4222-A073-79F9D093F75E}">
      <dgm:prSet phldrT="[Text]" custT="1"/>
      <dgm:spPr/>
      <dgm:t>
        <a:bodyPr/>
        <a:lstStyle/>
        <a:p>
          <a:r>
            <a:rPr lang="en-IN" sz="2400"/>
            <a:t>Reads, async. writes, and sync. writes have different priorities</a:t>
          </a:r>
        </a:p>
      </dgm:t>
    </dgm:pt>
    <dgm:pt modelId="{FE020670-3690-4968-A282-3F58E6296C86}" type="parTrans" cxnId="{B105F387-C05E-4724-9A92-C3FF3B07EA17}">
      <dgm:prSet/>
      <dgm:spPr/>
      <dgm:t>
        <a:bodyPr/>
        <a:lstStyle/>
        <a:p>
          <a:endParaRPr lang="en-IN"/>
        </a:p>
      </dgm:t>
    </dgm:pt>
    <dgm:pt modelId="{AF7ED6B5-862B-4CDD-922D-3990D73DA76A}" type="sibTrans" cxnId="{B105F387-C05E-4724-9A92-C3FF3B07EA17}">
      <dgm:prSet/>
      <dgm:spPr/>
      <dgm:t>
        <a:bodyPr/>
        <a:lstStyle/>
        <a:p>
          <a:endParaRPr lang="en-IN"/>
        </a:p>
      </dgm:t>
    </dgm:pt>
    <dgm:pt modelId="{910F06EB-D3F8-4B5E-ACE6-EBEDC7A3F5B8}">
      <dgm:prSet phldrT="[Text]" custT="1"/>
      <dgm:spPr/>
      <dgm:t>
        <a:bodyPr/>
        <a:lstStyle/>
        <a:p>
          <a:r>
            <a:rPr lang="en-IN" sz="2400"/>
            <a:t>We have more avenues for optimization in a large set of requests.</a:t>
          </a:r>
        </a:p>
      </dgm:t>
    </dgm:pt>
    <dgm:pt modelId="{B59D6E12-9CAE-4B80-8538-12F1F8822BDE}" type="parTrans" cxnId="{AE17E9D6-EC9E-462D-8A18-BED6A2C76618}">
      <dgm:prSet/>
      <dgm:spPr/>
      <dgm:t>
        <a:bodyPr/>
        <a:lstStyle/>
        <a:p>
          <a:endParaRPr lang="en-IN"/>
        </a:p>
      </dgm:t>
    </dgm:pt>
    <dgm:pt modelId="{5703F8A6-0BA5-44F4-8716-796F0BD01DC0}" type="sibTrans" cxnId="{AE17E9D6-EC9E-462D-8A18-BED6A2C76618}">
      <dgm:prSet/>
      <dgm:spPr/>
      <dgm:t>
        <a:bodyPr/>
        <a:lstStyle/>
        <a:p>
          <a:endParaRPr lang="en-IN"/>
        </a:p>
      </dgm:t>
    </dgm:pt>
    <dgm:pt modelId="{D7F30796-FF35-4FE3-B1AC-9D99C3A7C0F7}">
      <dgm:prSet phldrT="[Text]" custT="1"/>
      <dgm:spPr/>
      <dgm:t>
        <a:bodyPr/>
        <a:lstStyle/>
        <a:p>
          <a:r>
            <a:rPr lang="en-IN" sz="2400"/>
            <a:t>Merge adjacent memory regions or sectors </a:t>
          </a:r>
        </a:p>
      </dgm:t>
    </dgm:pt>
    <dgm:pt modelId="{392B37B6-DAFD-4F8A-B35E-B7934F9073FF}" type="parTrans" cxnId="{0DD0DD18-8F20-4596-BF55-771502362F39}">
      <dgm:prSet/>
      <dgm:spPr/>
      <dgm:t>
        <a:bodyPr/>
        <a:lstStyle/>
        <a:p>
          <a:endParaRPr lang="en-IN"/>
        </a:p>
      </dgm:t>
    </dgm:pt>
    <dgm:pt modelId="{F619B5C1-BEB5-4008-829F-6F55A3E95EB0}" type="sibTrans" cxnId="{0DD0DD18-8F20-4596-BF55-771502362F39}">
      <dgm:prSet/>
      <dgm:spPr/>
      <dgm:t>
        <a:bodyPr/>
        <a:lstStyle/>
        <a:p>
          <a:endParaRPr lang="en-IN"/>
        </a:p>
      </dgm:t>
    </dgm:pt>
    <dgm:pt modelId="{2D9836DD-DEFA-41C6-802D-1999C314E2B4}">
      <dgm:prSet phldrT="[Text]" custT="1"/>
      <dgm:spPr/>
      <dgm:t>
        <a:bodyPr/>
        <a:lstStyle/>
        <a:p>
          <a:r>
            <a:rPr lang="en-IN" sz="2400"/>
            <a:t>Also, we need to consider the current position of the disk head</a:t>
          </a:r>
        </a:p>
      </dgm:t>
    </dgm:pt>
    <dgm:pt modelId="{0C824350-DEB4-4D97-991A-3AACCAD5B8E9}" type="parTrans" cxnId="{11F7F60C-EFA3-42EE-873E-4571CD6E21D2}">
      <dgm:prSet/>
      <dgm:spPr/>
      <dgm:t>
        <a:bodyPr/>
        <a:lstStyle/>
        <a:p>
          <a:endParaRPr lang="en-IN"/>
        </a:p>
      </dgm:t>
    </dgm:pt>
    <dgm:pt modelId="{06542633-04D7-49B9-862D-4D12BB3AEA59}" type="sibTrans" cxnId="{11F7F60C-EFA3-42EE-873E-4571CD6E21D2}">
      <dgm:prSet/>
      <dgm:spPr/>
      <dgm:t>
        <a:bodyPr/>
        <a:lstStyle/>
        <a:p>
          <a:endParaRPr lang="en-IN"/>
        </a:p>
      </dgm:t>
    </dgm:pt>
    <dgm:pt modelId="{EECDD634-C66C-4E74-B404-A7FE03311889}">
      <dgm:prSet phldrT="[Text]" custT="1"/>
      <dgm:spPr/>
      <dgm:t>
        <a:bodyPr/>
        <a:lstStyle/>
        <a:p>
          <a:r>
            <a:rPr lang="en-IN" sz="2400"/>
            <a:t>Consider deadlines and user-assigned priorities.</a:t>
          </a:r>
        </a:p>
      </dgm:t>
    </dgm:pt>
    <dgm:pt modelId="{31B5C3BF-FE49-45A9-A145-9D3522A4FDD1}" type="parTrans" cxnId="{EE8B95D7-0539-4AC7-A680-55179A2C0F04}">
      <dgm:prSet/>
      <dgm:spPr/>
      <dgm:t>
        <a:bodyPr/>
        <a:lstStyle/>
        <a:p>
          <a:endParaRPr lang="en-IN"/>
        </a:p>
      </dgm:t>
    </dgm:pt>
    <dgm:pt modelId="{472D584D-C1EC-42E2-B1D1-1B2D7A15A02E}" type="sibTrans" cxnId="{EE8B95D7-0539-4AC7-A680-55179A2C0F04}">
      <dgm:prSet/>
      <dgm:spPr/>
      <dgm:t>
        <a:bodyPr/>
        <a:lstStyle/>
        <a:p>
          <a:endParaRPr lang="en-IN"/>
        </a:p>
      </dgm:t>
    </dgm:pt>
    <dgm:pt modelId="{AAC563BE-DC17-484E-A4E6-3B9684A84146}" type="pres">
      <dgm:prSet presAssocID="{A0067634-ADC3-4347-BA25-3C08F7EFAFB4}" presName="Name0" presStyleCnt="0">
        <dgm:presLayoutVars>
          <dgm:dir/>
          <dgm:animLvl val="lvl"/>
          <dgm:resizeHandles val="exact"/>
        </dgm:presLayoutVars>
      </dgm:prSet>
      <dgm:spPr/>
    </dgm:pt>
    <dgm:pt modelId="{88AC7CBE-A722-4BCE-8FC8-70A18F750BA8}" type="pres">
      <dgm:prSet presAssocID="{70D65993-628B-482B-894B-86D19B7DBFBF}" presName="composite" presStyleCnt="0"/>
      <dgm:spPr/>
    </dgm:pt>
    <dgm:pt modelId="{39D17B8E-D530-47AA-B3B3-59A1CB6B864A}" type="pres">
      <dgm:prSet presAssocID="{70D65993-628B-482B-894B-86D19B7DBFBF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3B2CD995-8AB1-430F-AD11-9C61CB1D6F75}" type="pres">
      <dgm:prSet presAssocID="{70D65993-628B-482B-894B-86D19B7DBFBF}" presName="desTx" presStyleLbl="alignAccFollowNode1" presStyleIdx="0" presStyleCnt="3">
        <dgm:presLayoutVars>
          <dgm:bulletEnabled val="1"/>
        </dgm:presLayoutVars>
      </dgm:prSet>
      <dgm:spPr/>
    </dgm:pt>
    <dgm:pt modelId="{B50E3E06-B2C9-4B76-AFC2-DE42633BDD06}" type="pres">
      <dgm:prSet presAssocID="{99D50FD7-2E0E-44B0-9484-E31B4C709E64}" presName="space" presStyleCnt="0"/>
      <dgm:spPr/>
    </dgm:pt>
    <dgm:pt modelId="{E802B3B1-AC9A-4C26-AB5B-9D410416C3C7}" type="pres">
      <dgm:prSet presAssocID="{02C47B1C-0448-4B38-AEE9-6A594A0B2154}" presName="composite" presStyleCnt="0"/>
      <dgm:spPr/>
    </dgm:pt>
    <dgm:pt modelId="{7A74D3CF-94C5-4256-AF65-D8DA3C1A38A0}" type="pres">
      <dgm:prSet presAssocID="{02C47B1C-0448-4B38-AEE9-6A594A0B2154}" presName="parTx" presStyleLbl="alignNode1" presStyleIdx="1" presStyleCnt="3" custLinFactNeighborY="-7294">
        <dgm:presLayoutVars>
          <dgm:chMax val="0"/>
          <dgm:chPref val="0"/>
          <dgm:bulletEnabled val="1"/>
        </dgm:presLayoutVars>
      </dgm:prSet>
      <dgm:spPr/>
    </dgm:pt>
    <dgm:pt modelId="{6E7E246D-660B-4A32-B071-8892079C9A92}" type="pres">
      <dgm:prSet presAssocID="{02C47B1C-0448-4B38-AEE9-6A594A0B2154}" presName="desTx" presStyleLbl="alignAccFollowNode1" presStyleIdx="1" presStyleCnt="3">
        <dgm:presLayoutVars>
          <dgm:bulletEnabled val="1"/>
        </dgm:presLayoutVars>
      </dgm:prSet>
      <dgm:spPr/>
    </dgm:pt>
    <dgm:pt modelId="{BF9B5635-CCFD-42A0-A220-722C4F1A62E0}" type="pres">
      <dgm:prSet presAssocID="{2C76FD86-A9D5-4883-B1A4-010A83EC22E7}" presName="space" presStyleCnt="0"/>
      <dgm:spPr/>
    </dgm:pt>
    <dgm:pt modelId="{022DA4B7-6573-41E3-B044-D6CC8959235C}" type="pres">
      <dgm:prSet presAssocID="{22043886-FB05-4B3B-9657-BD6D21ACD3BA}" presName="composite" presStyleCnt="0"/>
      <dgm:spPr/>
    </dgm:pt>
    <dgm:pt modelId="{14DC579A-53CF-4A83-810D-447DCFBC3FAE}" type="pres">
      <dgm:prSet presAssocID="{22043886-FB05-4B3B-9657-BD6D21ACD3B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BC52DEAD-542D-416D-8DCA-94B91103E108}" type="pres">
      <dgm:prSet presAssocID="{22043886-FB05-4B3B-9657-BD6D21ACD3BA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CA168705-C2DF-4117-8E42-1068B007BF4C}" srcId="{A0067634-ADC3-4347-BA25-3C08F7EFAFB4}" destId="{02C47B1C-0448-4B38-AEE9-6A594A0B2154}" srcOrd="1" destOrd="0" parTransId="{D8FF8353-68D7-4FB8-9FBF-CFD73B6F5A5B}" sibTransId="{2C76FD86-A9D5-4883-B1A4-010A83EC22E7}"/>
    <dgm:cxn modelId="{EBF7070C-C9BA-4BDC-9DE1-208FB1BB1E8D}" type="presOf" srcId="{7C72E3A1-4382-4222-A073-79F9D093F75E}" destId="{BC52DEAD-542D-416D-8DCA-94B91103E108}" srcOrd="0" destOrd="0" presId="urn:microsoft.com/office/officeart/2005/8/layout/hList1"/>
    <dgm:cxn modelId="{11F7F60C-EFA3-42EE-873E-4571CD6E21D2}" srcId="{22043886-FB05-4B3B-9657-BD6D21ACD3BA}" destId="{2D9836DD-DEFA-41C6-802D-1999C314E2B4}" srcOrd="1" destOrd="0" parTransId="{0C824350-DEB4-4D97-991A-3AACCAD5B8E9}" sibTransId="{06542633-04D7-49B9-862D-4D12BB3AEA59}"/>
    <dgm:cxn modelId="{0DD0DD18-8F20-4596-BF55-771502362F39}" srcId="{02C47B1C-0448-4B38-AEE9-6A594A0B2154}" destId="{D7F30796-FF35-4FE3-B1AC-9D99C3A7C0F7}" srcOrd="1" destOrd="0" parTransId="{392B37B6-DAFD-4F8A-B35E-B7934F9073FF}" sibTransId="{F619B5C1-BEB5-4008-829F-6F55A3E95EB0}"/>
    <dgm:cxn modelId="{ABBA8A1B-2EBB-48C3-8BA0-504907F5ED75}" srcId="{A0067634-ADC3-4347-BA25-3C08F7EFAFB4}" destId="{22043886-FB05-4B3B-9657-BD6D21ACD3BA}" srcOrd="2" destOrd="0" parTransId="{DDC9071D-A650-41E7-8F8E-19DFBD7F001C}" sibTransId="{4DB5680A-F197-440C-9D0B-4895420DDDB3}"/>
    <dgm:cxn modelId="{35239D2B-C4ED-4C0F-AE1B-B7F620831BB0}" type="presOf" srcId="{A0067634-ADC3-4347-BA25-3C08F7EFAFB4}" destId="{AAC563BE-DC17-484E-A4E6-3B9684A84146}" srcOrd="0" destOrd="0" presId="urn:microsoft.com/office/officeart/2005/8/layout/hList1"/>
    <dgm:cxn modelId="{5C43AA36-14DC-4FA5-BAA0-187F73A8AFF5}" srcId="{A0067634-ADC3-4347-BA25-3C08F7EFAFB4}" destId="{70D65993-628B-482B-894B-86D19B7DBFBF}" srcOrd="0" destOrd="0" parTransId="{6A61A707-F76B-416E-AFDA-D8679B661A2D}" sibTransId="{99D50FD7-2E0E-44B0-9484-E31B4C709E64}"/>
    <dgm:cxn modelId="{FC7E6473-2A6E-49B6-AD8F-74FF3DAA74EB}" type="presOf" srcId="{22043886-FB05-4B3B-9657-BD6D21ACD3BA}" destId="{14DC579A-53CF-4A83-810D-447DCFBC3FAE}" srcOrd="0" destOrd="0" presId="urn:microsoft.com/office/officeart/2005/8/layout/hList1"/>
    <dgm:cxn modelId="{6D40E454-76ED-477B-949C-E18A97BF3E29}" type="presOf" srcId="{2D9836DD-DEFA-41C6-802D-1999C314E2B4}" destId="{BC52DEAD-542D-416D-8DCA-94B91103E108}" srcOrd="0" destOrd="1" presId="urn:microsoft.com/office/officeart/2005/8/layout/hList1"/>
    <dgm:cxn modelId="{65C75C79-8D05-471E-82F8-26A4020C7DBC}" type="presOf" srcId="{70D65993-628B-482B-894B-86D19B7DBFBF}" destId="{39D17B8E-D530-47AA-B3B3-59A1CB6B864A}" srcOrd="0" destOrd="0" presId="urn:microsoft.com/office/officeart/2005/8/layout/hList1"/>
    <dgm:cxn modelId="{258DBA59-BE27-421D-A379-17CF1A4890CF}" type="presOf" srcId="{EECDD634-C66C-4E74-B404-A7FE03311889}" destId="{BC52DEAD-542D-416D-8DCA-94B91103E108}" srcOrd="0" destOrd="2" presId="urn:microsoft.com/office/officeart/2005/8/layout/hList1"/>
    <dgm:cxn modelId="{FF6C867E-AA83-4C7A-A011-AFDA59E9E570}" type="presOf" srcId="{D7F30796-FF35-4FE3-B1AC-9D99C3A7C0F7}" destId="{6E7E246D-660B-4A32-B071-8892079C9A92}" srcOrd="0" destOrd="1" presId="urn:microsoft.com/office/officeart/2005/8/layout/hList1"/>
    <dgm:cxn modelId="{B105F387-C05E-4724-9A92-C3FF3B07EA17}" srcId="{22043886-FB05-4B3B-9657-BD6D21ACD3BA}" destId="{7C72E3A1-4382-4222-A073-79F9D093F75E}" srcOrd="0" destOrd="0" parTransId="{FE020670-3690-4968-A282-3F58E6296C86}" sibTransId="{AF7ED6B5-862B-4CDD-922D-3990D73DA76A}"/>
    <dgm:cxn modelId="{E9CBCBA4-C596-4A69-B97D-ADAB1BFC07C4}" type="presOf" srcId="{02C47B1C-0448-4B38-AEE9-6A594A0B2154}" destId="{7A74D3CF-94C5-4256-AF65-D8DA3C1A38A0}" srcOrd="0" destOrd="0" presId="urn:microsoft.com/office/officeart/2005/8/layout/hList1"/>
    <dgm:cxn modelId="{E811A4B6-56B4-472A-8151-41D8A07F884F}" srcId="{02C47B1C-0448-4B38-AEE9-6A594A0B2154}" destId="{EBA7D962-7BC0-42CF-8E24-354756C5C020}" srcOrd="0" destOrd="0" parTransId="{6A0E4DFE-B9FC-4B5A-BFA3-2DF06011B595}" sibTransId="{A594A385-8FC4-4643-82D1-400AC45C2090}"/>
    <dgm:cxn modelId="{237BF5C6-9DE6-41F0-8BBA-EAB045A3D606}" srcId="{70D65993-628B-482B-894B-86D19B7DBFBF}" destId="{3A79FD5B-BF88-4A53-87CF-217396D9790E}" srcOrd="0" destOrd="0" parTransId="{FBB6F170-5797-4809-8912-21C59BB7F1B0}" sibTransId="{5B04BE2C-5104-41EC-B534-6490022E230F}"/>
    <dgm:cxn modelId="{AE17E9D6-EC9E-462D-8A18-BED6A2C76618}" srcId="{70D65993-628B-482B-894B-86D19B7DBFBF}" destId="{910F06EB-D3F8-4B5E-ACE6-EBEDC7A3F5B8}" srcOrd="1" destOrd="0" parTransId="{B59D6E12-9CAE-4B80-8538-12F1F8822BDE}" sibTransId="{5703F8A6-0BA5-44F4-8716-796F0BD01DC0}"/>
    <dgm:cxn modelId="{EE8B95D7-0539-4AC7-A680-55179A2C0F04}" srcId="{22043886-FB05-4B3B-9657-BD6D21ACD3BA}" destId="{EECDD634-C66C-4E74-B404-A7FE03311889}" srcOrd="2" destOrd="0" parTransId="{31B5C3BF-FE49-45A9-A145-9D3522A4FDD1}" sibTransId="{472D584D-C1EC-42E2-B1D1-1B2D7A15A02E}"/>
    <dgm:cxn modelId="{6763C8DE-E99F-45D0-BD60-C2D4E1BE02EA}" type="presOf" srcId="{3A79FD5B-BF88-4A53-87CF-217396D9790E}" destId="{3B2CD995-8AB1-430F-AD11-9C61CB1D6F75}" srcOrd="0" destOrd="0" presId="urn:microsoft.com/office/officeart/2005/8/layout/hList1"/>
    <dgm:cxn modelId="{74FB4FF9-40F1-44BF-904B-A7470419093C}" type="presOf" srcId="{910F06EB-D3F8-4B5E-ACE6-EBEDC7A3F5B8}" destId="{3B2CD995-8AB1-430F-AD11-9C61CB1D6F75}" srcOrd="0" destOrd="1" presId="urn:microsoft.com/office/officeart/2005/8/layout/hList1"/>
    <dgm:cxn modelId="{950CD4FD-7F67-48E7-8D29-C86A4B5F3F05}" type="presOf" srcId="{EBA7D962-7BC0-42CF-8E24-354756C5C020}" destId="{6E7E246D-660B-4A32-B071-8892079C9A92}" srcOrd="0" destOrd="0" presId="urn:microsoft.com/office/officeart/2005/8/layout/hList1"/>
    <dgm:cxn modelId="{8C6FE44C-CCBF-4499-916D-EF77564BB53E}" type="presParOf" srcId="{AAC563BE-DC17-484E-A4E6-3B9684A84146}" destId="{88AC7CBE-A722-4BCE-8FC8-70A18F750BA8}" srcOrd="0" destOrd="0" presId="urn:microsoft.com/office/officeart/2005/8/layout/hList1"/>
    <dgm:cxn modelId="{FCFCF14D-8035-486F-96FA-AA7276CD59CB}" type="presParOf" srcId="{88AC7CBE-A722-4BCE-8FC8-70A18F750BA8}" destId="{39D17B8E-D530-47AA-B3B3-59A1CB6B864A}" srcOrd="0" destOrd="0" presId="urn:microsoft.com/office/officeart/2005/8/layout/hList1"/>
    <dgm:cxn modelId="{50E87C3B-3474-4D5B-9D40-131ABCB7235F}" type="presParOf" srcId="{88AC7CBE-A722-4BCE-8FC8-70A18F750BA8}" destId="{3B2CD995-8AB1-430F-AD11-9C61CB1D6F75}" srcOrd="1" destOrd="0" presId="urn:microsoft.com/office/officeart/2005/8/layout/hList1"/>
    <dgm:cxn modelId="{D6FC3FDD-7120-4B00-BA26-7B0D2606F978}" type="presParOf" srcId="{AAC563BE-DC17-484E-A4E6-3B9684A84146}" destId="{B50E3E06-B2C9-4B76-AFC2-DE42633BDD06}" srcOrd="1" destOrd="0" presId="urn:microsoft.com/office/officeart/2005/8/layout/hList1"/>
    <dgm:cxn modelId="{DF5D406C-B718-4F32-8D99-1FD573423271}" type="presParOf" srcId="{AAC563BE-DC17-484E-A4E6-3B9684A84146}" destId="{E802B3B1-AC9A-4C26-AB5B-9D410416C3C7}" srcOrd="2" destOrd="0" presId="urn:microsoft.com/office/officeart/2005/8/layout/hList1"/>
    <dgm:cxn modelId="{DEC79840-EF2F-4414-8A9B-8F98D287FD25}" type="presParOf" srcId="{E802B3B1-AC9A-4C26-AB5B-9D410416C3C7}" destId="{7A74D3CF-94C5-4256-AF65-D8DA3C1A38A0}" srcOrd="0" destOrd="0" presId="urn:microsoft.com/office/officeart/2005/8/layout/hList1"/>
    <dgm:cxn modelId="{24A5BE5D-83D3-4C51-94B2-D2144266B67C}" type="presParOf" srcId="{E802B3B1-AC9A-4C26-AB5B-9D410416C3C7}" destId="{6E7E246D-660B-4A32-B071-8892079C9A92}" srcOrd="1" destOrd="0" presId="urn:microsoft.com/office/officeart/2005/8/layout/hList1"/>
    <dgm:cxn modelId="{5E677FD8-B625-472D-9B37-2B5AB04CCC37}" type="presParOf" srcId="{AAC563BE-DC17-484E-A4E6-3B9684A84146}" destId="{BF9B5635-CCFD-42A0-A220-722C4F1A62E0}" srcOrd="3" destOrd="0" presId="urn:microsoft.com/office/officeart/2005/8/layout/hList1"/>
    <dgm:cxn modelId="{9FC59A70-FC4F-480D-87D0-E1E93ADE5603}" type="presParOf" srcId="{AAC563BE-DC17-484E-A4E6-3B9684A84146}" destId="{022DA4B7-6573-41E3-B044-D6CC8959235C}" srcOrd="4" destOrd="0" presId="urn:microsoft.com/office/officeart/2005/8/layout/hList1"/>
    <dgm:cxn modelId="{5D6F32A2-17A3-4289-9DA8-96920A16D92F}" type="presParOf" srcId="{022DA4B7-6573-41E3-B044-D6CC8959235C}" destId="{14DC579A-53CF-4A83-810D-447DCFBC3FAE}" srcOrd="0" destOrd="0" presId="urn:microsoft.com/office/officeart/2005/8/layout/hList1"/>
    <dgm:cxn modelId="{570F92D6-FADB-476B-B958-252A3F5D29D9}" type="presParOf" srcId="{022DA4B7-6573-41E3-B044-D6CC8959235C}" destId="{BC52DEAD-542D-416D-8DCA-94B91103E10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F01289D-A2BB-4980-AC56-676D14CB6499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34A132CC-58F9-4D09-ACA5-EA96B14B9AA4}">
      <dgm:prSet phldrT="[Text]" phldr="0" custT="1"/>
      <dgm:spPr/>
      <dgm:t>
        <a:bodyPr/>
        <a:lstStyle/>
        <a:p>
          <a:pPr rtl="0"/>
          <a:r>
            <a:rPr lang="en-US" sz="2400">
              <a:latin typeface="+mn-lt"/>
            </a:rPr>
            <a:t>Basics of the I/O System</a:t>
          </a:r>
        </a:p>
      </dgm:t>
    </dgm:pt>
    <dgm:pt modelId="{AA3AAC11-D7F6-4F2D-8CEC-A231665D2CE2}" type="parTrans" cxnId="{9DC9D29D-7A05-42B3-B190-9DA02BD4BC3B}">
      <dgm:prSet/>
      <dgm:spPr/>
      <dgm:t>
        <a:bodyPr/>
        <a:lstStyle/>
        <a:p>
          <a:endParaRPr lang="en-US"/>
        </a:p>
      </dgm:t>
    </dgm:pt>
    <dgm:pt modelId="{92246FF1-E680-4761-BBDB-BAAB8354F092}" type="sibTrans" cxnId="{9DC9D29D-7A05-42B3-B190-9DA02BD4BC3B}">
      <dgm:prSet/>
      <dgm:spPr/>
      <dgm:t>
        <a:bodyPr/>
        <a:lstStyle/>
        <a:p>
          <a:endParaRPr lang="en-US"/>
        </a:p>
      </dgm:t>
    </dgm:pt>
    <dgm:pt modelId="{8F60B04B-BD34-496D-AE31-5600B3E8447F}">
      <dgm:prSet phldrT="[Text]" phldr="0" custT="1"/>
      <dgm:spPr/>
      <dgm:t>
        <a:bodyPr/>
        <a:lstStyle/>
        <a:p>
          <a:pPr rtl="0"/>
          <a:r>
            <a:rPr lang="en-US" sz="2400">
              <a:latin typeface="+mn-lt"/>
            </a:rPr>
            <a:t>Storage Devices</a:t>
          </a:r>
        </a:p>
      </dgm:t>
    </dgm:pt>
    <dgm:pt modelId="{099E9275-D9F4-4F14-8BC3-E0EAC447AC59}" type="parTrans" cxnId="{D2AA002F-BA28-4B58-A526-8B24C5B4428C}">
      <dgm:prSet/>
      <dgm:spPr/>
      <dgm:t>
        <a:bodyPr/>
        <a:lstStyle/>
        <a:p>
          <a:endParaRPr lang="en-US"/>
        </a:p>
      </dgm:t>
    </dgm:pt>
    <dgm:pt modelId="{3B7F3F9D-AD38-468C-BB8D-D165D54F87DA}" type="sibTrans" cxnId="{D2AA002F-BA28-4B58-A526-8B24C5B4428C}">
      <dgm:prSet/>
      <dgm:spPr/>
      <dgm:t>
        <a:bodyPr/>
        <a:lstStyle/>
        <a:p>
          <a:endParaRPr lang="en-US"/>
        </a:p>
      </dgm:t>
    </dgm:pt>
    <dgm:pt modelId="{DDA4A0B1-82EB-46DF-8A0B-795E7E850EAC}">
      <dgm:prSet phldrT="[Text]" phldr="0" custT="1"/>
      <dgm:spPr/>
      <dgm:t>
        <a:bodyPr/>
        <a:lstStyle/>
        <a:p>
          <a:pPr rtl="0"/>
          <a:r>
            <a:rPr lang="en-US" sz="2400">
              <a:latin typeface="+mn-lt"/>
            </a:rPr>
            <a:t>Character and Block Device Drivers</a:t>
          </a:r>
        </a:p>
      </dgm:t>
    </dgm:pt>
    <dgm:pt modelId="{DD4AB54D-971F-4280-AE55-57CC0EDCD4B5}" type="parTrans" cxnId="{6697CAD5-3733-4CE7-B66C-E420868D0B37}">
      <dgm:prSet/>
      <dgm:spPr/>
      <dgm:t>
        <a:bodyPr/>
        <a:lstStyle/>
        <a:p>
          <a:endParaRPr lang="en-US"/>
        </a:p>
      </dgm:t>
    </dgm:pt>
    <dgm:pt modelId="{B8883BAD-FBA6-464D-8FB4-134DDA18BEF5}" type="sibTrans" cxnId="{6697CAD5-3733-4CE7-B66C-E420868D0B37}">
      <dgm:prSet/>
      <dgm:spPr/>
      <dgm:t>
        <a:bodyPr/>
        <a:lstStyle/>
        <a:p>
          <a:endParaRPr lang="en-US"/>
        </a:p>
      </dgm:t>
    </dgm:pt>
    <dgm:pt modelId="{74F6EBC1-74AE-4F6B-8949-C0BC002EC417}">
      <dgm:prSet phldrT="[Text]" phldr="0" custT="1"/>
      <dgm:spPr/>
      <dgm:t>
        <a:bodyPr/>
        <a:lstStyle/>
        <a:p>
          <a:pPr rtl="0"/>
          <a:r>
            <a:rPr lang="en-US" sz="2400">
              <a:latin typeface="+mn-lt"/>
            </a:rPr>
            <a:t>File System</a:t>
          </a:r>
        </a:p>
      </dgm:t>
    </dgm:pt>
    <dgm:pt modelId="{37DF90A5-053F-4721-99E7-4CBEB19F1A4E}" type="parTrans" cxnId="{ACBBD241-7670-42C2-9946-3EBAD973C1D4}">
      <dgm:prSet/>
      <dgm:spPr/>
      <dgm:t>
        <a:bodyPr/>
        <a:lstStyle/>
        <a:p>
          <a:endParaRPr lang="en-US"/>
        </a:p>
      </dgm:t>
    </dgm:pt>
    <dgm:pt modelId="{BFFA27D5-2DD0-47EF-B9C7-5BAD0E040D95}" type="sibTrans" cxnId="{ACBBD241-7670-42C2-9946-3EBAD973C1D4}">
      <dgm:prSet/>
      <dgm:spPr/>
      <dgm:t>
        <a:bodyPr/>
        <a:lstStyle/>
        <a:p>
          <a:endParaRPr lang="en-US"/>
        </a:p>
      </dgm:t>
    </dgm:pt>
    <dgm:pt modelId="{89E25ED4-1445-4CDA-A29F-569870BFFE46}" type="pres">
      <dgm:prSet presAssocID="{CF01289D-A2BB-4980-AC56-676D14CB6499}" presName="arrowDiagram" presStyleCnt="0">
        <dgm:presLayoutVars>
          <dgm:chMax val="5"/>
          <dgm:dir/>
          <dgm:resizeHandles val="exact"/>
        </dgm:presLayoutVars>
      </dgm:prSet>
      <dgm:spPr/>
    </dgm:pt>
    <dgm:pt modelId="{F437B5E3-DE9C-47EF-82FE-05C5907D6100}" type="pres">
      <dgm:prSet presAssocID="{CF01289D-A2BB-4980-AC56-676D14CB6499}" presName="arrow" presStyleLbl="bgShp" presStyleIdx="0" presStyleCnt="1"/>
      <dgm:spPr/>
    </dgm:pt>
    <dgm:pt modelId="{D405AC0F-4686-4184-8BC6-8E71693D690E}" type="pres">
      <dgm:prSet presAssocID="{CF01289D-A2BB-4980-AC56-676D14CB6499}" presName="arrowDiagram4" presStyleCnt="0"/>
      <dgm:spPr/>
    </dgm:pt>
    <dgm:pt modelId="{A6E0F330-22C3-4F61-82D8-B8ACBCC5AC9F}" type="pres">
      <dgm:prSet presAssocID="{34A132CC-58F9-4D09-ACA5-EA96B14B9AA4}" presName="bullet4a" presStyleLbl="node1" presStyleIdx="0" presStyleCnt="4"/>
      <dgm:spPr/>
    </dgm:pt>
    <dgm:pt modelId="{3DE0A849-75EB-430E-AF42-2FE93001617E}" type="pres">
      <dgm:prSet presAssocID="{34A132CC-58F9-4D09-ACA5-EA96B14B9AA4}" presName="textBox4a" presStyleLbl="revTx" presStyleIdx="0" presStyleCnt="4">
        <dgm:presLayoutVars>
          <dgm:bulletEnabled val="1"/>
        </dgm:presLayoutVars>
      </dgm:prSet>
      <dgm:spPr/>
    </dgm:pt>
    <dgm:pt modelId="{6DD50F9A-4E05-4838-8F89-4BF7B88B8FC4}" type="pres">
      <dgm:prSet presAssocID="{8F60B04B-BD34-496D-AE31-5600B3E8447F}" presName="bullet4b" presStyleLbl="node1" presStyleIdx="1" presStyleCnt="4"/>
      <dgm:spPr/>
    </dgm:pt>
    <dgm:pt modelId="{A1ECC523-F020-4C3F-B41C-62249A20500E}" type="pres">
      <dgm:prSet presAssocID="{8F60B04B-BD34-496D-AE31-5600B3E8447F}" presName="textBox4b" presStyleLbl="revTx" presStyleIdx="1" presStyleCnt="4">
        <dgm:presLayoutVars>
          <dgm:bulletEnabled val="1"/>
        </dgm:presLayoutVars>
      </dgm:prSet>
      <dgm:spPr/>
    </dgm:pt>
    <dgm:pt modelId="{55573FFC-F487-4C63-A230-5D7B07E46BE9}" type="pres">
      <dgm:prSet presAssocID="{DDA4A0B1-82EB-46DF-8A0B-795E7E850EAC}" presName="bullet4c" presStyleLbl="node1" presStyleIdx="2" presStyleCnt="4"/>
      <dgm:spPr/>
    </dgm:pt>
    <dgm:pt modelId="{DD7E7D0A-40C9-4A63-ADD1-059EABBD0D74}" type="pres">
      <dgm:prSet presAssocID="{DDA4A0B1-82EB-46DF-8A0B-795E7E850EAC}" presName="textBox4c" presStyleLbl="revTx" presStyleIdx="2" presStyleCnt="4">
        <dgm:presLayoutVars>
          <dgm:bulletEnabled val="1"/>
        </dgm:presLayoutVars>
      </dgm:prSet>
      <dgm:spPr/>
    </dgm:pt>
    <dgm:pt modelId="{0687335B-7AB5-44AD-A018-EC06DB41F87B}" type="pres">
      <dgm:prSet presAssocID="{74F6EBC1-74AE-4F6B-8949-C0BC002EC417}" presName="bullet4d" presStyleLbl="node1" presStyleIdx="3" presStyleCnt="4"/>
      <dgm:spPr/>
    </dgm:pt>
    <dgm:pt modelId="{C6A16480-AADC-4B3D-81B8-F34172B17DB6}" type="pres">
      <dgm:prSet presAssocID="{74F6EBC1-74AE-4F6B-8949-C0BC002EC417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7102D108-3D93-4FD7-B15D-152C149963BC}" type="presOf" srcId="{74F6EBC1-74AE-4F6B-8949-C0BC002EC417}" destId="{C6A16480-AADC-4B3D-81B8-F34172B17DB6}" srcOrd="0" destOrd="0" presId="urn:microsoft.com/office/officeart/2005/8/layout/arrow2"/>
    <dgm:cxn modelId="{D2AA002F-BA28-4B58-A526-8B24C5B4428C}" srcId="{CF01289D-A2BB-4980-AC56-676D14CB6499}" destId="{8F60B04B-BD34-496D-AE31-5600B3E8447F}" srcOrd="1" destOrd="0" parTransId="{099E9275-D9F4-4F14-8BC3-E0EAC447AC59}" sibTransId="{3B7F3F9D-AD38-468C-BB8D-D165D54F87DA}"/>
    <dgm:cxn modelId="{F7C33B35-1EBF-4482-871E-B2AEA739F161}" type="presOf" srcId="{34A132CC-58F9-4D09-ACA5-EA96B14B9AA4}" destId="{3DE0A849-75EB-430E-AF42-2FE93001617E}" srcOrd="0" destOrd="0" presId="urn:microsoft.com/office/officeart/2005/8/layout/arrow2"/>
    <dgm:cxn modelId="{ACBBD241-7670-42C2-9946-3EBAD973C1D4}" srcId="{CF01289D-A2BB-4980-AC56-676D14CB6499}" destId="{74F6EBC1-74AE-4F6B-8949-C0BC002EC417}" srcOrd="3" destOrd="0" parTransId="{37DF90A5-053F-4721-99E7-4CBEB19F1A4E}" sibTransId="{BFFA27D5-2DD0-47EF-B9C7-5BAD0E040D95}"/>
    <dgm:cxn modelId="{3D0F3093-B523-4C99-A6EA-C6BBE45D70F0}" type="presOf" srcId="{DDA4A0B1-82EB-46DF-8A0B-795E7E850EAC}" destId="{DD7E7D0A-40C9-4A63-ADD1-059EABBD0D74}" srcOrd="0" destOrd="0" presId="urn:microsoft.com/office/officeart/2005/8/layout/arrow2"/>
    <dgm:cxn modelId="{D21CB395-347D-4C53-B526-E33B3E9BF950}" type="presOf" srcId="{CF01289D-A2BB-4980-AC56-676D14CB6499}" destId="{89E25ED4-1445-4CDA-A29F-569870BFFE46}" srcOrd="0" destOrd="0" presId="urn:microsoft.com/office/officeart/2005/8/layout/arrow2"/>
    <dgm:cxn modelId="{9DC9D29D-7A05-42B3-B190-9DA02BD4BC3B}" srcId="{CF01289D-A2BB-4980-AC56-676D14CB6499}" destId="{34A132CC-58F9-4D09-ACA5-EA96B14B9AA4}" srcOrd="0" destOrd="0" parTransId="{AA3AAC11-D7F6-4F2D-8CEC-A231665D2CE2}" sibTransId="{92246FF1-E680-4761-BBDB-BAAB8354F092}"/>
    <dgm:cxn modelId="{B4CFB2BD-872C-46D1-B7CB-8B7532BFC5FF}" type="presOf" srcId="{8F60B04B-BD34-496D-AE31-5600B3E8447F}" destId="{A1ECC523-F020-4C3F-B41C-62249A20500E}" srcOrd="0" destOrd="0" presId="urn:microsoft.com/office/officeart/2005/8/layout/arrow2"/>
    <dgm:cxn modelId="{6697CAD5-3733-4CE7-B66C-E420868D0B37}" srcId="{CF01289D-A2BB-4980-AC56-676D14CB6499}" destId="{DDA4A0B1-82EB-46DF-8A0B-795E7E850EAC}" srcOrd="2" destOrd="0" parTransId="{DD4AB54D-971F-4280-AE55-57CC0EDCD4B5}" sibTransId="{B8883BAD-FBA6-464D-8FB4-134DDA18BEF5}"/>
    <dgm:cxn modelId="{038B87EF-7F51-45A8-835E-2197B27245CE}" type="presParOf" srcId="{89E25ED4-1445-4CDA-A29F-569870BFFE46}" destId="{F437B5E3-DE9C-47EF-82FE-05C5907D6100}" srcOrd="0" destOrd="0" presId="urn:microsoft.com/office/officeart/2005/8/layout/arrow2"/>
    <dgm:cxn modelId="{0F019511-2FBF-4A2F-BD8E-E43D4E36E5C7}" type="presParOf" srcId="{89E25ED4-1445-4CDA-A29F-569870BFFE46}" destId="{D405AC0F-4686-4184-8BC6-8E71693D690E}" srcOrd="1" destOrd="0" presId="urn:microsoft.com/office/officeart/2005/8/layout/arrow2"/>
    <dgm:cxn modelId="{0CB3A298-AFD0-479F-B414-E31752C23306}" type="presParOf" srcId="{D405AC0F-4686-4184-8BC6-8E71693D690E}" destId="{A6E0F330-22C3-4F61-82D8-B8ACBCC5AC9F}" srcOrd="0" destOrd="0" presId="urn:microsoft.com/office/officeart/2005/8/layout/arrow2"/>
    <dgm:cxn modelId="{4572B0D9-5958-4ABB-B4F7-D382DFA88DA0}" type="presParOf" srcId="{D405AC0F-4686-4184-8BC6-8E71693D690E}" destId="{3DE0A849-75EB-430E-AF42-2FE93001617E}" srcOrd="1" destOrd="0" presId="urn:microsoft.com/office/officeart/2005/8/layout/arrow2"/>
    <dgm:cxn modelId="{7AEDEBEB-DC01-492F-8B4F-5C86E98ED1EE}" type="presParOf" srcId="{D405AC0F-4686-4184-8BC6-8E71693D690E}" destId="{6DD50F9A-4E05-4838-8F89-4BF7B88B8FC4}" srcOrd="2" destOrd="0" presId="urn:microsoft.com/office/officeart/2005/8/layout/arrow2"/>
    <dgm:cxn modelId="{56DD7669-779A-4E52-99D2-5C774630F967}" type="presParOf" srcId="{D405AC0F-4686-4184-8BC6-8E71693D690E}" destId="{A1ECC523-F020-4C3F-B41C-62249A20500E}" srcOrd="3" destOrd="0" presId="urn:microsoft.com/office/officeart/2005/8/layout/arrow2"/>
    <dgm:cxn modelId="{0E2F3C65-3AFF-49BE-9A2A-9AF6C29BA98B}" type="presParOf" srcId="{D405AC0F-4686-4184-8BC6-8E71693D690E}" destId="{55573FFC-F487-4C63-A230-5D7B07E46BE9}" srcOrd="4" destOrd="0" presId="urn:microsoft.com/office/officeart/2005/8/layout/arrow2"/>
    <dgm:cxn modelId="{F8327F00-ACE0-426C-82B2-635B173FCA9B}" type="presParOf" srcId="{D405AC0F-4686-4184-8BC6-8E71693D690E}" destId="{DD7E7D0A-40C9-4A63-ADD1-059EABBD0D74}" srcOrd="5" destOrd="0" presId="urn:microsoft.com/office/officeart/2005/8/layout/arrow2"/>
    <dgm:cxn modelId="{BC842EC3-8B56-432C-9D92-1F12FE455E98}" type="presParOf" srcId="{D405AC0F-4686-4184-8BC6-8E71693D690E}" destId="{0687335B-7AB5-44AD-A018-EC06DB41F87B}" srcOrd="6" destOrd="0" presId="urn:microsoft.com/office/officeart/2005/8/layout/arrow2"/>
    <dgm:cxn modelId="{FE88EAB3-5122-47DD-ABA1-F153D3439DB5}" type="presParOf" srcId="{D405AC0F-4686-4184-8BC6-8E71693D690E}" destId="{C6A16480-AADC-4B3D-81B8-F34172B17DB6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37B5E3-DE9C-47EF-82FE-05C5907D6100}">
      <dsp:nvSpPr>
        <dsp:cNvPr id="0" name=""/>
        <dsp:cNvSpPr/>
      </dsp:nvSpPr>
      <dsp:spPr>
        <a:xfrm>
          <a:off x="0" y="87312"/>
          <a:ext cx="9677400" cy="604837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8F7A97-EEE6-43F3-958A-A02695299B6B}">
      <dsp:nvSpPr>
        <dsp:cNvPr id="0" name=""/>
        <dsp:cNvSpPr/>
      </dsp:nvSpPr>
      <dsp:spPr>
        <a:xfrm>
          <a:off x="953223" y="4584884"/>
          <a:ext cx="222580" cy="2225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36E21C-87D0-4104-940C-E6BD775B3AB3}">
      <dsp:nvSpPr>
        <dsp:cNvPr id="0" name=""/>
        <dsp:cNvSpPr/>
      </dsp:nvSpPr>
      <dsp:spPr>
        <a:xfrm>
          <a:off x="1064514" y="4696174"/>
          <a:ext cx="1654835" cy="1439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941" tIns="0" rIns="0" bIns="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+mn-lt"/>
            </a:rPr>
            <a:t>Basics of the I/O System</a:t>
          </a:r>
        </a:p>
      </dsp:txBody>
      <dsp:txXfrm>
        <a:off x="1064514" y="4696174"/>
        <a:ext cx="1654835" cy="1439513"/>
      </dsp:txXfrm>
    </dsp:sp>
    <dsp:sp modelId="{7F4C1E90-9EB0-4AB7-A893-EB0DFAC45BFD}">
      <dsp:nvSpPr>
        <dsp:cNvPr id="0" name=""/>
        <dsp:cNvSpPr/>
      </dsp:nvSpPr>
      <dsp:spPr>
        <a:xfrm>
          <a:off x="2525801" y="3178032"/>
          <a:ext cx="387096" cy="3870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C46050-3426-4D50-BDB3-EB783EE0562D}">
      <dsp:nvSpPr>
        <dsp:cNvPr id="0" name=""/>
        <dsp:cNvSpPr/>
      </dsp:nvSpPr>
      <dsp:spPr>
        <a:xfrm>
          <a:off x="2719349" y="3371580"/>
          <a:ext cx="2032254" cy="2764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114" tIns="0" rIns="0" bIns="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+mn-lt"/>
            </a:rPr>
            <a:t>Storage Devices</a:t>
          </a:r>
        </a:p>
      </dsp:txBody>
      <dsp:txXfrm>
        <a:off x="2719349" y="3371580"/>
        <a:ext cx="2032254" cy="2764107"/>
      </dsp:txXfrm>
    </dsp:sp>
    <dsp:sp modelId="{352710C3-C97A-4B6E-932E-E6BC1CA745D6}">
      <dsp:nvSpPr>
        <dsp:cNvPr id="0" name=""/>
        <dsp:cNvSpPr/>
      </dsp:nvSpPr>
      <dsp:spPr>
        <a:xfrm>
          <a:off x="4533861" y="2141340"/>
          <a:ext cx="512902" cy="5129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B22D05-22B7-47E4-842C-53B6451BA6D7}">
      <dsp:nvSpPr>
        <dsp:cNvPr id="0" name=""/>
        <dsp:cNvSpPr/>
      </dsp:nvSpPr>
      <dsp:spPr>
        <a:xfrm>
          <a:off x="4790313" y="2397791"/>
          <a:ext cx="2032254" cy="3737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1776" tIns="0" rIns="0" bIns="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+mn-lt"/>
            </a:rPr>
            <a:t>Character and Block Device Drivers</a:t>
          </a:r>
        </a:p>
      </dsp:txBody>
      <dsp:txXfrm>
        <a:off x="4790313" y="2397791"/>
        <a:ext cx="2032254" cy="3737895"/>
      </dsp:txXfrm>
    </dsp:sp>
    <dsp:sp modelId="{DAA816B5-DC41-4B44-B94E-F66D0142BBFC}">
      <dsp:nvSpPr>
        <dsp:cNvPr id="0" name=""/>
        <dsp:cNvSpPr/>
      </dsp:nvSpPr>
      <dsp:spPr>
        <a:xfrm>
          <a:off x="6720954" y="1455454"/>
          <a:ext cx="687095" cy="6870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9889FE-DA61-43F1-93E4-FA8AEF475CEF}">
      <dsp:nvSpPr>
        <dsp:cNvPr id="0" name=""/>
        <dsp:cNvSpPr/>
      </dsp:nvSpPr>
      <dsp:spPr>
        <a:xfrm>
          <a:off x="7064502" y="1799002"/>
          <a:ext cx="2032254" cy="4336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4078" tIns="0" rIns="0" bIns="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+mn-lt"/>
            </a:rPr>
            <a:t>File System</a:t>
          </a:r>
        </a:p>
      </dsp:txBody>
      <dsp:txXfrm>
        <a:off x="7064502" y="1799002"/>
        <a:ext cx="2032254" cy="43366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37B5E3-DE9C-47EF-82FE-05C5907D6100}">
      <dsp:nvSpPr>
        <dsp:cNvPr id="0" name=""/>
        <dsp:cNvSpPr/>
      </dsp:nvSpPr>
      <dsp:spPr>
        <a:xfrm>
          <a:off x="0" y="87312"/>
          <a:ext cx="9677400" cy="604837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79A207-3908-4D19-B8AA-D797F36C2600}">
      <dsp:nvSpPr>
        <dsp:cNvPr id="0" name=""/>
        <dsp:cNvSpPr/>
      </dsp:nvSpPr>
      <dsp:spPr>
        <a:xfrm>
          <a:off x="953223" y="4584884"/>
          <a:ext cx="222580" cy="2225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14B5D8-F3A3-4B74-84A3-DBDDA0784B9D}">
      <dsp:nvSpPr>
        <dsp:cNvPr id="0" name=""/>
        <dsp:cNvSpPr/>
      </dsp:nvSpPr>
      <dsp:spPr>
        <a:xfrm>
          <a:off x="1064514" y="4696174"/>
          <a:ext cx="1654835" cy="1439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941" tIns="0" rIns="0" bIns="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+mn-lt"/>
            </a:rPr>
            <a:t>Basics of the I/O System</a:t>
          </a:r>
        </a:p>
      </dsp:txBody>
      <dsp:txXfrm>
        <a:off x="1064514" y="4696174"/>
        <a:ext cx="1654835" cy="1439513"/>
      </dsp:txXfrm>
    </dsp:sp>
    <dsp:sp modelId="{F0E40F2D-0D3E-4641-B305-F33DD554C054}">
      <dsp:nvSpPr>
        <dsp:cNvPr id="0" name=""/>
        <dsp:cNvSpPr/>
      </dsp:nvSpPr>
      <dsp:spPr>
        <a:xfrm>
          <a:off x="2525801" y="3178032"/>
          <a:ext cx="387096" cy="3870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C6AB51-0FE1-4334-B994-AA55C0231E24}">
      <dsp:nvSpPr>
        <dsp:cNvPr id="0" name=""/>
        <dsp:cNvSpPr/>
      </dsp:nvSpPr>
      <dsp:spPr>
        <a:xfrm>
          <a:off x="2719349" y="3371580"/>
          <a:ext cx="2032254" cy="2764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114" tIns="0" rIns="0" bIns="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+mn-lt"/>
            </a:rPr>
            <a:t>Storage Devices</a:t>
          </a:r>
        </a:p>
      </dsp:txBody>
      <dsp:txXfrm>
        <a:off x="2719349" y="3371580"/>
        <a:ext cx="2032254" cy="2764107"/>
      </dsp:txXfrm>
    </dsp:sp>
    <dsp:sp modelId="{7E4A2120-A831-499D-BBD3-8D4A302F20A9}">
      <dsp:nvSpPr>
        <dsp:cNvPr id="0" name=""/>
        <dsp:cNvSpPr/>
      </dsp:nvSpPr>
      <dsp:spPr>
        <a:xfrm>
          <a:off x="4533861" y="2141340"/>
          <a:ext cx="512902" cy="5129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6CB4D6-EF4D-468D-873F-B1ECD3DB7DEB}">
      <dsp:nvSpPr>
        <dsp:cNvPr id="0" name=""/>
        <dsp:cNvSpPr/>
      </dsp:nvSpPr>
      <dsp:spPr>
        <a:xfrm>
          <a:off x="4790313" y="2397791"/>
          <a:ext cx="2032254" cy="3737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1776" tIns="0" rIns="0" bIns="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+mn-lt"/>
            </a:rPr>
            <a:t>Character and Block Device Drivers</a:t>
          </a:r>
        </a:p>
      </dsp:txBody>
      <dsp:txXfrm>
        <a:off x="4790313" y="2397791"/>
        <a:ext cx="2032254" cy="3737895"/>
      </dsp:txXfrm>
    </dsp:sp>
    <dsp:sp modelId="{7822E275-B4C0-4CCD-ADDD-078459D54DF6}">
      <dsp:nvSpPr>
        <dsp:cNvPr id="0" name=""/>
        <dsp:cNvSpPr/>
      </dsp:nvSpPr>
      <dsp:spPr>
        <a:xfrm>
          <a:off x="6720954" y="1455454"/>
          <a:ext cx="687095" cy="6870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3FB1CA-5136-4B29-935F-DA66CA305A71}">
      <dsp:nvSpPr>
        <dsp:cNvPr id="0" name=""/>
        <dsp:cNvSpPr/>
      </dsp:nvSpPr>
      <dsp:spPr>
        <a:xfrm>
          <a:off x="7064502" y="1799002"/>
          <a:ext cx="2032254" cy="4336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4078" tIns="0" rIns="0" bIns="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+mn-lt"/>
            </a:rPr>
            <a:t>File System</a:t>
          </a:r>
        </a:p>
      </dsp:txBody>
      <dsp:txXfrm>
        <a:off x="7064502" y="1799002"/>
        <a:ext cx="2032254" cy="43366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B22C3D-028B-416C-8018-3CC60C67D254}">
      <dsp:nvSpPr>
        <dsp:cNvPr id="0" name=""/>
        <dsp:cNvSpPr/>
      </dsp:nvSpPr>
      <dsp:spPr>
        <a:xfrm rot="5400000">
          <a:off x="370028" y="1923375"/>
          <a:ext cx="1102767" cy="183497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D2C31F-54B5-4012-AD67-90A6AEBF2564}">
      <dsp:nvSpPr>
        <dsp:cNvPr id="0" name=""/>
        <dsp:cNvSpPr/>
      </dsp:nvSpPr>
      <dsp:spPr>
        <a:xfrm>
          <a:off x="185949" y="2471638"/>
          <a:ext cx="1656630" cy="1452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C00000"/>
              </a:solidFill>
            </a:rPr>
            <a:t>Construct</a:t>
          </a:r>
          <a:r>
            <a:rPr lang="en-US" sz="2000" kern="1200"/>
            <a:t> a device that has two physical states</a:t>
          </a:r>
        </a:p>
      </dsp:txBody>
      <dsp:txXfrm>
        <a:off x="185949" y="2471638"/>
        <a:ext cx="1656630" cy="1452133"/>
      </dsp:txXfrm>
    </dsp:sp>
    <dsp:sp modelId="{D0624FD8-929D-411D-AC1A-DEC1C48F02D8}">
      <dsp:nvSpPr>
        <dsp:cNvPr id="0" name=""/>
        <dsp:cNvSpPr/>
      </dsp:nvSpPr>
      <dsp:spPr>
        <a:xfrm>
          <a:off x="1530007" y="1788281"/>
          <a:ext cx="312571" cy="312571"/>
        </a:xfrm>
        <a:prstGeom prst="triangle">
          <a:avLst>
            <a:gd name="adj" fmla="val 100000"/>
          </a:avLst>
        </a:prstGeom>
        <a:solidFill>
          <a:schemeClr val="accent2">
            <a:hueOff val="-242561"/>
            <a:satOff val="-13988"/>
            <a:lumOff val="1438"/>
            <a:alphaOff val="0"/>
          </a:schemeClr>
        </a:solidFill>
        <a:ln w="12700" cap="flat" cmpd="sng" algn="ctr">
          <a:solidFill>
            <a:schemeClr val="accent2">
              <a:hueOff val="-242561"/>
              <a:satOff val="-13988"/>
              <a:lumOff val="14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F751D2-58BF-4661-9D0A-5D1DC648100F}">
      <dsp:nvSpPr>
        <dsp:cNvPr id="0" name=""/>
        <dsp:cNvSpPr/>
      </dsp:nvSpPr>
      <dsp:spPr>
        <a:xfrm rot="5400000">
          <a:off x="2398067" y="1421534"/>
          <a:ext cx="1102767" cy="183497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CD95B0-1676-4AFB-9743-A293F2B545BE}">
      <dsp:nvSpPr>
        <dsp:cNvPr id="0" name=""/>
        <dsp:cNvSpPr/>
      </dsp:nvSpPr>
      <dsp:spPr>
        <a:xfrm>
          <a:off x="2229096" y="1947101"/>
          <a:ext cx="1974305" cy="1452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0B050"/>
              </a:solidFill>
            </a:rPr>
            <a:t>Designate</a:t>
          </a:r>
          <a:r>
            <a:rPr lang="en-US" sz="2000" kern="1200"/>
            <a:t> one state a logical 1 and the other a logical 0</a:t>
          </a:r>
        </a:p>
      </dsp:txBody>
      <dsp:txXfrm>
        <a:off x="2229096" y="1947101"/>
        <a:ext cx="1974305" cy="1452133"/>
      </dsp:txXfrm>
    </dsp:sp>
    <dsp:sp modelId="{8865974D-F8E5-48FC-A8BC-CA57B1F44447}">
      <dsp:nvSpPr>
        <dsp:cNvPr id="0" name=""/>
        <dsp:cNvSpPr/>
      </dsp:nvSpPr>
      <dsp:spPr>
        <a:xfrm>
          <a:off x="3558046" y="1286441"/>
          <a:ext cx="312571" cy="312571"/>
        </a:xfrm>
        <a:prstGeom prst="triangle">
          <a:avLst>
            <a:gd name="adj" fmla="val 10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E72723-BB0C-4E11-B11D-34A1A3BF3769}">
      <dsp:nvSpPr>
        <dsp:cNvPr id="0" name=""/>
        <dsp:cNvSpPr/>
      </dsp:nvSpPr>
      <dsp:spPr>
        <a:xfrm rot="5400000">
          <a:off x="4426106" y="919694"/>
          <a:ext cx="1102767" cy="183497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F8C679-8A74-40D9-865C-754EFB76A9B8}">
      <dsp:nvSpPr>
        <dsp:cNvPr id="0" name=""/>
        <dsp:cNvSpPr/>
      </dsp:nvSpPr>
      <dsp:spPr>
        <a:xfrm>
          <a:off x="4242026" y="1467958"/>
          <a:ext cx="1656630" cy="1452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7030A0"/>
              </a:solidFill>
            </a:rPr>
            <a:t>Create</a:t>
          </a:r>
          <a:r>
            <a:rPr lang="en-US" sz="2000" kern="1200"/>
            <a:t> an array of such devices</a:t>
          </a:r>
        </a:p>
      </dsp:txBody>
      <dsp:txXfrm>
        <a:off x="4242026" y="1467958"/>
        <a:ext cx="1656630" cy="1452133"/>
      </dsp:txXfrm>
    </dsp:sp>
    <dsp:sp modelId="{CCBEB3F1-445C-4878-916D-4F681E1942A3}">
      <dsp:nvSpPr>
        <dsp:cNvPr id="0" name=""/>
        <dsp:cNvSpPr/>
      </dsp:nvSpPr>
      <dsp:spPr>
        <a:xfrm>
          <a:off x="5586085" y="784601"/>
          <a:ext cx="312571" cy="312571"/>
        </a:xfrm>
        <a:prstGeom prst="triangle">
          <a:avLst>
            <a:gd name="adj" fmla="val 100000"/>
          </a:avLst>
        </a:prstGeom>
        <a:solidFill>
          <a:schemeClr val="accent2">
            <a:hueOff val="-1212803"/>
            <a:satOff val="-69940"/>
            <a:lumOff val="7190"/>
            <a:alphaOff val="0"/>
          </a:schemeClr>
        </a:solidFill>
        <a:ln w="12700" cap="flat" cmpd="sng" algn="ctr">
          <a:solidFill>
            <a:schemeClr val="accent2">
              <a:hueOff val="-1212803"/>
              <a:satOff val="-69940"/>
              <a:lumOff val="71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9BF165-AEB9-41CA-B860-C43E024F7FCA}">
      <dsp:nvSpPr>
        <dsp:cNvPr id="0" name=""/>
        <dsp:cNvSpPr/>
      </dsp:nvSpPr>
      <dsp:spPr>
        <a:xfrm rot="5400000">
          <a:off x="6454144" y="417854"/>
          <a:ext cx="1102767" cy="183497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EA40EA-79AF-48FC-8A80-8D6D449DF8D5}">
      <dsp:nvSpPr>
        <dsp:cNvPr id="0" name=""/>
        <dsp:cNvSpPr/>
      </dsp:nvSpPr>
      <dsp:spPr>
        <a:xfrm>
          <a:off x="6270065" y="966118"/>
          <a:ext cx="1656630" cy="1452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070C0"/>
              </a:solidFill>
            </a:rPr>
            <a:t>Manage</a:t>
          </a:r>
          <a:r>
            <a:rPr lang="en-US" sz="2000" kern="1200"/>
            <a:t> reliability using a HW-SW approach</a:t>
          </a:r>
        </a:p>
      </dsp:txBody>
      <dsp:txXfrm>
        <a:off x="6270065" y="966118"/>
        <a:ext cx="1656630" cy="14521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37B5E3-DE9C-47EF-82FE-05C5907D6100}">
      <dsp:nvSpPr>
        <dsp:cNvPr id="0" name=""/>
        <dsp:cNvSpPr/>
      </dsp:nvSpPr>
      <dsp:spPr>
        <a:xfrm>
          <a:off x="0" y="87312"/>
          <a:ext cx="9677400" cy="604837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600BA4-2C99-46C3-9188-4E6CE90922CB}">
      <dsp:nvSpPr>
        <dsp:cNvPr id="0" name=""/>
        <dsp:cNvSpPr/>
      </dsp:nvSpPr>
      <dsp:spPr>
        <a:xfrm>
          <a:off x="953223" y="4584884"/>
          <a:ext cx="222580" cy="2225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9C675A-9BB9-4BB7-A6EC-488F35FEDEE4}">
      <dsp:nvSpPr>
        <dsp:cNvPr id="0" name=""/>
        <dsp:cNvSpPr/>
      </dsp:nvSpPr>
      <dsp:spPr>
        <a:xfrm>
          <a:off x="1064514" y="4696174"/>
          <a:ext cx="1654835" cy="1439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941" tIns="0" rIns="0" bIns="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+mn-lt"/>
            </a:rPr>
            <a:t>Basics of the I/O System</a:t>
          </a:r>
        </a:p>
      </dsp:txBody>
      <dsp:txXfrm>
        <a:off x="1064514" y="4696174"/>
        <a:ext cx="1654835" cy="1439513"/>
      </dsp:txXfrm>
    </dsp:sp>
    <dsp:sp modelId="{EE62A5F7-4444-46EC-928E-F20D22E3425B}">
      <dsp:nvSpPr>
        <dsp:cNvPr id="0" name=""/>
        <dsp:cNvSpPr/>
      </dsp:nvSpPr>
      <dsp:spPr>
        <a:xfrm>
          <a:off x="2525801" y="3178032"/>
          <a:ext cx="387096" cy="3870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19E5A9-1076-4DBF-9299-80FD039F8745}">
      <dsp:nvSpPr>
        <dsp:cNvPr id="0" name=""/>
        <dsp:cNvSpPr/>
      </dsp:nvSpPr>
      <dsp:spPr>
        <a:xfrm>
          <a:off x="2719349" y="3371580"/>
          <a:ext cx="2032254" cy="2764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114" tIns="0" rIns="0" bIns="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+mn-lt"/>
            </a:rPr>
            <a:t>Storage Devices</a:t>
          </a:r>
        </a:p>
      </dsp:txBody>
      <dsp:txXfrm>
        <a:off x="2719349" y="3371580"/>
        <a:ext cx="2032254" cy="2764107"/>
      </dsp:txXfrm>
    </dsp:sp>
    <dsp:sp modelId="{5D95D43B-C47E-4F97-8202-3FC6B1C30D31}">
      <dsp:nvSpPr>
        <dsp:cNvPr id="0" name=""/>
        <dsp:cNvSpPr/>
      </dsp:nvSpPr>
      <dsp:spPr>
        <a:xfrm>
          <a:off x="4533861" y="2141340"/>
          <a:ext cx="512902" cy="5129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FDC97D-D917-4C60-90C4-291A1B83009C}">
      <dsp:nvSpPr>
        <dsp:cNvPr id="0" name=""/>
        <dsp:cNvSpPr/>
      </dsp:nvSpPr>
      <dsp:spPr>
        <a:xfrm>
          <a:off x="4790313" y="2397791"/>
          <a:ext cx="2032254" cy="3737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1776" tIns="0" rIns="0" bIns="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+mn-lt"/>
            </a:rPr>
            <a:t>Character and Block Device Drivers</a:t>
          </a:r>
        </a:p>
      </dsp:txBody>
      <dsp:txXfrm>
        <a:off x="4790313" y="2397791"/>
        <a:ext cx="2032254" cy="3737895"/>
      </dsp:txXfrm>
    </dsp:sp>
    <dsp:sp modelId="{047FFB90-0133-425E-8A5E-9CA1B29EDB71}">
      <dsp:nvSpPr>
        <dsp:cNvPr id="0" name=""/>
        <dsp:cNvSpPr/>
      </dsp:nvSpPr>
      <dsp:spPr>
        <a:xfrm>
          <a:off x="6720954" y="1455454"/>
          <a:ext cx="687095" cy="6870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23D236-7F65-49DB-92C3-9B51A139208E}">
      <dsp:nvSpPr>
        <dsp:cNvPr id="0" name=""/>
        <dsp:cNvSpPr/>
      </dsp:nvSpPr>
      <dsp:spPr>
        <a:xfrm>
          <a:off x="7064502" y="1799002"/>
          <a:ext cx="2032254" cy="4336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4078" tIns="0" rIns="0" bIns="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+mn-lt"/>
            </a:rPr>
            <a:t>File System</a:t>
          </a:r>
        </a:p>
      </dsp:txBody>
      <dsp:txXfrm>
        <a:off x="7064502" y="1799002"/>
        <a:ext cx="2032254" cy="43366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C22024-9DA5-43CB-A132-DDCFE8CF06D7}">
      <dsp:nvSpPr>
        <dsp:cNvPr id="0" name=""/>
        <dsp:cNvSpPr/>
      </dsp:nvSpPr>
      <dsp:spPr>
        <a:xfrm>
          <a:off x="0" y="84021"/>
          <a:ext cx="10995447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/>
            <a:t>Deadline scheduler</a:t>
          </a:r>
        </a:p>
      </dsp:txBody>
      <dsp:txXfrm>
        <a:off x="32784" y="116805"/>
        <a:ext cx="10929879" cy="606012"/>
      </dsp:txXfrm>
    </dsp:sp>
    <dsp:sp modelId="{992767CC-0761-49F4-962A-57BF37046DD4}">
      <dsp:nvSpPr>
        <dsp:cNvPr id="0" name=""/>
        <dsp:cNvSpPr/>
      </dsp:nvSpPr>
      <dsp:spPr>
        <a:xfrm>
          <a:off x="0" y="755601"/>
          <a:ext cx="10995447" cy="1304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9105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2200" kern="1200">
              <a:solidFill>
                <a:srgbClr val="0070C0"/>
              </a:solidFill>
            </a:rPr>
            <a:t>Store</a:t>
          </a:r>
          <a:r>
            <a:rPr lang="en-IN" sz="2200" kern="1200"/>
            <a:t> requests in queues (in sector order) and serve them in that order (prefer </a:t>
          </a:r>
          <a:r>
            <a:rPr lang="en-IN" sz="2200" kern="1200">
              <a:solidFill>
                <a:srgbClr val="FF0000"/>
              </a:solidFill>
            </a:rPr>
            <a:t>reads</a:t>
          </a:r>
          <a:r>
            <a:rPr lang="en-IN" sz="2200" kern="1200"/>
            <a:t>). Also, store requests as per their </a:t>
          </a:r>
          <a:r>
            <a:rPr lang="en-IN" sz="2200" kern="1200">
              <a:solidFill>
                <a:srgbClr val="00B050"/>
              </a:solidFill>
            </a:rPr>
            <a:t>deadline</a:t>
          </a:r>
          <a:r>
            <a:rPr lang="en-IN" sz="2200" kern="1200"/>
            <a:t>. When a deadline </a:t>
          </a:r>
          <a:r>
            <a:rPr lang="en-IN" sz="2200" kern="1200">
              <a:solidFill>
                <a:srgbClr val="FF0000"/>
              </a:solidFill>
            </a:rPr>
            <a:t>expires</a:t>
          </a:r>
          <a:r>
            <a:rPr lang="en-IN" sz="2200" kern="1200"/>
            <a:t>, schedule all the requests that have </a:t>
          </a:r>
          <a:r>
            <a:rPr lang="en-IN" sz="2200" kern="1200">
              <a:solidFill>
                <a:srgbClr val="C00000"/>
              </a:solidFill>
            </a:rPr>
            <a:t>timed out </a:t>
          </a:r>
          <a:r>
            <a:rPr lang="en-IN" sz="2200" kern="1200">
              <a:solidFill>
                <a:schemeClr val="tx1"/>
              </a:solidFill>
            </a:rPr>
            <a:t>(from the </a:t>
          </a:r>
          <a:r>
            <a:rPr lang="en-IN" sz="2200" kern="1200">
              <a:solidFill>
                <a:schemeClr val="accent6">
                  <a:lumMod val="75000"/>
                </a:schemeClr>
              </a:solidFill>
            </a:rPr>
            <a:t>deadline</a:t>
          </a:r>
          <a:r>
            <a:rPr lang="en-IN" sz="2200" kern="1200">
              <a:solidFill>
                <a:schemeClr val="tx1"/>
              </a:solidFill>
            </a:rPr>
            <a:t> queues). After finishing this, start serving from the </a:t>
          </a:r>
          <a:r>
            <a:rPr lang="en-IN" sz="2200" kern="1200">
              <a:solidFill>
                <a:srgbClr val="00B050"/>
              </a:solidFill>
            </a:rPr>
            <a:t>default</a:t>
          </a:r>
          <a:r>
            <a:rPr lang="en-IN" sz="2200" kern="1200">
              <a:solidFill>
                <a:schemeClr val="tx1"/>
              </a:solidFill>
            </a:rPr>
            <a:t> queues. 	</a:t>
          </a:r>
        </a:p>
      </dsp:txBody>
      <dsp:txXfrm>
        <a:off x="0" y="755601"/>
        <a:ext cx="10995447" cy="1304100"/>
      </dsp:txXfrm>
    </dsp:sp>
    <dsp:sp modelId="{5C36E87A-39A7-4164-B7CC-DF77A30C36D2}">
      <dsp:nvSpPr>
        <dsp:cNvPr id="0" name=""/>
        <dsp:cNvSpPr/>
      </dsp:nvSpPr>
      <dsp:spPr>
        <a:xfrm>
          <a:off x="0" y="2059701"/>
          <a:ext cx="10995447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/>
            <a:t>BFQ (Budget Fair Queueing)</a:t>
          </a:r>
        </a:p>
      </dsp:txBody>
      <dsp:txXfrm>
        <a:off x="32784" y="2092485"/>
        <a:ext cx="10929879" cy="606012"/>
      </dsp:txXfrm>
    </dsp:sp>
    <dsp:sp modelId="{FC4D8A89-E94E-4085-A358-74A5762B6E10}">
      <dsp:nvSpPr>
        <dsp:cNvPr id="0" name=""/>
        <dsp:cNvSpPr/>
      </dsp:nvSpPr>
      <dsp:spPr>
        <a:xfrm>
          <a:off x="0" y="2731281"/>
          <a:ext cx="10995447" cy="695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9105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2200" kern="1200"/>
            <a:t>Similar to CFS Scheduling, BFQ gives processes a certain number of </a:t>
          </a:r>
          <a:r>
            <a:rPr lang="en-IN" sz="2200" kern="1200">
              <a:solidFill>
                <a:srgbClr val="7030A0"/>
              </a:solidFill>
            </a:rPr>
            <a:t>sectors</a:t>
          </a:r>
          <a:r>
            <a:rPr lang="en-IN" sz="2200" kern="1200"/>
            <a:t> in a large “</a:t>
          </a:r>
          <a:r>
            <a:rPr lang="en-IN" sz="2200" kern="1200">
              <a:solidFill>
                <a:srgbClr val="C00000"/>
              </a:solidFill>
            </a:rPr>
            <a:t>sector slice</a:t>
          </a:r>
          <a:r>
            <a:rPr lang="en-IN" sz="2200" kern="1200"/>
            <a:t>”. </a:t>
          </a:r>
        </a:p>
      </dsp:txBody>
      <dsp:txXfrm>
        <a:off x="0" y="2731281"/>
        <a:ext cx="10995447" cy="695520"/>
      </dsp:txXfrm>
    </dsp:sp>
    <dsp:sp modelId="{C384EB6A-7418-4DC4-8307-7BE9C4E37E9E}">
      <dsp:nvSpPr>
        <dsp:cNvPr id="0" name=""/>
        <dsp:cNvSpPr/>
      </dsp:nvSpPr>
      <dsp:spPr>
        <a:xfrm>
          <a:off x="0" y="3426801"/>
          <a:ext cx="10995447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/>
            <a:t>KYBER</a:t>
          </a:r>
        </a:p>
      </dsp:txBody>
      <dsp:txXfrm>
        <a:off x="32784" y="3459585"/>
        <a:ext cx="10929879" cy="606012"/>
      </dsp:txXfrm>
    </dsp:sp>
    <dsp:sp modelId="{5748A923-8109-4781-BEC8-5678EC6C2FFE}">
      <dsp:nvSpPr>
        <dsp:cNvPr id="0" name=""/>
        <dsp:cNvSpPr/>
      </dsp:nvSpPr>
      <dsp:spPr>
        <a:xfrm>
          <a:off x="0" y="4098381"/>
          <a:ext cx="10995447" cy="1072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9105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2200" kern="1200"/>
            <a:t>Introduced by Facebook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2200" kern="1200"/>
            <a:t> A soft real-time scheduler that creates </a:t>
          </a:r>
          <a:r>
            <a:rPr lang="en-IN" sz="2200" kern="1200">
              <a:solidFill>
                <a:schemeClr val="accent2">
                  <a:lumMod val="75000"/>
                </a:schemeClr>
              </a:solidFill>
            </a:rPr>
            <a:t>latency</a:t>
          </a:r>
          <a:r>
            <a:rPr lang="en-IN" sz="2200" kern="1200"/>
            <a:t> buckets for read/write requests and tries to schedule them within their </a:t>
          </a:r>
          <a:r>
            <a:rPr lang="en-IN" sz="2200" kern="1200">
              <a:solidFill>
                <a:srgbClr val="FF0000"/>
              </a:solidFill>
            </a:rPr>
            <a:t>target</a:t>
          </a:r>
          <a:r>
            <a:rPr lang="en-IN" sz="2200" kern="1200"/>
            <a:t> latency duration.</a:t>
          </a:r>
        </a:p>
      </dsp:txBody>
      <dsp:txXfrm>
        <a:off x="0" y="4098381"/>
        <a:ext cx="10995447" cy="10722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D17B8E-D530-47AA-B3B3-59A1CB6B864A}">
      <dsp:nvSpPr>
        <dsp:cNvPr id="0" name=""/>
        <dsp:cNvSpPr/>
      </dsp:nvSpPr>
      <dsp:spPr>
        <a:xfrm>
          <a:off x="3286" y="1228"/>
          <a:ext cx="3203971" cy="748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kern="1200"/>
            <a:t>Delay</a:t>
          </a:r>
        </a:p>
      </dsp:txBody>
      <dsp:txXfrm>
        <a:off x="3286" y="1228"/>
        <a:ext cx="3203971" cy="748800"/>
      </dsp:txXfrm>
    </dsp:sp>
    <dsp:sp modelId="{3B2CD995-8AB1-430F-AD11-9C61CB1D6F75}">
      <dsp:nvSpPr>
        <dsp:cNvPr id="0" name=""/>
        <dsp:cNvSpPr/>
      </dsp:nvSpPr>
      <dsp:spPr>
        <a:xfrm>
          <a:off x="3286" y="750028"/>
          <a:ext cx="3203971" cy="382721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400" kern="1200"/>
            <a:t>Delay requests such that there is a large set of requests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400" kern="1200"/>
            <a:t>We have more avenues for optimization in a large set of requests.</a:t>
          </a:r>
        </a:p>
      </dsp:txBody>
      <dsp:txXfrm>
        <a:off x="3286" y="750028"/>
        <a:ext cx="3203971" cy="3827216"/>
      </dsp:txXfrm>
    </dsp:sp>
    <dsp:sp modelId="{7A74D3CF-94C5-4256-AF65-D8DA3C1A38A0}">
      <dsp:nvSpPr>
        <dsp:cNvPr id="0" name=""/>
        <dsp:cNvSpPr/>
      </dsp:nvSpPr>
      <dsp:spPr>
        <a:xfrm>
          <a:off x="3655814" y="0"/>
          <a:ext cx="3203971" cy="748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kern="1200"/>
            <a:t>Merge	</a:t>
          </a:r>
        </a:p>
      </dsp:txBody>
      <dsp:txXfrm>
        <a:off x="3655814" y="0"/>
        <a:ext cx="3203971" cy="748800"/>
      </dsp:txXfrm>
    </dsp:sp>
    <dsp:sp modelId="{6E7E246D-660B-4A32-B071-8892079C9A92}">
      <dsp:nvSpPr>
        <dsp:cNvPr id="0" name=""/>
        <dsp:cNvSpPr/>
      </dsp:nvSpPr>
      <dsp:spPr>
        <a:xfrm>
          <a:off x="3655814" y="750028"/>
          <a:ext cx="3203971" cy="382721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400" kern="1200"/>
            <a:t>Coalesce reads and writes to the same address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400" kern="1200"/>
            <a:t>Merge adjacent memory regions or sectors </a:t>
          </a:r>
        </a:p>
      </dsp:txBody>
      <dsp:txXfrm>
        <a:off x="3655814" y="750028"/>
        <a:ext cx="3203971" cy="3827216"/>
      </dsp:txXfrm>
    </dsp:sp>
    <dsp:sp modelId="{14DC579A-53CF-4A83-810D-447DCFBC3FAE}">
      <dsp:nvSpPr>
        <dsp:cNvPr id="0" name=""/>
        <dsp:cNvSpPr/>
      </dsp:nvSpPr>
      <dsp:spPr>
        <a:xfrm>
          <a:off x="7308342" y="1228"/>
          <a:ext cx="3203971" cy="748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kern="1200"/>
            <a:t>Reorder</a:t>
          </a:r>
        </a:p>
      </dsp:txBody>
      <dsp:txXfrm>
        <a:off x="7308342" y="1228"/>
        <a:ext cx="3203971" cy="748800"/>
      </dsp:txXfrm>
    </dsp:sp>
    <dsp:sp modelId="{BC52DEAD-542D-416D-8DCA-94B91103E108}">
      <dsp:nvSpPr>
        <dsp:cNvPr id="0" name=""/>
        <dsp:cNvSpPr/>
      </dsp:nvSpPr>
      <dsp:spPr>
        <a:xfrm>
          <a:off x="7308342" y="750028"/>
          <a:ext cx="3203971" cy="382721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400" kern="1200"/>
            <a:t>Reads, async. writes, and sync. writes have different priorities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400" kern="1200"/>
            <a:t>Also, we need to consider the current position of the disk head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400" kern="1200"/>
            <a:t>Consider deadlines and user-assigned priorities.</a:t>
          </a:r>
        </a:p>
      </dsp:txBody>
      <dsp:txXfrm>
        <a:off x="7308342" y="750028"/>
        <a:ext cx="3203971" cy="382721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37B5E3-DE9C-47EF-82FE-05C5907D6100}">
      <dsp:nvSpPr>
        <dsp:cNvPr id="0" name=""/>
        <dsp:cNvSpPr/>
      </dsp:nvSpPr>
      <dsp:spPr>
        <a:xfrm>
          <a:off x="0" y="87312"/>
          <a:ext cx="9677400" cy="604837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E0F330-22C3-4F61-82D8-B8ACBCC5AC9F}">
      <dsp:nvSpPr>
        <dsp:cNvPr id="0" name=""/>
        <dsp:cNvSpPr/>
      </dsp:nvSpPr>
      <dsp:spPr>
        <a:xfrm>
          <a:off x="953223" y="4584884"/>
          <a:ext cx="222580" cy="2225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0A849-75EB-430E-AF42-2FE93001617E}">
      <dsp:nvSpPr>
        <dsp:cNvPr id="0" name=""/>
        <dsp:cNvSpPr/>
      </dsp:nvSpPr>
      <dsp:spPr>
        <a:xfrm>
          <a:off x="1064514" y="4696174"/>
          <a:ext cx="1654835" cy="1439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941" tIns="0" rIns="0" bIns="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+mn-lt"/>
            </a:rPr>
            <a:t>Basics of the I/O System</a:t>
          </a:r>
        </a:p>
      </dsp:txBody>
      <dsp:txXfrm>
        <a:off x="1064514" y="4696174"/>
        <a:ext cx="1654835" cy="1439513"/>
      </dsp:txXfrm>
    </dsp:sp>
    <dsp:sp modelId="{6DD50F9A-4E05-4838-8F89-4BF7B88B8FC4}">
      <dsp:nvSpPr>
        <dsp:cNvPr id="0" name=""/>
        <dsp:cNvSpPr/>
      </dsp:nvSpPr>
      <dsp:spPr>
        <a:xfrm>
          <a:off x="2525801" y="3178032"/>
          <a:ext cx="387096" cy="3870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ECC523-F020-4C3F-B41C-62249A20500E}">
      <dsp:nvSpPr>
        <dsp:cNvPr id="0" name=""/>
        <dsp:cNvSpPr/>
      </dsp:nvSpPr>
      <dsp:spPr>
        <a:xfrm>
          <a:off x="2719349" y="3371580"/>
          <a:ext cx="2032254" cy="2764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114" tIns="0" rIns="0" bIns="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+mn-lt"/>
            </a:rPr>
            <a:t>Storage Devices</a:t>
          </a:r>
        </a:p>
      </dsp:txBody>
      <dsp:txXfrm>
        <a:off x="2719349" y="3371580"/>
        <a:ext cx="2032254" cy="2764107"/>
      </dsp:txXfrm>
    </dsp:sp>
    <dsp:sp modelId="{55573FFC-F487-4C63-A230-5D7B07E46BE9}">
      <dsp:nvSpPr>
        <dsp:cNvPr id="0" name=""/>
        <dsp:cNvSpPr/>
      </dsp:nvSpPr>
      <dsp:spPr>
        <a:xfrm>
          <a:off x="4533861" y="2141340"/>
          <a:ext cx="512902" cy="5129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7E7D0A-40C9-4A63-ADD1-059EABBD0D74}">
      <dsp:nvSpPr>
        <dsp:cNvPr id="0" name=""/>
        <dsp:cNvSpPr/>
      </dsp:nvSpPr>
      <dsp:spPr>
        <a:xfrm>
          <a:off x="4790313" y="2397791"/>
          <a:ext cx="2032254" cy="3737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1776" tIns="0" rIns="0" bIns="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+mn-lt"/>
            </a:rPr>
            <a:t>Character and Block Device Drivers</a:t>
          </a:r>
        </a:p>
      </dsp:txBody>
      <dsp:txXfrm>
        <a:off x="4790313" y="2397791"/>
        <a:ext cx="2032254" cy="3737895"/>
      </dsp:txXfrm>
    </dsp:sp>
    <dsp:sp modelId="{0687335B-7AB5-44AD-A018-EC06DB41F87B}">
      <dsp:nvSpPr>
        <dsp:cNvPr id="0" name=""/>
        <dsp:cNvSpPr/>
      </dsp:nvSpPr>
      <dsp:spPr>
        <a:xfrm>
          <a:off x="6720954" y="1455454"/>
          <a:ext cx="687095" cy="6870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A16480-AADC-4B3D-81B8-F34172B17DB6}">
      <dsp:nvSpPr>
        <dsp:cNvPr id="0" name=""/>
        <dsp:cNvSpPr/>
      </dsp:nvSpPr>
      <dsp:spPr>
        <a:xfrm>
          <a:off x="7064502" y="1799002"/>
          <a:ext cx="2032254" cy="4336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4078" tIns="0" rIns="0" bIns="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+mn-lt"/>
            </a:rPr>
            <a:t>File System</a:t>
          </a:r>
        </a:p>
      </dsp:txBody>
      <dsp:txXfrm>
        <a:off x="7064502" y="1799002"/>
        <a:ext cx="2032254" cy="43366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B8C9AA-707B-4201-A572-BEA3BE0B85C7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9EECD-22CF-4973-9402-83B845A7E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9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9EECD-22CF-4973-9402-83B845A7E5E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62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3900-C0C2-4A6C-AF65-E11B537462D1}" type="datetime1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D1FCD-FEF5-4152-BD00-356A0EE48CA5}" type="datetime1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7A22-5731-4A99-A0E0-B6725C6B1489}" type="datetime1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3" name="Slide Number Placeholder 1"/>
          <p:cNvSpPr txBox="1">
            <a:spLocks/>
          </p:cNvSpPr>
          <p:nvPr userDrawn="1"/>
        </p:nvSpPr>
        <p:spPr>
          <a:xfrm>
            <a:off x="11747501" y="6629401"/>
            <a:ext cx="7493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7ECFE0B-7F5F-4898-975F-840EFF1947DD}" type="slidenum">
              <a:rPr lang="en-US" sz="1000" smtClean="0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 sz="1000">
              <a:latin typeface="Calibri" panose="020F0502020204030204" pitchFamily="34" charset="0"/>
            </a:endParaRPr>
          </a:p>
        </p:txBody>
      </p:sp>
      <p:pic>
        <p:nvPicPr>
          <p:cNvPr id="14" name="Picture 9" descr="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5870576"/>
            <a:ext cx="11176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1133497" y="2331653"/>
            <a:ext cx="9877777" cy="34506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829262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03DB6BE-E2F3-2A47-94A8-585F5DD018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7" t="11823" r="5903" b="4524"/>
          <a:stretch/>
        </p:blipFill>
        <p:spPr>
          <a:xfrm>
            <a:off x="0" y="1520825"/>
            <a:ext cx="12192000" cy="4846438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441487" y="2099014"/>
            <a:ext cx="5151277" cy="3863458"/>
            <a:chOff x="331115" y="2099014"/>
            <a:chExt cx="3863458" cy="386345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D9DDEA9-6897-2B48-BA6A-9075880AA615}"/>
                </a:ext>
              </a:extLst>
            </p:cNvPr>
            <p:cNvSpPr/>
            <p:nvPr userDrawn="1"/>
          </p:nvSpPr>
          <p:spPr>
            <a:xfrm>
              <a:off x="331115" y="2099014"/>
              <a:ext cx="3863458" cy="3863458"/>
            </a:xfrm>
            <a:prstGeom prst="rect">
              <a:avLst/>
            </a:prstGeom>
            <a:solidFill>
              <a:srgbClr val="720F1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8475"/>
              <a:ext cx="2793799" cy="2792652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86C884-D766-9149-B40E-B86A943DE6D1}"/>
              </a:ext>
            </a:extLst>
          </p:cNvPr>
          <p:cNvCxnSpPr>
            <a:cxnSpLocks/>
          </p:cNvCxnSpPr>
          <p:nvPr userDrawn="1"/>
        </p:nvCxnSpPr>
        <p:spPr>
          <a:xfrm>
            <a:off x="950976" y="4919472"/>
            <a:ext cx="337718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32"/>
          <p:cNvSpPr>
            <a:spLocks noGrp="1"/>
          </p:cNvSpPr>
          <p:nvPr>
            <p:ph type="body" sz="quarter" idx="10"/>
          </p:nvPr>
        </p:nvSpPr>
        <p:spPr>
          <a:xfrm>
            <a:off x="829056" y="5093209"/>
            <a:ext cx="3718560" cy="576185"/>
          </a:xfrm>
        </p:spPr>
        <p:txBody>
          <a:bodyPr/>
          <a:lstStyle>
            <a:lvl1pPr>
              <a:spcBef>
                <a:spcPts val="0"/>
              </a:spcBef>
              <a:defRPr sz="12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8A1600F-0570-410C-9F95-5DDBAF63CC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E58448A-1EBE-41B2-B940-5B338FAA80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2" y="472528"/>
            <a:ext cx="4783485" cy="18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60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7">
          <p15:clr>
            <a:srgbClr val="FBAE40"/>
          </p15:clr>
        </p15:guide>
        <p15:guide id="2" pos="2880">
          <p15:clr>
            <a:srgbClr val="FBAE40"/>
          </p15:clr>
        </p15:guide>
        <p15:guide id="3" pos="45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C0C4BDB-A03D-4245-B68D-139B69368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486" r="23740"/>
          <a:stretch/>
        </p:blipFill>
        <p:spPr>
          <a:xfrm>
            <a:off x="-18194" y="1524001"/>
            <a:ext cx="12210195" cy="484500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86C884-D766-9149-B40E-B86A943DE6D1}"/>
              </a:ext>
            </a:extLst>
          </p:cNvPr>
          <p:cNvCxnSpPr>
            <a:cxnSpLocks/>
          </p:cNvCxnSpPr>
          <p:nvPr userDrawn="1"/>
        </p:nvCxnSpPr>
        <p:spPr>
          <a:xfrm>
            <a:off x="950976" y="4919472"/>
            <a:ext cx="3377184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CD42FAE-26E3-4DE5-BC8F-C630755CABB5}"/>
              </a:ext>
            </a:extLst>
          </p:cNvPr>
          <p:cNvGrpSpPr/>
          <p:nvPr userDrawn="1"/>
        </p:nvGrpSpPr>
        <p:grpSpPr>
          <a:xfrm>
            <a:off x="441487" y="2099014"/>
            <a:ext cx="5151277" cy="3863458"/>
            <a:chOff x="331115" y="2099014"/>
            <a:chExt cx="3863458" cy="386345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C05BDC1-9FD2-487F-96D3-99A60DFF2DF9}"/>
                </a:ext>
              </a:extLst>
            </p:cNvPr>
            <p:cNvSpPr/>
            <p:nvPr userDrawn="1"/>
          </p:nvSpPr>
          <p:spPr>
            <a:xfrm>
              <a:off x="331115" y="2099014"/>
              <a:ext cx="3863458" cy="3863458"/>
            </a:xfrm>
            <a:prstGeom prst="rect">
              <a:avLst/>
            </a:prstGeom>
            <a:solidFill>
              <a:srgbClr val="720F1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B6C85AF-40BF-481F-B230-2EC2FE116ADE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9C82988-802C-4FB8-98AD-D2FC0A223CD6}"/>
                </a:ext>
              </a:extLst>
            </p:cNvPr>
            <p:cNvSpPr/>
            <p:nvPr userDrawn="1"/>
          </p:nvSpPr>
          <p:spPr>
            <a:xfrm>
              <a:off x="599258" y="2898475"/>
              <a:ext cx="2793799" cy="2792652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0748757-6631-4B8F-B2B2-0A5D2A24C9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DB33C924-3FD6-46F3-8F4D-D93347665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rgbClr val="FFB6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AFDF1C8C-EF32-4F80-8B3B-9EDA8D988F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2" name="Text Placeholder 32">
            <a:extLst>
              <a:ext uri="{FF2B5EF4-FFF2-40B4-BE49-F238E27FC236}">
                <a16:creationId xmlns:a16="http://schemas.microsoft.com/office/drawing/2014/main" id="{88D52AD4-24DE-462D-AACA-5C2FA46AAB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9056" y="5093209"/>
            <a:ext cx="3718560" cy="576185"/>
          </a:xfrm>
        </p:spPr>
        <p:txBody>
          <a:bodyPr/>
          <a:lstStyle>
            <a:lvl1pPr>
              <a:spcBef>
                <a:spcPts val="0"/>
              </a:spcBef>
              <a:defRPr sz="12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D86DC85-02AF-42BC-85AD-A7AA80CB2076}"/>
              </a:ext>
            </a:extLst>
          </p:cNvPr>
          <p:cNvCxnSpPr>
            <a:cxnSpLocks/>
          </p:cNvCxnSpPr>
          <p:nvPr userDrawn="1"/>
        </p:nvCxnSpPr>
        <p:spPr>
          <a:xfrm>
            <a:off x="952948" y="4913464"/>
            <a:ext cx="337718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0168EFA-D6C2-4F7E-B228-815598EC2B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11D669-74A6-4F41-BFAC-F4CB24AEC3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2" y="472528"/>
            <a:ext cx="4783485" cy="18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26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0" y="1521567"/>
            <a:ext cx="12192000" cy="4846438"/>
            <a:chOff x="0" y="1521567"/>
            <a:chExt cx="9144000" cy="484643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3FD8DC8-1EF1-6B48-9F31-D9D254F85818}"/>
                </a:ext>
              </a:extLst>
            </p:cNvPr>
            <p:cNvSpPr/>
            <p:nvPr userDrawn="1"/>
          </p:nvSpPr>
          <p:spPr>
            <a:xfrm>
              <a:off x="0" y="1521567"/>
              <a:ext cx="9144000" cy="4846438"/>
            </a:xfrm>
            <a:prstGeom prst="rect">
              <a:avLst/>
            </a:prstGeom>
            <a:solidFill>
              <a:srgbClr val="720F1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500492E-5EBE-C745-8EEE-F17D4BB4582E}"/>
                </a:ext>
              </a:extLst>
            </p:cNvPr>
            <p:cNvSpPr/>
            <p:nvPr userDrawn="1"/>
          </p:nvSpPr>
          <p:spPr>
            <a:xfrm>
              <a:off x="185629" y="2001422"/>
              <a:ext cx="8493233" cy="4166364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D976C39-0B94-D44F-9108-A52DD0916B5A}"/>
                </a:ext>
              </a:extLst>
            </p:cNvPr>
            <p:cNvSpPr/>
            <p:nvPr userDrawn="1"/>
          </p:nvSpPr>
          <p:spPr>
            <a:xfrm>
              <a:off x="364385" y="2475809"/>
              <a:ext cx="7858340" cy="351322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036320" y="2985555"/>
            <a:ext cx="8695520" cy="87321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2744" y="3986785"/>
            <a:ext cx="5730240" cy="517585"/>
          </a:xfr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86C884-D766-9149-B40E-B86A943DE6D1}"/>
              </a:ext>
            </a:extLst>
          </p:cNvPr>
          <p:cNvCxnSpPr>
            <a:cxnSpLocks/>
          </p:cNvCxnSpPr>
          <p:nvPr userDrawn="1"/>
        </p:nvCxnSpPr>
        <p:spPr>
          <a:xfrm>
            <a:off x="1156270" y="4650037"/>
            <a:ext cx="476638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32"/>
          <p:cNvSpPr>
            <a:spLocks noGrp="1"/>
          </p:cNvSpPr>
          <p:nvPr>
            <p:ph type="body" sz="quarter" idx="10"/>
          </p:nvPr>
        </p:nvSpPr>
        <p:spPr>
          <a:xfrm>
            <a:off x="1036321" y="4718305"/>
            <a:ext cx="5924551" cy="576185"/>
          </a:xfrm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9EC3BB-4571-47EE-A5F0-E16F7B4F29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3D62D0-94AB-439B-AC37-064E850672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2" y="472528"/>
            <a:ext cx="4783485" cy="18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60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49" r="15416"/>
          <a:stretch/>
        </p:blipFill>
        <p:spPr>
          <a:xfrm>
            <a:off x="0" y="0"/>
            <a:ext cx="12192000" cy="6364224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Footer Placeholder 9">
            <a:extLst>
              <a:ext uri="{FF2B5EF4-FFF2-40B4-BE49-F238E27FC236}">
                <a16:creationId xmlns:a16="http://schemas.microsoft.com/office/drawing/2014/main" id="{91FFC595-1043-FF47-B12D-DE59D6ECDEAF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897F304-D13A-4DA5-B7F7-FF30EFC8C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1579165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8">
          <p15:clr>
            <a:srgbClr val="FBAE40"/>
          </p15:clr>
        </p15:guide>
        <p15:guide id="2" orient="horz" pos="1968">
          <p15:clr>
            <a:srgbClr val="FBAE40"/>
          </p15:clr>
        </p15:guide>
        <p15:guide id="4">
          <p15:clr>
            <a:srgbClr val="FBAE40"/>
          </p15:clr>
        </p15:guide>
        <p15:guide id="5" pos="2880">
          <p15:clr>
            <a:srgbClr val="FBAE40"/>
          </p15:clr>
        </p15:guide>
        <p15:guide id="6" pos="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14E5CB6-D66B-41F9-83A5-D13DF65813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25" t="12480" b="3239"/>
          <a:stretch/>
        </p:blipFill>
        <p:spPr>
          <a:xfrm flipH="1">
            <a:off x="8014" y="-1"/>
            <a:ext cx="12200029" cy="6364715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Footer Placeholder 9">
            <a:extLst>
              <a:ext uri="{FF2B5EF4-FFF2-40B4-BE49-F238E27FC236}">
                <a16:creationId xmlns:a16="http://schemas.microsoft.com/office/drawing/2014/main" id="{91FFC595-1043-FF47-B12D-DE59D6ECDEAF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897F304-D13A-4DA5-B7F7-FF30EFC8C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37340200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8">
          <p15:clr>
            <a:srgbClr val="FBAE40"/>
          </p15:clr>
        </p15:guide>
        <p15:guide id="2" orient="horz" pos="1968">
          <p15:clr>
            <a:srgbClr val="FBAE40"/>
          </p15:clr>
        </p15:guide>
        <p15:guide id="4">
          <p15:clr>
            <a:srgbClr val="FBAE40"/>
          </p15:clr>
        </p15:guide>
        <p15:guide id="5" pos="2880">
          <p15:clr>
            <a:srgbClr val="FBAE40"/>
          </p15:clr>
        </p15:guide>
        <p15:guide id="6" pos="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F57B6-1B1A-4B8F-9DFF-73A531E5D7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56"/>
            <a:ext cx="12192000" cy="6361823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rgbClr val="FFB6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F1C43492-7E70-499B-AF94-526224C01DA8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A704180-9FB4-409C-B364-B110408FE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1819466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456">
          <p15:clr>
            <a:srgbClr val="FBAE40"/>
          </p15:clr>
        </p15:guide>
        <p15:guide id="3" orient="horz" pos="2352">
          <p15:clr>
            <a:srgbClr val="FBAE40"/>
          </p15:clr>
        </p15:guide>
        <p15:guide id="4" orient="horz" pos="148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21C48C-3392-4FDB-9369-6BC17D9CEC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878"/>
            <a:ext cx="12192000" cy="6370670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9">
            <a:extLst>
              <a:ext uri="{FF2B5EF4-FFF2-40B4-BE49-F238E27FC236}">
                <a16:creationId xmlns:a16="http://schemas.microsoft.com/office/drawing/2014/main" id="{DB4B4D12-AF0C-4D97-9CED-90CB55C54F58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8F72B6D8-B4B8-483C-B007-F56FA2D2AA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354931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70EE8-2EAB-43B8-8DF2-F7EC468C40E6}" type="datetime1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5957E67-98EC-4631-8D21-6B97CCB35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0" y="1"/>
            <a:ext cx="12192000" cy="6367263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9">
            <a:extLst>
              <a:ext uri="{FF2B5EF4-FFF2-40B4-BE49-F238E27FC236}">
                <a16:creationId xmlns:a16="http://schemas.microsoft.com/office/drawing/2014/main" id="{FEEE245A-9698-4A49-A735-5BCF7ABE0A3A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84BA6A4-9923-441F-97B3-3C28313D0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3248830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8">
          <p15:clr>
            <a:srgbClr val="FBAE40"/>
          </p15:clr>
        </p15:guide>
        <p15:guide id="2" orient="horz" pos="196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BAB23EC-917E-B047-8295-8203CA1ECBFE}"/>
              </a:ext>
            </a:extLst>
          </p:cNvPr>
          <p:cNvGrpSpPr/>
          <p:nvPr userDrawn="1"/>
        </p:nvGrpSpPr>
        <p:grpSpPr>
          <a:xfrm>
            <a:off x="0" y="0"/>
            <a:ext cx="12192000" cy="6366424"/>
            <a:chOff x="1" y="0"/>
            <a:chExt cx="9144000" cy="636642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2D7C90-AFB1-5842-AE7B-3EE743CC58EE}"/>
                </a:ext>
              </a:extLst>
            </p:cNvPr>
            <p:cNvSpPr/>
            <p:nvPr userDrawn="1"/>
          </p:nvSpPr>
          <p:spPr>
            <a:xfrm>
              <a:off x="720000" y="3962630"/>
              <a:ext cx="8229600" cy="2403794"/>
            </a:xfrm>
            <a:custGeom>
              <a:avLst/>
              <a:gdLst>
                <a:gd name="connsiteX0" fmla="*/ 3062211 w 8229600"/>
                <a:gd name="connsiteY0" fmla="*/ 0 h 2403794"/>
                <a:gd name="connsiteX1" fmla="*/ 8229600 w 8229600"/>
                <a:gd name="connsiteY1" fmla="*/ 2403794 h 2403794"/>
                <a:gd name="connsiteX2" fmla="*/ 0 w 8229600"/>
                <a:gd name="connsiteY2" fmla="*/ 2403794 h 2403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29600" h="2403794">
                  <a:moveTo>
                    <a:pt x="3062211" y="0"/>
                  </a:moveTo>
                  <a:lnTo>
                    <a:pt x="8229600" y="2403794"/>
                  </a:lnTo>
                  <a:lnTo>
                    <a:pt x="0" y="2403794"/>
                  </a:lnTo>
                  <a:close/>
                </a:path>
              </a:pathLst>
            </a:custGeom>
            <a:solidFill>
              <a:srgbClr val="9F22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F2D842F-70F3-E249-837F-3B31E02390D7}"/>
                </a:ext>
              </a:extLst>
            </p:cNvPr>
            <p:cNvSpPr/>
            <p:nvPr userDrawn="1"/>
          </p:nvSpPr>
          <p:spPr>
            <a:xfrm>
              <a:off x="3782212" y="0"/>
              <a:ext cx="5361789" cy="6366424"/>
            </a:xfrm>
            <a:custGeom>
              <a:avLst/>
              <a:gdLst>
                <a:gd name="connsiteX0" fmla="*/ 5048021 w 5361789"/>
                <a:gd name="connsiteY0" fmla="*/ 0 h 6366424"/>
                <a:gd name="connsiteX1" fmla="*/ 5361789 w 5361789"/>
                <a:gd name="connsiteY1" fmla="*/ 0 h 6366424"/>
                <a:gd name="connsiteX2" fmla="*/ 5361789 w 5361789"/>
                <a:gd name="connsiteY2" fmla="*/ 6366424 h 6366424"/>
                <a:gd name="connsiteX3" fmla="*/ 5167389 w 5361789"/>
                <a:gd name="connsiteY3" fmla="*/ 6366424 h 6366424"/>
                <a:gd name="connsiteX4" fmla="*/ 0 w 5361789"/>
                <a:gd name="connsiteY4" fmla="*/ 3962630 h 6366424"/>
                <a:gd name="connsiteX5" fmla="*/ 5048021 w 5361789"/>
                <a:gd name="connsiteY5" fmla="*/ 0 h 636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61789" h="6366424">
                  <a:moveTo>
                    <a:pt x="5048021" y="0"/>
                  </a:moveTo>
                  <a:lnTo>
                    <a:pt x="5361789" y="0"/>
                  </a:lnTo>
                  <a:lnTo>
                    <a:pt x="5361789" y="6366424"/>
                  </a:lnTo>
                  <a:lnTo>
                    <a:pt x="5167389" y="6366424"/>
                  </a:lnTo>
                  <a:lnTo>
                    <a:pt x="0" y="3962630"/>
                  </a:lnTo>
                  <a:lnTo>
                    <a:pt x="5048021" y="0"/>
                  </a:lnTo>
                  <a:close/>
                </a:path>
              </a:pathLst>
            </a:custGeom>
            <a:solidFill>
              <a:srgbClr val="E2DF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080FE84-562B-8D4E-8B93-4B4D187CAD16}"/>
                </a:ext>
              </a:extLst>
            </p:cNvPr>
            <p:cNvSpPr/>
            <p:nvPr userDrawn="1"/>
          </p:nvSpPr>
          <p:spPr>
            <a:xfrm>
              <a:off x="1" y="2203200"/>
              <a:ext cx="3782211" cy="4163224"/>
            </a:xfrm>
            <a:custGeom>
              <a:avLst/>
              <a:gdLst>
                <a:gd name="connsiteX0" fmla="*/ 0 w 3782211"/>
                <a:gd name="connsiteY0" fmla="*/ 0 h 4163224"/>
                <a:gd name="connsiteX1" fmla="*/ 3782211 w 3782211"/>
                <a:gd name="connsiteY1" fmla="*/ 1759430 h 4163224"/>
                <a:gd name="connsiteX2" fmla="*/ 720000 w 3782211"/>
                <a:gd name="connsiteY2" fmla="*/ 4163224 h 4163224"/>
                <a:gd name="connsiteX3" fmla="*/ 0 w 3782211"/>
                <a:gd name="connsiteY3" fmla="*/ 4163224 h 4163224"/>
                <a:gd name="connsiteX4" fmla="*/ 0 w 3782211"/>
                <a:gd name="connsiteY4" fmla="*/ 0 h 416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2211" h="4163224">
                  <a:moveTo>
                    <a:pt x="0" y="0"/>
                  </a:moveTo>
                  <a:lnTo>
                    <a:pt x="3782211" y="1759430"/>
                  </a:lnTo>
                  <a:lnTo>
                    <a:pt x="720000" y="4163224"/>
                  </a:lnTo>
                  <a:lnTo>
                    <a:pt x="0" y="4163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5488" y="203829"/>
            <a:ext cx="9753600" cy="91440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 – Divider, 26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5488" y="1252729"/>
            <a:ext cx="7924800" cy="517585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 – 20 pt., Black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DFDDF79B-EC16-4D64-BB8F-31CA7644D797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F049723-BA81-4AC5-BEAA-3E6F13DAD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229443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7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te Conten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BD6B082-7C10-BA4E-BE12-3A2FD5AE08EF}"/>
              </a:ext>
            </a:extLst>
          </p:cNvPr>
          <p:cNvGrpSpPr/>
          <p:nvPr userDrawn="1"/>
        </p:nvGrpSpPr>
        <p:grpSpPr>
          <a:xfrm>
            <a:off x="8846757" y="1"/>
            <a:ext cx="3345244" cy="6367263"/>
            <a:chOff x="3491346" y="0"/>
            <a:chExt cx="2508933" cy="6367263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A3EC593-DC20-9346-9776-FBA0FABCCDA5}"/>
                </a:ext>
              </a:extLst>
            </p:cNvPr>
            <p:cNvSpPr/>
            <p:nvPr/>
          </p:nvSpPr>
          <p:spPr>
            <a:xfrm rot="10800000">
              <a:off x="5468761" y="1352709"/>
              <a:ext cx="531517" cy="1821241"/>
            </a:xfrm>
            <a:custGeom>
              <a:avLst/>
              <a:gdLst>
                <a:gd name="connsiteX0" fmla="*/ 0 w 531517"/>
                <a:gd name="connsiteY0" fmla="*/ 1821241 h 1821241"/>
                <a:gd name="connsiteX1" fmla="*/ 0 w 531517"/>
                <a:gd name="connsiteY1" fmla="*/ 0 h 1821241"/>
                <a:gd name="connsiteX2" fmla="*/ 531517 w 531517"/>
                <a:gd name="connsiteY2" fmla="*/ 672400 h 1821241"/>
                <a:gd name="connsiteX3" fmla="*/ 0 w 531517"/>
                <a:gd name="connsiteY3" fmla="*/ 1821241 h 1821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1517" h="1821241">
                  <a:moveTo>
                    <a:pt x="0" y="1821241"/>
                  </a:moveTo>
                  <a:lnTo>
                    <a:pt x="0" y="0"/>
                  </a:lnTo>
                  <a:lnTo>
                    <a:pt x="531517" y="672400"/>
                  </a:lnTo>
                  <a:lnTo>
                    <a:pt x="0" y="1821241"/>
                  </a:lnTo>
                  <a:close/>
                </a:path>
              </a:pathLst>
            </a:custGeom>
            <a:solidFill>
              <a:srgbClr val="9F22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ED31C323-8E84-A946-A27D-2777E3E0BE45}"/>
                </a:ext>
              </a:extLst>
            </p:cNvPr>
            <p:cNvSpPr/>
            <p:nvPr/>
          </p:nvSpPr>
          <p:spPr>
            <a:xfrm rot="10800000">
              <a:off x="3491346" y="0"/>
              <a:ext cx="2508932" cy="2501550"/>
            </a:xfrm>
            <a:custGeom>
              <a:avLst/>
              <a:gdLst>
                <a:gd name="connsiteX0" fmla="*/ 2508932 w 2508932"/>
                <a:gd name="connsiteY0" fmla="*/ 2501550 h 2501550"/>
                <a:gd name="connsiteX1" fmla="*/ 0 w 2508932"/>
                <a:gd name="connsiteY1" fmla="*/ 2501550 h 2501550"/>
                <a:gd name="connsiteX2" fmla="*/ 0 w 2508932"/>
                <a:gd name="connsiteY2" fmla="*/ 1148841 h 2501550"/>
                <a:gd name="connsiteX3" fmla="*/ 531517 w 2508932"/>
                <a:gd name="connsiteY3" fmla="*/ 0 h 2501550"/>
                <a:gd name="connsiteX4" fmla="*/ 2508932 w 2508932"/>
                <a:gd name="connsiteY4" fmla="*/ 2501550 h 250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8932" h="2501550">
                  <a:moveTo>
                    <a:pt x="2508932" y="2501550"/>
                  </a:moveTo>
                  <a:lnTo>
                    <a:pt x="0" y="2501550"/>
                  </a:lnTo>
                  <a:lnTo>
                    <a:pt x="0" y="1148841"/>
                  </a:lnTo>
                  <a:lnTo>
                    <a:pt x="531517" y="0"/>
                  </a:lnTo>
                  <a:lnTo>
                    <a:pt x="2508932" y="2501550"/>
                  </a:lnTo>
                  <a:close/>
                </a:path>
              </a:pathLst>
            </a:custGeom>
            <a:solidFill>
              <a:srgbClr val="E2DF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A9B01AF-6459-4247-AF71-3F7C135643BB}"/>
                </a:ext>
              </a:extLst>
            </p:cNvPr>
            <p:cNvSpPr/>
            <p:nvPr/>
          </p:nvSpPr>
          <p:spPr>
            <a:xfrm rot="10800000">
              <a:off x="3680272" y="1352707"/>
              <a:ext cx="2320007" cy="5014556"/>
            </a:xfrm>
            <a:custGeom>
              <a:avLst/>
              <a:gdLst>
                <a:gd name="connsiteX0" fmla="*/ 0 w 2320007"/>
                <a:gd name="connsiteY0" fmla="*/ 5014556 h 5014556"/>
                <a:gd name="connsiteX1" fmla="*/ 0 w 2320007"/>
                <a:gd name="connsiteY1" fmla="*/ 0 h 5014556"/>
                <a:gd name="connsiteX2" fmla="*/ 2320007 w 2320007"/>
                <a:gd name="connsiteY2" fmla="*/ 0 h 5014556"/>
                <a:gd name="connsiteX3" fmla="*/ 531518 w 2320007"/>
                <a:gd name="connsiteY3" fmla="*/ 3865713 h 5014556"/>
                <a:gd name="connsiteX4" fmla="*/ 1 w 2320007"/>
                <a:gd name="connsiteY4" fmla="*/ 3193313 h 5014556"/>
                <a:gd name="connsiteX5" fmla="*/ 1 w 2320007"/>
                <a:gd name="connsiteY5" fmla="*/ 5014554 h 5014556"/>
                <a:gd name="connsiteX6" fmla="*/ 0 w 2320007"/>
                <a:gd name="connsiteY6" fmla="*/ 5014556 h 5014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0007" h="5014556">
                  <a:moveTo>
                    <a:pt x="0" y="5014556"/>
                  </a:moveTo>
                  <a:lnTo>
                    <a:pt x="0" y="0"/>
                  </a:lnTo>
                  <a:lnTo>
                    <a:pt x="2320007" y="0"/>
                  </a:lnTo>
                  <a:lnTo>
                    <a:pt x="531518" y="3865713"/>
                  </a:lnTo>
                  <a:lnTo>
                    <a:pt x="1" y="3193313"/>
                  </a:lnTo>
                  <a:lnTo>
                    <a:pt x="1" y="5014554"/>
                  </a:lnTo>
                  <a:lnTo>
                    <a:pt x="0" y="501455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 – For TOC/</a:t>
            </a:r>
            <a:br>
              <a:rPr lang="en-US"/>
            </a:br>
            <a:r>
              <a:rPr lang="en-US"/>
              <a:t>Agenda and Lite Text Slide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1" y="1280160"/>
            <a:ext cx="9144000" cy="45259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tabLst/>
              <a:defRPr sz="2000" baseline="0">
                <a:solidFill>
                  <a:schemeClr val="tx2"/>
                </a:solidFill>
              </a:defRPr>
            </a:lvl1pPr>
            <a:lvl2pPr>
              <a:buClrTx/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 [20pt Arial for TOC/Agenda]</a:t>
            </a:r>
          </a:p>
          <a:p>
            <a:pPr lvl="0"/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9">
            <a:extLst>
              <a:ext uri="{FF2B5EF4-FFF2-40B4-BE49-F238E27FC236}">
                <a16:creationId xmlns:a16="http://schemas.microsoft.com/office/drawing/2014/main" id="{BE9A4657-960C-43DE-81AE-18CA143A4380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51AA9ED-A6E2-4AEB-B71F-2979D48ABE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264288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2">
          <p15:clr>
            <a:srgbClr val="FBAE40"/>
          </p15:clr>
        </p15:guide>
        <p15:guide id="2" orient="horz" pos="80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74321"/>
            <a:ext cx="9300353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0" y="1280160"/>
            <a:ext cx="9300353" cy="470789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A6B10B21-A22D-4973-9F22-3C85C87DD1D6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3E23767-0A7E-4F0C-A99E-C1C9090D3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643764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2">
          <p15:clr>
            <a:srgbClr val="FBAE40"/>
          </p15:clr>
        </p15:guide>
        <p15:guide id="2" orient="horz" pos="80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74320"/>
            <a:ext cx="11248768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1" y="1280160"/>
            <a:ext cx="5486400" cy="470789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229492" y="1280160"/>
            <a:ext cx="5486400" cy="4707890"/>
          </a:xfrm>
        </p:spPr>
        <p:txBody>
          <a:bodyPr/>
          <a:lstStyle>
            <a:lvl1pPr rtl="0"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806E4E2-02E1-49AB-BCC5-A8B1C1D9B871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8EF9E6E-260B-4AEA-92D1-41B528297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1286762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04">
          <p15:clr>
            <a:srgbClr val="FBAE40"/>
          </p15:clr>
        </p15:guide>
        <p15:guide id="2" orient="horz" pos="377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74320"/>
            <a:ext cx="5474821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1" y="1280160"/>
            <a:ext cx="5486400" cy="470789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3642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32FC0A7D-C449-4E7F-9213-3874E5CFF3D0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7F92EB8-4DEE-49B2-B12E-4B88D7242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379942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04">
          <p15:clr>
            <a:srgbClr val="FBAE40"/>
          </p15:clr>
        </p15:guide>
        <p15:guide id="2" orient="horz" pos="377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74321"/>
            <a:ext cx="11255673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1" y="4433570"/>
            <a:ext cx="5486400" cy="1554480"/>
          </a:xfrm>
        </p:spPr>
        <p:txBody>
          <a:bodyPr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1pPr>
            <a:lvl2pPr>
              <a:buClrTx/>
              <a:defRPr sz="1400">
                <a:solidFill>
                  <a:schemeClr val="tx2"/>
                </a:solidFill>
              </a:defRPr>
            </a:lvl2pPr>
            <a:lvl3pPr marL="230188" indent="-228600">
              <a:spcBef>
                <a:spcPts val="800"/>
              </a:spcBef>
              <a:defRPr sz="1400">
                <a:solidFill>
                  <a:schemeClr val="tx2"/>
                </a:solidFill>
              </a:defRPr>
            </a:lvl3pPr>
            <a:lvl4pPr marL="460375" indent="-228600">
              <a:spcBef>
                <a:spcPts val="800"/>
              </a:spcBef>
              <a:defRPr sz="1400">
                <a:solidFill>
                  <a:schemeClr val="tx2"/>
                </a:solidFill>
              </a:defRPr>
            </a:lvl4pPr>
            <a:lvl5pPr marL="684213" indent="-228600">
              <a:spcBef>
                <a:spcPts val="800"/>
              </a:spcBef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229492" y="4433570"/>
            <a:ext cx="5486400" cy="1554480"/>
          </a:xfrm>
        </p:spPr>
        <p:txBody>
          <a:bodyPr/>
          <a:lstStyle>
            <a:lvl1pPr marL="0" indent="0" rtl="0">
              <a:spcBef>
                <a:spcPts val="800"/>
              </a:spcBef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 sz="1400">
                <a:solidFill>
                  <a:schemeClr val="tx2"/>
                </a:solidFill>
              </a:defRPr>
            </a:lvl2pPr>
            <a:lvl3pPr marL="230188" indent="-228600">
              <a:spcBef>
                <a:spcPts val="800"/>
              </a:spcBef>
              <a:buClrTx/>
              <a:defRPr sz="1400">
                <a:solidFill>
                  <a:schemeClr val="tx2"/>
                </a:solidFill>
              </a:defRPr>
            </a:lvl3pPr>
            <a:lvl4pPr marL="460375" indent="-228600">
              <a:spcBef>
                <a:spcPts val="800"/>
              </a:spcBef>
              <a:buClrTx/>
              <a:defRPr sz="1400">
                <a:solidFill>
                  <a:schemeClr val="tx2"/>
                </a:solidFill>
              </a:defRPr>
            </a:lvl4pPr>
            <a:lvl5pPr marL="684213" indent="-228600">
              <a:spcBef>
                <a:spcPts val="800"/>
              </a:spcBef>
              <a:buClrTx/>
              <a:defRPr sz="1400"/>
            </a:lvl5pPr>
            <a:lvl6pPr marL="1141413" indent="-227013">
              <a:defRPr sz="140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Footer Placeholder 9">
            <a:extLst>
              <a:ext uri="{FF2B5EF4-FFF2-40B4-BE49-F238E27FC236}">
                <a16:creationId xmlns:a16="http://schemas.microsoft.com/office/drawing/2014/main" id="{578BD2ED-4CD4-4A08-A1AB-BE9089BBD0EC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63CC9DE-998A-4CE0-9F7E-6227FE125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257606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04">
          <p15:clr>
            <a:srgbClr val="FBAE40"/>
          </p15:clr>
        </p15:guide>
        <p15:guide id="2" orient="horz" pos="377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/>
          <p:cNvSpPr>
            <a:spLocks noGrp="1"/>
          </p:cNvSpPr>
          <p:nvPr>
            <p:ph idx="1"/>
          </p:nvPr>
        </p:nvSpPr>
        <p:spPr>
          <a:xfrm>
            <a:off x="1097280" y="3355848"/>
            <a:ext cx="9144000" cy="2632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94DF0F-078F-4C4A-810D-ABEE40A745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1935" y="2163986"/>
            <a:ext cx="1426464" cy="10698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5DDFF34-02EA-D742-9BC0-FE557E673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185" y="1419046"/>
            <a:ext cx="5058001" cy="91440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D70A54C8-3BEB-479C-8132-ED850D718912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4CD1C8-B489-4F25-BF47-B0BC6065C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852B0C-8397-4528-A540-DECD1AFBF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2" y="472528"/>
            <a:ext cx="4783485" cy="189801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68047D7-62BE-4F0D-946F-293638AAF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48767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7">
          <p15:clr>
            <a:srgbClr val="FBAE40"/>
          </p15:clr>
        </p15:guide>
        <p15:guide id="2" orient="horz" pos="206">
          <p15:clr>
            <a:srgbClr val="FBAE40"/>
          </p15:clr>
        </p15:guide>
        <p15:guide id="3" orient="horz" pos="377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75488" y="1371600"/>
            <a:ext cx="11379200" cy="46164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62913" y="274321"/>
            <a:ext cx="9907035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ABEF75F3-1711-489F-A08C-9328DE9AC7F2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FE81A5-2073-4945-BB5B-812F9353FE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216BB23-582F-4B13-8CFC-A600617B3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2095256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206">
          <p15:clr>
            <a:srgbClr val="FBAE40"/>
          </p15:clr>
        </p15:guide>
        <p15:guide id="2" orient="horz" pos="377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5E569-E98B-4B29-BEE3-9A349CCEA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529EB-4C87-4B1A-A1B7-B7376F706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443F5-1260-4301-A925-A5D07C75A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1FDC6-C497-47F2-9DE0-FF34A5331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9B1DD-CD0D-4DB6-95CF-9945F4FD4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7297892F-1D9D-4774-8AC6-7E730C2C93C6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724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E1C6-85BE-4806-A411-CACA0DE5F5A2}" type="datetime1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6F56-8953-47CD-A78E-131A41EBA39C}" type="datetime1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9C57-F68C-475B-BB12-A916749DF31E}" type="datetime1">
              <a:rPr lang="en-US" smtClean="0"/>
              <a:t>5/9/2024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5B1D-4414-40DA-A38F-F4428D5AC7D6}" type="datetime1">
              <a:rPr lang="en-US" smtClean="0"/>
              <a:t>5/9/2024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67C3-D9CB-4CFF-96D5-3617DA008641}" type="datetime1">
              <a:rPr lang="en-US" smtClean="0"/>
              <a:t>5/9/2024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B0C63-A3FE-4260-A0F4-5C5F59187465}" type="datetime1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76130-906A-4BFC-A406-311505E72C69}" type="datetime1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00D3E-02F7-43FD-A5E2-F4982879FA8E}" type="datetime1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3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5488" y="274321"/>
            <a:ext cx="9144000" cy="8229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1280160"/>
            <a:ext cx="9144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E6E250-D1F9-6444-A77C-4DC8C64A97D7}"/>
              </a:ext>
            </a:extLst>
          </p:cNvPr>
          <p:cNvSpPr/>
          <p:nvPr userDrawn="1"/>
        </p:nvSpPr>
        <p:spPr>
          <a:xfrm>
            <a:off x="0" y="6367264"/>
            <a:ext cx="12192000" cy="545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A8145CF-2FEC-4A08-842F-42FF880BED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3787108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30188" indent="-228600" algn="l" defTabSz="914400" rtl="0" eaLnBrk="1" latinLnBrk="0" hangingPunct="1">
        <a:lnSpc>
          <a:spcPct val="100000"/>
        </a:lnSpc>
        <a:spcBef>
          <a:spcPts val="800"/>
        </a:spcBef>
        <a:buClrTx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460375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455613" indent="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indent="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59">
          <p15:clr>
            <a:srgbClr val="F26B43"/>
          </p15:clr>
        </p15:guide>
        <p15:guide id="2" orient="horz" pos="360">
          <p15:clr>
            <a:srgbClr val="F26B43"/>
          </p15:clr>
        </p15:guide>
        <p15:guide id="5" pos="2880">
          <p15:clr>
            <a:srgbClr val="F26B43"/>
          </p15:clr>
        </p15:guide>
        <p15:guide id="6" pos="288">
          <p15:clr>
            <a:srgbClr val="F26B43"/>
          </p15:clr>
        </p15:guide>
        <p15:guide id="7" pos="5472">
          <p15:clr>
            <a:srgbClr val="F26B43"/>
          </p15:clr>
        </p15:guide>
        <p15:guide id="9" orient="horz" pos="4211">
          <p15:clr>
            <a:srgbClr val="F26B43"/>
          </p15:clr>
        </p15:guide>
        <p15:guide id="10" pos="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uantumday.com/2012/08/non-volatile-ferroelectric-memory.html?m=0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creativecommons.org/licenses/by-nc-sa/3.0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meekercomputing.blogspot.com/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penclipart.org/detail/121249/puzzle-by-jabernal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21249/puzzle-by-jabernal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21249/puzzle-by-jabernal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21249/puzzle-by-jabernal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49.png"/><Relationship Id="rId4" Type="http://schemas.openxmlformats.org/officeDocument/2006/relationships/image" Target="../media/image5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21249/puzzle-by-jabernal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21249/puzzle-by-jabernal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penclipart.org/detail/121249/puzzle-by-jabernal" TargetMode="External"/><Relationship Id="rId4" Type="http://schemas.openxmlformats.org/officeDocument/2006/relationships/image" Target="../media/image52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behind-the-scenes.net/the-things-youll-need-for-your-first-raspberry-pi-build/" TargetMode="Externa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21249/puzzle-by-jabernal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penclipart.org/detail/91759/fwd__bubble_hand_drawn-by-rejon-177666" TargetMode="External"/><Relationship Id="rId4" Type="http://schemas.openxmlformats.org/officeDocument/2006/relationships/image" Target="../media/image5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penclipart.org/detail/121249/puzzle-by-jabernal" TargetMode="Externa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help-information-problem-solution-1013701/" TargetMode="Externa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penclipart.org/detail/121249/puzzle-by-jabernal" TargetMode="Externa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Rectangle">
            <a:extLst>
              <a:ext uri="{FF2B5EF4-FFF2-40B4-BE49-F238E27FC236}">
                <a16:creationId xmlns:a16="http://schemas.microsoft.com/office/drawing/2014/main" id="{59C6F201-9216-493E-A634-E73ECB502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E38CF2-E5F3-E2C5-A69D-FD2384EE70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: Rounded Corners 10">
            <a:extLst>
              <a:ext uri="{FF2B5EF4-FFF2-40B4-BE49-F238E27FC236}">
                <a16:creationId xmlns:a16="http://schemas.microsoft.com/office/drawing/2014/main" id="{1D3A3C7D-3C2F-4809-9061-F9D2F44EC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3859952" cy="5215839"/>
          </a:xfrm>
          <a:prstGeom prst="roundRect">
            <a:avLst>
              <a:gd name="adj" fmla="val 2654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EB794C42-3DFD-4AE5-92A3-B8F3C8721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22960" y="830591"/>
            <a:ext cx="2987899" cy="2987899"/>
          </a:xfrm>
          <a:prstGeom prst="arc">
            <a:avLst>
              <a:gd name="adj1" fmla="val 16200000"/>
              <a:gd name="adj2" fmla="val 114657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866" y="820108"/>
            <a:ext cx="3339232" cy="2336749"/>
          </a:xfrm>
        </p:spPr>
        <p:txBody>
          <a:bodyPr>
            <a:normAutofit fontScale="90000"/>
          </a:bodyPr>
          <a:lstStyle/>
          <a:p>
            <a:r>
              <a:rPr lang="en-IN" sz="3600" dirty="0"/>
              <a:t>Chapter 7: </a:t>
            </a:r>
            <a:br>
              <a:rPr lang="en-IN" sz="3600"/>
            </a:br>
            <a:r>
              <a:rPr lang="en-IN" sz="3600"/>
              <a:t>The I</a:t>
            </a:r>
            <a:r>
              <a:rPr lang="en-IN" sz="3600" dirty="0"/>
              <a:t>/O System, Storage Devices and Device Drivers</a:t>
            </a:r>
            <a:endParaRPr lang="en-US" sz="3600" dirty="0"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8576" y="3895344"/>
            <a:ext cx="3511296" cy="1773936"/>
          </a:xfrm>
        </p:spPr>
        <p:txBody>
          <a:bodyPr>
            <a:normAutofit/>
          </a:bodyPr>
          <a:lstStyle/>
          <a:p>
            <a:r>
              <a:rPr lang="en-IN" sz="3200"/>
              <a:t>Smruti R Sarangi </a:t>
            </a:r>
          </a:p>
          <a:p>
            <a:r>
              <a:rPr lang="en-IN" sz="3200"/>
              <a:t>IIT Delhi</a:t>
            </a:r>
            <a:endParaRPr lang="en-US" sz="32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EBB29-423F-EC79-6DB0-98E2AE1F7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1D5FD-53E0-D4B1-C01E-35BB844C9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5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FC73BA-D3C8-2FBB-4491-1E862C15B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580" y="-215446"/>
            <a:ext cx="3252561" cy="32525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8D73B6-756B-5B9B-0095-BDC885A7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I/O Mapped I/O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7D832-C93A-7508-C74A-11C92E367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30237" indent="-457200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latin typeface="Calibri" panose="020F0502020204030204" pitchFamily="34" charset="0"/>
              </a:rPr>
              <a:t>A </a:t>
            </a:r>
            <a:r>
              <a:rPr lang="en-US" sz="2800">
                <a:solidFill>
                  <a:srgbClr val="0000FF"/>
                </a:solidFill>
                <a:latin typeface="Calibri" panose="020F0502020204030204" pitchFamily="34" charset="0"/>
              </a:rPr>
              <a:t>request</a:t>
            </a:r>
            <a:r>
              <a:rPr lang="en-US" sz="2800">
                <a:latin typeface="Calibri" panose="020F0502020204030204" pitchFamily="34" charset="0"/>
              </a:rPr>
              <a:t> contains an </a:t>
            </a:r>
            <a:r>
              <a:rPr lang="en-US" sz="2800">
                <a:solidFill>
                  <a:srgbClr val="33CC66"/>
                </a:solidFill>
                <a:latin typeface="Calibri" panose="020F0502020204030204" pitchFamily="34" charset="0"/>
              </a:rPr>
              <a:t>I/O port address</a:t>
            </a:r>
          </a:p>
          <a:p>
            <a:pPr marL="630237" indent="-457200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latin typeface="Calibri" panose="020F0502020204030204" pitchFamily="34" charset="0"/>
              </a:rPr>
              <a:t>The </a:t>
            </a:r>
            <a:r>
              <a:rPr lang="en-US" sz="2800">
                <a:solidFill>
                  <a:srgbClr val="0000FF"/>
                </a:solidFill>
                <a:latin typeface="Calibri" panose="020F0502020204030204" pitchFamily="34" charset="0"/>
              </a:rPr>
              <a:t>processor</a:t>
            </a:r>
            <a:r>
              <a:rPr lang="en-US" sz="2800">
                <a:latin typeface="Calibri" panose="020F0502020204030204" pitchFamily="34" charset="0"/>
              </a:rPr>
              <a:t> sends it to the </a:t>
            </a:r>
            <a:r>
              <a:rPr lang="en-US" sz="2800">
                <a:solidFill>
                  <a:srgbClr val="006B6B"/>
                </a:solidFill>
                <a:latin typeface="Calibri" panose="020F0502020204030204" pitchFamily="34" charset="0"/>
              </a:rPr>
              <a:t>Northbridge chip</a:t>
            </a:r>
            <a:r>
              <a:rPr lang="en-US" sz="2800">
                <a:latin typeface="Calibri" panose="020F0502020204030204" pitchFamily="34" charset="0"/>
              </a:rPr>
              <a:t>.</a:t>
            </a:r>
          </a:p>
          <a:p>
            <a:pPr marL="630237" indent="-457200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latin typeface="Calibri" panose="020F0502020204030204" pitchFamily="34" charset="0"/>
              </a:rPr>
              <a:t>The </a:t>
            </a:r>
            <a:r>
              <a:rPr lang="en-US" sz="2800">
                <a:solidFill>
                  <a:srgbClr val="004A4A"/>
                </a:solidFill>
                <a:latin typeface="Calibri" panose="020F0502020204030204" pitchFamily="34" charset="0"/>
              </a:rPr>
              <a:t>Northbridge chip</a:t>
            </a:r>
            <a:r>
              <a:rPr lang="en-US" sz="2800">
                <a:latin typeface="Calibri" panose="020F0502020204030204" pitchFamily="34" charset="0"/>
              </a:rPr>
              <a:t> forwards it to the </a:t>
            </a:r>
            <a:r>
              <a:rPr lang="en-US" sz="2800">
                <a:solidFill>
                  <a:srgbClr val="800000"/>
                </a:solidFill>
                <a:latin typeface="Calibri" panose="020F0502020204030204" pitchFamily="34" charset="0"/>
              </a:rPr>
              <a:t>Southbridge chip</a:t>
            </a:r>
            <a:r>
              <a:rPr lang="en-US" sz="2800">
                <a:latin typeface="Calibri" panose="020F0502020204030204" pitchFamily="34" charset="0"/>
              </a:rPr>
              <a:t> (if necessary)</a:t>
            </a:r>
          </a:p>
          <a:p>
            <a:pPr marL="630237" indent="-457200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latin typeface="Calibri" panose="020F0502020204030204" pitchFamily="34" charset="0"/>
              </a:rPr>
              <a:t>The </a:t>
            </a:r>
            <a:r>
              <a:rPr lang="en-US" sz="2800">
                <a:solidFill>
                  <a:srgbClr val="DC2300"/>
                </a:solidFill>
                <a:latin typeface="Calibri" panose="020F0502020204030204" pitchFamily="34" charset="0"/>
              </a:rPr>
              <a:t>Southbridge chip</a:t>
            </a:r>
            <a:r>
              <a:rPr lang="en-US" sz="2800">
                <a:latin typeface="Calibri" panose="020F0502020204030204" pitchFamily="34" charset="0"/>
              </a:rPr>
              <a:t> forwards it to the </a:t>
            </a:r>
            <a:r>
              <a:rPr lang="en-US" sz="2800">
                <a:solidFill>
                  <a:srgbClr val="FF0000"/>
                </a:solidFill>
                <a:latin typeface="Calibri" panose="020F0502020204030204" pitchFamily="34" charset="0"/>
              </a:rPr>
              <a:t>destination</a:t>
            </a:r>
            <a:r>
              <a:rPr lang="en-US" sz="2800">
                <a:latin typeface="Calibri" panose="020F0502020204030204" pitchFamily="34" charset="0"/>
              </a:rPr>
              <a:t>. (there might be several more hops)</a:t>
            </a:r>
          </a:p>
          <a:p>
            <a:pPr marL="630237" indent="-457200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latin typeface="Calibri" panose="020F0502020204030204" pitchFamily="34" charset="0"/>
              </a:rPr>
              <a:t>Each </a:t>
            </a:r>
            <a:r>
              <a:rPr lang="en-US" sz="2800">
                <a:solidFill>
                  <a:srgbClr val="0000FF"/>
                </a:solidFill>
                <a:latin typeface="Calibri" panose="020F0502020204030204" pitchFamily="34" charset="0"/>
              </a:rPr>
              <a:t>chip</a:t>
            </a:r>
            <a:r>
              <a:rPr lang="en-US" sz="2800">
                <a:latin typeface="Calibri" panose="020F0502020204030204" pitchFamily="34" charset="0"/>
              </a:rPr>
              <a:t> maintains a small routing table.</a:t>
            </a:r>
          </a:p>
          <a:p>
            <a:pPr marL="630237" indent="-457200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latin typeface="Calibri" panose="020F0502020204030204" pitchFamily="34" charset="0"/>
              </a:rPr>
              <a:t>The </a:t>
            </a:r>
            <a:r>
              <a:rPr lang="en-US" sz="2800">
                <a:solidFill>
                  <a:srgbClr val="FF3333"/>
                </a:solidFill>
                <a:latin typeface="Calibri" panose="020F0502020204030204" pitchFamily="34" charset="0"/>
              </a:rPr>
              <a:t>response</a:t>
            </a:r>
            <a:r>
              <a:rPr lang="en-US" sz="2800">
                <a:latin typeface="Calibri" panose="020F0502020204030204" pitchFamily="34" charset="0"/>
              </a:rPr>
              <a:t> follows the reverse </a:t>
            </a:r>
            <a:r>
              <a:rPr lang="en-US" sz="2800">
                <a:solidFill>
                  <a:srgbClr val="00AE00"/>
                </a:solidFill>
                <a:latin typeface="Calibri" panose="020F0502020204030204" pitchFamily="34" charset="0"/>
              </a:rPr>
              <a:t>path</a:t>
            </a:r>
            <a:r>
              <a:rPr lang="en-US" sz="2800">
                <a:latin typeface="Calibri" panose="020F050202020403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0C0B2A-9BC7-D946-51FF-CEC17FA85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65CF47-424A-0BFC-269F-5EB560CDB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8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845E9-630A-E3B7-3F84-6E44762B1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Memory Mapped I/O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1D78A-C69B-AD1B-4A4C-A78D3DD25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SzPct val="100000"/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0000FF"/>
                </a:solidFill>
                <a:latin typeface="Calibri" panose="020F0502020204030204" pitchFamily="34" charset="0"/>
              </a:rPr>
              <a:t>Problems</a:t>
            </a:r>
            <a:r>
              <a:rPr lang="en-US">
                <a:latin typeface="Calibri" panose="020F0502020204030204" pitchFamily="34" charset="0"/>
              </a:rPr>
              <a:t> with I/O mapped I/O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The </a:t>
            </a:r>
            <a:r>
              <a:rPr lang="en-US">
                <a:solidFill>
                  <a:srgbClr val="280099"/>
                </a:solidFill>
                <a:latin typeface="Calibri" panose="020F0502020204030204" pitchFamily="34" charset="0"/>
              </a:rPr>
              <a:t>programmer</a:t>
            </a:r>
            <a:r>
              <a:rPr lang="en-US">
                <a:latin typeface="Calibri" panose="020F0502020204030204" pitchFamily="34" charset="0"/>
              </a:rPr>
              <a:t> needs to be aware of the addresses of the I/O ports.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The same </a:t>
            </a:r>
            <a:r>
              <a:rPr lang="en-US">
                <a:solidFill>
                  <a:srgbClr val="33CC66"/>
                </a:solidFill>
                <a:latin typeface="Calibri" panose="020F0502020204030204" pitchFamily="34" charset="0"/>
              </a:rPr>
              <a:t>device</a:t>
            </a:r>
            <a:r>
              <a:rPr lang="en-US">
                <a:latin typeface="Calibri" panose="020F0502020204030204" pitchFamily="34" charset="0"/>
              </a:rPr>
              <a:t> might have different port addresses across different motherboards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280099"/>
                </a:solidFill>
                <a:latin typeface="Calibri" panose="020F0502020204030204" pitchFamily="34" charset="0"/>
              </a:rPr>
              <a:t>Programs</a:t>
            </a:r>
            <a:r>
              <a:rPr lang="en-US">
                <a:latin typeface="Calibri" panose="020F0502020204030204" pitchFamily="34" charset="0"/>
              </a:rPr>
              <a:t> will </a:t>
            </a:r>
            <a:r>
              <a:rPr lang="en-US">
                <a:solidFill>
                  <a:srgbClr val="FF0000"/>
                </a:solidFill>
                <a:latin typeface="Calibri" panose="020F0502020204030204" pitchFamily="34" charset="0"/>
              </a:rPr>
              <a:t>cease</a:t>
            </a:r>
            <a:r>
              <a:rPr lang="en-US">
                <a:latin typeface="Calibri" panose="020F0502020204030204" pitchFamily="34" charset="0"/>
              </a:rPr>
              <a:t> to work on other machines.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It is hard to </a:t>
            </a:r>
            <a:r>
              <a:rPr lang="en-US">
                <a:solidFill>
                  <a:srgbClr val="00B050"/>
                </a:solidFill>
                <a:latin typeface="Calibri" panose="020F0502020204030204" pitchFamily="34" charset="0"/>
              </a:rPr>
              <a:t>transfer</a:t>
            </a:r>
            <a:r>
              <a:rPr lang="en-US">
                <a:latin typeface="Calibri" panose="020F0502020204030204" pitchFamily="34" charset="0"/>
              </a:rPr>
              <a:t> a block of data (need to </a:t>
            </a:r>
            <a:r>
              <a:rPr lang="en-US">
                <a:solidFill>
                  <a:srgbClr val="FF0000"/>
                </a:solidFill>
                <a:latin typeface="Calibri" panose="020F0502020204030204" pitchFamily="34" charset="0"/>
              </a:rPr>
              <a:t>send</a:t>
            </a:r>
            <a:r>
              <a:rPr lang="en-US">
                <a:latin typeface="Calibri" panose="020F0502020204030204" pitchFamily="34" charset="0"/>
              </a:rPr>
              <a:t> it instruction by instruction)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 b="1" u="sng">
                <a:solidFill>
                  <a:srgbClr val="000080"/>
                </a:solidFill>
                <a:latin typeface="Calibri" panose="020F0502020204030204" pitchFamily="34" charset="0"/>
              </a:rPr>
              <a:t>Solution </a:t>
            </a:r>
            <a:r>
              <a:rPr lang="en-US">
                <a:latin typeface="Calibri" panose="020F0502020204030204" pitchFamily="34" charset="0"/>
              </a:rPr>
              <a:t>: </a:t>
            </a:r>
            <a:r>
              <a:rPr lang="en-US">
                <a:solidFill>
                  <a:srgbClr val="0000FF"/>
                </a:solidFill>
                <a:latin typeface="Calibri" panose="020F0502020204030204" pitchFamily="34" charset="0"/>
              </a:rPr>
              <a:t>memory mapped I/O</a:t>
            </a:r>
          </a:p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FCDDEE-CB56-6794-99DD-367D2DFD6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5A2316-CD03-20A0-E32B-6A2DF89F1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256019C-92BB-8F90-E052-FFFA194ED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63724">
            <a:off x="9634927" y="4637477"/>
            <a:ext cx="1642589" cy="164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19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E0C43-7DBA-1771-73F8-7FF33DEB8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Memory Mapped I/O – II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BCD29-10A3-3B84-59B4-629569597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99763"/>
          </a:xfrm>
        </p:spPr>
        <p:txBody>
          <a:bodyPr/>
          <a:lstStyle/>
          <a:p>
            <a:pPr marL="574675" indent="-463550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latin typeface="Calibri" panose="020F0502020204030204" pitchFamily="34" charset="0"/>
              </a:rPr>
              <a:t>Define a </a:t>
            </a:r>
            <a:r>
              <a:rPr lang="en-US" sz="2800">
                <a:solidFill>
                  <a:srgbClr val="2300DC"/>
                </a:solidFill>
                <a:latin typeface="Calibri" panose="020F0502020204030204" pitchFamily="34" charset="0"/>
              </a:rPr>
              <a:t>virtual layer</a:t>
            </a:r>
            <a:r>
              <a:rPr lang="en-US" sz="2800">
                <a:latin typeface="Calibri" panose="020F0502020204030204" pitchFamily="34" charset="0"/>
              </a:rPr>
              <a:t> between I/O ports, and the </a:t>
            </a:r>
            <a:r>
              <a:rPr lang="en-US" sz="2800">
                <a:solidFill>
                  <a:srgbClr val="00B050"/>
                </a:solidFill>
                <a:latin typeface="Calibri" panose="020F0502020204030204" pitchFamily="34" charset="0"/>
              </a:rPr>
              <a:t>application</a:t>
            </a:r>
            <a:r>
              <a:rPr lang="en-US" sz="2800">
                <a:latin typeface="Calibri" panose="020F0502020204030204" pitchFamily="34" charset="0"/>
              </a:rPr>
              <a:t>.</a:t>
            </a:r>
          </a:p>
          <a:p>
            <a:pPr marL="574675" indent="-463550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latin typeface="Calibri" panose="020F0502020204030204" pitchFamily="34" charset="0"/>
              </a:rPr>
              <a:t>The </a:t>
            </a:r>
            <a:r>
              <a:rPr lang="en-US" sz="2800">
                <a:solidFill>
                  <a:srgbClr val="2300DC"/>
                </a:solidFill>
                <a:latin typeface="Calibri" panose="020F0502020204030204" pitchFamily="34" charset="0"/>
              </a:rPr>
              <a:t>operating system</a:t>
            </a:r>
            <a:r>
              <a:rPr lang="en-US" sz="2800">
                <a:latin typeface="Calibri" panose="020F0502020204030204" pitchFamily="34" charset="0"/>
              </a:rPr>
              <a:t> can use the paging mechanism to map I/O ports to </a:t>
            </a:r>
            <a:r>
              <a:rPr lang="en-US" sz="2800">
                <a:solidFill>
                  <a:srgbClr val="FF3333"/>
                </a:solidFill>
                <a:latin typeface="Calibri" panose="020F0502020204030204" pitchFamily="34" charset="0"/>
              </a:rPr>
              <a:t>memory addresses</a:t>
            </a:r>
            <a:r>
              <a:rPr lang="en-US" sz="2800">
                <a:latin typeface="Calibri" panose="020F0502020204030204" pitchFamily="34" charset="0"/>
              </a:rPr>
              <a:t>.</a:t>
            </a:r>
          </a:p>
          <a:p>
            <a:pPr marL="574675" indent="-463550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latin typeface="Calibri" panose="020F0502020204030204" pitchFamily="34" charset="0"/>
              </a:rPr>
              <a:t>Whenever, we </a:t>
            </a:r>
            <a:r>
              <a:rPr lang="en-US" sz="2800">
                <a:solidFill>
                  <a:srgbClr val="280099"/>
                </a:solidFill>
                <a:latin typeface="Calibri" panose="020F0502020204030204" pitchFamily="34" charset="0"/>
              </a:rPr>
              <a:t>write</a:t>
            </a:r>
            <a:r>
              <a:rPr lang="en-US" sz="2800">
                <a:latin typeface="Calibri" panose="020F0502020204030204" pitchFamily="34" charset="0"/>
              </a:rPr>
              <a:t> to a </a:t>
            </a:r>
            <a:r>
              <a:rPr lang="en-US" sz="2800">
                <a:solidFill>
                  <a:srgbClr val="B80047"/>
                </a:solidFill>
                <a:latin typeface="Calibri" panose="020F0502020204030204" pitchFamily="34" charset="0"/>
              </a:rPr>
              <a:t>memory address</a:t>
            </a:r>
            <a:r>
              <a:rPr lang="en-US" sz="2800">
                <a:latin typeface="Calibri" panose="020F0502020204030204" pitchFamily="34" charset="0"/>
              </a:rPr>
              <a:t> that is mapped to an I/O port, the </a:t>
            </a:r>
            <a:r>
              <a:rPr lang="en-US" sz="2800">
                <a:solidFill>
                  <a:srgbClr val="800000"/>
                </a:solidFill>
                <a:latin typeface="Calibri" panose="020F0502020204030204" pitchFamily="34" charset="0"/>
              </a:rPr>
              <a:t>TLB</a:t>
            </a:r>
            <a:r>
              <a:rPr lang="en-US" sz="2800">
                <a:latin typeface="Calibri" panose="020F0502020204030204" pitchFamily="34" charset="0"/>
              </a:rPr>
              <a:t> directs the request to the</a:t>
            </a:r>
            <a:r>
              <a:rPr lang="en-US" sz="2800">
                <a:solidFill>
                  <a:srgbClr val="33CC66"/>
                </a:solidFill>
                <a:latin typeface="Calibri" panose="020F0502020204030204" pitchFamily="34" charset="0"/>
              </a:rPr>
              <a:t> I/O system</a:t>
            </a:r>
            <a:r>
              <a:rPr lang="en-US" sz="2800">
                <a:latin typeface="Calibri" panose="020F0502020204030204" pitchFamily="34" charset="0"/>
              </a:rPr>
              <a:t>.</a:t>
            </a:r>
          </a:p>
          <a:p>
            <a:pPr marL="574675" indent="-463550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latin typeface="Calibri" panose="020F0502020204030204" pitchFamily="34" charset="0"/>
              </a:rPr>
              <a:t>Similarly, for reading data, the response comes from the</a:t>
            </a:r>
            <a:r>
              <a:rPr lang="en-US" sz="2800">
                <a:solidFill>
                  <a:srgbClr val="33CC66"/>
                </a:solidFill>
                <a:latin typeface="Calibri" panose="020F0502020204030204" pitchFamily="34" charset="0"/>
              </a:rPr>
              <a:t> I/O System</a:t>
            </a:r>
          </a:p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68A15A-4DE1-6912-3002-A4D8A742D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E39DC3-2387-45E5-4CBE-87D41DB17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12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A7FFC10-B14A-995D-3518-8AACB98ED08F}"/>
              </a:ext>
            </a:extLst>
          </p:cNvPr>
          <p:cNvSpPr/>
          <p:nvPr/>
        </p:nvSpPr>
        <p:spPr>
          <a:xfrm>
            <a:off x="3756752" y="5155894"/>
            <a:ext cx="5144877" cy="8042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The physical address in this case comprises a diversity of devices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9EDE543F-1624-33BD-D882-6CB506603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309" y="5250834"/>
            <a:ext cx="709291" cy="70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29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DDA5C-3DEC-FDC3-0682-7026ADDEF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Advantages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E8EC3-6A23-22B5-6A4B-CDFB0C4E8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30237" indent="-457200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latin typeface="Calibri" panose="020F0502020204030204" pitchFamily="34" charset="0"/>
              </a:rPr>
              <a:t>The </a:t>
            </a:r>
            <a:r>
              <a:rPr lang="en-US" sz="2800">
                <a:solidFill>
                  <a:srgbClr val="00AE00"/>
                </a:solidFill>
                <a:latin typeface="Calibri" panose="020F0502020204030204" pitchFamily="34" charset="0"/>
              </a:rPr>
              <a:t>operating system</a:t>
            </a:r>
            <a:r>
              <a:rPr lang="en-US" sz="2800">
                <a:latin typeface="Calibri" panose="020F0502020204030204" pitchFamily="34" charset="0"/>
              </a:rPr>
              <a:t> creates the </a:t>
            </a:r>
            <a:r>
              <a:rPr lang="en-US" sz="2800">
                <a:solidFill>
                  <a:srgbClr val="993366"/>
                </a:solidFill>
                <a:latin typeface="Calibri" panose="020F0502020204030204" pitchFamily="34" charset="0"/>
              </a:rPr>
              <a:t>mapping</a:t>
            </a:r>
            <a:r>
              <a:rPr lang="en-US" sz="2800">
                <a:latin typeface="Calibri" panose="020F0502020204030204" pitchFamily="34" charset="0"/>
              </a:rPr>
              <a:t> between the I/O ports and the memory addresses</a:t>
            </a:r>
          </a:p>
          <a:p>
            <a:pPr marL="630237" indent="-457200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latin typeface="Calibri" panose="020F0502020204030204" pitchFamily="34" charset="0"/>
              </a:rPr>
              <a:t>The same </a:t>
            </a:r>
            <a:r>
              <a:rPr lang="en-US" sz="2800">
                <a:solidFill>
                  <a:srgbClr val="0000FF"/>
                </a:solidFill>
                <a:latin typeface="Calibri" panose="020F0502020204030204" pitchFamily="34" charset="0"/>
              </a:rPr>
              <a:t>I/O program</a:t>
            </a:r>
            <a:r>
              <a:rPr lang="en-US" sz="2800">
                <a:latin typeface="Calibri" panose="020F0502020204030204" pitchFamily="34" charset="0"/>
              </a:rPr>
              <a:t> runs on multiple machines</a:t>
            </a:r>
          </a:p>
          <a:p>
            <a:pPr marL="630237" indent="-457200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latin typeface="Calibri" panose="020F0502020204030204" pitchFamily="34" charset="0"/>
              </a:rPr>
              <a:t>Reading and writing to </a:t>
            </a:r>
            <a:r>
              <a:rPr lang="en-US" sz="2800">
                <a:solidFill>
                  <a:srgbClr val="0000FF"/>
                </a:solidFill>
                <a:latin typeface="Calibri" panose="020F0502020204030204" pitchFamily="34" charset="0"/>
              </a:rPr>
              <a:t>I/O devices</a:t>
            </a:r>
            <a:r>
              <a:rPr lang="en-US" sz="2800">
                <a:latin typeface="Calibri" panose="020F0502020204030204" pitchFamily="34" charset="0"/>
              </a:rPr>
              <a:t> requires normal load/store instructions</a:t>
            </a:r>
          </a:p>
          <a:p>
            <a:pPr marL="630237" indent="-457200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latin typeface="Calibri" panose="020F0502020204030204" pitchFamily="34" charset="0"/>
              </a:rPr>
              <a:t>Easy to </a:t>
            </a:r>
            <a:r>
              <a:rPr lang="en-US" sz="2800">
                <a:solidFill>
                  <a:srgbClr val="FF0000"/>
                </a:solidFill>
                <a:latin typeface="Calibri" panose="020F0502020204030204" pitchFamily="34" charset="0"/>
              </a:rPr>
              <a:t>read</a:t>
            </a:r>
            <a:r>
              <a:rPr lang="en-US" sz="2800">
                <a:latin typeface="Calibri" panose="020F0502020204030204" pitchFamily="34" charset="0"/>
              </a:rPr>
              <a:t> and </a:t>
            </a:r>
            <a:r>
              <a:rPr lang="en-US" sz="2800">
                <a:solidFill>
                  <a:srgbClr val="0000FF"/>
                </a:solidFill>
                <a:latin typeface="Calibri" panose="020F0502020204030204" pitchFamily="34" charset="0"/>
              </a:rPr>
              <a:t>write</a:t>
            </a:r>
            <a:r>
              <a:rPr lang="en-US" sz="2800">
                <a:latin typeface="Calibri" panose="020F0502020204030204" pitchFamily="34" charset="0"/>
              </a:rPr>
              <a:t> a large block of data using </a:t>
            </a:r>
            <a:r>
              <a:rPr lang="en-US" sz="2800">
                <a:solidFill>
                  <a:srgbClr val="0000FF"/>
                </a:solidFill>
                <a:latin typeface="Calibri" panose="020F0502020204030204" pitchFamily="34" charset="0"/>
              </a:rPr>
              <a:t>block</a:t>
            </a:r>
            <a:r>
              <a:rPr lang="en-US" sz="2800">
                <a:latin typeface="Calibri" panose="020F0502020204030204" pitchFamily="34" charset="0"/>
              </a:rPr>
              <a:t> load/store operations available in some </a:t>
            </a:r>
            <a:r>
              <a:rPr lang="en-US" sz="2800">
                <a:solidFill>
                  <a:srgbClr val="FF0000"/>
                </a:solidFill>
                <a:latin typeface="Calibri" panose="020F0502020204030204" pitchFamily="34" charset="0"/>
              </a:rPr>
              <a:t>architectures</a:t>
            </a:r>
            <a:r>
              <a:rPr lang="en-US" sz="2800">
                <a:latin typeface="Calibri" panose="020F0502020204030204" pitchFamily="34" charset="0"/>
              </a:rPr>
              <a:t> (</a:t>
            </a:r>
            <a:r>
              <a:rPr lang="en-US" sz="2800" err="1">
                <a:latin typeface="Calibri" panose="020F0502020204030204" pitchFamily="34" charset="0"/>
              </a:rPr>
              <a:t>e.g</a:t>
            </a:r>
            <a:r>
              <a:rPr lang="en-US" sz="2800">
                <a:latin typeface="Calibri" panose="020F0502020204030204" pitchFamily="34" charset="0"/>
              </a:rPr>
              <a:t>, x86)</a:t>
            </a:r>
          </a:p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62AB36-09BF-7001-C216-9E4A2FE01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C6B5FB-0D31-0DFF-0967-1C90D378C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454161F-CFCB-84E8-9DE4-EAD043F54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6" y="2887141"/>
            <a:ext cx="713666" cy="71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69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23152-5CEC-E443-0BD6-2EC4A67E1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Outline of this Chapter</a:t>
            </a:r>
            <a:endParaRPr lang="en-US"/>
          </a:p>
        </p:txBody>
      </p: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BEFA056E-878D-272B-D6B7-9F530418CA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6413541"/>
              </p:ext>
            </p:extLst>
          </p:nvPr>
        </p:nvGraphicFramePr>
        <p:xfrm>
          <a:off x="2108200" y="520700"/>
          <a:ext cx="9677400" cy="622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47" name="Arrow: Right 546">
            <a:extLst>
              <a:ext uri="{FF2B5EF4-FFF2-40B4-BE49-F238E27FC236}">
                <a16:creationId xmlns:a16="http://schemas.microsoft.com/office/drawing/2014/main" id="{0495D27B-F84C-16D3-39AC-6098851E46AC}"/>
              </a:ext>
            </a:extLst>
          </p:cNvPr>
          <p:cNvSpPr/>
          <p:nvPr/>
        </p:nvSpPr>
        <p:spPr>
          <a:xfrm>
            <a:off x="3549396" y="36322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err="1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F4AF79-3831-898A-60E2-2A9A7F2AB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B06472-D75D-7BDD-CF5F-8BF36EDE3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70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E08FEB-1C4C-C6EA-ED30-40AAB79A484B}"/>
              </a:ext>
            </a:extLst>
          </p:cNvPr>
          <p:cNvSpPr txBox="1"/>
          <p:nvPr/>
        </p:nvSpPr>
        <p:spPr>
          <a:xfrm>
            <a:off x="890338" y="640080"/>
            <a:ext cx="3734014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atin typeface="+mj-lt"/>
                <a:ea typeface="+mj-ea"/>
                <a:cs typeface="+mj-cs"/>
              </a:rPr>
              <a:t>Flash Drives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0FFD1-2D27-5FDE-F6E6-23547404F9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3225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F237A6-6ABA-91EB-080B-862A2B4C1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05278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(c) Smruti R. Sarangi,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1DACC1-883E-4422-6660-B4E1430EF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919517F-009E-4769-83B0-88E0C9B89C50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15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78342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4DBD1-9402-4552-AE87-AD4B112B9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-277418"/>
            <a:ext cx="10515600" cy="1325563"/>
          </a:xfrm>
        </p:spPr>
        <p:txBody>
          <a:bodyPr/>
          <a:lstStyle/>
          <a:p>
            <a:r>
              <a:rPr lang="en-US"/>
              <a:t>Floating Gate Transistors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8D4BA55-BAFE-42D8-92B6-670F16750D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19576" y="881428"/>
            <a:ext cx="7489558" cy="29464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E5EBF8-B036-4052-9C21-3C468790F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CB73A3-8E6A-4B50-B28D-3128DF215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16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6E9C7A1-BAEF-47D4-99BF-AFEC6E2229B5}"/>
              </a:ext>
            </a:extLst>
          </p:cNvPr>
          <p:cNvSpPr txBox="1">
            <a:spLocks/>
          </p:cNvSpPr>
          <p:nvPr/>
        </p:nvSpPr>
        <p:spPr>
          <a:xfrm>
            <a:off x="2232643" y="3932638"/>
            <a:ext cx="7118390" cy="7473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E84B135-3D2A-94B9-A82F-D11B5F36DA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92" y="3883350"/>
            <a:ext cx="960429" cy="8996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94616D-D698-FBAA-0828-13C7C43DEABA}"/>
              </a:ext>
            </a:extLst>
          </p:cNvPr>
          <p:cNvSpPr txBox="1"/>
          <p:nvPr/>
        </p:nvSpPr>
        <p:spPr>
          <a:xfrm>
            <a:off x="3168274" y="3983403"/>
            <a:ext cx="70174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Introduce an </a:t>
            </a:r>
            <a:r>
              <a:rPr lang="en-US" sz="2400">
                <a:solidFill>
                  <a:srgbClr val="00B050"/>
                </a:solidFill>
              </a:rPr>
              <a:t>additional</a:t>
            </a:r>
            <a:r>
              <a:rPr lang="en-US" sz="2400"/>
              <a:t> gate </a:t>
            </a:r>
            <a:r>
              <a:rPr lang="en-US" sz="2400">
                <a:sym typeface="Wingdings" panose="05000000000000000000" pitchFamily="2" charset="2"/>
              </a:rPr>
              <a:t> floating gate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ym typeface="Wingdings" panose="05000000000000000000" pitchFamily="2" charset="2"/>
              </a:rPr>
              <a:t>We can </a:t>
            </a:r>
            <a:r>
              <a:rPr lang="en-US" sz="2400">
                <a:solidFill>
                  <a:srgbClr val="FF0000"/>
                </a:solidFill>
                <a:sym typeface="Wingdings" panose="05000000000000000000" pitchFamily="2" charset="2"/>
              </a:rPr>
              <a:t>trap</a:t>
            </a:r>
            <a:r>
              <a:rPr lang="en-US" sz="2400">
                <a:sym typeface="Wingdings" panose="05000000000000000000" pitchFamily="2" charset="2"/>
              </a:rPr>
              <a:t> electrons in it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ym typeface="Wingdings" panose="05000000000000000000" pitchFamily="2" charset="2"/>
              </a:rPr>
              <a:t>Given that it is separated by SiO</a:t>
            </a:r>
            <a:r>
              <a:rPr lang="en-US" sz="2400" baseline="-25000">
                <a:sym typeface="Wingdings" panose="05000000000000000000" pitchFamily="2" charset="2"/>
              </a:rPr>
              <a:t>2</a:t>
            </a:r>
            <a:r>
              <a:rPr lang="en-US" sz="2400">
                <a:sym typeface="Wingdings" panose="05000000000000000000" pitchFamily="2" charset="2"/>
              </a:rPr>
              <a:t> layers, the </a:t>
            </a:r>
            <a:r>
              <a:rPr lang="en-US" sz="2400">
                <a:solidFill>
                  <a:srgbClr val="E21A23"/>
                </a:solidFill>
                <a:sym typeface="Wingdings" panose="05000000000000000000" pitchFamily="2" charset="2"/>
              </a:rPr>
              <a:t>trapped</a:t>
            </a:r>
            <a:br>
              <a:rPr lang="en-US" sz="2400">
                <a:sym typeface="Wingdings" panose="05000000000000000000" pitchFamily="2" charset="2"/>
              </a:rPr>
            </a:br>
            <a:r>
              <a:rPr lang="en-US" sz="2400">
                <a:sym typeface="Wingdings" panose="05000000000000000000" pitchFamily="2" charset="2"/>
              </a:rPr>
              <a:t>charge can remain there for a long </a:t>
            </a:r>
            <a:r>
              <a:rPr lang="en-US" sz="2400">
                <a:solidFill>
                  <a:srgbClr val="00B050"/>
                </a:solidFill>
                <a:sym typeface="Wingdings" panose="05000000000000000000" pitchFamily="2" charset="2"/>
              </a:rPr>
              <a:t>time</a:t>
            </a:r>
            <a:r>
              <a:rPr lang="en-US" sz="2400">
                <a:sym typeface="Wingdings" panose="05000000000000000000" pitchFamily="2" charset="2"/>
              </a:rPr>
              <a:t>.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C465623-A07E-7744-1C4F-2A38FAC4C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997" y="5669318"/>
            <a:ext cx="591533" cy="5915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EE9E83-8867-59A8-D299-83270633AFC7}"/>
              </a:ext>
            </a:extLst>
          </p:cNvPr>
          <p:cNvSpPr txBox="1"/>
          <p:nvPr/>
        </p:nvSpPr>
        <p:spPr>
          <a:xfrm>
            <a:off x="3318245" y="5779764"/>
            <a:ext cx="6290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>
                <a:solidFill>
                  <a:srgbClr val="0070C0"/>
                </a:solidFill>
              </a:rPr>
              <a:t>Two</a:t>
            </a:r>
            <a:r>
              <a:rPr lang="en-US" sz="2000"/>
              <a:t> states:   (0) Charge trapped         (1) No charge trapped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FA7A54-E7FA-DCB1-2465-7F0B1AD774E6}"/>
              </a:ext>
            </a:extLst>
          </p:cNvPr>
          <p:cNvSpPr/>
          <p:nvPr/>
        </p:nvSpPr>
        <p:spPr>
          <a:xfrm>
            <a:off x="4625705" y="5779764"/>
            <a:ext cx="2265680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57E94E-6744-6EC6-A81D-EE7512D62310}"/>
              </a:ext>
            </a:extLst>
          </p:cNvPr>
          <p:cNvSpPr/>
          <p:nvPr/>
        </p:nvSpPr>
        <p:spPr>
          <a:xfrm>
            <a:off x="7150631" y="5792517"/>
            <a:ext cx="2363483" cy="3796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522320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CA67A-55BF-595A-27B4-D2ED40FAC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Impact on the Threshold Voltage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887FBE-337F-0347-E366-3F4BAA655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31D602-9FBA-5307-6BFA-926CB73C8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17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DF8F592-39C0-3B65-6881-DB1FBDB4F302}"/>
              </a:ext>
            </a:extLst>
          </p:cNvPr>
          <p:cNvSpPr/>
          <p:nvPr/>
        </p:nvSpPr>
        <p:spPr>
          <a:xfrm>
            <a:off x="1371600" y="1463040"/>
            <a:ext cx="6075680" cy="74168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Threshold voltage when no charge is trapped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EF7509B-FBA1-7397-D801-6668EC6B804C}"/>
              </a:ext>
            </a:extLst>
          </p:cNvPr>
          <p:cNvSpPr/>
          <p:nvPr/>
        </p:nvSpPr>
        <p:spPr>
          <a:xfrm>
            <a:off x="7782560" y="1656080"/>
            <a:ext cx="432620" cy="477520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7CD600-EBA7-0982-247A-69D6BA46E06D}"/>
              </a:ext>
            </a:extLst>
          </p:cNvPr>
          <p:cNvSpPr/>
          <p:nvPr/>
        </p:nvSpPr>
        <p:spPr>
          <a:xfrm>
            <a:off x="1371600" y="2519680"/>
            <a:ext cx="6075680" cy="74168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Threshold voltage when charge is trapped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3C91267-5874-4F99-074E-24BC3FC00E17}"/>
              </a:ext>
            </a:extLst>
          </p:cNvPr>
          <p:cNvSpPr/>
          <p:nvPr/>
        </p:nvSpPr>
        <p:spPr>
          <a:xfrm>
            <a:off x="7782560" y="2580640"/>
            <a:ext cx="432620" cy="477520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37E32B30-2ACC-D18D-3B9D-7538A61FA8F3}"/>
                  </a:ext>
                </a:extLst>
              </p:cNvPr>
              <p:cNvSpPr/>
              <p:nvPr/>
            </p:nvSpPr>
            <p:spPr>
              <a:xfrm>
                <a:off x="8733046" y="1463040"/>
                <a:ext cx="958613" cy="822960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37E32B30-2ACC-D18D-3B9D-7538A61FA8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3046" y="1463040"/>
                <a:ext cx="958613" cy="82296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F58492C9-BF10-7545-50CD-606E037312EB}"/>
                  </a:ext>
                </a:extLst>
              </p:cNvPr>
              <p:cNvSpPr/>
              <p:nvPr/>
            </p:nvSpPr>
            <p:spPr>
              <a:xfrm>
                <a:off x="8733046" y="2489200"/>
                <a:ext cx="958613" cy="822960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F58492C9-BF10-7545-50CD-606E037312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3046" y="2489200"/>
                <a:ext cx="958613" cy="82296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picture containing airplane&#10;&#10;Description automatically generated">
            <a:extLst>
              <a:ext uri="{FF2B5EF4-FFF2-40B4-BE49-F238E27FC236}">
                <a16:creationId xmlns:a16="http://schemas.microsoft.com/office/drawing/2014/main" id="{171851A1-94E7-ED1A-CEE3-5E3DF9DB0E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6936">
            <a:off x="1646982" y="3464171"/>
            <a:ext cx="946308" cy="9463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89D4F3-3DB6-1A77-D016-2EBC89D006F1}"/>
              </a:ext>
            </a:extLst>
          </p:cNvPr>
          <p:cNvSpPr txBox="1"/>
          <p:nvPr/>
        </p:nvSpPr>
        <p:spPr>
          <a:xfrm>
            <a:off x="2728781" y="3742163"/>
            <a:ext cx="74605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Given that electrons are </a:t>
            </a:r>
            <a:r>
              <a:rPr lang="en-US" sz="2400">
                <a:solidFill>
                  <a:srgbClr val="00B050"/>
                </a:solidFill>
              </a:rPr>
              <a:t>negatively</a:t>
            </a:r>
            <a:r>
              <a:rPr lang="en-US" sz="2400"/>
              <a:t> charged, for creating a </a:t>
            </a:r>
            <a:br>
              <a:rPr lang="en-US" sz="2400"/>
            </a:br>
            <a:r>
              <a:rPr lang="en-US" sz="2400"/>
              <a:t>conducting channel, we need to have: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A7C9F2E-6990-05B8-3AB5-36205E975EF2}"/>
                  </a:ext>
                </a:extLst>
              </p:cNvPr>
              <p:cNvSpPr txBox="1"/>
              <p:nvPr/>
            </p:nvSpPr>
            <p:spPr>
              <a:xfrm>
                <a:off x="3416710" y="4696769"/>
                <a:ext cx="458216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&lt;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A7C9F2E-6990-05B8-3AB5-36205E975E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6710" y="4696769"/>
                <a:ext cx="4582160" cy="461665"/>
              </a:xfrm>
              <a:prstGeom prst="rect">
                <a:avLst/>
              </a:prstGeom>
              <a:blipFill>
                <a:blip r:embed="rId5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B5334FD4-ADA0-7CC8-CAB9-9980408109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7" y="5394961"/>
            <a:ext cx="652493" cy="6524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BC4E63D-DA99-70B6-A2A5-28142D1B6F7E}"/>
                  </a:ext>
                </a:extLst>
              </p:cNvPr>
              <p:cNvSpPr txBox="1"/>
              <p:nvPr/>
            </p:nvSpPr>
            <p:spPr>
              <a:xfrm>
                <a:off x="2679841" y="5440500"/>
                <a:ext cx="774962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/>
                  <a:t>Just </a:t>
                </a:r>
                <a:r>
                  <a:rPr lang="en-US" sz="2400">
                    <a:solidFill>
                      <a:srgbClr val="0070C0"/>
                    </a:solidFill>
                  </a:rPr>
                  <a:t>set</a:t>
                </a:r>
                <a:r>
                  <a:rPr lang="en-US" sz="2400"/>
                  <a:t> the </a:t>
                </a:r>
                <a:r>
                  <a:rPr lang="en-US" sz="2400">
                    <a:solidFill>
                      <a:srgbClr val="720F11"/>
                    </a:solidFill>
                  </a:rPr>
                  <a:t>threshold</a:t>
                </a:r>
                <a:r>
                  <a:rPr lang="en-US" sz="2400"/>
                  <a:t> </a:t>
                </a:r>
                <a:r>
                  <a:rPr lang="en-US" sz="2400">
                    <a:solidFill>
                      <a:srgbClr val="720F11"/>
                    </a:solidFill>
                  </a:rPr>
                  <a:t>voltage</a:t>
                </a:r>
                <a:r>
                  <a:rPr lang="en-US" sz="2400"/>
                  <a:t> to a value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endParaRPr lang="en-US" sz="2400"/>
              </a:p>
              <a:p>
                <a:r>
                  <a:rPr lang="en-US" sz="2400"/>
                  <a:t>See if the transistor is conducting or not. 		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BC4E63D-DA99-70B6-A2A5-28142D1B6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9841" y="5440500"/>
                <a:ext cx="7749622" cy="830997"/>
              </a:xfrm>
              <a:prstGeom prst="rect">
                <a:avLst/>
              </a:prstGeom>
              <a:blipFill>
                <a:blip r:embed="rId7"/>
                <a:stretch>
                  <a:fillRect l="-1259" t="-5839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48042722-0390-DFE4-EFA1-49223F5E22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825" y="1529182"/>
            <a:ext cx="609397" cy="609397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91118006-F27A-4517-817C-18B8516773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304" y="2626462"/>
            <a:ext cx="548437" cy="54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1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E499A-F47D-7684-5FEC-7FA1D0946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29" y="-15377"/>
            <a:ext cx="10515600" cy="1325563"/>
          </a:xfrm>
        </p:spPr>
        <p:txBody>
          <a:bodyPr/>
          <a:lstStyle/>
          <a:p>
            <a:r>
              <a:rPr lang="en-US"/>
              <a:t>Writing to a Floating Gate Transistor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E76E78-9020-7AC8-04DC-57674BCAB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983F3B-9A82-EA97-5272-B8FB713A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3302C9-9511-FAAC-34CB-B1F02EF40FB0}"/>
              </a:ext>
            </a:extLst>
          </p:cNvPr>
          <p:cNvSpPr/>
          <p:nvPr/>
        </p:nvSpPr>
        <p:spPr>
          <a:xfrm>
            <a:off x="2438401" y="1371600"/>
            <a:ext cx="6912633" cy="20574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Apply a strong </a:t>
            </a:r>
            <a:r>
              <a:rPr lang="en-US" sz="2400">
                <a:solidFill>
                  <a:srgbClr val="00B050"/>
                </a:solidFill>
              </a:rPr>
              <a:t>positive</a:t>
            </a:r>
            <a:r>
              <a:rPr lang="en-US" sz="2400"/>
              <a:t> potential at the </a:t>
            </a:r>
            <a:r>
              <a:rPr lang="en-US" sz="2400">
                <a:solidFill>
                  <a:srgbClr val="002060"/>
                </a:solidFill>
              </a:rPr>
              <a:t>gate</a:t>
            </a:r>
            <a:r>
              <a:rPr lang="en-US" sz="240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The resulting </a:t>
            </a:r>
            <a:r>
              <a:rPr lang="en-US" sz="2400">
                <a:solidFill>
                  <a:srgbClr val="720F11"/>
                </a:solidFill>
              </a:rPr>
              <a:t>electric</a:t>
            </a:r>
            <a:r>
              <a:rPr lang="en-US" sz="2400"/>
              <a:t> field pulls electrons into the 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</a:rPr>
              <a:t>floating gate </a:t>
            </a:r>
            <a:r>
              <a:rPr lang="en-US" sz="2400"/>
              <a:t>region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C068B7-ED93-6716-E171-4C320E19B51C}"/>
              </a:ext>
            </a:extLst>
          </p:cNvPr>
          <p:cNvSpPr/>
          <p:nvPr/>
        </p:nvSpPr>
        <p:spPr>
          <a:xfrm>
            <a:off x="3730897" y="1023257"/>
            <a:ext cx="4058920" cy="59563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Writing a 0 (programming)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5B7889-4296-3237-B373-778F8B25A130}"/>
              </a:ext>
            </a:extLst>
          </p:cNvPr>
          <p:cNvSpPr/>
          <p:nvPr/>
        </p:nvSpPr>
        <p:spPr>
          <a:xfrm>
            <a:off x="2438400" y="4069079"/>
            <a:ext cx="6912633" cy="20574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Apply a strong </a:t>
            </a:r>
            <a:r>
              <a:rPr lang="en-US" sz="2400">
                <a:solidFill>
                  <a:srgbClr val="E21A23"/>
                </a:solidFill>
              </a:rPr>
              <a:t>negative</a:t>
            </a:r>
            <a:r>
              <a:rPr lang="en-US" sz="2400"/>
              <a:t> potential at the gate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7030A0"/>
                </a:solidFill>
              </a:rPr>
              <a:t>Pushes</a:t>
            </a:r>
            <a:r>
              <a:rPr lang="en-US" sz="2400"/>
              <a:t> the </a:t>
            </a:r>
            <a:r>
              <a:rPr lang="en-US" sz="2400">
                <a:solidFill>
                  <a:srgbClr val="00B050"/>
                </a:solidFill>
              </a:rPr>
              <a:t>electrons</a:t>
            </a:r>
            <a:r>
              <a:rPr lang="en-US" sz="2400"/>
              <a:t> back into the channel (back to the </a:t>
            </a:r>
            <a:r>
              <a:rPr lang="en-US" sz="2400">
                <a:solidFill>
                  <a:srgbClr val="01708C"/>
                </a:solidFill>
              </a:rPr>
              <a:t>default</a:t>
            </a:r>
            <a:r>
              <a:rPr lang="en-US" sz="2400"/>
              <a:t> state)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AEFB32D-9E1A-4CA4-009F-B5EC726B7875}"/>
              </a:ext>
            </a:extLst>
          </p:cNvPr>
          <p:cNvSpPr/>
          <p:nvPr/>
        </p:nvSpPr>
        <p:spPr>
          <a:xfrm>
            <a:off x="4388395" y="3808910"/>
            <a:ext cx="3238137" cy="520337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Writing a 1 (erasing)</a:t>
            </a:r>
          </a:p>
        </p:txBody>
      </p:sp>
    </p:spTree>
    <p:extLst>
      <p:ext uri="{BB962C8B-B14F-4D97-AF65-F5344CB8AC3E}">
        <p14:creationId xmlns:p14="http://schemas.microsoft.com/office/powerpoint/2010/main" val="4140268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74E96-14AB-4389-8337-786606189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102" y="203416"/>
            <a:ext cx="6858000" cy="822960"/>
          </a:xfrm>
        </p:spPr>
        <p:txBody>
          <a:bodyPr>
            <a:normAutofit fontScale="90000"/>
          </a:bodyPr>
          <a:lstStyle/>
          <a:p>
            <a:r>
              <a:rPr lang="en-US"/>
              <a:t>Two Configurations of Flash Cells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B1CED1-4241-45DC-8259-2805BD537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F14BB-E3D9-4890-BE90-CF409A0D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19</a:t>
            </a:fld>
            <a:endParaRPr lang="en-US"/>
          </a:p>
        </p:txBody>
      </p:sp>
      <p:grpSp>
        <p:nvGrpSpPr>
          <p:cNvPr id="58" name="Graphic 56">
            <a:extLst>
              <a:ext uri="{FF2B5EF4-FFF2-40B4-BE49-F238E27FC236}">
                <a16:creationId xmlns:a16="http://schemas.microsoft.com/office/drawing/2014/main" id="{6D6D23A5-A83D-49A6-95D1-9671910CD567}"/>
              </a:ext>
            </a:extLst>
          </p:cNvPr>
          <p:cNvGrpSpPr/>
          <p:nvPr/>
        </p:nvGrpSpPr>
        <p:grpSpPr>
          <a:xfrm>
            <a:off x="2962420" y="3084252"/>
            <a:ext cx="2183534" cy="3078998"/>
            <a:chOff x="6072113" y="3012559"/>
            <a:chExt cx="2183534" cy="3078998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7AD85261-AC94-4A99-9D20-8E06717A92EE}"/>
                </a:ext>
              </a:extLst>
            </p:cNvPr>
            <p:cNvSpPr/>
            <p:nvPr/>
          </p:nvSpPr>
          <p:spPr>
            <a:xfrm>
              <a:off x="6594972" y="5547731"/>
              <a:ext cx="999408" cy="7408"/>
            </a:xfrm>
            <a:custGeom>
              <a:avLst/>
              <a:gdLst>
                <a:gd name="connsiteX0" fmla="*/ 0 w 999408"/>
                <a:gd name="connsiteY0" fmla="*/ 6523 h 7408"/>
                <a:gd name="connsiteX1" fmla="*/ 999409 w 999408"/>
                <a:gd name="connsiteY1" fmla="*/ -886 h 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9408" h="7408">
                  <a:moveTo>
                    <a:pt x="0" y="6523"/>
                  </a:moveTo>
                  <a:lnTo>
                    <a:pt x="999409" y="-886"/>
                  </a:lnTo>
                </a:path>
              </a:pathLst>
            </a:custGeom>
            <a:solidFill>
              <a:srgbClr val="E9AFAF"/>
            </a:solidFill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05AA52F-290D-432B-9F1E-732100633AE8}"/>
                </a:ext>
              </a:extLst>
            </p:cNvPr>
            <p:cNvSpPr/>
            <p:nvPr/>
          </p:nvSpPr>
          <p:spPr>
            <a:xfrm>
              <a:off x="6587625" y="3012559"/>
              <a:ext cx="7347" cy="3078998"/>
            </a:xfrm>
            <a:custGeom>
              <a:avLst/>
              <a:gdLst>
                <a:gd name="connsiteX0" fmla="*/ 0 w 7347"/>
                <a:gd name="connsiteY0" fmla="*/ 3078113 h 3078998"/>
                <a:gd name="connsiteX1" fmla="*/ 7348 w 7347"/>
                <a:gd name="connsiteY1" fmla="*/ -886 h 3078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47" h="3078998">
                  <a:moveTo>
                    <a:pt x="0" y="3078113"/>
                  </a:moveTo>
                  <a:lnTo>
                    <a:pt x="7348" y="-886"/>
                  </a:lnTo>
                </a:path>
              </a:pathLst>
            </a:custGeom>
            <a:solidFill>
              <a:srgbClr val="E9AFAF"/>
            </a:solidFill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5634D16-476A-4121-A254-164D62D3C30E}"/>
                </a:ext>
              </a:extLst>
            </p:cNvPr>
            <p:cNvSpPr/>
            <p:nvPr/>
          </p:nvSpPr>
          <p:spPr>
            <a:xfrm>
              <a:off x="7403316" y="4489630"/>
              <a:ext cx="470310" cy="1065509"/>
            </a:xfrm>
            <a:custGeom>
              <a:avLst/>
              <a:gdLst>
                <a:gd name="connsiteX0" fmla="*/ 198413 w 470310"/>
                <a:gd name="connsiteY0" fmla="*/ 1064624 h 1065509"/>
                <a:gd name="connsiteX1" fmla="*/ 198413 w 470310"/>
                <a:gd name="connsiteY1" fmla="*/ 733967 h 1065509"/>
                <a:gd name="connsiteX2" fmla="*/ 0 w 470310"/>
                <a:gd name="connsiteY2" fmla="*/ 733967 h 1065509"/>
                <a:gd name="connsiteX3" fmla="*/ 0 w 470310"/>
                <a:gd name="connsiteY3" fmla="*/ 476766 h 1065509"/>
                <a:gd name="connsiteX4" fmla="*/ 191065 w 470310"/>
                <a:gd name="connsiteY4" fmla="*/ 476766 h 1065509"/>
                <a:gd name="connsiteX5" fmla="*/ 191065 w 470310"/>
                <a:gd name="connsiteY5" fmla="*/ -886 h 1065509"/>
                <a:gd name="connsiteX6" fmla="*/ 470311 w 470310"/>
                <a:gd name="connsiteY6" fmla="*/ -886 h 1065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0310" h="1065509">
                  <a:moveTo>
                    <a:pt x="198413" y="1064624"/>
                  </a:moveTo>
                  <a:lnTo>
                    <a:pt x="198413" y="733967"/>
                  </a:lnTo>
                  <a:lnTo>
                    <a:pt x="0" y="733967"/>
                  </a:lnTo>
                  <a:lnTo>
                    <a:pt x="0" y="476766"/>
                  </a:lnTo>
                  <a:lnTo>
                    <a:pt x="191065" y="476766"/>
                  </a:lnTo>
                  <a:lnTo>
                    <a:pt x="191065" y="-886"/>
                  </a:lnTo>
                  <a:lnTo>
                    <a:pt x="470311" y="-886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DD5ADCB7-3348-4D22-A2DA-1523620F578D}"/>
                </a:ext>
              </a:extLst>
            </p:cNvPr>
            <p:cNvSpPr/>
            <p:nvPr/>
          </p:nvSpPr>
          <p:spPr>
            <a:xfrm>
              <a:off x="7329831" y="4974627"/>
              <a:ext cx="20576" cy="257261"/>
            </a:xfrm>
            <a:custGeom>
              <a:avLst/>
              <a:gdLst>
                <a:gd name="connsiteX0" fmla="*/ 0 w 20576"/>
                <a:gd name="connsiteY0" fmla="*/ 256376 h 257261"/>
                <a:gd name="connsiteX1" fmla="*/ 0 w 20576"/>
                <a:gd name="connsiteY1" fmla="*/ -886 h 257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76" h="257261">
                  <a:moveTo>
                    <a:pt x="0" y="256376"/>
                  </a:moveTo>
                  <a:cubicBezTo>
                    <a:pt x="0" y="6460"/>
                    <a:pt x="0" y="-886"/>
                    <a:pt x="0" y="-886"/>
                  </a:cubicBez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EE480E7-3B80-46B9-BF80-73E339D7E225}"/>
                </a:ext>
              </a:extLst>
            </p:cNvPr>
            <p:cNvSpPr/>
            <p:nvPr/>
          </p:nvSpPr>
          <p:spPr>
            <a:xfrm>
              <a:off x="7271043" y="4967282"/>
              <a:ext cx="20576" cy="264607"/>
            </a:xfrm>
            <a:custGeom>
              <a:avLst/>
              <a:gdLst>
                <a:gd name="connsiteX0" fmla="*/ 0 w 20576"/>
                <a:gd name="connsiteY0" fmla="*/ 263722 h 264607"/>
                <a:gd name="connsiteX1" fmla="*/ 0 w 20576"/>
                <a:gd name="connsiteY1" fmla="*/ -886 h 26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76" h="264607">
                  <a:moveTo>
                    <a:pt x="0" y="263722"/>
                  </a:moveTo>
                  <a:cubicBezTo>
                    <a:pt x="0" y="13805"/>
                    <a:pt x="0" y="-886"/>
                    <a:pt x="0" y="-886"/>
                  </a:cubicBez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9A29A4E-9B23-4ADF-A70A-975737809699}"/>
                </a:ext>
              </a:extLst>
            </p:cNvPr>
            <p:cNvSpPr/>
            <p:nvPr/>
          </p:nvSpPr>
          <p:spPr>
            <a:xfrm>
              <a:off x="7035888" y="5099564"/>
              <a:ext cx="235155" cy="20576"/>
            </a:xfrm>
            <a:custGeom>
              <a:avLst/>
              <a:gdLst>
                <a:gd name="connsiteX0" fmla="*/ 235155 w 235155"/>
                <a:gd name="connsiteY0" fmla="*/ -886 h 20576"/>
                <a:gd name="connsiteX1" fmla="*/ 0 w 235155"/>
                <a:gd name="connsiteY1" fmla="*/ -886 h 2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5155" h="20576">
                  <a:moveTo>
                    <a:pt x="235155" y="-886"/>
                  </a:moveTo>
                  <a:lnTo>
                    <a:pt x="0" y="-886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784A3C2-CD7C-4443-85D7-C41D74A83AA9}"/>
                </a:ext>
              </a:extLst>
            </p:cNvPr>
            <p:cNvSpPr/>
            <p:nvPr/>
          </p:nvSpPr>
          <p:spPr>
            <a:xfrm>
              <a:off x="7873627" y="4489630"/>
              <a:ext cx="220457" cy="191047"/>
            </a:xfrm>
            <a:custGeom>
              <a:avLst/>
              <a:gdLst>
                <a:gd name="connsiteX0" fmla="*/ 0 w 220457"/>
                <a:gd name="connsiteY0" fmla="*/ -886 h 191047"/>
                <a:gd name="connsiteX1" fmla="*/ 220458 w 220457"/>
                <a:gd name="connsiteY1" fmla="*/ -886 h 191047"/>
                <a:gd name="connsiteX2" fmla="*/ 220458 w 220457"/>
                <a:gd name="connsiteY2" fmla="*/ 190162 h 19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457" h="191047">
                  <a:moveTo>
                    <a:pt x="0" y="-886"/>
                  </a:moveTo>
                  <a:lnTo>
                    <a:pt x="220458" y="-886"/>
                  </a:lnTo>
                  <a:lnTo>
                    <a:pt x="220458" y="190162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C089620-144E-43DA-89B2-11296BF5B5D2}"/>
                </a:ext>
              </a:extLst>
            </p:cNvPr>
            <p:cNvSpPr/>
            <p:nvPr/>
          </p:nvSpPr>
          <p:spPr>
            <a:xfrm>
              <a:off x="6587625" y="3424079"/>
              <a:ext cx="1006756" cy="1065550"/>
            </a:xfrm>
            <a:custGeom>
              <a:avLst/>
              <a:gdLst>
                <a:gd name="connsiteX0" fmla="*/ 1006757 w 1006756"/>
                <a:gd name="connsiteY0" fmla="*/ 1064665 h 1065550"/>
                <a:gd name="connsiteX1" fmla="*/ 1006757 w 1006756"/>
                <a:gd name="connsiteY1" fmla="*/ 733967 h 1065550"/>
                <a:gd name="connsiteX2" fmla="*/ 808344 w 1006756"/>
                <a:gd name="connsiteY2" fmla="*/ 733967 h 1065550"/>
                <a:gd name="connsiteX3" fmla="*/ 808344 w 1006756"/>
                <a:gd name="connsiteY3" fmla="*/ 476766 h 1065550"/>
                <a:gd name="connsiteX4" fmla="*/ 999407 w 1006756"/>
                <a:gd name="connsiteY4" fmla="*/ 476766 h 1065550"/>
                <a:gd name="connsiteX5" fmla="*/ 999407 w 1006756"/>
                <a:gd name="connsiteY5" fmla="*/ -886 h 1065550"/>
                <a:gd name="connsiteX6" fmla="*/ 0 w 1006756"/>
                <a:gd name="connsiteY6" fmla="*/ 6460 h 1065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6756" h="1065550">
                  <a:moveTo>
                    <a:pt x="1006757" y="1064665"/>
                  </a:moveTo>
                  <a:lnTo>
                    <a:pt x="1006757" y="733967"/>
                  </a:lnTo>
                  <a:lnTo>
                    <a:pt x="808344" y="733967"/>
                  </a:lnTo>
                  <a:lnTo>
                    <a:pt x="808344" y="476766"/>
                  </a:lnTo>
                  <a:lnTo>
                    <a:pt x="999407" y="476766"/>
                  </a:lnTo>
                  <a:lnTo>
                    <a:pt x="999407" y="-886"/>
                  </a:lnTo>
                  <a:lnTo>
                    <a:pt x="0" y="6460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8D6DDBEF-2796-4DD8-B374-2DF23EA6385A}"/>
                </a:ext>
              </a:extLst>
            </p:cNvPr>
            <p:cNvSpPr/>
            <p:nvPr/>
          </p:nvSpPr>
          <p:spPr>
            <a:xfrm>
              <a:off x="7322483" y="3909077"/>
              <a:ext cx="20576" cy="257200"/>
            </a:xfrm>
            <a:custGeom>
              <a:avLst/>
              <a:gdLst>
                <a:gd name="connsiteX0" fmla="*/ 0 w 20576"/>
                <a:gd name="connsiteY0" fmla="*/ 256315 h 257200"/>
                <a:gd name="connsiteX1" fmla="*/ 0 w 20576"/>
                <a:gd name="connsiteY1" fmla="*/ -886 h 2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76" h="257200">
                  <a:moveTo>
                    <a:pt x="0" y="256315"/>
                  </a:moveTo>
                  <a:cubicBezTo>
                    <a:pt x="0" y="6480"/>
                    <a:pt x="0" y="-886"/>
                    <a:pt x="0" y="-886"/>
                  </a:cubicBez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D118325-4A46-488D-8201-316FE9047908}"/>
                </a:ext>
              </a:extLst>
            </p:cNvPr>
            <p:cNvSpPr/>
            <p:nvPr/>
          </p:nvSpPr>
          <p:spPr>
            <a:xfrm>
              <a:off x="7263694" y="3901731"/>
              <a:ext cx="20576" cy="264545"/>
            </a:xfrm>
            <a:custGeom>
              <a:avLst/>
              <a:gdLst>
                <a:gd name="connsiteX0" fmla="*/ 0 w 20576"/>
                <a:gd name="connsiteY0" fmla="*/ 263660 h 264545"/>
                <a:gd name="connsiteX1" fmla="*/ 0 w 20576"/>
                <a:gd name="connsiteY1" fmla="*/ -886 h 264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76" h="264545">
                  <a:moveTo>
                    <a:pt x="0" y="263660"/>
                  </a:moveTo>
                  <a:cubicBezTo>
                    <a:pt x="0" y="13825"/>
                    <a:pt x="0" y="-886"/>
                    <a:pt x="0" y="-886"/>
                  </a:cubicBez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07ECE24-6339-4F28-A051-083943CAE21E}"/>
                </a:ext>
              </a:extLst>
            </p:cNvPr>
            <p:cNvSpPr/>
            <p:nvPr/>
          </p:nvSpPr>
          <p:spPr>
            <a:xfrm>
              <a:off x="7021191" y="4034015"/>
              <a:ext cx="242502" cy="20576"/>
            </a:xfrm>
            <a:custGeom>
              <a:avLst/>
              <a:gdLst>
                <a:gd name="connsiteX0" fmla="*/ 242503 w 242502"/>
                <a:gd name="connsiteY0" fmla="*/ -886 h 20576"/>
                <a:gd name="connsiteX1" fmla="*/ 0 w 242502"/>
                <a:gd name="connsiteY1" fmla="*/ -886 h 2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2502" h="20576">
                  <a:moveTo>
                    <a:pt x="242503" y="-886"/>
                  </a:moveTo>
                  <a:lnTo>
                    <a:pt x="0" y="-886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BAC0B61-2AA8-4F7C-BD09-333284B1F848}"/>
                </a:ext>
              </a:extLst>
            </p:cNvPr>
            <p:cNvSpPr txBox="1"/>
            <p:nvPr/>
          </p:nvSpPr>
          <p:spPr>
            <a:xfrm>
              <a:off x="6604538" y="3746537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WL1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3C1E7C3-C461-446B-B40D-525C672A44FA}"/>
                </a:ext>
              </a:extLst>
            </p:cNvPr>
            <p:cNvSpPr txBox="1"/>
            <p:nvPr/>
          </p:nvSpPr>
          <p:spPr>
            <a:xfrm>
              <a:off x="6624836" y="4793398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WL2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B79F059-67AA-4A10-BAF2-BF2840DC7D0B}"/>
                </a:ext>
              </a:extLst>
            </p:cNvPr>
            <p:cNvSpPr txBox="1"/>
            <p:nvPr/>
          </p:nvSpPr>
          <p:spPr>
            <a:xfrm>
              <a:off x="6104996" y="3028002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Bit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1749E74-4DB2-4E4C-AE44-FA1AA10488F2}"/>
                </a:ext>
              </a:extLst>
            </p:cNvPr>
            <p:cNvSpPr txBox="1"/>
            <p:nvPr/>
          </p:nvSpPr>
          <p:spPr>
            <a:xfrm>
              <a:off x="6072113" y="3238318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line</a:t>
              </a: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F3AF4FAB-2A36-4F53-8841-40ABB08D4225}"/>
                </a:ext>
              </a:extLst>
            </p:cNvPr>
            <p:cNvSpPr/>
            <p:nvPr/>
          </p:nvSpPr>
          <p:spPr>
            <a:xfrm>
              <a:off x="7947005" y="4689649"/>
              <a:ext cx="308642" cy="163498"/>
            </a:xfrm>
            <a:custGeom>
              <a:avLst/>
              <a:gdLst>
                <a:gd name="connsiteX0" fmla="*/ 0 w 308642"/>
                <a:gd name="connsiteY0" fmla="*/ -886 h 163498"/>
                <a:gd name="connsiteX1" fmla="*/ 308643 w 308642"/>
                <a:gd name="connsiteY1" fmla="*/ -886 h 163498"/>
                <a:gd name="connsiteX2" fmla="*/ 145125 w 308642"/>
                <a:gd name="connsiteY2" fmla="*/ 162612 h 16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8642" h="163498">
                  <a:moveTo>
                    <a:pt x="0" y="-886"/>
                  </a:moveTo>
                  <a:lnTo>
                    <a:pt x="308643" y="-886"/>
                  </a:lnTo>
                  <a:lnTo>
                    <a:pt x="145125" y="162612"/>
                  </a:lnTo>
                  <a:close/>
                </a:path>
              </a:pathLst>
            </a:custGeom>
            <a:noFill/>
            <a:ln w="1338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2B7D683-1395-3764-DA38-39EFCD494743}"/>
              </a:ext>
            </a:extLst>
          </p:cNvPr>
          <p:cNvGrpSpPr/>
          <p:nvPr/>
        </p:nvGrpSpPr>
        <p:grpSpPr>
          <a:xfrm>
            <a:off x="2014776" y="932823"/>
            <a:ext cx="8345872" cy="1953202"/>
            <a:chOff x="490776" y="932823"/>
            <a:chExt cx="8345872" cy="195320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3148207-B98A-47C6-9997-AF82A8AB3463}"/>
                </a:ext>
              </a:extLst>
            </p:cNvPr>
            <p:cNvSpPr/>
            <p:nvPr/>
          </p:nvSpPr>
          <p:spPr>
            <a:xfrm>
              <a:off x="490776" y="1552473"/>
              <a:ext cx="8087333" cy="7597"/>
            </a:xfrm>
            <a:custGeom>
              <a:avLst/>
              <a:gdLst>
                <a:gd name="connsiteX0" fmla="*/ 0 w 8087333"/>
                <a:gd name="connsiteY0" fmla="*/ -967 h 7597"/>
                <a:gd name="connsiteX1" fmla="*/ 8087334 w 8087333"/>
                <a:gd name="connsiteY1" fmla="*/ 6630 h 7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087333" h="7597">
                  <a:moveTo>
                    <a:pt x="0" y="-967"/>
                  </a:moveTo>
                  <a:lnTo>
                    <a:pt x="8087334" y="6630"/>
                  </a:lnTo>
                </a:path>
              </a:pathLst>
            </a:custGeom>
            <a:noFill/>
            <a:ln w="2149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51E9EA2-F5F5-4F6E-A1ED-43AE94D1888E}"/>
                </a:ext>
              </a:extLst>
            </p:cNvPr>
            <p:cNvSpPr/>
            <p:nvPr/>
          </p:nvSpPr>
          <p:spPr>
            <a:xfrm>
              <a:off x="7319897" y="1560070"/>
              <a:ext cx="894390" cy="879217"/>
            </a:xfrm>
            <a:custGeom>
              <a:avLst/>
              <a:gdLst>
                <a:gd name="connsiteX0" fmla="*/ 0 w 894390"/>
                <a:gd name="connsiteY0" fmla="*/ 878250 h 879217"/>
                <a:gd name="connsiteX1" fmla="*/ 325918 w 894390"/>
                <a:gd name="connsiteY1" fmla="*/ 878250 h 879217"/>
                <a:gd name="connsiteX2" fmla="*/ 325918 w 894390"/>
                <a:gd name="connsiteY2" fmla="*/ 628033 h 879217"/>
                <a:gd name="connsiteX3" fmla="*/ 606377 w 894390"/>
                <a:gd name="connsiteY3" fmla="*/ 628033 h 879217"/>
                <a:gd name="connsiteX4" fmla="*/ 606377 w 894390"/>
                <a:gd name="connsiteY4" fmla="*/ 870610 h 879217"/>
                <a:gd name="connsiteX5" fmla="*/ 894391 w 894390"/>
                <a:gd name="connsiteY5" fmla="*/ 870610 h 879217"/>
                <a:gd name="connsiteX6" fmla="*/ 894391 w 894390"/>
                <a:gd name="connsiteY6" fmla="*/ -967 h 879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4390" h="879217">
                  <a:moveTo>
                    <a:pt x="0" y="878250"/>
                  </a:moveTo>
                  <a:lnTo>
                    <a:pt x="325918" y="878250"/>
                  </a:lnTo>
                  <a:lnTo>
                    <a:pt x="325918" y="628033"/>
                  </a:lnTo>
                  <a:lnTo>
                    <a:pt x="606377" y="628033"/>
                  </a:lnTo>
                  <a:lnTo>
                    <a:pt x="606377" y="870610"/>
                  </a:lnTo>
                  <a:lnTo>
                    <a:pt x="894391" y="870610"/>
                  </a:lnTo>
                  <a:lnTo>
                    <a:pt x="89439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F974ED-6869-4BB9-9361-26EFD9A73ECE}"/>
                </a:ext>
              </a:extLst>
            </p:cNvPr>
            <p:cNvSpPr txBox="1"/>
            <p:nvPr/>
          </p:nvSpPr>
          <p:spPr>
            <a:xfrm>
              <a:off x="7039792" y="1700380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Bit line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8762CD5-3CE5-45C4-8EDF-03D2C39940F2}"/>
                </a:ext>
              </a:extLst>
            </p:cNvPr>
            <p:cNvSpPr txBox="1"/>
            <p:nvPr/>
          </p:nvSpPr>
          <p:spPr>
            <a:xfrm>
              <a:off x="7075868" y="1879974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select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26A3104-975C-4C9A-B575-D8B36236E99D}"/>
                </a:ext>
              </a:extLst>
            </p:cNvPr>
            <p:cNvSpPr/>
            <p:nvPr/>
          </p:nvSpPr>
          <p:spPr>
            <a:xfrm>
              <a:off x="4485150" y="2196710"/>
              <a:ext cx="2880226" cy="242577"/>
            </a:xfrm>
            <a:custGeom>
              <a:avLst/>
              <a:gdLst>
                <a:gd name="connsiteX0" fmla="*/ 2880227 w 2880226"/>
                <a:gd name="connsiteY0" fmla="*/ 241610 h 242577"/>
                <a:gd name="connsiteX1" fmla="*/ 2501252 w 2880226"/>
                <a:gd name="connsiteY1" fmla="*/ 241610 h 242577"/>
                <a:gd name="connsiteX2" fmla="*/ 2501252 w 2880226"/>
                <a:gd name="connsiteY2" fmla="*/ -967 h 242577"/>
                <a:gd name="connsiteX3" fmla="*/ 2175334 w 2880226"/>
                <a:gd name="connsiteY3" fmla="*/ -967 h 242577"/>
                <a:gd name="connsiteX4" fmla="*/ 2175334 w 2880226"/>
                <a:gd name="connsiteY4" fmla="*/ 241610 h 242577"/>
                <a:gd name="connsiteX5" fmla="*/ 1841840 w 2880226"/>
                <a:gd name="connsiteY5" fmla="*/ 241610 h 242577"/>
                <a:gd name="connsiteX6" fmla="*/ 1841840 w 2880226"/>
                <a:gd name="connsiteY6" fmla="*/ 6674 h 242577"/>
                <a:gd name="connsiteX7" fmla="*/ 1493170 w 2880226"/>
                <a:gd name="connsiteY7" fmla="*/ 6674 h 242577"/>
                <a:gd name="connsiteX8" fmla="*/ 1493170 w 2880226"/>
                <a:gd name="connsiteY8" fmla="*/ 233970 h 242577"/>
                <a:gd name="connsiteX9" fmla="*/ 1144502 w 2880226"/>
                <a:gd name="connsiteY9" fmla="*/ 233970 h 242577"/>
                <a:gd name="connsiteX10" fmla="*/ 1144502 w 2880226"/>
                <a:gd name="connsiteY10" fmla="*/ 14314 h 242577"/>
                <a:gd name="connsiteX11" fmla="*/ 795854 w 2880226"/>
                <a:gd name="connsiteY11" fmla="*/ 14314 h 242577"/>
                <a:gd name="connsiteX12" fmla="*/ 795854 w 2880226"/>
                <a:gd name="connsiteY12" fmla="*/ 241610 h 242577"/>
                <a:gd name="connsiteX13" fmla="*/ 469936 w 2880226"/>
                <a:gd name="connsiteY13" fmla="*/ 241610 h 242577"/>
                <a:gd name="connsiteX14" fmla="*/ 469936 w 2880226"/>
                <a:gd name="connsiteY14" fmla="*/ 21741 h 242577"/>
                <a:gd name="connsiteX15" fmla="*/ 144018 w 2880226"/>
                <a:gd name="connsiteY15" fmla="*/ 21741 h 242577"/>
                <a:gd name="connsiteX16" fmla="*/ 144018 w 2880226"/>
                <a:gd name="connsiteY16" fmla="*/ 241610 h 242577"/>
                <a:gd name="connsiteX17" fmla="*/ 0 w 2880226"/>
                <a:gd name="connsiteY17" fmla="*/ 241610 h 24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80226" h="242577">
                  <a:moveTo>
                    <a:pt x="2880227" y="241610"/>
                  </a:moveTo>
                  <a:lnTo>
                    <a:pt x="2501252" y="241610"/>
                  </a:lnTo>
                  <a:lnTo>
                    <a:pt x="2501252" y="-967"/>
                  </a:lnTo>
                  <a:lnTo>
                    <a:pt x="2175334" y="-967"/>
                  </a:lnTo>
                  <a:lnTo>
                    <a:pt x="2175334" y="241610"/>
                  </a:lnTo>
                  <a:lnTo>
                    <a:pt x="1841840" y="241610"/>
                  </a:lnTo>
                  <a:lnTo>
                    <a:pt x="1841840" y="6674"/>
                  </a:lnTo>
                  <a:lnTo>
                    <a:pt x="1493170" y="6674"/>
                  </a:lnTo>
                  <a:lnTo>
                    <a:pt x="1493170" y="233970"/>
                  </a:lnTo>
                  <a:lnTo>
                    <a:pt x="1144502" y="233970"/>
                  </a:lnTo>
                  <a:lnTo>
                    <a:pt x="1144502" y="14314"/>
                  </a:lnTo>
                  <a:lnTo>
                    <a:pt x="795854" y="14314"/>
                  </a:lnTo>
                  <a:lnTo>
                    <a:pt x="795854" y="241610"/>
                  </a:lnTo>
                  <a:lnTo>
                    <a:pt x="469936" y="241610"/>
                  </a:lnTo>
                  <a:lnTo>
                    <a:pt x="469936" y="21741"/>
                  </a:lnTo>
                  <a:lnTo>
                    <a:pt x="144018" y="21741"/>
                  </a:lnTo>
                  <a:lnTo>
                    <a:pt x="144018" y="241610"/>
                  </a:lnTo>
                  <a:lnTo>
                    <a:pt x="0" y="241610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6C80FB2-E3FF-4393-B666-29D043915677}"/>
                </a:ext>
              </a:extLst>
            </p:cNvPr>
            <p:cNvSpPr/>
            <p:nvPr/>
          </p:nvSpPr>
          <p:spPr>
            <a:xfrm>
              <a:off x="4674627" y="2151294"/>
              <a:ext cx="234978" cy="21222"/>
            </a:xfrm>
            <a:custGeom>
              <a:avLst/>
              <a:gdLst>
                <a:gd name="connsiteX0" fmla="*/ 0 w 234978"/>
                <a:gd name="connsiteY0" fmla="*/ -967 h 21222"/>
                <a:gd name="connsiteX1" fmla="*/ 234978 w 234978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78" h="21222">
                  <a:moveTo>
                    <a:pt x="0" y="-967"/>
                  </a:moveTo>
                  <a:cubicBezTo>
                    <a:pt x="227402" y="-967"/>
                    <a:pt x="234978" y="-967"/>
                    <a:pt x="234978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C468CD1-57B0-4E30-B1FF-3F76CCE5CC3A}"/>
                </a:ext>
              </a:extLst>
            </p:cNvPr>
            <p:cNvSpPr/>
            <p:nvPr/>
          </p:nvSpPr>
          <p:spPr>
            <a:xfrm>
              <a:off x="4674627" y="2075529"/>
              <a:ext cx="227401" cy="21222"/>
            </a:xfrm>
            <a:custGeom>
              <a:avLst/>
              <a:gdLst>
                <a:gd name="connsiteX0" fmla="*/ 0 w 227401"/>
                <a:gd name="connsiteY0" fmla="*/ -967 h 21222"/>
                <a:gd name="connsiteX1" fmla="*/ 227402 w 227401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401" h="21222">
                  <a:moveTo>
                    <a:pt x="0" y="-967"/>
                  </a:moveTo>
                  <a:lnTo>
                    <a:pt x="227402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3E0107E-3B66-4350-8475-93572C777182}"/>
                </a:ext>
              </a:extLst>
            </p:cNvPr>
            <p:cNvSpPr/>
            <p:nvPr/>
          </p:nvSpPr>
          <p:spPr>
            <a:xfrm>
              <a:off x="4788338" y="1893650"/>
              <a:ext cx="21222" cy="174239"/>
            </a:xfrm>
            <a:custGeom>
              <a:avLst/>
              <a:gdLst>
                <a:gd name="connsiteX0" fmla="*/ 0 w 21222"/>
                <a:gd name="connsiteY0" fmla="*/ -967 h 174239"/>
                <a:gd name="connsiteX1" fmla="*/ 0 w 21222"/>
                <a:gd name="connsiteY1" fmla="*/ 173272 h 17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239">
                  <a:moveTo>
                    <a:pt x="0" y="-967"/>
                  </a:moveTo>
                  <a:lnTo>
                    <a:pt x="0" y="173272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E55B8B6-0C8A-486F-A41A-57B4673EFA4C}"/>
                </a:ext>
              </a:extLst>
            </p:cNvPr>
            <p:cNvSpPr txBox="1"/>
            <p:nvPr/>
          </p:nvSpPr>
          <p:spPr>
            <a:xfrm>
              <a:off x="4295513" y="1767657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WL4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088FC17-6418-43F9-9D7E-42FACF8D9351}"/>
                </a:ext>
              </a:extLst>
            </p:cNvPr>
            <p:cNvSpPr/>
            <p:nvPr/>
          </p:nvSpPr>
          <p:spPr>
            <a:xfrm>
              <a:off x="5319311" y="2150232"/>
              <a:ext cx="234957" cy="21222"/>
            </a:xfrm>
            <a:custGeom>
              <a:avLst/>
              <a:gdLst>
                <a:gd name="connsiteX0" fmla="*/ 0 w 234957"/>
                <a:gd name="connsiteY0" fmla="*/ -967 h 21222"/>
                <a:gd name="connsiteX1" fmla="*/ 234957 w 234957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7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0A1C89C-FBF5-4799-945F-64A00397AFA2}"/>
                </a:ext>
              </a:extLst>
            </p:cNvPr>
            <p:cNvSpPr/>
            <p:nvPr/>
          </p:nvSpPr>
          <p:spPr>
            <a:xfrm>
              <a:off x="5319311" y="2074256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E165A9B-F13A-469A-AB0E-E277F315AB8B}"/>
                </a:ext>
              </a:extLst>
            </p:cNvPr>
            <p:cNvSpPr/>
            <p:nvPr/>
          </p:nvSpPr>
          <p:spPr>
            <a:xfrm>
              <a:off x="5433001" y="1892376"/>
              <a:ext cx="21222" cy="174450"/>
            </a:xfrm>
            <a:custGeom>
              <a:avLst/>
              <a:gdLst>
                <a:gd name="connsiteX0" fmla="*/ 0 w 21222"/>
                <a:gd name="connsiteY0" fmla="*/ -967 h 174450"/>
                <a:gd name="connsiteX1" fmla="*/ 0 w 21222"/>
                <a:gd name="connsiteY1" fmla="*/ 173483 h 17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450">
                  <a:moveTo>
                    <a:pt x="0" y="-967"/>
                  </a:moveTo>
                  <a:lnTo>
                    <a:pt x="0" y="173483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3B163A2-B6FA-4D09-A897-5F6A7D7AE886}"/>
                </a:ext>
              </a:extLst>
            </p:cNvPr>
            <p:cNvSpPr txBox="1"/>
            <p:nvPr/>
          </p:nvSpPr>
          <p:spPr>
            <a:xfrm>
              <a:off x="4940173" y="1766534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WL3</a:t>
              </a: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D1CC4F1-39E0-4AD3-AD78-6EAB6629BBCC}"/>
                </a:ext>
              </a:extLst>
            </p:cNvPr>
            <p:cNvSpPr/>
            <p:nvPr/>
          </p:nvSpPr>
          <p:spPr>
            <a:xfrm>
              <a:off x="6016628" y="2142592"/>
              <a:ext cx="234956" cy="21222"/>
            </a:xfrm>
            <a:custGeom>
              <a:avLst/>
              <a:gdLst>
                <a:gd name="connsiteX0" fmla="*/ 0 w 234956"/>
                <a:gd name="connsiteY0" fmla="*/ -967 h 21222"/>
                <a:gd name="connsiteX1" fmla="*/ 234957 w 234956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6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804FF44-569E-4C19-B1B6-68AF6FE68F76}"/>
                </a:ext>
              </a:extLst>
            </p:cNvPr>
            <p:cNvSpPr/>
            <p:nvPr/>
          </p:nvSpPr>
          <p:spPr>
            <a:xfrm>
              <a:off x="6016628" y="2066827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6184765-3369-43C6-86E1-F5BBADF9B5E9}"/>
                </a:ext>
              </a:extLst>
            </p:cNvPr>
            <p:cNvSpPr/>
            <p:nvPr/>
          </p:nvSpPr>
          <p:spPr>
            <a:xfrm>
              <a:off x="6130318" y="1884863"/>
              <a:ext cx="21222" cy="174323"/>
            </a:xfrm>
            <a:custGeom>
              <a:avLst/>
              <a:gdLst>
                <a:gd name="connsiteX0" fmla="*/ 0 w 21222"/>
                <a:gd name="connsiteY0" fmla="*/ -967 h 174323"/>
                <a:gd name="connsiteX1" fmla="*/ 0 w 21222"/>
                <a:gd name="connsiteY1" fmla="*/ 173356 h 174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323">
                  <a:moveTo>
                    <a:pt x="0" y="-967"/>
                  </a:moveTo>
                  <a:lnTo>
                    <a:pt x="0" y="173356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4C0C3E2-D206-4F19-8A13-4168670E2EB6}"/>
                </a:ext>
              </a:extLst>
            </p:cNvPr>
            <p:cNvSpPr txBox="1"/>
            <p:nvPr/>
          </p:nvSpPr>
          <p:spPr>
            <a:xfrm>
              <a:off x="5637501" y="1758960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WL2</a:t>
              </a: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7AA06DE-815B-4BF9-BDF1-A3E4618E1DCC}"/>
                </a:ext>
              </a:extLst>
            </p:cNvPr>
            <p:cNvSpPr/>
            <p:nvPr/>
          </p:nvSpPr>
          <p:spPr>
            <a:xfrm>
              <a:off x="6721521" y="2127313"/>
              <a:ext cx="234956" cy="21222"/>
            </a:xfrm>
            <a:custGeom>
              <a:avLst/>
              <a:gdLst>
                <a:gd name="connsiteX0" fmla="*/ 0 w 234956"/>
                <a:gd name="connsiteY0" fmla="*/ -967 h 21222"/>
                <a:gd name="connsiteX1" fmla="*/ 234957 w 234956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6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ADF623-E94E-48D4-A91F-BAAB26A8A436}"/>
                </a:ext>
              </a:extLst>
            </p:cNvPr>
            <p:cNvSpPr/>
            <p:nvPr/>
          </p:nvSpPr>
          <p:spPr>
            <a:xfrm>
              <a:off x="6721521" y="2051547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A257BF3-C667-439A-B148-7023BEF47A48}"/>
                </a:ext>
              </a:extLst>
            </p:cNvPr>
            <p:cNvSpPr/>
            <p:nvPr/>
          </p:nvSpPr>
          <p:spPr>
            <a:xfrm>
              <a:off x="6835211" y="1869711"/>
              <a:ext cx="21222" cy="174407"/>
            </a:xfrm>
            <a:custGeom>
              <a:avLst/>
              <a:gdLst>
                <a:gd name="connsiteX0" fmla="*/ 0 w 21222"/>
                <a:gd name="connsiteY0" fmla="*/ -967 h 174407"/>
                <a:gd name="connsiteX1" fmla="*/ 0 w 21222"/>
                <a:gd name="connsiteY1" fmla="*/ 173440 h 174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407">
                  <a:moveTo>
                    <a:pt x="0" y="-967"/>
                  </a:moveTo>
                  <a:lnTo>
                    <a:pt x="0" y="173440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91894E8-6505-4EBF-BFB8-714124B1128D}"/>
                </a:ext>
              </a:extLst>
            </p:cNvPr>
            <p:cNvSpPr txBox="1"/>
            <p:nvPr/>
          </p:nvSpPr>
          <p:spPr>
            <a:xfrm>
              <a:off x="6342400" y="1743786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WL1</a:t>
              </a: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732DE94-92D8-4C21-894C-D40C991BBEED}"/>
                </a:ext>
              </a:extLst>
            </p:cNvPr>
            <p:cNvSpPr/>
            <p:nvPr/>
          </p:nvSpPr>
          <p:spPr>
            <a:xfrm>
              <a:off x="1741748" y="2199894"/>
              <a:ext cx="2880225" cy="242577"/>
            </a:xfrm>
            <a:custGeom>
              <a:avLst/>
              <a:gdLst>
                <a:gd name="connsiteX0" fmla="*/ 2880225 w 2880225"/>
                <a:gd name="connsiteY0" fmla="*/ 241610 h 242577"/>
                <a:gd name="connsiteX1" fmla="*/ 2501250 w 2880225"/>
                <a:gd name="connsiteY1" fmla="*/ 241610 h 242577"/>
                <a:gd name="connsiteX2" fmla="*/ 2501250 w 2880225"/>
                <a:gd name="connsiteY2" fmla="*/ -967 h 242577"/>
                <a:gd name="connsiteX3" fmla="*/ 2175332 w 2880225"/>
                <a:gd name="connsiteY3" fmla="*/ -967 h 242577"/>
                <a:gd name="connsiteX4" fmla="*/ 2175332 w 2880225"/>
                <a:gd name="connsiteY4" fmla="*/ 241610 h 242577"/>
                <a:gd name="connsiteX5" fmla="*/ 1841837 w 2880225"/>
                <a:gd name="connsiteY5" fmla="*/ 241610 h 242577"/>
                <a:gd name="connsiteX6" fmla="*/ 1841837 w 2880225"/>
                <a:gd name="connsiteY6" fmla="*/ 6673 h 242577"/>
                <a:gd name="connsiteX7" fmla="*/ 1493168 w 2880225"/>
                <a:gd name="connsiteY7" fmla="*/ 6673 h 242577"/>
                <a:gd name="connsiteX8" fmla="*/ 1493168 w 2880225"/>
                <a:gd name="connsiteY8" fmla="*/ 234180 h 242577"/>
                <a:gd name="connsiteX9" fmla="*/ 1144521 w 2880225"/>
                <a:gd name="connsiteY9" fmla="*/ 234180 h 242577"/>
                <a:gd name="connsiteX10" fmla="*/ 1144521 w 2880225"/>
                <a:gd name="connsiteY10" fmla="*/ 14312 h 242577"/>
                <a:gd name="connsiteX11" fmla="*/ 795852 w 2880225"/>
                <a:gd name="connsiteY11" fmla="*/ 14312 h 242577"/>
                <a:gd name="connsiteX12" fmla="*/ 795852 w 2880225"/>
                <a:gd name="connsiteY12" fmla="*/ 241610 h 242577"/>
                <a:gd name="connsiteX13" fmla="*/ 469934 w 2880225"/>
                <a:gd name="connsiteY13" fmla="*/ 241610 h 242577"/>
                <a:gd name="connsiteX14" fmla="*/ 469934 w 2880225"/>
                <a:gd name="connsiteY14" fmla="*/ 21954 h 242577"/>
                <a:gd name="connsiteX15" fmla="*/ 144011 w 2880225"/>
                <a:gd name="connsiteY15" fmla="*/ 21954 h 242577"/>
                <a:gd name="connsiteX16" fmla="*/ 144011 w 2880225"/>
                <a:gd name="connsiteY16" fmla="*/ 241610 h 242577"/>
                <a:gd name="connsiteX17" fmla="*/ 0 w 2880225"/>
                <a:gd name="connsiteY17" fmla="*/ 241610 h 24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80225" h="242577">
                  <a:moveTo>
                    <a:pt x="2880225" y="241610"/>
                  </a:moveTo>
                  <a:lnTo>
                    <a:pt x="2501250" y="241610"/>
                  </a:lnTo>
                  <a:lnTo>
                    <a:pt x="2501250" y="-967"/>
                  </a:lnTo>
                  <a:lnTo>
                    <a:pt x="2175332" y="-967"/>
                  </a:lnTo>
                  <a:lnTo>
                    <a:pt x="2175332" y="241610"/>
                  </a:lnTo>
                  <a:lnTo>
                    <a:pt x="1841837" y="241610"/>
                  </a:lnTo>
                  <a:lnTo>
                    <a:pt x="1841837" y="6673"/>
                  </a:lnTo>
                  <a:lnTo>
                    <a:pt x="1493168" y="6673"/>
                  </a:lnTo>
                  <a:lnTo>
                    <a:pt x="1493168" y="234180"/>
                  </a:lnTo>
                  <a:lnTo>
                    <a:pt x="1144521" y="234180"/>
                  </a:lnTo>
                  <a:lnTo>
                    <a:pt x="1144521" y="14312"/>
                  </a:lnTo>
                  <a:lnTo>
                    <a:pt x="795852" y="14312"/>
                  </a:lnTo>
                  <a:lnTo>
                    <a:pt x="795852" y="241610"/>
                  </a:lnTo>
                  <a:lnTo>
                    <a:pt x="469934" y="241610"/>
                  </a:lnTo>
                  <a:lnTo>
                    <a:pt x="469934" y="21954"/>
                  </a:lnTo>
                  <a:lnTo>
                    <a:pt x="144011" y="21954"/>
                  </a:lnTo>
                  <a:lnTo>
                    <a:pt x="144011" y="241610"/>
                  </a:lnTo>
                  <a:lnTo>
                    <a:pt x="0" y="241610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5E94C6A-6792-4196-B019-15835B2B71ED}"/>
                </a:ext>
              </a:extLst>
            </p:cNvPr>
            <p:cNvSpPr/>
            <p:nvPr/>
          </p:nvSpPr>
          <p:spPr>
            <a:xfrm>
              <a:off x="1931238" y="2154477"/>
              <a:ext cx="234965" cy="21222"/>
            </a:xfrm>
            <a:custGeom>
              <a:avLst/>
              <a:gdLst>
                <a:gd name="connsiteX0" fmla="*/ 0 w 234965"/>
                <a:gd name="connsiteY0" fmla="*/ -967 h 21222"/>
                <a:gd name="connsiteX1" fmla="*/ 234966 w 234965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65" h="21222">
                  <a:moveTo>
                    <a:pt x="0" y="-967"/>
                  </a:moveTo>
                  <a:cubicBezTo>
                    <a:pt x="227387" y="-967"/>
                    <a:pt x="234966" y="-967"/>
                    <a:pt x="234966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0278ECB-3F9C-4FA9-9DED-E10388C4EFAF}"/>
                </a:ext>
              </a:extLst>
            </p:cNvPr>
            <p:cNvSpPr/>
            <p:nvPr/>
          </p:nvSpPr>
          <p:spPr>
            <a:xfrm>
              <a:off x="1931238" y="2078712"/>
              <a:ext cx="227387" cy="21222"/>
            </a:xfrm>
            <a:custGeom>
              <a:avLst/>
              <a:gdLst>
                <a:gd name="connsiteX0" fmla="*/ 0 w 227387"/>
                <a:gd name="connsiteY0" fmla="*/ -967 h 21222"/>
                <a:gd name="connsiteX1" fmla="*/ 227387 w 227387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7" h="21222">
                  <a:moveTo>
                    <a:pt x="0" y="-967"/>
                  </a:moveTo>
                  <a:lnTo>
                    <a:pt x="227387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BDB7357-7090-4EEE-B059-57E154813DA3}"/>
                </a:ext>
              </a:extLst>
            </p:cNvPr>
            <p:cNvSpPr/>
            <p:nvPr/>
          </p:nvSpPr>
          <p:spPr>
            <a:xfrm>
              <a:off x="2044930" y="1896832"/>
              <a:ext cx="21222" cy="174239"/>
            </a:xfrm>
            <a:custGeom>
              <a:avLst/>
              <a:gdLst>
                <a:gd name="connsiteX0" fmla="*/ 0 w 21222"/>
                <a:gd name="connsiteY0" fmla="*/ -967 h 174239"/>
                <a:gd name="connsiteX1" fmla="*/ 0 w 21222"/>
                <a:gd name="connsiteY1" fmla="*/ 173272 h 17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239">
                  <a:moveTo>
                    <a:pt x="0" y="-967"/>
                  </a:moveTo>
                  <a:lnTo>
                    <a:pt x="0" y="173272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B541734-D770-427C-B0FA-60EB88B87C87}"/>
                </a:ext>
              </a:extLst>
            </p:cNvPr>
            <p:cNvSpPr txBox="1"/>
            <p:nvPr/>
          </p:nvSpPr>
          <p:spPr>
            <a:xfrm>
              <a:off x="1552113" y="1770884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WL8</a:t>
              </a: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463CBEC-8EF5-42B0-8567-36B909160211}"/>
                </a:ext>
              </a:extLst>
            </p:cNvPr>
            <p:cNvSpPr/>
            <p:nvPr/>
          </p:nvSpPr>
          <p:spPr>
            <a:xfrm>
              <a:off x="2575907" y="2153416"/>
              <a:ext cx="234957" cy="21222"/>
            </a:xfrm>
            <a:custGeom>
              <a:avLst/>
              <a:gdLst>
                <a:gd name="connsiteX0" fmla="*/ 0 w 234957"/>
                <a:gd name="connsiteY0" fmla="*/ -967 h 21222"/>
                <a:gd name="connsiteX1" fmla="*/ 234957 w 234957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7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F982E2A-0B1E-4DCA-A120-2DE590F26432}"/>
                </a:ext>
              </a:extLst>
            </p:cNvPr>
            <p:cNvSpPr/>
            <p:nvPr/>
          </p:nvSpPr>
          <p:spPr>
            <a:xfrm>
              <a:off x="2575907" y="2077651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3F81BF5-953C-4689-B7E1-80CE30F13A87}"/>
                </a:ext>
              </a:extLst>
            </p:cNvPr>
            <p:cNvSpPr/>
            <p:nvPr/>
          </p:nvSpPr>
          <p:spPr>
            <a:xfrm>
              <a:off x="2689597" y="1895771"/>
              <a:ext cx="21222" cy="174239"/>
            </a:xfrm>
            <a:custGeom>
              <a:avLst/>
              <a:gdLst>
                <a:gd name="connsiteX0" fmla="*/ 0 w 21222"/>
                <a:gd name="connsiteY0" fmla="*/ -967 h 174239"/>
                <a:gd name="connsiteX1" fmla="*/ 0 w 21222"/>
                <a:gd name="connsiteY1" fmla="*/ 173272 h 17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239">
                  <a:moveTo>
                    <a:pt x="0" y="-967"/>
                  </a:moveTo>
                  <a:lnTo>
                    <a:pt x="0" y="173272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875E0DF-C85E-49A5-90B1-8A45DDF3201E}"/>
                </a:ext>
              </a:extLst>
            </p:cNvPr>
            <p:cNvSpPr txBox="1"/>
            <p:nvPr/>
          </p:nvSpPr>
          <p:spPr>
            <a:xfrm>
              <a:off x="2196787" y="1769761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WL7</a:t>
              </a: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0DAF30-6066-43B1-BAEF-99A1EEF6E8B6}"/>
                </a:ext>
              </a:extLst>
            </p:cNvPr>
            <p:cNvSpPr/>
            <p:nvPr/>
          </p:nvSpPr>
          <p:spPr>
            <a:xfrm>
              <a:off x="3273223" y="2145776"/>
              <a:ext cx="234957" cy="21222"/>
            </a:xfrm>
            <a:custGeom>
              <a:avLst/>
              <a:gdLst>
                <a:gd name="connsiteX0" fmla="*/ 0 w 234957"/>
                <a:gd name="connsiteY0" fmla="*/ -967 h 21222"/>
                <a:gd name="connsiteX1" fmla="*/ 234957 w 234957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7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F73DCB7-3A36-4EB8-909B-3E859124220F}"/>
                </a:ext>
              </a:extLst>
            </p:cNvPr>
            <p:cNvSpPr/>
            <p:nvPr/>
          </p:nvSpPr>
          <p:spPr>
            <a:xfrm>
              <a:off x="3273223" y="2070011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185F63F-0299-4CD5-BCEF-836C499DA272}"/>
                </a:ext>
              </a:extLst>
            </p:cNvPr>
            <p:cNvSpPr/>
            <p:nvPr/>
          </p:nvSpPr>
          <p:spPr>
            <a:xfrm>
              <a:off x="3386914" y="1888132"/>
              <a:ext cx="21222" cy="174239"/>
            </a:xfrm>
            <a:custGeom>
              <a:avLst/>
              <a:gdLst>
                <a:gd name="connsiteX0" fmla="*/ 0 w 21222"/>
                <a:gd name="connsiteY0" fmla="*/ -967 h 174239"/>
                <a:gd name="connsiteX1" fmla="*/ 0 w 21222"/>
                <a:gd name="connsiteY1" fmla="*/ 173272 h 17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239">
                  <a:moveTo>
                    <a:pt x="0" y="-967"/>
                  </a:moveTo>
                  <a:lnTo>
                    <a:pt x="0" y="173272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6D18DDD-476E-4CF4-A4B5-D6C966DE9375}"/>
                </a:ext>
              </a:extLst>
            </p:cNvPr>
            <p:cNvSpPr txBox="1"/>
            <p:nvPr/>
          </p:nvSpPr>
          <p:spPr>
            <a:xfrm>
              <a:off x="2894095" y="1762186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WL6</a:t>
              </a: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89EFA52-E924-4530-8AE4-FDE957B871E1}"/>
                </a:ext>
              </a:extLst>
            </p:cNvPr>
            <p:cNvSpPr/>
            <p:nvPr/>
          </p:nvSpPr>
          <p:spPr>
            <a:xfrm>
              <a:off x="3978117" y="2130708"/>
              <a:ext cx="234978" cy="21222"/>
            </a:xfrm>
            <a:custGeom>
              <a:avLst/>
              <a:gdLst>
                <a:gd name="connsiteX0" fmla="*/ 0 w 234978"/>
                <a:gd name="connsiteY0" fmla="*/ -967 h 21222"/>
                <a:gd name="connsiteX1" fmla="*/ 234978 w 234978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78" h="21222">
                  <a:moveTo>
                    <a:pt x="0" y="-967"/>
                  </a:moveTo>
                  <a:cubicBezTo>
                    <a:pt x="227402" y="-967"/>
                    <a:pt x="234978" y="-967"/>
                    <a:pt x="234978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D0FBA42-C62A-4CDD-9454-57B824DF36E5}"/>
                </a:ext>
              </a:extLst>
            </p:cNvPr>
            <p:cNvSpPr/>
            <p:nvPr/>
          </p:nvSpPr>
          <p:spPr>
            <a:xfrm>
              <a:off x="3978117" y="2054942"/>
              <a:ext cx="227401" cy="21222"/>
            </a:xfrm>
            <a:custGeom>
              <a:avLst/>
              <a:gdLst>
                <a:gd name="connsiteX0" fmla="*/ 0 w 227401"/>
                <a:gd name="connsiteY0" fmla="*/ -967 h 21222"/>
                <a:gd name="connsiteX1" fmla="*/ 227402 w 227401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401" h="21222">
                  <a:moveTo>
                    <a:pt x="0" y="-967"/>
                  </a:moveTo>
                  <a:lnTo>
                    <a:pt x="227402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A1623D7-7209-45C4-8544-AFA7C2543EF3}"/>
                </a:ext>
              </a:extLst>
            </p:cNvPr>
            <p:cNvSpPr/>
            <p:nvPr/>
          </p:nvSpPr>
          <p:spPr>
            <a:xfrm>
              <a:off x="4091807" y="1872936"/>
              <a:ext cx="21222" cy="174366"/>
            </a:xfrm>
            <a:custGeom>
              <a:avLst/>
              <a:gdLst>
                <a:gd name="connsiteX0" fmla="*/ 0 w 21222"/>
                <a:gd name="connsiteY0" fmla="*/ -967 h 174366"/>
                <a:gd name="connsiteX1" fmla="*/ 0 w 21222"/>
                <a:gd name="connsiteY1" fmla="*/ 173399 h 174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366">
                  <a:moveTo>
                    <a:pt x="0" y="-967"/>
                  </a:moveTo>
                  <a:lnTo>
                    <a:pt x="0" y="173399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7A23C51-06B0-48D4-8165-A4946A12B67A}"/>
                </a:ext>
              </a:extLst>
            </p:cNvPr>
            <p:cNvSpPr txBox="1"/>
            <p:nvPr/>
          </p:nvSpPr>
          <p:spPr>
            <a:xfrm>
              <a:off x="3598994" y="1747013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WL5</a:t>
              </a: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C60E7FF-A1FB-41B9-96C1-BE97314BEF48}"/>
                </a:ext>
              </a:extLst>
            </p:cNvPr>
            <p:cNvSpPr/>
            <p:nvPr/>
          </p:nvSpPr>
          <p:spPr>
            <a:xfrm>
              <a:off x="7653413" y="2105877"/>
              <a:ext cx="265284" cy="7427"/>
            </a:xfrm>
            <a:custGeom>
              <a:avLst/>
              <a:gdLst>
                <a:gd name="connsiteX0" fmla="*/ 0 w 265284"/>
                <a:gd name="connsiteY0" fmla="*/ -967 h 7427"/>
                <a:gd name="connsiteX1" fmla="*/ 265285 w 265284"/>
                <a:gd name="connsiteY1" fmla="*/ -967 h 7427"/>
                <a:gd name="connsiteX2" fmla="*/ 265285 w 265284"/>
                <a:gd name="connsiteY2" fmla="*/ 6460 h 7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5284" h="7427">
                  <a:moveTo>
                    <a:pt x="0" y="-967"/>
                  </a:moveTo>
                  <a:lnTo>
                    <a:pt x="265285" y="-967"/>
                  </a:lnTo>
                  <a:lnTo>
                    <a:pt x="265285" y="6460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B4B6BBC-EC90-4150-A0A3-F411957DC593}"/>
                </a:ext>
              </a:extLst>
            </p:cNvPr>
            <p:cNvSpPr/>
            <p:nvPr/>
          </p:nvSpPr>
          <p:spPr>
            <a:xfrm>
              <a:off x="7782256" y="1802604"/>
              <a:ext cx="21222" cy="310700"/>
            </a:xfrm>
            <a:custGeom>
              <a:avLst/>
              <a:gdLst>
                <a:gd name="connsiteX0" fmla="*/ 0 w 21222"/>
                <a:gd name="connsiteY0" fmla="*/ 309733 h 310700"/>
                <a:gd name="connsiteX1" fmla="*/ 0 w 21222"/>
                <a:gd name="connsiteY1" fmla="*/ -967 h 31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310700">
                  <a:moveTo>
                    <a:pt x="0" y="309733"/>
                  </a:moveTo>
                  <a:lnTo>
                    <a:pt x="0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969178A-A6A9-4DB0-A8E9-ED2D0384C1A3}"/>
                </a:ext>
              </a:extLst>
            </p:cNvPr>
            <p:cNvSpPr/>
            <p:nvPr/>
          </p:nvSpPr>
          <p:spPr>
            <a:xfrm>
              <a:off x="763580" y="2185250"/>
              <a:ext cx="1015662" cy="515288"/>
            </a:xfrm>
            <a:custGeom>
              <a:avLst/>
              <a:gdLst>
                <a:gd name="connsiteX0" fmla="*/ 1015662 w 1015662"/>
                <a:gd name="connsiteY0" fmla="*/ 256676 h 515288"/>
                <a:gd name="connsiteX1" fmla="*/ 712480 w 1015662"/>
                <a:gd name="connsiteY1" fmla="*/ 256676 h 515288"/>
                <a:gd name="connsiteX2" fmla="*/ 712480 w 1015662"/>
                <a:gd name="connsiteY2" fmla="*/ -967 h 515288"/>
                <a:gd name="connsiteX3" fmla="*/ 386558 w 1015662"/>
                <a:gd name="connsiteY3" fmla="*/ -967 h 515288"/>
                <a:gd name="connsiteX4" fmla="*/ 386558 w 1015662"/>
                <a:gd name="connsiteY4" fmla="*/ 241396 h 515288"/>
                <a:gd name="connsiteX5" fmla="*/ 0 w 1015662"/>
                <a:gd name="connsiteY5" fmla="*/ 241396 h 515288"/>
                <a:gd name="connsiteX6" fmla="*/ 0 w 1015662"/>
                <a:gd name="connsiteY6" fmla="*/ 514321 h 515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5662" h="515288">
                  <a:moveTo>
                    <a:pt x="1015662" y="256676"/>
                  </a:moveTo>
                  <a:lnTo>
                    <a:pt x="712480" y="256676"/>
                  </a:lnTo>
                  <a:lnTo>
                    <a:pt x="712480" y="-967"/>
                  </a:lnTo>
                  <a:lnTo>
                    <a:pt x="386558" y="-967"/>
                  </a:lnTo>
                  <a:lnTo>
                    <a:pt x="386558" y="241396"/>
                  </a:lnTo>
                  <a:lnTo>
                    <a:pt x="0" y="241396"/>
                  </a:lnTo>
                  <a:lnTo>
                    <a:pt x="0" y="514321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556B137-2AC8-4BD1-9AB2-7F0EFF736ED5}"/>
                </a:ext>
              </a:extLst>
            </p:cNvPr>
            <p:cNvSpPr/>
            <p:nvPr/>
          </p:nvSpPr>
          <p:spPr>
            <a:xfrm>
              <a:off x="1165297" y="2101845"/>
              <a:ext cx="280444" cy="21222"/>
            </a:xfrm>
            <a:custGeom>
              <a:avLst/>
              <a:gdLst>
                <a:gd name="connsiteX0" fmla="*/ 0 w 280444"/>
                <a:gd name="connsiteY0" fmla="*/ -967 h 21222"/>
                <a:gd name="connsiteX1" fmla="*/ 280444 w 280444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0444" h="21222">
                  <a:moveTo>
                    <a:pt x="0" y="-967"/>
                  </a:moveTo>
                  <a:lnTo>
                    <a:pt x="280444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345F715-27F3-41DB-9726-DD2A7D926029}"/>
                </a:ext>
              </a:extLst>
            </p:cNvPr>
            <p:cNvSpPr/>
            <p:nvPr/>
          </p:nvSpPr>
          <p:spPr>
            <a:xfrm>
              <a:off x="1309308" y="1855682"/>
              <a:ext cx="21222" cy="238522"/>
            </a:xfrm>
            <a:custGeom>
              <a:avLst/>
              <a:gdLst>
                <a:gd name="connsiteX0" fmla="*/ 0 w 21222"/>
                <a:gd name="connsiteY0" fmla="*/ 237556 h 238522"/>
                <a:gd name="connsiteX1" fmla="*/ 0 w 21222"/>
                <a:gd name="connsiteY1" fmla="*/ -967 h 23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238522">
                  <a:moveTo>
                    <a:pt x="0" y="237556"/>
                  </a:moveTo>
                  <a:lnTo>
                    <a:pt x="0" y="-967"/>
                  </a:lnTo>
                </a:path>
              </a:pathLst>
            </a:custGeom>
            <a:noFill/>
            <a:ln w="1283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869291C-EC6C-4CCE-ABE7-F38922E71840}"/>
                </a:ext>
              </a:extLst>
            </p:cNvPr>
            <p:cNvSpPr txBox="1"/>
            <p:nvPr/>
          </p:nvSpPr>
          <p:spPr>
            <a:xfrm>
              <a:off x="512051" y="1653750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Ground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CF9C1EF-9C5A-414D-9906-B64B21DE46B9}"/>
                </a:ext>
              </a:extLst>
            </p:cNvPr>
            <p:cNvSpPr txBox="1"/>
            <p:nvPr/>
          </p:nvSpPr>
          <p:spPr>
            <a:xfrm>
              <a:off x="572178" y="1833343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select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BBD1E96-FA03-4D8C-B749-842A83CC910A}"/>
                </a:ext>
              </a:extLst>
            </p:cNvPr>
            <p:cNvSpPr txBox="1"/>
            <p:nvPr/>
          </p:nvSpPr>
          <p:spPr>
            <a:xfrm>
              <a:off x="8113373" y="1265924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Bit line</a:t>
              </a: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69C9EA4-4220-4D58-8008-586D621059C0}"/>
                </a:ext>
              </a:extLst>
            </p:cNvPr>
            <p:cNvSpPr/>
            <p:nvPr/>
          </p:nvSpPr>
          <p:spPr>
            <a:xfrm>
              <a:off x="606336" y="2714546"/>
              <a:ext cx="321573" cy="171479"/>
            </a:xfrm>
            <a:custGeom>
              <a:avLst/>
              <a:gdLst>
                <a:gd name="connsiteX0" fmla="*/ 0 w 321573"/>
                <a:gd name="connsiteY0" fmla="*/ -967 h 171479"/>
                <a:gd name="connsiteX1" fmla="*/ 321574 w 321573"/>
                <a:gd name="connsiteY1" fmla="*/ -967 h 171479"/>
                <a:gd name="connsiteX2" fmla="*/ 150068 w 321573"/>
                <a:gd name="connsiteY2" fmla="*/ 170512 h 171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1573" h="171479">
                  <a:moveTo>
                    <a:pt x="0" y="-967"/>
                  </a:moveTo>
                  <a:lnTo>
                    <a:pt x="321574" y="-967"/>
                  </a:lnTo>
                  <a:lnTo>
                    <a:pt x="150068" y="170512"/>
                  </a:lnTo>
                  <a:close/>
                </a:path>
              </a:pathLst>
            </a:custGeom>
            <a:noFill/>
            <a:ln w="24410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B007A78-F650-2D74-FC75-5AC09CB43C55}"/>
                </a:ext>
              </a:extLst>
            </p:cNvPr>
            <p:cNvSpPr/>
            <p:nvPr/>
          </p:nvSpPr>
          <p:spPr>
            <a:xfrm>
              <a:off x="3139649" y="932823"/>
              <a:ext cx="2042160" cy="50945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NAND Flash</a:t>
              </a:r>
            </a:p>
          </p:txBody>
        </p:sp>
      </p:grp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39064529-901F-F08E-334E-EF05F7FDC82D}"/>
              </a:ext>
            </a:extLst>
          </p:cNvPr>
          <p:cNvSpPr/>
          <p:nvPr/>
        </p:nvSpPr>
        <p:spPr>
          <a:xfrm>
            <a:off x="5664760" y="4384814"/>
            <a:ext cx="2042160" cy="50945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NOR Flash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90E05FA-4231-6324-6567-9CED5C66620D}"/>
              </a:ext>
            </a:extLst>
          </p:cNvPr>
          <p:cNvSpPr/>
          <p:nvPr/>
        </p:nvSpPr>
        <p:spPr>
          <a:xfrm>
            <a:off x="10222944" y="1863048"/>
            <a:ext cx="1862209" cy="76682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Higher density</a:t>
            </a:r>
          </a:p>
        </p:txBody>
      </p:sp>
    </p:spTree>
    <p:extLst>
      <p:ext uri="{BB962C8B-B14F-4D97-AF65-F5344CB8AC3E}">
        <p14:creationId xmlns:p14="http://schemas.microsoft.com/office/powerpoint/2010/main" val="2951492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23152-5CEC-E443-0BD6-2EC4A67E1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Outline of this Chapter</a:t>
            </a:r>
            <a:endParaRPr lang="en-US"/>
          </a:p>
        </p:txBody>
      </p: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BEFA056E-878D-272B-D6B7-9F530418CA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7814134"/>
              </p:ext>
            </p:extLst>
          </p:nvPr>
        </p:nvGraphicFramePr>
        <p:xfrm>
          <a:off x="2108200" y="520700"/>
          <a:ext cx="9677400" cy="622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47" name="Arrow: Right 546">
            <a:extLst>
              <a:ext uri="{FF2B5EF4-FFF2-40B4-BE49-F238E27FC236}">
                <a16:creationId xmlns:a16="http://schemas.microsoft.com/office/drawing/2014/main" id="{0495D27B-F84C-16D3-39AC-6098851E46AC}"/>
              </a:ext>
            </a:extLst>
          </p:cNvPr>
          <p:cNvSpPr/>
          <p:nvPr/>
        </p:nvSpPr>
        <p:spPr>
          <a:xfrm>
            <a:off x="1985482" y="49265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err="1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F4AF79-3831-898A-60E2-2A9A7F2AB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B06472-D75D-7BDD-CF5F-8BF36EDE3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01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C61C4-2334-78C3-0D61-4179187C1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NOR Flash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5456F4-63B6-5182-A2E1-1633BDF0A1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0505" y="4378920"/>
                <a:ext cx="11102618" cy="1978717"/>
              </a:xfrm>
            </p:spPr>
            <p:txBody>
              <a:bodyPr>
                <a:normAutofit/>
              </a:bodyPr>
              <a:lstStyle/>
              <a:p>
                <a:pPr marL="342900" indent="-342900"/>
                <a:r>
                  <a:rPr lang="en-US" sz="2400"/>
                  <a:t>It </a:t>
                </a:r>
                <a:r>
                  <a:rPr lang="en-US" sz="2400">
                    <a:solidFill>
                      <a:srgbClr val="E21A23"/>
                    </a:solidFill>
                  </a:rPr>
                  <a:t>saves</a:t>
                </a:r>
                <a:r>
                  <a:rPr lang="en-US" sz="2400"/>
                  <a:t> only 2 bits</a:t>
                </a:r>
              </a:p>
              <a:p>
                <a:pPr marL="342900" indent="-342900"/>
                <a:r>
                  <a:rPr lang="en-US" sz="2400"/>
                  <a:t>Only one of the </a:t>
                </a:r>
                <a:r>
                  <a:rPr lang="en-US" sz="2400">
                    <a:solidFill>
                      <a:srgbClr val="9F2241"/>
                    </a:solidFill>
                  </a:rPr>
                  <a:t>transistors</a:t>
                </a:r>
                <a:r>
                  <a:rPr lang="en-US" sz="2400"/>
                  <a:t> is </a:t>
                </a:r>
                <a:r>
                  <a:rPr lang="en-US" sz="2400">
                    <a:solidFill>
                      <a:srgbClr val="0070C0"/>
                    </a:solidFill>
                  </a:rPr>
                  <a:t>enabled</a:t>
                </a:r>
                <a:r>
                  <a:rPr lang="en-US" sz="2400"/>
                  <a:t> (</a:t>
                </a:r>
                <a:r>
                  <a:rPr lang="en-US" sz="2400">
                    <a:solidFill>
                      <a:srgbClr val="00B050"/>
                    </a:solidFill>
                  </a:rPr>
                  <a:t>voltage</a:t>
                </a:r>
                <a:r>
                  <a:rPr lang="en-US" sz="2400"/>
                  <a:t> set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2400"/>
                  <a:t>)</a:t>
                </a:r>
              </a:p>
              <a:p>
                <a:pPr marL="342900" indent="-342900"/>
                <a:r>
                  <a:rPr lang="en-US" sz="2400"/>
                  <a:t>The voltage on the bit line is the </a:t>
                </a:r>
                <a:r>
                  <a:rPr lang="en-US" sz="2400">
                    <a:solidFill>
                      <a:srgbClr val="FF0000"/>
                    </a:solidFill>
                  </a:rPr>
                  <a:t>reverse</a:t>
                </a:r>
                <a:r>
                  <a:rPr lang="en-US" sz="2400"/>
                  <a:t> of the </a:t>
                </a:r>
                <a:r>
                  <a:rPr lang="en-US" sz="2400">
                    <a:solidFill>
                      <a:srgbClr val="0070C0"/>
                    </a:solidFill>
                  </a:rPr>
                  <a:t>value</a:t>
                </a:r>
                <a:r>
                  <a:rPr lang="en-US" sz="2400"/>
                  <a:t> stored in the cell</a:t>
                </a:r>
              </a:p>
              <a:p>
                <a:pPr marL="342900" indent="-342900"/>
                <a:r>
                  <a:rPr lang="en-US" sz="2400"/>
                  <a:t>Very similar to a </a:t>
                </a:r>
                <a:r>
                  <a:rPr lang="en-US" sz="2400">
                    <a:solidFill>
                      <a:srgbClr val="00B050"/>
                    </a:solidFill>
                  </a:rPr>
                  <a:t>DRAM</a:t>
                </a:r>
                <a:r>
                  <a:rPr lang="en-US" sz="2400"/>
                  <a:t> cell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5456F4-63B6-5182-A2E1-1633BDF0A1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0505" y="4378920"/>
                <a:ext cx="11102618" cy="1978717"/>
              </a:xfrm>
              <a:blipFill>
                <a:blip r:embed="rId2"/>
                <a:stretch>
                  <a:fillRect l="-714" t="-4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4A51C6-7684-7B27-9F27-6B6897F47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E035C6-76A6-70E2-5B70-6FA85862B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20</a:t>
            </a:fld>
            <a:endParaRPr lang="en-US"/>
          </a:p>
        </p:txBody>
      </p:sp>
      <p:grpSp>
        <p:nvGrpSpPr>
          <p:cNvPr id="6" name="Graphic 56">
            <a:extLst>
              <a:ext uri="{FF2B5EF4-FFF2-40B4-BE49-F238E27FC236}">
                <a16:creationId xmlns:a16="http://schemas.microsoft.com/office/drawing/2014/main" id="{18A76172-EAE7-D729-8F3E-CB1FE59D4EC9}"/>
              </a:ext>
            </a:extLst>
          </p:cNvPr>
          <p:cNvGrpSpPr/>
          <p:nvPr/>
        </p:nvGrpSpPr>
        <p:grpSpPr>
          <a:xfrm>
            <a:off x="5116496" y="242055"/>
            <a:ext cx="3036904" cy="4100163"/>
            <a:chOff x="6072113" y="3012559"/>
            <a:chExt cx="2183534" cy="307899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3EB7CF8-A536-89FF-E55E-4A26F906D774}"/>
                </a:ext>
              </a:extLst>
            </p:cNvPr>
            <p:cNvSpPr/>
            <p:nvPr/>
          </p:nvSpPr>
          <p:spPr>
            <a:xfrm>
              <a:off x="6594972" y="5547731"/>
              <a:ext cx="999408" cy="7408"/>
            </a:xfrm>
            <a:custGeom>
              <a:avLst/>
              <a:gdLst>
                <a:gd name="connsiteX0" fmla="*/ 0 w 999408"/>
                <a:gd name="connsiteY0" fmla="*/ 6523 h 7408"/>
                <a:gd name="connsiteX1" fmla="*/ 999409 w 999408"/>
                <a:gd name="connsiteY1" fmla="*/ -886 h 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9408" h="7408">
                  <a:moveTo>
                    <a:pt x="0" y="6523"/>
                  </a:moveTo>
                  <a:lnTo>
                    <a:pt x="999409" y="-886"/>
                  </a:lnTo>
                </a:path>
              </a:pathLst>
            </a:custGeom>
            <a:solidFill>
              <a:srgbClr val="E9AFAF"/>
            </a:solidFill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E0FA658-FD5D-9D64-3776-ED263CCAB25A}"/>
                </a:ext>
              </a:extLst>
            </p:cNvPr>
            <p:cNvSpPr/>
            <p:nvPr/>
          </p:nvSpPr>
          <p:spPr>
            <a:xfrm>
              <a:off x="6587625" y="3012559"/>
              <a:ext cx="7347" cy="3078998"/>
            </a:xfrm>
            <a:custGeom>
              <a:avLst/>
              <a:gdLst>
                <a:gd name="connsiteX0" fmla="*/ 0 w 7347"/>
                <a:gd name="connsiteY0" fmla="*/ 3078113 h 3078998"/>
                <a:gd name="connsiteX1" fmla="*/ 7348 w 7347"/>
                <a:gd name="connsiteY1" fmla="*/ -886 h 3078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47" h="3078998">
                  <a:moveTo>
                    <a:pt x="0" y="3078113"/>
                  </a:moveTo>
                  <a:lnTo>
                    <a:pt x="7348" y="-886"/>
                  </a:lnTo>
                </a:path>
              </a:pathLst>
            </a:custGeom>
            <a:solidFill>
              <a:srgbClr val="E9AFAF"/>
            </a:solidFill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02FDEC1-94DB-C150-B19B-5485B716BC3C}"/>
                </a:ext>
              </a:extLst>
            </p:cNvPr>
            <p:cNvSpPr/>
            <p:nvPr/>
          </p:nvSpPr>
          <p:spPr>
            <a:xfrm>
              <a:off x="7403316" y="4489630"/>
              <a:ext cx="470310" cy="1065509"/>
            </a:xfrm>
            <a:custGeom>
              <a:avLst/>
              <a:gdLst>
                <a:gd name="connsiteX0" fmla="*/ 198413 w 470310"/>
                <a:gd name="connsiteY0" fmla="*/ 1064624 h 1065509"/>
                <a:gd name="connsiteX1" fmla="*/ 198413 w 470310"/>
                <a:gd name="connsiteY1" fmla="*/ 733967 h 1065509"/>
                <a:gd name="connsiteX2" fmla="*/ 0 w 470310"/>
                <a:gd name="connsiteY2" fmla="*/ 733967 h 1065509"/>
                <a:gd name="connsiteX3" fmla="*/ 0 w 470310"/>
                <a:gd name="connsiteY3" fmla="*/ 476766 h 1065509"/>
                <a:gd name="connsiteX4" fmla="*/ 191065 w 470310"/>
                <a:gd name="connsiteY4" fmla="*/ 476766 h 1065509"/>
                <a:gd name="connsiteX5" fmla="*/ 191065 w 470310"/>
                <a:gd name="connsiteY5" fmla="*/ -886 h 1065509"/>
                <a:gd name="connsiteX6" fmla="*/ 470311 w 470310"/>
                <a:gd name="connsiteY6" fmla="*/ -886 h 1065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0310" h="1065509">
                  <a:moveTo>
                    <a:pt x="198413" y="1064624"/>
                  </a:moveTo>
                  <a:lnTo>
                    <a:pt x="198413" y="733967"/>
                  </a:lnTo>
                  <a:lnTo>
                    <a:pt x="0" y="733967"/>
                  </a:lnTo>
                  <a:lnTo>
                    <a:pt x="0" y="476766"/>
                  </a:lnTo>
                  <a:lnTo>
                    <a:pt x="191065" y="476766"/>
                  </a:lnTo>
                  <a:lnTo>
                    <a:pt x="191065" y="-886"/>
                  </a:lnTo>
                  <a:lnTo>
                    <a:pt x="470311" y="-886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CE92242-6EE4-CB52-98C4-EC6324F5C9DB}"/>
                </a:ext>
              </a:extLst>
            </p:cNvPr>
            <p:cNvSpPr/>
            <p:nvPr/>
          </p:nvSpPr>
          <p:spPr>
            <a:xfrm>
              <a:off x="7329831" y="4974627"/>
              <a:ext cx="20576" cy="257261"/>
            </a:xfrm>
            <a:custGeom>
              <a:avLst/>
              <a:gdLst>
                <a:gd name="connsiteX0" fmla="*/ 0 w 20576"/>
                <a:gd name="connsiteY0" fmla="*/ 256376 h 257261"/>
                <a:gd name="connsiteX1" fmla="*/ 0 w 20576"/>
                <a:gd name="connsiteY1" fmla="*/ -886 h 257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76" h="257261">
                  <a:moveTo>
                    <a:pt x="0" y="256376"/>
                  </a:moveTo>
                  <a:cubicBezTo>
                    <a:pt x="0" y="6460"/>
                    <a:pt x="0" y="-886"/>
                    <a:pt x="0" y="-886"/>
                  </a:cubicBez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19E7C00-114F-09EA-7A84-123965A75288}"/>
                </a:ext>
              </a:extLst>
            </p:cNvPr>
            <p:cNvSpPr/>
            <p:nvPr/>
          </p:nvSpPr>
          <p:spPr>
            <a:xfrm>
              <a:off x="7271043" y="4967282"/>
              <a:ext cx="20576" cy="264607"/>
            </a:xfrm>
            <a:custGeom>
              <a:avLst/>
              <a:gdLst>
                <a:gd name="connsiteX0" fmla="*/ 0 w 20576"/>
                <a:gd name="connsiteY0" fmla="*/ 263722 h 264607"/>
                <a:gd name="connsiteX1" fmla="*/ 0 w 20576"/>
                <a:gd name="connsiteY1" fmla="*/ -886 h 26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76" h="264607">
                  <a:moveTo>
                    <a:pt x="0" y="263722"/>
                  </a:moveTo>
                  <a:cubicBezTo>
                    <a:pt x="0" y="13805"/>
                    <a:pt x="0" y="-886"/>
                    <a:pt x="0" y="-886"/>
                  </a:cubicBez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3CE6DC7-D1AA-7866-4653-28D55775F541}"/>
                </a:ext>
              </a:extLst>
            </p:cNvPr>
            <p:cNvSpPr/>
            <p:nvPr/>
          </p:nvSpPr>
          <p:spPr>
            <a:xfrm>
              <a:off x="7035888" y="5099564"/>
              <a:ext cx="235155" cy="20576"/>
            </a:xfrm>
            <a:custGeom>
              <a:avLst/>
              <a:gdLst>
                <a:gd name="connsiteX0" fmla="*/ 235155 w 235155"/>
                <a:gd name="connsiteY0" fmla="*/ -886 h 20576"/>
                <a:gd name="connsiteX1" fmla="*/ 0 w 235155"/>
                <a:gd name="connsiteY1" fmla="*/ -886 h 2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5155" h="20576">
                  <a:moveTo>
                    <a:pt x="235155" y="-886"/>
                  </a:moveTo>
                  <a:lnTo>
                    <a:pt x="0" y="-886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624B657-D15D-61C3-00A2-CF6FC090C710}"/>
                </a:ext>
              </a:extLst>
            </p:cNvPr>
            <p:cNvSpPr/>
            <p:nvPr/>
          </p:nvSpPr>
          <p:spPr>
            <a:xfrm>
              <a:off x="7873627" y="4489630"/>
              <a:ext cx="220457" cy="191047"/>
            </a:xfrm>
            <a:custGeom>
              <a:avLst/>
              <a:gdLst>
                <a:gd name="connsiteX0" fmla="*/ 0 w 220457"/>
                <a:gd name="connsiteY0" fmla="*/ -886 h 191047"/>
                <a:gd name="connsiteX1" fmla="*/ 220458 w 220457"/>
                <a:gd name="connsiteY1" fmla="*/ -886 h 191047"/>
                <a:gd name="connsiteX2" fmla="*/ 220458 w 220457"/>
                <a:gd name="connsiteY2" fmla="*/ 190162 h 19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457" h="191047">
                  <a:moveTo>
                    <a:pt x="0" y="-886"/>
                  </a:moveTo>
                  <a:lnTo>
                    <a:pt x="220458" y="-886"/>
                  </a:lnTo>
                  <a:lnTo>
                    <a:pt x="220458" y="190162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1E3EC88-2E29-CBFF-28AC-5BBB5A87A7CB}"/>
                </a:ext>
              </a:extLst>
            </p:cNvPr>
            <p:cNvSpPr/>
            <p:nvPr/>
          </p:nvSpPr>
          <p:spPr>
            <a:xfrm>
              <a:off x="6587625" y="3424079"/>
              <a:ext cx="1006756" cy="1065550"/>
            </a:xfrm>
            <a:custGeom>
              <a:avLst/>
              <a:gdLst>
                <a:gd name="connsiteX0" fmla="*/ 1006757 w 1006756"/>
                <a:gd name="connsiteY0" fmla="*/ 1064665 h 1065550"/>
                <a:gd name="connsiteX1" fmla="*/ 1006757 w 1006756"/>
                <a:gd name="connsiteY1" fmla="*/ 733967 h 1065550"/>
                <a:gd name="connsiteX2" fmla="*/ 808344 w 1006756"/>
                <a:gd name="connsiteY2" fmla="*/ 733967 h 1065550"/>
                <a:gd name="connsiteX3" fmla="*/ 808344 w 1006756"/>
                <a:gd name="connsiteY3" fmla="*/ 476766 h 1065550"/>
                <a:gd name="connsiteX4" fmla="*/ 999407 w 1006756"/>
                <a:gd name="connsiteY4" fmla="*/ 476766 h 1065550"/>
                <a:gd name="connsiteX5" fmla="*/ 999407 w 1006756"/>
                <a:gd name="connsiteY5" fmla="*/ -886 h 1065550"/>
                <a:gd name="connsiteX6" fmla="*/ 0 w 1006756"/>
                <a:gd name="connsiteY6" fmla="*/ 6460 h 1065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6756" h="1065550">
                  <a:moveTo>
                    <a:pt x="1006757" y="1064665"/>
                  </a:moveTo>
                  <a:lnTo>
                    <a:pt x="1006757" y="733967"/>
                  </a:lnTo>
                  <a:lnTo>
                    <a:pt x="808344" y="733967"/>
                  </a:lnTo>
                  <a:lnTo>
                    <a:pt x="808344" y="476766"/>
                  </a:lnTo>
                  <a:lnTo>
                    <a:pt x="999407" y="476766"/>
                  </a:lnTo>
                  <a:lnTo>
                    <a:pt x="999407" y="-886"/>
                  </a:lnTo>
                  <a:lnTo>
                    <a:pt x="0" y="6460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62443B3-AC98-F7C6-B534-1ABA63379800}"/>
                </a:ext>
              </a:extLst>
            </p:cNvPr>
            <p:cNvSpPr/>
            <p:nvPr/>
          </p:nvSpPr>
          <p:spPr>
            <a:xfrm>
              <a:off x="7322483" y="3909077"/>
              <a:ext cx="20576" cy="257200"/>
            </a:xfrm>
            <a:custGeom>
              <a:avLst/>
              <a:gdLst>
                <a:gd name="connsiteX0" fmla="*/ 0 w 20576"/>
                <a:gd name="connsiteY0" fmla="*/ 256315 h 257200"/>
                <a:gd name="connsiteX1" fmla="*/ 0 w 20576"/>
                <a:gd name="connsiteY1" fmla="*/ -886 h 2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76" h="257200">
                  <a:moveTo>
                    <a:pt x="0" y="256315"/>
                  </a:moveTo>
                  <a:cubicBezTo>
                    <a:pt x="0" y="6480"/>
                    <a:pt x="0" y="-886"/>
                    <a:pt x="0" y="-886"/>
                  </a:cubicBez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E5DA9A3-6BD0-890E-C63B-F898F76244E2}"/>
                </a:ext>
              </a:extLst>
            </p:cNvPr>
            <p:cNvSpPr/>
            <p:nvPr/>
          </p:nvSpPr>
          <p:spPr>
            <a:xfrm>
              <a:off x="7263694" y="3901731"/>
              <a:ext cx="20576" cy="264545"/>
            </a:xfrm>
            <a:custGeom>
              <a:avLst/>
              <a:gdLst>
                <a:gd name="connsiteX0" fmla="*/ 0 w 20576"/>
                <a:gd name="connsiteY0" fmla="*/ 263660 h 264545"/>
                <a:gd name="connsiteX1" fmla="*/ 0 w 20576"/>
                <a:gd name="connsiteY1" fmla="*/ -886 h 264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76" h="264545">
                  <a:moveTo>
                    <a:pt x="0" y="263660"/>
                  </a:moveTo>
                  <a:cubicBezTo>
                    <a:pt x="0" y="13825"/>
                    <a:pt x="0" y="-886"/>
                    <a:pt x="0" y="-886"/>
                  </a:cubicBez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3D71DBD-D18E-561B-A394-6D8FC7B56547}"/>
                </a:ext>
              </a:extLst>
            </p:cNvPr>
            <p:cNvSpPr/>
            <p:nvPr/>
          </p:nvSpPr>
          <p:spPr>
            <a:xfrm>
              <a:off x="7021191" y="4034015"/>
              <a:ext cx="242502" cy="20576"/>
            </a:xfrm>
            <a:custGeom>
              <a:avLst/>
              <a:gdLst>
                <a:gd name="connsiteX0" fmla="*/ 242503 w 242502"/>
                <a:gd name="connsiteY0" fmla="*/ -886 h 20576"/>
                <a:gd name="connsiteX1" fmla="*/ 0 w 242502"/>
                <a:gd name="connsiteY1" fmla="*/ -886 h 2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2502" h="20576">
                  <a:moveTo>
                    <a:pt x="242503" y="-886"/>
                  </a:moveTo>
                  <a:lnTo>
                    <a:pt x="0" y="-886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08D0235-DEE6-BCB9-168B-BB91AF3DB0A7}"/>
                </a:ext>
              </a:extLst>
            </p:cNvPr>
            <p:cNvSpPr txBox="1"/>
            <p:nvPr/>
          </p:nvSpPr>
          <p:spPr>
            <a:xfrm>
              <a:off x="6604305" y="3887127"/>
              <a:ext cx="473932" cy="2773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5484F2-9E0F-3260-DB81-74C04EB3EADD}"/>
                </a:ext>
              </a:extLst>
            </p:cNvPr>
            <p:cNvSpPr txBox="1"/>
            <p:nvPr/>
          </p:nvSpPr>
          <p:spPr>
            <a:xfrm>
              <a:off x="6616561" y="4941015"/>
              <a:ext cx="473932" cy="2773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143E298-0A56-BADC-1052-8D151C696356}"/>
                </a:ext>
              </a:extLst>
            </p:cNvPr>
            <p:cNvSpPr txBox="1"/>
            <p:nvPr/>
          </p:nvSpPr>
          <p:spPr>
            <a:xfrm>
              <a:off x="6104996" y="3028002"/>
              <a:ext cx="326404" cy="2773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Bit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9BAE97C-84CB-C76D-3E44-C421E386F9B2}"/>
                </a:ext>
              </a:extLst>
            </p:cNvPr>
            <p:cNvSpPr txBox="1"/>
            <p:nvPr/>
          </p:nvSpPr>
          <p:spPr>
            <a:xfrm>
              <a:off x="6072113" y="3238318"/>
              <a:ext cx="390948" cy="2773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line</a:t>
              </a: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1F1B301-2780-10EA-FE00-3788422E2365}"/>
                </a:ext>
              </a:extLst>
            </p:cNvPr>
            <p:cNvSpPr/>
            <p:nvPr/>
          </p:nvSpPr>
          <p:spPr>
            <a:xfrm>
              <a:off x="7947005" y="4689649"/>
              <a:ext cx="308642" cy="163498"/>
            </a:xfrm>
            <a:custGeom>
              <a:avLst/>
              <a:gdLst>
                <a:gd name="connsiteX0" fmla="*/ 0 w 308642"/>
                <a:gd name="connsiteY0" fmla="*/ -886 h 163498"/>
                <a:gd name="connsiteX1" fmla="*/ 308643 w 308642"/>
                <a:gd name="connsiteY1" fmla="*/ -886 h 163498"/>
                <a:gd name="connsiteX2" fmla="*/ 145125 w 308642"/>
                <a:gd name="connsiteY2" fmla="*/ 162612 h 16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8642" h="163498">
                  <a:moveTo>
                    <a:pt x="0" y="-886"/>
                  </a:moveTo>
                  <a:lnTo>
                    <a:pt x="308643" y="-886"/>
                  </a:lnTo>
                  <a:lnTo>
                    <a:pt x="145125" y="162612"/>
                  </a:lnTo>
                  <a:close/>
                </a:path>
              </a:pathLst>
            </a:custGeom>
            <a:noFill/>
            <a:ln w="1338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64D95BB-A0E8-E511-368A-E20CA7872043}"/>
              </a:ext>
            </a:extLst>
          </p:cNvPr>
          <p:cNvSpPr/>
          <p:nvPr/>
        </p:nvSpPr>
        <p:spPr>
          <a:xfrm>
            <a:off x="7859320" y="1574883"/>
            <a:ext cx="2042160" cy="50945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NOR Flash</a:t>
            </a:r>
          </a:p>
        </p:txBody>
      </p:sp>
    </p:spTree>
    <p:extLst>
      <p:ext uri="{BB962C8B-B14F-4D97-AF65-F5344CB8AC3E}">
        <p14:creationId xmlns:p14="http://schemas.microsoft.com/office/powerpoint/2010/main" val="1008010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C5E20-9E44-1865-8A30-46DD525E3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616" y="274322"/>
            <a:ext cx="6858000" cy="519593"/>
          </a:xfrm>
        </p:spPr>
        <p:txBody>
          <a:bodyPr>
            <a:normAutofit fontScale="90000"/>
          </a:bodyPr>
          <a:lstStyle/>
          <a:p>
            <a:r>
              <a:rPr lang="en-US"/>
              <a:t>NAND Flash Cell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9D582E-D47A-675F-48BB-12EBE340B1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59043" y="3381593"/>
                <a:ext cx="9819297" cy="2605055"/>
              </a:xfrm>
            </p:spPr>
            <p:txBody>
              <a:bodyPr>
                <a:normAutofit fontScale="92500" lnSpcReduction="10000"/>
              </a:bodyPr>
              <a:lstStyle/>
              <a:p>
                <a:pPr marL="342900" indent="-342900"/>
                <a:r>
                  <a:rPr lang="en-US"/>
                  <a:t>A bunch of </a:t>
                </a:r>
                <a:r>
                  <a:rPr lang="en-US">
                    <a:solidFill>
                      <a:srgbClr val="E21A23"/>
                    </a:solidFill>
                  </a:rPr>
                  <a:t>transistors</a:t>
                </a:r>
                <a:r>
                  <a:rPr lang="en-US"/>
                  <a:t> connected in series</a:t>
                </a:r>
              </a:p>
              <a:p>
                <a:pPr marL="342900" indent="-342900"/>
                <a:r>
                  <a:rPr lang="en-US"/>
                  <a:t>Set the </a:t>
                </a:r>
                <a:r>
                  <a:rPr lang="en-US">
                    <a:solidFill>
                      <a:srgbClr val="7030A0"/>
                    </a:solidFill>
                  </a:rPr>
                  <a:t>voltage</a:t>
                </a:r>
                <a:r>
                  <a:rPr lang="en-US"/>
                  <a:t> on the bit line </a:t>
                </a:r>
                <a:r>
                  <a:rPr lang="en-US">
                    <a:solidFill>
                      <a:srgbClr val="9F2241"/>
                    </a:solidFill>
                  </a:rPr>
                  <a:t>select</a:t>
                </a:r>
                <a:r>
                  <a:rPr lang="en-US"/>
                  <a:t> and ground </a:t>
                </a:r>
                <a:r>
                  <a:rPr lang="en-US">
                    <a:solidFill>
                      <a:srgbClr val="9F2241"/>
                    </a:solidFill>
                  </a:rPr>
                  <a:t>select</a:t>
                </a:r>
                <a:r>
                  <a:rPr lang="en-US"/>
                  <a:t> line to 1 (</a:t>
                </a:r>
                <a:r>
                  <a:rPr lang="en-US">
                    <a:solidFill>
                      <a:srgbClr val="00B050"/>
                    </a:solidFill>
                  </a:rPr>
                  <a:t>enable</a:t>
                </a:r>
                <a:r>
                  <a:rPr lang="en-US"/>
                  <a:t> them)</a:t>
                </a:r>
              </a:p>
              <a:p>
                <a:pPr marL="342900" indent="-342900"/>
                <a:r>
                  <a:rPr lang="en-US"/>
                  <a:t>Assume we want to </a:t>
                </a:r>
                <a:r>
                  <a:rPr lang="en-US">
                    <a:solidFill>
                      <a:srgbClr val="9F2241"/>
                    </a:solidFill>
                  </a:rPr>
                  <a:t>read</a:t>
                </a:r>
                <a:r>
                  <a:rPr lang="en-US"/>
                  <a:t> the value stored in the transistor WL5</a:t>
                </a:r>
              </a:p>
              <a:p>
                <a:pPr marL="342900" indent="-342900"/>
                <a:r>
                  <a:rPr lang="en-US"/>
                  <a:t>Set the </a:t>
                </a:r>
                <a:r>
                  <a:rPr lang="en-US">
                    <a:solidFill>
                      <a:srgbClr val="7030A0"/>
                    </a:solidFill>
                  </a:rPr>
                  <a:t>gate voltage </a:t>
                </a:r>
                <a:r>
                  <a:rPr lang="en-US"/>
                  <a:t>of the rest of the </a:t>
                </a:r>
                <a:r>
                  <a:rPr lang="en-US">
                    <a:solidFill>
                      <a:srgbClr val="E21A23"/>
                    </a:solidFill>
                  </a:rPr>
                  <a:t>transistors</a:t>
                </a:r>
                <a:r>
                  <a:rPr lang="en-US"/>
                  <a:t>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/>
                  <a:t> (conducting)</a:t>
                </a:r>
              </a:p>
              <a:p>
                <a:pPr marL="342900" indent="-342900"/>
                <a:r>
                  <a:rPr lang="en-US"/>
                  <a:t>40-60% higher density as compared to NOR Flash</a:t>
                </a:r>
              </a:p>
              <a:p>
                <a:pPr marL="342900" indent="-342900"/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9D582E-D47A-675F-48BB-12EBE340B1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59043" y="3381593"/>
                <a:ext cx="9819297" cy="2605055"/>
              </a:xfrm>
              <a:blipFill>
                <a:blip r:embed="rId2"/>
                <a:stretch>
                  <a:fillRect l="-993" t="-4918" b="-23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681FCC-FD34-AE0E-DDCA-DD09FF3DF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55B037-F9D8-BEE1-5E20-BDF72FC96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21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93382D5-3818-6D9C-CC91-AE40E2D782EB}"/>
              </a:ext>
            </a:extLst>
          </p:cNvPr>
          <p:cNvGrpSpPr/>
          <p:nvPr/>
        </p:nvGrpSpPr>
        <p:grpSpPr>
          <a:xfrm>
            <a:off x="1880616" y="996030"/>
            <a:ext cx="8345872" cy="1953202"/>
            <a:chOff x="490776" y="932823"/>
            <a:chExt cx="8345872" cy="1953202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5931CD8-622D-D8A6-4207-594F6BDDDC5E}"/>
                </a:ext>
              </a:extLst>
            </p:cNvPr>
            <p:cNvSpPr/>
            <p:nvPr/>
          </p:nvSpPr>
          <p:spPr>
            <a:xfrm>
              <a:off x="490776" y="1552473"/>
              <a:ext cx="8087333" cy="7597"/>
            </a:xfrm>
            <a:custGeom>
              <a:avLst/>
              <a:gdLst>
                <a:gd name="connsiteX0" fmla="*/ 0 w 8087333"/>
                <a:gd name="connsiteY0" fmla="*/ -967 h 7597"/>
                <a:gd name="connsiteX1" fmla="*/ 8087334 w 8087333"/>
                <a:gd name="connsiteY1" fmla="*/ 6630 h 7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087333" h="7597">
                  <a:moveTo>
                    <a:pt x="0" y="-967"/>
                  </a:moveTo>
                  <a:lnTo>
                    <a:pt x="8087334" y="6630"/>
                  </a:lnTo>
                </a:path>
              </a:pathLst>
            </a:custGeom>
            <a:noFill/>
            <a:ln w="2149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C961816-E193-B360-9B4C-79B3D0D24D41}"/>
                </a:ext>
              </a:extLst>
            </p:cNvPr>
            <p:cNvSpPr/>
            <p:nvPr/>
          </p:nvSpPr>
          <p:spPr>
            <a:xfrm>
              <a:off x="7319897" y="1560070"/>
              <a:ext cx="894390" cy="879217"/>
            </a:xfrm>
            <a:custGeom>
              <a:avLst/>
              <a:gdLst>
                <a:gd name="connsiteX0" fmla="*/ 0 w 894390"/>
                <a:gd name="connsiteY0" fmla="*/ 878250 h 879217"/>
                <a:gd name="connsiteX1" fmla="*/ 325918 w 894390"/>
                <a:gd name="connsiteY1" fmla="*/ 878250 h 879217"/>
                <a:gd name="connsiteX2" fmla="*/ 325918 w 894390"/>
                <a:gd name="connsiteY2" fmla="*/ 628033 h 879217"/>
                <a:gd name="connsiteX3" fmla="*/ 606377 w 894390"/>
                <a:gd name="connsiteY3" fmla="*/ 628033 h 879217"/>
                <a:gd name="connsiteX4" fmla="*/ 606377 w 894390"/>
                <a:gd name="connsiteY4" fmla="*/ 870610 h 879217"/>
                <a:gd name="connsiteX5" fmla="*/ 894391 w 894390"/>
                <a:gd name="connsiteY5" fmla="*/ 870610 h 879217"/>
                <a:gd name="connsiteX6" fmla="*/ 894391 w 894390"/>
                <a:gd name="connsiteY6" fmla="*/ -967 h 879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4390" h="879217">
                  <a:moveTo>
                    <a:pt x="0" y="878250"/>
                  </a:moveTo>
                  <a:lnTo>
                    <a:pt x="325918" y="878250"/>
                  </a:lnTo>
                  <a:lnTo>
                    <a:pt x="325918" y="628033"/>
                  </a:lnTo>
                  <a:lnTo>
                    <a:pt x="606377" y="628033"/>
                  </a:lnTo>
                  <a:lnTo>
                    <a:pt x="606377" y="870610"/>
                  </a:lnTo>
                  <a:lnTo>
                    <a:pt x="894391" y="870610"/>
                  </a:lnTo>
                  <a:lnTo>
                    <a:pt x="89439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6CC930-C92B-A109-8818-1E53B5D5CBF0}"/>
                </a:ext>
              </a:extLst>
            </p:cNvPr>
            <p:cNvSpPr txBox="1"/>
            <p:nvPr/>
          </p:nvSpPr>
          <p:spPr>
            <a:xfrm>
              <a:off x="7039792" y="1700380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Bit line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B9228C6-71C9-6C9A-BFAA-2311509A8A1C}"/>
                </a:ext>
              </a:extLst>
            </p:cNvPr>
            <p:cNvSpPr txBox="1"/>
            <p:nvPr/>
          </p:nvSpPr>
          <p:spPr>
            <a:xfrm>
              <a:off x="7075868" y="1879974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select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34AE208-4306-333B-723D-AEB234762E0F}"/>
                </a:ext>
              </a:extLst>
            </p:cNvPr>
            <p:cNvSpPr/>
            <p:nvPr/>
          </p:nvSpPr>
          <p:spPr>
            <a:xfrm>
              <a:off x="4485150" y="2196710"/>
              <a:ext cx="2880226" cy="242577"/>
            </a:xfrm>
            <a:custGeom>
              <a:avLst/>
              <a:gdLst>
                <a:gd name="connsiteX0" fmla="*/ 2880227 w 2880226"/>
                <a:gd name="connsiteY0" fmla="*/ 241610 h 242577"/>
                <a:gd name="connsiteX1" fmla="*/ 2501252 w 2880226"/>
                <a:gd name="connsiteY1" fmla="*/ 241610 h 242577"/>
                <a:gd name="connsiteX2" fmla="*/ 2501252 w 2880226"/>
                <a:gd name="connsiteY2" fmla="*/ -967 h 242577"/>
                <a:gd name="connsiteX3" fmla="*/ 2175334 w 2880226"/>
                <a:gd name="connsiteY3" fmla="*/ -967 h 242577"/>
                <a:gd name="connsiteX4" fmla="*/ 2175334 w 2880226"/>
                <a:gd name="connsiteY4" fmla="*/ 241610 h 242577"/>
                <a:gd name="connsiteX5" fmla="*/ 1841840 w 2880226"/>
                <a:gd name="connsiteY5" fmla="*/ 241610 h 242577"/>
                <a:gd name="connsiteX6" fmla="*/ 1841840 w 2880226"/>
                <a:gd name="connsiteY6" fmla="*/ 6674 h 242577"/>
                <a:gd name="connsiteX7" fmla="*/ 1493170 w 2880226"/>
                <a:gd name="connsiteY7" fmla="*/ 6674 h 242577"/>
                <a:gd name="connsiteX8" fmla="*/ 1493170 w 2880226"/>
                <a:gd name="connsiteY8" fmla="*/ 233970 h 242577"/>
                <a:gd name="connsiteX9" fmla="*/ 1144502 w 2880226"/>
                <a:gd name="connsiteY9" fmla="*/ 233970 h 242577"/>
                <a:gd name="connsiteX10" fmla="*/ 1144502 w 2880226"/>
                <a:gd name="connsiteY10" fmla="*/ 14314 h 242577"/>
                <a:gd name="connsiteX11" fmla="*/ 795854 w 2880226"/>
                <a:gd name="connsiteY11" fmla="*/ 14314 h 242577"/>
                <a:gd name="connsiteX12" fmla="*/ 795854 w 2880226"/>
                <a:gd name="connsiteY12" fmla="*/ 241610 h 242577"/>
                <a:gd name="connsiteX13" fmla="*/ 469936 w 2880226"/>
                <a:gd name="connsiteY13" fmla="*/ 241610 h 242577"/>
                <a:gd name="connsiteX14" fmla="*/ 469936 w 2880226"/>
                <a:gd name="connsiteY14" fmla="*/ 21741 h 242577"/>
                <a:gd name="connsiteX15" fmla="*/ 144018 w 2880226"/>
                <a:gd name="connsiteY15" fmla="*/ 21741 h 242577"/>
                <a:gd name="connsiteX16" fmla="*/ 144018 w 2880226"/>
                <a:gd name="connsiteY16" fmla="*/ 241610 h 242577"/>
                <a:gd name="connsiteX17" fmla="*/ 0 w 2880226"/>
                <a:gd name="connsiteY17" fmla="*/ 241610 h 24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80226" h="242577">
                  <a:moveTo>
                    <a:pt x="2880227" y="241610"/>
                  </a:moveTo>
                  <a:lnTo>
                    <a:pt x="2501252" y="241610"/>
                  </a:lnTo>
                  <a:lnTo>
                    <a:pt x="2501252" y="-967"/>
                  </a:lnTo>
                  <a:lnTo>
                    <a:pt x="2175334" y="-967"/>
                  </a:lnTo>
                  <a:lnTo>
                    <a:pt x="2175334" y="241610"/>
                  </a:lnTo>
                  <a:lnTo>
                    <a:pt x="1841840" y="241610"/>
                  </a:lnTo>
                  <a:lnTo>
                    <a:pt x="1841840" y="6674"/>
                  </a:lnTo>
                  <a:lnTo>
                    <a:pt x="1493170" y="6674"/>
                  </a:lnTo>
                  <a:lnTo>
                    <a:pt x="1493170" y="233970"/>
                  </a:lnTo>
                  <a:lnTo>
                    <a:pt x="1144502" y="233970"/>
                  </a:lnTo>
                  <a:lnTo>
                    <a:pt x="1144502" y="14314"/>
                  </a:lnTo>
                  <a:lnTo>
                    <a:pt x="795854" y="14314"/>
                  </a:lnTo>
                  <a:lnTo>
                    <a:pt x="795854" y="241610"/>
                  </a:lnTo>
                  <a:lnTo>
                    <a:pt x="469936" y="241610"/>
                  </a:lnTo>
                  <a:lnTo>
                    <a:pt x="469936" y="21741"/>
                  </a:lnTo>
                  <a:lnTo>
                    <a:pt x="144018" y="21741"/>
                  </a:lnTo>
                  <a:lnTo>
                    <a:pt x="144018" y="241610"/>
                  </a:lnTo>
                  <a:lnTo>
                    <a:pt x="0" y="241610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1A32784-EDF1-B8AD-E0BF-FFA7E9EF6F3F}"/>
                </a:ext>
              </a:extLst>
            </p:cNvPr>
            <p:cNvSpPr/>
            <p:nvPr/>
          </p:nvSpPr>
          <p:spPr>
            <a:xfrm>
              <a:off x="4674627" y="2151294"/>
              <a:ext cx="234978" cy="21222"/>
            </a:xfrm>
            <a:custGeom>
              <a:avLst/>
              <a:gdLst>
                <a:gd name="connsiteX0" fmla="*/ 0 w 234978"/>
                <a:gd name="connsiteY0" fmla="*/ -967 h 21222"/>
                <a:gd name="connsiteX1" fmla="*/ 234978 w 234978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78" h="21222">
                  <a:moveTo>
                    <a:pt x="0" y="-967"/>
                  </a:moveTo>
                  <a:cubicBezTo>
                    <a:pt x="227402" y="-967"/>
                    <a:pt x="234978" y="-967"/>
                    <a:pt x="234978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9FCD96-B8BE-1677-066B-D59DB300B052}"/>
                </a:ext>
              </a:extLst>
            </p:cNvPr>
            <p:cNvSpPr/>
            <p:nvPr/>
          </p:nvSpPr>
          <p:spPr>
            <a:xfrm>
              <a:off x="4674627" y="2075529"/>
              <a:ext cx="227401" cy="21222"/>
            </a:xfrm>
            <a:custGeom>
              <a:avLst/>
              <a:gdLst>
                <a:gd name="connsiteX0" fmla="*/ 0 w 227401"/>
                <a:gd name="connsiteY0" fmla="*/ -967 h 21222"/>
                <a:gd name="connsiteX1" fmla="*/ 227402 w 227401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401" h="21222">
                  <a:moveTo>
                    <a:pt x="0" y="-967"/>
                  </a:moveTo>
                  <a:lnTo>
                    <a:pt x="227402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0F1EDC-3B16-F5D6-E9C2-4C19200AA216}"/>
                </a:ext>
              </a:extLst>
            </p:cNvPr>
            <p:cNvSpPr/>
            <p:nvPr/>
          </p:nvSpPr>
          <p:spPr>
            <a:xfrm>
              <a:off x="4788338" y="1893650"/>
              <a:ext cx="21222" cy="174239"/>
            </a:xfrm>
            <a:custGeom>
              <a:avLst/>
              <a:gdLst>
                <a:gd name="connsiteX0" fmla="*/ 0 w 21222"/>
                <a:gd name="connsiteY0" fmla="*/ -967 h 174239"/>
                <a:gd name="connsiteX1" fmla="*/ 0 w 21222"/>
                <a:gd name="connsiteY1" fmla="*/ 173272 h 17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239">
                  <a:moveTo>
                    <a:pt x="0" y="-967"/>
                  </a:moveTo>
                  <a:lnTo>
                    <a:pt x="0" y="173272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E01584-C0D9-FB8B-83A8-0B637B8BCDB1}"/>
                </a:ext>
              </a:extLst>
            </p:cNvPr>
            <p:cNvSpPr txBox="1"/>
            <p:nvPr/>
          </p:nvSpPr>
          <p:spPr>
            <a:xfrm>
              <a:off x="4295513" y="1767657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WL4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D0B3D06-9E19-34C3-1656-58921466C874}"/>
                </a:ext>
              </a:extLst>
            </p:cNvPr>
            <p:cNvSpPr/>
            <p:nvPr/>
          </p:nvSpPr>
          <p:spPr>
            <a:xfrm>
              <a:off x="5319311" y="2150232"/>
              <a:ext cx="234957" cy="21222"/>
            </a:xfrm>
            <a:custGeom>
              <a:avLst/>
              <a:gdLst>
                <a:gd name="connsiteX0" fmla="*/ 0 w 234957"/>
                <a:gd name="connsiteY0" fmla="*/ -967 h 21222"/>
                <a:gd name="connsiteX1" fmla="*/ 234957 w 234957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7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8D0C154-0E8B-1C7F-8816-347777776A2D}"/>
                </a:ext>
              </a:extLst>
            </p:cNvPr>
            <p:cNvSpPr/>
            <p:nvPr/>
          </p:nvSpPr>
          <p:spPr>
            <a:xfrm>
              <a:off x="5319311" y="2074256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BC02041-AE1A-D0C4-B3A4-8F78EDE9DE44}"/>
                </a:ext>
              </a:extLst>
            </p:cNvPr>
            <p:cNvSpPr/>
            <p:nvPr/>
          </p:nvSpPr>
          <p:spPr>
            <a:xfrm>
              <a:off x="5433001" y="1892376"/>
              <a:ext cx="21222" cy="174450"/>
            </a:xfrm>
            <a:custGeom>
              <a:avLst/>
              <a:gdLst>
                <a:gd name="connsiteX0" fmla="*/ 0 w 21222"/>
                <a:gd name="connsiteY0" fmla="*/ -967 h 174450"/>
                <a:gd name="connsiteX1" fmla="*/ 0 w 21222"/>
                <a:gd name="connsiteY1" fmla="*/ 173483 h 17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450">
                  <a:moveTo>
                    <a:pt x="0" y="-967"/>
                  </a:moveTo>
                  <a:lnTo>
                    <a:pt x="0" y="173483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D48DDBE-800E-0182-DF45-CB6896C5E914}"/>
                </a:ext>
              </a:extLst>
            </p:cNvPr>
            <p:cNvSpPr txBox="1"/>
            <p:nvPr/>
          </p:nvSpPr>
          <p:spPr>
            <a:xfrm>
              <a:off x="4940173" y="1766534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WL3</a:t>
              </a: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E791530-07D9-49C6-A24A-E95A4345F6BA}"/>
                </a:ext>
              </a:extLst>
            </p:cNvPr>
            <p:cNvSpPr/>
            <p:nvPr/>
          </p:nvSpPr>
          <p:spPr>
            <a:xfrm>
              <a:off x="6016628" y="2142592"/>
              <a:ext cx="234956" cy="21222"/>
            </a:xfrm>
            <a:custGeom>
              <a:avLst/>
              <a:gdLst>
                <a:gd name="connsiteX0" fmla="*/ 0 w 234956"/>
                <a:gd name="connsiteY0" fmla="*/ -967 h 21222"/>
                <a:gd name="connsiteX1" fmla="*/ 234957 w 234956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6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F7E07E0-28AE-E8F5-E45B-9CDD9DC27A7D}"/>
                </a:ext>
              </a:extLst>
            </p:cNvPr>
            <p:cNvSpPr/>
            <p:nvPr/>
          </p:nvSpPr>
          <p:spPr>
            <a:xfrm>
              <a:off x="6016628" y="2066827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730427D-F993-FEAA-CE23-534E73AD27AD}"/>
                </a:ext>
              </a:extLst>
            </p:cNvPr>
            <p:cNvSpPr/>
            <p:nvPr/>
          </p:nvSpPr>
          <p:spPr>
            <a:xfrm>
              <a:off x="6130318" y="1884863"/>
              <a:ext cx="21222" cy="174323"/>
            </a:xfrm>
            <a:custGeom>
              <a:avLst/>
              <a:gdLst>
                <a:gd name="connsiteX0" fmla="*/ 0 w 21222"/>
                <a:gd name="connsiteY0" fmla="*/ -967 h 174323"/>
                <a:gd name="connsiteX1" fmla="*/ 0 w 21222"/>
                <a:gd name="connsiteY1" fmla="*/ 173356 h 174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323">
                  <a:moveTo>
                    <a:pt x="0" y="-967"/>
                  </a:moveTo>
                  <a:lnTo>
                    <a:pt x="0" y="173356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6C1AF6D-0DD0-35EF-F9BA-62C9DC038D80}"/>
                </a:ext>
              </a:extLst>
            </p:cNvPr>
            <p:cNvSpPr txBox="1"/>
            <p:nvPr/>
          </p:nvSpPr>
          <p:spPr>
            <a:xfrm>
              <a:off x="5637501" y="1758960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WL2</a:t>
              </a: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6C93E42-4D71-074D-63C7-45F031211F47}"/>
                </a:ext>
              </a:extLst>
            </p:cNvPr>
            <p:cNvSpPr/>
            <p:nvPr/>
          </p:nvSpPr>
          <p:spPr>
            <a:xfrm>
              <a:off x="6721521" y="2127313"/>
              <a:ext cx="234956" cy="21222"/>
            </a:xfrm>
            <a:custGeom>
              <a:avLst/>
              <a:gdLst>
                <a:gd name="connsiteX0" fmla="*/ 0 w 234956"/>
                <a:gd name="connsiteY0" fmla="*/ -967 h 21222"/>
                <a:gd name="connsiteX1" fmla="*/ 234957 w 234956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6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9F8A8B2-F77A-91CC-12D4-7338019815F7}"/>
                </a:ext>
              </a:extLst>
            </p:cNvPr>
            <p:cNvSpPr/>
            <p:nvPr/>
          </p:nvSpPr>
          <p:spPr>
            <a:xfrm>
              <a:off x="6721521" y="2051547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931D6FD-507E-F925-5DFE-E50FDEC3E8BE}"/>
                </a:ext>
              </a:extLst>
            </p:cNvPr>
            <p:cNvSpPr/>
            <p:nvPr/>
          </p:nvSpPr>
          <p:spPr>
            <a:xfrm>
              <a:off x="6835211" y="1869711"/>
              <a:ext cx="21222" cy="174407"/>
            </a:xfrm>
            <a:custGeom>
              <a:avLst/>
              <a:gdLst>
                <a:gd name="connsiteX0" fmla="*/ 0 w 21222"/>
                <a:gd name="connsiteY0" fmla="*/ -967 h 174407"/>
                <a:gd name="connsiteX1" fmla="*/ 0 w 21222"/>
                <a:gd name="connsiteY1" fmla="*/ 173440 h 174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407">
                  <a:moveTo>
                    <a:pt x="0" y="-967"/>
                  </a:moveTo>
                  <a:lnTo>
                    <a:pt x="0" y="173440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60E68DA-8ADC-784A-1648-289568E604A9}"/>
                </a:ext>
              </a:extLst>
            </p:cNvPr>
            <p:cNvSpPr txBox="1"/>
            <p:nvPr/>
          </p:nvSpPr>
          <p:spPr>
            <a:xfrm>
              <a:off x="6342400" y="1743786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WL1</a:t>
              </a: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791B639-F8F8-069D-C387-E270B67B7282}"/>
                </a:ext>
              </a:extLst>
            </p:cNvPr>
            <p:cNvSpPr/>
            <p:nvPr/>
          </p:nvSpPr>
          <p:spPr>
            <a:xfrm>
              <a:off x="1741748" y="2199894"/>
              <a:ext cx="2880225" cy="242577"/>
            </a:xfrm>
            <a:custGeom>
              <a:avLst/>
              <a:gdLst>
                <a:gd name="connsiteX0" fmla="*/ 2880225 w 2880225"/>
                <a:gd name="connsiteY0" fmla="*/ 241610 h 242577"/>
                <a:gd name="connsiteX1" fmla="*/ 2501250 w 2880225"/>
                <a:gd name="connsiteY1" fmla="*/ 241610 h 242577"/>
                <a:gd name="connsiteX2" fmla="*/ 2501250 w 2880225"/>
                <a:gd name="connsiteY2" fmla="*/ -967 h 242577"/>
                <a:gd name="connsiteX3" fmla="*/ 2175332 w 2880225"/>
                <a:gd name="connsiteY3" fmla="*/ -967 h 242577"/>
                <a:gd name="connsiteX4" fmla="*/ 2175332 w 2880225"/>
                <a:gd name="connsiteY4" fmla="*/ 241610 h 242577"/>
                <a:gd name="connsiteX5" fmla="*/ 1841837 w 2880225"/>
                <a:gd name="connsiteY5" fmla="*/ 241610 h 242577"/>
                <a:gd name="connsiteX6" fmla="*/ 1841837 w 2880225"/>
                <a:gd name="connsiteY6" fmla="*/ 6673 h 242577"/>
                <a:gd name="connsiteX7" fmla="*/ 1493168 w 2880225"/>
                <a:gd name="connsiteY7" fmla="*/ 6673 h 242577"/>
                <a:gd name="connsiteX8" fmla="*/ 1493168 w 2880225"/>
                <a:gd name="connsiteY8" fmla="*/ 234180 h 242577"/>
                <a:gd name="connsiteX9" fmla="*/ 1144521 w 2880225"/>
                <a:gd name="connsiteY9" fmla="*/ 234180 h 242577"/>
                <a:gd name="connsiteX10" fmla="*/ 1144521 w 2880225"/>
                <a:gd name="connsiteY10" fmla="*/ 14312 h 242577"/>
                <a:gd name="connsiteX11" fmla="*/ 795852 w 2880225"/>
                <a:gd name="connsiteY11" fmla="*/ 14312 h 242577"/>
                <a:gd name="connsiteX12" fmla="*/ 795852 w 2880225"/>
                <a:gd name="connsiteY12" fmla="*/ 241610 h 242577"/>
                <a:gd name="connsiteX13" fmla="*/ 469934 w 2880225"/>
                <a:gd name="connsiteY13" fmla="*/ 241610 h 242577"/>
                <a:gd name="connsiteX14" fmla="*/ 469934 w 2880225"/>
                <a:gd name="connsiteY14" fmla="*/ 21954 h 242577"/>
                <a:gd name="connsiteX15" fmla="*/ 144011 w 2880225"/>
                <a:gd name="connsiteY15" fmla="*/ 21954 h 242577"/>
                <a:gd name="connsiteX16" fmla="*/ 144011 w 2880225"/>
                <a:gd name="connsiteY16" fmla="*/ 241610 h 242577"/>
                <a:gd name="connsiteX17" fmla="*/ 0 w 2880225"/>
                <a:gd name="connsiteY17" fmla="*/ 241610 h 24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80225" h="242577">
                  <a:moveTo>
                    <a:pt x="2880225" y="241610"/>
                  </a:moveTo>
                  <a:lnTo>
                    <a:pt x="2501250" y="241610"/>
                  </a:lnTo>
                  <a:lnTo>
                    <a:pt x="2501250" y="-967"/>
                  </a:lnTo>
                  <a:lnTo>
                    <a:pt x="2175332" y="-967"/>
                  </a:lnTo>
                  <a:lnTo>
                    <a:pt x="2175332" y="241610"/>
                  </a:lnTo>
                  <a:lnTo>
                    <a:pt x="1841837" y="241610"/>
                  </a:lnTo>
                  <a:lnTo>
                    <a:pt x="1841837" y="6673"/>
                  </a:lnTo>
                  <a:lnTo>
                    <a:pt x="1493168" y="6673"/>
                  </a:lnTo>
                  <a:lnTo>
                    <a:pt x="1493168" y="234180"/>
                  </a:lnTo>
                  <a:lnTo>
                    <a:pt x="1144521" y="234180"/>
                  </a:lnTo>
                  <a:lnTo>
                    <a:pt x="1144521" y="14312"/>
                  </a:lnTo>
                  <a:lnTo>
                    <a:pt x="795852" y="14312"/>
                  </a:lnTo>
                  <a:lnTo>
                    <a:pt x="795852" y="241610"/>
                  </a:lnTo>
                  <a:lnTo>
                    <a:pt x="469934" y="241610"/>
                  </a:lnTo>
                  <a:lnTo>
                    <a:pt x="469934" y="21954"/>
                  </a:lnTo>
                  <a:lnTo>
                    <a:pt x="144011" y="21954"/>
                  </a:lnTo>
                  <a:lnTo>
                    <a:pt x="144011" y="241610"/>
                  </a:lnTo>
                  <a:lnTo>
                    <a:pt x="0" y="241610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BA577C-A5E0-C26E-CD30-2249450305B5}"/>
                </a:ext>
              </a:extLst>
            </p:cNvPr>
            <p:cNvSpPr/>
            <p:nvPr/>
          </p:nvSpPr>
          <p:spPr>
            <a:xfrm>
              <a:off x="1931238" y="2154477"/>
              <a:ext cx="234965" cy="21222"/>
            </a:xfrm>
            <a:custGeom>
              <a:avLst/>
              <a:gdLst>
                <a:gd name="connsiteX0" fmla="*/ 0 w 234965"/>
                <a:gd name="connsiteY0" fmla="*/ -967 h 21222"/>
                <a:gd name="connsiteX1" fmla="*/ 234966 w 234965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65" h="21222">
                  <a:moveTo>
                    <a:pt x="0" y="-967"/>
                  </a:moveTo>
                  <a:cubicBezTo>
                    <a:pt x="227387" y="-967"/>
                    <a:pt x="234966" y="-967"/>
                    <a:pt x="234966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3A2B4A6-CB2B-711C-9E69-75FB02BD36F6}"/>
                </a:ext>
              </a:extLst>
            </p:cNvPr>
            <p:cNvSpPr/>
            <p:nvPr/>
          </p:nvSpPr>
          <p:spPr>
            <a:xfrm>
              <a:off x="1931238" y="2078712"/>
              <a:ext cx="227387" cy="21222"/>
            </a:xfrm>
            <a:custGeom>
              <a:avLst/>
              <a:gdLst>
                <a:gd name="connsiteX0" fmla="*/ 0 w 227387"/>
                <a:gd name="connsiteY0" fmla="*/ -967 h 21222"/>
                <a:gd name="connsiteX1" fmla="*/ 227387 w 227387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7" h="21222">
                  <a:moveTo>
                    <a:pt x="0" y="-967"/>
                  </a:moveTo>
                  <a:lnTo>
                    <a:pt x="227387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86B590C-7D36-374C-BB02-C9B2775AF770}"/>
                </a:ext>
              </a:extLst>
            </p:cNvPr>
            <p:cNvSpPr/>
            <p:nvPr/>
          </p:nvSpPr>
          <p:spPr>
            <a:xfrm>
              <a:off x="2044930" y="1896832"/>
              <a:ext cx="21222" cy="174239"/>
            </a:xfrm>
            <a:custGeom>
              <a:avLst/>
              <a:gdLst>
                <a:gd name="connsiteX0" fmla="*/ 0 w 21222"/>
                <a:gd name="connsiteY0" fmla="*/ -967 h 174239"/>
                <a:gd name="connsiteX1" fmla="*/ 0 w 21222"/>
                <a:gd name="connsiteY1" fmla="*/ 173272 h 17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239">
                  <a:moveTo>
                    <a:pt x="0" y="-967"/>
                  </a:moveTo>
                  <a:lnTo>
                    <a:pt x="0" y="173272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138D365-E319-DEBB-4ACC-C5192774B78E}"/>
                </a:ext>
              </a:extLst>
            </p:cNvPr>
            <p:cNvSpPr txBox="1"/>
            <p:nvPr/>
          </p:nvSpPr>
          <p:spPr>
            <a:xfrm>
              <a:off x="1552113" y="1770884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WL8</a:t>
              </a: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4DC53AF-8B39-341A-9318-7659E98D18E1}"/>
                </a:ext>
              </a:extLst>
            </p:cNvPr>
            <p:cNvSpPr/>
            <p:nvPr/>
          </p:nvSpPr>
          <p:spPr>
            <a:xfrm>
              <a:off x="2575907" y="2153416"/>
              <a:ext cx="234957" cy="21222"/>
            </a:xfrm>
            <a:custGeom>
              <a:avLst/>
              <a:gdLst>
                <a:gd name="connsiteX0" fmla="*/ 0 w 234957"/>
                <a:gd name="connsiteY0" fmla="*/ -967 h 21222"/>
                <a:gd name="connsiteX1" fmla="*/ 234957 w 234957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7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57B74B6-F989-74E9-1598-45D34535C400}"/>
                </a:ext>
              </a:extLst>
            </p:cNvPr>
            <p:cNvSpPr/>
            <p:nvPr/>
          </p:nvSpPr>
          <p:spPr>
            <a:xfrm>
              <a:off x="2575907" y="2077651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8737001-235D-708D-62F9-015F4C5A363A}"/>
                </a:ext>
              </a:extLst>
            </p:cNvPr>
            <p:cNvSpPr/>
            <p:nvPr/>
          </p:nvSpPr>
          <p:spPr>
            <a:xfrm>
              <a:off x="2689597" y="1895771"/>
              <a:ext cx="21222" cy="174239"/>
            </a:xfrm>
            <a:custGeom>
              <a:avLst/>
              <a:gdLst>
                <a:gd name="connsiteX0" fmla="*/ 0 w 21222"/>
                <a:gd name="connsiteY0" fmla="*/ -967 h 174239"/>
                <a:gd name="connsiteX1" fmla="*/ 0 w 21222"/>
                <a:gd name="connsiteY1" fmla="*/ 173272 h 17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239">
                  <a:moveTo>
                    <a:pt x="0" y="-967"/>
                  </a:moveTo>
                  <a:lnTo>
                    <a:pt x="0" y="173272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9D8A7B1-3BE4-7DCA-6086-3CA2A05512B0}"/>
                </a:ext>
              </a:extLst>
            </p:cNvPr>
            <p:cNvSpPr txBox="1"/>
            <p:nvPr/>
          </p:nvSpPr>
          <p:spPr>
            <a:xfrm>
              <a:off x="2196787" y="1769761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WL7</a:t>
              </a: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53E48A9-C50D-3FE3-0867-DC56C2BA6D2F}"/>
                </a:ext>
              </a:extLst>
            </p:cNvPr>
            <p:cNvSpPr/>
            <p:nvPr/>
          </p:nvSpPr>
          <p:spPr>
            <a:xfrm>
              <a:off x="3273223" y="2145776"/>
              <a:ext cx="234957" cy="21222"/>
            </a:xfrm>
            <a:custGeom>
              <a:avLst/>
              <a:gdLst>
                <a:gd name="connsiteX0" fmla="*/ 0 w 234957"/>
                <a:gd name="connsiteY0" fmla="*/ -967 h 21222"/>
                <a:gd name="connsiteX1" fmla="*/ 234957 w 234957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7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40F212B-693F-0B28-0A8A-F679AF09635E}"/>
                </a:ext>
              </a:extLst>
            </p:cNvPr>
            <p:cNvSpPr/>
            <p:nvPr/>
          </p:nvSpPr>
          <p:spPr>
            <a:xfrm>
              <a:off x="3273223" y="2070011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45E5114-BAEE-A901-33CF-DECCCD3BA6BD}"/>
                </a:ext>
              </a:extLst>
            </p:cNvPr>
            <p:cNvSpPr/>
            <p:nvPr/>
          </p:nvSpPr>
          <p:spPr>
            <a:xfrm>
              <a:off x="3386914" y="1888132"/>
              <a:ext cx="21222" cy="174239"/>
            </a:xfrm>
            <a:custGeom>
              <a:avLst/>
              <a:gdLst>
                <a:gd name="connsiteX0" fmla="*/ 0 w 21222"/>
                <a:gd name="connsiteY0" fmla="*/ -967 h 174239"/>
                <a:gd name="connsiteX1" fmla="*/ 0 w 21222"/>
                <a:gd name="connsiteY1" fmla="*/ 173272 h 17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239">
                  <a:moveTo>
                    <a:pt x="0" y="-967"/>
                  </a:moveTo>
                  <a:lnTo>
                    <a:pt x="0" y="173272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314D4BE-E02B-62F7-3409-9C3EDD54D0DE}"/>
                </a:ext>
              </a:extLst>
            </p:cNvPr>
            <p:cNvSpPr txBox="1"/>
            <p:nvPr/>
          </p:nvSpPr>
          <p:spPr>
            <a:xfrm>
              <a:off x="2894095" y="1762186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WL6</a:t>
              </a: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AAB3E37-05AB-765C-13C5-29DB3DF82464}"/>
                </a:ext>
              </a:extLst>
            </p:cNvPr>
            <p:cNvSpPr/>
            <p:nvPr/>
          </p:nvSpPr>
          <p:spPr>
            <a:xfrm>
              <a:off x="3978117" y="2130708"/>
              <a:ext cx="234978" cy="21222"/>
            </a:xfrm>
            <a:custGeom>
              <a:avLst/>
              <a:gdLst>
                <a:gd name="connsiteX0" fmla="*/ 0 w 234978"/>
                <a:gd name="connsiteY0" fmla="*/ -967 h 21222"/>
                <a:gd name="connsiteX1" fmla="*/ 234978 w 234978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78" h="21222">
                  <a:moveTo>
                    <a:pt x="0" y="-967"/>
                  </a:moveTo>
                  <a:cubicBezTo>
                    <a:pt x="227402" y="-967"/>
                    <a:pt x="234978" y="-967"/>
                    <a:pt x="234978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F3D8AF9-54D5-EF19-03B8-F7053A66F039}"/>
                </a:ext>
              </a:extLst>
            </p:cNvPr>
            <p:cNvSpPr/>
            <p:nvPr/>
          </p:nvSpPr>
          <p:spPr>
            <a:xfrm>
              <a:off x="3978117" y="2054942"/>
              <a:ext cx="227401" cy="21222"/>
            </a:xfrm>
            <a:custGeom>
              <a:avLst/>
              <a:gdLst>
                <a:gd name="connsiteX0" fmla="*/ 0 w 227401"/>
                <a:gd name="connsiteY0" fmla="*/ -967 h 21222"/>
                <a:gd name="connsiteX1" fmla="*/ 227402 w 227401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401" h="21222">
                  <a:moveTo>
                    <a:pt x="0" y="-967"/>
                  </a:moveTo>
                  <a:lnTo>
                    <a:pt x="227402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23AC8EC-4500-9EA1-6A44-DAA9619D7DDB}"/>
                </a:ext>
              </a:extLst>
            </p:cNvPr>
            <p:cNvSpPr/>
            <p:nvPr/>
          </p:nvSpPr>
          <p:spPr>
            <a:xfrm>
              <a:off x="4091807" y="1872936"/>
              <a:ext cx="21222" cy="174366"/>
            </a:xfrm>
            <a:custGeom>
              <a:avLst/>
              <a:gdLst>
                <a:gd name="connsiteX0" fmla="*/ 0 w 21222"/>
                <a:gd name="connsiteY0" fmla="*/ -967 h 174366"/>
                <a:gd name="connsiteX1" fmla="*/ 0 w 21222"/>
                <a:gd name="connsiteY1" fmla="*/ 173399 h 174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366">
                  <a:moveTo>
                    <a:pt x="0" y="-967"/>
                  </a:moveTo>
                  <a:lnTo>
                    <a:pt x="0" y="173399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7B38A7B-37CB-696D-FB59-D62F5A64370E}"/>
                </a:ext>
              </a:extLst>
            </p:cNvPr>
            <p:cNvSpPr txBox="1"/>
            <p:nvPr/>
          </p:nvSpPr>
          <p:spPr>
            <a:xfrm>
              <a:off x="3598994" y="1747013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WL5</a:t>
              </a: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07FE2F3-3B12-AF73-FB26-2EA304390479}"/>
                </a:ext>
              </a:extLst>
            </p:cNvPr>
            <p:cNvSpPr/>
            <p:nvPr/>
          </p:nvSpPr>
          <p:spPr>
            <a:xfrm>
              <a:off x="7653413" y="2105877"/>
              <a:ext cx="265284" cy="7427"/>
            </a:xfrm>
            <a:custGeom>
              <a:avLst/>
              <a:gdLst>
                <a:gd name="connsiteX0" fmla="*/ 0 w 265284"/>
                <a:gd name="connsiteY0" fmla="*/ -967 h 7427"/>
                <a:gd name="connsiteX1" fmla="*/ 265285 w 265284"/>
                <a:gd name="connsiteY1" fmla="*/ -967 h 7427"/>
                <a:gd name="connsiteX2" fmla="*/ 265285 w 265284"/>
                <a:gd name="connsiteY2" fmla="*/ 6460 h 7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5284" h="7427">
                  <a:moveTo>
                    <a:pt x="0" y="-967"/>
                  </a:moveTo>
                  <a:lnTo>
                    <a:pt x="265285" y="-967"/>
                  </a:lnTo>
                  <a:lnTo>
                    <a:pt x="265285" y="6460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1C42586-3F84-35DD-7C43-69AA10827A47}"/>
                </a:ext>
              </a:extLst>
            </p:cNvPr>
            <p:cNvSpPr/>
            <p:nvPr/>
          </p:nvSpPr>
          <p:spPr>
            <a:xfrm>
              <a:off x="7782256" y="1802604"/>
              <a:ext cx="21222" cy="310700"/>
            </a:xfrm>
            <a:custGeom>
              <a:avLst/>
              <a:gdLst>
                <a:gd name="connsiteX0" fmla="*/ 0 w 21222"/>
                <a:gd name="connsiteY0" fmla="*/ 309733 h 310700"/>
                <a:gd name="connsiteX1" fmla="*/ 0 w 21222"/>
                <a:gd name="connsiteY1" fmla="*/ -967 h 31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310700">
                  <a:moveTo>
                    <a:pt x="0" y="309733"/>
                  </a:moveTo>
                  <a:lnTo>
                    <a:pt x="0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7B42FC7-E858-5B79-448D-6852D2AD94DB}"/>
                </a:ext>
              </a:extLst>
            </p:cNvPr>
            <p:cNvSpPr/>
            <p:nvPr/>
          </p:nvSpPr>
          <p:spPr>
            <a:xfrm>
              <a:off x="763580" y="2185250"/>
              <a:ext cx="1015662" cy="515288"/>
            </a:xfrm>
            <a:custGeom>
              <a:avLst/>
              <a:gdLst>
                <a:gd name="connsiteX0" fmla="*/ 1015662 w 1015662"/>
                <a:gd name="connsiteY0" fmla="*/ 256676 h 515288"/>
                <a:gd name="connsiteX1" fmla="*/ 712480 w 1015662"/>
                <a:gd name="connsiteY1" fmla="*/ 256676 h 515288"/>
                <a:gd name="connsiteX2" fmla="*/ 712480 w 1015662"/>
                <a:gd name="connsiteY2" fmla="*/ -967 h 515288"/>
                <a:gd name="connsiteX3" fmla="*/ 386558 w 1015662"/>
                <a:gd name="connsiteY3" fmla="*/ -967 h 515288"/>
                <a:gd name="connsiteX4" fmla="*/ 386558 w 1015662"/>
                <a:gd name="connsiteY4" fmla="*/ 241396 h 515288"/>
                <a:gd name="connsiteX5" fmla="*/ 0 w 1015662"/>
                <a:gd name="connsiteY5" fmla="*/ 241396 h 515288"/>
                <a:gd name="connsiteX6" fmla="*/ 0 w 1015662"/>
                <a:gd name="connsiteY6" fmla="*/ 514321 h 515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5662" h="515288">
                  <a:moveTo>
                    <a:pt x="1015662" y="256676"/>
                  </a:moveTo>
                  <a:lnTo>
                    <a:pt x="712480" y="256676"/>
                  </a:lnTo>
                  <a:lnTo>
                    <a:pt x="712480" y="-967"/>
                  </a:lnTo>
                  <a:lnTo>
                    <a:pt x="386558" y="-967"/>
                  </a:lnTo>
                  <a:lnTo>
                    <a:pt x="386558" y="241396"/>
                  </a:lnTo>
                  <a:lnTo>
                    <a:pt x="0" y="241396"/>
                  </a:lnTo>
                  <a:lnTo>
                    <a:pt x="0" y="514321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EE79C3D-7D59-9BCE-4012-533179A22179}"/>
                </a:ext>
              </a:extLst>
            </p:cNvPr>
            <p:cNvSpPr/>
            <p:nvPr/>
          </p:nvSpPr>
          <p:spPr>
            <a:xfrm>
              <a:off x="1165297" y="2101845"/>
              <a:ext cx="280444" cy="21222"/>
            </a:xfrm>
            <a:custGeom>
              <a:avLst/>
              <a:gdLst>
                <a:gd name="connsiteX0" fmla="*/ 0 w 280444"/>
                <a:gd name="connsiteY0" fmla="*/ -967 h 21222"/>
                <a:gd name="connsiteX1" fmla="*/ 280444 w 280444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0444" h="21222">
                  <a:moveTo>
                    <a:pt x="0" y="-967"/>
                  </a:moveTo>
                  <a:lnTo>
                    <a:pt x="280444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50E2BB0-D3C4-B0EA-20F4-1F22F3628265}"/>
                </a:ext>
              </a:extLst>
            </p:cNvPr>
            <p:cNvSpPr/>
            <p:nvPr/>
          </p:nvSpPr>
          <p:spPr>
            <a:xfrm>
              <a:off x="1309308" y="1855682"/>
              <a:ext cx="21222" cy="238522"/>
            </a:xfrm>
            <a:custGeom>
              <a:avLst/>
              <a:gdLst>
                <a:gd name="connsiteX0" fmla="*/ 0 w 21222"/>
                <a:gd name="connsiteY0" fmla="*/ 237556 h 238522"/>
                <a:gd name="connsiteX1" fmla="*/ 0 w 21222"/>
                <a:gd name="connsiteY1" fmla="*/ -967 h 23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238522">
                  <a:moveTo>
                    <a:pt x="0" y="237556"/>
                  </a:moveTo>
                  <a:lnTo>
                    <a:pt x="0" y="-967"/>
                  </a:lnTo>
                </a:path>
              </a:pathLst>
            </a:custGeom>
            <a:noFill/>
            <a:ln w="1283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61ACE6A-7CDC-643E-C9BD-0FCC14F6D2E9}"/>
                </a:ext>
              </a:extLst>
            </p:cNvPr>
            <p:cNvSpPr txBox="1"/>
            <p:nvPr/>
          </p:nvSpPr>
          <p:spPr>
            <a:xfrm>
              <a:off x="512051" y="1653750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Ground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54D9D02-447C-E13F-01C7-23453803A6EC}"/>
                </a:ext>
              </a:extLst>
            </p:cNvPr>
            <p:cNvSpPr txBox="1"/>
            <p:nvPr/>
          </p:nvSpPr>
          <p:spPr>
            <a:xfrm>
              <a:off x="572178" y="1833343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select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91E0FF4-3C0D-0BF6-8E76-3F9A84BDB2E9}"/>
                </a:ext>
              </a:extLst>
            </p:cNvPr>
            <p:cNvSpPr txBox="1"/>
            <p:nvPr/>
          </p:nvSpPr>
          <p:spPr>
            <a:xfrm>
              <a:off x="8113373" y="1265924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Bit line</a:t>
              </a: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1B32285-9167-14FD-9278-A288D16A4CE4}"/>
                </a:ext>
              </a:extLst>
            </p:cNvPr>
            <p:cNvSpPr/>
            <p:nvPr/>
          </p:nvSpPr>
          <p:spPr>
            <a:xfrm>
              <a:off x="606336" y="2714546"/>
              <a:ext cx="321573" cy="171479"/>
            </a:xfrm>
            <a:custGeom>
              <a:avLst/>
              <a:gdLst>
                <a:gd name="connsiteX0" fmla="*/ 0 w 321573"/>
                <a:gd name="connsiteY0" fmla="*/ -967 h 171479"/>
                <a:gd name="connsiteX1" fmla="*/ 321574 w 321573"/>
                <a:gd name="connsiteY1" fmla="*/ -967 h 171479"/>
                <a:gd name="connsiteX2" fmla="*/ 150068 w 321573"/>
                <a:gd name="connsiteY2" fmla="*/ 170512 h 171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1573" h="171479">
                  <a:moveTo>
                    <a:pt x="0" y="-967"/>
                  </a:moveTo>
                  <a:lnTo>
                    <a:pt x="321574" y="-967"/>
                  </a:lnTo>
                  <a:lnTo>
                    <a:pt x="150068" y="170512"/>
                  </a:lnTo>
                  <a:close/>
                </a:path>
              </a:pathLst>
            </a:custGeom>
            <a:noFill/>
            <a:ln w="24410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039684F-5790-583A-FDCB-5582D000AD95}"/>
                </a:ext>
              </a:extLst>
            </p:cNvPr>
            <p:cNvSpPr/>
            <p:nvPr/>
          </p:nvSpPr>
          <p:spPr>
            <a:xfrm>
              <a:off x="3139649" y="932823"/>
              <a:ext cx="2042160" cy="50945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NAND Flash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0254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2592-897D-E095-2746-6DF52FF6D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Multi-Level Flash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329D3F-718E-83D5-1F50-BD6C9A3B1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FD8D88-CFEC-8D7E-4ACC-EA555136C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7B1FF380-2030-8681-A29B-0F321FEF29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6" y="1297638"/>
            <a:ext cx="1062029" cy="9947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91047A-68E3-A41C-AD0F-E3D216A71B3E}"/>
              </a:ext>
            </a:extLst>
          </p:cNvPr>
          <p:cNvSpPr txBox="1"/>
          <p:nvPr/>
        </p:nvSpPr>
        <p:spPr>
          <a:xfrm>
            <a:off x="3142741" y="1586884"/>
            <a:ext cx="4504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We can </a:t>
            </a:r>
            <a:r>
              <a:rPr lang="en-US" sz="2400">
                <a:solidFill>
                  <a:srgbClr val="0070C0"/>
                </a:solidFill>
              </a:rPr>
              <a:t>store</a:t>
            </a:r>
            <a:r>
              <a:rPr lang="en-US" sz="2400"/>
              <a:t> multiple bits per cell.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DB4956-2256-1B93-6CDA-1AE34CDC4A66}"/>
              </a:ext>
            </a:extLst>
          </p:cNvPr>
          <p:cNvSpPr txBox="1"/>
          <p:nvPr/>
        </p:nvSpPr>
        <p:spPr>
          <a:xfrm>
            <a:off x="2384905" y="2519680"/>
            <a:ext cx="8462125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sz="2400"/>
              <a:t>We can </a:t>
            </a:r>
            <a:r>
              <a:rPr lang="en-US" sz="2400">
                <a:solidFill>
                  <a:srgbClr val="00B050"/>
                </a:solidFill>
              </a:rPr>
              <a:t>store</a:t>
            </a:r>
            <a:r>
              <a:rPr lang="en-US" sz="2400"/>
              <a:t> 1-4 bits per </a:t>
            </a:r>
            <a:r>
              <a:rPr lang="en-US" sz="2400">
                <a:solidFill>
                  <a:srgbClr val="E21A23"/>
                </a:solidFill>
              </a:rPr>
              <a:t>cell</a:t>
            </a:r>
            <a:r>
              <a:rPr lang="en-US" sz="2400"/>
              <a:t>. For storing </a:t>
            </a:r>
            <a:r>
              <a:rPr lang="en-US" sz="2400" i="1"/>
              <a:t>n </a:t>
            </a:r>
            <a:r>
              <a:rPr lang="en-US" sz="2400"/>
              <a:t>bits, we need to realize</a:t>
            </a:r>
            <a:br>
              <a:rPr lang="en-US" sz="2400"/>
            </a:br>
            <a:r>
              <a:rPr lang="en-US" sz="2400" i="1"/>
              <a:t>2</a:t>
            </a:r>
            <a:r>
              <a:rPr lang="en-US" sz="2400" i="1" baseline="30000"/>
              <a:t>n</a:t>
            </a:r>
            <a:r>
              <a:rPr lang="en-US" sz="2400" i="1"/>
              <a:t> </a:t>
            </a:r>
            <a:r>
              <a:rPr lang="en-US" sz="2400"/>
              <a:t>distinct </a:t>
            </a:r>
            <a:r>
              <a:rPr lang="en-US" sz="2400">
                <a:solidFill>
                  <a:srgbClr val="9F2241"/>
                </a:solidFill>
              </a:rPr>
              <a:t>charge</a:t>
            </a:r>
            <a:r>
              <a:rPr lang="en-US" sz="2400"/>
              <a:t> levels.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5151110-3A2B-D346-149E-478031D89D16}"/>
              </a:ext>
            </a:extLst>
          </p:cNvPr>
          <p:cNvSpPr/>
          <p:nvPr/>
        </p:nvSpPr>
        <p:spPr>
          <a:xfrm>
            <a:off x="2046932" y="3637280"/>
            <a:ext cx="2088189" cy="70788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Charge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FE0627B-6956-8CCF-7028-9745DFFAA208}"/>
              </a:ext>
            </a:extLst>
          </p:cNvPr>
          <p:cNvSpPr/>
          <p:nvPr/>
        </p:nvSpPr>
        <p:spPr>
          <a:xfrm>
            <a:off x="4450080" y="3755777"/>
            <a:ext cx="944880" cy="545326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2DBFF48-8C6D-C706-117D-15BAF1A0EB77}"/>
              </a:ext>
            </a:extLst>
          </p:cNvPr>
          <p:cNvSpPr/>
          <p:nvPr/>
        </p:nvSpPr>
        <p:spPr>
          <a:xfrm>
            <a:off x="5623252" y="3674497"/>
            <a:ext cx="2088189" cy="70788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Threshold voltage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03516F5-5CCF-22C0-9934-4F9CE283EF45}"/>
              </a:ext>
            </a:extLst>
          </p:cNvPr>
          <p:cNvSpPr/>
          <p:nvPr/>
        </p:nvSpPr>
        <p:spPr>
          <a:xfrm>
            <a:off x="7467600" y="4649966"/>
            <a:ext cx="2550160" cy="1354595"/>
          </a:xfrm>
          <a:prstGeom prst="wedgeRoundRectCallout">
            <a:avLst>
              <a:gd name="adj1" fmla="val -44737"/>
              <a:gd name="adj2" fmla="val -92848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Accurately sense based on the current flow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9DF0118-F98B-AA64-5D33-AE4CA3263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6" y="4941293"/>
            <a:ext cx="515020" cy="5133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F99EEC-2324-533F-B0BE-D43022090611}"/>
              </a:ext>
            </a:extLst>
          </p:cNvPr>
          <p:cNvSpPr txBox="1"/>
          <p:nvPr/>
        </p:nvSpPr>
        <p:spPr>
          <a:xfrm>
            <a:off x="2577945" y="4997888"/>
            <a:ext cx="384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/>
              <a:t>Higher storage density</a:t>
            </a:r>
          </a:p>
        </p:txBody>
      </p:sp>
      <p:pic>
        <p:nvPicPr>
          <p:cNvPr id="15" name="Picture 14" descr="Background pattern, rectangle&#10;&#10;Description automatically generated">
            <a:extLst>
              <a:ext uri="{FF2B5EF4-FFF2-40B4-BE49-F238E27FC236}">
                <a16:creationId xmlns:a16="http://schemas.microsoft.com/office/drawing/2014/main" id="{B6AACAAC-B1AB-2642-9FC1-871535E118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810" y="5909146"/>
            <a:ext cx="768437" cy="1908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84AD6C9-48BF-5B86-CBDC-1D1FF9325F62}"/>
              </a:ext>
            </a:extLst>
          </p:cNvPr>
          <p:cNvSpPr txBox="1"/>
          <p:nvPr/>
        </p:nvSpPr>
        <p:spPr>
          <a:xfrm>
            <a:off x="2727608" y="5696777"/>
            <a:ext cx="384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/>
              <a:t>Lower endurance and higher bit</a:t>
            </a:r>
            <a:br>
              <a:rPr lang="en-US" sz="2000"/>
            </a:br>
            <a:r>
              <a:rPr lang="en-US" sz="2000"/>
              <a:t>error rate (need more ECC).</a:t>
            </a:r>
          </a:p>
        </p:txBody>
      </p:sp>
    </p:spTree>
    <p:extLst>
      <p:ext uri="{BB962C8B-B14F-4D97-AF65-F5344CB8AC3E}">
        <p14:creationId xmlns:p14="http://schemas.microsoft.com/office/powerpoint/2010/main" val="1379594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6E355-504B-2E94-A80D-10B77F66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Blocks and Pages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D7ABD1-3134-2493-3319-59C5DD65A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C8336-59B1-1864-1319-AE37F732C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23</a:t>
            </a:fld>
            <a:endParaRPr lang="en-US"/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3C1ACFF5-CDCF-256E-86C2-B794E02A4C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82" y="1648804"/>
            <a:ext cx="641380" cy="6413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39E1B0-48F6-3F3D-D592-644F9A2BD177}"/>
              </a:ext>
            </a:extLst>
          </p:cNvPr>
          <p:cNvSpPr txBox="1"/>
          <p:nvPr/>
        </p:nvSpPr>
        <p:spPr>
          <a:xfrm>
            <a:off x="3153664" y="1785904"/>
            <a:ext cx="338746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sz="2400"/>
              <a:t>These are </a:t>
            </a:r>
            <a:r>
              <a:rPr lang="en-US" sz="2400">
                <a:solidFill>
                  <a:srgbClr val="C00000"/>
                </a:solidFill>
              </a:rPr>
              <a:t>storage</a:t>
            </a:r>
            <a:r>
              <a:rPr lang="en-US" sz="2400"/>
              <a:t> devices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799773-671E-0742-E254-6E99AE6A80BE}"/>
              </a:ext>
            </a:extLst>
          </p:cNvPr>
          <p:cNvSpPr txBox="1"/>
          <p:nvPr/>
        </p:nvSpPr>
        <p:spPr>
          <a:xfrm>
            <a:off x="1782645" y="2328682"/>
            <a:ext cx="9354420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/>
              <a:t>Flash devices provide </a:t>
            </a:r>
            <a:r>
              <a:rPr lang="en-US" sz="2400">
                <a:solidFill>
                  <a:srgbClr val="0070C0"/>
                </a:solidFill>
              </a:rPr>
              <a:t>page-level</a:t>
            </a:r>
            <a:r>
              <a:rPr lang="en-US" sz="2400"/>
              <a:t> access. Page size = 512-4096 </a:t>
            </a:r>
            <a:r>
              <a:rPr lang="en-US" sz="2400">
                <a:solidFill>
                  <a:srgbClr val="C00000"/>
                </a:solidFill>
              </a:rPr>
              <a:t>bytes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/>
              <a:t>There is a need to </a:t>
            </a:r>
            <a:r>
              <a:rPr lang="en-US" sz="2400">
                <a:solidFill>
                  <a:srgbClr val="9F2241"/>
                </a:solidFill>
              </a:rPr>
              <a:t>accumulate</a:t>
            </a:r>
            <a:r>
              <a:rPr lang="en-US" sz="2400"/>
              <a:t> writes, and then </a:t>
            </a:r>
            <a:r>
              <a:rPr lang="en-US" sz="2400">
                <a:solidFill>
                  <a:srgbClr val="00B050"/>
                </a:solidFill>
              </a:rPr>
              <a:t>sync</a:t>
            </a:r>
            <a:r>
              <a:rPr lang="en-US" sz="2400"/>
              <a:t> to the flash device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/>
              <a:t>Pages are </a:t>
            </a:r>
            <a:r>
              <a:rPr lang="en-US" sz="2400">
                <a:solidFill>
                  <a:srgbClr val="7030A0"/>
                </a:solidFill>
              </a:rPr>
              <a:t>grouped</a:t>
            </a:r>
            <a:r>
              <a:rPr lang="en-US" sz="2400"/>
              <a:t> into </a:t>
            </a:r>
            <a:r>
              <a:rPr lang="en-US" sz="2400" b="1">
                <a:solidFill>
                  <a:srgbClr val="002060"/>
                </a:solidFill>
              </a:rPr>
              <a:t>blocks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/>
              <a:t>Blocks </a:t>
            </a:r>
            <a:r>
              <a:rPr lang="en-US" sz="2400">
                <a:solidFill>
                  <a:srgbClr val="01708C"/>
                </a:solidFill>
              </a:rPr>
              <a:t>contain</a:t>
            </a:r>
            <a:r>
              <a:rPr lang="en-US" sz="2400"/>
              <a:t> 32-128 pages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96C1FD6-50D5-F291-0CB4-E54FF8AA31E1}"/>
              </a:ext>
            </a:extLst>
          </p:cNvPr>
          <p:cNvSpPr/>
          <p:nvPr/>
        </p:nvSpPr>
        <p:spPr>
          <a:xfrm>
            <a:off x="2285677" y="4653722"/>
            <a:ext cx="8494703" cy="50949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Read or write data at the level of pages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772897-0455-5511-E85B-7B16CE21DCB0}"/>
              </a:ext>
            </a:extLst>
          </p:cNvPr>
          <p:cNvSpPr/>
          <p:nvPr/>
        </p:nvSpPr>
        <p:spPr>
          <a:xfrm>
            <a:off x="2293778" y="5245207"/>
            <a:ext cx="8494703" cy="50949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A page once written, cannot be written again (unless erased)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07B66E-66B1-AAB1-4E43-A4F97878FF65}"/>
              </a:ext>
            </a:extLst>
          </p:cNvPr>
          <p:cNvSpPr/>
          <p:nvPr/>
        </p:nvSpPr>
        <p:spPr>
          <a:xfrm>
            <a:off x="2293778" y="5846852"/>
            <a:ext cx="8494703" cy="50949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There is a need to erase a </a:t>
            </a:r>
            <a:r>
              <a:rPr lang="en-US" sz="2400" b="1"/>
              <a:t>block</a:t>
            </a:r>
            <a:r>
              <a:rPr lang="en-US" sz="2400"/>
              <a:t> first, and then write</a:t>
            </a:r>
          </a:p>
        </p:txBody>
      </p:sp>
      <p:pic>
        <p:nvPicPr>
          <p:cNvPr id="12" name="Picture 11" descr="A picture containing seat&#10;&#10;Description automatically generated">
            <a:extLst>
              <a:ext uri="{FF2B5EF4-FFF2-40B4-BE49-F238E27FC236}">
                <a16:creationId xmlns:a16="http://schemas.microsoft.com/office/drawing/2014/main" id="{C89AE361-9C3A-7A85-3534-A68A664D02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44" y="4858319"/>
            <a:ext cx="1826418" cy="193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39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38982-D8A5-359B-9E89-EAC7C98A1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Program/Erase Cycle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85A2A4-744B-B43E-5468-FD3F366D2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88F380-BCFE-3928-C8FE-E23974F47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3AFF22-DF6A-6E5A-C32E-6AEF77E16AFA}"/>
              </a:ext>
            </a:extLst>
          </p:cNvPr>
          <p:cNvSpPr/>
          <p:nvPr/>
        </p:nvSpPr>
        <p:spPr>
          <a:xfrm>
            <a:off x="2052320" y="1442720"/>
            <a:ext cx="2702560" cy="62992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Program phase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0B0B6F6-38EC-E8AD-7EC1-9F2AF1571775}"/>
              </a:ext>
            </a:extLst>
          </p:cNvPr>
          <p:cNvSpPr/>
          <p:nvPr/>
        </p:nvSpPr>
        <p:spPr>
          <a:xfrm>
            <a:off x="5055420" y="1539240"/>
            <a:ext cx="833120" cy="518160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E8EDE1-9C4E-FDFF-19BA-20D4D7068EA0}"/>
              </a:ext>
            </a:extLst>
          </p:cNvPr>
          <p:cNvSpPr txBox="1"/>
          <p:nvPr/>
        </p:nvSpPr>
        <p:spPr>
          <a:xfrm>
            <a:off x="6185682" y="1281763"/>
            <a:ext cx="498764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Consider a </a:t>
            </a:r>
            <a:r>
              <a:rPr lang="en-US" sz="2400">
                <a:solidFill>
                  <a:srgbClr val="00B050"/>
                </a:solidFill>
              </a:rPr>
              <a:t>fresh</a:t>
            </a:r>
            <a:r>
              <a:rPr lang="en-US" sz="2400"/>
              <a:t> page </a:t>
            </a:r>
            <a:br>
              <a:rPr lang="en-US" sz="2400"/>
            </a:br>
            <a:r>
              <a:rPr lang="en-US" sz="2400"/>
              <a:t>(never written after being </a:t>
            </a:r>
            <a:r>
              <a:rPr lang="en-US" sz="2400">
                <a:solidFill>
                  <a:schemeClr val="accent4">
                    <a:lumMod val="75000"/>
                  </a:schemeClr>
                </a:solidFill>
              </a:rPr>
              <a:t>erased</a:t>
            </a:r>
            <a:r>
              <a:rPr lang="en-US" sz="240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70C0"/>
                </a:solidFill>
              </a:rPr>
              <a:t>Programming</a:t>
            </a:r>
            <a:r>
              <a:rPr lang="en-US" sz="2400"/>
              <a:t> </a:t>
            </a:r>
            <a:r>
              <a:rPr lang="en-US" sz="2400">
                <a:sym typeface="Wingdings" panose="05000000000000000000" pitchFamily="2" charset="2"/>
              </a:rPr>
              <a:t> write a 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ym typeface="Wingdings" panose="05000000000000000000" pitchFamily="2" charset="2"/>
              </a:rPr>
              <a:t>By default, a </a:t>
            </a:r>
            <a:r>
              <a:rPr lang="en-US" sz="2400">
                <a:solidFill>
                  <a:srgbClr val="720F11"/>
                </a:solidFill>
                <a:sym typeface="Wingdings" panose="05000000000000000000" pitchFamily="2" charset="2"/>
              </a:rPr>
              <a:t>cell</a:t>
            </a:r>
            <a:r>
              <a:rPr lang="en-US" sz="2400">
                <a:sym typeface="Wingdings" panose="05000000000000000000" pitchFamily="2" charset="2"/>
              </a:rPr>
              <a:t> contains a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ym typeface="Wingdings" panose="05000000000000000000" pitchFamily="2" charset="2"/>
              </a:rPr>
              <a:t>Cannot 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convert</a:t>
            </a:r>
            <a:r>
              <a:rPr lang="en-US" sz="2400">
                <a:sym typeface="Wingdings" panose="05000000000000000000" pitchFamily="2" charset="2"/>
              </a:rPr>
              <a:t> from 0  1 without</a:t>
            </a:r>
            <a:br>
              <a:rPr lang="en-US" sz="2400">
                <a:sym typeface="Wingdings" panose="05000000000000000000" pitchFamily="2" charset="2"/>
              </a:rPr>
            </a:br>
            <a:r>
              <a:rPr lang="en-US" sz="2400">
                <a:sym typeface="Wingdings" panose="05000000000000000000" pitchFamily="2" charset="2"/>
              </a:rPr>
              <a:t>erasing</a:t>
            </a:r>
            <a:endParaRPr lang="en-US" sz="2400"/>
          </a:p>
          <a:p>
            <a:pPr algn="l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A54396-1560-3241-600A-1920A16B29EE}"/>
              </a:ext>
            </a:extLst>
          </p:cNvPr>
          <p:cNvSpPr/>
          <p:nvPr/>
        </p:nvSpPr>
        <p:spPr>
          <a:xfrm>
            <a:off x="2052320" y="3689489"/>
            <a:ext cx="2702560" cy="62992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Erase phase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DCFE50A-9C0B-49CF-ECA3-B831EE1AE94C}"/>
              </a:ext>
            </a:extLst>
          </p:cNvPr>
          <p:cNvSpPr/>
          <p:nvPr/>
        </p:nvSpPr>
        <p:spPr>
          <a:xfrm>
            <a:off x="5053721" y="3704729"/>
            <a:ext cx="833120" cy="518160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5C3F2E-CD13-647D-216E-E59D930241A3}"/>
              </a:ext>
            </a:extLst>
          </p:cNvPr>
          <p:cNvSpPr txBox="1"/>
          <p:nvPr/>
        </p:nvSpPr>
        <p:spPr>
          <a:xfrm>
            <a:off x="6185684" y="3780520"/>
            <a:ext cx="42113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Set all the </a:t>
            </a:r>
            <a:r>
              <a:rPr lang="en-US" sz="2400">
                <a:solidFill>
                  <a:srgbClr val="0070C0"/>
                </a:solidFill>
              </a:rPr>
              <a:t>bits</a:t>
            </a:r>
            <a:r>
              <a:rPr lang="en-US" sz="2400"/>
              <a:t> in the </a:t>
            </a:r>
            <a:r>
              <a:rPr lang="en-US" sz="2400">
                <a:solidFill>
                  <a:srgbClr val="C00000"/>
                </a:solidFill>
              </a:rPr>
              <a:t>block</a:t>
            </a:r>
            <a:r>
              <a:rPr lang="en-US" sz="2400"/>
              <a:t> of </a:t>
            </a:r>
            <a:br>
              <a:rPr lang="en-US" sz="2400"/>
            </a:br>
            <a:r>
              <a:rPr lang="en-US" sz="2400">
                <a:solidFill>
                  <a:srgbClr val="00B050"/>
                </a:solidFill>
              </a:rPr>
              <a:t>pages</a:t>
            </a:r>
            <a:r>
              <a:rPr lang="en-US" sz="2400"/>
              <a:t> to 1 (not programmed)</a:t>
            </a:r>
          </a:p>
          <a:p>
            <a:pPr algn="l"/>
            <a:endParaRPr lang="en-US" sz="240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BF5DA6F-9354-5FA6-FFE6-F39FCC9C2F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20" y="4744855"/>
            <a:ext cx="584418" cy="5844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F00F0D-C78A-54AC-1E0B-2E118A9A3E13}"/>
              </a:ext>
            </a:extLst>
          </p:cNvPr>
          <p:cNvSpPr txBox="1"/>
          <p:nvPr/>
        </p:nvSpPr>
        <p:spPr>
          <a:xfrm>
            <a:off x="2929578" y="4818220"/>
            <a:ext cx="653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/>
              <a:t>How do we </a:t>
            </a:r>
            <a:r>
              <a:rPr lang="en-US" sz="2400">
                <a:solidFill>
                  <a:srgbClr val="0070C0"/>
                </a:solidFill>
              </a:rPr>
              <a:t>write</a:t>
            </a:r>
            <a:r>
              <a:rPr lang="en-US" sz="2400"/>
              <a:t> to a </a:t>
            </a:r>
            <a:r>
              <a:rPr lang="en-US" sz="2400">
                <a:solidFill>
                  <a:srgbClr val="00B050"/>
                </a:solidFill>
              </a:rPr>
              <a:t>page</a:t>
            </a:r>
            <a:r>
              <a:rPr lang="en-US" sz="2400"/>
              <a:t> after writing to it once?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4EA66A-18C9-65C6-6F41-633DFFB138B2}"/>
              </a:ext>
            </a:extLst>
          </p:cNvPr>
          <p:cNvSpPr txBox="1"/>
          <p:nvPr/>
        </p:nvSpPr>
        <p:spPr>
          <a:xfrm>
            <a:off x="1578830" y="5315238"/>
            <a:ext cx="1531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Comic Sans MS" panose="030F0702030302020204" pitchFamily="66" charset="0"/>
              </a:rPr>
              <a:t>Answer: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614F34-0F1B-20BF-B223-7C3DA26F7C9A}"/>
              </a:ext>
            </a:extLst>
          </p:cNvPr>
          <p:cNvSpPr txBox="1"/>
          <p:nvPr/>
        </p:nvSpPr>
        <p:spPr>
          <a:xfrm>
            <a:off x="2929579" y="5363624"/>
            <a:ext cx="83386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rgbClr val="9F2241"/>
                </a:solidFill>
              </a:rPr>
              <a:t>Copy</a:t>
            </a:r>
            <a:r>
              <a:rPr lang="en-US" sz="2400"/>
              <a:t> the </a:t>
            </a:r>
            <a:r>
              <a:rPr lang="en-US" sz="2400">
                <a:solidFill>
                  <a:srgbClr val="00B050"/>
                </a:solidFill>
              </a:rPr>
              <a:t>full</a:t>
            </a:r>
            <a:r>
              <a:rPr lang="en-US" sz="2400"/>
              <a:t> block to a </a:t>
            </a:r>
            <a:r>
              <a:rPr lang="en-US" sz="2400">
                <a:solidFill>
                  <a:srgbClr val="0070C0"/>
                </a:solidFill>
              </a:rPr>
              <a:t>fresh</a:t>
            </a:r>
            <a:r>
              <a:rPr lang="en-US" sz="2400"/>
              <a:t> block (</a:t>
            </a:r>
            <a:r>
              <a:rPr lang="en-US" sz="2400">
                <a:solidFill>
                  <a:srgbClr val="7030A0"/>
                </a:solidFill>
              </a:rPr>
              <a:t>non-programmed</a:t>
            </a:r>
            <a:r>
              <a:rPr lang="en-US" sz="2400"/>
              <a:t>) other than</a:t>
            </a:r>
          </a:p>
          <a:p>
            <a:pPr algn="l"/>
            <a:r>
              <a:rPr lang="en-US" sz="2400"/>
              <a:t>the </a:t>
            </a:r>
            <a:r>
              <a:rPr lang="en-US" sz="2400">
                <a:solidFill>
                  <a:srgbClr val="625D9C"/>
                </a:solidFill>
              </a:rPr>
              <a:t>page</a:t>
            </a:r>
            <a:r>
              <a:rPr lang="en-US" sz="2400"/>
              <a:t> that needs to be </a:t>
            </a:r>
            <a:r>
              <a:rPr lang="en-US" sz="2400">
                <a:solidFill>
                  <a:srgbClr val="FF0000"/>
                </a:solidFill>
              </a:rPr>
              <a:t>modified</a:t>
            </a:r>
            <a:r>
              <a:rPr lang="en-US" sz="2400"/>
              <a:t>. Replace its contents with the</a:t>
            </a:r>
          </a:p>
          <a:p>
            <a:pPr algn="l"/>
            <a:r>
              <a:rPr lang="en-US" sz="2400">
                <a:solidFill>
                  <a:srgbClr val="00B050"/>
                </a:solidFill>
              </a:rPr>
              <a:t>new</a:t>
            </a:r>
            <a:r>
              <a:rPr lang="en-US" sz="2400"/>
              <a:t> contents. </a:t>
            </a:r>
          </a:p>
          <a:p>
            <a:pPr algn="l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20461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678DA-16A3-B896-C128-F33479CA5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3" y="65550"/>
            <a:ext cx="10515600" cy="1325563"/>
          </a:xfrm>
        </p:spPr>
        <p:txBody>
          <a:bodyPr/>
          <a:lstStyle/>
          <a:p>
            <a:r>
              <a:rPr lang="en-US"/>
              <a:t>Reliability Issues: Wear Levelling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BC386-9532-AE7A-19C9-6EC33508B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9" y="1106656"/>
            <a:ext cx="7750629" cy="76105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n-US"/>
              <a:t>A flash device can endure a </a:t>
            </a:r>
            <a:r>
              <a:rPr lang="en-US" b="1">
                <a:solidFill>
                  <a:srgbClr val="00B050"/>
                </a:solidFill>
              </a:rPr>
              <a:t>finite</a:t>
            </a:r>
            <a:r>
              <a:rPr lang="en-US"/>
              <a:t> number of P/E cycles (50-150k). Then, the oxide layer </a:t>
            </a:r>
            <a:r>
              <a:rPr lang="en-US" b="1">
                <a:solidFill>
                  <a:schemeClr val="accent1"/>
                </a:solidFill>
              </a:rPr>
              <a:t>breaks</a:t>
            </a:r>
            <a:r>
              <a:rPr lang="en-US"/>
              <a:t> down.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943D79-0EBF-CF1A-C29D-C12BF2734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E08B7B-DA0E-560F-427B-2BC738DBB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 descr="A picture containing airplane&#10;&#10;Description automatically generated">
            <a:extLst>
              <a:ext uri="{FF2B5EF4-FFF2-40B4-BE49-F238E27FC236}">
                <a16:creationId xmlns:a16="http://schemas.microsoft.com/office/drawing/2014/main" id="{C5583B9E-2545-7A81-2C70-1510DFC7B2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6936">
            <a:off x="1407462" y="951716"/>
            <a:ext cx="946308" cy="9463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67CA40-60BF-1810-1013-D1E403E27D35}"/>
              </a:ext>
            </a:extLst>
          </p:cNvPr>
          <p:cNvSpPr txBox="1"/>
          <p:nvPr/>
        </p:nvSpPr>
        <p:spPr>
          <a:xfrm>
            <a:off x="2728780" y="2275840"/>
            <a:ext cx="7688848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/>
              <a:t>There is a need to </a:t>
            </a:r>
            <a:r>
              <a:rPr lang="en-US" sz="2400">
                <a:solidFill>
                  <a:srgbClr val="0070C0"/>
                </a:solidFill>
              </a:rPr>
              <a:t>ensure</a:t>
            </a:r>
            <a:r>
              <a:rPr lang="en-US" sz="2400"/>
              <a:t> that all blocks wear out equally.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3DB405-B4F1-318E-F33F-A01D39427729}"/>
              </a:ext>
            </a:extLst>
          </p:cNvPr>
          <p:cNvSpPr txBox="1"/>
          <p:nvPr/>
        </p:nvSpPr>
        <p:spPr>
          <a:xfrm>
            <a:off x="2190532" y="2993872"/>
            <a:ext cx="850181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0000"/>
                </a:solidFill>
              </a:rPr>
              <a:t>Maintain</a:t>
            </a:r>
            <a:r>
              <a:rPr lang="en-US" sz="2400"/>
              <a:t> a P/E counter for each block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Assume that flash addresses are </a:t>
            </a:r>
            <a:r>
              <a:rPr lang="en-US" sz="2400">
                <a:solidFill>
                  <a:srgbClr val="0070C0"/>
                </a:solidFill>
              </a:rPr>
              <a:t>virtual</a:t>
            </a:r>
            <a:r>
              <a:rPr lang="en-US" sz="2400"/>
              <a:t> addresses, which</a:t>
            </a:r>
            <a:br>
              <a:rPr lang="en-US" sz="2400"/>
            </a:br>
            <a:r>
              <a:rPr lang="en-US" sz="2400"/>
              <a:t>are mapped to </a:t>
            </a:r>
            <a:r>
              <a:rPr lang="en-US" sz="2400">
                <a:solidFill>
                  <a:srgbClr val="00B050"/>
                </a:solidFill>
              </a:rPr>
              <a:t>physical</a:t>
            </a:r>
            <a:r>
              <a:rPr lang="en-US" sz="2400"/>
              <a:t> addresses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Maintain a </a:t>
            </a:r>
            <a:r>
              <a:rPr lang="en-US" sz="2400">
                <a:solidFill>
                  <a:srgbClr val="7030A0"/>
                </a:solidFill>
              </a:rPr>
              <a:t>mapping</a:t>
            </a:r>
            <a:r>
              <a:rPr lang="en-US" sz="2400"/>
              <a:t> table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This </a:t>
            </a:r>
            <a:r>
              <a:rPr lang="en-US" sz="2400">
                <a:solidFill>
                  <a:srgbClr val="00B050"/>
                </a:solidFill>
              </a:rPr>
              <a:t>decouples</a:t>
            </a:r>
            <a:r>
              <a:rPr lang="en-US" sz="2400"/>
              <a:t> the actual flash address from the address that is </a:t>
            </a:r>
            <a:br>
              <a:rPr lang="en-US" sz="2400"/>
            </a:br>
            <a:r>
              <a:rPr lang="en-US" sz="2400">
                <a:solidFill>
                  <a:srgbClr val="0070C0"/>
                </a:solidFill>
              </a:rPr>
              <a:t>visible</a:t>
            </a:r>
            <a:r>
              <a:rPr lang="en-US" sz="2400"/>
              <a:t> to software. Allows the hardware to </a:t>
            </a:r>
            <a:r>
              <a:rPr lang="en-US" sz="2400">
                <a:solidFill>
                  <a:srgbClr val="E21A23"/>
                </a:solidFill>
              </a:rPr>
              <a:t>remap</a:t>
            </a:r>
            <a:r>
              <a:rPr lang="en-US" sz="2400"/>
              <a:t> obliviously.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DD93B5-24FD-38D1-6101-BDE1F65B06D4}"/>
              </a:ext>
            </a:extLst>
          </p:cNvPr>
          <p:cNvSpPr/>
          <p:nvPr/>
        </p:nvSpPr>
        <p:spPr>
          <a:xfrm>
            <a:off x="2629478" y="5558563"/>
            <a:ext cx="2602922" cy="70689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Virtual flash address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3383BF6-83BE-DC88-38CC-2F16256C9A36}"/>
              </a:ext>
            </a:extLst>
          </p:cNvPr>
          <p:cNvSpPr/>
          <p:nvPr/>
        </p:nvSpPr>
        <p:spPr>
          <a:xfrm>
            <a:off x="5445760" y="5787935"/>
            <a:ext cx="934720" cy="406401"/>
          </a:xfrm>
          <a:prstGeom prst="rightArrow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E11FBA0-1C98-5EAD-2D6E-B1FE5AC75FB7}"/>
              </a:ext>
            </a:extLst>
          </p:cNvPr>
          <p:cNvSpPr/>
          <p:nvPr/>
        </p:nvSpPr>
        <p:spPr>
          <a:xfrm>
            <a:off x="6593840" y="5591267"/>
            <a:ext cx="2225040" cy="70689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Physical flash address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40A996-E59B-87BD-0BA2-C64CF52B9A39}"/>
              </a:ext>
            </a:extLst>
          </p:cNvPr>
          <p:cNvSpPr txBox="1"/>
          <p:nvPr/>
        </p:nvSpPr>
        <p:spPr>
          <a:xfrm>
            <a:off x="5318250" y="5476616"/>
            <a:ext cx="1168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>
                <a:solidFill>
                  <a:srgbClr val="00B050"/>
                </a:solidFill>
                <a:latin typeface="Comic Sans MS" panose="030F0702030302020204" pitchFamily="66" charset="0"/>
              </a:rPr>
              <a:t>mapping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AB631C5-D7CA-4E0E-FEC4-E1312349A1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619" y="2224409"/>
            <a:ext cx="566859" cy="56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2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0063E-19AB-90CF-B228-BF525FB0E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82" y="201149"/>
            <a:ext cx="6858000" cy="822960"/>
          </a:xfrm>
        </p:spPr>
        <p:txBody>
          <a:bodyPr>
            <a:normAutofit fontScale="90000"/>
          </a:bodyPr>
          <a:lstStyle/>
          <a:p>
            <a:r>
              <a:rPr lang="en-US"/>
              <a:t>What can we achieve with remapping?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A5B93D-6088-72D9-5D94-A6BE258A2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2F0CB2-C58E-913C-20F1-DAF95C0EC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072A1A-951D-2271-0962-B93EF0F43F8A}"/>
              </a:ext>
            </a:extLst>
          </p:cNvPr>
          <p:cNvSpPr/>
          <p:nvPr/>
        </p:nvSpPr>
        <p:spPr>
          <a:xfrm>
            <a:off x="3693563" y="5649311"/>
            <a:ext cx="4435365" cy="55652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Swap blocks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AAA6FC-8043-ED64-5D5F-CA78D9F4C30C}"/>
              </a:ext>
            </a:extLst>
          </p:cNvPr>
          <p:cNvSpPr/>
          <p:nvPr/>
        </p:nvSpPr>
        <p:spPr>
          <a:xfrm>
            <a:off x="2468880" y="2677160"/>
            <a:ext cx="1889760" cy="12952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High P/E count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D16349-3D10-6F5A-EE5B-9EF7D2ECCF0B}"/>
              </a:ext>
            </a:extLst>
          </p:cNvPr>
          <p:cNvSpPr/>
          <p:nvPr/>
        </p:nvSpPr>
        <p:spPr>
          <a:xfrm>
            <a:off x="6919976" y="2248327"/>
            <a:ext cx="1889760" cy="1295278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Free block</a:t>
            </a:r>
          </a:p>
        </p:txBody>
      </p:sp>
      <p:sp>
        <p:nvSpPr>
          <p:cNvPr id="10" name="Arrow: Curved Left 9">
            <a:extLst>
              <a:ext uri="{FF2B5EF4-FFF2-40B4-BE49-F238E27FC236}">
                <a16:creationId xmlns:a16="http://schemas.microsoft.com/office/drawing/2014/main" id="{5C9CCD26-5336-008D-8E08-74BEEFC8EF18}"/>
              </a:ext>
            </a:extLst>
          </p:cNvPr>
          <p:cNvSpPr/>
          <p:nvPr/>
        </p:nvSpPr>
        <p:spPr>
          <a:xfrm rot="15805881">
            <a:off x="5149602" y="29173"/>
            <a:ext cx="1136278" cy="3938378"/>
          </a:xfrm>
          <a:prstGeom prst="curvedLeftArrow">
            <a:avLst/>
          </a:prstGeom>
          <a:solidFill>
            <a:srgbClr val="FF0000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2DC9EF-B1EF-344E-2F9A-D1E970DCFDF7}"/>
              </a:ext>
            </a:extLst>
          </p:cNvPr>
          <p:cNvSpPr txBox="1"/>
          <p:nvPr/>
        </p:nvSpPr>
        <p:spPr>
          <a:xfrm>
            <a:off x="3945937" y="742577"/>
            <a:ext cx="45963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/>
              <a:t>1. </a:t>
            </a:r>
            <a:r>
              <a:rPr lang="en-US" sz="2000">
                <a:solidFill>
                  <a:schemeClr val="accent1"/>
                </a:solidFill>
              </a:rPr>
              <a:t>Copy</a:t>
            </a:r>
            <a:r>
              <a:rPr lang="en-US" sz="2000"/>
              <a:t> the </a:t>
            </a:r>
            <a:r>
              <a:rPr lang="en-US" sz="2000">
                <a:solidFill>
                  <a:srgbClr val="00B050"/>
                </a:solidFill>
              </a:rPr>
              <a:t>contents</a:t>
            </a:r>
            <a:r>
              <a:rPr lang="en-US" sz="2000"/>
              <a:t> of a frequently</a:t>
            </a:r>
            <a:br>
              <a:rPr lang="en-US" sz="2000"/>
            </a:br>
            <a:r>
              <a:rPr lang="en-US" sz="2000"/>
              <a:t>accessed </a:t>
            </a:r>
            <a:r>
              <a:rPr lang="en-US" sz="2000">
                <a:solidFill>
                  <a:srgbClr val="0070C0"/>
                </a:solidFill>
              </a:rPr>
              <a:t>block</a:t>
            </a:r>
            <a:r>
              <a:rPr lang="en-US" sz="2000"/>
              <a:t> to a temporary (free) </a:t>
            </a:r>
            <a:r>
              <a:rPr lang="en-US" sz="2000">
                <a:solidFill>
                  <a:srgbClr val="7030A0"/>
                </a:solidFill>
              </a:rPr>
              <a:t>block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98E286-B48A-A6B8-00B2-3009A5AC2D50}"/>
              </a:ext>
            </a:extLst>
          </p:cNvPr>
          <p:cNvSpPr/>
          <p:nvPr/>
        </p:nvSpPr>
        <p:spPr>
          <a:xfrm>
            <a:off x="5252720" y="3984873"/>
            <a:ext cx="1889760" cy="129527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Low P/E count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2CEDF5-95B9-7337-83BE-5EBAC2302872}"/>
              </a:ext>
            </a:extLst>
          </p:cNvPr>
          <p:cNvSpPr txBox="1"/>
          <p:nvPr/>
        </p:nvSpPr>
        <p:spPr>
          <a:xfrm>
            <a:off x="2230425" y="4054096"/>
            <a:ext cx="998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/>
              <a:t>2. </a:t>
            </a:r>
            <a:r>
              <a:rPr lang="en-US" sz="2000">
                <a:solidFill>
                  <a:srgbClr val="0070C0"/>
                </a:solidFill>
              </a:rPr>
              <a:t>Erase</a:t>
            </a:r>
          </a:p>
        </p:txBody>
      </p:sp>
      <p:sp>
        <p:nvSpPr>
          <p:cNvPr id="14" name="Arrow: Curved Left 13">
            <a:extLst>
              <a:ext uri="{FF2B5EF4-FFF2-40B4-BE49-F238E27FC236}">
                <a16:creationId xmlns:a16="http://schemas.microsoft.com/office/drawing/2014/main" id="{086CD111-9260-AB8D-9913-102D128F481D}"/>
              </a:ext>
            </a:extLst>
          </p:cNvPr>
          <p:cNvSpPr/>
          <p:nvPr/>
        </p:nvSpPr>
        <p:spPr>
          <a:xfrm rot="17658442" flipH="1" flipV="1">
            <a:off x="3872023" y="3189372"/>
            <a:ext cx="822492" cy="2237185"/>
          </a:xfrm>
          <a:prstGeom prst="curvedLeftArrow">
            <a:avLst/>
          </a:prstGeom>
          <a:solidFill>
            <a:srgbClr val="FF0000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98FA21-D5A3-CADA-C6D1-1C6E732F92B9}"/>
              </a:ext>
            </a:extLst>
          </p:cNvPr>
          <p:cNvSpPr txBox="1"/>
          <p:nvPr/>
        </p:nvSpPr>
        <p:spPr>
          <a:xfrm>
            <a:off x="2844534" y="4692816"/>
            <a:ext cx="9560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/>
              <a:t>3. </a:t>
            </a:r>
            <a:r>
              <a:rPr lang="en-US" sz="2000">
                <a:solidFill>
                  <a:srgbClr val="E21A23"/>
                </a:solidFill>
              </a:rPr>
              <a:t>Copy</a:t>
            </a:r>
          </a:p>
        </p:txBody>
      </p:sp>
      <p:sp>
        <p:nvSpPr>
          <p:cNvPr id="16" name="Arrow: Curved Left 15">
            <a:extLst>
              <a:ext uri="{FF2B5EF4-FFF2-40B4-BE49-F238E27FC236}">
                <a16:creationId xmlns:a16="http://schemas.microsoft.com/office/drawing/2014/main" id="{54E36A41-643A-C802-5B5E-B30B134AF45A}"/>
              </a:ext>
            </a:extLst>
          </p:cNvPr>
          <p:cNvSpPr/>
          <p:nvPr/>
        </p:nvSpPr>
        <p:spPr>
          <a:xfrm rot="12806299" flipH="1" flipV="1">
            <a:off x="7384683" y="3223065"/>
            <a:ext cx="757251" cy="1657853"/>
          </a:xfrm>
          <a:prstGeom prst="curvedLeftArrow">
            <a:avLst/>
          </a:prstGeom>
          <a:solidFill>
            <a:srgbClr val="FF0000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397631-8233-5F59-AB46-30F9F012A55B}"/>
              </a:ext>
            </a:extLst>
          </p:cNvPr>
          <p:cNvSpPr txBox="1"/>
          <p:nvPr/>
        </p:nvSpPr>
        <p:spPr>
          <a:xfrm>
            <a:off x="8060312" y="4037532"/>
            <a:ext cx="1997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/>
              <a:t>4. </a:t>
            </a:r>
            <a:r>
              <a:rPr lang="en-US" sz="2000">
                <a:solidFill>
                  <a:srgbClr val="0070C0"/>
                </a:solidFill>
              </a:rPr>
              <a:t>Erase</a:t>
            </a:r>
            <a:r>
              <a:rPr lang="en-US" sz="2000"/>
              <a:t> and </a:t>
            </a:r>
            <a:r>
              <a:rPr lang="en-US" sz="2000">
                <a:solidFill>
                  <a:srgbClr val="E21A23"/>
                </a:solidFill>
              </a:rPr>
              <a:t>copy</a:t>
            </a:r>
          </a:p>
        </p:txBody>
      </p:sp>
    </p:spTree>
    <p:extLst>
      <p:ext uri="{BB962C8B-B14F-4D97-AF65-F5344CB8AC3E}">
        <p14:creationId xmlns:p14="http://schemas.microsoft.com/office/powerpoint/2010/main" val="3706873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5FFBC-DF49-9D88-BFC6-5B96C8E0C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536" y="170867"/>
            <a:ext cx="6858000" cy="822960"/>
          </a:xfrm>
        </p:spPr>
        <p:txBody>
          <a:bodyPr/>
          <a:lstStyle/>
          <a:p>
            <a:r>
              <a:rPr lang="en-US"/>
              <a:t>Read Disturbance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13B5AA-5A99-D4A9-8FA1-4503CF1ADB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70230" y="2808888"/>
                <a:ext cx="7451540" cy="1697072"/>
              </a:xfrm>
            </p:spPr>
            <p:txBody>
              <a:bodyPr>
                <a:normAutofit fontScale="92500" lnSpcReduction="10000"/>
              </a:bodyPr>
              <a:lstStyle/>
              <a:p>
                <a:pPr marL="342900" indent="-342900"/>
                <a:r>
                  <a:rPr lang="en-US">
                    <a:solidFill>
                      <a:srgbClr val="FF0000"/>
                    </a:solidFill>
                  </a:rPr>
                  <a:t>Reason</a:t>
                </a:r>
                <a:r>
                  <a:rPr lang="en-US"/>
                  <a:t>: In NAND flash, the rest of the cells have to be </a:t>
                </a:r>
                <a:r>
                  <a:rPr lang="en-US">
                    <a:solidFill>
                      <a:srgbClr val="0070C0"/>
                    </a:solidFill>
                  </a:rPr>
                  <a:t>enabled</a:t>
                </a:r>
                <a:r>
                  <a:rPr lang="en-US"/>
                  <a:t> (</a:t>
                </a:r>
                <a:r>
                  <a:rPr lang="en-US">
                    <a:solidFill>
                      <a:srgbClr val="00B050"/>
                    </a:solidFill>
                  </a:rPr>
                  <a:t>voltage</a:t>
                </a:r>
                <a:r>
                  <a:rPr lang="en-US"/>
                  <a:t> at the gate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&gt;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  <a:p>
                <a:pPr marL="342900" indent="-342900"/>
                <a:r>
                  <a:rPr lang="en-US"/>
                  <a:t>A few </a:t>
                </a:r>
                <a:r>
                  <a:rPr lang="en-US">
                    <a:solidFill>
                      <a:srgbClr val="0070C0"/>
                    </a:solidFill>
                  </a:rPr>
                  <a:t>electrons</a:t>
                </a:r>
                <a:r>
                  <a:rPr lang="en-US"/>
                  <a:t> accumulate in the </a:t>
                </a: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</a:rPr>
                  <a:t>floating</a:t>
                </a:r>
                <a:r>
                  <a:rPr lang="en-US"/>
                  <a:t> gate.</a:t>
                </a:r>
              </a:p>
              <a:p>
                <a:pPr marL="342900" indent="-342900"/>
                <a:r>
                  <a:rPr lang="en-US"/>
                  <a:t>Over time, the cell gets </a:t>
                </a:r>
                <a:r>
                  <a:rPr lang="en-US">
                    <a:solidFill>
                      <a:srgbClr val="00B050"/>
                    </a:solidFill>
                  </a:rPr>
                  <a:t>programmed</a:t>
                </a:r>
                <a:r>
                  <a:rPr lang="en-US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13B5AA-5A99-D4A9-8FA1-4503CF1ADB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70230" y="2808888"/>
                <a:ext cx="7451540" cy="1697072"/>
              </a:xfrm>
              <a:blipFill>
                <a:blip r:embed="rId2"/>
                <a:stretch>
                  <a:fillRect l="-1309" t="-7194" r="-573" b="-5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355592-23FE-A329-48CC-1700E44BD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AE5A8-F810-2B5D-FF37-4BA6B8383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2C5BCF-92B2-21F7-2887-66D16516DD1B}"/>
              </a:ext>
            </a:extLst>
          </p:cNvPr>
          <p:cNvSpPr txBox="1"/>
          <p:nvPr/>
        </p:nvSpPr>
        <p:spPr>
          <a:xfrm>
            <a:off x="2728781" y="1635651"/>
            <a:ext cx="6657335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/>
              <a:t>If we read a given cell </a:t>
            </a:r>
            <a:r>
              <a:rPr lang="en-US" sz="2400">
                <a:solidFill>
                  <a:schemeClr val="accent1"/>
                </a:solidFill>
              </a:rPr>
              <a:t>continuously</a:t>
            </a:r>
            <a:r>
              <a:rPr lang="en-US" sz="2400"/>
              <a:t>, the </a:t>
            </a:r>
            <a:r>
              <a:rPr lang="en-US" sz="2400">
                <a:solidFill>
                  <a:srgbClr val="00B050"/>
                </a:solidFill>
              </a:rPr>
              <a:t>neighboring</a:t>
            </a:r>
            <a:br>
              <a:rPr lang="en-US" sz="2400"/>
            </a:br>
            <a:r>
              <a:rPr lang="en-US" sz="2400"/>
              <a:t>cells start getting </a:t>
            </a:r>
            <a:r>
              <a:rPr lang="en-US" sz="2400">
                <a:solidFill>
                  <a:srgbClr val="0070C0"/>
                </a:solidFill>
              </a:rPr>
              <a:t>programmed</a:t>
            </a:r>
            <a:r>
              <a:rPr lang="en-US" sz="2400"/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83A7F9-020A-A655-7C84-A6804C6FCA7A}"/>
              </a:ext>
            </a:extLst>
          </p:cNvPr>
          <p:cNvSpPr/>
          <p:nvPr/>
        </p:nvSpPr>
        <p:spPr>
          <a:xfrm>
            <a:off x="4988560" y="1226502"/>
            <a:ext cx="2184400" cy="39624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Definition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28DF78-7E45-6D5E-C956-B42245D48908}"/>
              </a:ext>
            </a:extLst>
          </p:cNvPr>
          <p:cNvSpPr txBox="1"/>
          <p:nvPr/>
        </p:nvSpPr>
        <p:spPr>
          <a:xfrm>
            <a:off x="2600296" y="5112302"/>
            <a:ext cx="8028352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Maintain a </a:t>
            </a:r>
            <a:r>
              <a:rPr lang="en-US" sz="2400">
                <a:solidFill>
                  <a:srgbClr val="E21A23"/>
                </a:solidFill>
              </a:rPr>
              <a:t>read</a:t>
            </a:r>
            <a:r>
              <a:rPr lang="en-US" sz="2400"/>
              <a:t> counter for each block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The moment it </a:t>
            </a:r>
            <a:r>
              <a:rPr lang="en-US" sz="2400">
                <a:solidFill>
                  <a:srgbClr val="0070C0"/>
                </a:solidFill>
              </a:rPr>
              <a:t>exceeds</a:t>
            </a:r>
            <a:r>
              <a:rPr lang="en-US" sz="2400"/>
              <a:t> a threshold, </a:t>
            </a:r>
            <a:r>
              <a:rPr lang="en-US" sz="2400">
                <a:solidFill>
                  <a:srgbClr val="9F2241"/>
                </a:solidFill>
              </a:rPr>
              <a:t>copy</a:t>
            </a:r>
            <a:r>
              <a:rPr lang="en-US" sz="2400"/>
              <a:t> the block to a new</a:t>
            </a:r>
            <a:br>
              <a:rPr lang="en-US" sz="2400"/>
            </a:br>
            <a:r>
              <a:rPr lang="en-US" sz="2400"/>
              <a:t>location. It starts from a </a:t>
            </a:r>
            <a:r>
              <a:rPr lang="en-US" sz="2400">
                <a:solidFill>
                  <a:srgbClr val="00B050"/>
                </a:solidFill>
              </a:rPr>
              <a:t>fresh</a:t>
            </a:r>
            <a:r>
              <a:rPr lang="en-US" sz="2400"/>
              <a:t> state.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9554EB1-ED9B-A76E-6FCB-AD076891220D}"/>
              </a:ext>
            </a:extLst>
          </p:cNvPr>
          <p:cNvSpPr/>
          <p:nvPr/>
        </p:nvSpPr>
        <p:spPr>
          <a:xfrm>
            <a:off x="4860075" y="4703152"/>
            <a:ext cx="2184400" cy="39624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Comic Sans MS" panose="030F0702030302020204" pitchFamily="66" charset="0"/>
              </a:rPr>
              <a:t>Solution</a:t>
            </a:r>
            <a:endParaRPr lang="en-US" sz="2000" b="1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7245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0786D4-89DB-FDCC-7B48-11A03566A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Hard Disks</a:t>
            </a:r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2139CC81-849D-6ADF-E109-E08C3069CC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48675" y="640080"/>
            <a:ext cx="4825858" cy="555040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2F17AE-2D05-05CE-FF27-27D20BF4A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(c) Smruti R. Sarangi,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12794C-342B-7189-8B49-E53CE5C56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30EA680-D336-4FF7-8B7A-9848BB0A1C32}" type="slidenum">
              <a:rPr lang="en-US"/>
              <a:pPr>
                <a:spcAft>
                  <a:spcPts val="600"/>
                </a:spcAft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701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BADB2-3291-B81B-E355-E63750F7D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NRZI (non-return to zero inverted)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1AE9C4-1BBF-90D9-643E-01D90D2E0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7B700-8D2E-9E0D-F772-AE4423BBE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29</a:t>
            </a:fld>
            <a:endParaRPr lang="en-US"/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0899AD2C-630F-6571-22C1-000DB5DB9B64}"/>
              </a:ext>
            </a:extLst>
          </p:cNvPr>
          <p:cNvGrpSpPr/>
          <p:nvPr/>
        </p:nvGrpSpPr>
        <p:grpSpPr>
          <a:xfrm>
            <a:off x="838200" y="2209800"/>
            <a:ext cx="10641376" cy="2990161"/>
            <a:chOff x="2627312" y="2209800"/>
            <a:chExt cx="6937375" cy="2438400"/>
          </a:xfrm>
        </p:grpSpPr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FEDD0A11-47E8-9EE8-BEF7-124C564BA42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627312" y="2209800"/>
              <a:ext cx="6937375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3580D37-02A7-C0F4-E180-3AE455A6B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587" y="2314575"/>
              <a:ext cx="1009650" cy="420688"/>
            </a:xfrm>
            <a:custGeom>
              <a:avLst/>
              <a:gdLst>
                <a:gd name="T0" fmla="*/ 9 w 48"/>
                <a:gd name="T1" fmla="*/ 0 h 20"/>
                <a:gd name="T2" fmla="*/ 39 w 48"/>
                <a:gd name="T3" fmla="*/ 0 h 20"/>
                <a:gd name="T4" fmla="*/ 48 w 48"/>
                <a:gd name="T5" fmla="*/ 9 h 20"/>
                <a:gd name="T6" fmla="*/ 48 w 48"/>
                <a:gd name="T7" fmla="*/ 11 h 20"/>
                <a:gd name="T8" fmla="*/ 39 w 48"/>
                <a:gd name="T9" fmla="*/ 20 h 20"/>
                <a:gd name="T10" fmla="*/ 9 w 48"/>
                <a:gd name="T11" fmla="*/ 20 h 20"/>
                <a:gd name="T12" fmla="*/ 0 w 48"/>
                <a:gd name="T13" fmla="*/ 11 h 20"/>
                <a:gd name="T14" fmla="*/ 0 w 48"/>
                <a:gd name="T15" fmla="*/ 9 h 20"/>
                <a:gd name="T16" fmla="*/ 9 w 48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20">
                  <a:moveTo>
                    <a:pt x="9" y="0"/>
                  </a:moveTo>
                  <a:lnTo>
                    <a:pt x="39" y="0"/>
                  </a:lnTo>
                  <a:cubicBezTo>
                    <a:pt x="44" y="0"/>
                    <a:pt x="48" y="4"/>
                    <a:pt x="48" y="9"/>
                  </a:cubicBezTo>
                  <a:lnTo>
                    <a:pt x="48" y="11"/>
                  </a:lnTo>
                  <a:cubicBezTo>
                    <a:pt x="48" y="16"/>
                    <a:pt x="44" y="20"/>
                    <a:pt x="39" y="20"/>
                  </a:cubicBezTo>
                  <a:lnTo>
                    <a:pt x="9" y="20"/>
                  </a:lnTo>
                  <a:cubicBezTo>
                    <a:pt x="4" y="20"/>
                    <a:pt x="0" y="16"/>
                    <a:pt x="0" y="11"/>
                  </a:cubicBez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</a:path>
              </a:pathLst>
            </a:custGeom>
            <a:solidFill>
              <a:srgbClr val="F0D8C2"/>
            </a:solidFill>
            <a:ln w="0">
              <a:solidFill>
                <a:srgbClr val="32314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" name="Line 7">
              <a:extLst>
                <a:ext uri="{FF2B5EF4-FFF2-40B4-BE49-F238E27FC236}">
                  <a16:creationId xmlns:a16="http://schemas.microsoft.com/office/drawing/2014/main" id="{7C3E4045-BB80-9C16-4DEC-9DEA3C86D4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3650" y="4038600"/>
              <a:ext cx="5738813" cy="0"/>
            </a:xfrm>
            <a:prstGeom prst="line">
              <a:avLst/>
            </a:prstGeom>
            <a:noFill/>
            <a:ln w="0">
              <a:solidFill>
                <a:srgbClr val="24282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0BBF80E-8C70-9F3C-DFD6-50DB4F514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3012" y="2273300"/>
              <a:ext cx="209549" cy="419100"/>
            </a:xfrm>
            <a:custGeom>
              <a:avLst/>
              <a:gdLst>
                <a:gd name="T0" fmla="*/ 0 w 11"/>
                <a:gd name="T1" fmla="*/ 0 h 20"/>
                <a:gd name="T2" fmla="*/ 11 w 11"/>
                <a:gd name="T3" fmla="*/ 0 h 20"/>
                <a:gd name="T4" fmla="*/ 11 w 11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20">
                  <a:moveTo>
                    <a:pt x="0" y="0"/>
                  </a:moveTo>
                  <a:lnTo>
                    <a:pt x="11" y="0"/>
                  </a:lnTo>
                  <a:lnTo>
                    <a:pt x="11" y="20"/>
                  </a:lnTo>
                </a:path>
              </a:pathLst>
            </a:custGeom>
            <a:noFill/>
            <a:ln w="13" cap="flat">
              <a:solidFill>
                <a:srgbClr val="24282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F554BD6-DDEE-2A69-A884-AD05BC51D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2561" y="2251075"/>
              <a:ext cx="231776" cy="420688"/>
            </a:xfrm>
            <a:custGeom>
              <a:avLst/>
              <a:gdLst>
                <a:gd name="T0" fmla="*/ 0 w 10"/>
                <a:gd name="T1" fmla="*/ 20 h 20"/>
                <a:gd name="T2" fmla="*/ 10 w 10"/>
                <a:gd name="T3" fmla="*/ 20 h 20"/>
                <a:gd name="T4" fmla="*/ 10 w 10"/>
                <a:gd name="T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0">
                  <a:moveTo>
                    <a:pt x="0" y="20"/>
                  </a:moveTo>
                  <a:lnTo>
                    <a:pt x="10" y="20"/>
                  </a:lnTo>
                  <a:lnTo>
                    <a:pt x="10" y="0"/>
                  </a:lnTo>
                </a:path>
              </a:pathLst>
            </a:custGeom>
            <a:noFill/>
            <a:ln w="13" cap="flat">
              <a:solidFill>
                <a:srgbClr val="24282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240082C-9009-1397-679A-4C82D7DF0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337" y="2251075"/>
              <a:ext cx="231775" cy="441325"/>
            </a:xfrm>
            <a:custGeom>
              <a:avLst/>
              <a:gdLst>
                <a:gd name="T0" fmla="*/ 0 w 11"/>
                <a:gd name="T1" fmla="*/ 0 h 21"/>
                <a:gd name="T2" fmla="*/ 11 w 11"/>
                <a:gd name="T3" fmla="*/ 0 h 21"/>
                <a:gd name="T4" fmla="*/ 11 w 11"/>
                <a:gd name="T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21">
                  <a:moveTo>
                    <a:pt x="0" y="0"/>
                  </a:moveTo>
                  <a:lnTo>
                    <a:pt x="11" y="0"/>
                  </a:lnTo>
                  <a:lnTo>
                    <a:pt x="11" y="21"/>
                  </a:lnTo>
                </a:path>
              </a:pathLst>
            </a:custGeom>
            <a:noFill/>
            <a:ln w="13" cap="flat">
              <a:solidFill>
                <a:srgbClr val="24282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5D9394A-47A3-5D62-C74B-1913CA226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112" y="2251075"/>
              <a:ext cx="209550" cy="420688"/>
            </a:xfrm>
            <a:custGeom>
              <a:avLst/>
              <a:gdLst>
                <a:gd name="T0" fmla="*/ 0 w 10"/>
                <a:gd name="T1" fmla="*/ 21 h 21"/>
                <a:gd name="T2" fmla="*/ 10 w 10"/>
                <a:gd name="T3" fmla="*/ 21 h 21"/>
                <a:gd name="T4" fmla="*/ 10 w 1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1">
                  <a:moveTo>
                    <a:pt x="0" y="21"/>
                  </a:moveTo>
                  <a:lnTo>
                    <a:pt x="10" y="21"/>
                  </a:lnTo>
                  <a:lnTo>
                    <a:pt x="10" y="0"/>
                  </a:lnTo>
                </a:path>
              </a:pathLst>
            </a:custGeom>
            <a:noFill/>
            <a:ln w="13" cap="flat">
              <a:solidFill>
                <a:srgbClr val="24282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DFE1E3E-D914-801A-D227-20EF833A9D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662" y="2251075"/>
              <a:ext cx="231776" cy="420688"/>
            </a:xfrm>
            <a:custGeom>
              <a:avLst/>
              <a:gdLst>
                <a:gd name="T0" fmla="*/ 0 w 10"/>
                <a:gd name="T1" fmla="*/ 0 h 20"/>
                <a:gd name="T2" fmla="*/ 10 w 10"/>
                <a:gd name="T3" fmla="*/ 0 h 20"/>
                <a:gd name="T4" fmla="*/ 10 w 1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0">
                  <a:moveTo>
                    <a:pt x="0" y="0"/>
                  </a:moveTo>
                  <a:lnTo>
                    <a:pt x="10" y="0"/>
                  </a:lnTo>
                  <a:lnTo>
                    <a:pt x="10" y="20"/>
                  </a:lnTo>
                </a:path>
              </a:pathLst>
            </a:custGeom>
            <a:noFill/>
            <a:ln w="13" cap="flat">
              <a:solidFill>
                <a:srgbClr val="24282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05863E66-65F4-F9F0-11EA-4135B891F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7437" y="2251075"/>
              <a:ext cx="209550" cy="420688"/>
            </a:xfrm>
            <a:custGeom>
              <a:avLst/>
              <a:gdLst>
                <a:gd name="T0" fmla="*/ 0 w 10"/>
                <a:gd name="T1" fmla="*/ 20 h 20"/>
                <a:gd name="T2" fmla="*/ 10 w 10"/>
                <a:gd name="T3" fmla="*/ 20 h 20"/>
                <a:gd name="T4" fmla="*/ 10 w 10"/>
                <a:gd name="T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0">
                  <a:moveTo>
                    <a:pt x="0" y="20"/>
                  </a:moveTo>
                  <a:lnTo>
                    <a:pt x="10" y="20"/>
                  </a:lnTo>
                  <a:lnTo>
                    <a:pt x="10" y="0"/>
                  </a:lnTo>
                </a:path>
              </a:pathLst>
            </a:custGeom>
            <a:noFill/>
            <a:ln w="13" cap="flat">
              <a:solidFill>
                <a:srgbClr val="24282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2BD086E-BC48-4B96-A311-08A918235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6987" y="2251075"/>
              <a:ext cx="211138" cy="420688"/>
            </a:xfrm>
            <a:custGeom>
              <a:avLst/>
              <a:gdLst>
                <a:gd name="T0" fmla="*/ 0 w 10"/>
                <a:gd name="T1" fmla="*/ 0 h 20"/>
                <a:gd name="T2" fmla="*/ 10 w 10"/>
                <a:gd name="T3" fmla="*/ 0 h 20"/>
                <a:gd name="T4" fmla="*/ 10 w 1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0">
                  <a:moveTo>
                    <a:pt x="0" y="0"/>
                  </a:moveTo>
                  <a:lnTo>
                    <a:pt x="10" y="0"/>
                  </a:lnTo>
                  <a:lnTo>
                    <a:pt x="10" y="20"/>
                  </a:lnTo>
                </a:path>
              </a:pathLst>
            </a:custGeom>
            <a:noFill/>
            <a:ln w="13" cap="flat">
              <a:solidFill>
                <a:srgbClr val="24282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0449A98-BC0E-1D35-3C3E-8CD859A9F3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8125" y="2251075"/>
              <a:ext cx="230188" cy="420688"/>
            </a:xfrm>
            <a:custGeom>
              <a:avLst/>
              <a:gdLst>
                <a:gd name="T0" fmla="*/ 0 w 11"/>
                <a:gd name="T1" fmla="*/ 21 h 21"/>
                <a:gd name="T2" fmla="*/ 11 w 11"/>
                <a:gd name="T3" fmla="*/ 21 h 21"/>
                <a:gd name="T4" fmla="*/ 11 w 11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21">
                  <a:moveTo>
                    <a:pt x="0" y="21"/>
                  </a:moveTo>
                  <a:lnTo>
                    <a:pt x="11" y="21"/>
                  </a:lnTo>
                  <a:lnTo>
                    <a:pt x="11" y="0"/>
                  </a:lnTo>
                </a:path>
              </a:pathLst>
            </a:custGeom>
            <a:noFill/>
            <a:ln w="13" cap="flat">
              <a:solidFill>
                <a:srgbClr val="24282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61334900-23A1-6CDC-BAAC-33CCFFFFC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2" y="2251075"/>
              <a:ext cx="211138" cy="420688"/>
            </a:xfrm>
            <a:custGeom>
              <a:avLst/>
              <a:gdLst>
                <a:gd name="T0" fmla="*/ 0 w 10"/>
                <a:gd name="T1" fmla="*/ 0 h 20"/>
                <a:gd name="T2" fmla="*/ 10 w 10"/>
                <a:gd name="T3" fmla="*/ 0 h 20"/>
                <a:gd name="T4" fmla="*/ 10 w 1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0">
                  <a:moveTo>
                    <a:pt x="0" y="0"/>
                  </a:moveTo>
                  <a:lnTo>
                    <a:pt x="10" y="0"/>
                  </a:lnTo>
                  <a:lnTo>
                    <a:pt x="10" y="20"/>
                  </a:lnTo>
                </a:path>
              </a:pathLst>
            </a:custGeom>
            <a:noFill/>
            <a:ln w="13" cap="flat">
              <a:solidFill>
                <a:srgbClr val="24282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DE3F82E-7B24-C607-0E01-C37463B50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450" y="2251075"/>
              <a:ext cx="230188" cy="420688"/>
            </a:xfrm>
            <a:custGeom>
              <a:avLst/>
              <a:gdLst>
                <a:gd name="T0" fmla="*/ 0 w 11"/>
                <a:gd name="T1" fmla="*/ 21 h 21"/>
                <a:gd name="T2" fmla="*/ 11 w 11"/>
                <a:gd name="T3" fmla="*/ 21 h 21"/>
                <a:gd name="T4" fmla="*/ 11 w 11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21">
                  <a:moveTo>
                    <a:pt x="0" y="21"/>
                  </a:moveTo>
                  <a:lnTo>
                    <a:pt x="11" y="21"/>
                  </a:lnTo>
                  <a:lnTo>
                    <a:pt x="11" y="0"/>
                  </a:lnTo>
                </a:path>
              </a:pathLst>
            </a:custGeom>
            <a:noFill/>
            <a:ln w="13" cap="flat">
              <a:solidFill>
                <a:srgbClr val="24282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5F1F3E0-5AF3-CA9F-882F-7086D3723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9638" y="2251075"/>
              <a:ext cx="211137" cy="420688"/>
            </a:xfrm>
            <a:custGeom>
              <a:avLst/>
              <a:gdLst>
                <a:gd name="T0" fmla="*/ 0 w 11"/>
                <a:gd name="T1" fmla="*/ 0 h 20"/>
                <a:gd name="T2" fmla="*/ 11 w 11"/>
                <a:gd name="T3" fmla="*/ 0 h 20"/>
                <a:gd name="T4" fmla="*/ 11 w 11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20">
                  <a:moveTo>
                    <a:pt x="0" y="0"/>
                  </a:moveTo>
                  <a:lnTo>
                    <a:pt x="11" y="0"/>
                  </a:lnTo>
                  <a:lnTo>
                    <a:pt x="11" y="20"/>
                  </a:lnTo>
                </a:path>
              </a:pathLst>
            </a:custGeom>
            <a:noFill/>
            <a:ln w="13" cap="flat">
              <a:solidFill>
                <a:srgbClr val="24282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Line 19">
              <a:extLst>
                <a:ext uri="{FF2B5EF4-FFF2-40B4-BE49-F238E27FC236}">
                  <a16:creationId xmlns:a16="http://schemas.microsoft.com/office/drawing/2014/main" id="{91BE356D-1625-EFF2-03A9-419B851C65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150" y="2735263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Line 20">
              <a:extLst>
                <a:ext uri="{FF2B5EF4-FFF2-40B4-BE49-F238E27FC236}">
                  <a16:creationId xmlns:a16="http://schemas.microsoft.com/office/drawing/2014/main" id="{3A5770A7-76FB-778F-70B0-B2A9C0F195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150" y="2924175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" name="Line 21">
              <a:extLst>
                <a:ext uri="{FF2B5EF4-FFF2-40B4-BE49-F238E27FC236}">
                  <a16:creationId xmlns:a16="http://schemas.microsoft.com/office/drawing/2014/main" id="{5468CE26-049B-1086-BF0E-973E2B61D7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150" y="3113088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" name="Line 22">
              <a:extLst>
                <a:ext uri="{FF2B5EF4-FFF2-40B4-BE49-F238E27FC236}">
                  <a16:creationId xmlns:a16="http://schemas.microsoft.com/office/drawing/2014/main" id="{424EA358-8293-26FA-BAE3-B9F47B7212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150" y="3281363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" name="Line 23">
              <a:extLst>
                <a:ext uri="{FF2B5EF4-FFF2-40B4-BE49-F238E27FC236}">
                  <a16:creationId xmlns:a16="http://schemas.microsoft.com/office/drawing/2014/main" id="{18950635-803B-2A49-017F-1D2429B979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150" y="3470275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" name="Line 24">
              <a:extLst>
                <a:ext uri="{FF2B5EF4-FFF2-40B4-BE49-F238E27FC236}">
                  <a16:creationId xmlns:a16="http://schemas.microsoft.com/office/drawing/2014/main" id="{92329F19-BE61-4598-B4DB-96BBAB1D70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150" y="3659188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" name="Line 25">
              <a:extLst>
                <a:ext uri="{FF2B5EF4-FFF2-40B4-BE49-F238E27FC236}">
                  <a16:creationId xmlns:a16="http://schemas.microsoft.com/office/drawing/2014/main" id="{95E2C7F5-3B42-29E1-F720-BB9CC2B655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150" y="3849688"/>
              <a:ext cx="0" cy="82550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" name="Line 26">
              <a:extLst>
                <a:ext uri="{FF2B5EF4-FFF2-40B4-BE49-F238E27FC236}">
                  <a16:creationId xmlns:a16="http://schemas.microsoft.com/office/drawing/2014/main" id="{4E0BA5B8-7258-ABA1-591E-ECB08B3A48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150" y="4038600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" name="Line 27">
              <a:extLst>
                <a:ext uri="{FF2B5EF4-FFF2-40B4-BE49-F238E27FC236}">
                  <a16:creationId xmlns:a16="http://schemas.microsoft.com/office/drawing/2014/main" id="{E763E9E3-8936-77D2-760B-2453C8145F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150" y="4206875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" name="Line 28">
              <a:extLst>
                <a:ext uri="{FF2B5EF4-FFF2-40B4-BE49-F238E27FC236}">
                  <a16:creationId xmlns:a16="http://schemas.microsoft.com/office/drawing/2014/main" id="{AA080B09-29E8-54AF-9043-472591FDA8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150" y="4395788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Line 29">
              <a:extLst>
                <a:ext uri="{FF2B5EF4-FFF2-40B4-BE49-F238E27FC236}">
                  <a16:creationId xmlns:a16="http://schemas.microsoft.com/office/drawing/2014/main" id="{D3AE9718-ACEE-7E2D-8BDD-F782320085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5475" y="2735263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" name="Line 30">
              <a:extLst>
                <a:ext uri="{FF2B5EF4-FFF2-40B4-BE49-F238E27FC236}">
                  <a16:creationId xmlns:a16="http://schemas.microsoft.com/office/drawing/2014/main" id="{333D20C5-72D9-1DE9-2837-A64DA40581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5475" y="2924175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" name="Line 31">
              <a:extLst>
                <a:ext uri="{FF2B5EF4-FFF2-40B4-BE49-F238E27FC236}">
                  <a16:creationId xmlns:a16="http://schemas.microsoft.com/office/drawing/2014/main" id="{26F4E9FC-8BFB-8064-28C1-28F63B8E20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5475" y="3113088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" name="Line 32">
              <a:extLst>
                <a:ext uri="{FF2B5EF4-FFF2-40B4-BE49-F238E27FC236}">
                  <a16:creationId xmlns:a16="http://schemas.microsoft.com/office/drawing/2014/main" id="{F644C9E9-9E90-EEC9-72D8-379792520D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5475" y="3281363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" name="Line 33">
              <a:extLst>
                <a:ext uri="{FF2B5EF4-FFF2-40B4-BE49-F238E27FC236}">
                  <a16:creationId xmlns:a16="http://schemas.microsoft.com/office/drawing/2014/main" id="{23420689-DDE7-7F53-95C4-62498B13CC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5475" y="3470275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6943CBF3-154C-190F-9150-CFC80E4CFE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5475" y="3659188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7B054B21-6AB7-8FB4-164A-505028E177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5475" y="3849688"/>
              <a:ext cx="0" cy="82550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89A8B2ED-3EFD-EDB9-CFC5-B4921E679F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5475" y="4038600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8B9F8E11-BBA8-7F15-1E04-F2A267D65C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5475" y="4206875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9" name="Line 38">
              <a:extLst>
                <a:ext uri="{FF2B5EF4-FFF2-40B4-BE49-F238E27FC236}">
                  <a16:creationId xmlns:a16="http://schemas.microsoft.com/office/drawing/2014/main" id="{03F74BF1-27DE-F2A2-57D0-7A146E4B66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5475" y="4395788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0" name="Line 39">
              <a:extLst>
                <a:ext uri="{FF2B5EF4-FFF2-40B4-BE49-F238E27FC236}">
                  <a16:creationId xmlns:a16="http://schemas.microsoft.com/office/drawing/2014/main" id="{57D6EE7D-613A-D154-2921-E1124EA0A6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800" y="2714625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" name="Line 40">
              <a:extLst>
                <a:ext uri="{FF2B5EF4-FFF2-40B4-BE49-F238E27FC236}">
                  <a16:creationId xmlns:a16="http://schemas.microsoft.com/office/drawing/2014/main" id="{7E62979D-C145-6CD8-CD3D-9D912C97D7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800" y="2903538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" name="Line 41">
              <a:extLst>
                <a:ext uri="{FF2B5EF4-FFF2-40B4-BE49-F238E27FC236}">
                  <a16:creationId xmlns:a16="http://schemas.microsoft.com/office/drawing/2014/main" id="{3204041F-E227-D4CE-2829-CFD265370E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800" y="3092450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3" name="Line 42">
              <a:extLst>
                <a:ext uri="{FF2B5EF4-FFF2-40B4-BE49-F238E27FC236}">
                  <a16:creationId xmlns:a16="http://schemas.microsoft.com/office/drawing/2014/main" id="{2DB3C4E3-1B41-56BF-F600-76FA7958C1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800" y="3281363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4" name="Line 43">
              <a:extLst>
                <a:ext uri="{FF2B5EF4-FFF2-40B4-BE49-F238E27FC236}">
                  <a16:creationId xmlns:a16="http://schemas.microsoft.com/office/drawing/2014/main" id="{3D033976-82C6-4029-8BAE-9690E8E5DD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800" y="3470275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5" name="Line 44">
              <a:extLst>
                <a:ext uri="{FF2B5EF4-FFF2-40B4-BE49-F238E27FC236}">
                  <a16:creationId xmlns:a16="http://schemas.microsoft.com/office/drawing/2014/main" id="{315981E8-A435-84BC-CDB3-9DB2663380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800" y="3659188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6" name="Line 45">
              <a:extLst>
                <a:ext uri="{FF2B5EF4-FFF2-40B4-BE49-F238E27FC236}">
                  <a16:creationId xmlns:a16="http://schemas.microsoft.com/office/drawing/2014/main" id="{E767DD6B-FD49-45AE-8FEB-AADD28048B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800" y="3827463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7" name="Line 46">
              <a:extLst>
                <a:ext uri="{FF2B5EF4-FFF2-40B4-BE49-F238E27FC236}">
                  <a16:creationId xmlns:a16="http://schemas.microsoft.com/office/drawing/2014/main" id="{E4529FBB-1A41-5BA9-7A5D-39581B86BF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800" y="4016375"/>
              <a:ext cx="0" cy="106363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" name="Line 47">
              <a:extLst>
                <a:ext uri="{FF2B5EF4-FFF2-40B4-BE49-F238E27FC236}">
                  <a16:creationId xmlns:a16="http://schemas.microsoft.com/office/drawing/2014/main" id="{E867AD63-EC94-FED6-3FFC-7098A92DE0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800" y="4206875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9" name="Line 48">
              <a:extLst>
                <a:ext uri="{FF2B5EF4-FFF2-40B4-BE49-F238E27FC236}">
                  <a16:creationId xmlns:a16="http://schemas.microsoft.com/office/drawing/2014/main" id="{FAEEF12C-5B37-71A9-0E24-7B52B8D35A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800" y="4395788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0" name="Line 49">
              <a:extLst>
                <a:ext uri="{FF2B5EF4-FFF2-40B4-BE49-F238E27FC236}">
                  <a16:creationId xmlns:a16="http://schemas.microsoft.com/office/drawing/2014/main" id="{34702C05-A759-5908-7CD9-EC81C401E4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18125" y="2735263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" name="Line 50">
              <a:extLst>
                <a:ext uri="{FF2B5EF4-FFF2-40B4-BE49-F238E27FC236}">
                  <a16:creationId xmlns:a16="http://schemas.microsoft.com/office/drawing/2014/main" id="{A444E7C5-19FD-7844-6530-AB6F25C3B6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18125" y="2924175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2" name="Line 51">
              <a:extLst>
                <a:ext uri="{FF2B5EF4-FFF2-40B4-BE49-F238E27FC236}">
                  <a16:creationId xmlns:a16="http://schemas.microsoft.com/office/drawing/2014/main" id="{0FD1A448-BFDA-D30A-ABB8-F5631465E6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18125" y="3113088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3" name="Line 52">
              <a:extLst>
                <a:ext uri="{FF2B5EF4-FFF2-40B4-BE49-F238E27FC236}">
                  <a16:creationId xmlns:a16="http://schemas.microsoft.com/office/drawing/2014/main" id="{EBD0E880-BBA7-9F95-50C6-9734ECF71A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18125" y="3281363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4" name="Line 53">
              <a:extLst>
                <a:ext uri="{FF2B5EF4-FFF2-40B4-BE49-F238E27FC236}">
                  <a16:creationId xmlns:a16="http://schemas.microsoft.com/office/drawing/2014/main" id="{415B26C7-24DD-B8DA-AF71-1FBDAA8445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18125" y="3470275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5" name="Line 54">
              <a:extLst>
                <a:ext uri="{FF2B5EF4-FFF2-40B4-BE49-F238E27FC236}">
                  <a16:creationId xmlns:a16="http://schemas.microsoft.com/office/drawing/2014/main" id="{10CE9742-3A9F-CDFC-2FA9-6785E6CC01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18125" y="3659188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6" name="Line 55">
              <a:extLst>
                <a:ext uri="{FF2B5EF4-FFF2-40B4-BE49-F238E27FC236}">
                  <a16:creationId xmlns:a16="http://schemas.microsoft.com/office/drawing/2014/main" id="{8331A5FE-8904-DC5D-AFC9-96A9927BD9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18125" y="3849688"/>
              <a:ext cx="0" cy="82550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7" name="Line 56">
              <a:extLst>
                <a:ext uri="{FF2B5EF4-FFF2-40B4-BE49-F238E27FC236}">
                  <a16:creationId xmlns:a16="http://schemas.microsoft.com/office/drawing/2014/main" id="{A83D6EB2-8E9C-EC9E-306D-8E32216C64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18125" y="4038600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8" name="Line 57">
              <a:extLst>
                <a:ext uri="{FF2B5EF4-FFF2-40B4-BE49-F238E27FC236}">
                  <a16:creationId xmlns:a16="http://schemas.microsoft.com/office/drawing/2014/main" id="{32DB38A5-3F8E-B94E-5C4A-4FF1EB3512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18125" y="4206875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9" name="Line 58">
              <a:extLst>
                <a:ext uri="{FF2B5EF4-FFF2-40B4-BE49-F238E27FC236}">
                  <a16:creationId xmlns:a16="http://schemas.microsoft.com/office/drawing/2014/main" id="{0374A979-3B2A-E5D0-6414-A3A4666E9D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18125" y="4395788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0" name="Line 59">
              <a:extLst>
                <a:ext uri="{FF2B5EF4-FFF2-40B4-BE49-F238E27FC236}">
                  <a16:creationId xmlns:a16="http://schemas.microsoft.com/office/drawing/2014/main" id="{6D430ADB-CDEC-A07B-D22F-CBFC62C6AF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80087" y="2755900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1" name="Line 60">
              <a:extLst>
                <a:ext uri="{FF2B5EF4-FFF2-40B4-BE49-F238E27FC236}">
                  <a16:creationId xmlns:a16="http://schemas.microsoft.com/office/drawing/2014/main" id="{35D2FAE7-AC04-23D9-69A5-D32E34A24B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80087" y="2924175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2" name="Line 61">
              <a:extLst>
                <a:ext uri="{FF2B5EF4-FFF2-40B4-BE49-F238E27FC236}">
                  <a16:creationId xmlns:a16="http://schemas.microsoft.com/office/drawing/2014/main" id="{1BCFC791-AAD0-829B-9A6F-5D279C107C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80087" y="3113088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3" name="Line 62">
              <a:extLst>
                <a:ext uri="{FF2B5EF4-FFF2-40B4-BE49-F238E27FC236}">
                  <a16:creationId xmlns:a16="http://schemas.microsoft.com/office/drawing/2014/main" id="{9C9266F2-4FFD-F453-4783-7A55D57F69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80087" y="3302000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4" name="Line 63">
              <a:extLst>
                <a:ext uri="{FF2B5EF4-FFF2-40B4-BE49-F238E27FC236}">
                  <a16:creationId xmlns:a16="http://schemas.microsoft.com/office/drawing/2014/main" id="{36A6E68C-FCBA-353D-5CFD-10A0EAB14E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80087" y="3492500"/>
              <a:ext cx="0" cy="82550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5" name="Line 64">
              <a:extLst>
                <a:ext uri="{FF2B5EF4-FFF2-40B4-BE49-F238E27FC236}">
                  <a16:creationId xmlns:a16="http://schemas.microsoft.com/office/drawing/2014/main" id="{552C2651-B2BC-3269-D05D-7AA92266E8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80087" y="3681413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6" name="Line 65">
              <a:extLst>
                <a:ext uri="{FF2B5EF4-FFF2-40B4-BE49-F238E27FC236}">
                  <a16:creationId xmlns:a16="http://schemas.microsoft.com/office/drawing/2014/main" id="{8A1AB1A0-5FAD-F4BD-7182-22E54FA838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80087" y="3849688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7" name="Line 66">
              <a:extLst>
                <a:ext uri="{FF2B5EF4-FFF2-40B4-BE49-F238E27FC236}">
                  <a16:creationId xmlns:a16="http://schemas.microsoft.com/office/drawing/2014/main" id="{BCEB5C9E-43F6-0FE6-7EDA-6219845755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80087" y="4038600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8" name="Line 67">
              <a:extLst>
                <a:ext uri="{FF2B5EF4-FFF2-40B4-BE49-F238E27FC236}">
                  <a16:creationId xmlns:a16="http://schemas.microsoft.com/office/drawing/2014/main" id="{443B718A-6D24-C331-2FAF-B9C6A37ACE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80087" y="4227513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9" name="Line 68">
              <a:extLst>
                <a:ext uri="{FF2B5EF4-FFF2-40B4-BE49-F238E27FC236}">
                  <a16:creationId xmlns:a16="http://schemas.microsoft.com/office/drawing/2014/main" id="{066C5C38-99AF-24C5-0FD8-9A16A7ED15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80087" y="4416425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0" name="Line 69">
              <a:extLst>
                <a:ext uri="{FF2B5EF4-FFF2-40B4-BE49-F238E27FC236}">
                  <a16:creationId xmlns:a16="http://schemas.microsoft.com/office/drawing/2014/main" id="{364C748F-8433-35B2-04C2-19473C33D5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21412" y="2755900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1" name="Line 70">
              <a:extLst>
                <a:ext uri="{FF2B5EF4-FFF2-40B4-BE49-F238E27FC236}">
                  <a16:creationId xmlns:a16="http://schemas.microsoft.com/office/drawing/2014/main" id="{76C901E9-DC0F-DD48-2AA4-924849C906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21412" y="2924175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2" name="Line 71">
              <a:extLst>
                <a:ext uri="{FF2B5EF4-FFF2-40B4-BE49-F238E27FC236}">
                  <a16:creationId xmlns:a16="http://schemas.microsoft.com/office/drawing/2014/main" id="{40BA071A-8B12-0CB2-9DBF-A4ED7903C5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21412" y="3113088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3" name="Line 72">
              <a:extLst>
                <a:ext uri="{FF2B5EF4-FFF2-40B4-BE49-F238E27FC236}">
                  <a16:creationId xmlns:a16="http://schemas.microsoft.com/office/drawing/2014/main" id="{D37500A3-31B3-AEBD-ECA5-B1695441CD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21412" y="3302000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4" name="Line 73">
              <a:extLst>
                <a:ext uri="{FF2B5EF4-FFF2-40B4-BE49-F238E27FC236}">
                  <a16:creationId xmlns:a16="http://schemas.microsoft.com/office/drawing/2014/main" id="{C944E5CE-2300-C862-D578-37D86B47DC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21412" y="3492500"/>
              <a:ext cx="0" cy="82550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5" name="Line 74">
              <a:extLst>
                <a:ext uri="{FF2B5EF4-FFF2-40B4-BE49-F238E27FC236}">
                  <a16:creationId xmlns:a16="http://schemas.microsoft.com/office/drawing/2014/main" id="{D2F639D8-AA18-FCD5-F8E0-A272C960C5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21412" y="3681413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6" name="Line 75">
              <a:extLst>
                <a:ext uri="{FF2B5EF4-FFF2-40B4-BE49-F238E27FC236}">
                  <a16:creationId xmlns:a16="http://schemas.microsoft.com/office/drawing/2014/main" id="{09A4187C-36C2-F5FA-1CB6-6C41EB9BE9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21412" y="3849688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7" name="Line 76">
              <a:extLst>
                <a:ext uri="{FF2B5EF4-FFF2-40B4-BE49-F238E27FC236}">
                  <a16:creationId xmlns:a16="http://schemas.microsoft.com/office/drawing/2014/main" id="{D651A7AF-B4E6-3551-5A13-21920E1E61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21412" y="4038600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8" name="Line 77">
              <a:extLst>
                <a:ext uri="{FF2B5EF4-FFF2-40B4-BE49-F238E27FC236}">
                  <a16:creationId xmlns:a16="http://schemas.microsoft.com/office/drawing/2014/main" id="{1748CEFA-BB6B-EF8E-4BCA-37E70586AE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21412" y="4227513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9" name="Line 78">
              <a:extLst>
                <a:ext uri="{FF2B5EF4-FFF2-40B4-BE49-F238E27FC236}">
                  <a16:creationId xmlns:a16="http://schemas.microsoft.com/office/drawing/2014/main" id="{0567E08E-E5C8-0AD5-946A-097E322DAC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21412" y="4416425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0" name="Line 79">
              <a:extLst>
                <a:ext uri="{FF2B5EF4-FFF2-40B4-BE49-F238E27FC236}">
                  <a16:creationId xmlns:a16="http://schemas.microsoft.com/office/drawing/2014/main" id="{DA1AEC3D-D4BB-2FC0-7E7A-5834003D82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62737" y="2735263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1" name="Line 80">
              <a:extLst>
                <a:ext uri="{FF2B5EF4-FFF2-40B4-BE49-F238E27FC236}">
                  <a16:creationId xmlns:a16="http://schemas.microsoft.com/office/drawing/2014/main" id="{A6142EF6-C387-19B7-47E1-1CAB220327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62737" y="2924175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2" name="Line 81">
              <a:extLst>
                <a:ext uri="{FF2B5EF4-FFF2-40B4-BE49-F238E27FC236}">
                  <a16:creationId xmlns:a16="http://schemas.microsoft.com/office/drawing/2014/main" id="{49BD285B-DC67-7A62-6D35-DC982E24CA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62737" y="3113088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3" name="Line 82">
              <a:extLst>
                <a:ext uri="{FF2B5EF4-FFF2-40B4-BE49-F238E27FC236}">
                  <a16:creationId xmlns:a16="http://schemas.microsoft.com/office/drawing/2014/main" id="{A6D8960A-FF7B-B0BB-34D5-691433CD97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62737" y="3302000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4" name="Line 83">
              <a:extLst>
                <a:ext uri="{FF2B5EF4-FFF2-40B4-BE49-F238E27FC236}">
                  <a16:creationId xmlns:a16="http://schemas.microsoft.com/office/drawing/2014/main" id="{A349502C-7181-3507-D6B1-A1B49C2FD8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62737" y="3470275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5" name="Line 84">
              <a:extLst>
                <a:ext uri="{FF2B5EF4-FFF2-40B4-BE49-F238E27FC236}">
                  <a16:creationId xmlns:a16="http://schemas.microsoft.com/office/drawing/2014/main" id="{4F0E7895-08E0-675B-5482-BD473ED504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62737" y="3659188"/>
              <a:ext cx="0" cy="106363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6" name="Line 85">
              <a:extLst>
                <a:ext uri="{FF2B5EF4-FFF2-40B4-BE49-F238E27FC236}">
                  <a16:creationId xmlns:a16="http://schemas.microsoft.com/office/drawing/2014/main" id="{AA0E7B02-514F-E4A9-FD80-E2528720DA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62737" y="3849688"/>
              <a:ext cx="0" cy="82550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7" name="Line 86">
              <a:extLst>
                <a:ext uri="{FF2B5EF4-FFF2-40B4-BE49-F238E27FC236}">
                  <a16:creationId xmlns:a16="http://schemas.microsoft.com/office/drawing/2014/main" id="{4134D4F6-C3B6-E56C-D7B2-6F2CC0994B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62737" y="4038600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8" name="Line 87">
              <a:extLst>
                <a:ext uri="{FF2B5EF4-FFF2-40B4-BE49-F238E27FC236}">
                  <a16:creationId xmlns:a16="http://schemas.microsoft.com/office/drawing/2014/main" id="{EF71EE35-FEB1-4017-7B6F-F5E486DC34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62737" y="4227513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9" name="Line 88">
              <a:extLst>
                <a:ext uri="{FF2B5EF4-FFF2-40B4-BE49-F238E27FC236}">
                  <a16:creationId xmlns:a16="http://schemas.microsoft.com/office/drawing/2014/main" id="{F1706492-9449-B4FD-7CBB-DA1E582EDD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62737" y="4395788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0" name="Line 89">
              <a:extLst>
                <a:ext uri="{FF2B5EF4-FFF2-40B4-BE49-F238E27FC236}">
                  <a16:creationId xmlns:a16="http://schemas.microsoft.com/office/drawing/2014/main" id="{FC0A3B01-ADB6-CEBC-B513-BC8FA67CE8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62737" y="4584700"/>
              <a:ext cx="0" cy="206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1" name="Line 90">
              <a:extLst>
                <a:ext uri="{FF2B5EF4-FFF2-40B4-BE49-F238E27FC236}">
                  <a16:creationId xmlns:a16="http://schemas.microsoft.com/office/drawing/2014/main" id="{4AFCCA07-7545-D00E-9349-6CF4CF3ED6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62737" y="4584700"/>
              <a:ext cx="0" cy="206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2" name="Line 91">
              <a:extLst>
                <a:ext uri="{FF2B5EF4-FFF2-40B4-BE49-F238E27FC236}">
                  <a16:creationId xmlns:a16="http://schemas.microsoft.com/office/drawing/2014/main" id="{DFDF2076-2AEF-AA2D-E88B-BAC78639FD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04062" y="2755900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3" name="Line 92">
              <a:extLst>
                <a:ext uri="{FF2B5EF4-FFF2-40B4-BE49-F238E27FC236}">
                  <a16:creationId xmlns:a16="http://schemas.microsoft.com/office/drawing/2014/main" id="{98E01E72-0FAC-2FAB-5F32-2BAD0EE191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04062" y="2924175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4" name="Line 93">
              <a:extLst>
                <a:ext uri="{FF2B5EF4-FFF2-40B4-BE49-F238E27FC236}">
                  <a16:creationId xmlns:a16="http://schemas.microsoft.com/office/drawing/2014/main" id="{FC99F2E1-E0C6-5ED6-BA89-F7DF684573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04062" y="3113088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5" name="Line 94">
              <a:extLst>
                <a:ext uri="{FF2B5EF4-FFF2-40B4-BE49-F238E27FC236}">
                  <a16:creationId xmlns:a16="http://schemas.microsoft.com/office/drawing/2014/main" id="{41FB921E-34BE-5EF1-5C7D-00D25192D8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04062" y="3302000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6" name="Line 95">
              <a:extLst>
                <a:ext uri="{FF2B5EF4-FFF2-40B4-BE49-F238E27FC236}">
                  <a16:creationId xmlns:a16="http://schemas.microsoft.com/office/drawing/2014/main" id="{625C7FB6-63EE-AEAF-EEDD-D674EA8BFA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04062" y="3492500"/>
              <a:ext cx="0" cy="82550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7" name="Line 96">
              <a:extLst>
                <a:ext uri="{FF2B5EF4-FFF2-40B4-BE49-F238E27FC236}">
                  <a16:creationId xmlns:a16="http://schemas.microsoft.com/office/drawing/2014/main" id="{79028C38-DB0E-B3F7-2B5D-C108ADCE1F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04062" y="3681413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8" name="Line 97">
              <a:extLst>
                <a:ext uri="{FF2B5EF4-FFF2-40B4-BE49-F238E27FC236}">
                  <a16:creationId xmlns:a16="http://schemas.microsoft.com/office/drawing/2014/main" id="{AD49F7B7-062D-7F5B-85FB-DF2E558F2B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04062" y="3849688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9" name="Line 98">
              <a:extLst>
                <a:ext uri="{FF2B5EF4-FFF2-40B4-BE49-F238E27FC236}">
                  <a16:creationId xmlns:a16="http://schemas.microsoft.com/office/drawing/2014/main" id="{C21A8D61-7DDE-4F4E-DB76-C50CA6C0C7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04062" y="4038600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0" name="Line 99">
              <a:extLst>
                <a:ext uri="{FF2B5EF4-FFF2-40B4-BE49-F238E27FC236}">
                  <a16:creationId xmlns:a16="http://schemas.microsoft.com/office/drawing/2014/main" id="{CA06282C-279B-F491-DA5F-05AF56CB49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04062" y="4227513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1" name="Line 100">
              <a:extLst>
                <a:ext uri="{FF2B5EF4-FFF2-40B4-BE49-F238E27FC236}">
                  <a16:creationId xmlns:a16="http://schemas.microsoft.com/office/drawing/2014/main" id="{1D36DEC3-29F4-C1C0-4A7A-BE9F2A3FDE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04062" y="4416425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2" name="Line 101">
              <a:extLst>
                <a:ext uri="{FF2B5EF4-FFF2-40B4-BE49-F238E27FC236}">
                  <a16:creationId xmlns:a16="http://schemas.microsoft.com/office/drawing/2014/main" id="{7610574F-7DA0-0CA4-8C7C-447AACF869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45387" y="2755900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3" name="Line 102">
              <a:extLst>
                <a:ext uri="{FF2B5EF4-FFF2-40B4-BE49-F238E27FC236}">
                  <a16:creationId xmlns:a16="http://schemas.microsoft.com/office/drawing/2014/main" id="{D1021615-4AA5-4A54-0657-54B13017A3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45387" y="2944813"/>
              <a:ext cx="0" cy="106363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4" name="Line 103">
              <a:extLst>
                <a:ext uri="{FF2B5EF4-FFF2-40B4-BE49-F238E27FC236}">
                  <a16:creationId xmlns:a16="http://schemas.microsoft.com/office/drawing/2014/main" id="{E4C53934-BE67-AB35-606B-617B86CED8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45387" y="3133725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5" name="Line 104">
              <a:extLst>
                <a:ext uri="{FF2B5EF4-FFF2-40B4-BE49-F238E27FC236}">
                  <a16:creationId xmlns:a16="http://schemas.microsoft.com/office/drawing/2014/main" id="{0E8E093F-DF9B-B4A4-F24B-92BA576829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45387" y="3324225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6" name="Line 105">
              <a:extLst>
                <a:ext uri="{FF2B5EF4-FFF2-40B4-BE49-F238E27FC236}">
                  <a16:creationId xmlns:a16="http://schemas.microsoft.com/office/drawing/2014/main" id="{7E96C257-DB7C-34E7-445B-CB88C39336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45387" y="3513138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7" name="Line 106">
              <a:extLst>
                <a:ext uri="{FF2B5EF4-FFF2-40B4-BE49-F238E27FC236}">
                  <a16:creationId xmlns:a16="http://schemas.microsoft.com/office/drawing/2014/main" id="{256829E1-B356-5AAA-26A1-7FB94F92D4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45387" y="3681413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8" name="Line 107">
              <a:extLst>
                <a:ext uri="{FF2B5EF4-FFF2-40B4-BE49-F238E27FC236}">
                  <a16:creationId xmlns:a16="http://schemas.microsoft.com/office/drawing/2014/main" id="{3B5F774D-3ACA-88FB-B725-D9A98CBFEF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45387" y="3870325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9" name="Line 108">
              <a:extLst>
                <a:ext uri="{FF2B5EF4-FFF2-40B4-BE49-F238E27FC236}">
                  <a16:creationId xmlns:a16="http://schemas.microsoft.com/office/drawing/2014/main" id="{86CB0FBC-918C-C0D0-2FB6-B16402083D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45387" y="4059238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0" name="Line 109">
              <a:extLst>
                <a:ext uri="{FF2B5EF4-FFF2-40B4-BE49-F238E27FC236}">
                  <a16:creationId xmlns:a16="http://schemas.microsoft.com/office/drawing/2014/main" id="{17799780-140E-2DFB-6FCE-4FC8113322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45387" y="4248150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1" name="Line 110">
              <a:extLst>
                <a:ext uri="{FF2B5EF4-FFF2-40B4-BE49-F238E27FC236}">
                  <a16:creationId xmlns:a16="http://schemas.microsoft.com/office/drawing/2014/main" id="{75F2CC3A-48D1-B22D-0878-D1003D710F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45387" y="4437063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2" name="Line 111">
              <a:extLst>
                <a:ext uri="{FF2B5EF4-FFF2-40B4-BE49-F238E27FC236}">
                  <a16:creationId xmlns:a16="http://schemas.microsoft.com/office/drawing/2014/main" id="{8542594C-B217-777A-BED0-7420418065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86712" y="2755900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3" name="Line 112">
              <a:extLst>
                <a:ext uri="{FF2B5EF4-FFF2-40B4-BE49-F238E27FC236}">
                  <a16:creationId xmlns:a16="http://schemas.microsoft.com/office/drawing/2014/main" id="{4D14AB83-CF16-4252-65BB-498C563E0A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86712" y="2944813"/>
              <a:ext cx="0" cy="106363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4" name="Line 113">
              <a:extLst>
                <a:ext uri="{FF2B5EF4-FFF2-40B4-BE49-F238E27FC236}">
                  <a16:creationId xmlns:a16="http://schemas.microsoft.com/office/drawing/2014/main" id="{7D21097C-8989-2568-A5D8-31EEF434BF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86712" y="3133725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5" name="Line 114">
              <a:extLst>
                <a:ext uri="{FF2B5EF4-FFF2-40B4-BE49-F238E27FC236}">
                  <a16:creationId xmlns:a16="http://schemas.microsoft.com/office/drawing/2014/main" id="{DD84E4F5-5CAA-D845-6C68-07CE4C596B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86712" y="3324225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6" name="Line 115">
              <a:extLst>
                <a:ext uri="{FF2B5EF4-FFF2-40B4-BE49-F238E27FC236}">
                  <a16:creationId xmlns:a16="http://schemas.microsoft.com/office/drawing/2014/main" id="{9BE6F481-C0B4-233E-E61D-6A1C200655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86712" y="3513138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7" name="Line 116">
              <a:extLst>
                <a:ext uri="{FF2B5EF4-FFF2-40B4-BE49-F238E27FC236}">
                  <a16:creationId xmlns:a16="http://schemas.microsoft.com/office/drawing/2014/main" id="{B9AA3623-0F23-A565-9E7F-935758CC29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86712" y="3681413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8" name="Line 117">
              <a:extLst>
                <a:ext uri="{FF2B5EF4-FFF2-40B4-BE49-F238E27FC236}">
                  <a16:creationId xmlns:a16="http://schemas.microsoft.com/office/drawing/2014/main" id="{9AFC28EE-1595-4DBA-3FCE-9676AA5B45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86712" y="3870325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9" name="Line 118">
              <a:extLst>
                <a:ext uri="{FF2B5EF4-FFF2-40B4-BE49-F238E27FC236}">
                  <a16:creationId xmlns:a16="http://schemas.microsoft.com/office/drawing/2014/main" id="{1BC93442-5B7C-8AA0-4C77-27D320391F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86712" y="4059238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0" name="Line 119">
              <a:extLst>
                <a:ext uri="{FF2B5EF4-FFF2-40B4-BE49-F238E27FC236}">
                  <a16:creationId xmlns:a16="http://schemas.microsoft.com/office/drawing/2014/main" id="{1DF1B43C-D7F6-23C5-5CB3-89944F00EF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86712" y="4248150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1" name="Line 120">
              <a:extLst>
                <a:ext uri="{FF2B5EF4-FFF2-40B4-BE49-F238E27FC236}">
                  <a16:creationId xmlns:a16="http://schemas.microsoft.com/office/drawing/2014/main" id="{379446AF-917F-CFD5-A62C-0ABC1DF4BC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86712" y="4437063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2" name="Line 121">
              <a:extLst>
                <a:ext uri="{FF2B5EF4-FFF2-40B4-BE49-F238E27FC236}">
                  <a16:creationId xmlns:a16="http://schemas.microsoft.com/office/drawing/2014/main" id="{15555C6F-68BA-5383-6555-A9E42A5BFB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86762" y="2755900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3" name="Line 122">
              <a:extLst>
                <a:ext uri="{FF2B5EF4-FFF2-40B4-BE49-F238E27FC236}">
                  <a16:creationId xmlns:a16="http://schemas.microsoft.com/office/drawing/2014/main" id="{24618021-A2B2-F376-7980-7C78DF35FE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86762" y="2944813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4" name="Line 123">
              <a:extLst>
                <a:ext uri="{FF2B5EF4-FFF2-40B4-BE49-F238E27FC236}">
                  <a16:creationId xmlns:a16="http://schemas.microsoft.com/office/drawing/2014/main" id="{3BBB70FE-B9F0-E6A5-A8D1-D521F197F6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86762" y="3133725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5" name="Line 124">
              <a:extLst>
                <a:ext uri="{FF2B5EF4-FFF2-40B4-BE49-F238E27FC236}">
                  <a16:creationId xmlns:a16="http://schemas.microsoft.com/office/drawing/2014/main" id="{50F6E71A-7984-88A4-304A-F886E32FFC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86762" y="3324225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6" name="Line 125">
              <a:extLst>
                <a:ext uri="{FF2B5EF4-FFF2-40B4-BE49-F238E27FC236}">
                  <a16:creationId xmlns:a16="http://schemas.microsoft.com/office/drawing/2014/main" id="{38F7BAB8-4C8D-EDD1-2587-0F16067F31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86762" y="3492500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7" name="Line 126">
              <a:extLst>
                <a:ext uri="{FF2B5EF4-FFF2-40B4-BE49-F238E27FC236}">
                  <a16:creationId xmlns:a16="http://schemas.microsoft.com/office/drawing/2014/main" id="{06B87F68-11EA-33CD-334B-88E315F763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86762" y="3681413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8" name="Line 127">
              <a:extLst>
                <a:ext uri="{FF2B5EF4-FFF2-40B4-BE49-F238E27FC236}">
                  <a16:creationId xmlns:a16="http://schemas.microsoft.com/office/drawing/2014/main" id="{69112F9E-FE08-5820-85CC-B12191A081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86762" y="3870325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9" name="Line 128">
              <a:extLst>
                <a:ext uri="{FF2B5EF4-FFF2-40B4-BE49-F238E27FC236}">
                  <a16:creationId xmlns:a16="http://schemas.microsoft.com/office/drawing/2014/main" id="{F5280B14-93E7-2EAC-549E-06B424B855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86762" y="4059238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0" name="Line 129">
              <a:extLst>
                <a:ext uri="{FF2B5EF4-FFF2-40B4-BE49-F238E27FC236}">
                  <a16:creationId xmlns:a16="http://schemas.microsoft.com/office/drawing/2014/main" id="{60971570-601F-8A92-37C9-217955418F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86762" y="4248150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1" name="Line 130">
              <a:extLst>
                <a:ext uri="{FF2B5EF4-FFF2-40B4-BE49-F238E27FC236}">
                  <a16:creationId xmlns:a16="http://schemas.microsoft.com/office/drawing/2014/main" id="{1E41C27E-A032-C8CC-EDF5-BC12CF8605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86762" y="4437063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2" name="Line 131">
              <a:extLst>
                <a:ext uri="{FF2B5EF4-FFF2-40B4-BE49-F238E27FC236}">
                  <a16:creationId xmlns:a16="http://schemas.microsoft.com/office/drawing/2014/main" id="{54756718-C187-5941-7BA8-827DD86D4F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86762" y="4605338"/>
              <a:ext cx="0" cy="206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3" name="Line 132">
              <a:extLst>
                <a:ext uri="{FF2B5EF4-FFF2-40B4-BE49-F238E27FC236}">
                  <a16:creationId xmlns:a16="http://schemas.microsoft.com/office/drawing/2014/main" id="{6BFA333F-FF2D-74C2-C992-171436F3F8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86762" y="4605338"/>
              <a:ext cx="0" cy="206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4" name="Line 133">
              <a:extLst>
                <a:ext uri="{FF2B5EF4-FFF2-40B4-BE49-F238E27FC236}">
                  <a16:creationId xmlns:a16="http://schemas.microsoft.com/office/drawing/2014/main" id="{FA6FC2D7-A4A4-F2B1-F59E-E43ED964D6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28087" y="2755900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5" name="Line 134">
              <a:extLst>
                <a:ext uri="{FF2B5EF4-FFF2-40B4-BE49-F238E27FC236}">
                  <a16:creationId xmlns:a16="http://schemas.microsoft.com/office/drawing/2014/main" id="{1112448F-287E-9436-F8EA-439E00AB25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28087" y="2944813"/>
              <a:ext cx="0" cy="106363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6" name="Line 135">
              <a:extLst>
                <a:ext uri="{FF2B5EF4-FFF2-40B4-BE49-F238E27FC236}">
                  <a16:creationId xmlns:a16="http://schemas.microsoft.com/office/drawing/2014/main" id="{63BFABB9-5EF6-AB24-7353-FEF7009300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28087" y="3133725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7" name="Line 136">
              <a:extLst>
                <a:ext uri="{FF2B5EF4-FFF2-40B4-BE49-F238E27FC236}">
                  <a16:creationId xmlns:a16="http://schemas.microsoft.com/office/drawing/2014/main" id="{F34E0DDD-CC2D-C514-4694-9E277C45C4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28087" y="3324225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8" name="Line 137">
              <a:extLst>
                <a:ext uri="{FF2B5EF4-FFF2-40B4-BE49-F238E27FC236}">
                  <a16:creationId xmlns:a16="http://schemas.microsoft.com/office/drawing/2014/main" id="{312FD460-14CA-1720-CA35-ECFE66AA66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28087" y="3513138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9" name="Line 138">
              <a:extLst>
                <a:ext uri="{FF2B5EF4-FFF2-40B4-BE49-F238E27FC236}">
                  <a16:creationId xmlns:a16="http://schemas.microsoft.com/office/drawing/2014/main" id="{3407CEA1-FC32-1EDB-D218-1F4F197693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28087" y="3681413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0" name="Line 139">
              <a:extLst>
                <a:ext uri="{FF2B5EF4-FFF2-40B4-BE49-F238E27FC236}">
                  <a16:creationId xmlns:a16="http://schemas.microsoft.com/office/drawing/2014/main" id="{0E735C24-E9A4-EAE6-FF7E-740D2063CF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28087" y="3870325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1" name="Line 140">
              <a:extLst>
                <a:ext uri="{FF2B5EF4-FFF2-40B4-BE49-F238E27FC236}">
                  <a16:creationId xmlns:a16="http://schemas.microsoft.com/office/drawing/2014/main" id="{990130C1-62CB-A592-0BB2-43E30340BD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28087" y="4059238"/>
              <a:ext cx="0" cy="104775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2" name="Line 141">
              <a:extLst>
                <a:ext uri="{FF2B5EF4-FFF2-40B4-BE49-F238E27FC236}">
                  <a16:creationId xmlns:a16="http://schemas.microsoft.com/office/drawing/2014/main" id="{4371AE14-A64A-7A1F-1FC4-8BA952F46D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28087" y="4248150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3" name="Line 142">
              <a:extLst>
                <a:ext uri="{FF2B5EF4-FFF2-40B4-BE49-F238E27FC236}">
                  <a16:creationId xmlns:a16="http://schemas.microsoft.com/office/drawing/2014/main" id="{4980744F-CB01-7498-5FCF-3634E1F074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28087" y="4437063"/>
              <a:ext cx="0" cy="84138"/>
            </a:xfrm>
            <a:prstGeom prst="line">
              <a:avLst/>
            </a:prstGeom>
            <a:noFill/>
            <a:ln w="0">
              <a:solidFill>
                <a:srgbClr val="0075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F296FD13-3F01-8B22-B565-472579A46A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6225" y="2336800"/>
              <a:ext cx="946150" cy="44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300" b="0" i="0" u="none" strike="noStrike" cap="none" normalizeH="0" baseline="0">
                  <a:ln>
                    <a:noFill/>
                  </a:ln>
                  <a:solidFill>
                    <a:srgbClr val="24282B"/>
                  </a:solidFill>
                  <a:effectLst/>
                  <a:latin typeface="Arial" pitchFamily="34" charset="0"/>
                </a:rPr>
                <a:t>Clock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27E3AEFE-EAAA-9761-D072-05B31B395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587" y="3786188"/>
              <a:ext cx="1030288" cy="420688"/>
            </a:xfrm>
            <a:custGeom>
              <a:avLst/>
              <a:gdLst>
                <a:gd name="T0" fmla="*/ 10 w 49"/>
                <a:gd name="T1" fmla="*/ 0 h 20"/>
                <a:gd name="T2" fmla="*/ 40 w 49"/>
                <a:gd name="T3" fmla="*/ 0 h 20"/>
                <a:gd name="T4" fmla="*/ 49 w 49"/>
                <a:gd name="T5" fmla="*/ 9 h 20"/>
                <a:gd name="T6" fmla="*/ 49 w 49"/>
                <a:gd name="T7" fmla="*/ 11 h 20"/>
                <a:gd name="T8" fmla="*/ 40 w 49"/>
                <a:gd name="T9" fmla="*/ 20 h 20"/>
                <a:gd name="T10" fmla="*/ 10 w 49"/>
                <a:gd name="T11" fmla="*/ 20 h 20"/>
                <a:gd name="T12" fmla="*/ 0 w 49"/>
                <a:gd name="T13" fmla="*/ 11 h 20"/>
                <a:gd name="T14" fmla="*/ 0 w 49"/>
                <a:gd name="T15" fmla="*/ 9 h 20"/>
                <a:gd name="T16" fmla="*/ 10 w 49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20">
                  <a:moveTo>
                    <a:pt x="10" y="0"/>
                  </a:moveTo>
                  <a:lnTo>
                    <a:pt x="40" y="0"/>
                  </a:lnTo>
                  <a:cubicBezTo>
                    <a:pt x="45" y="0"/>
                    <a:pt x="49" y="4"/>
                    <a:pt x="49" y="9"/>
                  </a:cubicBezTo>
                  <a:lnTo>
                    <a:pt x="49" y="11"/>
                  </a:lnTo>
                  <a:cubicBezTo>
                    <a:pt x="49" y="16"/>
                    <a:pt x="45" y="20"/>
                    <a:pt x="40" y="20"/>
                  </a:cubicBezTo>
                  <a:lnTo>
                    <a:pt x="10" y="20"/>
                  </a:lnTo>
                  <a:cubicBezTo>
                    <a:pt x="5" y="20"/>
                    <a:pt x="0" y="16"/>
                    <a:pt x="0" y="11"/>
                  </a:cubicBezTo>
                  <a:lnTo>
                    <a:pt x="0" y="9"/>
                  </a:lnTo>
                  <a:cubicBezTo>
                    <a:pt x="0" y="4"/>
                    <a:pt x="5" y="0"/>
                    <a:pt x="10" y="0"/>
                  </a:cubicBezTo>
                  <a:close/>
                </a:path>
              </a:pathLst>
            </a:custGeom>
            <a:solidFill>
              <a:srgbClr val="F0D8C2"/>
            </a:solidFill>
            <a:ln w="0">
              <a:solidFill>
                <a:srgbClr val="32314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37D13D91-6890-25A2-AA68-ADD0F2A2ED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9725" y="3827463"/>
              <a:ext cx="819150" cy="44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300" b="0" i="0" u="none" strike="noStrike" cap="none" normalizeH="0" baseline="0">
                  <a:ln>
                    <a:noFill/>
                  </a:ln>
                  <a:solidFill>
                    <a:srgbClr val="24282B"/>
                  </a:solidFill>
                  <a:effectLst/>
                  <a:latin typeface="Arial" pitchFamily="34" charset="0"/>
                </a:rPr>
                <a:t>Data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B49E73DE-B9CB-B81E-E8D2-F6DCB4F00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6750" y="3113088"/>
              <a:ext cx="336550" cy="295275"/>
            </a:xfrm>
            <a:prstGeom prst="ellipse">
              <a:avLst/>
            </a:prstGeom>
            <a:noFill/>
            <a:ln w="0">
              <a:solidFill>
                <a:srgbClr val="2F334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A16BF887-898D-6BEB-5007-8CF6537FB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1525" y="3155950"/>
              <a:ext cx="209550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0" i="0" u="none" strike="noStrike" cap="none" normalizeH="0" baseline="0">
                  <a:ln>
                    <a:noFill/>
                  </a:ln>
                  <a:solidFill>
                    <a:srgbClr val="24282B"/>
                  </a:solidFill>
                  <a:effectLst/>
                  <a:latin typeface="Arial" pitchFamily="34" charset="0"/>
                </a:rPr>
                <a:t>1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53F1DCC2-D618-68F8-215E-7D76CAC346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6062" y="3113088"/>
              <a:ext cx="315913" cy="315913"/>
            </a:xfrm>
            <a:prstGeom prst="ellipse">
              <a:avLst/>
            </a:prstGeom>
            <a:noFill/>
            <a:ln w="0">
              <a:solidFill>
                <a:srgbClr val="2F334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4E42FA49-9B05-663A-3961-8742960CB3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9565" y="3135313"/>
              <a:ext cx="231775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>
                  <a:ln>
                    <a:noFill/>
                  </a:ln>
                  <a:solidFill>
                    <a:srgbClr val="24282B"/>
                  </a:solidFill>
                  <a:effectLst/>
                  <a:latin typeface="Arial" pitchFamily="34" charset="0"/>
                </a:rPr>
                <a:t>0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2F39C740-60B1-08AD-1030-1A8E3A7E4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7437" y="3113088"/>
              <a:ext cx="336550" cy="295275"/>
            </a:xfrm>
            <a:prstGeom prst="ellipse">
              <a:avLst/>
            </a:prstGeom>
            <a:noFill/>
            <a:ln w="0">
              <a:solidFill>
                <a:srgbClr val="2F334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3DC40DCF-11F1-A802-5055-A5FE3DCDCA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9354" y="3155949"/>
              <a:ext cx="209550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0" i="0" u="none" strike="noStrike" cap="none" normalizeH="0" baseline="0">
                  <a:ln>
                    <a:noFill/>
                  </a:ln>
                  <a:solidFill>
                    <a:srgbClr val="24282B"/>
                  </a:solidFill>
                  <a:effectLst/>
                  <a:latin typeface="Arial" pitchFamily="34" charset="0"/>
                </a:rPr>
                <a:t>1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98FB6885-DECB-6E75-3457-D401B65536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9400" y="3113088"/>
              <a:ext cx="336550" cy="295275"/>
            </a:xfrm>
            <a:prstGeom prst="ellipse">
              <a:avLst/>
            </a:prstGeom>
            <a:noFill/>
            <a:ln w="0">
              <a:solidFill>
                <a:srgbClr val="2F334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306D9AF4-C138-595F-D709-42EC82B72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7266" y="3155949"/>
              <a:ext cx="209550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0" i="0" u="none" strike="noStrike" cap="none" normalizeH="0" baseline="0">
                  <a:ln>
                    <a:noFill/>
                  </a:ln>
                  <a:solidFill>
                    <a:srgbClr val="24282B"/>
                  </a:solidFill>
                  <a:effectLst/>
                  <a:latin typeface="Arial" pitchFamily="34" charset="0"/>
                </a:rPr>
                <a:t>1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AD621021-D583-5DBD-0A8D-C49F17EDA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1362" y="3113088"/>
              <a:ext cx="295275" cy="315913"/>
            </a:xfrm>
            <a:prstGeom prst="ellipse">
              <a:avLst/>
            </a:prstGeom>
            <a:noFill/>
            <a:ln w="0">
              <a:solidFill>
                <a:srgbClr val="2F334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D3149854-8F8D-995C-0D1D-CF05C60796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1411" y="3135311"/>
              <a:ext cx="231775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>
                  <a:ln>
                    <a:noFill/>
                  </a:ln>
                  <a:solidFill>
                    <a:srgbClr val="24282B"/>
                  </a:solidFill>
                  <a:effectLst/>
                  <a:latin typeface="Arial" pitchFamily="34" charset="0"/>
                </a:rPr>
                <a:t>0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629B9D51-A20F-6CD6-6653-88D6D8109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4912" y="3113088"/>
              <a:ext cx="334963" cy="295275"/>
            </a:xfrm>
            <a:prstGeom prst="ellipse">
              <a:avLst/>
            </a:prstGeom>
            <a:noFill/>
            <a:ln w="0">
              <a:solidFill>
                <a:srgbClr val="2F334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122D8B5C-5F25-A062-7077-8DD6EEFDF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5410" y="3155949"/>
              <a:ext cx="209550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0" i="0" u="none" strike="noStrike" cap="none" normalizeH="0" baseline="0">
                  <a:ln>
                    <a:noFill/>
                  </a:ln>
                  <a:solidFill>
                    <a:srgbClr val="24282B"/>
                  </a:solidFill>
                  <a:effectLst/>
                  <a:latin typeface="Arial" pitchFamily="34" charset="0"/>
                </a:rPr>
                <a:t>1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EFCCA59D-0686-6E8E-ED79-9C6E5683CD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6237" y="3113088"/>
              <a:ext cx="314325" cy="315913"/>
            </a:xfrm>
            <a:prstGeom prst="ellipse">
              <a:avLst/>
            </a:prstGeom>
            <a:noFill/>
            <a:ln w="0">
              <a:solidFill>
                <a:srgbClr val="2F334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9605E923-5190-6DA4-D2FD-1CA150F03C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0270" y="3135311"/>
              <a:ext cx="231775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>
                  <a:ln>
                    <a:noFill/>
                  </a:ln>
                  <a:solidFill>
                    <a:srgbClr val="24282B"/>
                  </a:solidFill>
                  <a:effectLst/>
                  <a:latin typeface="Arial" pitchFamily="34" charset="0"/>
                </a:rPr>
                <a:t>0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FD9E384D-92D8-171B-12B3-51E344535C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7562" y="3113088"/>
              <a:ext cx="334963" cy="295275"/>
            </a:xfrm>
            <a:prstGeom prst="ellipse">
              <a:avLst/>
            </a:prstGeom>
            <a:noFill/>
            <a:ln w="0">
              <a:solidFill>
                <a:srgbClr val="2F334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6F0D1B2B-D6B4-0668-0824-E1D68620C3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3883" y="3155950"/>
              <a:ext cx="209550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0" i="0" u="none" strike="noStrike" cap="none" normalizeH="0" baseline="0">
                  <a:ln>
                    <a:noFill/>
                  </a:ln>
                  <a:solidFill>
                    <a:srgbClr val="24282B"/>
                  </a:solidFill>
                  <a:effectLst/>
                  <a:latin typeface="Arial" pitchFamily="34" charset="0"/>
                </a:rPr>
                <a:t>1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B04096DE-E32E-7989-A25B-354A19F4E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8887" y="3113088"/>
              <a:ext cx="314325" cy="315913"/>
            </a:xfrm>
            <a:prstGeom prst="ellipse">
              <a:avLst/>
            </a:prstGeom>
            <a:noFill/>
            <a:ln w="0">
              <a:solidFill>
                <a:srgbClr val="2F334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4F0A673C-C63C-FE1E-2D7A-6F465A1A5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9573" y="3135313"/>
              <a:ext cx="231775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>
                  <a:ln>
                    <a:noFill/>
                  </a:ln>
                  <a:solidFill>
                    <a:srgbClr val="24282B"/>
                  </a:solidFill>
                  <a:effectLst/>
                  <a:latin typeface="Arial" pitchFamily="34" charset="0"/>
                </a:rPr>
                <a:t>0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94BB015F-7317-BFC9-A462-5647E433BC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0212" y="3113088"/>
              <a:ext cx="293688" cy="315913"/>
            </a:xfrm>
            <a:prstGeom prst="ellipse">
              <a:avLst/>
            </a:prstGeom>
            <a:noFill/>
            <a:ln w="0">
              <a:solidFill>
                <a:srgbClr val="2F334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A9038905-6523-1E41-E24E-4AEF3C2F15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0261" y="3135311"/>
              <a:ext cx="231775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>
                  <a:ln>
                    <a:noFill/>
                  </a:ln>
                  <a:solidFill>
                    <a:srgbClr val="24282B"/>
                  </a:solidFill>
                  <a:effectLst/>
                  <a:latin typeface="Arial" pitchFamily="34" charset="0"/>
                </a:rPr>
                <a:t>0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B4634455-558E-1D34-8257-F501C7F54C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8675" y="3113088"/>
              <a:ext cx="315913" cy="315913"/>
            </a:xfrm>
            <a:prstGeom prst="ellipse">
              <a:avLst/>
            </a:prstGeom>
            <a:noFill/>
            <a:ln w="0">
              <a:solidFill>
                <a:srgbClr val="2F334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68D15A6A-0668-B391-9E58-8CF8668F11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6585" y="3135311"/>
              <a:ext cx="231775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>
                  <a:ln>
                    <a:noFill/>
                  </a:ln>
                  <a:solidFill>
                    <a:srgbClr val="24282B"/>
                  </a:solidFill>
                  <a:effectLst/>
                  <a:latin typeface="Arial" pitchFamily="34" charset="0"/>
                </a:rPr>
                <a:t>0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1B8FD897-2541-53C0-B416-9EADC46BD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2251075"/>
              <a:ext cx="230188" cy="420688"/>
            </a:xfrm>
            <a:custGeom>
              <a:avLst/>
              <a:gdLst>
                <a:gd name="T0" fmla="*/ 0 w 11"/>
                <a:gd name="T1" fmla="*/ 20 h 20"/>
                <a:gd name="T2" fmla="*/ 11 w 11"/>
                <a:gd name="T3" fmla="*/ 20 h 20"/>
                <a:gd name="T4" fmla="*/ 11 w 11"/>
                <a:gd name="T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20">
                  <a:moveTo>
                    <a:pt x="0" y="20"/>
                  </a:moveTo>
                  <a:lnTo>
                    <a:pt x="11" y="20"/>
                  </a:lnTo>
                  <a:lnTo>
                    <a:pt x="11" y="0"/>
                  </a:lnTo>
                </a:path>
              </a:pathLst>
            </a:custGeom>
            <a:noFill/>
            <a:ln w="13" cap="flat">
              <a:solidFill>
                <a:srgbClr val="24282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EF729EAC-FC04-5D32-32D4-CE4914B3E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0962" y="2251075"/>
              <a:ext cx="211138" cy="420688"/>
            </a:xfrm>
            <a:custGeom>
              <a:avLst/>
              <a:gdLst>
                <a:gd name="T0" fmla="*/ 0 w 10"/>
                <a:gd name="T1" fmla="*/ 0 h 20"/>
                <a:gd name="T2" fmla="*/ 10 w 10"/>
                <a:gd name="T3" fmla="*/ 0 h 20"/>
                <a:gd name="T4" fmla="*/ 10 w 1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0">
                  <a:moveTo>
                    <a:pt x="0" y="0"/>
                  </a:moveTo>
                  <a:lnTo>
                    <a:pt x="10" y="0"/>
                  </a:lnTo>
                  <a:lnTo>
                    <a:pt x="10" y="20"/>
                  </a:lnTo>
                </a:path>
              </a:pathLst>
            </a:custGeom>
            <a:noFill/>
            <a:ln w="13" cap="flat">
              <a:solidFill>
                <a:srgbClr val="24282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7E85C320-1F60-896C-C0CC-3604E1E80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2100" y="2273298"/>
              <a:ext cx="209550" cy="398465"/>
            </a:xfrm>
            <a:custGeom>
              <a:avLst/>
              <a:gdLst>
                <a:gd name="T0" fmla="*/ 0 w 10"/>
                <a:gd name="T1" fmla="*/ 21 h 21"/>
                <a:gd name="T2" fmla="*/ 10 w 10"/>
                <a:gd name="T3" fmla="*/ 21 h 21"/>
                <a:gd name="T4" fmla="*/ 10 w 1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1">
                  <a:moveTo>
                    <a:pt x="0" y="21"/>
                  </a:moveTo>
                  <a:lnTo>
                    <a:pt x="10" y="21"/>
                  </a:lnTo>
                  <a:lnTo>
                    <a:pt x="10" y="0"/>
                  </a:lnTo>
                </a:path>
              </a:pathLst>
            </a:custGeom>
            <a:noFill/>
            <a:ln w="13" cap="flat">
              <a:solidFill>
                <a:srgbClr val="24282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80C111C8-DB46-8FD0-D270-C126EE055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1649" y="2273300"/>
              <a:ext cx="231776" cy="419100"/>
            </a:xfrm>
            <a:custGeom>
              <a:avLst/>
              <a:gdLst>
                <a:gd name="T0" fmla="*/ 0 w 10"/>
                <a:gd name="T1" fmla="*/ 0 h 20"/>
                <a:gd name="T2" fmla="*/ 10 w 10"/>
                <a:gd name="T3" fmla="*/ 0 h 20"/>
                <a:gd name="T4" fmla="*/ 10 w 1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0">
                  <a:moveTo>
                    <a:pt x="0" y="0"/>
                  </a:moveTo>
                  <a:lnTo>
                    <a:pt x="10" y="0"/>
                  </a:lnTo>
                  <a:lnTo>
                    <a:pt x="10" y="20"/>
                  </a:lnTo>
                </a:path>
              </a:pathLst>
            </a:custGeom>
            <a:noFill/>
            <a:ln w="13" cap="flat">
              <a:solidFill>
                <a:srgbClr val="24282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84959BDD-5196-A8C9-0335-97481A83BE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3425" y="2273298"/>
              <a:ext cx="209550" cy="419102"/>
            </a:xfrm>
            <a:custGeom>
              <a:avLst/>
              <a:gdLst>
                <a:gd name="T0" fmla="*/ 0 w 10"/>
                <a:gd name="T1" fmla="*/ 21 h 21"/>
                <a:gd name="T2" fmla="*/ 10 w 10"/>
                <a:gd name="T3" fmla="*/ 21 h 21"/>
                <a:gd name="T4" fmla="*/ 10 w 1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1">
                  <a:moveTo>
                    <a:pt x="0" y="21"/>
                  </a:moveTo>
                  <a:lnTo>
                    <a:pt x="10" y="21"/>
                  </a:lnTo>
                  <a:lnTo>
                    <a:pt x="10" y="0"/>
                  </a:lnTo>
                </a:path>
              </a:pathLst>
            </a:custGeom>
            <a:noFill/>
            <a:ln w="13" cap="flat">
              <a:solidFill>
                <a:srgbClr val="24282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D5674782-D11E-89EB-9B92-5CBFA28A7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2975" y="2273300"/>
              <a:ext cx="230186" cy="419100"/>
            </a:xfrm>
            <a:custGeom>
              <a:avLst/>
              <a:gdLst>
                <a:gd name="T0" fmla="*/ 0 w 10"/>
                <a:gd name="T1" fmla="*/ 0 h 20"/>
                <a:gd name="T2" fmla="*/ 10 w 10"/>
                <a:gd name="T3" fmla="*/ 0 h 20"/>
                <a:gd name="T4" fmla="*/ 10 w 1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0">
                  <a:moveTo>
                    <a:pt x="0" y="0"/>
                  </a:moveTo>
                  <a:lnTo>
                    <a:pt x="10" y="0"/>
                  </a:lnTo>
                  <a:lnTo>
                    <a:pt x="10" y="20"/>
                  </a:lnTo>
                </a:path>
              </a:pathLst>
            </a:custGeom>
            <a:noFill/>
            <a:ln w="13" cap="flat">
              <a:solidFill>
                <a:srgbClr val="24282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F3A42EBC-543E-FCE6-0F0A-C2A573751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50" y="2273300"/>
              <a:ext cx="209550" cy="419100"/>
            </a:xfrm>
            <a:custGeom>
              <a:avLst/>
              <a:gdLst>
                <a:gd name="T0" fmla="*/ 0 w 10"/>
                <a:gd name="T1" fmla="*/ 20 h 20"/>
                <a:gd name="T2" fmla="*/ 10 w 10"/>
                <a:gd name="T3" fmla="*/ 20 h 20"/>
                <a:gd name="T4" fmla="*/ 10 w 10"/>
                <a:gd name="T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0">
                  <a:moveTo>
                    <a:pt x="0" y="20"/>
                  </a:moveTo>
                  <a:lnTo>
                    <a:pt x="10" y="20"/>
                  </a:lnTo>
                  <a:lnTo>
                    <a:pt x="10" y="0"/>
                  </a:lnTo>
                </a:path>
              </a:pathLst>
            </a:custGeom>
            <a:noFill/>
            <a:ln w="13" cap="flat">
              <a:solidFill>
                <a:srgbClr val="24282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FDAFD0E7-9E9E-EFF6-3519-7363CFB19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4300" y="2273298"/>
              <a:ext cx="252410" cy="441328"/>
            </a:xfrm>
            <a:custGeom>
              <a:avLst/>
              <a:gdLst>
                <a:gd name="T0" fmla="*/ 0 w 11"/>
                <a:gd name="T1" fmla="*/ 0 h 20"/>
                <a:gd name="T2" fmla="*/ 11 w 11"/>
                <a:gd name="T3" fmla="*/ 0 h 20"/>
                <a:gd name="T4" fmla="*/ 11 w 11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20">
                  <a:moveTo>
                    <a:pt x="0" y="0"/>
                  </a:moveTo>
                  <a:lnTo>
                    <a:pt x="11" y="0"/>
                  </a:lnTo>
                  <a:lnTo>
                    <a:pt x="11" y="20"/>
                  </a:lnTo>
                </a:path>
              </a:pathLst>
            </a:custGeom>
            <a:noFill/>
            <a:ln w="13" cap="flat">
              <a:solidFill>
                <a:srgbClr val="24282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65202DC2-D8D1-B82D-FE14-AF8C044D5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6711" y="2293938"/>
              <a:ext cx="188913" cy="420688"/>
            </a:xfrm>
            <a:custGeom>
              <a:avLst/>
              <a:gdLst>
                <a:gd name="T0" fmla="*/ 0 w 11"/>
                <a:gd name="T1" fmla="*/ 20 h 20"/>
                <a:gd name="T2" fmla="*/ 11 w 11"/>
                <a:gd name="T3" fmla="*/ 20 h 20"/>
                <a:gd name="T4" fmla="*/ 11 w 11"/>
                <a:gd name="T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20">
                  <a:moveTo>
                    <a:pt x="0" y="20"/>
                  </a:moveTo>
                  <a:lnTo>
                    <a:pt x="11" y="20"/>
                  </a:lnTo>
                  <a:lnTo>
                    <a:pt x="11" y="0"/>
                  </a:lnTo>
                </a:path>
              </a:pathLst>
            </a:custGeom>
            <a:noFill/>
            <a:ln w="13" cap="flat">
              <a:solidFill>
                <a:srgbClr val="24282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633414EF-6A82-A9E5-D5F6-158A664E9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5625" y="2293938"/>
              <a:ext cx="211138" cy="441325"/>
            </a:xfrm>
            <a:custGeom>
              <a:avLst/>
              <a:gdLst>
                <a:gd name="T0" fmla="*/ 0 w 10"/>
                <a:gd name="T1" fmla="*/ 0 h 21"/>
                <a:gd name="T2" fmla="*/ 10 w 10"/>
                <a:gd name="T3" fmla="*/ 0 h 21"/>
                <a:gd name="T4" fmla="*/ 10 w 10"/>
                <a:gd name="T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1">
                  <a:moveTo>
                    <a:pt x="0" y="0"/>
                  </a:moveTo>
                  <a:lnTo>
                    <a:pt x="10" y="0"/>
                  </a:lnTo>
                  <a:lnTo>
                    <a:pt x="10" y="21"/>
                  </a:lnTo>
                </a:path>
              </a:pathLst>
            </a:custGeom>
            <a:noFill/>
            <a:ln w="13" cap="flat">
              <a:solidFill>
                <a:srgbClr val="24282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93D6DF98-408C-E724-A91C-DEB55BC3D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6762" y="2293938"/>
              <a:ext cx="209550" cy="420688"/>
            </a:xfrm>
            <a:custGeom>
              <a:avLst/>
              <a:gdLst>
                <a:gd name="T0" fmla="*/ 0 w 10"/>
                <a:gd name="T1" fmla="*/ 20 h 20"/>
                <a:gd name="T2" fmla="*/ 10 w 10"/>
                <a:gd name="T3" fmla="*/ 20 h 20"/>
                <a:gd name="T4" fmla="*/ 10 w 10"/>
                <a:gd name="T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0">
                  <a:moveTo>
                    <a:pt x="0" y="20"/>
                  </a:moveTo>
                  <a:lnTo>
                    <a:pt x="10" y="20"/>
                  </a:lnTo>
                  <a:lnTo>
                    <a:pt x="10" y="0"/>
                  </a:lnTo>
                </a:path>
              </a:pathLst>
            </a:custGeom>
            <a:noFill/>
            <a:ln w="13" cap="flat">
              <a:solidFill>
                <a:srgbClr val="24282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3D753681-43AE-A45A-0952-D44E3D619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6311" y="2293938"/>
              <a:ext cx="231777" cy="420688"/>
            </a:xfrm>
            <a:custGeom>
              <a:avLst/>
              <a:gdLst>
                <a:gd name="T0" fmla="*/ 0 w 10"/>
                <a:gd name="T1" fmla="*/ 0 h 20"/>
                <a:gd name="T2" fmla="*/ 10 w 10"/>
                <a:gd name="T3" fmla="*/ 0 h 20"/>
                <a:gd name="T4" fmla="*/ 10 w 1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0">
                  <a:moveTo>
                    <a:pt x="0" y="0"/>
                  </a:moveTo>
                  <a:lnTo>
                    <a:pt x="10" y="0"/>
                  </a:lnTo>
                  <a:lnTo>
                    <a:pt x="10" y="20"/>
                  </a:lnTo>
                </a:path>
              </a:pathLst>
            </a:custGeom>
            <a:noFill/>
            <a:ln w="13" cap="flat">
              <a:solidFill>
                <a:srgbClr val="24282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7B29B333-6EB7-C1E1-2885-D91DA0CA4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7150" y="3638550"/>
              <a:ext cx="5106988" cy="757238"/>
            </a:xfrm>
            <a:custGeom>
              <a:avLst/>
              <a:gdLst>
                <a:gd name="T0" fmla="*/ 0 w 243"/>
                <a:gd name="T1" fmla="*/ 0 h 36"/>
                <a:gd name="T2" fmla="*/ 38 w 243"/>
                <a:gd name="T3" fmla="*/ 0 h 36"/>
                <a:gd name="T4" fmla="*/ 38 w 243"/>
                <a:gd name="T5" fmla="*/ 36 h 36"/>
                <a:gd name="T6" fmla="*/ 59 w 243"/>
                <a:gd name="T7" fmla="*/ 36 h 36"/>
                <a:gd name="T8" fmla="*/ 59 w 243"/>
                <a:gd name="T9" fmla="*/ 0 h 36"/>
                <a:gd name="T10" fmla="*/ 79 w 243"/>
                <a:gd name="T11" fmla="*/ 0 h 36"/>
                <a:gd name="T12" fmla="*/ 79 w 243"/>
                <a:gd name="T13" fmla="*/ 36 h 36"/>
                <a:gd name="T14" fmla="*/ 123 w 243"/>
                <a:gd name="T15" fmla="*/ 36 h 36"/>
                <a:gd name="T16" fmla="*/ 123 w 243"/>
                <a:gd name="T17" fmla="*/ 0 h 36"/>
                <a:gd name="T18" fmla="*/ 164 w 243"/>
                <a:gd name="T19" fmla="*/ 0 h 36"/>
                <a:gd name="T20" fmla="*/ 164 w 243"/>
                <a:gd name="T21" fmla="*/ 36 h 36"/>
                <a:gd name="T22" fmla="*/ 243 w 243"/>
                <a:gd name="T2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3" h="36">
                  <a:moveTo>
                    <a:pt x="0" y="0"/>
                  </a:moveTo>
                  <a:lnTo>
                    <a:pt x="38" y="0"/>
                  </a:lnTo>
                  <a:lnTo>
                    <a:pt x="38" y="36"/>
                  </a:lnTo>
                  <a:lnTo>
                    <a:pt x="59" y="36"/>
                  </a:lnTo>
                  <a:lnTo>
                    <a:pt x="59" y="0"/>
                  </a:lnTo>
                  <a:lnTo>
                    <a:pt x="79" y="0"/>
                  </a:lnTo>
                  <a:lnTo>
                    <a:pt x="79" y="36"/>
                  </a:lnTo>
                  <a:lnTo>
                    <a:pt x="123" y="36"/>
                  </a:lnTo>
                  <a:lnTo>
                    <a:pt x="123" y="0"/>
                  </a:lnTo>
                  <a:lnTo>
                    <a:pt x="164" y="0"/>
                  </a:lnTo>
                  <a:lnTo>
                    <a:pt x="164" y="36"/>
                  </a:lnTo>
                  <a:lnTo>
                    <a:pt x="243" y="36"/>
                  </a:lnTo>
                </a:path>
              </a:pathLst>
            </a:custGeom>
            <a:noFill/>
            <a:ln w="13" cap="flat">
              <a:solidFill>
                <a:srgbClr val="3B247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2457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D4FC4-6927-00FE-1AF6-FD2E39C07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54F18-0AA3-4653-43A9-053B4EADC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</a:t>
            </a:fld>
            <a:endParaRPr lang="en-US"/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FCA34F8A-A842-772F-6B87-FC72703C5AE4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819400" y="297221"/>
            <a:ext cx="6019800" cy="582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1839184-EC08-1366-7F13-F84F02A4F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5021" y="680729"/>
            <a:ext cx="1290476" cy="856077"/>
          </a:xfrm>
          <a:prstGeom prst="rect">
            <a:avLst/>
          </a:prstGeom>
          <a:solidFill>
            <a:srgbClr val="FFD5D5"/>
          </a:solidFill>
          <a:ln w="8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CC1F67B-75BC-AB4B-F968-2A9728026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2291" y="2287463"/>
            <a:ext cx="1325010" cy="774286"/>
          </a:xfrm>
          <a:prstGeom prst="rect">
            <a:avLst/>
          </a:prstGeom>
          <a:solidFill>
            <a:srgbClr val="FFE6D5"/>
          </a:solidFill>
          <a:ln w="8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38EA29ED-520B-6118-48DB-17CD5AFC4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1487" y="2292916"/>
            <a:ext cx="1008753" cy="783374"/>
          </a:xfrm>
          <a:prstGeom prst="rect">
            <a:avLst/>
          </a:prstGeom>
          <a:solidFill>
            <a:srgbClr val="D5F6FF"/>
          </a:solidFill>
          <a:ln w="8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2C9612F7-C1AA-6A44-7B8A-DFB70E69F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9904" y="2280193"/>
            <a:ext cx="1010570" cy="781556"/>
          </a:xfrm>
          <a:prstGeom prst="rect">
            <a:avLst/>
          </a:prstGeom>
          <a:solidFill>
            <a:srgbClr val="F4D7E3"/>
          </a:solidFill>
          <a:ln w="8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B7BB4391-4591-2B18-FC0F-EC2ABD6CA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704" y="942459"/>
            <a:ext cx="1017841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Processor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47483BF1-AEBB-B6E9-4B64-D44D73FBD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8877" y="2332903"/>
            <a:ext cx="1337733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North Bridge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E31A201E-F1D3-0503-2B9F-09D5DF71C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4860" y="2694599"/>
            <a:ext cx="438035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chip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8DAB5DF2-1AAC-129F-845E-7E7AE8B8F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0266" y="1605873"/>
            <a:ext cx="90879" cy="588894"/>
          </a:xfrm>
          <a:prstGeom prst="rect">
            <a:avLst/>
          </a:prstGeom>
          <a:solidFill>
            <a:srgbClr val="0000FF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9F75EE38-F57F-BBB8-80D9-D4A38F00FF56}"/>
              </a:ext>
            </a:extLst>
          </p:cNvPr>
          <p:cNvSpPr>
            <a:spLocks/>
          </p:cNvSpPr>
          <p:nvPr/>
        </p:nvSpPr>
        <p:spPr bwMode="auto">
          <a:xfrm>
            <a:off x="5565752" y="1507724"/>
            <a:ext cx="283541" cy="150859"/>
          </a:xfrm>
          <a:custGeom>
            <a:avLst/>
            <a:gdLst>
              <a:gd name="T0" fmla="*/ 216 w 426"/>
              <a:gd name="T1" fmla="*/ 0 h 225"/>
              <a:gd name="T2" fmla="*/ 0 w 426"/>
              <a:gd name="T3" fmla="*/ 225 h 225"/>
              <a:gd name="T4" fmla="*/ 426 w 426"/>
              <a:gd name="T5" fmla="*/ 225 h 225"/>
              <a:gd name="T6" fmla="*/ 216 w 426"/>
              <a:gd name="T7" fmla="*/ 0 h 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6" h="225">
                <a:moveTo>
                  <a:pt x="216" y="0"/>
                </a:moveTo>
                <a:lnTo>
                  <a:pt x="0" y="225"/>
                </a:lnTo>
                <a:lnTo>
                  <a:pt x="426" y="225"/>
                </a:lnTo>
                <a:lnTo>
                  <a:pt x="216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75EC5FB1-5075-9D38-FDA9-F6350DF2D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0212" y="1753097"/>
            <a:ext cx="981489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Frontside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11DF8349-E204-A167-9EA4-2D7F431B4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7415" y="1953030"/>
            <a:ext cx="370785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bus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6BDB3CBA-E39A-A354-D570-D257A91EA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354" y="2362563"/>
            <a:ext cx="908786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Graphics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75E9A574-1291-CEAD-8B5B-E715A5D9B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6820" y="2600665"/>
            <a:ext cx="1017841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processor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" name="Freeform 18">
            <a:extLst>
              <a:ext uri="{FF2B5EF4-FFF2-40B4-BE49-F238E27FC236}">
                <a16:creationId xmlns:a16="http://schemas.microsoft.com/office/drawing/2014/main" id="{0A1ED740-91A5-CC36-E7B1-D4EB80927DA6}"/>
              </a:ext>
            </a:extLst>
          </p:cNvPr>
          <p:cNvSpPr>
            <a:spLocks/>
          </p:cNvSpPr>
          <p:nvPr/>
        </p:nvSpPr>
        <p:spPr bwMode="auto">
          <a:xfrm>
            <a:off x="5563934" y="2151145"/>
            <a:ext cx="283541" cy="150859"/>
          </a:xfrm>
          <a:custGeom>
            <a:avLst/>
            <a:gdLst>
              <a:gd name="T0" fmla="*/ 216 w 426"/>
              <a:gd name="T1" fmla="*/ 225 h 225"/>
              <a:gd name="T2" fmla="*/ 0 w 426"/>
              <a:gd name="T3" fmla="*/ 0 h 225"/>
              <a:gd name="T4" fmla="*/ 426 w 426"/>
              <a:gd name="T5" fmla="*/ 0 h 225"/>
              <a:gd name="T6" fmla="*/ 216 w 426"/>
              <a:gd name="T7" fmla="*/ 225 h 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6" h="225">
                <a:moveTo>
                  <a:pt x="216" y="225"/>
                </a:moveTo>
                <a:lnTo>
                  <a:pt x="0" y="0"/>
                </a:lnTo>
                <a:lnTo>
                  <a:pt x="426" y="0"/>
                </a:lnTo>
                <a:lnTo>
                  <a:pt x="216" y="225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2" name="Rectangle 19">
            <a:extLst>
              <a:ext uri="{FF2B5EF4-FFF2-40B4-BE49-F238E27FC236}">
                <a16:creationId xmlns:a16="http://schemas.microsoft.com/office/drawing/2014/main" id="{48E593CB-AB01-5526-B5FA-52B93A480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6772" y="2630984"/>
            <a:ext cx="1338289" cy="98150"/>
          </a:xfrm>
          <a:prstGeom prst="rect">
            <a:avLst/>
          </a:prstGeom>
          <a:solidFill>
            <a:srgbClr val="0000FF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3" name="Freeform 20">
            <a:extLst>
              <a:ext uri="{FF2B5EF4-FFF2-40B4-BE49-F238E27FC236}">
                <a16:creationId xmlns:a16="http://schemas.microsoft.com/office/drawing/2014/main" id="{0FA702C5-9616-7C30-2DE1-611E13BD2554}"/>
              </a:ext>
            </a:extLst>
          </p:cNvPr>
          <p:cNvSpPr>
            <a:spLocks/>
          </p:cNvSpPr>
          <p:nvPr/>
        </p:nvSpPr>
        <p:spPr bwMode="auto">
          <a:xfrm>
            <a:off x="4851446" y="2536470"/>
            <a:ext cx="185392" cy="285359"/>
          </a:xfrm>
          <a:custGeom>
            <a:avLst/>
            <a:gdLst>
              <a:gd name="T0" fmla="*/ 278 w 278"/>
              <a:gd name="T1" fmla="*/ 216 h 426"/>
              <a:gd name="T2" fmla="*/ 0 w 278"/>
              <a:gd name="T3" fmla="*/ 0 h 426"/>
              <a:gd name="T4" fmla="*/ 0 w 278"/>
              <a:gd name="T5" fmla="*/ 426 h 426"/>
              <a:gd name="T6" fmla="*/ 278 w 278"/>
              <a:gd name="T7" fmla="*/ 216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426">
                <a:moveTo>
                  <a:pt x="278" y="216"/>
                </a:moveTo>
                <a:lnTo>
                  <a:pt x="0" y="0"/>
                </a:lnTo>
                <a:lnTo>
                  <a:pt x="0" y="426"/>
                </a:lnTo>
                <a:lnTo>
                  <a:pt x="278" y="216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4" name="Freeform 21">
            <a:extLst>
              <a:ext uri="{FF2B5EF4-FFF2-40B4-BE49-F238E27FC236}">
                <a16:creationId xmlns:a16="http://schemas.microsoft.com/office/drawing/2014/main" id="{FE75A54D-BFE4-B51C-6C68-2F5FB3C6C96F}"/>
              </a:ext>
            </a:extLst>
          </p:cNvPr>
          <p:cNvSpPr>
            <a:spLocks/>
          </p:cNvSpPr>
          <p:nvPr/>
        </p:nvSpPr>
        <p:spPr bwMode="auto">
          <a:xfrm>
            <a:off x="3391380" y="2535561"/>
            <a:ext cx="185392" cy="283541"/>
          </a:xfrm>
          <a:custGeom>
            <a:avLst/>
            <a:gdLst>
              <a:gd name="T0" fmla="*/ 0 w 278"/>
              <a:gd name="T1" fmla="*/ 216 h 426"/>
              <a:gd name="T2" fmla="*/ 278 w 278"/>
              <a:gd name="T3" fmla="*/ 0 h 426"/>
              <a:gd name="T4" fmla="*/ 278 w 278"/>
              <a:gd name="T5" fmla="*/ 426 h 426"/>
              <a:gd name="T6" fmla="*/ 0 w 278"/>
              <a:gd name="T7" fmla="*/ 216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8" h="426">
                <a:moveTo>
                  <a:pt x="0" y="216"/>
                </a:moveTo>
                <a:lnTo>
                  <a:pt x="278" y="0"/>
                </a:lnTo>
                <a:lnTo>
                  <a:pt x="278" y="426"/>
                </a:lnTo>
                <a:lnTo>
                  <a:pt x="0" y="216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5" name="Rectangle 22">
            <a:extLst>
              <a:ext uri="{FF2B5EF4-FFF2-40B4-BE49-F238E27FC236}">
                <a16:creationId xmlns:a16="http://schemas.microsoft.com/office/drawing/2014/main" id="{78B948E3-E010-45F1-25BB-0450BC562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8160" y="2618261"/>
            <a:ext cx="797914" cy="90879"/>
          </a:xfrm>
          <a:prstGeom prst="rect">
            <a:avLst/>
          </a:prstGeom>
          <a:solidFill>
            <a:srgbClr val="0000FF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2A281EE0-1DFD-C9FD-3CF9-7B5CABB2DFDB}"/>
              </a:ext>
            </a:extLst>
          </p:cNvPr>
          <p:cNvSpPr>
            <a:spLocks/>
          </p:cNvSpPr>
          <p:nvPr/>
        </p:nvSpPr>
        <p:spPr bwMode="auto">
          <a:xfrm>
            <a:off x="7245189" y="2523747"/>
            <a:ext cx="203568" cy="283541"/>
          </a:xfrm>
          <a:custGeom>
            <a:avLst/>
            <a:gdLst>
              <a:gd name="T0" fmla="*/ 305 w 305"/>
              <a:gd name="T1" fmla="*/ 215 h 426"/>
              <a:gd name="T2" fmla="*/ 0 w 305"/>
              <a:gd name="T3" fmla="*/ 0 h 426"/>
              <a:gd name="T4" fmla="*/ 0 w 305"/>
              <a:gd name="T5" fmla="*/ 426 h 426"/>
              <a:gd name="T6" fmla="*/ 305 w 305"/>
              <a:gd name="T7" fmla="*/ 215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5" h="426">
                <a:moveTo>
                  <a:pt x="305" y="215"/>
                </a:moveTo>
                <a:lnTo>
                  <a:pt x="0" y="0"/>
                </a:lnTo>
                <a:lnTo>
                  <a:pt x="0" y="426"/>
                </a:lnTo>
                <a:lnTo>
                  <a:pt x="305" y="215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7" name="Freeform 24">
            <a:extLst>
              <a:ext uri="{FF2B5EF4-FFF2-40B4-BE49-F238E27FC236}">
                <a16:creationId xmlns:a16="http://schemas.microsoft.com/office/drawing/2014/main" id="{C1F081CB-FBA0-65C6-F1BF-6CE5B904B268}"/>
              </a:ext>
            </a:extLst>
          </p:cNvPr>
          <p:cNvSpPr>
            <a:spLocks/>
          </p:cNvSpPr>
          <p:nvPr/>
        </p:nvSpPr>
        <p:spPr bwMode="auto">
          <a:xfrm>
            <a:off x="6372754" y="2521930"/>
            <a:ext cx="203568" cy="283541"/>
          </a:xfrm>
          <a:custGeom>
            <a:avLst/>
            <a:gdLst>
              <a:gd name="T0" fmla="*/ 0 w 305"/>
              <a:gd name="T1" fmla="*/ 216 h 426"/>
              <a:gd name="T2" fmla="*/ 305 w 305"/>
              <a:gd name="T3" fmla="*/ 0 h 426"/>
              <a:gd name="T4" fmla="*/ 305 w 305"/>
              <a:gd name="T5" fmla="*/ 426 h 426"/>
              <a:gd name="T6" fmla="*/ 0 w 305"/>
              <a:gd name="T7" fmla="*/ 216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5" h="426">
                <a:moveTo>
                  <a:pt x="0" y="216"/>
                </a:moveTo>
                <a:lnTo>
                  <a:pt x="305" y="0"/>
                </a:lnTo>
                <a:lnTo>
                  <a:pt x="305" y="426"/>
                </a:lnTo>
                <a:lnTo>
                  <a:pt x="0" y="216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4850486F-6C90-E8AA-D4F5-40827901D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176" y="2165686"/>
            <a:ext cx="1010570" cy="783374"/>
          </a:xfrm>
          <a:prstGeom prst="rect">
            <a:avLst/>
          </a:prstGeom>
          <a:solidFill>
            <a:srgbClr val="D5F6FF"/>
          </a:solidFill>
          <a:ln w="8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9" name="Rectangle 26">
            <a:extLst>
              <a:ext uri="{FF2B5EF4-FFF2-40B4-BE49-F238E27FC236}">
                <a16:creationId xmlns:a16="http://schemas.microsoft.com/office/drawing/2014/main" id="{32763C2D-BD70-2BDF-D02D-9581F1254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3224" y="2038456"/>
            <a:ext cx="1008753" cy="781556"/>
          </a:xfrm>
          <a:prstGeom prst="rect">
            <a:avLst/>
          </a:prstGeom>
          <a:solidFill>
            <a:srgbClr val="D5F6FF"/>
          </a:solidFill>
          <a:ln w="8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0" name="Rectangle 27">
            <a:extLst>
              <a:ext uri="{FF2B5EF4-FFF2-40B4-BE49-F238E27FC236}">
                <a16:creationId xmlns:a16="http://schemas.microsoft.com/office/drawing/2014/main" id="{8C190DDA-C667-ED18-F728-FE8C1202E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389" y="2202037"/>
            <a:ext cx="894246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Memory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" name="Rectangle 28">
            <a:extLst>
              <a:ext uri="{FF2B5EF4-FFF2-40B4-BE49-F238E27FC236}">
                <a16:creationId xmlns:a16="http://schemas.microsoft.com/office/drawing/2014/main" id="{992AA277-CC50-348F-097B-8A6AB3CF8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4213" y="2449227"/>
            <a:ext cx="897881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modules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2" name="Rectangle 29">
            <a:extLst>
              <a:ext uri="{FF2B5EF4-FFF2-40B4-BE49-F238E27FC236}">
                <a16:creationId xmlns:a16="http://schemas.microsoft.com/office/drawing/2014/main" id="{51E34243-5043-5DC8-7D1C-DE4B0EDB5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8234" y="2048452"/>
            <a:ext cx="1177787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PCI express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" name="Rectangle 30">
            <a:extLst>
              <a:ext uri="{FF2B5EF4-FFF2-40B4-BE49-F238E27FC236}">
                <a16:creationId xmlns:a16="http://schemas.microsoft.com/office/drawing/2014/main" id="{1205394A-8934-05B7-3B4E-11CF5EF68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8089" y="2302004"/>
            <a:ext cx="479839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bus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Rectangle 31">
            <a:extLst>
              <a:ext uri="{FF2B5EF4-FFF2-40B4-BE49-F238E27FC236}">
                <a16:creationId xmlns:a16="http://schemas.microsoft.com/office/drawing/2014/main" id="{37BFEC38-4344-6067-680C-E7F55F1F2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4820" y="3145357"/>
            <a:ext cx="90879" cy="588894"/>
          </a:xfrm>
          <a:prstGeom prst="rect">
            <a:avLst/>
          </a:prstGeom>
          <a:solidFill>
            <a:srgbClr val="0000FF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5" name="Freeform 32">
            <a:extLst>
              <a:ext uri="{FF2B5EF4-FFF2-40B4-BE49-F238E27FC236}">
                <a16:creationId xmlns:a16="http://schemas.microsoft.com/office/drawing/2014/main" id="{8E600F54-E59D-8896-191B-81244832D694}"/>
              </a:ext>
            </a:extLst>
          </p:cNvPr>
          <p:cNvSpPr>
            <a:spLocks/>
          </p:cNvSpPr>
          <p:nvPr/>
        </p:nvSpPr>
        <p:spPr bwMode="auto">
          <a:xfrm>
            <a:off x="5540306" y="3047208"/>
            <a:ext cx="283541" cy="150859"/>
          </a:xfrm>
          <a:custGeom>
            <a:avLst/>
            <a:gdLst>
              <a:gd name="T0" fmla="*/ 216 w 426"/>
              <a:gd name="T1" fmla="*/ 0 h 225"/>
              <a:gd name="T2" fmla="*/ 0 w 426"/>
              <a:gd name="T3" fmla="*/ 225 h 225"/>
              <a:gd name="T4" fmla="*/ 426 w 426"/>
              <a:gd name="T5" fmla="*/ 225 h 225"/>
              <a:gd name="T6" fmla="*/ 216 w 426"/>
              <a:gd name="T7" fmla="*/ 0 h 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6" h="225">
                <a:moveTo>
                  <a:pt x="216" y="0"/>
                </a:moveTo>
                <a:lnTo>
                  <a:pt x="0" y="225"/>
                </a:lnTo>
                <a:lnTo>
                  <a:pt x="426" y="225"/>
                </a:lnTo>
                <a:lnTo>
                  <a:pt x="216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6" name="Freeform 33">
            <a:extLst>
              <a:ext uri="{FF2B5EF4-FFF2-40B4-BE49-F238E27FC236}">
                <a16:creationId xmlns:a16="http://schemas.microsoft.com/office/drawing/2014/main" id="{BE7E02A7-89CC-61D7-8D92-648AD8FF66B1}"/>
              </a:ext>
            </a:extLst>
          </p:cNvPr>
          <p:cNvSpPr>
            <a:spLocks/>
          </p:cNvSpPr>
          <p:nvPr/>
        </p:nvSpPr>
        <p:spPr bwMode="auto">
          <a:xfrm>
            <a:off x="5538488" y="3690629"/>
            <a:ext cx="283541" cy="150859"/>
          </a:xfrm>
          <a:custGeom>
            <a:avLst/>
            <a:gdLst>
              <a:gd name="T0" fmla="*/ 215 w 425"/>
              <a:gd name="T1" fmla="*/ 225 h 225"/>
              <a:gd name="T2" fmla="*/ 0 w 425"/>
              <a:gd name="T3" fmla="*/ 0 h 225"/>
              <a:gd name="T4" fmla="*/ 425 w 425"/>
              <a:gd name="T5" fmla="*/ 0 h 225"/>
              <a:gd name="T6" fmla="*/ 215 w 425"/>
              <a:gd name="T7" fmla="*/ 225 h 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5" h="225">
                <a:moveTo>
                  <a:pt x="215" y="225"/>
                </a:moveTo>
                <a:lnTo>
                  <a:pt x="0" y="0"/>
                </a:lnTo>
                <a:lnTo>
                  <a:pt x="425" y="0"/>
                </a:lnTo>
                <a:lnTo>
                  <a:pt x="215" y="225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7" name="Rectangle 34">
            <a:extLst>
              <a:ext uri="{FF2B5EF4-FFF2-40B4-BE49-F238E27FC236}">
                <a16:creationId xmlns:a16="http://schemas.microsoft.com/office/drawing/2014/main" id="{E546585C-D1E7-763F-F88D-B704EA5F0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5912" y="3850575"/>
            <a:ext cx="1432247" cy="774286"/>
          </a:xfrm>
          <a:prstGeom prst="rect">
            <a:avLst/>
          </a:prstGeom>
          <a:solidFill>
            <a:srgbClr val="FFE6D5"/>
          </a:solidFill>
          <a:ln w="8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8" name="Rectangle 35">
            <a:extLst>
              <a:ext uri="{FF2B5EF4-FFF2-40B4-BE49-F238E27FC236}">
                <a16:creationId xmlns:a16="http://schemas.microsoft.com/office/drawing/2014/main" id="{F1037DDE-5790-52EE-F021-D9D8FFFE4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3156" y="3961447"/>
            <a:ext cx="1335916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South Bridge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9" name="Rectangle 36">
            <a:extLst>
              <a:ext uri="{FF2B5EF4-FFF2-40B4-BE49-F238E27FC236}">
                <a16:creationId xmlns:a16="http://schemas.microsoft.com/office/drawing/2014/main" id="{94F49938-DFFF-7FED-11DC-34A17F0BF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8482" y="4257712"/>
            <a:ext cx="438035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chip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0" name="Rectangle 37">
            <a:extLst>
              <a:ext uri="{FF2B5EF4-FFF2-40B4-BE49-F238E27FC236}">
                <a16:creationId xmlns:a16="http://schemas.microsoft.com/office/drawing/2014/main" id="{320295FB-A752-90C9-0415-5797F3C8B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8850" y="4217725"/>
            <a:ext cx="797914" cy="90879"/>
          </a:xfrm>
          <a:prstGeom prst="rect">
            <a:avLst/>
          </a:prstGeom>
          <a:solidFill>
            <a:srgbClr val="0000FF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1" name="Freeform 38">
            <a:extLst>
              <a:ext uri="{FF2B5EF4-FFF2-40B4-BE49-F238E27FC236}">
                <a16:creationId xmlns:a16="http://schemas.microsoft.com/office/drawing/2014/main" id="{8D5B9BBC-B153-D515-F5AD-5041319F908B}"/>
              </a:ext>
            </a:extLst>
          </p:cNvPr>
          <p:cNvSpPr>
            <a:spLocks/>
          </p:cNvSpPr>
          <p:nvPr/>
        </p:nvSpPr>
        <p:spPr bwMode="auto">
          <a:xfrm>
            <a:off x="7377697" y="4123211"/>
            <a:ext cx="201751" cy="285359"/>
          </a:xfrm>
          <a:custGeom>
            <a:avLst/>
            <a:gdLst>
              <a:gd name="T0" fmla="*/ 305 w 305"/>
              <a:gd name="T1" fmla="*/ 215 h 426"/>
              <a:gd name="T2" fmla="*/ 0 w 305"/>
              <a:gd name="T3" fmla="*/ 0 h 426"/>
              <a:gd name="T4" fmla="*/ 0 w 305"/>
              <a:gd name="T5" fmla="*/ 426 h 426"/>
              <a:gd name="T6" fmla="*/ 305 w 305"/>
              <a:gd name="T7" fmla="*/ 215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5" h="426">
                <a:moveTo>
                  <a:pt x="305" y="215"/>
                </a:moveTo>
                <a:lnTo>
                  <a:pt x="0" y="0"/>
                </a:lnTo>
                <a:lnTo>
                  <a:pt x="0" y="426"/>
                </a:lnTo>
                <a:lnTo>
                  <a:pt x="305" y="215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2" name="Freeform 39">
            <a:extLst>
              <a:ext uri="{FF2B5EF4-FFF2-40B4-BE49-F238E27FC236}">
                <a16:creationId xmlns:a16="http://schemas.microsoft.com/office/drawing/2014/main" id="{ABB15BBC-C5C8-9BB1-BF0C-EA6E34F6B5AF}"/>
              </a:ext>
            </a:extLst>
          </p:cNvPr>
          <p:cNvSpPr>
            <a:spLocks/>
          </p:cNvSpPr>
          <p:nvPr/>
        </p:nvSpPr>
        <p:spPr bwMode="auto">
          <a:xfrm>
            <a:off x="6505262" y="4121394"/>
            <a:ext cx="203568" cy="283541"/>
          </a:xfrm>
          <a:custGeom>
            <a:avLst/>
            <a:gdLst>
              <a:gd name="T0" fmla="*/ 0 w 305"/>
              <a:gd name="T1" fmla="*/ 216 h 426"/>
              <a:gd name="T2" fmla="*/ 305 w 305"/>
              <a:gd name="T3" fmla="*/ 0 h 426"/>
              <a:gd name="T4" fmla="*/ 305 w 305"/>
              <a:gd name="T5" fmla="*/ 426 h 426"/>
              <a:gd name="T6" fmla="*/ 0 w 305"/>
              <a:gd name="T7" fmla="*/ 216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5" h="426">
                <a:moveTo>
                  <a:pt x="0" y="216"/>
                </a:moveTo>
                <a:lnTo>
                  <a:pt x="305" y="0"/>
                </a:lnTo>
                <a:lnTo>
                  <a:pt x="305" y="426"/>
                </a:lnTo>
                <a:lnTo>
                  <a:pt x="0" y="216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3" name="Rectangle 40">
            <a:extLst>
              <a:ext uri="{FF2B5EF4-FFF2-40B4-BE49-F238E27FC236}">
                <a16:creationId xmlns:a16="http://schemas.microsoft.com/office/drawing/2014/main" id="{F497185E-205B-32C1-DC6B-73DD88EE4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3988" y="3995981"/>
            <a:ext cx="1014205" cy="625245"/>
          </a:xfrm>
          <a:prstGeom prst="rect">
            <a:avLst/>
          </a:prstGeom>
          <a:solidFill>
            <a:srgbClr val="E9AFAF"/>
          </a:solidFill>
          <a:ln w="1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4" name="Freeform 41">
            <a:extLst>
              <a:ext uri="{FF2B5EF4-FFF2-40B4-BE49-F238E27FC236}">
                <a16:creationId xmlns:a16="http://schemas.microsoft.com/office/drawing/2014/main" id="{F7058762-DC2F-4790-48FA-52FAE93EF18F}"/>
              </a:ext>
            </a:extLst>
          </p:cNvPr>
          <p:cNvSpPr>
            <a:spLocks/>
          </p:cNvSpPr>
          <p:nvPr/>
        </p:nvSpPr>
        <p:spPr bwMode="auto">
          <a:xfrm>
            <a:off x="7593988" y="4601233"/>
            <a:ext cx="1008753" cy="201751"/>
          </a:xfrm>
          <a:custGeom>
            <a:avLst/>
            <a:gdLst>
              <a:gd name="T0" fmla="*/ 1513 w 1513"/>
              <a:gd name="T1" fmla="*/ 0 h 303"/>
              <a:gd name="T2" fmla="*/ 757 w 1513"/>
              <a:gd name="T3" fmla="*/ 303 h 303"/>
              <a:gd name="T4" fmla="*/ 0 w 1513"/>
              <a:gd name="T5" fmla="*/ 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13" h="303">
                <a:moveTo>
                  <a:pt x="1513" y="0"/>
                </a:moveTo>
                <a:cubicBezTo>
                  <a:pt x="1513" y="167"/>
                  <a:pt x="1174" y="303"/>
                  <a:pt x="757" y="303"/>
                </a:cubicBezTo>
                <a:cubicBezTo>
                  <a:pt x="339" y="303"/>
                  <a:pt x="0" y="167"/>
                  <a:pt x="0" y="0"/>
                </a:cubicBezTo>
              </a:path>
            </a:pathLst>
          </a:custGeom>
          <a:solidFill>
            <a:srgbClr val="E9AFAF"/>
          </a:solidFill>
          <a:ln w="1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5" name="Oval 42">
            <a:extLst>
              <a:ext uri="{FF2B5EF4-FFF2-40B4-BE49-F238E27FC236}">
                <a16:creationId xmlns:a16="http://schemas.microsoft.com/office/drawing/2014/main" id="{3CF4D9FD-B0ED-CCCA-6582-221F789D1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3988" y="3794231"/>
            <a:ext cx="983307" cy="379873"/>
          </a:xfrm>
          <a:prstGeom prst="ellipse">
            <a:avLst/>
          </a:prstGeom>
          <a:solidFill>
            <a:srgbClr val="E9AFAF"/>
          </a:solidFill>
          <a:ln w="1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6" name="Rectangle 43">
            <a:extLst>
              <a:ext uri="{FF2B5EF4-FFF2-40B4-BE49-F238E27FC236}">
                <a16:creationId xmlns:a16="http://schemas.microsoft.com/office/drawing/2014/main" id="{B89A1826-8C18-531C-6B22-A26E27A7B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8441" y="4226813"/>
            <a:ext cx="505285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Hard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" name="Rectangle 44">
            <a:extLst>
              <a:ext uri="{FF2B5EF4-FFF2-40B4-BE49-F238E27FC236}">
                <a16:creationId xmlns:a16="http://schemas.microsoft.com/office/drawing/2014/main" id="{399ABC44-219B-48C2-F1B6-ABE5A1814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9333" y="4455827"/>
            <a:ext cx="412589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disk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" name="Rectangle 45">
            <a:extLst>
              <a:ext uri="{FF2B5EF4-FFF2-40B4-BE49-F238E27FC236}">
                <a16:creationId xmlns:a16="http://schemas.microsoft.com/office/drawing/2014/main" id="{FEC3047E-8EED-6A2D-5A8F-172202478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5188" y="3659730"/>
            <a:ext cx="499832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SATA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9" name="Rectangle 46">
            <a:extLst>
              <a:ext uri="{FF2B5EF4-FFF2-40B4-BE49-F238E27FC236}">
                <a16:creationId xmlns:a16="http://schemas.microsoft.com/office/drawing/2014/main" id="{00131471-E706-5DDC-15C8-C1587BFAE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8797" y="3961447"/>
            <a:ext cx="425312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bus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0" name="Rectangle 47">
            <a:extLst>
              <a:ext uri="{FF2B5EF4-FFF2-40B4-BE49-F238E27FC236}">
                <a16:creationId xmlns:a16="http://schemas.microsoft.com/office/drawing/2014/main" id="{E20302DA-A504-994F-1539-4CB77D82C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2515" y="4170467"/>
            <a:ext cx="1427074" cy="98149"/>
          </a:xfrm>
          <a:prstGeom prst="rect">
            <a:avLst/>
          </a:prstGeom>
          <a:solidFill>
            <a:srgbClr val="0000FF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51" name="Freeform 48">
            <a:extLst>
              <a:ext uri="{FF2B5EF4-FFF2-40B4-BE49-F238E27FC236}">
                <a16:creationId xmlns:a16="http://schemas.microsoft.com/office/drawing/2014/main" id="{FF780026-58AC-7472-DE8A-A6C11EED2C5C}"/>
              </a:ext>
            </a:extLst>
          </p:cNvPr>
          <p:cNvSpPr>
            <a:spLocks/>
          </p:cNvSpPr>
          <p:nvPr/>
        </p:nvSpPr>
        <p:spPr bwMode="auto">
          <a:xfrm>
            <a:off x="4900520" y="4075954"/>
            <a:ext cx="196298" cy="283541"/>
          </a:xfrm>
          <a:custGeom>
            <a:avLst/>
            <a:gdLst>
              <a:gd name="T0" fmla="*/ 294 w 294"/>
              <a:gd name="T1" fmla="*/ 216 h 426"/>
              <a:gd name="T2" fmla="*/ 0 w 294"/>
              <a:gd name="T3" fmla="*/ 0 h 426"/>
              <a:gd name="T4" fmla="*/ 0 w 294"/>
              <a:gd name="T5" fmla="*/ 426 h 426"/>
              <a:gd name="T6" fmla="*/ 294 w 294"/>
              <a:gd name="T7" fmla="*/ 216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94" h="426">
                <a:moveTo>
                  <a:pt x="294" y="216"/>
                </a:moveTo>
                <a:lnTo>
                  <a:pt x="0" y="0"/>
                </a:lnTo>
                <a:lnTo>
                  <a:pt x="0" y="426"/>
                </a:lnTo>
                <a:lnTo>
                  <a:pt x="294" y="216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52" name="Freeform 49">
            <a:extLst>
              <a:ext uri="{FF2B5EF4-FFF2-40B4-BE49-F238E27FC236}">
                <a16:creationId xmlns:a16="http://schemas.microsoft.com/office/drawing/2014/main" id="{201BA562-72BF-B095-C902-D93B2EF81137}"/>
              </a:ext>
            </a:extLst>
          </p:cNvPr>
          <p:cNvSpPr>
            <a:spLocks/>
          </p:cNvSpPr>
          <p:nvPr/>
        </p:nvSpPr>
        <p:spPr bwMode="auto">
          <a:xfrm>
            <a:off x="3333495" y="4039744"/>
            <a:ext cx="194480" cy="283541"/>
          </a:xfrm>
          <a:custGeom>
            <a:avLst/>
            <a:gdLst>
              <a:gd name="T0" fmla="*/ 0 w 293"/>
              <a:gd name="T1" fmla="*/ 215 h 425"/>
              <a:gd name="T2" fmla="*/ 293 w 293"/>
              <a:gd name="T3" fmla="*/ 0 h 425"/>
              <a:gd name="T4" fmla="*/ 293 w 293"/>
              <a:gd name="T5" fmla="*/ 425 h 425"/>
              <a:gd name="T6" fmla="*/ 0 w 293"/>
              <a:gd name="T7" fmla="*/ 215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93" h="425">
                <a:moveTo>
                  <a:pt x="0" y="215"/>
                </a:moveTo>
                <a:lnTo>
                  <a:pt x="293" y="0"/>
                </a:lnTo>
                <a:lnTo>
                  <a:pt x="293" y="425"/>
                </a:lnTo>
                <a:lnTo>
                  <a:pt x="0" y="215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53" name="Rectangle 50">
            <a:extLst>
              <a:ext uri="{FF2B5EF4-FFF2-40B4-BE49-F238E27FC236}">
                <a16:creationId xmlns:a16="http://schemas.microsoft.com/office/drawing/2014/main" id="{0C143CB0-6602-1388-65A0-AF39818BF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003" y="3839670"/>
            <a:ext cx="1010570" cy="781556"/>
          </a:xfrm>
          <a:prstGeom prst="rect">
            <a:avLst/>
          </a:prstGeom>
          <a:solidFill>
            <a:srgbClr val="F4D7E3"/>
          </a:solidFill>
          <a:ln w="8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54" name="Rectangle 51">
            <a:extLst>
              <a:ext uri="{FF2B5EF4-FFF2-40B4-BE49-F238E27FC236}">
                <a16:creationId xmlns:a16="http://schemas.microsoft.com/office/drawing/2014/main" id="{0BC3C54A-A836-E537-0742-E39991F7E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6205" y="3953743"/>
            <a:ext cx="899698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Network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5" name="Rectangle 52">
            <a:extLst>
              <a:ext uri="{FF2B5EF4-FFF2-40B4-BE49-F238E27FC236}">
                <a16:creationId xmlns:a16="http://schemas.microsoft.com/office/drawing/2014/main" id="{8BAAAACF-0C00-9E1E-C54D-1AC00A021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881" y="4191845"/>
            <a:ext cx="450758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card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6" name="Rectangle 53">
            <a:extLst>
              <a:ext uri="{FF2B5EF4-FFF2-40B4-BE49-F238E27FC236}">
                <a16:creationId xmlns:a16="http://schemas.microsoft.com/office/drawing/2014/main" id="{EAB6A0CF-C4CE-432F-552C-C96A72238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3086" y="3630598"/>
            <a:ext cx="1177787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PCI express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7" name="Rectangle 54">
            <a:extLst>
              <a:ext uri="{FF2B5EF4-FFF2-40B4-BE49-F238E27FC236}">
                <a16:creationId xmlns:a16="http://schemas.microsoft.com/office/drawing/2014/main" id="{B0D8D69A-BF6C-F1ED-DC7F-1FDC6EBB8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4770" y="3902905"/>
            <a:ext cx="370785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bus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8" name="Freeform 55">
            <a:extLst>
              <a:ext uri="{FF2B5EF4-FFF2-40B4-BE49-F238E27FC236}">
                <a16:creationId xmlns:a16="http://schemas.microsoft.com/office/drawing/2014/main" id="{D74A09C1-EA62-0AC9-4F64-F64BA9281F67}"/>
              </a:ext>
            </a:extLst>
          </p:cNvPr>
          <p:cNvSpPr>
            <a:spLocks/>
          </p:cNvSpPr>
          <p:nvPr/>
        </p:nvSpPr>
        <p:spPr bwMode="auto">
          <a:xfrm>
            <a:off x="3350131" y="5333715"/>
            <a:ext cx="2311952" cy="807001"/>
          </a:xfrm>
          <a:custGeom>
            <a:avLst/>
            <a:gdLst>
              <a:gd name="T0" fmla="*/ 297 w 3468"/>
              <a:gd name="T1" fmla="*/ 0 h 988"/>
              <a:gd name="T2" fmla="*/ 3171 w 3468"/>
              <a:gd name="T3" fmla="*/ 0 h 988"/>
              <a:gd name="T4" fmla="*/ 3468 w 3468"/>
              <a:gd name="T5" fmla="*/ 296 h 988"/>
              <a:gd name="T6" fmla="*/ 3468 w 3468"/>
              <a:gd name="T7" fmla="*/ 691 h 988"/>
              <a:gd name="T8" fmla="*/ 3171 w 3468"/>
              <a:gd name="T9" fmla="*/ 988 h 988"/>
              <a:gd name="T10" fmla="*/ 297 w 3468"/>
              <a:gd name="T11" fmla="*/ 988 h 988"/>
              <a:gd name="T12" fmla="*/ 0 w 3468"/>
              <a:gd name="T13" fmla="*/ 691 h 988"/>
              <a:gd name="T14" fmla="*/ 0 w 3468"/>
              <a:gd name="T15" fmla="*/ 296 h 988"/>
              <a:gd name="T16" fmla="*/ 297 w 3468"/>
              <a:gd name="T17" fmla="*/ 0 h 9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68" h="988">
                <a:moveTo>
                  <a:pt x="297" y="0"/>
                </a:moveTo>
                <a:lnTo>
                  <a:pt x="3171" y="0"/>
                </a:lnTo>
                <a:cubicBezTo>
                  <a:pt x="3335" y="0"/>
                  <a:pt x="3468" y="132"/>
                  <a:pt x="3468" y="296"/>
                </a:cubicBezTo>
                <a:lnTo>
                  <a:pt x="3468" y="691"/>
                </a:lnTo>
                <a:cubicBezTo>
                  <a:pt x="3468" y="855"/>
                  <a:pt x="3335" y="988"/>
                  <a:pt x="3171" y="988"/>
                </a:cubicBezTo>
                <a:lnTo>
                  <a:pt x="297" y="988"/>
                </a:lnTo>
                <a:cubicBezTo>
                  <a:pt x="132" y="988"/>
                  <a:pt x="0" y="855"/>
                  <a:pt x="0" y="691"/>
                </a:cubicBezTo>
                <a:lnTo>
                  <a:pt x="0" y="296"/>
                </a:lnTo>
                <a:cubicBezTo>
                  <a:pt x="0" y="132"/>
                  <a:pt x="132" y="0"/>
                  <a:pt x="297" y="0"/>
                </a:cubicBezTo>
                <a:close/>
              </a:path>
            </a:pathLst>
          </a:custGeom>
          <a:solidFill>
            <a:srgbClr val="F4D7D7"/>
          </a:solidFill>
          <a:ln w="8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59" name="Rectangle 56">
            <a:extLst>
              <a:ext uri="{FF2B5EF4-FFF2-40B4-BE49-F238E27FC236}">
                <a16:creationId xmlns:a16="http://schemas.microsoft.com/office/drawing/2014/main" id="{0D646AC0-DB9F-66D4-DDC6-9E2BD6C38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3150" y="4703017"/>
            <a:ext cx="74520" cy="539819"/>
          </a:xfrm>
          <a:prstGeom prst="rect">
            <a:avLst/>
          </a:prstGeom>
          <a:solidFill>
            <a:srgbClr val="0000FF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60" name="Freeform 57">
            <a:extLst>
              <a:ext uri="{FF2B5EF4-FFF2-40B4-BE49-F238E27FC236}">
                <a16:creationId xmlns:a16="http://schemas.microsoft.com/office/drawing/2014/main" id="{9A7640AA-181E-B26F-2757-52D829BF52F3}"/>
              </a:ext>
            </a:extLst>
          </p:cNvPr>
          <p:cNvSpPr>
            <a:spLocks/>
          </p:cNvSpPr>
          <p:nvPr/>
        </p:nvSpPr>
        <p:spPr bwMode="auto">
          <a:xfrm>
            <a:off x="5116812" y="4613956"/>
            <a:ext cx="230832" cy="138136"/>
          </a:xfrm>
          <a:custGeom>
            <a:avLst/>
            <a:gdLst>
              <a:gd name="T0" fmla="*/ 175 w 345"/>
              <a:gd name="T1" fmla="*/ 0 h 206"/>
              <a:gd name="T2" fmla="*/ 0 w 345"/>
              <a:gd name="T3" fmla="*/ 206 h 206"/>
              <a:gd name="T4" fmla="*/ 345 w 345"/>
              <a:gd name="T5" fmla="*/ 206 h 206"/>
              <a:gd name="T6" fmla="*/ 175 w 345"/>
              <a:gd name="T7" fmla="*/ 0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5" h="206">
                <a:moveTo>
                  <a:pt x="175" y="0"/>
                </a:moveTo>
                <a:lnTo>
                  <a:pt x="0" y="206"/>
                </a:lnTo>
                <a:lnTo>
                  <a:pt x="345" y="206"/>
                </a:lnTo>
                <a:lnTo>
                  <a:pt x="175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61" name="Freeform 58">
            <a:extLst>
              <a:ext uri="{FF2B5EF4-FFF2-40B4-BE49-F238E27FC236}">
                <a16:creationId xmlns:a16="http://schemas.microsoft.com/office/drawing/2014/main" id="{FD786CB5-12DF-F40E-0957-4F87249EABB8}"/>
              </a:ext>
            </a:extLst>
          </p:cNvPr>
          <p:cNvSpPr>
            <a:spLocks/>
          </p:cNvSpPr>
          <p:nvPr/>
        </p:nvSpPr>
        <p:spPr bwMode="auto">
          <a:xfrm>
            <a:off x="5114994" y="5202849"/>
            <a:ext cx="230832" cy="138136"/>
          </a:xfrm>
          <a:custGeom>
            <a:avLst/>
            <a:gdLst>
              <a:gd name="T0" fmla="*/ 175 w 345"/>
              <a:gd name="T1" fmla="*/ 206 h 206"/>
              <a:gd name="T2" fmla="*/ 0 w 345"/>
              <a:gd name="T3" fmla="*/ 0 h 206"/>
              <a:gd name="T4" fmla="*/ 345 w 345"/>
              <a:gd name="T5" fmla="*/ 0 h 206"/>
              <a:gd name="T6" fmla="*/ 175 w 345"/>
              <a:gd name="T7" fmla="*/ 20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5" h="206">
                <a:moveTo>
                  <a:pt x="175" y="206"/>
                </a:moveTo>
                <a:lnTo>
                  <a:pt x="0" y="0"/>
                </a:lnTo>
                <a:lnTo>
                  <a:pt x="345" y="0"/>
                </a:lnTo>
                <a:lnTo>
                  <a:pt x="175" y="206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62" name="Rectangle 59">
            <a:extLst>
              <a:ext uri="{FF2B5EF4-FFF2-40B4-BE49-F238E27FC236}">
                <a16:creationId xmlns:a16="http://schemas.microsoft.com/office/drawing/2014/main" id="{8B70BE26-F5B3-631A-AEDB-CB64C3301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7375" y="5428228"/>
            <a:ext cx="523461" cy="301717"/>
          </a:xfrm>
          <a:prstGeom prst="rect">
            <a:avLst/>
          </a:prstGeom>
          <a:solidFill>
            <a:srgbClr val="FFAAAA"/>
          </a:solidFill>
          <a:ln w="1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63" name="Rectangle 60">
            <a:extLst>
              <a:ext uri="{FF2B5EF4-FFF2-40B4-BE49-F238E27FC236}">
                <a16:creationId xmlns:a16="http://schemas.microsoft.com/office/drawing/2014/main" id="{8F0459DD-F093-1F2A-EA8B-C836E760F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836" y="5424593"/>
            <a:ext cx="525278" cy="301717"/>
          </a:xfrm>
          <a:prstGeom prst="rect">
            <a:avLst/>
          </a:prstGeom>
          <a:solidFill>
            <a:srgbClr val="FFAAAA"/>
          </a:solidFill>
          <a:ln w="1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64" name="Rectangle 61">
            <a:extLst>
              <a:ext uri="{FF2B5EF4-FFF2-40B4-BE49-F238E27FC236}">
                <a16:creationId xmlns:a16="http://schemas.microsoft.com/office/drawing/2014/main" id="{30A82C32-0159-74AC-0FC4-19A69A49F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8844" y="5424593"/>
            <a:ext cx="523461" cy="301717"/>
          </a:xfrm>
          <a:prstGeom prst="rect">
            <a:avLst/>
          </a:prstGeom>
          <a:solidFill>
            <a:srgbClr val="FFAAAA"/>
          </a:solidFill>
          <a:ln w="1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65" name="Rectangle 62">
            <a:extLst>
              <a:ext uri="{FF2B5EF4-FFF2-40B4-BE49-F238E27FC236}">
                <a16:creationId xmlns:a16="http://schemas.microsoft.com/office/drawing/2014/main" id="{8142D160-E7A2-67D8-BC0E-324FE571C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6852" y="5424593"/>
            <a:ext cx="523461" cy="301717"/>
          </a:xfrm>
          <a:prstGeom prst="rect">
            <a:avLst/>
          </a:prstGeom>
          <a:solidFill>
            <a:srgbClr val="FFAAAA"/>
          </a:solidFill>
          <a:ln w="1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66" name="Rectangle 63">
            <a:extLst>
              <a:ext uri="{FF2B5EF4-FFF2-40B4-BE49-F238E27FC236}">
                <a16:creationId xmlns:a16="http://schemas.microsoft.com/office/drawing/2014/main" id="{6EE99CD5-72E4-83E5-7322-7850DC1EF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273" y="5482756"/>
            <a:ext cx="423494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USB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7" name="Rectangle 64">
            <a:extLst>
              <a:ext uri="{FF2B5EF4-FFF2-40B4-BE49-F238E27FC236}">
                <a16:creationId xmlns:a16="http://schemas.microsoft.com/office/drawing/2014/main" id="{0470E4F3-D93B-FFCF-048E-AB07D576B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369" y="5482756"/>
            <a:ext cx="423494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USB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8" name="Rectangle 65">
            <a:extLst>
              <a:ext uri="{FF2B5EF4-FFF2-40B4-BE49-F238E27FC236}">
                <a16:creationId xmlns:a16="http://schemas.microsoft.com/office/drawing/2014/main" id="{9B62A87F-4C40-5F3F-1798-35671FB3D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3378" y="5482756"/>
            <a:ext cx="423494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USB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9" name="Rectangle 66">
            <a:extLst>
              <a:ext uri="{FF2B5EF4-FFF2-40B4-BE49-F238E27FC236}">
                <a16:creationId xmlns:a16="http://schemas.microsoft.com/office/drawing/2014/main" id="{A2C4A9AC-B080-C338-A202-A67F02BEB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6838" y="5490026"/>
            <a:ext cx="423494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USB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0" name="Rectangle 67">
            <a:extLst>
              <a:ext uri="{FF2B5EF4-FFF2-40B4-BE49-F238E27FC236}">
                <a16:creationId xmlns:a16="http://schemas.microsoft.com/office/drawing/2014/main" id="{F9ED9714-A202-0CD0-F068-23C32CB62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1741" y="5789925"/>
            <a:ext cx="1026928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USB ports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1" name="Rectangle 68">
            <a:extLst>
              <a:ext uri="{FF2B5EF4-FFF2-40B4-BE49-F238E27FC236}">
                <a16:creationId xmlns:a16="http://schemas.microsoft.com/office/drawing/2014/main" id="{F488FC5C-DEEE-78D0-2A96-99F50EE3F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9146" y="4710287"/>
            <a:ext cx="74520" cy="539819"/>
          </a:xfrm>
          <a:prstGeom prst="rect">
            <a:avLst/>
          </a:prstGeom>
          <a:solidFill>
            <a:srgbClr val="0000FF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72" name="Freeform 69">
            <a:extLst>
              <a:ext uri="{FF2B5EF4-FFF2-40B4-BE49-F238E27FC236}">
                <a16:creationId xmlns:a16="http://schemas.microsoft.com/office/drawing/2014/main" id="{17439E63-0157-D9E7-6818-AB0356DD76C1}"/>
              </a:ext>
            </a:extLst>
          </p:cNvPr>
          <p:cNvSpPr>
            <a:spLocks/>
          </p:cNvSpPr>
          <p:nvPr/>
        </p:nvSpPr>
        <p:spPr bwMode="auto">
          <a:xfrm>
            <a:off x="6223695" y="4621226"/>
            <a:ext cx="229014" cy="136318"/>
          </a:xfrm>
          <a:custGeom>
            <a:avLst/>
            <a:gdLst>
              <a:gd name="T0" fmla="*/ 175 w 345"/>
              <a:gd name="T1" fmla="*/ 0 h 205"/>
              <a:gd name="T2" fmla="*/ 0 w 345"/>
              <a:gd name="T3" fmla="*/ 205 h 205"/>
              <a:gd name="T4" fmla="*/ 345 w 345"/>
              <a:gd name="T5" fmla="*/ 205 h 205"/>
              <a:gd name="T6" fmla="*/ 175 w 345"/>
              <a:gd name="T7" fmla="*/ 0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5" h="205">
                <a:moveTo>
                  <a:pt x="175" y="0"/>
                </a:moveTo>
                <a:lnTo>
                  <a:pt x="0" y="205"/>
                </a:lnTo>
                <a:lnTo>
                  <a:pt x="345" y="205"/>
                </a:lnTo>
                <a:lnTo>
                  <a:pt x="175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73" name="Freeform 70">
            <a:extLst>
              <a:ext uri="{FF2B5EF4-FFF2-40B4-BE49-F238E27FC236}">
                <a16:creationId xmlns:a16="http://schemas.microsoft.com/office/drawing/2014/main" id="{68F7C35A-97F9-D2D2-25FE-DA337C8AA2ED}"/>
              </a:ext>
            </a:extLst>
          </p:cNvPr>
          <p:cNvSpPr>
            <a:spLocks/>
          </p:cNvSpPr>
          <p:nvPr/>
        </p:nvSpPr>
        <p:spPr bwMode="auto">
          <a:xfrm>
            <a:off x="6210990" y="5210120"/>
            <a:ext cx="230832" cy="136318"/>
          </a:xfrm>
          <a:custGeom>
            <a:avLst/>
            <a:gdLst>
              <a:gd name="T0" fmla="*/ 174 w 345"/>
              <a:gd name="T1" fmla="*/ 206 h 206"/>
              <a:gd name="T2" fmla="*/ 0 w 345"/>
              <a:gd name="T3" fmla="*/ 0 h 206"/>
              <a:gd name="T4" fmla="*/ 345 w 345"/>
              <a:gd name="T5" fmla="*/ 0 h 206"/>
              <a:gd name="T6" fmla="*/ 174 w 345"/>
              <a:gd name="T7" fmla="*/ 20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5" h="206">
                <a:moveTo>
                  <a:pt x="174" y="206"/>
                </a:moveTo>
                <a:lnTo>
                  <a:pt x="0" y="0"/>
                </a:lnTo>
                <a:lnTo>
                  <a:pt x="345" y="0"/>
                </a:lnTo>
                <a:lnTo>
                  <a:pt x="174" y="206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74" name="Rectangle 71">
            <a:extLst>
              <a:ext uri="{FF2B5EF4-FFF2-40B4-BE49-F238E27FC236}">
                <a16:creationId xmlns:a16="http://schemas.microsoft.com/office/drawing/2014/main" id="{450D8FDF-52C3-5B81-AF10-1AB812F99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6348" y="5435498"/>
            <a:ext cx="1248672" cy="705218"/>
          </a:xfrm>
          <a:prstGeom prst="rect">
            <a:avLst/>
          </a:prstGeom>
          <a:solidFill>
            <a:srgbClr val="F4D7D7"/>
          </a:solidFill>
          <a:ln w="7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75" name="Rectangle 72">
            <a:extLst>
              <a:ext uri="{FF2B5EF4-FFF2-40B4-BE49-F238E27FC236}">
                <a16:creationId xmlns:a16="http://schemas.microsoft.com/office/drawing/2014/main" id="{CE2F342C-FF7C-97BC-138A-8702BC953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0145" y="5428228"/>
            <a:ext cx="1157794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Audio/ Mic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6" name="Rectangle 73">
            <a:extLst>
              <a:ext uri="{FF2B5EF4-FFF2-40B4-BE49-F238E27FC236}">
                <a16:creationId xmlns:a16="http://schemas.microsoft.com/office/drawing/2014/main" id="{BBAA6B69-896C-3E95-BD1F-E5F8016AD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4599" y="5709952"/>
            <a:ext cx="547089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ports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7" name="Rectangle 74">
            <a:extLst>
              <a:ext uri="{FF2B5EF4-FFF2-40B4-BE49-F238E27FC236}">
                <a16:creationId xmlns:a16="http://schemas.microsoft.com/office/drawing/2014/main" id="{72922A1D-69F2-F7D7-0FC2-6E71DC8CF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4504" y="4690459"/>
            <a:ext cx="1177787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PCI express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8" name="Rectangle 75">
            <a:extLst>
              <a:ext uri="{FF2B5EF4-FFF2-40B4-BE49-F238E27FC236}">
                <a16:creationId xmlns:a16="http://schemas.microsoft.com/office/drawing/2014/main" id="{C7043801-A239-3807-0843-58446BFD5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8045" y="4917656"/>
            <a:ext cx="370785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bus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9" name="Rectangle 76">
            <a:extLst>
              <a:ext uri="{FF2B5EF4-FFF2-40B4-BE49-F238E27FC236}">
                <a16:creationId xmlns:a16="http://schemas.microsoft.com/office/drawing/2014/main" id="{C54E739A-2B88-1824-C66B-D18E4F226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7214" y="4657578"/>
            <a:ext cx="974219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Intel high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0" name="Rectangle 77">
            <a:extLst>
              <a:ext uri="{FF2B5EF4-FFF2-40B4-BE49-F238E27FC236}">
                <a16:creationId xmlns:a16="http://schemas.microsoft.com/office/drawing/2014/main" id="{A8EA00D7-98E2-CCE5-8892-EA863B07A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9984" y="4884774"/>
            <a:ext cx="1357727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def. audio on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1" name="Rectangle 78">
            <a:extLst>
              <a:ext uri="{FF2B5EF4-FFF2-40B4-BE49-F238E27FC236}">
                <a16:creationId xmlns:a16="http://schemas.microsoft.com/office/drawing/2014/main" id="{E2A2AF44-62B1-FCAB-0367-26230D87E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3586" y="5111971"/>
            <a:ext cx="943320" cy="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ans"/>
              </a:rPr>
              <a:t>a PCI bus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B9E62F1-3CE8-75E7-AAC7-666DD898D13F}"/>
              </a:ext>
            </a:extLst>
          </p:cNvPr>
          <p:cNvSpPr/>
          <p:nvPr/>
        </p:nvSpPr>
        <p:spPr>
          <a:xfrm>
            <a:off x="208764" y="291839"/>
            <a:ext cx="3476710" cy="117691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3200"/>
              <a:t>System Diagram</a:t>
            </a:r>
          </a:p>
        </p:txBody>
      </p:sp>
    </p:spTree>
    <p:extLst>
      <p:ext uri="{BB962C8B-B14F-4D97-AF65-F5344CB8AC3E}">
        <p14:creationId xmlns:p14="http://schemas.microsoft.com/office/powerpoint/2010/main" val="34743872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0A4ED-448E-C648-C6CC-52EA7D1B0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chemeClr val="tx1"/>
                </a:solidFill>
              </a:rPr>
              <a:t>Data Storage in Hard </a:t>
            </a:r>
            <a:r>
              <a:rPr lang="fr-FR" err="1">
                <a:solidFill>
                  <a:schemeClr val="tx1"/>
                </a:solidFill>
              </a:rPr>
              <a:t>Disks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A1C6B-6EFC-CE2E-3DEA-16C4A91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439" y="1889467"/>
            <a:ext cx="10515600" cy="1766661"/>
          </a:xfrm>
        </p:spPr>
        <p:txBody>
          <a:bodyPr/>
          <a:lstStyle/>
          <a:p>
            <a:pPr lvl="0">
              <a:buSzPct val="100000"/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2300DC"/>
                </a:solidFill>
                <a:latin typeface="Calibri" panose="020F0502020204030204" pitchFamily="34" charset="0"/>
              </a:rPr>
              <a:t>Magnetic</a:t>
            </a:r>
            <a:r>
              <a:rPr lang="en-US">
                <a:latin typeface="Calibri" panose="020F0502020204030204" pitchFamily="34" charset="0"/>
              </a:rPr>
              <a:t> storage (sequence of tiny magnets)</a:t>
            </a:r>
          </a:p>
          <a:p>
            <a:pPr lvl="0">
              <a:buSzPct val="100000"/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 panose="020F0502020204030204" pitchFamily="34" charset="0"/>
              </a:rPr>
              <a:t>NRZI Encoding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with </a:t>
            </a:r>
            <a:r>
              <a:rPr lang="en-US">
                <a:solidFill>
                  <a:srgbClr val="0047FF"/>
                </a:solidFill>
                <a:latin typeface="Calibri" panose="020F0502020204030204" pitchFamily="34" charset="0"/>
              </a:rPr>
              <a:t>dummy</a:t>
            </a:r>
            <a:r>
              <a:rPr lang="en-US">
                <a:latin typeface="Calibri" panose="020F0502020204030204" pitchFamily="34" charset="0"/>
              </a:rPr>
              <a:t> bits (added to synchronize signals)</a:t>
            </a:r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39DCC6-6A0E-7B77-7022-5BE364E0A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65FD9D-99E3-47C3-22F1-E38AD2936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30</a:t>
            </a:fld>
            <a:endParaRPr lang="en-US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5A20F03E-4AB8-986E-F9B3-473FE68B9A2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455863" y="3918858"/>
            <a:ext cx="7823200" cy="1676400"/>
            <a:chOff x="827" y="2688"/>
            <a:chExt cx="4928" cy="1056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5207C69D-231E-3CCA-0208-6ED7AB3A7F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27" y="2688"/>
              <a:ext cx="4928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31908F83-AA28-4C24-13B9-2B3943AB2E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" y="2763"/>
              <a:ext cx="901" cy="394"/>
            </a:xfrm>
            <a:prstGeom prst="rect">
              <a:avLst/>
            </a:prstGeom>
            <a:solidFill>
              <a:srgbClr val="FFE6D5"/>
            </a:solidFill>
            <a:ln w="1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077755AB-64D8-CF0B-ED8D-EE8B374884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2" y="3232"/>
              <a:ext cx="283" cy="311"/>
            </a:xfrm>
            <a:prstGeom prst="rect">
              <a:avLst/>
            </a:prstGeom>
            <a:solidFill>
              <a:srgbClr val="F4D7E3"/>
            </a:solidFill>
            <a:ln w="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15334D21-2B7A-908E-E906-DF0BF2DE8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" y="2836"/>
              <a:ext cx="251" cy="244"/>
            </a:xfrm>
            <a:prstGeom prst="ellipse">
              <a:avLst/>
            </a:prstGeom>
            <a:solidFill>
              <a:srgbClr val="FFAAAA"/>
            </a:solidFill>
            <a:ln w="14" cap="flat">
              <a:solidFill>
                <a:srgbClr val="0000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8">
              <a:extLst>
                <a:ext uri="{FF2B5EF4-FFF2-40B4-BE49-F238E27FC236}">
                  <a16:creationId xmlns:a16="http://schemas.microsoft.com/office/drawing/2014/main" id="{49AC7380-5E8A-3FCF-2B79-2EF413400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8" y="2824"/>
              <a:ext cx="251" cy="243"/>
            </a:xfrm>
            <a:prstGeom prst="ellipse">
              <a:avLst/>
            </a:prstGeom>
            <a:solidFill>
              <a:srgbClr val="D5F6FF"/>
            </a:solidFill>
            <a:ln w="14" cap="flat">
              <a:solidFill>
                <a:srgbClr val="0000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030F2B3A-D74F-6FC4-A4FF-566B94C30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" y="2839"/>
              <a:ext cx="130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500">
                  <a:solidFill>
                    <a:srgbClr val="000000"/>
                  </a:solidFill>
                  <a:latin typeface="Sans"/>
                </a:rPr>
                <a:t>N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D1519A84-B0B9-6B25-DEE8-69B39521B4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3" y="2834"/>
              <a:ext cx="93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500">
                  <a:solidFill>
                    <a:srgbClr val="000000"/>
                  </a:solidFill>
                  <a:latin typeface="Sans"/>
                </a:rPr>
                <a:t>S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351B579E-C969-362F-F333-1A3B609A18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3" y="2763"/>
              <a:ext cx="902" cy="394"/>
            </a:xfrm>
            <a:prstGeom prst="rect">
              <a:avLst/>
            </a:prstGeom>
            <a:solidFill>
              <a:srgbClr val="FFE6D5"/>
            </a:solidFill>
            <a:ln w="1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12">
              <a:extLst>
                <a:ext uri="{FF2B5EF4-FFF2-40B4-BE49-F238E27FC236}">
                  <a16:creationId xmlns:a16="http://schemas.microsoft.com/office/drawing/2014/main" id="{BE541E18-8BA4-B47E-B569-F070D0B1F1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3" y="2824"/>
              <a:ext cx="249" cy="243"/>
            </a:xfrm>
            <a:prstGeom prst="ellipse">
              <a:avLst/>
            </a:prstGeom>
            <a:solidFill>
              <a:srgbClr val="FFAAAA"/>
            </a:solidFill>
            <a:ln w="14" cap="flat">
              <a:solidFill>
                <a:srgbClr val="0000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13">
              <a:extLst>
                <a:ext uri="{FF2B5EF4-FFF2-40B4-BE49-F238E27FC236}">
                  <a16:creationId xmlns:a16="http://schemas.microsoft.com/office/drawing/2014/main" id="{753CEE09-6BDE-EF94-FF57-0D4C6E76BE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1" y="2824"/>
              <a:ext cx="249" cy="243"/>
            </a:xfrm>
            <a:prstGeom prst="ellipse">
              <a:avLst/>
            </a:prstGeom>
            <a:solidFill>
              <a:srgbClr val="D5F6FF"/>
            </a:solidFill>
            <a:ln w="14" cap="flat">
              <a:solidFill>
                <a:srgbClr val="0000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4">
              <a:extLst>
                <a:ext uri="{FF2B5EF4-FFF2-40B4-BE49-F238E27FC236}">
                  <a16:creationId xmlns:a16="http://schemas.microsoft.com/office/drawing/2014/main" id="{28B11B31-5D08-3FAC-322C-5DC0066453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4" y="2826"/>
              <a:ext cx="130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500">
                  <a:solidFill>
                    <a:srgbClr val="000000"/>
                  </a:solidFill>
                  <a:latin typeface="Sans"/>
                </a:rPr>
                <a:t>N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70FAD505-EA75-CD96-5BA2-378FC1DAAE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8" y="2834"/>
              <a:ext cx="93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500">
                  <a:solidFill>
                    <a:srgbClr val="000000"/>
                  </a:solidFill>
                  <a:latin typeface="Sans"/>
                </a:rPr>
                <a:t>S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19" name="Rectangle 16">
              <a:extLst>
                <a:ext uri="{FF2B5EF4-FFF2-40B4-BE49-F238E27FC236}">
                  <a16:creationId xmlns:a16="http://schemas.microsoft.com/office/drawing/2014/main" id="{1D45676C-9102-6D5B-B2D4-C8F1C03932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6" y="2763"/>
              <a:ext cx="901" cy="394"/>
            </a:xfrm>
            <a:prstGeom prst="rect">
              <a:avLst/>
            </a:prstGeom>
            <a:solidFill>
              <a:srgbClr val="FFE6D5"/>
            </a:solidFill>
            <a:ln w="1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Oval 17">
              <a:extLst>
                <a:ext uri="{FF2B5EF4-FFF2-40B4-BE49-F238E27FC236}">
                  <a16:creationId xmlns:a16="http://schemas.microsoft.com/office/drawing/2014/main" id="{AF5D8D2D-2132-087E-8585-126F7D5B07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6" y="2824"/>
              <a:ext cx="250" cy="243"/>
            </a:xfrm>
            <a:prstGeom prst="ellipse">
              <a:avLst/>
            </a:prstGeom>
            <a:solidFill>
              <a:srgbClr val="FFAAAA"/>
            </a:solidFill>
            <a:ln w="14" cap="flat">
              <a:solidFill>
                <a:srgbClr val="0000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18">
              <a:extLst>
                <a:ext uri="{FF2B5EF4-FFF2-40B4-BE49-F238E27FC236}">
                  <a16:creationId xmlns:a16="http://schemas.microsoft.com/office/drawing/2014/main" id="{68EFDCB7-65AD-E167-EAD3-67DF44276B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8" y="2824"/>
              <a:ext cx="249" cy="243"/>
            </a:xfrm>
            <a:prstGeom prst="ellipse">
              <a:avLst/>
            </a:prstGeom>
            <a:solidFill>
              <a:srgbClr val="D5F6FF"/>
            </a:solidFill>
            <a:ln w="14" cap="flat">
              <a:solidFill>
                <a:srgbClr val="0000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19">
              <a:extLst>
                <a:ext uri="{FF2B5EF4-FFF2-40B4-BE49-F238E27FC236}">
                  <a16:creationId xmlns:a16="http://schemas.microsoft.com/office/drawing/2014/main" id="{4FF0304A-01E3-AF2F-5D90-897635BE5C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6" y="2822"/>
              <a:ext cx="130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500">
                  <a:solidFill>
                    <a:srgbClr val="000000"/>
                  </a:solidFill>
                  <a:latin typeface="Sans"/>
                </a:rPr>
                <a:t>N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23" name="Rectangle 20">
              <a:extLst>
                <a:ext uri="{FF2B5EF4-FFF2-40B4-BE49-F238E27FC236}">
                  <a16:creationId xmlns:a16="http://schemas.microsoft.com/office/drawing/2014/main" id="{1850D4C7-0DCF-A840-9E79-38CFB7DD1E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2" y="2827"/>
              <a:ext cx="93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500">
                  <a:solidFill>
                    <a:srgbClr val="000000"/>
                  </a:solidFill>
                  <a:latin typeface="Sans"/>
                </a:rPr>
                <a:t>S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24" name="Rectangle 21">
              <a:extLst>
                <a:ext uri="{FF2B5EF4-FFF2-40B4-BE49-F238E27FC236}">
                  <a16:creationId xmlns:a16="http://schemas.microsoft.com/office/drawing/2014/main" id="{15B293EC-16F5-0FD6-5AD3-169F0BA613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6" y="2763"/>
              <a:ext cx="902" cy="394"/>
            </a:xfrm>
            <a:prstGeom prst="rect">
              <a:avLst/>
            </a:prstGeom>
            <a:solidFill>
              <a:srgbClr val="FFE6D5"/>
            </a:solidFill>
            <a:ln w="1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2">
              <a:extLst>
                <a:ext uri="{FF2B5EF4-FFF2-40B4-BE49-F238E27FC236}">
                  <a16:creationId xmlns:a16="http://schemas.microsoft.com/office/drawing/2014/main" id="{6A9F8E6E-05AF-A063-6A67-FC47C5BE9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7" y="2763"/>
              <a:ext cx="900" cy="394"/>
            </a:xfrm>
            <a:prstGeom prst="rect">
              <a:avLst/>
            </a:prstGeom>
            <a:solidFill>
              <a:srgbClr val="FFE6D5"/>
            </a:solidFill>
            <a:ln w="1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23">
              <a:extLst>
                <a:ext uri="{FF2B5EF4-FFF2-40B4-BE49-F238E27FC236}">
                  <a16:creationId xmlns:a16="http://schemas.microsoft.com/office/drawing/2014/main" id="{91A4BEF9-2E2C-9F58-4936-487BE69E2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" y="2829"/>
              <a:ext cx="251" cy="243"/>
            </a:xfrm>
            <a:prstGeom prst="ellipse">
              <a:avLst/>
            </a:prstGeom>
            <a:solidFill>
              <a:srgbClr val="FFAAAA"/>
            </a:solidFill>
            <a:ln w="14" cap="flat">
              <a:solidFill>
                <a:srgbClr val="0000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Oval 24">
              <a:extLst>
                <a:ext uri="{FF2B5EF4-FFF2-40B4-BE49-F238E27FC236}">
                  <a16:creationId xmlns:a16="http://schemas.microsoft.com/office/drawing/2014/main" id="{4553F3F2-0A92-86CE-399B-C1CDFF7E15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3" y="2824"/>
              <a:ext cx="251" cy="243"/>
            </a:xfrm>
            <a:prstGeom prst="ellipse">
              <a:avLst/>
            </a:prstGeom>
            <a:solidFill>
              <a:srgbClr val="D5F6FF"/>
            </a:solidFill>
            <a:ln w="14" cap="flat">
              <a:solidFill>
                <a:srgbClr val="0000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25">
              <a:extLst>
                <a:ext uri="{FF2B5EF4-FFF2-40B4-BE49-F238E27FC236}">
                  <a16:creationId xmlns:a16="http://schemas.microsoft.com/office/drawing/2014/main" id="{6B0B8380-336B-0278-CFC8-17DFA97736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0" y="2828"/>
              <a:ext cx="130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500">
                  <a:solidFill>
                    <a:srgbClr val="000000"/>
                  </a:solidFill>
                  <a:latin typeface="Sans"/>
                </a:rPr>
                <a:t>N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id="{D79EE27E-4533-1E41-B769-4637C1EA6F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8" y="2820"/>
              <a:ext cx="93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500">
                  <a:solidFill>
                    <a:srgbClr val="000000"/>
                  </a:solidFill>
                  <a:latin typeface="Sans"/>
                </a:rPr>
                <a:t>S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30" name="Oval 27">
              <a:extLst>
                <a:ext uri="{FF2B5EF4-FFF2-40B4-BE49-F238E27FC236}">
                  <a16:creationId xmlns:a16="http://schemas.microsoft.com/office/drawing/2014/main" id="{4BBB8FEE-776F-BCFB-D021-395739B59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5" y="2822"/>
              <a:ext cx="251" cy="243"/>
            </a:xfrm>
            <a:prstGeom prst="ellipse">
              <a:avLst/>
            </a:prstGeom>
            <a:solidFill>
              <a:srgbClr val="FFAAAA"/>
            </a:solidFill>
            <a:ln w="14" cap="flat">
              <a:solidFill>
                <a:srgbClr val="0000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Oval 28">
              <a:extLst>
                <a:ext uri="{FF2B5EF4-FFF2-40B4-BE49-F238E27FC236}">
                  <a16:creationId xmlns:a16="http://schemas.microsoft.com/office/drawing/2014/main" id="{96728009-402D-670D-88D5-28A23321CA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9" y="2808"/>
              <a:ext cx="249" cy="243"/>
            </a:xfrm>
            <a:prstGeom prst="ellipse">
              <a:avLst/>
            </a:prstGeom>
            <a:solidFill>
              <a:srgbClr val="D5F6FF"/>
            </a:solidFill>
            <a:ln w="14" cap="flat">
              <a:solidFill>
                <a:srgbClr val="0000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id="{E4408C85-492B-A436-735D-4ACFD722F5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1" y="2819"/>
              <a:ext cx="130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500">
                  <a:solidFill>
                    <a:srgbClr val="000000"/>
                  </a:solidFill>
                  <a:latin typeface="Sans"/>
                </a:rPr>
                <a:t>N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33" name="Rectangle 30">
              <a:extLst>
                <a:ext uri="{FF2B5EF4-FFF2-40B4-BE49-F238E27FC236}">
                  <a16:creationId xmlns:a16="http://schemas.microsoft.com/office/drawing/2014/main" id="{AA752A23-2F6B-A881-E9BD-226694E6BE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2" y="2804"/>
              <a:ext cx="93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500">
                  <a:solidFill>
                    <a:srgbClr val="000000"/>
                  </a:solidFill>
                  <a:latin typeface="Sans"/>
                </a:rPr>
                <a:t>S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34" name="Rectangle 31">
              <a:extLst>
                <a:ext uri="{FF2B5EF4-FFF2-40B4-BE49-F238E27FC236}">
                  <a16:creationId xmlns:a16="http://schemas.microsoft.com/office/drawing/2014/main" id="{B052FCC7-4E58-F6BA-60C1-D906FEACB6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9" y="3249"/>
              <a:ext cx="13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400">
                  <a:solidFill>
                    <a:srgbClr val="000000"/>
                  </a:solidFill>
                  <a:latin typeface="Sans"/>
                </a:rPr>
                <a:t>0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35" name="Rectangle 32">
              <a:extLst>
                <a:ext uri="{FF2B5EF4-FFF2-40B4-BE49-F238E27FC236}">
                  <a16:creationId xmlns:a16="http://schemas.microsoft.com/office/drawing/2014/main" id="{4CA8C4A1-2EA5-8FCC-ACC3-7E6920ABA1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4" y="3252"/>
              <a:ext cx="283" cy="311"/>
            </a:xfrm>
            <a:prstGeom prst="rect">
              <a:avLst/>
            </a:prstGeom>
            <a:solidFill>
              <a:srgbClr val="F4D7E3"/>
            </a:solidFill>
            <a:ln w="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33">
              <a:extLst>
                <a:ext uri="{FF2B5EF4-FFF2-40B4-BE49-F238E27FC236}">
                  <a16:creationId xmlns:a16="http://schemas.microsoft.com/office/drawing/2014/main" id="{D6AC9B0C-268E-419C-3312-A33260EA4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0" y="3269"/>
              <a:ext cx="13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400">
                  <a:solidFill>
                    <a:srgbClr val="000000"/>
                  </a:solidFill>
                  <a:latin typeface="Sans"/>
                </a:rPr>
                <a:t>1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37" name="Rectangle 34">
              <a:extLst>
                <a:ext uri="{FF2B5EF4-FFF2-40B4-BE49-F238E27FC236}">
                  <a16:creationId xmlns:a16="http://schemas.microsoft.com/office/drawing/2014/main" id="{BE51A83E-479D-B9A5-BFED-D5366B21B2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8" y="3252"/>
              <a:ext cx="283" cy="311"/>
            </a:xfrm>
            <a:prstGeom prst="rect">
              <a:avLst/>
            </a:prstGeom>
            <a:solidFill>
              <a:srgbClr val="F4D7E3"/>
            </a:solidFill>
            <a:ln w="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35">
              <a:extLst>
                <a:ext uri="{FF2B5EF4-FFF2-40B4-BE49-F238E27FC236}">
                  <a16:creationId xmlns:a16="http://schemas.microsoft.com/office/drawing/2014/main" id="{740E32BB-805E-0817-F20C-DB77C5FE7A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4" y="3269"/>
              <a:ext cx="13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400">
                  <a:solidFill>
                    <a:srgbClr val="000000"/>
                  </a:solidFill>
                  <a:latin typeface="Sans"/>
                </a:rPr>
                <a:t>0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39" name="Rectangle 36">
              <a:extLst>
                <a:ext uri="{FF2B5EF4-FFF2-40B4-BE49-F238E27FC236}">
                  <a16:creationId xmlns:a16="http://schemas.microsoft.com/office/drawing/2014/main" id="{C0CEEAE8-FA9E-ABF4-1884-2C74E15EA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3" y="3268"/>
              <a:ext cx="282" cy="310"/>
            </a:xfrm>
            <a:prstGeom prst="rect">
              <a:avLst/>
            </a:prstGeom>
            <a:solidFill>
              <a:srgbClr val="F4D7E3"/>
            </a:solidFill>
            <a:ln w="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37">
              <a:extLst>
                <a:ext uri="{FF2B5EF4-FFF2-40B4-BE49-F238E27FC236}">
                  <a16:creationId xmlns:a16="http://schemas.microsoft.com/office/drawing/2014/main" id="{14ED81AB-1AF7-C29D-AD87-B53842166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9" y="3285"/>
              <a:ext cx="13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400">
                  <a:solidFill>
                    <a:srgbClr val="000000"/>
                  </a:solidFill>
                  <a:latin typeface="Sans"/>
                </a:rPr>
                <a:t>1</a:t>
              </a:r>
              <a:endParaRPr lang="en-US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9878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CD2D5-F8D8-5A3C-943A-F0FDC7BD5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chemeClr val="tx1"/>
                </a:solidFill>
              </a:rPr>
              <a:t>Structure of a Platter</a:t>
            </a:r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90A028-FDC7-4A8B-1FE4-4263EB8A5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63330C-70A7-5EE6-9737-0C6DE1CA9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31</a:t>
            </a:fld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40B1D66B-7953-E186-E460-027FFC69B08F}"/>
              </a:ext>
            </a:extLst>
          </p:cNvPr>
          <p:cNvSpPr/>
          <p:nvPr/>
        </p:nvSpPr>
        <p:spPr>
          <a:xfrm>
            <a:off x="2434281" y="5458727"/>
            <a:ext cx="7463481" cy="86587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none" lIns="90000" tIns="45000" rIns="90000" bIns="45000" anchor="ctr" anchorCtr="0" compatLnSpc="0"/>
          <a:lstStyle/>
          <a:p>
            <a:pPr algn="ctr" hangingPunct="0"/>
            <a:r>
              <a:rPr lang="en-IN" sz="2400">
                <a:latin typeface="Calibri" panose="020F0502020204030204" pitchFamily="34" charset="0"/>
                <a:ea typeface="Microsoft YaHei" pitchFamily="2"/>
                <a:cs typeface="Mangal" pitchFamily="2"/>
              </a:rPr>
              <a:t>A platter is divided into concentric rings (</a:t>
            </a:r>
            <a:r>
              <a:rPr lang="en-IN" sz="2400">
                <a:solidFill>
                  <a:srgbClr val="B80047"/>
                </a:solidFill>
                <a:latin typeface="Calibri" panose="020F0502020204030204" pitchFamily="34" charset="0"/>
                <a:ea typeface="Microsoft YaHei" pitchFamily="2"/>
                <a:cs typeface="Mangal" pitchFamily="2"/>
              </a:rPr>
              <a:t>track</a:t>
            </a:r>
            <a:r>
              <a:rPr lang="en-IN" sz="2400">
                <a:latin typeface="Calibri" panose="020F0502020204030204" pitchFamily="34" charset="0"/>
                <a:ea typeface="Microsoft YaHei" pitchFamily="2"/>
                <a:cs typeface="Mangal" pitchFamily="2"/>
              </a:rPr>
              <a:t>)</a:t>
            </a:r>
          </a:p>
          <a:p>
            <a:pPr algn="ctr" hangingPunct="0"/>
            <a:r>
              <a:rPr lang="en-IN" sz="2400">
                <a:latin typeface="Calibri" panose="020F0502020204030204" pitchFamily="34" charset="0"/>
                <a:ea typeface="Microsoft YaHei" pitchFamily="2"/>
                <a:cs typeface="Mangal" pitchFamily="2"/>
              </a:rPr>
              <a:t>Each track is divided into fixed size </a:t>
            </a:r>
            <a:r>
              <a:rPr lang="en-IN" sz="2400" b="1">
                <a:solidFill>
                  <a:srgbClr val="B80047"/>
                </a:solidFill>
                <a:latin typeface="Calibri" panose="020F0502020204030204" pitchFamily="34" charset="0"/>
                <a:ea typeface="Microsoft YaHei" pitchFamily="2"/>
                <a:cs typeface="Mangal" pitchFamily="2"/>
              </a:rPr>
              <a:t>sectors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904FE47B-6F7B-4A6E-0353-EAFFF81A7D0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038600" y="1168144"/>
            <a:ext cx="4260850" cy="4038600"/>
            <a:chOff x="1728" y="1077"/>
            <a:chExt cx="2684" cy="254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342800EE-14AF-E820-1EE6-EA9087A03E7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728" y="1139"/>
              <a:ext cx="2482" cy="2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4F4E8CAD-EF3A-A9DF-A802-8923AE9F1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1" y="1929"/>
              <a:ext cx="969" cy="969"/>
            </a:xfrm>
            <a:prstGeom prst="ellipse">
              <a:avLst/>
            </a:prstGeom>
            <a:noFill/>
            <a:ln w="7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" name="Oval 6">
              <a:extLst>
                <a:ext uri="{FF2B5EF4-FFF2-40B4-BE49-F238E27FC236}">
                  <a16:creationId xmlns:a16="http://schemas.microsoft.com/office/drawing/2014/main" id="{01331244-A2A9-B012-0C8D-E179C776F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2" y="1802"/>
              <a:ext cx="1219" cy="1218"/>
            </a:xfrm>
            <a:prstGeom prst="ellipse">
              <a:avLst/>
            </a:prstGeom>
            <a:noFill/>
            <a:ln w="7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" name="Oval 7">
              <a:extLst>
                <a:ext uri="{FF2B5EF4-FFF2-40B4-BE49-F238E27FC236}">
                  <a16:creationId xmlns:a16="http://schemas.microsoft.com/office/drawing/2014/main" id="{A892831A-FD9F-D8A0-7B01-17CE86497F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7" y="1664"/>
              <a:ext cx="1498" cy="1491"/>
            </a:xfrm>
            <a:prstGeom prst="ellipse">
              <a:avLst/>
            </a:prstGeom>
            <a:noFill/>
            <a:ln w="7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" name="Oval 8">
              <a:extLst>
                <a:ext uri="{FF2B5EF4-FFF2-40B4-BE49-F238E27FC236}">
                  <a16:creationId xmlns:a16="http://schemas.microsoft.com/office/drawing/2014/main" id="{74868877-AFD2-EA87-03BC-63F71848BD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7" y="1525"/>
              <a:ext cx="1762" cy="1760"/>
            </a:xfrm>
            <a:prstGeom prst="ellipse">
              <a:avLst/>
            </a:prstGeom>
            <a:noFill/>
            <a:ln w="7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" name="Oval 9">
              <a:extLst>
                <a:ext uri="{FF2B5EF4-FFF2-40B4-BE49-F238E27FC236}">
                  <a16:creationId xmlns:a16="http://schemas.microsoft.com/office/drawing/2014/main" id="{614E54DF-500E-8D2F-B4E4-9CCC756DB8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3" y="1393"/>
              <a:ext cx="2046" cy="2044"/>
            </a:xfrm>
            <a:prstGeom prst="ellipse">
              <a:avLst/>
            </a:prstGeom>
            <a:noFill/>
            <a:ln w="7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" name="Oval 10">
              <a:extLst>
                <a:ext uri="{FF2B5EF4-FFF2-40B4-BE49-F238E27FC236}">
                  <a16:creationId xmlns:a16="http://schemas.microsoft.com/office/drawing/2014/main" id="{10748F25-B77F-97A3-8C11-ADAD300145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7" y="1252"/>
              <a:ext cx="2310" cy="2308"/>
            </a:xfrm>
            <a:prstGeom prst="ellipse">
              <a:avLst/>
            </a:prstGeom>
            <a:noFill/>
            <a:ln w="7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3B732AF0-594B-141A-F694-04532382C8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1530"/>
              <a:ext cx="1754" cy="1756"/>
            </a:xfrm>
            <a:custGeom>
              <a:avLst/>
              <a:gdLst>
                <a:gd name="T0" fmla="*/ 6020 w 13216"/>
                <a:gd name="T1" fmla="*/ 13203 h 13237"/>
                <a:gd name="T2" fmla="*/ 2664 w 13216"/>
                <a:gd name="T3" fmla="*/ 11911 h 13237"/>
                <a:gd name="T4" fmla="*/ 1323 w 13216"/>
                <a:gd name="T5" fmla="*/ 10569 h 13237"/>
                <a:gd name="T6" fmla="*/ 72 w 13216"/>
                <a:gd name="T7" fmla="*/ 7572 h 13237"/>
                <a:gd name="T8" fmla="*/ 72 w 13216"/>
                <a:gd name="T9" fmla="*/ 5662 h 13237"/>
                <a:gd name="T10" fmla="*/ 1955 w 13216"/>
                <a:gd name="T11" fmla="*/ 1953 h 13237"/>
                <a:gd name="T12" fmla="*/ 5678 w 13216"/>
                <a:gd name="T13" fmla="*/ 71 h 13237"/>
                <a:gd name="T14" fmla="*/ 7545 w 13216"/>
                <a:gd name="T15" fmla="*/ 72 h 13237"/>
                <a:gd name="T16" fmla="*/ 13179 w 13216"/>
                <a:gd name="T17" fmla="*/ 5819 h 13237"/>
                <a:gd name="T18" fmla="*/ 13216 w 13216"/>
                <a:gd name="T19" fmla="*/ 6617 h 13237"/>
                <a:gd name="T20" fmla="*/ 12875 w 13216"/>
                <a:gd name="T21" fmla="*/ 8727 h 13237"/>
                <a:gd name="T22" fmla="*/ 7560 w 13216"/>
                <a:gd name="T23" fmla="*/ 13160 h 13237"/>
                <a:gd name="T24" fmla="*/ 6020 w 13216"/>
                <a:gd name="T25" fmla="*/ 13203 h 13237"/>
                <a:gd name="T26" fmla="*/ 7389 w 13216"/>
                <a:gd name="T27" fmla="*/ 12276 h 13237"/>
                <a:gd name="T28" fmla="*/ 10635 w 13216"/>
                <a:gd name="T29" fmla="*/ 10662 h 13237"/>
                <a:gd name="T30" fmla="*/ 12250 w 13216"/>
                <a:gd name="T31" fmla="*/ 7458 h 13237"/>
                <a:gd name="T32" fmla="*/ 12251 w 13216"/>
                <a:gd name="T33" fmla="*/ 5839 h 13237"/>
                <a:gd name="T34" fmla="*/ 10660 w 13216"/>
                <a:gd name="T35" fmla="*/ 2659 h 13237"/>
                <a:gd name="T36" fmla="*/ 7474 w 13216"/>
                <a:gd name="T37" fmla="*/ 1025 h 13237"/>
                <a:gd name="T38" fmla="*/ 5735 w 13216"/>
                <a:gd name="T39" fmla="*/ 1025 h 13237"/>
                <a:gd name="T40" fmla="*/ 2550 w 13216"/>
                <a:gd name="T41" fmla="*/ 2659 h 13237"/>
                <a:gd name="T42" fmla="*/ 944 w 13216"/>
                <a:gd name="T43" fmla="*/ 5933 h 13237"/>
                <a:gd name="T44" fmla="*/ 959 w 13216"/>
                <a:gd name="T45" fmla="*/ 7453 h 13237"/>
                <a:gd name="T46" fmla="*/ 5795 w 13216"/>
                <a:gd name="T47" fmla="*/ 12274 h 13237"/>
                <a:gd name="T48" fmla="*/ 7389 w 13216"/>
                <a:gd name="T49" fmla="*/ 12276 h 13237"/>
                <a:gd name="T50" fmla="*/ 7389 w 13216"/>
                <a:gd name="T51" fmla="*/ 12276 h 13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216" h="13237">
                  <a:moveTo>
                    <a:pt x="6020" y="13203"/>
                  </a:moveTo>
                  <a:cubicBezTo>
                    <a:pt x="4760" y="13071"/>
                    <a:pt x="3661" y="12648"/>
                    <a:pt x="2664" y="11911"/>
                  </a:cubicBezTo>
                  <a:cubicBezTo>
                    <a:pt x="2269" y="11619"/>
                    <a:pt x="1617" y="10966"/>
                    <a:pt x="1323" y="10569"/>
                  </a:cubicBezTo>
                  <a:cubicBezTo>
                    <a:pt x="654" y="9665"/>
                    <a:pt x="258" y="8715"/>
                    <a:pt x="72" y="7572"/>
                  </a:cubicBezTo>
                  <a:cubicBezTo>
                    <a:pt x="0" y="7132"/>
                    <a:pt x="0" y="6103"/>
                    <a:pt x="72" y="5662"/>
                  </a:cubicBezTo>
                  <a:cubicBezTo>
                    <a:pt x="313" y="4181"/>
                    <a:pt x="917" y="2991"/>
                    <a:pt x="1955" y="1953"/>
                  </a:cubicBezTo>
                  <a:cubicBezTo>
                    <a:pt x="2991" y="917"/>
                    <a:pt x="4214" y="299"/>
                    <a:pt x="5678" y="71"/>
                  </a:cubicBezTo>
                  <a:cubicBezTo>
                    <a:pt x="6135" y="0"/>
                    <a:pt x="7074" y="1"/>
                    <a:pt x="7545" y="72"/>
                  </a:cubicBezTo>
                  <a:cubicBezTo>
                    <a:pt x="10520" y="520"/>
                    <a:pt x="12774" y="2820"/>
                    <a:pt x="13179" y="5819"/>
                  </a:cubicBezTo>
                  <a:cubicBezTo>
                    <a:pt x="13199" y="5968"/>
                    <a:pt x="13216" y="6327"/>
                    <a:pt x="13216" y="6617"/>
                  </a:cubicBezTo>
                  <a:cubicBezTo>
                    <a:pt x="13216" y="7395"/>
                    <a:pt x="13119" y="7994"/>
                    <a:pt x="12875" y="8727"/>
                  </a:cubicBezTo>
                  <a:cubicBezTo>
                    <a:pt x="12096" y="11062"/>
                    <a:pt x="10026" y="12789"/>
                    <a:pt x="7560" y="13160"/>
                  </a:cubicBezTo>
                  <a:cubicBezTo>
                    <a:pt x="7198" y="13214"/>
                    <a:pt x="6355" y="13237"/>
                    <a:pt x="6020" y="13203"/>
                  </a:cubicBezTo>
                  <a:close/>
                  <a:moveTo>
                    <a:pt x="7389" y="12276"/>
                  </a:moveTo>
                  <a:cubicBezTo>
                    <a:pt x="8627" y="12100"/>
                    <a:pt x="9757" y="11539"/>
                    <a:pt x="10635" y="10662"/>
                  </a:cubicBezTo>
                  <a:cubicBezTo>
                    <a:pt x="11508" y="9790"/>
                    <a:pt x="12065" y="8687"/>
                    <a:pt x="12250" y="7458"/>
                  </a:cubicBezTo>
                  <a:cubicBezTo>
                    <a:pt x="12314" y="7040"/>
                    <a:pt x="12314" y="6252"/>
                    <a:pt x="12251" y="5839"/>
                  </a:cubicBezTo>
                  <a:cubicBezTo>
                    <a:pt x="12063" y="4607"/>
                    <a:pt x="11526" y="3535"/>
                    <a:pt x="10660" y="2659"/>
                  </a:cubicBezTo>
                  <a:cubicBezTo>
                    <a:pt x="9798" y="1789"/>
                    <a:pt x="8754" y="1254"/>
                    <a:pt x="7474" y="1025"/>
                  </a:cubicBezTo>
                  <a:cubicBezTo>
                    <a:pt x="7185" y="973"/>
                    <a:pt x="6025" y="973"/>
                    <a:pt x="5735" y="1025"/>
                  </a:cubicBezTo>
                  <a:cubicBezTo>
                    <a:pt x="4457" y="1253"/>
                    <a:pt x="3410" y="1791"/>
                    <a:pt x="2550" y="2659"/>
                  </a:cubicBezTo>
                  <a:cubicBezTo>
                    <a:pt x="1667" y="3551"/>
                    <a:pt x="1112" y="4682"/>
                    <a:pt x="944" y="5933"/>
                  </a:cubicBezTo>
                  <a:cubicBezTo>
                    <a:pt x="896" y="6291"/>
                    <a:pt x="904" y="7089"/>
                    <a:pt x="959" y="7453"/>
                  </a:cubicBezTo>
                  <a:cubicBezTo>
                    <a:pt x="1338" y="9964"/>
                    <a:pt x="3289" y="11909"/>
                    <a:pt x="5795" y="12274"/>
                  </a:cubicBezTo>
                  <a:cubicBezTo>
                    <a:pt x="6163" y="12328"/>
                    <a:pt x="7016" y="12329"/>
                    <a:pt x="7389" y="12276"/>
                  </a:cubicBezTo>
                  <a:lnTo>
                    <a:pt x="7389" y="12276"/>
                  </a:lnTo>
                  <a:close/>
                </a:path>
              </a:pathLst>
            </a:custGeom>
            <a:solidFill>
              <a:srgbClr val="FFAAAA"/>
            </a:solidFill>
            <a:ln w="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61E32E6E-474A-D1FF-DAF5-794C828B8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3" y="1501"/>
              <a:ext cx="40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Sans"/>
                </a:rPr>
                <a:t>Track</a:t>
              </a:r>
              <a:endParaRPr lang="en-US" sz="2400">
                <a:latin typeface="Arial" pitchFamily="34" charset="0"/>
              </a:endParaRPr>
            </a:p>
          </p:txBody>
        </p:sp>
        <p:sp>
          <p:nvSpPr>
            <p:cNvPr id="17" name="Line 13">
              <a:extLst>
                <a:ext uri="{FF2B5EF4-FFF2-40B4-BE49-F238E27FC236}">
                  <a16:creationId xmlns:a16="http://schemas.microsoft.com/office/drawing/2014/main" id="{0A1E634B-D052-26BB-58E2-ABFBF93232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68" y="1651"/>
              <a:ext cx="428" cy="298"/>
            </a:xfrm>
            <a:prstGeom prst="line">
              <a:avLst/>
            </a:prstGeom>
            <a:noFill/>
            <a:ln w="5" cap="flat">
              <a:solidFill>
                <a:srgbClr val="061AE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E74F0A34-BB01-5A33-17C5-B2D815FE8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8" y="1888"/>
              <a:ext cx="75" cy="61"/>
            </a:xfrm>
            <a:custGeom>
              <a:avLst/>
              <a:gdLst>
                <a:gd name="T0" fmla="*/ 45 w 75"/>
                <a:gd name="T1" fmla="*/ 30 h 61"/>
                <a:gd name="T2" fmla="*/ 50 w 75"/>
                <a:gd name="T3" fmla="*/ 0 h 61"/>
                <a:gd name="T4" fmla="*/ 0 w 75"/>
                <a:gd name="T5" fmla="*/ 61 h 61"/>
                <a:gd name="T6" fmla="*/ 75 w 75"/>
                <a:gd name="T7" fmla="*/ 36 h 61"/>
                <a:gd name="T8" fmla="*/ 45 w 75"/>
                <a:gd name="T9" fmla="*/ 3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61">
                  <a:moveTo>
                    <a:pt x="45" y="30"/>
                  </a:moveTo>
                  <a:lnTo>
                    <a:pt x="50" y="0"/>
                  </a:lnTo>
                  <a:lnTo>
                    <a:pt x="0" y="61"/>
                  </a:lnTo>
                  <a:lnTo>
                    <a:pt x="75" y="36"/>
                  </a:lnTo>
                  <a:lnTo>
                    <a:pt x="45" y="30"/>
                  </a:lnTo>
                  <a:close/>
                </a:path>
              </a:pathLst>
            </a:custGeom>
            <a:solidFill>
              <a:srgbClr val="000000"/>
            </a:solidFill>
            <a:ln w="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9" name="Line 15">
              <a:extLst>
                <a:ext uri="{FF2B5EF4-FFF2-40B4-BE49-F238E27FC236}">
                  <a16:creationId xmlns:a16="http://schemas.microsoft.com/office/drawing/2014/main" id="{6C17E78E-280B-725D-3036-E6AFB29C05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22" y="1600"/>
              <a:ext cx="39" cy="114"/>
            </a:xfrm>
            <a:prstGeom prst="line">
              <a:avLst/>
            </a:prstGeom>
            <a:noFill/>
            <a:ln w="4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0" name="Line 16">
              <a:extLst>
                <a:ext uri="{FF2B5EF4-FFF2-40B4-BE49-F238E27FC236}">
                  <a16:creationId xmlns:a16="http://schemas.microsoft.com/office/drawing/2014/main" id="{E35D7E81-0319-BF1F-E609-EAC96086CB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0" y="1572"/>
              <a:ext cx="48" cy="113"/>
            </a:xfrm>
            <a:prstGeom prst="line">
              <a:avLst/>
            </a:prstGeom>
            <a:noFill/>
            <a:ln w="4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1" name="Line 17">
              <a:extLst>
                <a:ext uri="{FF2B5EF4-FFF2-40B4-BE49-F238E27FC236}">
                  <a16:creationId xmlns:a16="http://schemas.microsoft.com/office/drawing/2014/main" id="{B7296AAE-D0ED-92FA-1FC4-ECCFCE9BBC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13" y="3111"/>
              <a:ext cx="49" cy="96"/>
            </a:xfrm>
            <a:prstGeom prst="line">
              <a:avLst/>
            </a:prstGeom>
            <a:noFill/>
            <a:ln w="4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2" name="Line 18">
              <a:extLst>
                <a:ext uri="{FF2B5EF4-FFF2-40B4-BE49-F238E27FC236}">
                  <a16:creationId xmlns:a16="http://schemas.microsoft.com/office/drawing/2014/main" id="{60CE29B9-4971-730D-82EA-C70E0F7955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0" y="3137"/>
              <a:ext cx="32" cy="115"/>
            </a:xfrm>
            <a:prstGeom prst="line">
              <a:avLst/>
            </a:prstGeom>
            <a:noFill/>
            <a:ln w="4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3" name="Line 19">
              <a:extLst>
                <a:ext uri="{FF2B5EF4-FFF2-40B4-BE49-F238E27FC236}">
                  <a16:creationId xmlns:a16="http://schemas.microsoft.com/office/drawing/2014/main" id="{0343AA63-C23C-B03C-3126-D017FF6B1C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6" y="1929"/>
              <a:ext cx="106" cy="77"/>
            </a:xfrm>
            <a:prstGeom prst="line">
              <a:avLst/>
            </a:prstGeom>
            <a:noFill/>
            <a:ln w="4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4" name="Line 20">
              <a:extLst>
                <a:ext uri="{FF2B5EF4-FFF2-40B4-BE49-F238E27FC236}">
                  <a16:creationId xmlns:a16="http://schemas.microsoft.com/office/drawing/2014/main" id="{D6CD786D-AB8E-735E-92A3-3CADB596D0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4" y="2411"/>
              <a:ext cx="121" cy="5"/>
            </a:xfrm>
            <a:prstGeom prst="line">
              <a:avLst/>
            </a:prstGeom>
            <a:noFill/>
            <a:ln w="4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791F8486-75DB-66A9-250D-5420E3DB79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7" y="2507"/>
              <a:ext cx="313" cy="490"/>
            </a:xfrm>
            <a:custGeom>
              <a:avLst/>
              <a:gdLst>
                <a:gd name="T0" fmla="*/ 2364 w 2364"/>
                <a:gd name="T1" fmla="*/ 101 h 3693"/>
                <a:gd name="T2" fmla="*/ 1411 w 2364"/>
                <a:gd name="T3" fmla="*/ 0 h 3693"/>
                <a:gd name="T4" fmla="*/ 0 w 2364"/>
                <a:gd name="T5" fmla="*/ 3104 h 3693"/>
                <a:gd name="T6" fmla="*/ 596 w 2364"/>
                <a:gd name="T7" fmla="*/ 3693 h 3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64" h="3693">
                  <a:moveTo>
                    <a:pt x="2364" y="101"/>
                  </a:moveTo>
                  <a:lnTo>
                    <a:pt x="1411" y="0"/>
                  </a:lnTo>
                  <a:moveTo>
                    <a:pt x="0" y="3104"/>
                  </a:moveTo>
                  <a:lnTo>
                    <a:pt x="596" y="3693"/>
                  </a:lnTo>
                </a:path>
              </a:pathLst>
            </a:custGeom>
            <a:noFill/>
            <a:ln w="4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C97B5AED-F6EE-7913-BB71-C5CD2120E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" y="1537"/>
              <a:ext cx="574" cy="170"/>
            </a:xfrm>
            <a:custGeom>
              <a:avLst/>
              <a:gdLst>
                <a:gd name="T0" fmla="*/ 3735 w 4329"/>
                <a:gd name="T1" fmla="*/ 1207 h 1288"/>
                <a:gd name="T2" fmla="*/ 2529 w 4329"/>
                <a:gd name="T3" fmla="*/ 921 h 1288"/>
                <a:gd name="T4" fmla="*/ 1603 w 4329"/>
                <a:gd name="T5" fmla="*/ 906 h 1288"/>
                <a:gd name="T6" fmla="*/ 662 w 4329"/>
                <a:gd name="T7" fmla="*/ 998 h 1288"/>
                <a:gd name="T8" fmla="*/ 291 w 4329"/>
                <a:gd name="T9" fmla="*/ 1086 h 1288"/>
                <a:gd name="T10" fmla="*/ 115 w 4329"/>
                <a:gd name="T11" fmla="*/ 691 h 1288"/>
                <a:gd name="T12" fmla="*/ 4 w 4329"/>
                <a:gd name="T13" fmla="*/ 276 h 1288"/>
                <a:gd name="T14" fmla="*/ 833 w 4329"/>
                <a:gd name="T15" fmla="*/ 80 h 1288"/>
                <a:gd name="T16" fmla="*/ 2914 w 4329"/>
                <a:gd name="T17" fmla="*/ 94 h 1288"/>
                <a:gd name="T18" fmla="*/ 4317 w 4329"/>
                <a:gd name="T19" fmla="*/ 515 h 1288"/>
                <a:gd name="T20" fmla="*/ 3994 w 4329"/>
                <a:gd name="T21" fmla="*/ 1285 h 1288"/>
                <a:gd name="T22" fmla="*/ 3735 w 4329"/>
                <a:gd name="T23" fmla="*/ 1207 h 1288"/>
                <a:gd name="T24" fmla="*/ 3735 w 4329"/>
                <a:gd name="T25" fmla="*/ 1207 h 1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9" h="1288">
                  <a:moveTo>
                    <a:pt x="3735" y="1207"/>
                  </a:moveTo>
                  <a:cubicBezTo>
                    <a:pt x="3372" y="1077"/>
                    <a:pt x="2858" y="955"/>
                    <a:pt x="2529" y="921"/>
                  </a:cubicBezTo>
                  <a:cubicBezTo>
                    <a:pt x="2348" y="902"/>
                    <a:pt x="1981" y="896"/>
                    <a:pt x="1603" y="906"/>
                  </a:cubicBezTo>
                  <a:cubicBezTo>
                    <a:pt x="1057" y="920"/>
                    <a:pt x="935" y="932"/>
                    <a:pt x="662" y="998"/>
                  </a:cubicBezTo>
                  <a:cubicBezTo>
                    <a:pt x="489" y="1039"/>
                    <a:pt x="323" y="1079"/>
                    <a:pt x="291" y="1086"/>
                  </a:cubicBezTo>
                  <a:cubicBezTo>
                    <a:pt x="240" y="1098"/>
                    <a:pt x="222" y="1057"/>
                    <a:pt x="115" y="691"/>
                  </a:cubicBezTo>
                  <a:cubicBezTo>
                    <a:pt x="50" y="467"/>
                    <a:pt x="0" y="280"/>
                    <a:pt x="4" y="276"/>
                  </a:cubicBezTo>
                  <a:cubicBezTo>
                    <a:pt x="22" y="258"/>
                    <a:pt x="569" y="129"/>
                    <a:pt x="833" y="80"/>
                  </a:cubicBezTo>
                  <a:cubicBezTo>
                    <a:pt x="1270" y="0"/>
                    <a:pt x="2441" y="8"/>
                    <a:pt x="2914" y="94"/>
                  </a:cubicBezTo>
                  <a:cubicBezTo>
                    <a:pt x="3444" y="191"/>
                    <a:pt x="4294" y="446"/>
                    <a:pt x="4317" y="515"/>
                  </a:cubicBezTo>
                  <a:cubicBezTo>
                    <a:pt x="4329" y="551"/>
                    <a:pt x="4023" y="1278"/>
                    <a:pt x="3994" y="1285"/>
                  </a:cubicBezTo>
                  <a:cubicBezTo>
                    <a:pt x="3980" y="1288"/>
                    <a:pt x="3864" y="1253"/>
                    <a:pt x="3735" y="1207"/>
                  </a:cubicBezTo>
                  <a:lnTo>
                    <a:pt x="3735" y="1207"/>
                  </a:lnTo>
                  <a:close/>
                </a:path>
              </a:pathLst>
            </a:custGeom>
            <a:solidFill>
              <a:srgbClr val="0000FF"/>
            </a:solidFill>
            <a:ln w="5" cap="flat">
              <a:solidFill>
                <a:srgbClr val="061AE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7" name="Line 23">
              <a:extLst>
                <a:ext uri="{FF2B5EF4-FFF2-40B4-BE49-F238E27FC236}">
                  <a16:creationId xmlns:a16="http://schemas.microsoft.com/office/drawing/2014/main" id="{43A79BA9-A8ED-6F77-5876-942B8BA600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26" y="2850"/>
              <a:ext cx="111" cy="74"/>
            </a:xfrm>
            <a:prstGeom prst="line">
              <a:avLst/>
            </a:prstGeom>
            <a:noFill/>
            <a:ln w="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8" name="Line 24">
              <a:extLst>
                <a:ext uri="{FF2B5EF4-FFF2-40B4-BE49-F238E27FC236}">
                  <a16:creationId xmlns:a16="http://schemas.microsoft.com/office/drawing/2014/main" id="{D469EB7F-EBBE-8B09-162E-F8F3ED9B7E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95" y="1989"/>
              <a:ext cx="119" cy="69"/>
            </a:xfrm>
            <a:prstGeom prst="line">
              <a:avLst/>
            </a:prstGeom>
            <a:noFill/>
            <a:ln w="4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9C46ADE4-0E11-FBA4-9541-4000CE5C54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0" y="1077"/>
              <a:ext cx="50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Sans"/>
                </a:rPr>
                <a:t>Sector</a:t>
              </a:r>
              <a:endParaRPr lang="en-US" sz="2400">
                <a:latin typeface="Arial" pitchFamily="34" charset="0"/>
              </a:endParaRPr>
            </a:p>
          </p:txBody>
        </p:sp>
        <p:sp>
          <p:nvSpPr>
            <p:cNvPr id="30" name="Line 26">
              <a:extLst>
                <a:ext uri="{FF2B5EF4-FFF2-40B4-BE49-F238E27FC236}">
                  <a16:creationId xmlns:a16="http://schemas.microsoft.com/office/drawing/2014/main" id="{2C9971EA-61FE-F3EF-F3C9-90C33B2E86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69" y="1235"/>
              <a:ext cx="428" cy="298"/>
            </a:xfrm>
            <a:prstGeom prst="line">
              <a:avLst/>
            </a:prstGeom>
            <a:noFill/>
            <a:ln w="5" cap="flat">
              <a:solidFill>
                <a:srgbClr val="061AE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62CDEE6C-C84F-2D1A-C1C3-7F20EF492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9" y="1472"/>
              <a:ext cx="75" cy="61"/>
            </a:xfrm>
            <a:custGeom>
              <a:avLst/>
              <a:gdLst>
                <a:gd name="T0" fmla="*/ 45 w 75"/>
                <a:gd name="T1" fmla="*/ 30 h 61"/>
                <a:gd name="T2" fmla="*/ 50 w 75"/>
                <a:gd name="T3" fmla="*/ 0 h 61"/>
                <a:gd name="T4" fmla="*/ 0 w 75"/>
                <a:gd name="T5" fmla="*/ 61 h 61"/>
                <a:gd name="T6" fmla="*/ 75 w 75"/>
                <a:gd name="T7" fmla="*/ 36 h 61"/>
                <a:gd name="T8" fmla="*/ 45 w 75"/>
                <a:gd name="T9" fmla="*/ 3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61">
                  <a:moveTo>
                    <a:pt x="45" y="30"/>
                  </a:moveTo>
                  <a:lnTo>
                    <a:pt x="50" y="0"/>
                  </a:lnTo>
                  <a:lnTo>
                    <a:pt x="0" y="61"/>
                  </a:lnTo>
                  <a:lnTo>
                    <a:pt x="75" y="36"/>
                  </a:lnTo>
                  <a:lnTo>
                    <a:pt x="45" y="30"/>
                  </a:lnTo>
                  <a:close/>
                </a:path>
              </a:pathLst>
            </a:custGeom>
            <a:solidFill>
              <a:srgbClr val="000000"/>
            </a:solidFill>
            <a:ln w="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522426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8B6182-C0BA-8EF6-7466-C47CDD16B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Structure of a hard disk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F7B56F-BF02-F470-9C72-9069B955C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751" y="887935"/>
            <a:ext cx="5708649" cy="505215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2AB15C-13C1-9C35-BEAF-C0801C017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(c) Smruti R. Sarangi,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7B42A3-282A-6147-EDB4-5DD543CD6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 sz="1000"/>
              <a:pPr>
                <a:spcAft>
                  <a:spcPts val="600"/>
                </a:spcAft>
              </a:pPr>
              <a:t>32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7978616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0A6528-8783-8931-B259-197CBB2E6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53CF55-8636-67EA-762F-537C5D11D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33</a:t>
            </a:fld>
            <a:endParaRPr lang="en-US"/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7FC17EC6-C49C-DDA1-EA1D-3ABD7CF27184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481412" y="136525"/>
            <a:ext cx="8500788" cy="61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2EC1BECE-E29D-A9A6-2FB8-0C37C4B64F6D}"/>
              </a:ext>
            </a:extLst>
          </p:cNvPr>
          <p:cNvSpPr>
            <a:spLocks/>
          </p:cNvSpPr>
          <p:nvPr/>
        </p:nvSpPr>
        <p:spPr bwMode="auto">
          <a:xfrm>
            <a:off x="8209370" y="3895109"/>
            <a:ext cx="273099" cy="895672"/>
          </a:xfrm>
          <a:custGeom>
            <a:avLst/>
            <a:gdLst>
              <a:gd name="T0" fmla="*/ 0 w 283"/>
              <a:gd name="T1" fmla="*/ 0 h 927"/>
              <a:gd name="T2" fmla="*/ 283 w 283"/>
              <a:gd name="T3" fmla="*/ 554 h 927"/>
              <a:gd name="T4" fmla="*/ 273 w 283"/>
              <a:gd name="T5" fmla="*/ 927 h 927"/>
              <a:gd name="T6" fmla="*/ 11 w 283"/>
              <a:gd name="T7" fmla="*/ 353 h 927"/>
              <a:gd name="T8" fmla="*/ 0 w 283"/>
              <a:gd name="T9" fmla="*/ 0 h 9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3" h="927">
                <a:moveTo>
                  <a:pt x="0" y="0"/>
                </a:moveTo>
                <a:lnTo>
                  <a:pt x="283" y="554"/>
                </a:lnTo>
                <a:lnTo>
                  <a:pt x="273" y="927"/>
                </a:lnTo>
                <a:lnTo>
                  <a:pt x="11" y="353"/>
                </a:lnTo>
                <a:lnTo>
                  <a:pt x="0" y="0"/>
                </a:lnTo>
                <a:close/>
              </a:path>
            </a:pathLst>
          </a:custGeom>
          <a:solidFill>
            <a:srgbClr val="AAD400"/>
          </a:solidFill>
          <a:ln w="10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AAEEFA1F-D5B5-384A-137D-FE6E4EF1D1AC}"/>
              </a:ext>
            </a:extLst>
          </p:cNvPr>
          <p:cNvSpPr>
            <a:spLocks/>
          </p:cNvSpPr>
          <p:nvPr/>
        </p:nvSpPr>
        <p:spPr bwMode="auto">
          <a:xfrm>
            <a:off x="8987008" y="877133"/>
            <a:ext cx="828555" cy="259213"/>
          </a:xfrm>
          <a:custGeom>
            <a:avLst/>
            <a:gdLst>
              <a:gd name="T0" fmla="*/ 101 w 859"/>
              <a:gd name="T1" fmla="*/ 0 h 269"/>
              <a:gd name="T2" fmla="*/ 757 w 859"/>
              <a:gd name="T3" fmla="*/ 0 h 269"/>
              <a:gd name="T4" fmla="*/ 859 w 859"/>
              <a:gd name="T5" fmla="*/ 102 h 269"/>
              <a:gd name="T6" fmla="*/ 859 w 859"/>
              <a:gd name="T7" fmla="*/ 167 h 269"/>
              <a:gd name="T8" fmla="*/ 757 w 859"/>
              <a:gd name="T9" fmla="*/ 269 h 269"/>
              <a:gd name="T10" fmla="*/ 101 w 859"/>
              <a:gd name="T11" fmla="*/ 269 h 269"/>
              <a:gd name="T12" fmla="*/ 0 w 859"/>
              <a:gd name="T13" fmla="*/ 167 h 269"/>
              <a:gd name="T14" fmla="*/ 0 w 859"/>
              <a:gd name="T15" fmla="*/ 102 h 269"/>
              <a:gd name="T16" fmla="*/ 101 w 859"/>
              <a:gd name="T17" fmla="*/ 0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59" h="269">
                <a:moveTo>
                  <a:pt x="101" y="0"/>
                </a:moveTo>
                <a:lnTo>
                  <a:pt x="757" y="0"/>
                </a:lnTo>
                <a:cubicBezTo>
                  <a:pt x="813" y="0"/>
                  <a:pt x="859" y="45"/>
                  <a:pt x="859" y="102"/>
                </a:cubicBezTo>
                <a:lnTo>
                  <a:pt x="859" y="167"/>
                </a:lnTo>
                <a:cubicBezTo>
                  <a:pt x="859" y="224"/>
                  <a:pt x="813" y="269"/>
                  <a:pt x="757" y="269"/>
                </a:cubicBezTo>
                <a:lnTo>
                  <a:pt x="101" y="269"/>
                </a:lnTo>
                <a:cubicBezTo>
                  <a:pt x="45" y="269"/>
                  <a:pt x="0" y="224"/>
                  <a:pt x="0" y="167"/>
                </a:cubicBezTo>
                <a:lnTo>
                  <a:pt x="0" y="102"/>
                </a:lnTo>
                <a:cubicBezTo>
                  <a:pt x="0" y="45"/>
                  <a:pt x="45" y="0"/>
                  <a:pt x="101" y="0"/>
                </a:cubicBezTo>
                <a:close/>
              </a:path>
            </a:pathLst>
          </a:custGeom>
          <a:solidFill>
            <a:srgbClr val="F4D7E3"/>
          </a:solidFill>
          <a:ln w="3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48D5AAE8-9C8D-73D6-4EEA-7B0E92E5B3B2}"/>
              </a:ext>
            </a:extLst>
          </p:cNvPr>
          <p:cNvSpPr>
            <a:spLocks/>
          </p:cNvSpPr>
          <p:nvPr/>
        </p:nvSpPr>
        <p:spPr bwMode="auto">
          <a:xfrm>
            <a:off x="4071225" y="2825856"/>
            <a:ext cx="2608328" cy="465194"/>
          </a:xfrm>
          <a:custGeom>
            <a:avLst/>
            <a:gdLst>
              <a:gd name="T0" fmla="*/ 0 w 2704"/>
              <a:gd name="T1" fmla="*/ 0 h 484"/>
              <a:gd name="T2" fmla="*/ 2704 w 2704"/>
              <a:gd name="T3" fmla="*/ 474 h 484"/>
              <a:gd name="T4" fmla="*/ 161 w 2704"/>
              <a:gd name="T5" fmla="*/ 484 h 484"/>
              <a:gd name="T6" fmla="*/ 0 w 2704"/>
              <a:gd name="T7" fmla="*/ 0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04" h="484">
                <a:moveTo>
                  <a:pt x="0" y="0"/>
                </a:moveTo>
                <a:lnTo>
                  <a:pt x="2704" y="474"/>
                </a:lnTo>
                <a:lnTo>
                  <a:pt x="161" y="484"/>
                </a:lnTo>
                <a:lnTo>
                  <a:pt x="0" y="0"/>
                </a:lnTo>
                <a:close/>
              </a:path>
            </a:pathLst>
          </a:custGeom>
          <a:solidFill>
            <a:srgbClr val="9CB4C7"/>
          </a:solidFill>
          <a:ln w="12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11" name="Oval 8">
            <a:extLst>
              <a:ext uri="{FF2B5EF4-FFF2-40B4-BE49-F238E27FC236}">
                <a16:creationId xmlns:a16="http://schemas.microsoft.com/office/drawing/2014/main" id="{A6DB7F82-E55E-9A6F-6825-EB9F19072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0910" y="1925555"/>
            <a:ext cx="3888191" cy="1610822"/>
          </a:xfrm>
          <a:prstGeom prst="ellipse">
            <a:avLst/>
          </a:prstGeom>
          <a:solidFill>
            <a:srgbClr val="FFE6D5"/>
          </a:solidFill>
          <a:ln w="10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12" name="Oval 9">
            <a:extLst>
              <a:ext uri="{FF2B5EF4-FFF2-40B4-BE49-F238E27FC236}">
                <a16:creationId xmlns:a16="http://schemas.microsoft.com/office/drawing/2014/main" id="{F568AC8E-F6DB-2F76-8B6A-66DE02CE8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819" y="2552757"/>
            <a:ext cx="611001" cy="372618"/>
          </a:xfrm>
          <a:prstGeom prst="ellipse">
            <a:avLst/>
          </a:prstGeom>
          <a:solidFill>
            <a:srgbClr val="FFFFFF"/>
          </a:solidFill>
          <a:ln w="10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A6BA7F9C-E734-9C9F-E14D-85527382A83F}"/>
              </a:ext>
            </a:extLst>
          </p:cNvPr>
          <p:cNvSpPr>
            <a:spLocks/>
          </p:cNvSpPr>
          <p:nvPr/>
        </p:nvSpPr>
        <p:spPr bwMode="auto">
          <a:xfrm>
            <a:off x="4064281" y="1481191"/>
            <a:ext cx="2610642" cy="467509"/>
          </a:xfrm>
          <a:custGeom>
            <a:avLst/>
            <a:gdLst>
              <a:gd name="T0" fmla="*/ 0 w 2703"/>
              <a:gd name="T1" fmla="*/ 0 h 484"/>
              <a:gd name="T2" fmla="*/ 2703 w 2703"/>
              <a:gd name="T3" fmla="*/ 474 h 484"/>
              <a:gd name="T4" fmla="*/ 161 w 2703"/>
              <a:gd name="T5" fmla="*/ 484 h 484"/>
              <a:gd name="T6" fmla="*/ 0 w 2703"/>
              <a:gd name="T7" fmla="*/ 0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03" h="484">
                <a:moveTo>
                  <a:pt x="0" y="0"/>
                </a:moveTo>
                <a:lnTo>
                  <a:pt x="2703" y="474"/>
                </a:lnTo>
                <a:lnTo>
                  <a:pt x="161" y="484"/>
                </a:lnTo>
                <a:lnTo>
                  <a:pt x="0" y="0"/>
                </a:lnTo>
                <a:close/>
              </a:path>
            </a:pathLst>
          </a:custGeom>
          <a:solidFill>
            <a:srgbClr val="9CB4C7"/>
          </a:solidFill>
          <a:ln w="12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14" name="Oval 11">
            <a:extLst>
              <a:ext uri="{FF2B5EF4-FFF2-40B4-BE49-F238E27FC236}">
                <a16:creationId xmlns:a16="http://schemas.microsoft.com/office/drawing/2014/main" id="{9D3020A7-6D4E-A60C-3A49-EC4DEDC38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9251" y="1004425"/>
            <a:ext cx="3888191" cy="1613136"/>
          </a:xfrm>
          <a:prstGeom prst="ellipse">
            <a:avLst/>
          </a:prstGeom>
          <a:solidFill>
            <a:srgbClr val="FFE6D5"/>
          </a:solidFill>
          <a:ln w="10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15" name="Oval 12">
            <a:extLst>
              <a:ext uri="{FF2B5EF4-FFF2-40B4-BE49-F238E27FC236}">
                <a16:creationId xmlns:a16="http://schemas.microsoft.com/office/drawing/2014/main" id="{45321C39-0D3F-B3A5-F967-E79E0BA22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6361" y="1633941"/>
            <a:ext cx="611001" cy="374933"/>
          </a:xfrm>
          <a:prstGeom prst="ellipse">
            <a:avLst/>
          </a:prstGeom>
          <a:solidFill>
            <a:srgbClr val="FFFFFF"/>
          </a:solidFill>
          <a:ln w="10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4AC25457-DFE4-6F95-33DE-1DC407E9C5BF}"/>
              </a:ext>
            </a:extLst>
          </p:cNvPr>
          <p:cNvSpPr>
            <a:spLocks/>
          </p:cNvSpPr>
          <p:nvPr/>
        </p:nvSpPr>
        <p:spPr bwMode="auto">
          <a:xfrm>
            <a:off x="7635399" y="509143"/>
            <a:ext cx="245326" cy="1587678"/>
          </a:xfrm>
          <a:custGeom>
            <a:avLst/>
            <a:gdLst>
              <a:gd name="T0" fmla="*/ 0 w 252"/>
              <a:gd name="T1" fmla="*/ 0 h 1645"/>
              <a:gd name="T2" fmla="*/ 252 w 252"/>
              <a:gd name="T3" fmla="*/ 0 h 1645"/>
              <a:gd name="T4" fmla="*/ 252 w 252"/>
              <a:gd name="T5" fmla="*/ 1549 h 1645"/>
              <a:gd name="T6" fmla="*/ 0 w 252"/>
              <a:gd name="T7" fmla="*/ 1539 h 1645"/>
              <a:gd name="T8" fmla="*/ 0 w 252"/>
              <a:gd name="T9" fmla="*/ 0 h 1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2" h="1645">
                <a:moveTo>
                  <a:pt x="0" y="0"/>
                </a:moveTo>
                <a:lnTo>
                  <a:pt x="252" y="0"/>
                </a:lnTo>
                <a:lnTo>
                  <a:pt x="252" y="1549"/>
                </a:lnTo>
                <a:cubicBezTo>
                  <a:pt x="171" y="1564"/>
                  <a:pt x="104" y="1645"/>
                  <a:pt x="0" y="1539"/>
                </a:cubicBezTo>
                <a:lnTo>
                  <a:pt x="0" y="0"/>
                </a:lnTo>
                <a:close/>
              </a:path>
            </a:pathLst>
          </a:custGeom>
          <a:solidFill>
            <a:srgbClr val="532121"/>
          </a:solidFill>
          <a:ln w="6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4F84A795-0EFE-84B1-F780-FFBB154E66BC}"/>
              </a:ext>
            </a:extLst>
          </p:cNvPr>
          <p:cNvSpPr>
            <a:spLocks/>
          </p:cNvSpPr>
          <p:nvPr/>
        </p:nvSpPr>
        <p:spPr bwMode="auto">
          <a:xfrm>
            <a:off x="7642342" y="2647648"/>
            <a:ext cx="252270" cy="363361"/>
          </a:xfrm>
          <a:custGeom>
            <a:avLst/>
            <a:gdLst>
              <a:gd name="T0" fmla="*/ 10 w 262"/>
              <a:gd name="T1" fmla="*/ 0 h 376"/>
              <a:gd name="T2" fmla="*/ 262 w 262"/>
              <a:gd name="T3" fmla="*/ 0 h 376"/>
              <a:gd name="T4" fmla="*/ 262 w 262"/>
              <a:gd name="T5" fmla="*/ 298 h 376"/>
              <a:gd name="T6" fmla="*/ 0 w 262"/>
              <a:gd name="T7" fmla="*/ 287 h 376"/>
              <a:gd name="T8" fmla="*/ 10 w 262"/>
              <a:gd name="T9" fmla="*/ 0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2" h="376">
                <a:moveTo>
                  <a:pt x="10" y="0"/>
                </a:moveTo>
                <a:lnTo>
                  <a:pt x="262" y="0"/>
                </a:lnTo>
                <a:lnTo>
                  <a:pt x="262" y="298"/>
                </a:lnTo>
                <a:cubicBezTo>
                  <a:pt x="188" y="310"/>
                  <a:pt x="121" y="376"/>
                  <a:pt x="0" y="287"/>
                </a:cubicBezTo>
                <a:lnTo>
                  <a:pt x="10" y="0"/>
                </a:lnTo>
                <a:close/>
              </a:path>
            </a:pathLst>
          </a:custGeom>
          <a:solidFill>
            <a:srgbClr val="532121"/>
          </a:solidFill>
          <a:ln w="7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0F5D39C4-A2BC-181E-50CF-0262494D6ACA}"/>
              </a:ext>
            </a:extLst>
          </p:cNvPr>
          <p:cNvSpPr>
            <a:spLocks/>
          </p:cNvSpPr>
          <p:nvPr/>
        </p:nvSpPr>
        <p:spPr bwMode="auto">
          <a:xfrm>
            <a:off x="4094369" y="1150231"/>
            <a:ext cx="2608328" cy="467509"/>
          </a:xfrm>
          <a:custGeom>
            <a:avLst/>
            <a:gdLst>
              <a:gd name="T0" fmla="*/ 0 w 2703"/>
              <a:gd name="T1" fmla="*/ 0 h 483"/>
              <a:gd name="T2" fmla="*/ 2703 w 2703"/>
              <a:gd name="T3" fmla="*/ 473 h 483"/>
              <a:gd name="T4" fmla="*/ 161 w 2703"/>
              <a:gd name="T5" fmla="*/ 483 h 483"/>
              <a:gd name="T6" fmla="*/ 0 w 2703"/>
              <a:gd name="T7" fmla="*/ 0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03" h="483">
                <a:moveTo>
                  <a:pt x="0" y="0"/>
                </a:moveTo>
                <a:lnTo>
                  <a:pt x="2703" y="473"/>
                </a:lnTo>
                <a:lnTo>
                  <a:pt x="161" y="483"/>
                </a:lnTo>
                <a:lnTo>
                  <a:pt x="0" y="0"/>
                </a:lnTo>
                <a:close/>
              </a:path>
            </a:pathLst>
          </a:custGeom>
          <a:solidFill>
            <a:srgbClr val="9CB4C7"/>
          </a:solidFill>
          <a:ln w="12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id="{0B9EDFAF-6998-872A-8AA1-4049B9C3D4E0}"/>
              </a:ext>
            </a:extLst>
          </p:cNvPr>
          <p:cNvSpPr>
            <a:spLocks/>
          </p:cNvSpPr>
          <p:nvPr/>
        </p:nvSpPr>
        <p:spPr bwMode="auto">
          <a:xfrm>
            <a:off x="4566506" y="465170"/>
            <a:ext cx="243012" cy="1013707"/>
          </a:xfrm>
          <a:custGeom>
            <a:avLst/>
            <a:gdLst>
              <a:gd name="T0" fmla="*/ 0 w 252"/>
              <a:gd name="T1" fmla="*/ 0 h 1051"/>
              <a:gd name="T2" fmla="*/ 252 w 252"/>
              <a:gd name="T3" fmla="*/ 0 h 1051"/>
              <a:gd name="T4" fmla="*/ 252 w 252"/>
              <a:gd name="T5" fmla="*/ 989 h 1051"/>
              <a:gd name="T6" fmla="*/ 0 w 252"/>
              <a:gd name="T7" fmla="*/ 983 h 1051"/>
              <a:gd name="T8" fmla="*/ 0 w 252"/>
              <a:gd name="T9" fmla="*/ 0 h 10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2" h="1051">
                <a:moveTo>
                  <a:pt x="0" y="0"/>
                </a:moveTo>
                <a:lnTo>
                  <a:pt x="252" y="0"/>
                </a:lnTo>
                <a:lnTo>
                  <a:pt x="252" y="989"/>
                </a:lnTo>
                <a:cubicBezTo>
                  <a:pt x="171" y="999"/>
                  <a:pt x="104" y="1051"/>
                  <a:pt x="0" y="983"/>
                </a:cubicBezTo>
                <a:lnTo>
                  <a:pt x="0" y="0"/>
                </a:lnTo>
                <a:close/>
              </a:path>
            </a:pathLst>
          </a:custGeom>
          <a:solidFill>
            <a:srgbClr val="532121"/>
          </a:solidFill>
          <a:ln w="5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0" name="Freeform 17">
            <a:extLst>
              <a:ext uri="{FF2B5EF4-FFF2-40B4-BE49-F238E27FC236}">
                <a16:creationId xmlns:a16="http://schemas.microsoft.com/office/drawing/2014/main" id="{FD832E8D-63B5-61BE-D522-8C98BAFC2567}"/>
              </a:ext>
            </a:extLst>
          </p:cNvPr>
          <p:cNvSpPr>
            <a:spLocks/>
          </p:cNvSpPr>
          <p:nvPr/>
        </p:nvSpPr>
        <p:spPr bwMode="auto">
          <a:xfrm>
            <a:off x="4552620" y="1594596"/>
            <a:ext cx="252270" cy="284671"/>
          </a:xfrm>
          <a:custGeom>
            <a:avLst/>
            <a:gdLst>
              <a:gd name="T0" fmla="*/ 10 w 262"/>
              <a:gd name="T1" fmla="*/ 0 h 297"/>
              <a:gd name="T2" fmla="*/ 262 w 262"/>
              <a:gd name="T3" fmla="*/ 0 h 297"/>
              <a:gd name="T4" fmla="*/ 262 w 262"/>
              <a:gd name="T5" fmla="*/ 236 h 297"/>
              <a:gd name="T6" fmla="*/ 0 w 262"/>
              <a:gd name="T7" fmla="*/ 227 h 297"/>
              <a:gd name="T8" fmla="*/ 10 w 262"/>
              <a:gd name="T9" fmla="*/ 0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2" h="297">
                <a:moveTo>
                  <a:pt x="10" y="0"/>
                </a:moveTo>
                <a:lnTo>
                  <a:pt x="262" y="0"/>
                </a:lnTo>
                <a:lnTo>
                  <a:pt x="262" y="236"/>
                </a:lnTo>
                <a:cubicBezTo>
                  <a:pt x="188" y="245"/>
                  <a:pt x="120" y="297"/>
                  <a:pt x="0" y="227"/>
                </a:cubicBezTo>
                <a:lnTo>
                  <a:pt x="10" y="0"/>
                </a:lnTo>
                <a:close/>
              </a:path>
            </a:pathLst>
          </a:custGeom>
          <a:solidFill>
            <a:srgbClr val="532121"/>
          </a:solidFill>
          <a:ln w="6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1" name="Freeform 18">
            <a:extLst>
              <a:ext uri="{FF2B5EF4-FFF2-40B4-BE49-F238E27FC236}">
                <a16:creationId xmlns:a16="http://schemas.microsoft.com/office/drawing/2014/main" id="{7AB28EDD-C823-3177-A7F1-29BD2862BB0F}"/>
              </a:ext>
            </a:extLst>
          </p:cNvPr>
          <p:cNvSpPr>
            <a:spLocks/>
          </p:cNvSpPr>
          <p:nvPr/>
        </p:nvSpPr>
        <p:spPr bwMode="auto">
          <a:xfrm>
            <a:off x="4098997" y="2494897"/>
            <a:ext cx="2608328" cy="465194"/>
          </a:xfrm>
          <a:custGeom>
            <a:avLst/>
            <a:gdLst>
              <a:gd name="T0" fmla="*/ 0 w 2704"/>
              <a:gd name="T1" fmla="*/ 0 h 483"/>
              <a:gd name="T2" fmla="*/ 2704 w 2704"/>
              <a:gd name="T3" fmla="*/ 473 h 483"/>
              <a:gd name="T4" fmla="*/ 161 w 2704"/>
              <a:gd name="T5" fmla="*/ 483 h 483"/>
              <a:gd name="T6" fmla="*/ 0 w 2704"/>
              <a:gd name="T7" fmla="*/ 0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04" h="483">
                <a:moveTo>
                  <a:pt x="0" y="0"/>
                </a:moveTo>
                <a:lnTo>
                  <a:pt x="2704" y="473"/>
                </a:lnTo>
                <a:lnTo>
                  <a:pt x="161" y="483"/>
                </a:lnTo>
                <a:lnTo>
                  <a:pt x="0" y="0"/>
                </a:lnTo>
                <a:close/>
              </a:path>
            </a:pathLst>
          </a:custGeom>
          <a:solidFill>
            <a:srgbClr val="9CB4C7"/>
          </a:solidFill>
          <a:ln w="12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2" name="Freeform 19">
            <a:extLst>
              <a:ext uri="{FF2B5EF4-FFF2-40B4-BE49-F238E27FC236}">
                <a16:creationId xmlns:a16="http://schemas.microsoft.com/office/drawing/2014/main" id="{A0A09C34-4FF3-31F3-8E90-BAA1170942E9}"/>
              </a:ext>
            </a:extLst>
          </p:cNvPr>
          <p:cNvSpPr>
            <a:spLocks/>
          </p:cNvSpPr>
          <p:nvPr/>
        </p:nvSpPr>
        <p:spPr bwMode="auto">
          <a:xfrm>
            <a:off x="4557248" y="2936948"/>
            <a:ext cx="252270" cy="286985"/>
          </a:xfrm>
          <a:custGeom>
            <a:avLst/>
            <a:gdLst>
              <a:gd name="T0" fmla="*/ 10 w 262"/>
              <a:gd name="T1" fmla="*/ 0 h 297"/>
              <a:gd name="T2" fmla="*/ 262 w 262"/>
              <a:gd name="T3" fmla="*/ 0 h 297"/>
              <a:gd name="T4" fmla="*/ 262 w 262"/>
              <a:gd name="T5" fmla="*/ 236 h 297"/>
              <a:gd name="T6" fmla="*/ 0 w 262"/>
              <a:gd name="T7" fmla="*/ 227 h 297"/>
              <a:gd name="T8" fmla="*/ 10 w 262"/>
              <a:gd name="T9" fmla="*/ 0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2" h="297">
                <a:moveTo>
                  <a:pt x="10" y="0"/>
                </a:moveTo>
                <a:lnTo>
                  <a:pt x="262" y="0"/>
                </a:lnTo>
                <a:lnTo>
                  <a:pt x="262" y="236"/>
                </a:lnTo>
                <a:cubicBezTo>
                  <a:pt x="188" y="245"/>
                  <a:pt x="121" y="297"/>
                  <a:pt x="0" y="227"/>
                </a:cubicBezTo>
                <a:lnTo>
                  <a:pt x="10" y="0"/>
                </a:lnTo>
                <a:close/>
              </a:path>
            </a:pathLst>
          </a:custGeom>
          <a:solidFill>
            <a:srgbClr val="532121"/>
          </a:solidFill>
          <a:ln w="6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3" name="Freeform 20">
            <a:extLst>
              <a:ext uri="{FF2B5EF4-FFF2-40B4-BE49-F238E27FC236}">
                <a16:creationId xmlns:a16="http://schemas.microsoft.com/office/drawing/2014/main" id="{1A7299B0-80D3-7927-1592-072FBD05F205}"/>
              </a:ext>
            </a:extLst>
          </p:cNvPr>
          <p:cNvSpPr>
            <a:spLocks/>
          </p:cNvSpPr>
          <p:nvPr/>
        </p:nvSpPr>
        <p:spPr bwMode="auto">
          <a:xfrm>
            <a:off x="4547991" y="1957957"/>
            <a:ext cx="243012" cy="844756"/>
          </a:xfrm>
          <a:custGeom>
            <a:avLst/>
            <a:gdLst>
              <a:gd name="T0" fmla="*/ 0 w 252"/>
              <a:gd name="T1" fmla="*/ 0 h 873"/>
              <a:gd name="T2" fmla="*/ 252 w 252"/>
              <a:gd name="T3" fmla="*/ 0 h 873"/>
              <a:gd name="T4" fmla="*/ 252 w 252"/>
              <a:gd name="T5" fmla="*/ 822 h 873"/>
              <a:gd name="T6" fmla="*/ 0 w 252"/>
              <a:gd name="T7" fmla="*/ 816 h 873"/>
              <a:gd name="T8" fmla="*/ 0 w 252"/>
              <a:gd name="T9" fmla="*/ 0 h 8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2" h="873">
                <a:moveTo>
                  <a:pt x="0" y="0"/>
                </a:moveTo>
                <a:lnTo>
                  <a:pt x="252" y="0"/>
                </a:lnTo>
                <a:lnTo>
                  <a:pt x="252" y="822"/>
                </a:lnTo>
                <a:cubicBezTo>
                  <a:pt x="171" y="830"/>
                  <a:pt x="103" y="873"/>
                  <a:pt x="0" y="816"/>
                </a:cubicBezTo>
                <a:lnTo>
                  <a:pt x="0" y="0"/>
                </a:lnTo>
                <a:close/>
              </a:path>
            </a:pathLst>
          </a:custGeom>
          <a:solidFill>
            <a:srgbClr val="532121"/>
          </a:solidFill>
          <a:ln w="5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4" name="Oval 21">
            <a:extLst>
              <a:ext uri="{FF2B5EF4-FFF2-40B4-BE49-F238E27FC236}">
                <a16:creationId xmlns:a16="http://schemas.microsoft.com/office/drawing/2014/main" id="{5F466F23-F250-5482-596B-802698FB2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492" y="1541365"/>
            <a:ext cx="111091" cy="111091"/>
          </a:xfrm>
          <a:prstGeom prst="ellipse">
            <a:avLst/>
          </a:prstGeom>
          <a:solidFill>
            <a:srgbClr val="FC311E"/>
          </a:solidFill>
          <a:ln w="10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5" name="Oval 22">
            <a:extLst>
              <a:ext uri="{FF2B5EF4-FFF2-40B4-BE49-F238E27FC236}">
                <a16:creationId xmlns:a16="http://schemas.microsoft.com/office/drawing/2014/main" id="{0044CEAB-FC24-4CFE-029F-68178EE44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9378" y="2879088"/>
            <a:ext cx="113406" cy="111091"/>
          </a:xfrm>
          <a:prstGeom prst="ellipse">
            <a:avLst/>
          </a:prstGeom>
          <a:solidFill>
            <a:srgbClr val="FC311E"/>
          </a:solidFill>
          <a:ln w="10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FD5F2FC5-674F-C450-0978-C18605AF7CF4}"/>
              </a:ext>
            </a:extLst>
          </p:cNvPr>
          <p:cNvSpPr>
            <a:spLocks/>
          </p:cNvSpPr>
          <p:nvPr/>
        </p:nvSpPr>
        <p:spPr bwMode="auto">
          <a:xfrm>
            <a:off x="7003568" y="3904366"/>
            <a:ext cx="1596935" cy="516111"/>
          </a:xfrm>
          <a:custGeom>
            <a:avLst/>
            <a:gdLst>
              <a:gd name="T0" fmla="*/ 0 w 1653"/>
              <a:gd name="T1" fmla="*/ 0 h 534"/>
              <a:gd name="T2" fmla="*/ 1350 w 1653"/>
              <a:gd name="T3" fmla="*/ 0 h 534"/>
              <a:gd name="T4" fmla="*/ 1653 w 1653"/>
              <a:gd name="T5" fmla="*/ 514 h 534"/>
              <a:gd name="T6" fmla="*/ 242 w 1653"/>
              <a:gd name="T7" fmla="*/ 534 h 534"/>
              <a:gd name="T8" fmla="*/ 0 w 1653"/>
              <a:gd name="T9" fmla="*/ 0 h 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53" h="534">
                <a:moveTo>
                  <a:pt x="0" y="0"/>
                </a:moveTo>
                <a:lnTo>
                  <a:pt x="1350" y="0"/>
                </a:lnTo>
                <a:lnTo>
                  <a:pt x="1653" y="514"/>
                </a:lnTo>
                <a:lnTo>
                  <a:pt x="242" y="534"/>
                </a:lnTo>
                <a:lnTo>
                  <a:pt x="0" y="0"/>
                </a:lnTo>
                <a:close/>
              </a:path>
            </a:pathLst>
          </a:custGeom>
          <a:solidFill>
            <a:srgbClr val="AAD400"/>
          </a:solidFill>
          <a:ln w="10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7" name="Freeform 24">
            <a:extLst>
              <a:ext uri="{FF2B5EF4-FFF2-40B4-BE49-F238E27FC236}">
                <a16:creationId xmlns:a16="http://schemas.microsoft.com/office/drawing/2014/main" id="{32772601-EEB1-639B-4FB6-B09082BD0FBA}"/>
              </a:ext>
            </a:extLst>
          </p:cNvPr>
          <p:cNvSpPr>
            <a:spLocks/>
          </p:cNvSpPr>
          <p:nvPr/>
        </p:nvSpPr>
        <p:spPr bwMode="auto">
          <a:xfrm>
            <a:off x="6985053" y="3890480"/>
            <a:ext cx="282357" cy="914188"/>
          </a:xfrm>
          <a:custGeom>
            <a:avLst/>
            <a:gdLst>
              <a:gd name="T0" fmla="*/ 11 w 293"/>
              <a:gd name="T1" fmla="*/ 0 h 947"/>
              <a:gd name="T2" fmla="*/ 293 w 293"/>
              <a:gd name="T3" fmla="*/ 554 h 947"/>
              <a:gd name="T4" fmla="*/ 288 w 293"/>
              <a:gd name="T5" fmla="*/ 947 h 947"/>
              <a:gd name="T6" fmla="*/ 0 w 293"/>
              <a:gd name="T7" fmla="*/ 383 h 947"/>
              <a:gd name="T8" fmla="*/ 11 w 293"/>
              <a:gd name="T9" fmla="*/ 0 h 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3" h="947">
                <a:moveTo>
                  <a:pt x="11" y="0"/>
                </a:moveTo>
                <a:lnTo>
                  <a:pt x="293" y="554"/>
                </a:lnTo>
                <a:lnTo>
                  <a:pt x="288" y="947"/>
                </a:lnTo>
                <a:lnTo>
                  <a:pt x="0" y="383"/>
                </a:lnTo>
                <a:lnTo>
                  <a:pt x="11" y="0"/>
                </a:lnTo>
                <a:close/>
              </a:path>
            </a:pathLst>
          </a:custGeom>
          <a:solidFill>
            <a:srgbClr val="AAD400"/>
          </a:solidFill>
          <a:ln w="10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1AF41D42-E3ED-048C-CEBF-4AA7106C2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0467" y="4411220"/>
            <a:ext cx="1342351" cy="391133"/>
          </a:xfrm>
          <a:prstGeom prst="rect">
            <a:avLst/>
          </a:prstGeom>
          <a:solidFill>
            <a:srgbClr val="AAD400"/>
          </a:solidFill>
          <a:ln w="11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9" name="Freeform 26">
            <a:extLst>
              <a:ext uri="{FF2B5EF4-FFF2-40B4-BE49-F238E27FC236}">
                <a16:creationId xmlns:a16="http://schemas.microsoft.com/office/drawing/2014/main" id="{F9003CDA-AA1A-08E8-95FC-6FA4ED6A0B4F}"/>
              </a:ext>
            </a:extLst>
          </p:cNvPr>
          <p:cNvSpPr>
            <a:spLocks/>
          </p:cNvSpPr>
          <p:nvPr/>
        </p:nvSpPr>
        <p:spPr bwMode="auto">
          <a:xfrm>
            <a:off x="7651600" y="3557207"/>
            <a:ext cx="243012" cy="629516"/>
          </a:xfrm>
          <a:custGeom>
            <a:avLst/>
            <a:gdLst>
              <a:gd name="T0" fmla="*/ 0 w 252"/>
              <a:gd name="T1" fmla="*/ 0 h 653"/>
              <a:gd name="T2" fmla="*/ 252 w 252"/>
              <a:gd name="T3" fmla="*/ 0 h 653"/>
              <a:gd name="T4" fmla="*/ 252 w 252"/>
              <a:gd name="T5" fmla="*/ 548 h 653"/>
              <a:gd name="T6" fmla="*/ 0 w 252"/>
              <a:gd name="T7" fmla="*/ 548 h 653"/>
              <a:gd name="T8" fmla="*/ 0 w 252"/>
              <a:gd name="T9" fmla="*/ 0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2" h="653">
                <a:moveTo>
                  <a:pt x="0" y="0"/>
                </a:moveTo>
                <a:lnTo>
                  <a:pt x="252" y="0"/>
                </a:lnTo>
                <a:lnTo>
                  <a:pt x="252" y="548"/>
                </a:lnTo>
                <a:cubicBezTo>
                  <a:pt x="168" y="653"/>
                  <a:pt x="84" y="653"/>
                  <a:pt x="0" y="548"/>
                </a:cubicBezTo>
                <a:lnTo>
                  <a:pt x="0" y="0"/>
                </a:lnTo>
                <a:close/>
              </a:path>
            </a:pathLst>
          </a:custGeom>
          <a:solidFill>
            <a:srgbClr val="532121"/>
          </a:solidFill>
          <a:ln w="5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0" name="Freeform 27">
            <a:extLst>
              <a:ext uri="{FF2B5EF4-FFF2-40B4-BE49-F238E27FC236}">
                <a16:creationId xmlns:a16="http://schemas.microsoft.com/office/drawing/2014/main" id="{A04AF466-66EC-85CF-893A-3C4CCC18CDEF}"/>
              </a:ext>
            </a:extLst>
          </p:cNvPr>
          <p:cNvSpPr>
            <a:spLocks/>
          </p:cNvSpPr>
          <p:nvPr/>
        </p:nvSpPr>
        <p:spPr bwMode="auto">
          <a:xfrm>
            <a:off x="5105761" y="3568779"/>
            <a:ext cx="261527" cy="830869"/>
          </a:xfrm>
          <a:custGeom>
            <a:avLst/>
            <a:gdLst>
              <a:gd name="T0" fmla="*/ 0 w 272"/>
              <a:gd name="T1" fmla="*/ 0 h 862"/>
              <a:gd name="T2" fmla="*/ 272 w 272"/>
              <a:gd name="T3" fmla="*/ 515 h 862"/>
              <a:gd name="T4" fmla="*/ 262 w 272"/>
              <a:gd name="T5" fmla="*/ 862 h 862"/>
              <a:gd name="T6" fmla="*/ 10 w 272"/>
              <a:gd name="T7" fmla="*/ 328 h 862"/>
              <a:gd name="T8" fmla="*/ 0 w 272"/>
              <a:gd name="T9" fmla="*/ 0 h 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2" h="862">
                <a:moveTo>
                  <a:pt x="0" y="0"/>
                </a:moveTo>
                <a:lnTo>
                  <a:pt x="272" y="515"/>
                </a:lnTo>
                <a:lnTo>
                  <a:pt x="262" y="862"/>
                </a:lnTo>
                <a:lnTo>
                  <a:pt x="10" y="328"/>
                </a:lnTo>
                <a:lnTo>
                  <a:pt x="0" y="0"/>
                </a:lnTo>
                <a:close/>
              </a:path>
            </a:pathLst>
          </a:custGeom>
          <a:solidFill>
            <a:srgbClr val="FFAAAA"/>
          </a:solidFill>
          <a:ln w="10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1" name="Freeform 28">
            <a:extLst>
              <a:ext uri="{FF2B5EF4-FFF2-40B4-BE49-F238E27FC236}">
                <a16:creationId xmlns:a16="http://schemas.microsoft.com/office/drawing/2014/main" id="{AF86054D-191D-FAAA-88AF-A74791295B4B}"/>
              </a:ext>
            </a:extLst>
          </p:cNvPr>
          <p:cNvSpPr>
            <a:spLocks/>
          </p:cNvSpPr>
          <p:nvPr/>
        </p:nvSpPr>
        <p:spPr bwMode="auto">
          <a:xfrm>
            <a:off x="3946247" y="3578036"/>
            <a:ext cx="1534447" cy="479081"/>
          </a:xfrm>
          <a:custGeom>
            <a:avLst/>
            <a:gdLst>
              <a:gd name="T0" fmla="*/ 0 w 1590"/>
              <a:gd name="T1" fmla="*/ 0 h 496"/>
              <a:gd name="T2" fmla="*/ 1299 w 1590"/>
              <a:gd name="T3" fmla="*/ 0 h 496"/>
              <a:gd name="T4" fmla="*/ 1590 w 1590"/>
              <a:gd name="T5" fmla="*/ 477 h 496"/>
              <a:gd name="T6" fmla="*/ 232 w 1590"/>
              <a:gd name="T7" fmla="*/ 496 h 496"/>
              <a:gd name="T8" fmla="*/ 0 w 1590"/>
              <a:gd name="T9" fmla="*/ 0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90" h="496">
                <a:moveTo>
                  <a:pt x="0" y="0"/>
                </a:moveTo>
                <a:lnTo>
                  <a:pt x="1299" y="0"/>
                </a:lnTo>
                <a:lnTo>
                  <a:pt x="1590" y="477"/>
                </a:lnTo>
                <a:lnTo>
                  <a:pt x="232" y="496"/>
                </a:lnTo>
                <a:lnTo>
                  <a:pt x="0" y="0"/>
                </a:lnTo>
                <a:close/>
              </a:path>
            </a:pathLst>
          </a:custGeom>
          <a:solidFill>
            <a:srgbClr val="FFAAAA"/>
          </a:solidFill>
          <a:ln w="10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2" name="Freeform 29">
            <a:extLst>
              <a:ext uri="{FF2B5EF4-FFF2-40B4-BE49-F238E27FC236}">
                <a16:creationId xmlns:a16="http://schemas.microsoft.com/office/drawing/2014/main" id="{A7C7FD5A-B904-F041-F207-E919CF51A090}"/>
              </a:ext>
            </a:extLst>
          </p:cNvPr>
          <p:cNvSpPr>
            <a:spLocks/>
          </p:cNvSpPr>
          <p:nvPr/>
        </p:nvSpPr>
        <p:spPr bwMode="auto">
          <a:xfrm>
            <a:off x="4547991" y="3293365"/>
            <a:ext cx="243012" cy="523054"/>
          </a:xfrm>
          <a:custGeom>
            <a:avLst/>
            <a:gdLst>
              <a:gd name="T0" fmla="*/ 0 w 252"/>
              <a:gd name="T1" fmla="*/ 0 h 540"/>
              <a:gd name="T2" fmla="*/ 252 w 252"/>
              <a:gd name="T3" fmla="*/ 0 h 540"/>
              <a:gd name="T4" fmla="*/ 252 w 252"/>
              <a:gd name="T5" fmla="*/ 453 h 540"/>
              <a:gd name="T6" fmla="*/ 0 w 252"/>
              <a:gd name="T7" fmla="*/ 453 h 540"/>
              <a:gd name="T8" fmla="*/ 0 w 252"/>
              <a:gd name="T9" fmla="*/ 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2" h="540">
                <a:moveTo>
                  <a:pt x="0" y="0"/>
                </a:moveTo>
                <a:lnTo>
                  <a:pt x="252" y="0"/>
                </a:lnTo>
                <a:lnTo>
                  <a:pt x="252" y="453"/>
                </a:lnTo>
                <a:cubicBezTo>
                  <a:pt x="168" y="540"/>
                  <a:pt x="84" y="540"/>
                  <a:pt x="0" y="453"/>
                </a:cubicBezTo>
                <a:lnTo>
                  <a:pt x="0" y="0"/>
                </a:lnTo>
                <a:close/>
              </a:path>
            </a:pathLst>
          </a:custGeom>
          <a:solidFill>
            <a:srgbClr val="532121"/>
          </a:solidFill>
          <a:ln w="5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3" name="Freeform 30">
            <a:extLst>
              <a:ext uri="{FF2B5EF4-FFF2-40B4-BE49-F238E27FC236}">
                <a16:creationId xmlns:a16="http://schemas.microsoft.com/office/drawing/2014/main" id="{2384E663-085B-FC05-3FD5-B0469F09ABFC}"/>
              </a:ext>
            </a:extLst>
          </p:cNvPr>
          <p:cNvSpPr>
            <a:spLocks/>
          </p:cNvSpPr>
          <p:nvPr/>
        </p:nvSpPr>
        <p:spPr bwMode="auto">
          <a:xfrm>
            <a:off x="3930046" y="3564150"/>
            <a:ext cx="268470" cy="1127112"/>
          </a:xfrm>
          <a:custGeom>
            <a:avLst/>
            <a:gdLst>
              <a:gd name="T0" fmla="*/ 5 w 277"/>
              <a:gd name="T1" fmla="*/ 0 h 1167"/>
              <a:gd name="T2" fmla="*/ 277 w 277"/>
              <a:gd name="T3" fmla="*/ 515 h 1167"/>
              <a:gd name="T4" fmla="*/ 272 w 277"/>
              <a:gd name="T5" fmla="*/ 1167 h 1167"/>
              <a:gd name="T6" fmla="*/ 0 w 277"/>
              <a:gd name="T7" fmla="*/ 628 h 1167"/>
              <a:gd name="T8" fmla="*/ 5 w 277"/>
              <a:gd name="T9" fmla="*/ 0 h 1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7" h="1167">
                <a:moveTo>
                  <a:pt x="5" y="0"/>
                </a:moveTo>
                <a:lnTo>
                  <a:pt x="277" y="515"/>
                </a:lnTo>
                <a:lnTo>
                  <a:pt x="272" y="1167"/>
                </a:lnTo>
                <a:lnTo>
                  <a:pt x="0" y="628"/>
                </a:lnTo>
                <a:lnTo>
                  <a:pt x="5" y="0"/>
                </a:lnTo>
                <a:close/>
              </a:path>
            </a:pathLst>
          </a:custGeom>
          <a:solidFill>
            <a:srgbClr val="FFAAAA"/>
          </a:solidFill>
          <a:ln w="10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4" name="Rectangle 31">
            <a:extLst>
              <a:ext uri="{FF2B5EF4-FFF2-40B4-BE49-F238E27FC236}">
                <a16:creationId xmlns:a16="http://schemas.microsoft.com/office/drawing/2014/main" id="{C16D4DCA-66B7-0F67-857C-CF9CD08E3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573" y="4047859"/>
            <a:ext cx="1291435" cy="641088"/>
          </a:xfrm>
          <a:prstGeom prst="rect">
            <a:avLst/>
          </a:prstGeom>
          <a:solidFill>
            <a:srgbClr val="FFAAAA"/>
          </a:solidFill>
          <a:ln w="14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5" name="Rectangle 32">
            <a:extLst>
              <a:ext uri="{FF2B5EF4-FFF2-40B4-BE49-F238E27FC236}">
                <a16:creationId xmlns:a16="http://schemas.microsoft.com/office/drawing/2014/main" id="{C6D1C101-6C1A-79FF-92D2-87BC6BCEE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8353" y="846263"/>
            <a:ext cx="698949" cy="30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Sans"/>
              </a:rPr>
              <a:t>Platter</a:t>
            </a:r>
            <a:endParaRPr lang="en-US" sz="2000">
              <a:latin typeface="Arial" pitchFamily="34" charset="0"/>
            </a:endParaRPr>
          </a:p>
        </p:txBody>
      </p:sp>
      <p:sp>
        <p:nvSpPr>
          <p:cNvPr id="36" name="Freeform 33">
            <a:extLst>
              <a:ext uri="{FF2B5EF4-FFF2-40B4-BE49-F238E27FC236}">
                <a16:creationId xmlns:a16="http://schemas.microsoft.com/office/drawing/2014/main" id="{17FDFCDA-E082-8F67-31E5-1FFAD439E0BD}"/>
              </a:ext>
            </a:extLst>
          </p:cNvPr>
          <p:cNvSpPr>
            <a:spLocks/>
          </p:cNvSpPr>
          <p:nvPr/>
        </p:nvSpPr>
        <p:spPr bwMode="auto">
          <a:xfrm>
            <a:off x="7366929" y="187442"/>
            <a:ext cx="893358" cy="259213"/>
          </a:xfrm>
          <a:custGeom>
            <a:avLst/>
            <a:gdLst>
              <a:gd name="T0" fmla="*/ 102 w 926"/>
              <a:gd name="T1" fmla="*/ 0 h 269"/>
              <a:gd name="T2" fmla="*/ 824 w 926"/>
              <a:gd name="T3" fmla="*/ 0 h 269"/>
              <a:gd name="T4" fmla="*/ 926 w 926"/>
              <a:gd name="T5" fmla="*/ 102 h 269"/>
              <a:gd name="T6" fmla="*/ 926 w 926"/>
              <a:gd name="T7" fmla="*/ 167 h 269"/>
              <a:gd name="T8" fmla="*/ 824 w 926"/>
              <a:gd name="T9" fmla="*/ 269 h 269"/>
              <a:gd name="T10" fmla="*/ 102 w 926"/>
              <a:gd name="T11" fmla="*/ 269 h 269"/>
              <a:gd name="T12" fmla="*/ 0 w 926"/>
              <a:gd name="T13" fmla="*/ 167 h 269"/>
              <a:gd name="T14" fmla="*/ 0 w 926"/>
              <a:gd name="T15" fmla="*/ 102 h 269"/>
              <a:gd name="T16" fmla="*/ 102 w 926"/>
              <a:gd name="T17" fmla="*/ 0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26" h="269">
                <a:moveTo>
                  <a:pt x="102" y="0"/>
                </a:moveTo>
                <a:lnTo>
                  <a:pt x="824" y="0"/>
                </a:lnTo>
                <a:cubicBezTo>
                  <a:pt x="880" y="0"/>
                  <a:pt x="926" y="46"/>
                  <a:pt x="926" y="102"/>
                </a:cubicBezTo>
                <a:lnTo>
                  <a:pt x="926" y="167"/>
                </a:lnTo>
                <a:cubicBezTo>
                  <a:pt x="926" y="224"/>
                  <a:pt x="880" y="269"/>
                  <a:pt x="824" y="269"/>
                </a:cubicBezTo>
                <a:lnTo>
                  <a:pt x="102" y="269"/>
                </a:lnTo>
                <a:cubicBezTo>
                  <a:pt x="45" y="269"/>
                  <a:pt x="0" y="224"/>
                  <a:pt x="0" y="167"/>
                </a:cubicBezTo>
                <a:lnTo>
                  <a:pt x="0" y="102"/>
                </a:lnTo>
                <a:cubicBezTo>
                  <a:pt x="0" y="46"/>
                  <a:pt x="45" y="0"/>
                  <a:pt x="102" y="0"/>
                </a:cubicBezTo>
                <a:close/>
              </a:path>
            </a:pathLst>
          </a:custGeom>
          <a:solidFill>
            <a:srgbClr val="F4D7E3"/>
          </a:solidFill>
          <a:ln w="3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7" name="Rectangle 34">
            <a:extLst>
              <a:ext uri="{FF2B5EF4-FFF2-40B4-BE49-F238E27FC236}">
                <a16:creationId xmlns:a16="http://schemas.microsoft.com/office/drawing/2014/main" id="{DC53539E-8A6E-BD34-FE2E-C18CF41E7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1654" y="176483"/>
            <a:ext cx="768381" cy="30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Sans"/>
              </a:rPr>
              <a:t>Spindle</a:t>
            </a:r>
            <a:endParaRPr lang="en-US" sz="2000">
              <a:latin typeface="Arial" pitchFamily="34" charset="0"/>
            </a:endParaRPr>
          </a:p>
        </p:txBody>
      </p:sp>
      <p:sp>
        <p:nvSpPr>
          <p:cNvPr id="38" name="Freeform 35">
            <a:extLst>
              <a:ext uri="{FF2B5EF4-FFF2-40B4-BE49-F238E27FC236}">
                <a16:creationId xmlns:a16="http://schemas.microsoft.com/office/drawing/2014/main" id="{FA69F1DD-1D92-40DF-874C-08AB8628E119}"/>
              </a:ext>
            </a:extLst>
          </p:cNvPr>
          <p:cNvSpPr>
            <a:spLocks/>
          </p:cNvSpPr>
          <p:nvPr/>
        </p:nvSpPr>
        <p:spPr bwMode="auto">
          <a:xfrm>
            <a:off x="7188720" y="4901872"/>
            <a:ext cx="1630160" cy="280043"/>
          </a:xfrm>
          <a:custGeom>
            <a:avLst/>
            <a:gdLst>
              <a:gd name="T0" fmla="*/ 102 w 1569"/>
              <a:gd name="T1" fmla="*/ 0 h 270"/>
              <a:gd name="T2" fmla="*/ 1467 w 1569"/>
              <a:gd name="T3" fmla="*/ 0 h 270"/>
              <a:gd name="T4" fmla="*/ 1569 w 1569"/>
              <a:gd name="T5" fmla="*/ 102 h 270"/>
              <a:gd name="T6" fmla="*/ 1569 w 1569"/>
              <a:gd name="T7" fmla="*/ 168 h 270"/>
              <a:gd name="T8" fmla="*/ 1467 w 1569"/>
              <a:gd name="T9" fmla="*/ 270 h 270"/>
              <a:gd name="T10" fmla="*/ 102 w 1569"/>
              <a:gd name="T11" fmla="*/ 270 h 270"/>
              <a:gd name="T12" fmla="*/ 0 w 1569"/>
              <a:gd name="T13" fmla="*/ 168 h 270"/>
              <a:gd name="T14" fmla="*/ 0 w 1569"/>
              <a:gd name="T15" fmla="*/ 102 h 270"/>
              <a:gd name="T16" fmla="*/ 102 w 1569"/>
              <a:gd name="T17" fmla="*/ 0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69" h="270">
                <a:moveTo>
                  <a:pt x="102" y="0"/>
                </a:moveTo>
                <a:lnTo>
                  <a:pt x="1467" y="0"/>
                </a:lnTo>
                <a:cubicBezTo>
                  <a:pt x="1524" y="0"/>
                  <a:pt x="1569" y="46"/>
                  <a:pt x="1569" y="102"/>
                </a:cubicBezTo>
                <a:lnTo>
                  <a:pt x="1569" y="168"/>
                </a:lnTo>
                <a:cubicBezTo>
                  <a:pt x="1569" y="224"/>
                  <a:pt x="1524" y="270"/>
                  <a:pt x="1467" y="270"/>
                </a:cubicBezTo>
                <a:lnTo>
                  <a:pt x="102" y="270"/>
                </a:lnTo>
                <a:cubicBezTo>
                  <a:pt x="46" y="270"/>
                  <a:pt x="0" y="224"/>
                  <a:pt x="0" y="168"/>
                </a:cubicBezTo>
                <a:lnTo>
                  <a:pt x="0" y="102"/>
                </a:lnTo>
                <a:cubicBezTo>
                  <a:pt x="0" y="46"/>
                  <a:pt x="46" y="0"/>
                  <a:pt x="102" y="0"/>
                </a:cubicBezTo>
                <a:close/>
              </a:path>
            </a:pathLst>
          </a:custGeom>
          <a:solidFill>
            <a:srgbClr val="F4D7E3"/>
          </a:solidFill>
          <a:ln w="5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39" name="Rectangle 36">
            <a:extLst>
              <a:ext uri="{FF2B5EF4-FFF2-40B4-BE49-F238E27FC236}">
                <a16:creationId xmlns:a16="http://schemas.microsoft.com/office/drawing/2014/main" id="{16B7E8D0-5512-358E-7C97-D726C683E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5925" y="4875461"/>
            <a:ext cx="1476587" cy="30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Sans"/>
              </a:rPr>
              <a:t>Spindle motor</a:t>
            </a:r>
            <a:endParaRPr lang="en-US" sz="2000">
              <a:latin typeface="Arial" pitchFamily="34" charset="0"/>
            </a:endParaRPr>
          </a:p>
        </p:txBody>
      </p:sp>
      <p:sp>
        <p:nvSpPr>
          <p:cNvPr id="40" name="Freeform 37">
            <a:extLst>
              <a:ext uri="{FF2B5EF4-FFF2-40B4-BE49-F238E27FC236}">
                <a16:creationId xmlns:a16="http://schemas.microsoft.com/office/drawing/2014/main" id="{CC8C8445-FB4A-18F8-B8F0-8CA222A04B47}"/>
              </a:ext>
            </a:extLst>
          </p:cNvPr>
          <p:cNvSpPr>
            <a:spLocks/>
          </p:cNvSpPr>
          <p:nvPr/>
        </p:nvSpPr>
        <p:spPr bwMode="auto">
          <a:xfrm>
            <a:off x="5545497" y="516086"/>
            <a:ext cx="1296063" cy="516111"/>
          </a:xfrm>
          <a:custGeom>
            <a:avLst/>
            <a:gdLst>
              <a:gd name="T0" fmla="*/ 102 w 1254"/>
              <a:gd name="T1" fmla="*/ 0 h 533"/>
              <a:gd name="T2" fmla="*/ 1152 w 1254"/>
              <a:gd name="T3" fmla="*/ 0 h 533"/>
              <a:gd name="T4" fmla="*/ 1254 w 1254"/>
              <a:gd name="T5" fmla="*/ 102 h 533"/>
              <a:gd name="T6" fmla="*/ 1254 w 1254"/>
              <a:gd name="T7" fmla="*/ 431 h 533"/>
              <a:gd name="T8" fmla="*/ 1152 w 1254"/>
              <a:gd name="T9" fmla="*/ 533 h 533"/>
              <a:gd name="T10" fmla="*/ 102 w 1254"/>
              <a:gd name="T11" fmla="*/ 533 h 533"/>
              <a:gd name="T12" fmla="*/ 0 w 1254"/>
              <a:gd name="T13" fmla="*/ 431 h 533"/>
              <a:gd name="T14" fmla="*/ 0 w 1254"/>
              <a:gd name="T15" fmla="*/ 102 h 533"/>
              <a:gd name="T16" fmla="*/ 102 w 1254"/>
              <a:gd name="T17" fmla="*/ 0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54" h="533">
                <a:moveTo>
                  <a:pt x="102" y="0"/>
                </a:moveTo>
                <a:lnTo>
                  <a:pt x="1152" y="0"/>
                </a:lnTo>
                <a:cubicBezTo>
                  <a:pt x="1209" y="0"/>
                  <a:pt x="1254" y="46"/>
                  <a:pt x="1254" y="102"/>
                </a:cubicBezTo>
                <a:lnTo>
                  <a:pt x="1254" y="431"/>
                </a:lnTo>
                <a:cubicBezTo>
                  <a:pt x="1254" y="488"/>
                  <a:pt x="1209" y="533"/>
                  <a:pt x="1152" y="533"/>
                </a:cubicBezTo>
                <a:lnTo>
                  <a:pt x="102" y="533"/>
                </a:lnTo>
                <a:cubicBezTo>
                  <a:pt x="46" y="533"/>
                  <a:pt x="0" y="488"/>
                  <a:pt x="0" y="431"/>
                </a:cubicBezTo>
                <a:lnTo>
                  <a:pt x="0" y="102"/>
                </a:lnTo>
                <a:cubicBezTo>
                  <a:pt x="0" y="46"/>
                  <a:pt x="46" y="0"/>
                  <a:pt x="102" y="0"/>
                </a:cubicBezTo>
                <a:close/>
              </a:path>
            </a:pathLst>
          </a:custGeom>
          <a:solidFill>
            <a:srgbClr val="F4D7E3"/>
          </a:solidFill>
          <a:ln w="3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1" name="Rectangle 38">
            <a:extLst>
              <a:ext uri="{FF2B5EF4-FFF2-40B4-BE49-F238E27FC236}">
                <a16:creationId xmlns:a16="http://schemas.microsoft.com/office/drawing/2014/main" id="{8AAE683F-25D4-DA76-F5BD-67C7047D2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394" y="506829"/>
            <a:ext cx="1201173" cy="30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Sans"/>
              </a:rPr>
              <a:t>Read/Write</a:t>
            </a:r>
            <a:endParaRPr lang="en-US" sz="2000">
              <a:latin typeface="Arial" pitchFamily="34" charset="0"/>
            </a:endParaRPr>
          </a:p>
        </p:txBody>
      </p:sp>
      <p:sp>
        <p:nvSpPr>
          <p:cNvPr id="42" name="Rectangle 39">
            <a:extLst>
              <a:ext uri="{FF2B5EF4-FFF2-40B4-BE49-F238E27FC236}">
                <a16:creationId xmlns:a16="http://schemas.microsoft.com/office/drawing/2014/main" id="{5704B82A-CA73-9124-7087-AC32665E1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0567" y="762571"/>
            <a:ext cx="520740" cy="30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Sans"/>
              </a:rPr>
              <a:t>head</a:t>
            </a:r>
            <a:endParaRPr lang="en-US" sz="2000">
              <a:latin typeface="Arial" pitchFamily="34" charset="0"/>
            </a:endParaRPr>
          </a:p>
        </p:txBody>
      </p:sp>
      <p:sp>
        <p:nvSpPr>
          <p:cNvPr id="43" name="Line 40">
            <a:extLst>
              <a:ext uri="{FF2B5EF4-FFF2-40B4-BE49-F238E27FC236}">
                <a16:creationId xmlns:a16="http://schemas.microsoft.com/office/drawing/2014/main" id="{7CA11DC7-7BA0-DD0D-376C-8FA8117C8FCD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9817" y="1018311"/>
            <a:ext cx="398077" cy="509168"/>
          </a:xfrm>
          <a:prstGeom prst="line">
            <a:avLst/>
          </a:prstGeom>
          <a:noFill/>
          <a:ln w="38100" cap="flat">
            <a:solidFill>
              <a:srgbClr val="1806E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4" name="Freeform 41">
            <a:extLst>
              <a:ext uri="{FF2B5EF4-FFF2-40B4-BE49-F238E27FC236}">
                <a16:creationId xmlns:a16="http://schemas.microsoft.com/office/drawing/2014/main" id="{AC383FF2-1457-7929-490F-740FC9527F80}"/>
              </a:ext>
            </a:extLst>
          </p:cNvPr>
          <p:cNvSpPr>
            <a:spLocks/>
          </p:cNvSpPr>
          <p:nvPr/>
        </p:nvSpPr>
        <p:spPr bwMode="auto">
          <a:xfrm>
            <a:off x="6510601" y="1381672"/>
            <a:ext cx="127292" cy="145807"/>
          </a:xfrm>
          <a:custGeom>
            <a:avLst/>
            <a:gdLst>
              <a:gd name="T0" fmla="*/ 26 w 55"/>
              <a:gd name="T1" fmla="*/ 26 h 63"/>
              <a:gd name="T2" fmla="*/ 0 w 55"/>
              <a:gd name="T3" fmla="*/ 23 h 63"/>
              <a:gd name="T4" fmla="*/ 55 w 55"/>
              <a:gd name="T5" fmla="*/ 63 h 63"/>
              <a:gd name="T6" fmla="*/ 29 w 55"/>
              <a:gd name="T7" fmla="*/ 0 h 63"/>
              <a:gd name="T8" fmla="*/ 26 w 55"/>
              <a:gd name="T9" fmla="*/ 26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63">
                <a:moveTo>
                  <a:pt x="26" y="26"/>
                </a:moveTo>
                <a:lnTo>
                  <a:pt x="0" y="23"/>
                </a:lnTo>
                <a:lnTo>
                  <a:pt x="55" y="63"/>
                </a:lnTo>
                <a:lnTo>
                  <a:pt x="29" y="0"/>
                </a:lnTo>
                <a:lnTo>
                  <a:pt x="26" y="26"/>
                </a:lnTo>
                <a:close/>
              </a:path>
            </a:pathLst>
          </a:custGeom>
          <a:solidFill>
            <a:srgbClr val="000000"/>
          </a:solidFill>
          <a:ln w="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5" name="Freeform 42">
            <a:extLst>
              <a:ext uri="{FF2B5EF4-FFF2-40B4-BE49-F238E27FC236}">
                <a16:creationId xmlns:a16="http://schemas.microsoft.com/office/drawing/2014/main" id="{9D4FB2AD-7F47-5B98-7071-2852A6EC5AC7}"/>
              </a:ext>
            </a:extLst>
          </p:cNvPr>
          <p:cNvSpPr>
            <a:spLocks/>
          </p:cNvSpPr>
          <p:nvPr/>
        </p:nvSpPr>
        <p:spPr bwMode="auto">
          <a:xfrm>
            <a:off x="4978469" y="1164118"/>
            <a:ext cx="564713" cy="259213"/>
          </a:xfrm>
          <a:custGeom>
            <a:avLst/>
            <a:gdLst>
              <a:gd name="T0" fmla="*/ 102 w 585"/>
              <a:gd name="T1" fmla="*/ 0 h 269"/>
              <a:gd name="T2" fmla="*/ 483 w 585"/>
              <a:gd name="T3" fmla="*/ 0 h 269"/>
              <a:gd name="T4" fmla="*/ 585 w 585"/>
              <a:gd name="T5" fmla="*/ 102 h 269"/>
              <a:gd name="T6" fmla="*/ 585 w 585"/>
              <a:gd name="T7" fmla="*/ 168 h 269"/>
              <a:gd name="T8" fmla="*/ 483 w 585"/>
              <a:gd name="T9" fmla="*/ 269 h 269"/>
              <a:gd name="T10" fmla="*/ 102 w 585"/>
              <a:gd name="T11" fmla="*/ 269 h 269"/>
              <a:gd name="T12" fmla="*/ 0 w 585"/>
              <a:gd name="T13" fmla="*/ 168 h 269"/>
              <a:gd name="T14" fmla="*/ 0 w 585"/>
              <a:gd name="T15" fmla="*/ 102 h 269"/>
              <a:gd name="T16" fmla="*/ 102 w 585"/>
              <a:gd name="T17" fmla="*/ 0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85" h="269">
                <a:moveTo>
                  <a:pt x="102" y="0"/>
                </a:moveTo>
                <a:lnTo>
                  <a:pt x="483" y="0"/>
                </a:lnTo>
                <a:cubicBezTo>
                  <a:pt x="540" y="0"/>
                  <a:pt x="585" y="46"/>
                  <a:pt x="585" y="102"/>
                </a:cubicBezTo>
                <a:lnTo>
                  <a:pt x="585" y="168"/>
                </a:lnTo>
                <a:cubicBezTo>
                  <a:pt x="585" y="224"/>
                  <a:pt x="540" y="269"/>
                  <a:pt x="483" y="269"/>
                </a:cubicBezTo>
                <a:lnTo>
                  <a:pt x="102" y="269"/>
                </a:lnTo>
                <a:cubicBezTo>
                  <a:pt x="46" y="269"/>
                  <a:pt x="0" y="224"/>
                  <a:pt x="0" y="168"/>
                </a:cubicBezTo>
                <a:lnTo>
                  <a:pt x="0" y="102"/>
                </a:lnTo>
                <a:cubicBezTo>
                  <a:pt x="0" y="46"/>
                  <a:pt x="46" y="0"/>
                  <a:pt x="102" y="0"/>
                </a:cubicBezTo>
                <a:close/>
              </a:path>
            </a:pathLst>
          </a:custGeom>
          <a:solidFill>
            <a:srgbClr val="F4D7E3"/>
          </a:solidFill>
          <a:ln w="3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6" name="Rectangle 43">
            <a:extLst>
              <a:ext uri="{FF2B5EF4-FFF2-40B4-BE49-F238E27FC236}">
                <a16:creationId xmlns:a16="http://schemas.microsoft.com/office/drawing/2014/main" id="{7862CB04-7901-9799-B59A-3C6617BCC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8374" y="1133248"/>
            <a:ext cx="444365" cy="30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Sans"/>
              </a:rPr>
              <a:t>Arm</a:t>
            </a:r>
            <a:endParaRPr lang="en-US" sz="2000">
              <a:latin typeface="Arial" pitchFamily="34" charset="0"/>
            </a:endParaRPr>
          </a:p>
        </p:txBody>
      </p:sp>
      <p:sp>
        <p:nvSpPr>
          <p:cNvPr id="47" name="Freeform 44">
            <a:extLst>
              <a:ext uri="{FF2B5EF4-FFF2-40B4-BE49-F238E27FC236}">
                <a16:creationId xmlns:a16="http://schemas.microsoft.com/office/drawing/2014/main" id="{A33A26E7-3AC8-A464-07C5-501B7FD42933}"/>
              </a:ext>
            </a:extLst>
          </p:cNvPr>
          <p:cNvSpPr>
            <a:spLocks/>
          </p:cNvSpPr>
          <p:nvPr/>
        </p:nvSpPr>
        <p:spPr bwMode="auto">
          <a:xfrm>
            <a:off x="4332752" y="4212181"/>
            <a:ext cx="1036851" cy="261527"/>
          </a:xfrm>
          <a:custGeom>
            <a:avLst/>
            <a:gdLst>
              <a:gd name="T0" fmla="*/ 102 w 1074"/>
              <a:gd name="T1" fmla="*/ 0 h 269"/>
              <a:gd name="T2" fmla="*/ 972 w 1074"/>
              <a:gd name="T3" fmla="*/ 0 h 269"/>
              <a:gd name="T4" fmla="*/ 1074 w 1074"/>
              <a:gd name="T5" fmla="*/ 102 h 269"/>
              <a:gd name="T6" fmla="*/ 1074 w 1074"/>
              <a:gd name="T7" fmla="*/ 167 h 269"/>
              <a:gd name="T8" fmla="*/ 972 w 1074"/>
              <a:gd name="T9" fmla="*/ 269 h 269"/>
              <a:gd name="T10" fmla="*/ 102 w 1074"/>
              <a:gd name="T11" fmla="*/ 269 h 269"/>
              <a:gd name="T12" fmla="*/ 0 w 1074"/>
              <a:gd name="T13" fmla="*/ 167 h 269"/>
              <a:gd name="T14" fmla="*/ 0 w 1074"/>
              <a:gd name="T15" fmla="*/ 102 h 269"/>
              <a:gd name="T16" fmla="*/ 102 w 1074"/>
              <a:gd name="T17" fmla="*/ 0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74" h="269">
                <a:moveTo>
                  <a:pt x="102" y="0"/>
                </a:moveTo>
                <a:lnTo>
                  <a:pt x="972" y="0"/>
                </a:lnTo>
                <a:cubicBezTo>
                  <a:pt x="1028" y="0"/>
                  <a:pt x="1074" y="45"/>
                  <a:pt x="1074" y="102"/>
                </a:cubicBezTo>
                <a:lnTo>
                  <a:pt x="1074" y="167"/>
                </a:lnTo>
                <a:cubicBezTo>
                  <a:pt x="1074" y="223"/>
                  <a:pt x="1028" y="269"/>
                  <a:pt x="972" y="269"/>
                </a:cubicBezTo>
                <a:lnTo>
                  <a:pt x="102" y="269"/>
                </a:lnTo>
                <a:cubicBezTo>
                  <a:pt x="45" y="269"/>
                  <a:pt x="0" y="223"/>
                  <a:pt x="0" y="167"/>
                </a:cubicBezTo>
                <a:lnTo>
                  <a:pt x="0" y="102"/>
                </a:lnTo>
                <a:cubicBezTo>
                  <a:pt x="0" y="45"/>
                  <a:pt x="45" y="0"/>
                  <a:pt x="102" y="0"/>
                </a:cubicBezTo>
                <a:close/>
              </a:path>
            </a:pathLst>
          </a:custGeom>
          <a:solidFill>
            <a:srgbClr val="F4D7E3"/>
          </a:solidFill>
          <a:ln w="4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8" name="Rectangle 45">
            <a:extLst>
              <a:ext uri="{FF2B5EF4-FFF2-40B4-BE49-F238E27FC236}">
                <a16:creationId xmlns:a16="http://schemas.microsoft.com/office/drawing/2014/main" id="{FD160D25-C0A1-993B-CA1A-33B4FF5B3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0609" y="4193700"/>
            <a:ext cx="909559" cy="30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Sans"/>
              </a:rPr>
              <a:t>Actuator</a:t>
            </a:r>
            <a:endParaRPr lang="en-US" sz="2000">
              <a:latin typeface="Arial" pitchFamily="34" charset="0"/>
            </a:endParaRPr>
          </a:p>
        </p:txBody>
      </p:sp>
      <p:sp>
        <p:nvSpPr>
          <p:cNvPr id="49" name="Freeform 46">
            <a:extLst>
              <a:ext uri="{FF2B5EF4-FFF2-40B4-BE49-F238E27FC236}">
                <a16:creationId xmlns:a16="http://schemas.microsoft.com/office/drawing/2014/main" id="{04F9440A-6E3B-DE73-A6E6-4F5895950C6F}"/>
              </a:ext>
            </a:extLst>
          </p:cNvPr>
          <p:cNvSpPr>
            <a:spLocks/>
          </p:cNvSpPr>
          <p:nvPr/>
        </p:nvSpPr>
        <p:spPr bwMode="auto">
          <a:xfrm>
            <a:off x="6580033" y="4980562"/>
            <a:ext cx="261527" cy="830869"/>
          </a:xfrm>
          <a:custGeom>
            <a:avLst/>
            <a:gdLst>
              <a:gd name="T0" fmla="*/ 0 w 271"/>
              <a:gd name="T1" fmla="*/ 0 h 862"/>
              <a:gd name="T2" fmla="*/ 271 w 271"/>
              <a:gd name="T3" fmla="*/ 515 h 862"/>
              <a:gd name="T4" fmla="*/ 261 w 271"/>
              <a:gd name="T5" fmla="*/ 862 h 862"/>
              <a:gd name="T6" fmla="*/ 9 w 271"/>
              <a:gd name="T7" fmla="*/ 328 h 862"/>
              <a:gd name="T8" fmla="*/ 0 w 271"/>
              <a:gd name="T9" fmla="*/ 0 h 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1" h="862">
                <a:moveTo>
                  <a:pt x="0" y="0"/>
                </a:moveTo>
                <a:lnTo>
                  <a:pt x="271" y="515"/>
                </a:lnTo>
                <a:lnTo>
                  <a:pt x="261" y="862"/>
                </a:lnTo>
                <a:lnTo>
                  <a:pt x="9" y="328"/>
                </a:lnTo>
                <a:lnTo>
                  <a:pt x="0" y="0"/>
                </a:lnTo>
                <a:close/>
              </a:path>
            </a:pathLst>
          </a:custGeom>
          <a:solidFill>
            <a:srgbClr val="D5F6FF"/>
          </a:solidFill>
          <a:ln w="10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50" name="Freeform 47">
            <a:extLst>
              <a:ext uri="{FF2B5EF4-FFF2-40B4-BE49-F238E27FC236}">
                <a16:creationId xmlns:a16="http://schemas.microsoft.com/office/drawing/2014/main" id="{D98E0FB3-7ECC-BB1A-A515-B06F882BB306}"/>
              </a:ext>
            </a:extLst>
          </p:cNvPr>
          <p:cNvSpPr>
            <a:spLocks/>
          </p:cNvSpPr>
          <p:nvPr/>
        </p:nvSpPr>
        <p:spPr bwMode="auto">
          <a:xfrm>
            <a:off x="5420519" y="4989819"/>
            <a:ext cx="1534447" cy="479081"/>
          </a:xfrm>
          <a:custGeom>
            <a:avLst/>
            <a:gdLst>
              <a:gd name="T0" fmla="*/ 0 w 1590"/>
              <a:gd name="T1" fmla="*/ 0 h 496"/>
              <a:gd name="T2" fmla="*/ 1300 w 1590"/>
              <a:gd name="T3" fmla="*/ 0 h 496"/>
              <a:gd name="T4" fmla="*/ 1590 w 1590"/>
              <a:gd name="T5" fmla="*/ 477 h 496"/>
              <a:gd name="T6" fmla="*/ 233 w 1590"/>
              <a:gd name="T7" fmla="*/ 496 h 496"/>
              <a:gd name="T8" fmla="*/ 0 w 1590"/>
              <a:gd name="T9" fmla="*/ 0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90" h="496">
                <a:moveTo>
                  <a:pt x="0" y="0"/>
                </a:moveTo>
                <a:lnTo>
                  <a:pt x="1300" y="0"/>
                </a:lnTo>
                <a:lnTo>
                  <a:pt x="1590" y="477"/>
                </a:lnTo>
                <a:lnTo>
                  <a:pt x="233" y="496"/>
                </a:lnTo>
                <a:lnTo>
                  <a:pt x="0" y="0"/>
                </a:lnTo>
                <a:close/>
              </a:path>
            </a:pathLst>
          </a:custGeom>
          <a:solidFill>
            <a:srgbClr val="D5F6FF"/>
          </a:solidFill>
          <a:ln w="10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51" name="Freeform 48">
            <a:extLst>
              <a:ext uri="{FF2B5EF4-FFF2-40B4-BE49-F238E27FC236}">
                <a16:creationId xmlns:a16="http://schemas.microsoft.com/office/drawing/2014/main" id="{3EBC3F15-A6A6-DB35-28F4-E729CB0C64FD}"/>
              </a:ext>
            </a:extLst>
          </p:cNvPr>
          <p:cNvSpPr>
            <a:spLocks/>
          </p:cNvSpPr>
          <p:nvPr/>
        </p:nvSpPr>
        <p:spPr bwMode="auto">
          <a:xfrm>
            <a:off x="5406633" y="4975933"/>
            <a:ext cx="266156" cy="1127112"/>
          </a:xfrm>
          <a:custGeom>
            <a:avLst/>
            <a:gdLst>
              <a:gd name="T0" fmla="*/ 5 w 276"/>
              <a:gd name="T1" fmla="*/ 0 h 1167"/>
              <a:gd name="T2" fmla="*/ 276 w 276"/>
              <a:gd name="T3" fmla="*/ 515 h 1167"/>
              <a:gd name="T4" fmla="*/ 271 w 276"/>
              <a:gd name="T5" fmla="*/ 1167 h 1167"/>
              <a:gd name="T6" fmla="*/ 0 w 276"/>
              <a:gd name="T7" fmla="*/ 628 h 1167"/>
              <a:gd name="T8" fmla="*/ 5 w 276"/>
              <a:gd name="T9" fmla="*/ 0 h 1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6" h="1167">
                <a:moveTo>
                  <a:pt x="5" y="0"/>
                </a:moveTo>
                <a:lnTo>
                  <a:pt x="276" y="515"/>
                </a:lnTo>
                <a:lnTo>
                  <a:pt x="271" y="1167"/>
                </a:lnTo>
                <a:lnTo>
                  <a:pt x="0" y="628"/>
                </a:lnTo>
                <a:lnTo>
                  <a:pt x="5" y="0"/>
                </a:lnTo>
                <a:close/>
              </a:path>
            </a:pathLst>
          </a:custGeom>
          <a:solidFill>
            <a:srgbClr val="D5F6FF"/>
          </a:solidFill>
          <a:ln w="10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52" name="Rectangle 49">
            <a:extLst>
              <a:ext uri="{FF2B5EF4-FFF2-40B4-BE49-F238E27FC236}">
                <a16:creationId xmlns:a16="http://schemas.microsoft.com/office/drawing/2014/main" id="{D3AB4FB3-A7A2-AD10-57DE-8D1BE84C1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5846" y="5459642"/>
            <a:ext cx="1291435" cy="641088"/>
          </a:xfrm>
          <a:prstGeom prst="rect">
            <a:avLst/>
          </a:prstGeom>
          <a:solidFill>
            <a:srgbClr val="D5F6FF"/>
          </a:solidFill>
          <a:ln w="14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53" name="Freeform 50">
            <a:extLst>
              <a:ext uri="{FF2B5EF4-FFF2-40B4-BE49-F238E27FC236}">
                <a16:creationId xmlns:a16="http://schemas.microsoft.com/office/drawing/2014/main" id="{DD3D360B-0F81-7808-54F7-3C200186FF10}"/>
              </a:ext>
            </a:extLst>
          </p:cNvPr>
          <p:cNvSpPr>
            <a:spLocks/>
          </p:cNvSpPr>
          <p:nvPr/>
        </p:nvSpPr>
        <p:spPr bwMode="auto">
          <a:xfrm>
            <a:off x="5728334" y="5529074"/>
            <a:ext cx="1171086" cy="506853"/>
          </a:xfrm>
          <a:custGeom>
            <a:avLst/>
            <a:gdLst>
              <a:gd name="T0" fmla="*/ 102 w 1213"/>
              <a:gd name="T1" fmla="*/ 0 h 526"/>
              <a:gd name="T2" fmla="*/ 1111 w 1213"/>
              <a:gd name="T3" fmla="*/ 0 h 526"/>
              <a:gd name="T4" fmla="*/ 1213 w 1213"/>
              <a:gd name="T5" fmla="*/ 102 h 526"/>
              <a:gd name="T6" fmla="*/ 1213 w 1213"/>
              <a:gd name="T7" fmla="*/ 424 h 526"/>
              <a:gd name="T8" fmla="*/ 1111 w 1213"/>
              <a:gd name="T9" fmla="*/ 526 h 526"/>
              <a:gd name="T10" fmla="*/ 102 w 1213"/>
              <a:gd name="T11" fmla="*/ 526 h 526"/>
              <a:gd name="T12" fmla="*/ 0 w 1213"/>
              <a:gd name="T13" fmla="*/ 424 h 526"/>
              <a:gd name="T14" fmla="*/ 0 w 1213"/>
              <a:gd name="T15" fmla="*/ 102 h 526"/>
              <a:gd name="T16" fmla="*/ 102 w 1213"/>
              <a:gd name="T17" fmla="*/ 0 h 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13" h="526">
                <a:moveTo>
                  <a:pt x="102" y="0"/>
                </a:moveTo>
                <a:lnTo>
                  <a:pt x="1111" y="0"/>
                </a:lnTo>
                <a:cubicBezTo>
                  <a:pt x="1168" y="0"/>
                  <a:pt x="1213" y="45"/>
                  <a:pt x="1213" y="102"/>
                </a:cubicBezTo>
                <a:lnTo>
                  <a:pt x="1213" y="424"/>
                </a:lnTo>
                <a:cubicBezTo>
                  <a:pt x="1213" y="480"/>
                  <a:pt x="1168" y="526"/>
                  <a:pt x="1111" y="526"/>
                </a:cubicBezTo>
                <a:lnTo>
                  <a:pt x="102" y="526"/>
                </a:lnTo>
                <a:cubicBezTo>
                  <a:pt x="46" y="526"/>
                  <a:pt x="0" y="480"/>
                  <a:pt x="0" y="424"/>
                </a:cubicBezTo>
                <a:lnTo>
                  <a:pt x="0" y="102"/>
                </a:lnTo>
                <a:cubicBezTo>
                  <a:pt x="0" y="45"/>
                  <a:pt x="46" y="0"/>
                  <a:pt x="102" y="0"/>
                </a:cubicBezTo>
                <a:close/>
              </a:path>
            </a:pathLst>
          </a:custGeom>
          <a:solidFill>
            <a:srgbClr val="F4D7E3"/>
          </a:solidFill>
          <a:ln w="4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54" name="Rectangle 51">
            <a:extLst>
              <a:ext uri="{FF2B5EF4-FFF2-40B4-BE49-F238E27FC236}">
                <a16:creationId xmlns:a16="http://schemas.microsoft.com/office/drawing/2014/main" id="{190335F3-084D-A358-7EE3-06748C510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8224" y="5512873"/>
            <a:ext cx="546198" cy="30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Sans"/>
              </a:rPr>
              <a:t>Drive</a:t>
            </a:r>
            <a:endParaRPr lang="en-US" sz="2000">
              <a:latin typeface="Arial" pitchFamily="34" charset="0"/>
            </a:endParaRPr>
          </a:p>
        </p:txBody>
      </p:sp>
      <p:sp>
        <p:nvSpPr>
          <p:cNvPr id="55" name="Rectangle 52">
            <a:extLst>
              <a:ext uri="{FF2B5EF4-FFF2-40B4-BE49-F238E27FC236}">
                <a16:creationId xmlns:a16="http://schemas.microsoft.com/office/drawing/2014/main" id="{F2CE990C-EAD7-F332-1901-2709132CE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0316" y="5741092"/>
            <a:ext cx="1136370" cy="30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Sans"/>
              </a:rPr>
              <a:t>electronics</a:t>
            </a:r>
            <a:endParaRPr lang="en-US" sz="2000">
              <a:latin typeface="Arial" pitchFamily="34" charset="0"/>
            </a:endParaRPr>
          </a:p>
        </p:txBody>
      </p:sp>
      <p:sp>
        <p:nvSpPr>
          <p:cNvPr id="56" name="Freeform 53">
            <a:extLst>
              <a:ext uri="{FF2B5EF4-FFF2-40B4-BE49-F238E27FC236}">
                <a16:creationId xmlns:a16="http://schemas.microsoft.com/office/drawing/2014/main" id="{15038851-5DA9-61FE-77BB-D5EF0DAA7FBB}"/>
              </a:ext>
            </a:extLst>
          </p:cNvPr>
          <p:cNvSpPr>
            <a:spLocks/>
          </p:cNvSpPr>
          <p:nvPr/>
        </p:nvSpPr>
        <p:spPr bwMode="auto">
          <a:xfrm>
            <a:off x="6549946" y="1157175"/>
            <a:ext cx="627202" cy="1057680"/>
          </a:xfrm>
          <a:custGeom>
            <a:avLst/>
            <a:gdLst>
              <a:gd name="T0" fmla="*/ 188 w 649"/>
              <a:gd name="T1" fmla="*/ 0 h 1096"/>
              <a:gd name="T2" fmla="*/ 0 w 649"/>
              <a:gd name="T3" fmla="*/ 1096 h 109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49" h="1096">
                <a:moveTo>
                  <a:pt x="188" y="0"/>
                </a:moveTo>
                <a:cubicBezTo>
                  <a:pt x="649" y="641"/>
                  <a:pt x="0" y="1096"/>
                  <a:pt x="0" y="1096"/>
                </a:cubicBezTo>
              </a:path>
            </a:pathLst>
          </a:custGeom>
          <a:noFill/>
          <a:ln w="38100" cap="flat">
            <a:solidFill>
              <a:srgbClr val="0E29F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57" name="Freeform 54">
            <a:extLst>
              <a:ext uri="{FF2B5EF4-FFF2-40B4-BE49-F238E27FC236}">
                <a16:creationId xmlns:a16="http://schemas.microsoft.com/office/drawing/2014/main" id="{BF42343C-3B31-DD06-C848-E7176D73EEA0}"/>
              </a:ext>
            </a:extLst>
          </p:cNvPr>
          <p:cNvSpPr>
            <a:spLocks/>
          </p:cNvSpPr>
          <p:nvPr/>
        </p:nvSpPr>
        <p:spPr bwMode="auto">
          <a:xfrm>
            <a:off x="6709640" y="1127088"/>
            <a:ext cx="162008" cy="189781"/>
          </a:xfrm>
          <a:custGeom>
            <a:avLst/>
            <a:gdLst>
              <a:gd name="T0" fmla="*/ 54 w 168"/>
              <a:gd name="T1" fmla="*/ 196 h 196"/>
              <a:gd name="T2" fmla="*/ 0 w 168"/>
              <a:gd name="T3" fmla="*/ 0 h 196"/>
              <a:gd name="T4" fmla="*/ 168 w 168"/>
              <a:gd name="T5" fmla="*/ 114 h 196"/>
              <a:gd name="T6" fmla="*/ 54 w 168"/>
              <a:gd name="T7" fmla="*/ 196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8" h="196">
                <a:moveTo>
                  <a:pt x="54" y="196"/>
                </a:moveTo>
                <a:lnTo>
                  <a:pt x="0" y="0"/>
                </a:lnTo>
                <a:lnTo>
                  <a:pt x="168" y="114"/>
                </a:lnTo>
                <a:cubicBezTo>
                  <a:pt x="117" y="113"/>
                  <a:pt x="71" y="147"/>
                  <a:pt x="54" y="196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58" name="Freeform 55">
            <a:extLst>
              <a:ext uri="{FF2B5EF4-FFF2-40B4-BE49-F238E27FC236}">
                <a16:creationId xmlns:a16="http://schemas.microsoft.com/office/drawing/2014/main" id="{917464C7-2EF6-5B6F-C80F-FA6B35929934}"/>
              </a:ext>
            </a:extLst>
          </p:cNvPr>
          <p:cNvSpPr>
            <a:spLocks/>
          </p:cNvSpPr>
          <p:nvPr/>
        </p:nvSpPr>
        <p:spPr bwMode="auto">
          <a:xfrm>
            <a:off x="6526802" y="2073677"/>
            <a:ext cx="194410" cy="157379"/>
          </a:xfrm>
          <a:custGeom>
            <a:avLst/>
            <a:gdLst>
              <a:gd name="T0" fmla="*/ 50 w 84"/>
              <a:gd name="T1" fmla="*/ 34 h 68"/>
              <a:gd name="T2" fmla="*/ 56 w 84"/>
              <a:gd name="T3" fmla="*/ 0 h 68"/>
              <a:gd name="T4" fmla="*/ 0 w 84"/>
              <a:gd name="T5" fmla="*/ 68 h 68"/>
              <a:gd name="T6" fmla="*/ 84 w 84"/>
              <a:gd name="T7" fmla="*/ 40 h 68"/>
              <a:gd name="T8" fmla="*/ 50 w 84"/>
              <a:gd name="T9" fmla="*/ 34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4" h="68">
                <a:moveTo>
                  <a:pt x="50" y="34"/>
                </a:moveTo>
                <a:lnTo>
                  <a:pt x="56" y="0"/>
                </a:lnTo>
                <a:lnTo>
                  <a:pt x="0" y="68"/>
                </a:lnTo>
                <a:lnTo>
                  <a:pt x="84" y="40"/>
                </a:lnTo>
                <a:lnTo>
                  <a:pt x="50" y="34"/>
                </a:lnTo>
                <a:close/>
              </a:path>
            </a:pathLst>
          </a:custGeom>
          <a:solidFill>
            <a:srgbClr val="000000"/>
          </a:solidFill>
          <a:ln w="6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59" name="Freeform 56">
            <a:extLst>
              <a:ext uri="{FF2B5EF4-FFF2-40B4-BE49-F238E27FC236}">
                <a16:creationId xmlns:a16="http://schemas.microsoft.com/office/drawing/2014/main" id="{F34CB1E1-D586-6DC8-5EA5-1A08E6A7DAD4}"/>
              </a:ext>
            </a:extLst>
          </p:cNvPr>
          <p:cNvSpPr>
            <a:spLocks/>
          </p:cNvSpPr>
          <p:nvPr/>
        </p:nvSpPr>
        <p:spPr bwMode="auto">
          <a:xfrm>
            <a:off x="2749703" y="3513233"/>
            <a:ext cx="261527" cy="833184"/>
          </a:xfrm>
          <a:custGeom>
            <a:avLst/>
            <a:gdLst>
              <a:gd name="T0" fmla="*/ 0 w 271"/>
              <a:gd name="T1" fmla="*/ 0 h 862"/>
              <a:gd name="T2" fmla="*/ 271 w 271"/>
              <a:gd name="T3" fmla="*/ 515 h 862"/>
              <a:gd name="T4" fmla="*/ 262 w 271"/>
              <a:gd name="T5" fmla="*/ 862 h 862"/>
              <a:gd name="T6" fmla="*/ 10 w 271"/>
              <a:gd name="T7" fmla="*/ 328 h 862"/>
              <a:gd name="T8" fmla="*/ 0 w 271"/>
              <a:gd name="T9" fmla="*/ 0 h 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1" h="862">
                <a:moveTo>
                  <a:pt x="0" y="0"/>
                </a:moveTo>
                <a:lnTo>
                  <a:pt x="271" y="515"/>
                </a:lnTo>
                <a:lnTo>
                  <a:pt x="262" y="862"/>
                </a:lnTo>
                <a:lnTo>
                  <a:pt x="10" y="328"/>
                </a:lnTo>
                <a:lnTo>
                  <a:pt x="0" y="0"/>
                </a:lnTo>
                <a:close/>
              </a:path>
            </a:pathLst>
          </a:custGeom>
          <a:solidFill>
            <a:srgbClr val="AFAFE9"/>
          </a:solidFill>
          <a:ln w="10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60" name="Freeform 57">
            <a:extLst>
              <a:ext uri="{FF2B5EF4-FFF2-40B4-BE49-F238E27FC236}">
                <a16:creationId xmlns:a16="http://schemas.microsoft.com/office/drawing/2014/main" id="{1AEC6A2A-814A-EB46-45FB-27050C80078B}"/>
              </a:ext>
            </a:extLst>
          </p:cNvPr>
          <p:cNvSpPr>
            <a:spLocks/>
          </p:cNvSpPr>
          <p:nvPr/>
        </p:nvSpPr>
        <p:spPr bwMode="auto">
          <a:xfrm>
            <a:off x="1587874" y="3522491"/>
            <a:ext cx="1534447" cy="481395"/>
          </a:xfrm>
          <a:custGeom>
            <a:avLst/>
            <a:gdLst>
              <a:gd name="T0" fmla="*/ 0 w 1590"/>
              <a:gd name="T1" fmla="*/ 0 h 497"/>
              <a:gd name="T2" fmla="*/ 1299 w 1590"/>
              <a:gd name="T3" fmla="*/ 0 h 497"/>
              <a:gd name="T4" fmla="*/ 1590 w 1590"/>
              <a:gd name="T5" fmla="*/ 478 h 497"/>
              <a:gd name="T6" fmla="*/ 232 w 1590"/>
              <a:gd name="T7" fmla="*/ 497 h 497"/>
              <a:gd name="T8" fmla="*/ 0 w 1590"/>
              <a:gd name="T9" fmla="*/ 0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90" h="497">
                <a:moveTo>
                  <a:pt x="0" y="0"/>
                </a:moveTo>
                <a:lnTo>
                  <a:pt x="1299" y="0"/>
                </a:lnTo>
                <a:lnTo>
                  <a:pt x="1590" y="478"/>
                </a:lnTo>
                <a:lnTo>
                  <a:pt x="232" y="497"/>
                </a:lnTo>
                <a:lnTo>
                  <a:pt x="0" y="0"/>
                </a:lnTo>
                <a:close/>
              </a:path>
            </a:pathLst>
          </a:custGeom>
          <a:solidFill>
            <a:srgbClr val="AFAFE9"/>
          </a:solidFill>
          <a:ln w="10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61" name="Freeform 58">
            <a:extLst>
              <a:ext uri="{FF2B5EF4-FFF2-40B4-BE49-F238E27FC236}">
                <a16:creationId xmlns:a16="http://schemas.microsoft.com/office/drawing/2014/main" id="{60AF7E1F-4EE6-19BA-822D-5D105E9AD80F}"/>
              </a:ext>
            </a:extLst>
          </p:cNvPr>
          <p:cNvSpPr>
            <a:spLocks/>
          </p:cNvSpPr>
          <p:nvPr/>
        </p:nvSpPr>
        <p:spPr bwMode="auto">
          <a:xfrm>
            <a:off x="1573988" y="3508604"/>
            <a:ext cx="266156" cy="1129427"/>
          </a:xfrm>
          <a:custGeom>
            <a:avLst/>
            <a:gdLst>
              <a:gd name="T0" fmla="*/ 5 w 276"/>
              <a:gd name="T1" fmla="*/ 0 h 1168"/>
              <a:gd name="T2" fmla="*/ 276 w 276"/>
              <a:gd name="T3" fmla="*/ 516 h 1168"/>
              <a:gd name="T4" fmla="*/ 271 w 276"/>
              <a:gd name="T5" fmla="*/ 1168 h 1168"/>
              <a:gd name="T6" fmla="*/ 0 w 276"/>
              <a:gd name="T7" fmla="*/ 628 h 1168"/>
              <a:gd name="T8" fmla="*/ 5 w 276"/>
              <a:gd name="T9" fmla="*/ 0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6" h="1168">
                <a:moveTo>
                  <a:pt x="5" y="0"/>
                </a:moveTo>
                <a:lnTo>
                  <a:pt x="276" y="516"/>
                </a:lnTo>
                <a:lnTo>
                  <a:pt x="271" y="1168"/>
                </a:lnTo>
                <a:lnTo>
                  <a:pt x="0" y="628"/>
                </a:lnTo>
                <a:lnTo>
                  <a:pt x="5" y="0"/>
                </a:lnTo>
                <a:close/>
              </a:path>
            </a:pathLst>
          </a:custGeom>
          <a:solidFill>
            <a:srgbClr val="AFAFE9"/>
          </a:solidFill>
          <a:ln w="10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62" name="Rectangle 59">
            <a:extLst>
              <a:ext uri="{FF2B5EF4-FFF2-40B4-BE49-F238E27FC236}">
                <a16:creationId xmlns:a16="http://schemas.microsoft.com/office/drawing/2014/main" id="{B691CBBC-68AE-DB46-98C8-C32BF1806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201" y="3992314"/>
            <a:ext cx="1293749" cy="641088"/>
          </a:xfrm>
          <a:prstGeom prst="rect">
            <a:avLst/>
          </a:prstGeom>
          <a:solidFill>
            <a:srgbClr val="AFAFE9"/>
          </a:solidFill>
          <a:ln w="14" cap="flat">
            <a:solidFill>
              <a:srgbClr val="0C0D1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63" name="Freeform 60">
            <a:extLst>
              <a:ext uri="{FF2B5EF4-FFF2-40B4-BE49-F238E27FC236}">
                <a16:creationId xmlns:a16="http://schemas.microsoft.com/office/drawing/2014/main" id="{E4C40A05-7FD2-E466-A4AD-7DB9B44838B9}"/>
              </a:ext>
            </a:extLst>
          </p:cNvPr>
          <p:cNvSpPr>
            <a:spLocks/>
          </p:cNvSpPr>
          <p:nvPr/>
        </p:nvSpPr>
        <p:spPr bwMode="auto">
          <a:xfrm>
            <a:off x="1923462" y="4043230"/>
            <a:ext cx="1122484" cy="536941"/>
          </a:xfrm>
          <a:custGeom>
            <a:avLst/>
            <a:gdLst>
              <a:gd name="T0" fmla="*/ 211 w 1162"/>
              <a:gd name="T1" fmla="*/ 0 h 556"/>
              <a:gd name="T2" fmla="*/ 951 w 1162"/>
              <a:gd name="T3" fmla="*/ 0 h 556"/>
              <a:gd name="T4" fmla="*/ 1162 w 1162"/>
              <a:gd name="T5" fmla="*/ 211 h 556"/>
              <a:gd name="T6" fmla="*/ 1162 w 1162"/>
              <a:gd name="T7" fmla="*/ 346 h 556"/>
              <a:gd name="T8" fmla="*/ 951 w 1162"/>
              <a:gd name="T9" fmla="*/ 556 h 556"/>
              <a:gd name="T10" fmla="*/ 211 w 1162"/>
              <a:gd name="T11" fmla="*/ 556 h 556"/>
              <a:gd name="T12" fmla="*/ 0 w 1162"/>
              <a:gd name="T13" fmla="*/ 346 h 556"/>
              <a:gd name="T14" fmla="*/ 0 w 1162"/>
              <a:gd name="T15" fmla="*/ 211 h 556"/>
              <a:gd name="T16" fmla="*/ 211 w 1162"/>
              <a:gd name="T17" fmla="*/ 0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62" h="556">
                <a:moveTo>
                  <a:pt x="211" y="0"/>
                </a:moveTo>
                <a:lnTo>
                  <a:pt x="951" y="0"/>
                </a:lnTo>
                <a:cubicBezTo>
                  <a:pt x="1068" y="0"/>
                  <a:pt x="1162" y="94"/>
                  <a:pt x="1162" y="211"/>
                </a:cubicBezTo>
                <a:lnTo>
                  <a:pt x="1162" y="346"/>
                </a:lnTo>
                <a:cubicBezTo>
                  <a:pt x="1162" y="462"/>
                  <a:pt x="1068" y="556"/>
                  <a:pt x="951" y="556"/>
                </a:cubicBezTo>
                <a:lnTo>
                  <a:pt x="211" y="556"/>
                </a:lnTo>
                <a:cubicBezTo>
                  <a:pt x="94" y="556"/>
                  <a:pt x="0" y="462"/>
                  <a:pt x="0" y="346"/>
                </a:cubicBezTo>
                <a:lnTo>
                  <a:pt x="0" y="211"/>
                </a:lnTo>
                <a:cubicBezTo>
                  <a:pt x="0" y="94"/>
                  <a:pt x="94" y="0"/>
                  <a:pt x="211" y="0"/>
                </a:cubicBezTo>
                <a:close/>
              </a:path>
            </a:pathLst>
          </a:custGeom>
          <a:solidFill>
            <a:srgbClr val="F4D7E3"/>
          </a:solidFill>
          <a:ln w="6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64" name="Rectangle 61">
            <a:extLst>
              <a:ext uri="{FF2B5EF4-FFF2-40B4-BE49-F238E27FC236}">
                <a16:creationId xmlns:a16="http://schemas.microsoft.com/office/drawing/2014/main" id="{AF51678C-F346-D748-56E3-7233E1952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9877" y="4057117"/>
            <a:ext cx="374933" cy="30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Sans"/>
              </a:rPr>
              <a:t>Bus</a:t>
            </a:r>
            <a:endParaRPr lang="en-US" sz="2000">
              <a:latin typeface="Arial" pitchFamily="34" charset="0"/>
            </a:endParaRPr>
          </a:p>
        </p:txBody>
      </p:sp>
      <p:sp>
        <p:nvSpPr>
          <p:cNvPr id="65" name="Rectangle 62">
            <a:extLst>
              <a:ext uri="{FF2B5EF4-FFF2-40B4-BE49-F238E27FC236}">
                <a16:creationId xmlns:a16="http://schemas.microsoft.com/office/drawing/2014/main" id="{8D5B77B7-A59C-A879-8508-096C62A7C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979" y="4298971"/>
            <a:ext cx="928074" cy="30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Sans"/>
              </a:rPr>
              <a:t>interface</a:t>
            </a:r>
            <a:endParaRPr lang="en-US" sz="2000">
              <a:latin typeface="Arial" pitchFamily="34" charset="0"/>
            </a:endParaRPr>
          </a:p>
        </p:txBody>
      </p:sp>
      <p:sp>
        <p:nvSpPr>
          <p:cNvPr id="66" name="Rectangle 63">
            <a:extLst>
              <a:ext uri="{FF2B5EF4-FFF2-40B4-BE49-F238E27FC236}">
                <a16:creationId xmlns:a16="http://schemas.microsoft.com/office/drawing/2014/main" id="{8B866575-92F9-C4F2-DC75-5524A1F94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944" y="4776895"/>
            <a:ext cx="180523" cy="749865"/>
          </a:xfrm>
          <a:prstGeom prst="rect">
            <a:avLst/>
          </a:prstGeom>
          <a:solidFill>
            <a:srgbClr val="0044AA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67" name="Rectangle 64">
            <a:extLst>
              <a:ext uri="{FF2B5EF4-FFF2-40B4-BE49-F238E27FC236}">
                <a16:creationId xmlns:a16="http://schemas.microsoft.com/office/drawing/2014/main" id="{A4399A54-BE00-B01D-9574-4E4418536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944" y="5348551"/>
            <a:ext cx="2923086" cy="178209"/>
          </a:xfrm>
          <a:prstGeom prst="rect">
            <a:avLst/>
          </a:prstGeom>
          <a:solidFill>
            <a:srgbClr val="0044AA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68" name="Rectangle 65">
            <a:extLst>
              <a:ext uri="{FF2B5EF4-FFF2-40B4-BE49-F238E27FC236}">
                <a16:creationId xmlns:a16="http://schemas.microsoft.com/office/drawing/2014/main" id="{CB4DD0C0-0A6D-3587-540A-59E19C269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0387" y="4214496"/>
            <a:ext cx="1215060" cy="180523"/>
          </a:xfrm>
          <a:prstGeom prst="rect">
            <a:avLst/>
          </a:prstGeom>
          <a:solidFill>
            <a:srgbClr val="0044AA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69" name="Freeform 66">
            <a:extLst>
              <a:ext uri="{FF2B5EF4-FFF2-40B4-BE49-F238E27FC236}">
                <a16:creationId xmlns:a16="http://schemas.microsoft.com/office/drawing/2014/main" id="{8E4E248A-249A-1437-E421-203568829F80}"/>
              </a:ext>
            </a:extLst>
          </p:cNvPr>
          <p:cNvSpPr>
            <a:spLocks/>
          </p:cNvSpPr>
          <p:nvPr/>
        </p:nvSpPr>
        <p:spPr bwMode="auto">
          <a:xfrm>
            <a:off x="5473750" y="4101090"/>
            <a:ext cx="328645" cy="381876"/>
          </a:xfrm>
          <a:custGeom>
            <a:avLst/>
            <a:gdLst>
              <a:gd name="T0" fmla="*/ 0 w 341"/>
              <a:gd name="T1" fmla="*/ 210 h 395"/>
              <a:gd name="T2" fmla="*/ 341 w 341"/>
              <a:gd name="T3" fmla="*/ 0 h 395"/>
              <a:gd name="T4" fmla="*/ 341 w 341"/>
              <a:gd name="T5" fmla="*/ 395 h 395"/>
              <a:gd name="T6" fmla="*/ 0 w 341"/>
              <a:gd name="T7" fmla="*/ 210 h 3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1" h="395">
                <a:moveTo>
                  <a:pt x="0" y="210"/>
                </a:moveTo>
                <a:lnTo>
                  <a:pt x="341" y="0"/>
                </a:lnTo>
                <a:lnTo>
                  <a:pt x="341" y="395"/>
                </a:lnTo>
                <a:lnTo>
                  <a:pt x="0" y="210"/>
                </a:lnTo>
                <a:close/>
              </a:path>
            </a:pathLst>
          </a:custGeom>
          <a:solidFill>
            <a:srgbClr val="0044AA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70" name="Freeform 67">
            <a:extLst>
              <a:ext uri="{FF2B5EF4-FFF2-40B4-BE49-F238E27FC236}">
                <a16:creationId xmlns:a16="http://schemas.microsoft.com/office/drawing/2014/main" id="{9CCD6B85-F857-F945-ABDD-4159B584471A}"/>
              </a:ext>
            </a:extLst>
          </p:cNvPr>
          <p:cNvSpPr>
            <a:spLocks/>
          </p:cNvSpPr>
          <p:nvPr/>
        </p:nvSpPr>
        <p:spPr bwMode="auto">
          <a:xfrm>
            <a:off x="6725840" y="4105719"/>
            <a:ext cx="328645" cy="381876"/>
          </a:xfrm>
          <a:custGeom>
            <a:avLst/>
            <a:gdLst>
              <a:gd name="T0" fmla="*/ 340 w 340"/>
              <a:gd name="T1" fmla="*/ 210 h 396"/>
              <a:gd name="T2" fmla="*/ 0 w 340"/>
              <a:gd name="T3" fmla="*/ 0 h 396"/>
              <a:gd name="T4" fmla="*/ 0 w 340"/>
              <a:gd name="T5" fmla="*/ 396 h 396"/>
              <a:gd name="T6" fmla="*/ 340 w 340"/>
              <a:gd name="T7" fmla="*/ 210 h 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0" h="396">
                <a:moveTo>
                  <a:pt x="340" y="210"/>
                </a:moveTo>
                <a:lnTo>
                  <a:pt x="0" y="0"/>
                </a:lnTo>
                <a:lnTo>
                  <a:pt x="0" y="396"/>
                </a:lnTo>
                <a:lnTo>
                  <a:pt x="340" y="210"/>
                </a:lnTo>
                <a:close/>
              </a:path>
            </a:pathLst>
          </a:custGeom>
          <a:solidFill>
            <a:srgbClr val="0044AA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71" name="Freeform 68">
            <a:extLst>
              <a:ext uri="{FF2B5EF4-FFF2-40B4-BE49-F238E27FC236}">
                <a16:creationId xmlns:a16="http://schemas.microsoft.com/office/drawing/2014/main" id="{A7971C7E-0473-5D90-B00B-6C4E80CDFBB8}"/>
              </a:ext>
            </a:extLst>
          </p:cNvPr>
          <p:cNvSpPr>
            <a:spLocks/>
          </p:cNvSpPr>
          <p:nvPr/>
        </p:nvSpPr>
        <p:spPr bwMode="auto">
          <a:xfrm>
            <a:off x="5311743" y="5232831"/>
            <a:ext cx="189781" cy="381876"/>
          </a:xfrm>
          <a:custGeom>
            <a:avLst/>
            <a:gdLst>
              <a:gd name="T0" fmla="*/ 197 w 197"/>
              <a:gd name="T1" fmla="*/ 211 h 396"/>
              <a:gd name="T2" fmla="*/ 0 w 197"/>
              <a:gd name="T3" fmla="*/ 0 h 396"/>
              <a:gd name="T4" fmla="*/ 0 w 197"/>
              <a:gd name="T5" fmla="*/ 396 h 396"/>
              <a:gd name="T6" fmla="*/ 197 w 197"/>
              <a:gd name="T7" fmla="*/ 211 h 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7" h="396">
                <a:moveTo>
                  <a:pt x="197" y="211"/>
                </a:moveTo>
                <a:lnTo>
                  <a:pt x="0" y="0"/>
                </a:lnTo>
                <a:lnTo>
                  <a:pt x="0" y="396"/>
                </a:lnTo>
                <a:lnTo>
                  <a:pt x="197" y="211"/>
                </a:lnTo>
                <a:close/>
              </a:path>
            </a:pathLst>
          </a:custGeom>
          <a:solidFill>
            <a:srgbClr val="0044AA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72" name="Rectangle 69">
            <a:extLst>
              <a:ext uri="{FF2B5EF4-FFF2-40B4-BE49-F238E27FC236}">
                <a16:creationId xmlns:a16="http://schemas.microsoft.com/office/drawing/2014/main" id="{81FB333E-B489-15A2-72F6-3DC551138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9555" y="4288557"/>
            <a:ext cx="178209" cy="893358"/>
          </a:xfrm>
          <a:prstGeom prst="rect">
            <a:avLst/>
          </a:prstGeom>
          <a:solidFill>
            <a:srgbClr val="0044AA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73" name="Rectangle 70">
            <a:extLst>
              <a:ext uri="{FF2B5EF4-FFF2-40B4-BE49-F238E27FC236}">
                <a16:creationId xmlns:a16="http://schemas.microsoft.com/office/drawing/2014/main" id="{D0EE03D7-90A3-F1F8-A741-93FE5B7BB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6649" y="2923061"/>
            <a:ext cx="178209" cy="701263"/>
          </a:xfrm>
          <a:prstGeom prst="rect">
            <a:avLst/>
          </a:prstGeom>
          <a:solidFill>
            <a:srgbClr val="0044AA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74" name="Freeform 71">
            <a:extLst>
              <a:ext uri="{FF2B5EF4-FFF2-40B4-BE49-F238E27FC236}">
                <a16:creationId xmlns:a16="http://schemas.microsoft.com/office/drawing/2014/main" id="{11C68223-9CB5-FB61-7736-17C99A29A1C9}"/>
              </a:ext>
            </a:extLst>
          </p:cNvPr>
          <p:cNvSpPr>
            <a:spLocks/>
          </p:cNvSpPr>
          <p:nvPr/>
        </p:nvSpPr>
        <p:spPr bwMode="auto">
          <a:xfrm>
            <a:off x="2136387" y="2825856"/>
            <a:ext cx="381876" cy="189781"/>
          </a:xfrm>
          <a:custGeom>
            <a:avLst/>
            <a:gdLst>
              <a:gd name="T0" fmla="*/ 185 w 396"/>
              <a:gd name="T1" fmla="*/ 0 h 196"/>
              <a:gd name="T2" fmla="*/ 396 w 396"/>
              <a:gd name="T3" fmla="*/ 196 h 196"/>
              <a:gd name="T4" fmla="*/ 0 w 396"/>
              <a:gd name="T5" fmla="*/ 196 h 196"/>
              <a:gd name="T6" fmla="*/ 185 w 396"/>
              <a:gd name="T7" fmla="*/ 0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" h="196">
                <a:moveTo>
                  <a:pt x="185" y="0"/>
                </a:moveTo>
                <a:lnTo>
                  <a:pt x="396" y="196"/>
                </a:lnTo>
                <a:lnTo>
                  <a:pt x="0" y="196"/>
                </a:lnTo>
                <a:lnTo>
                  <a:pt x="185" y="0"/>
                </a:lnTo>
                <a:close/>
              </a:path>
            </a:pathLst>
          </a:custGeom>
          <a:solidFill>
            <a:srgbClr val="0044AA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75" name="Freeform 72">
            <a:extLst>
              <a:ext uri="{FF2B5EF4-FFF2-40B4-BE49-F238E27FC236}">
                <a16:creationId xmlns:a16="http://schemas.microsoft.com/office/drawing/2014/main" id="{AE0A3E5C-B2A6-D84D-A2DE-7B57A7330F15}"/>
              </a:ext>
            </a:extLst>
          </p:cNvPr>
          <p:cNvSpPr>
            <a:spLocks/>
          </p:cNvSpPr>
          <p:nvPr/>
        </p:nvSpPr>
        <p:spPr bwMode="auto">
          <a:xfrm>
            <a:off x="2131758" y="3550263"/>
            <a:ext cx="381876" cy="189781"/>
          </a:xfrm>
          <a:custGeom>
            <a:avLst/>
            <a:gdLst>
              <a:gd name="T0" fmla="*/ 185 w 395"/>
              <a:gd name="T1" fmla="*/ 197 h 197"/>
              <a:gd name="T2" fmla="*/ 395 w 395"/>
              <a:gd name="T3" fmla="*/ 0 h 197"/>
              <a:gd name="T4" fmla="*/ 0 w 395"/>
              <a:gd name="T5" fmla="*/ 0 h 197"/>
              <a:gd name="T6" fmla="*/ 185 w 395"/>
              <a:gd name="T7" fmla="*/ 197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5" h="197">
                <a:moveTo>
                  <a:pt x="185" y="197"/>
                </a:moveTo>
                <a:lnTo>
                  <a:pt x="395" y="0"/>
                </a:lnTo>
                <a:lnTo>
                  <a:pt x="0" y="0"/>
                </a:lnTo>
                <a:lnTo>
                  <a:pt x="185" y="197"/>
                </a:lnTo>
                <a:close/>
              </a:path>
            </a:pathLst>
          </a:custGeom>
          <a:solidFill>
            <a:srgbClr val="0044AA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76" name="Oval 73">
            <a:extLst>
              <a:ext uri="{FF2B5EF4-FFF2-40B4-BE49-F238E27FC236}">
                <a16:creationId xmlns:a16="http://schemas.microsoft.com/office/drawing/2014/main" id="{E21BD537-D9C3-3A4C-E7CB-B4177CA43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2413" y="2712451"/>
            <a:ext cx="458251" cy="159694"/>
          </a:xfrm>
          <a:prstGeom prst="ellipse">
            <a:avLst/>
          </a:prstGeom>
          <a:solidFill>
            <a:srgbClr val="E9C6AF"/>
          </a:solidFill>
          <a:ln w="6" cap="flat">
            <a:solidFill>
              <a:srgbClr val="00000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77" name="Freeform 74">
            <a:extLst>
              <a:ext uri="{FF2B5EF4-FFF2-40B4-BE49-F238E27FC236}">
                <a16:creationId xmlns:a16="http://schemas.microsoft.com/office/drawing/2014/main" id="{BD330BF6-804B-E76C-10C8-4311DFE3D548}"/>
              </a:ext>
            </a:extLst>
          </p:cNvPr>
          <p:cNvSpPr>
            <a:spLocks/>
          </p:cNvSpPr>
          <p:nvPr/>
        </p:nvSpPr>
        <p:spPr bwMode="auto">
          <a:xfrm>
            <a:off x="2094728" y="1506649"/>
            <a:ext cx="486024" cy="1330779"/>
          </a:xfrm>
          <a:custGeom>
            <a:avLst/>
            <a:gdLst>
              <a:gd name="T0" fmla="*/ 502 w 502"/>
              <a:gd name="T1" fmla="*/ 1379 h 1379"/>
              <a:gd name="T2" fmla="*/ 502 w 502"/>
              <a:gd name="T3" fmla="*/ 0 h 1379"/>
              <a:gd name="T4" fmla="*/ 0 w 502"/>
              <a:gd name="T5" fmla="*/ 0 h 1379"/>
              <a:gd name="T6" fmla="*/ 0 w 502"/>
              <a:gd name="T7" fmla="*/ 1379 h 1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2" h="1379">
                <a:moveTo>
                  <a:pt x="502" y="1379"/>
                </a:moveTo>
                <a:lnTo>
                  <a:pt x="502" y="0"/>
                </a:lnTo>
                <a:lnTo>
                  <a:pt x="0" y="0"/>
                </a:lnTo>
                <a:lnTo>
                  <a:pt x="0" y="1379"/>
                </a:lnTo>
              </a:path>
            </a:pathLst>
          </a:custGeom>
          <a:solidFill>
            <a:srgbClr val="E9C6AF"/>
          </a:solidFill>
          <a:ln w="8" cap="flat">
            <a:solidFill>
              <a:srgbClr val="00000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78" name="Oval 75">
            <a:extLst>
              <a:ext uri="{FF2B5EF4-FFF2-40B4-BE49-F238E27FC236}">
                <a16:creationId xmlns:a16="http://schemas.microsoft.com/office/drawing/2014/main" id="{2EDFA352-D5AF-6A09-5635-9E226C825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2413" y="1388615"/>
            <a:ext cx="458251" cy="157379"/>
          </a:xfrm>
          <a:prstGeom prst="ellipse">
            <a:avLst/>
          </a:prstGeom>
          <a:solidFill>
            <a:srgbClr val="E9C6AF"/>
          </a:solidFill>
          <a:ln w="6" cap="flat">
            <a:solidFill>
              <a:srgbClr val="00000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79" name="Rectangle 76">
            <a:extLst>
              <a:ext uri="{FF2B5EF4-FFF2-40B4-BE49-F238E27FC236}">
                <a16:creationId xmlns:a16="http://schemas.microsoft.com/office/drawing/2014/main" id="{4F257F0F-1E83-1702-4DCF-D2CBA8B38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4902" y="2154681"/>
            <a:ext cx="374933" cy="30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Sans"/>
              </a:rPr>
              <a:t>Bus</a:t>
            </a:r>
            <a:endParaRPr lang="en-US" sz="2000">
              <a:latin typeface="Arial" pitchFamily="34" charset="0"/>
            </a:endParaRPr>
          </a:p>
        </p:txBody>
      </p:sp>
      <p:sp>
        <p:nvSpPr>
          <p:cNvPr id="80" name="Freeform 77">
            <a:extLst>
              <a:ext uri="{FF2B5EF4-FFF2-40B4-BE49-F238E27FC236}">
                <a16:creationId xmlns:a16="http://schemas.microsoft.com/office/drawing/2014/main" id="{793EE8FD-0902-E2AF-5481-ACF62A791F43}"/>
              </a:ext>
            </a:extLst>
          </p:cNvPr>
          <p:cNvSpPr>
            <a:spLocks/>
          </p:cNvSpPr>
          <p:nvPr/>
        </p:nvSpPr>
        <p:spPr bwMode="auto">
          <a:xfrm>
            <a:off x="2342368" y="4612572"/>
            <a:ext cx="381876" cy="189781"/>
          </a:xfrm>
          <a:custGeom>
            <a:avLst/>
            <a:gdLst>
              <a:gd name="T0" fmla="*/ 185 w 395"/>
              <a:gd name="T1" fmla="*/ 0 h 196"/>
              <a:gd name="T2" fmla="*/ 395 w 395"/>
              <a:gd name="T3" fmla="*/ 196 h 196"/>
              <a:gd name="T4" fmla="*/ 0 w 395"/>
              <a:gd name="T5" fmla="*/ 196 h 196"/>
              <a:gd name="T6" fmla="*/ 185 w 395"/>
              <a:gd name="T7" fmla="*/ 0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5" h="196">
                <a:moveTo>
                  <a:pt x="185" y="0"/>
                </a:moveTo>
                <a:lnTo>
                  <a:pt x="395" y="196"/>
                </a:lnTo>
                <a:lnTo>
                  <a:pt x="0" y="196"/>
                </a:lnTo>
                <a:lnTo>
                  <a:pt x="185" y="0"/>
                </a:lnTo>
                <a:close/>
              </a:path>
            </a:pathLst>
          </a:custGeom>
          <a:solidFill>
            <a:srgbClr val="0044AA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81" name="Freeform 78">
            <a:extLst>
              <a:ext uri="{FF2B5EF4-FFF2-40B4-BE49-F238E27FC236}">
                <a16:creationId xmlns:a16="http://schemas.microsoft.com/office/drawing/2014/main" id="{1F9B1118-68E0-1FF9-8ED2-92BC00CEF5A0}"/>
              </a:ext>
            </a:extLst>
          </p:cNvPr>
          <p:cNvSpPr>
            <a:spLocks/>
          </p:cNvSpPr>
          <p:nvPr/>
        </p:nvSpPr>
        <p:spPr bwMode="auto">
          <a:xfrm>
            <a:off x="6063922" y="5093967"/>
            <a:ext cx="381876" cy="189781"/>
          </a:xfrm>
          <a:custGeom>
            <a:avLst/>
            <a:gdLst>
              <a:gd name="T0" fmla="*/ 186 w 396"/>
              <a:gd name="T1" fmla="*/ 197 h 197"/>
              <a:gd name="T2" fmla="*/ 396 w 396"/>
              <a:gd name="T3" fmla="*/ 0 h 197"/>
              <a:gd name="T4" fmla="*/ 0 w 396"/>
              <a:gd name="T5" fmla="*/ 0 h 197"/>
              <a:gd name="T6" fmla="*/ 186 w 396"/>
              <a:gd name="T7" fmla="*/ 197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" h="197">
                <a:moveTo>
                  <a:pt x="186" y="197"/>
                </a:moveTo>
                <a:lnTo>
                  <a:pt x="396" y="0"/>
                </a:lnTo>
                <a:lnTo>
                  <a:pt x="0" y="0"/>
                </a:lnTo>
                <a:lnTo>
                  <a:pt x="186" y="197"/>
                </a:lnTo>
                <a:close/>
              </a:path>
            </a:pathLst>
          </a:custGeom>
          <a:solidFill>
            <a:srgbClr val="0044AA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943832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EC9B0-0239-3172-0CEE-7785686A3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87" y="62947"/>
            <a:ext cx="10515600" cy="1325563"/>
          </a:xfrm>
        </p:spPr>
        <p:txBody>
          <a:bodyPr/>
          <a:lstStyle/>
          <a:p>
            <a:r>
              <a:rPr lang="fr-FR" err="1">
                <a:solidFill>
                  <a:schemeClr val="tx1"/>
                </a:solidFill>
              </a:rPr>
              <a:t>Accessing</a:t>
            </a:r>
            <a:r>
              <a:rPr lang="fr-FR">
                <a:solidFill>
                  <a:schemeClr val="tx1"/>
                </a:solidFill>
              </a:rPr>
              <a:t> a </a:t>
            </a:r>
            <a:r>
              <a:rPr lang="fr-FR" err="1">
                <a:solidFill>
                  <a:schemeClr val="tx1"/>
                </a:solidFill>
              </a:rPr>
              <a:t>Given</a:t>
            </a:r>
            <a:r>
              <a:rPr lang="fr-FR">
                <a:solidFill>
                  <a:schemeClr val="tx1"/>
                </a:solidFill>
              </a:rPr>
              <a:t> </a:t>
            </a:r>
            <a:r>
              <a:rPr lang="fr-FR" err="1">
                <a:solidFill>
                  <a:schemeClr val="tx1"/>
                </a:solidFill>
              </a:rPr>
              <a:t>Sector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67932-6218-B1FB-E22F-74EB36722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8294"/>
            <a:ext cx="10619342" cy="4678669"/>
          </a:xfrm>
        </p:spPr>
        <p:txBody>
          <a:bodyPr/>
          <a:lstStyle/>
          <a:p>
            <a:pPr lvl="0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latin typeface="Calibri" panose="020F0502020204030204" pitchFamily="34" charset="0"/>
              </a:rPr>
              <a:t>Position the </a:t>
            </a:r>
            <a:r>
              <a:rPr lang="en-US" sz="2800">
                <a:solidFill>
                  <a:srgbClr val="B80047"/>
                </a:solidFill>
                <a:latin typeface="Calibri" panose="020F0502020204030204" pitchFamily="34" charset="0"/>
              </a:rPr>
              <a:t>head</a:t>
            </a:r>
            <a:r>
              <a:rPr lang="en-US" sz="2800">
                <a:latin typeface="Calibri" panose="020F0502020204030204" pitchFamily="34" charset="0"/>
              </a:rPr>
              <a:t> on the correct track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 sz="2000">
                <a:solidFill>
                  <a:srgbClr val="2323DC"/>
                </a:solidFill>
                <a:latin typeface="Calibri" panose="020F0502020204030204" pitchFamily="34" charset="0"/>
              </a:rPr>
              <a:t>seek time</a:t>
            </a:r>
          </a:p>
          <a:p>
            <a:pPr lvl="0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latin typeface="Calibri" panose="020F0502020204030204" pitchFamily="34" charset="0"/>
              </a:rPr>
              <a:t>Wait for the desired </a:t>
            </a:r>
            <a:r>
              <a:rPr lang="en-US" sz="2800">
                <a:solidFill>
                  <a:srgbClr val="33CC66"/>
                </a:solidFill>
                <a:latin typeface="Calibri" panose="020F0502020204030204" pitchFamily="34" charset="0"/>
              </a:rPr>
              <a:t>sector</a:t>
            </a:r>
            <a:r>
              <a:rPr lang="en-US" sz="2800">
                <a:latin typeface="Calibri" panose="020F0502020204030204" pitchFamily="34" charset="0"/>
              </a:rPr>
              <a:t> to come under the </a:t>
            </a:r>
            <a:r>
              <a:rPr lang="en-US" sz="2800">
                <a:solidFill>
                  <a:srgbClr val="B80047"/>
                </a:solidFill>
                <a:latin typeface="Calibri" panose="020F0502020204030204" pitchFamily="34" charset="0"/>
              </a:rPr>
              <a:t>head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 sz="2000">
                <a:solidFill>
                  <a:srgbClr val="B80047"/>
                </a:solidFill>
                <a:latin typeface="Calibri" panose="020F0502020204030204" pitchFamily="34" charset="0"/>
              </a:rPr>
              <a:t>Rotational Latency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 sz="2000">
                <a:latin typeface="Calibri" panose="020F0502020204030204" pitchFamily="34" charset="0"/>
              </a:rPr>
              <a:t>Assume that the </a:t>
            </a:r>
            <a:r>
              <a:rPr lang="en-US" sz="2000">
                <a:solidFill>
                  <a:srgbClr val="2300DC"/>
                </a:solidFill>
                <a:latin typeface="Calibri" panose="020F0502020204030204" pitchFamily="34" charset="0"/>
              </a:rPr>
              <a:t>hard disk</a:t>
            </a:r>
            <a:r>
              <a:rPr lang="en-US" sz="2000">
                <a:latin typeface="Calibri" panose="020F0502020204030204" pitchFamily="34" charset="0"/>
              </a:rPr>
              <a:t> rotates at a </a:t>
            </a:r>
            <a:r>
              <a:rPr lang="en-US" sz="2000">
                <a:solidFill>
                  <a:srgbClr val="0070C0"/>
                </a:solidFill>
                <a:latin typeface="Calibri" panose="020F0502020204030204" pitchFamily="34" charset="0"/>
              </a:rPr>
              <a:t>constant angular velocity</a:t>
            </a:r>
          </a:p>
          <a:p>
            <a:pPr lvl="0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FF0000"/>
                </a:solidFill>
                <a:latin typeface="Calibri" panose="020F0502020204030204" pitchFamily="34" charset="0"/>
              </a:rPr>
              <a:t>Read</a:t>
            </a:r>
            <a:r>
              <a:rPr lang="en-US" sz="2800">
                <a:latin typeface="Calibri" panose="020F0502020204030204" pitchFamily="34" charset="0"/>
              </a:rPr>
              <a:t> or </a:t>
            </a:r>
            <a:r>
              <a:rPr lang="en-US" sz="2800">
                <a:solidFill>
                  <a:srgbClr val="2323DC"/>
                </a:solidFill>
                <a:latin typeface="Calibri" panose="020F0502020204030204" pitchFamily="34" charset="0"/>
              </a:rPr>
              <a:t>Write</a:t>
            </a:r>
            <a:r>
              <a:rPr lang="en-US" sz="2800">
                <a:latin typeface="Calibri" panose="020F0502020204030204" pitchFamily="34" charset="0"/>
              </a:rPr>
              <a:t> data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 sz="2000">
                <a:latin typeface="Calibri" panose="020F0502020204030204" pitchFamily="34" charset="0"/>
              </a:rPr>
              <a:t>Perform error checking, correction, framing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 sz="2000">
                <a:latin typeface="Calibri" panose="020F0502020204030204" pitchFamily="34" charset="0"/>
              </a:rPr>
              <a:t>Transfer data to the CPU → (</a:t>
            </a:r>
            <a:r>
              <a:rPr lang="en-US" sz="2000">
                <a:solidFill>
                  <a:srgbClr val="2323DC"/>
                </a:solidFill>
                <a:latin typeface="Calibri" panose="020F0502020204030204" pitchFamily="34" charset="0"/>
              </a:rPr>
              <a:t>Transfer Time</a:t>
            </a:r>
            <a:r>
              <a:rPr lang="en-US" sz="2000">
                <a:latin typeface="Calibri" panose="020F0502020204030204" pitchFamily="34" charset="0"/>
              </a:rPr>
              <a:t>)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 sz="2000">
                <a:latin typeface="Calibri" panose="020F0502020204030204" pitchFamily="34" charset="0"/>
              </a:rPr>
              <a:t>The transfer starts when the </a:t>
            </a:r>
            <a:r>
              <a:rPr lang="en-US" sz="2000">
                <a:solidFill>
                  <a:srgbClr val="B80047"/>
                </a:solidFill>
                <a:latin typeface="Calibri" panose="020F0502020204030204" pitchFamily="34" charset="0"/>
              </a:rPr>
              <a:t>head</a:t>
            </a:r>
            <a:r>
              <a:rPr lang="en-US" sz="2000">
                <a:latin typeface="Calibri" panose="020F0502020204030204" pitchFamily="34" charset="0"/>
              </a:rPr>
              <a:t> is on the first bit of the </a:t>
            </a:r>
            <a:r>
              <a:rPr lang="en-US" sz="2000">
                <a:solidFill>
                  <a:srgbClr val="2300DC"/>
                </a:solidFill>
                <a:latin typeface="Calibri" panose="020F0502020204030204" pitchFamily="34" charset="0"/>
              </a:rPr>
              <a:t>sector</a:t>
            </a:r>
          </a:p>
          <a:p>
            <a:pPr>
              <a:buFont typeface="Wingdings" panose="05000000000000000000" pitchFamily="2" charset="2"/>
              <a:buChar char="§"/>
            </a:pPr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7F2108-4FD3-7EEC-E861-40F6C2AA5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0F699-CBD4-4847-B6F4-40B6C1636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7E79D90-92BD-2B34-5ED8-3154E78C130F}"/>
                  </a:ext>
                </a:extLst>
              </p:cNvPr>
              <p:cNvSpPr txBox="1"/>
              <p:nvPr/>
            </p:nvSpPr>
            <p:spPr>
              <a:xfrm>
                <a:off x="2762981" y="5668224"/>
                <a:ext cx="6032677" cy="3989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𝑑𝑖𝑠𝑘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𝑎𝑐𝑐𝑒𝑠𝑠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𝑠𝑒𝑒𝑘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𝑟𝑜𝑡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𝑙𝑎𝑡𝑒𝑛𝑐𝑦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𝑡𝑟𝑎𝑛𝑠𝑓𝑒𝑟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7E79D90-92BD-2B34-5ED8-3154E78C1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981" y="5668224"/>
                <a:ext cx="6032677" cy="398955"/>
              </a:xfrm>
              <a:prstGeom prst="rect">
                <a:avLst/>
              </a:prstGeom>
              <a:blipFill>
                <a:blip r:embed="rId2"/>
                <a:stretch>
                  <a:fillRect l="-707" r="-404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5711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25207-1E04-1E03-3575-524BE41ED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>
                <a:solidFill>
                  <a:schemeClr val="tx1"/>
                </a:solidFill>
              </a:rPr>
              <a:t>Logical</a:t>
            </a:r>
            <a:r>
              <a:rPr lang="fr-FR">
                <a:solidFill>
                  <a:schemeClr val="tx1"/>
                </a:solidFill>
              </a:rPr>
              <a:t> vs Physical Block </a:t>
            </a:r>
            <a:r>
              <a:rPr lang="fr-FR" err="1">
                <a:solidFill>
                  <a:schemeClr val="tx1"/>
                </a:solidFill>
              </a:rPr>
              <a:t>Address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69BE0-5C8C-4C98-21E5-F74C8C7B8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75185"/>
          </a:xfrm>
        </p:spPr>
        <p:txBody>
          <a:bodyPr/>
          <a:lstStyle/>
          <a:p>
            <a:pPr lvl="0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2323DC"/>
                </a:solidFill>
                <a:latin typeface="Calibri" panose="020F0502020204030204" pitchFamily="34" charset="0"/>
              </a:rPr>
              <a:t>Software programs</a:t>
            </a:r>
            <a:r>
              <a:rPr lang="en-US" sz="2800">
                <a:latin typeface="Calibri" panose="020F0502020204030204" pitchFamily="34" charset="0"/>
              </a:rPr>
              <a:t> use the </a:t>
            </a:r>
            <a:r>
              <a:rPr lang="en-US" sz="2800">
                <a:solidFill>
                  <a:srgbClr val="DC2300"/>
                </a:solidFill>
                <a:latin typeface="Calibri" panose="020F0502020204030204" pitchFamily="34" charset="0"/>
              </a:rPr>
              <a:t>logical block</a:t>
            </a:r>
            <a:r>
              <a:rPr lang="en-US" sz="2800">
                <a:latin typeface="Calibri" panose="020F0502020204030204" pitchFamily="34" charset="0"/>
              </a:rPr>
              <a:t> address to address a </a:t>
            </a:r>
            <a:r>
              <a:rPr lang="en-US" sz="2800">
                <a:solidFill>
                  <a:srgbClr val="0047FF"/>
                </a:solidFill>
                <a:latin typeface="Calibri" panose="020F0502020204030204" pitchFamily="34" charset="0"/>
              </a:rPr>
              <a:t>hard disk</a:t>
            </a:r>
            <a:r>
              <a:rPr lang="en-US" sz="2800">
                <a:latin typeface="Calibri" panose="020F0502020204030204" pitchFamily="34" charset="0"/>
              </a:rPr>
              <a:t> block (</a:t>
            </a:r>
            <a:r>
              <a:rPr lang="en-US" sz="2800">
                <a:solidFill>
                  <a:srgbClr val="3DEB3D"/>
                </a:solidFill>
                <a:latin typeface="Calibri" panose="020F0502020204030204" pitchFamily="34" charset="0"/>
              </a:rPr>
              <a:t>sector</a:t>
            </a:r>
            <a:r>
              <a:rPr lang="en-US" sz="2800">
                <a:latin typeface="Calibri" panose="020F0502020204030204" pitchFamily="34" charset="0"/>
              </a:rPr>
              <a:t>)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The </a:t>
            </a:r>
            <a:r>
              <a:rPr lang="en-US">
                <a:solidFill>
                  <a:srgbClr val="B80047"/>
                </a:solidFill>
                <a:latin typeface="Calibri" panose="020F0502020204030204" pitchFamily="34" charset="0"/>
              </a:rPr>
              <a:t>hard disk</a:t>
            </a:r>
            <a:r>
              <a:rPr lang="en-US">
                <a:latin typeface="Calibri" panose="020F0502020204030204" pitchFamily="34" charset="0"/>
              </a:rPr>
              <a:t> internally converts the </a:t>
            </a:r>
            <a:r>
              <a:rPr lang="en-US">
                <a:solidFill>
                  <a:srgbClr val="33CC66"/>
                </a:solidFill>
                <a:latin typeface="Calibri" panose="020F0502020204030204" pitchFamily="34" charset="0"/>
              </a:rPr>
              <a:t>logical</a:t>
            </a:r>
            <a:r>
              <a:rPr lang="en-US">
                <a:latin typeface="Calibri" panose="020F0502020204030204" pitchFamily="34" charset="0"/>
              </a:rPr>
              <a:t> address to a </a:t>
            </a:r>
            <a:r>
              <a:rPr lang="en-US">
                <a:solidFill>
                  <a:srgbClr val="0047FF"/>
                </a:solidFill>
                <a:latin typeface="Calibri" panose="020F0502020204030204" pitchFamily="34" charset="0"/>
              </a:rPr>
              <a:t>physical</a:t>
            </a:r>
            <a:r>
              <a:rPr lang="en-US">
                <a:latin typeface="Calibri" panose="020F0502020204030204" pitchFamily="34" charset="0"/>
              </a:rPr>
              <a:t> address (recording surface, track, sector)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It dedicates a </a:t>
            </a:r>
            <a:r>
              <a:rPr lang="en-US">
                <a:solidFill>
                  <a:srgbClr val="B80047"/>
                </a:solidFill>
                <a:latin typeface="Calibri" panose="020F0502020204030204" pitchFamily="34" charset="0"/>
              </a:rPr>
              <a:t>recording surface</a:t>
            </a:r>
            <a:r>
              <a:rPr lang="en-US">
                <a:latin typeface="Calibri" panose="020F0502020204030204" pitchFamily="34" charset="0"/>
              </a:rPr>
              <a:t> for storing this </a:t>
            </a:r>
            <a:r>
              <a:rPr lang="en-US">
                <a:solidFill>
                  <a:srgbClr val="00B050"/>
                </a:solidFill>
                <a:latin typeface="Calibri" panose="020F0502020204030204" pitchFamily="34" charset="0"/>
              </a:rPr>
              <a:t>mapping</a:t>
            </a:r>
            <a:r>
              <a:rPr lang="en-US">
                <a:latin typeface="Calibri" panose="020F0502020204030204" pitchFamily="34" charset="0"/>
              </a:rPr>
              <a:t> information.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It also has a small </a:t>
            </a:r>
            <a:r>
              <a:rPr lang="en-US">
                <a:solidFill>
                  <a:srgbClr val="7E0021"/>
                </a:solidFill>
                <a:latin typeface="Calibri" panose="020F0502020204030204" pitchFamily="34" charset="0"/>
              </a:rPr>
              <a:t>cache </a:t>
            </a:r>
            <a:r>
              <a:rPr lang="en-US">
                <a:latin typeface="Calibri" panose="020F0502020204030204" pitchFamily="34" charset="0"/>
              </a:rPr>
              <a:t>(DRAM) to store the most recently used </a:t>
            </a:r>
            <a:r>
              <a:rPr lang="en-US">
                <a:solidFill>
                  <a:srgbClr val="C5000B"/>
                </a:solidFill>
                <a:latin typeface="Calibri" panose="020F0502020204030204" pitchFamily="34" charset="0"/>
              </a:rPr>
              <a:t>mappings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The </a:t>
            </a:r>
            <a:r>
              <a:rPr lang="en-US">
                <a:solidFill>
                  <a:srgbClr val="2323DC"/>
                </a:solidFill>
                <a:latin typeface="Calibri" panose="020F0502020204030204" pitchFamily="34" charset="0"/>
              </a:rPr>
              <a:t>hard disk</a:t>
            </a:r>
            <a:r>
              <a:rPr lang="en-US">
                <a:latin typeface="Calibri" panose="020F0502020204030204" pitchFamily="34" charset="0"/>
              </a:rPr>
              <a:t> can also use this mechanism to mark </a:t>
            </a:r>
            <a:r>
              <a:rPr lang="en-US">
                <a:solidFill>
                  <a:srgbClr val="7E0021"/>
                </a:solidFill>
                <a:latin typeface="Calibri" panose="020F0502020204030204" pitchFamily="34" charset="0"/>
              </a:rPr>
              <a:t>bad sectors</a:t>
            </a:r>
            <a:r>
              <a:rPr lang="en-US">
                <a:latin typeface="Calibri" panose="020F0502020204030204" pitchFamily="34" charset="0"/>
              </a:rPr>
              <a:t> and remap</a:t>
            </a:r>
            <a:r>
              <a:rPr lang="en-US">
                <a:solidFill>
                  <a:srgbClr val="00AE00"/>
                </a:solidFill>
                <a:latin typeface="Calibri" panose="020F0502020204030204" pitchFamily="34" charset="0"/>
              </a:rPr>
              <a:t> l</a:t>
            </a:r>
            <a:r>
              <a:rPr lang="en-US">
                <a:solidFill>
                  <a:srgbClr val="33CC66"/>
                </a:solidFill>
                <a:latin typeface="Calibri" panose="020F0502020204030204" pitchFamily="34" charset="0"/>
              </a:rPr>
              <a:t>ogical sectors</a:t>
            </a:r>
            <a:r>
              <a:rPr lang="en-US">
                <a:latin typeface="Calibri" panose="020F0502020204030204" pitchFamily="34" charset="0"/>
              </a:rPr>
              <a:t> to healthy </a:t>
            </a:r>
            <a:r>
              <a:rPr lang="en-US">
                <a:solidFill>
                  <a:srgbClr val="2300DC"/>
                </a:solidFill>
                <a:latin typeface="Calibri" panose="020F0502020204030204" pitchFamily="34" charset="0"/>
              </a:rPr>
              <a:t>physical sectors</a:t>
            </a:r>
            <a:r>
              <a:rPr lang="en-US">
                <a:latin typeface="Calibri" panose="020F0502020204030204" pitchFamily="34" charset="0"/>
              </a:rPr>
              <a:t>.</a:t>
            </a:r>
          </a:p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B48DEF-558A-7405-1CF2-93D2B9DA3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63C01-DFF2-C19A-C47F-10F9ECDAA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A36D39-B4CD-EDD0-216C-4BBA967EE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100810"/>
            <a:ext cx="1171602" cy="11162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A1ED505-9ABB-6182-0097-EB23562D22EE}"/>
              </a:ext>
            </a:extLst>
          </p:cNvPr>
          <p:cNvSpPr/>
          <p:nvPr/>
        </p:nvSpPr>
        <p:spPr>
          <a:xfrm>
            <a:off x="2351314" y="5235747"/>
            <a:ext cx="9296400" cy="1116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A file maybe split into many chunks and stored all over the disk. A defragmenter rearranges the blocks such that most of the blocks in a file are contiguous.</a:t>
            </a:r>
          </a:p>
        </p:txBody>
      </p:sp>
    </p:spTree>
    <p:extLst>
      <p:ext uri="{BB962C8B-B14F-4D97-AF65-F5344CB8AC3E}">
        <p14:creationId xmlns:p14="http://schemas.microsoft.com/office/powerpoint/2010/main" val="2376658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73EFC-3B03-95C7-F953-9FC597A2F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>
                <a:solidFill>
                  <a:schemeClr val="tx1"/>
                </a:solidFill>
              </a:rPr>
              <a:t>RAID – (</a:t>
            </a:r>
            <a:r>
              <a:rPr lang="fr-FR" err="1">
                <a:solidFill>
                  <a:schemeClr val="tx1"/>
                </a:solidFill>
              </a:rPr>
              <a:t>Redundant</a:t>
            </a:r>
            <a:r>
              <a:rPr lang="fr-FR">
                <a:solidFill>
                  <a:schemeClr val="tx1"/>
                </a:solidFill>
              </a:rPr>
              <a:t> </a:t>
            </a:r>
            <a:r>
              <a:rPr lang="fr-FR" err="1">
                <a:solidFill>
                  <a:schemeClr val="tx1"/>
                </a:solidFill>
              </a:rPr>
              <a:t>Array</a:t>
            </a:r>
            <a:r>
              <a:rPr lang="fr-FR">
                <a:solidFill>
                  <a:schemeClr val="tx1"/>
                </a:solidFill>
              </a:rPr>
              <a:t> of </a:t>
            </a:r>
            <a:r>
              <a:rPr lang="fr-FR" err="1">
                <a:solidFill>
                  <a:schemeClr val="tx1"/>
                </a:solidFill>
              </a:rPr>
              <a:t>Inexpensive</a:t>
            </a:r>
            <a:r>
              <a:rPr lang="fr-FR">
                <a:solidFill>
                  <a:schemeClr val="tx1"/>
                </a:solidFill>
              </a:rPr>
              <a:t> </a:t>
            </a:r>
            <a:r>
              <a:rPr lang="fr-FR" err="1">
                <a:solidFill>
                  <a:schemeClr val="tx1"/>
                </a:solidFill>
              </a:rPr>
              <a:t>Disks</a:t>
            </a:r>
            <a:r>
              <a:rPr lang="fr-FR">
                <a:solidFill>
                  <a:schemeClr val="tx1"/>
                </a:solidFill>
              </a:rPr>
              <a:t>)</a:t>
            </a:r>
            <a:br>
              <a:rPr lang="fr-FR">
                <a:solidFill>
                  <a:schemeClr val="tx1"/>
                </a:solidFill>
              </a:rPr>
            </a:b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3DE96-5325-5447-0716-08403BD01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Hard Disks tend to have </a:t>
            </a:r>
            <a:r>
              <a:rPr lang="en-US">
                <a:solidFill>
                  <a:srgbClr val="FF0000"/>
                </a:solidFill>
                <a:latin typeface="Calibri" panose="020F0502020204030204" pitchFamily="34" charset="0"/>
              </a:rPr>
              <a:t>high</a:t>
            </a:r>
            <a:r>
              <a:rPr lang="en-US">
                <a:latin typeface="Calibri" panose="020F0502020204030204" pitchFamily="34" charset="0"/>
              </a:rPr>
              <a:t> failure rates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Too </a:t>
            </a:r>
            <a:r>
              <a:rPr lang="en-US">
                <a:solidFill>
                  <a:srgbClr val="FF0000"/>
                </a:solidFill>
                <a:latin typeface="Calibri" panose="020F0502020204030204" pitchFamily="34" charset="0"/>
              </a:rPr>
              <a:t>many</a:t>
            </a:r>
            <a:r>
              <a:rPr lang="en-US">
                <a:latin typeface="Calibri" panose="020F0502020204030204" pitchFamily="34" charset="0"/>
              </a:rPr>
              <a:t> mechanical components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High temperature </a:t>
            </a:r>
            <a:r>
              <a:rPr lang="en-US">
                <a:solidFill>
                  <a:srgbClr val="0070C0"/>
                </a:solidFill>
                <a:latin typeface="Calibri" panose="020F0502020204030204" pitchFamily="34" charset="0"/>
              </a:rPr>
              <a:t>sensitivity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What do we do?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Do we </a:t>
            </a:r>
            <a:r>
              <a:rPr lang="en-US">
                <a:solidFill>
                  <a:srgbClr val="FF0000"/>
                </a:solidFill>
                <a:latin typeface="Calibri" panose="020F0502020204030204" pitchFamily="34" charset="0"/>
              </a:rPr>
              <a:t>lose</a:t>
            </a:r>
            <a:r>
              <a:rPr lang="en-US">
                <a:latin typeface="Calibri" panose="020F0502020204030204" pitchFamily="34" charset="0"/>
              </a:rPr>
              <a:t> all our data ....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NO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Use RAID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00B050"/>
                </a:solidFill>
                <a:latin typeface="Calibri" panose="020F0502020204030204" pitchFamily="34" charset="0"/>
              </a:rPr>
              <a:t>Redundant</a:t>
            </a:r>
            <a:r>
              <a:rPr lang="en-US">
                <a:latin typeface="Calibri" panose="020F0502020204030204" pitchFamily="34" charset="0"/>
              </a:rPr>
              <a:t> disks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To </a:t>
            </a:r>
            <a:r>
              <a:rPr lang="en-US">
                <a:solidFill>
                  <a:srgbClr val="00B050"/>
                </a:solidFill>
                <a:latin typeface="Calibri" panose="020F0502020204030204" pitchFamily="34" charset="0"/>
              </a:rPr>
              <a:t>tolerate</a:t>
            </a:r>
            <a:r>
              <a:rPr lang="en-US">
                <a:latin typeface="Calibri" panose="020F0502020204030204" pitchFamily="34" charset="0"/>
              </a:rPr>
              <a:t> faults, and </a:t>
            </a:r>
            <a:r>
              <a:rPr lang="en-US">
                <a:solidFill>
                  <a:srgbClr val="0070C0"/>
                </a:solidFill>
                <a:latin typeface="Calibri" panose="020F0502020204030204" pitchFamily="34" charset="0"/>
              </a:rPr>
              <a:t>recover</a:t>
            </a:r>
            <a:r>
              <a:rPr lang="en-US">
                <a:latin typeface="Calibri" panose="020F0502020204030204" pitchFamily="34" charset="0"/>
              </a:rPr>
              <a:t> from failures</a:t>
            </a:r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41D550-1ECB-0804-3D2D-5CE09FB98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ECB60D-45D9-3784-B8C8-E7BC2E4D8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136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DDE43-325C-F020-4061-69F69ED01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RAID – II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E2822-9842-6964-CEA3-445975C70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What about </a:t>
            </a:r>
            <a:r>
              <a:rPr lang="en-US">
                <a:solidFill>
                  <a:srgbClr val="0070C0"/>
                </a:solidFill>
                <a:latin typeface="Calibri" panose="020F0502020204030204" pitchFamily="34" charset="0"/>
              </a:rPr>
              <a:t>bandwidth</a:t>
            </a:r>
            <a:r>
              <a:rPr lang="en-US">
                <a:latin typeface="Calibri" panose="020F0502020204030204" pitchFamily="34" charset="0"/>
              </a:rPr>
              <a:t>? 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Assume we want to read two </a:t>
            </a:r>
            <a:r>
              <a:rPr lang="en-US">
                <a:solidFill>
                  <a:srgbClr val="FF0000"/>
                </a:solidFill>
                <a:latin typeface="Calibri" panose="020F0502020204030204" pitchFamily="34" charset="0"/>
              </a:rPr>
              <a:t>different </a:t>
            </a:r>
            <a:r>
              <a:rPr lang="en-US">
                <a:latin typeface="Calibri" panose="020F0502020204030204" pitchFamily="34" charset="0"/>
              </a:rPr>
              <a:t>blocks from the same disk?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We need to read them 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serially</a:t>
            </a:r>
            <a:r>
              <a:rPr lang="en-US">
                <a:latin typeface="Calibri" panose="020F0502020204030204" pitchFamily="34" charset="0"/>
              </a:rPr>
              <a:t>.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FF0000"/>
                </a:solidFill>
                <a:latin typeface="Calibri" panose="020F0502020204030204" pitchFamily="34" charset="0"/>
              </a:rPr>
              <a:t>Low</a:t>
            </a:r>
            <a:r>
              <a:rPr lang="en-US">
                <a:latin typeface="Calibri" panose="020F0502020204030204" pitchFamily="34" charset="0"/>
              </a:rPr>
              <a:t> Bandwidth 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How can we </a:t>
            </a:r>
            <a:r>
              <a:rPr lang="en-US">
                <a:solidFill>
                  <a:srgbClr val="FF0000"/>
                </a:solidFill>
                <a:latin typeface="Calibri" panose="020F0502020204030204" pitchFamily="34" charset="0"/>
              </a:rPr>
              <a:t>increase</a:t>
            </a:r>
            <a:r>
              <a:rPr lang="en-US">
                <a:latin typeface="Calibri" panose="020F0502020204030204" pitchFamily="34" charset="0"/>
              </a:rPr>
              <a:t> bandwidth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Read from multiple disks in </a:t>
            </a:r>
            <a:r>
              <a:rPr lang="en-US">
                <a:solidFill>
                  <a:srgbClr val="0070C0"/>
                </a:solidFill>
                <a:latin typeface="Calibri" panose="020F0502020204030204" pitchFamily="34" charset="0"/>
              </a:rPr>
              <a:t>parallel</a:t>
            </a:r>
            <a:r>
              <a:rPr lang="en-US">
                <a:latin typeface="Calibri" panose="020F0502020204030204" pitchFamily="34" charset="0"/>
              </a:rPr>
              <a:t>.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 b="1">
                <a:solidFill>
                  <a:srgbClr val="0070C0"/>
                </a:solidFill>
                <a:latin typeface="Calibri" panose="020F0502020204030204" pitchFamily="34" charset="0"/>
              </a:rPr>
              <a:t>Solution</a:t>
            </a:r>
            <a:r>
              <a:rPr lang="en-US">
                <a:latin typeface="Calibri" panose="020F0502020204030204" pitchFamily="34" charset="0"/>
              </a:rPr>
              <a:t>: RAID</a:t>
            </a:r>
          </a:p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FA2125-8035-E862-EBCD-3B75B89D2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1FE17-D9B8-6101-9C29-F1FD2896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37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CCA8861-F86B-6D27-3866-C9AF9B59B67F}"/>
              </a:ext>
            </a:extLst>
          </p:cNvPr>
          <p:cNvSpPr/>
          <p:nvPr/>
        </p:nvSpPr>
        <p:spPr>
          <a:xfrm>
            <a:off x="3287486" y="5138057"/>
            <a:ext cx="6313714" cy="762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Additional resources increase performance and improve reliability</a:t>
            </a:r>
          </a:p>
        </p:txBody>
      </p:sp>
      <p:pic>
        <p:nvPicPr>
          <p:cNvPr id="7" name="Picture 6" descr="A picture containing seat&#10;&#10;Description automatically generated">
            <a:extLst>
              <a:ext uri="{FF2B5EF4-FFF2-40B4-BE49-F238E27FC236}">
                <a16:creationId xmlns:a16="http://schemas.microsoft.com/office/drawing/2014/main" id="{343AA920-03C2-E9BA-5618-4D2352F4F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019" y="5043768"/>
            <a:ext cx="1429562" cy="144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358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AA729-B536-478F-0269-144C810AA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6" y="136525"/>
            <a:ext cx="10515600" cy="1325563"/>
          </a:xfrm>
        </p:spPr>
        <p:txBody>
          <a:bodyPr/>
          <a:lstStyle/>
          <a:p>
            <a:r>
              <a:rPr lang="en-IN"/>
              <a:t>RAID 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D9C7C-BA44-E2B9-AD57-DE52BF5D7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820" y="5242832"/>
            <a:ext cx="10818359" cy="1002851"/>
          </a:xfrm>
        </p:spPr>
        <p:txBody>
          <a:bodyPr>
            <a:normAutofit/>
          </a:bodyPr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FF0000"/>
                </a:solidFill>
                <a:latin typeface="Calibri" panose="020F0502020204030204" pitchFamily="34" charset="0"/>
              </a:rPr>
              <a:t>No</a:t>
            </a:r>
            <a:r>
              <a:rPr lang="en-US">
                <a:latin typeface="Calibri" panose="020F0502020204030204" pitchFamily="34" charset="0"/>
              </a:rPr>
              <a:t> Reliability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Allows us to </a:t>
            </a:r>
            <a:r>
              <a:rPr lang="en-US">
                <a:solidFill>
                  <a:srgbClr val="00B050"/>
                </a:solidFill>
                <a:latin typeface="Calibri" panose="020F0502020204030204" pitchFamily="34" charset="0"/>
              </a:rPr>
              <a:t>read</a:t>
            </a:r>
            <a:r>
              <a:rPr lang="en-US">
                <a:latin typeface="Calibri" panose="020F0502020204030204" pitchFamily="34" charset="0"/>
              </a:rPr>
              <a:t> even and odd blocks in </a:t>
            </a:r>
            <a:r>
              <a:rPr lang="en-US">
                <a:solidFill>
                  <a:srgbClr val="0070C0"/>
                </a:solidFill>
                <a:latin typeface="Calibri" panose="020F0502020204030204" pitchFamily="34" charset="0"/>
              </a:rPr>
              <a:t>parallel</a:t>
            </a:r>
          </a:p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31AC99-9D90-9CBA-655A-997CA891E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B7980-7ED5-1C1D-C36B-14B7FD90E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38</a:t>
            </a:fld>
            <a:endParaRPr lang="en-US"/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E5179FBF-B025-ACDB-2569-45B2AFEA3F71}"/>
              </a:ext>
            </a:extLst>
          </p:cNvPr>
          <p:cNvSpPr/>
          <p:nvPr/>
        </p:nvSpPr>
        <p:spPr>
          <a:xfrm>
            <a:off x="7177087" y="1298122"/>
            <a:ext cx="1952625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2EA045BD-0D61-2F90-E3C6-AC986897A39F}"/>
              </a:ext>
            </a:extLst>
          </p:cNvPr>
          <p:cNvSpPr/>
          <p:nvPr/>
        </p:nvSpPr>
        <p:spPr>
          <a:xfrm>
            <a:off x="4824412" y="1288597"/>
            <a:ext cx="1952625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Magnetic Disk 7">
            <a:extLst>
              <a:ext uri="{FF2B5EF4-FFF2-40B4-BE49-F238E27FC236}">
                <a16:creationId xmlns:a16="http://schemas.microsoft.com/office/drawing/2014/main" id="{BF6FED72-6DE3-FBE9-392E-6784C8EDEE2E}"/>
              </a:ext>
            </a:extLst>
          </p:cNvPr>
          <p:cNvSpPr/>
          <p:nvPr/>
        </p:nvSpPr>
        <p:spPr>
          <a:xfrm>
            <a:off x="5129211" y="3603173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B9</a:t>
            </a:r>
          </a:p>
        </p:txBody>
      </p:sp>
      <p:sp>
        <p:nvSpPr>
          <p:cNvPr id="9" name="Flowchart: Magnetic Disk 8">
            <a:extLst>
              <a:ext uri="{FF2B5EF4-FFF2-40B4-BE49-F238E27FC236}">
                <a16:creationId xmlns:a16="http://schemas.microsoft.com/office/drawing/2014/main" id="{0E2CD8E8-63BE-547E-7ED7-03B69424441F}"/>
              </a:ext>
            </a:extLst>
          </p:cNvPr>
          <p:cNvSpPr/>
          <p:nvPr/>
        </p:nvSpPr>
        <p:spPr>
          <a:xfrm>
            <a:off x="5119686" y="3079298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B7</a:t>
            </a:r>
          </a:p>
        </p:txBody>
      </p:sp>
      <p:sp>
        <p:nvSpPr>
          <p:cNvPr id="10" name="Flowchart: Magnetic Disk 9">
            <a:extLst>
              <a:ext uri="{FF2B5EF4-FFF2-40B4-BE49-F238E27FC236}">
                <a16:creationId xmlns:a16="http://schemas.microsoft.com/office/drawing/2014/main" id="{A0422CC7-D4AE-91BE-89D4-E532AD3D0CD1}"/>
              </a:ext>
            </a:extLst>
          </p:cNvPr>
          <p:cNvSpPr/>
          <p:nvPr/>
        </p:nvSpPr>
        <p:spPr>
          <a:xfrm>
            <a:off x="5110161" y="2555423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B5</a:t>
            </a:r>
          </a:p>
        </p:txBody>
      </p:sp>
      <p:sp>
        <p:nvSpPr>
          <p:cNvPr id="11" name="Flowchart: Magnetic Disk 10">
            <a:extLst>
              <a:ext uri="{FF2B5EF4-FFF2-40B4-BE49-F238E27FC236}">
                <a16:creationId xmlns:a16="http://schemas.microsoft.com/office/drawing/2014/main" id="{D6D37E9C-B5B9-73BF-3057-B4DC9B75E513}"/>
              </a:ext>
            </a:extLst>
          </p:cNvPr>
          <p:cNvSpPr/>
          <p:nvPr/>
        </p:nvSpPr>
        <p:spPr>
          <a:xfrm>
            <a:off x="5119686" y="2022023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B3</a:t>
            </a:r>
          </a:p>
        </p:txBody>
      </p:sp>
      <p:sp>
        <p:nvSpPr>
          <p:cNvPr id="12" name="Flowchart: Magnetic Disk 11">
            <a:extLst>
              <a:ext uri="{FF2B5EF4-FFF2-40B4-BE49-F238E27FC236}">
                <a16:creationId xmlns:a16="http://schemas.microsoft.com/office/drawing/2014/main" id="{24455BFC-B5EA-1EA0-1EAC-25CC87449035}"/>
              </a:ext>
            </a:extLst>
          </p:cNvPr>
          <p:cNvSpPr/>
          <p:nvPr/>
        </p:nvSpPr>
        <p:spPr>
          <a:xfrm>
            <a:off x="5119686" y="1488623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</a:t>
            </a:r>
          </a:p>
        </p:txBody>
      </p:sp>
      <p:sp>
        <p:nvSpPr>
          <p:cNvPr id="13" name="Flowchart: Magnetic Disk 12">
            <a:extLst>
              <a:ext uri="{FF2B5EF4-FFF2-40B4-BE49-F238E27FC236}">
                <a16:creationId xmlns:a16="http://schemas.microsoft.com/office/drawing/2014/main" id="{61D3880C-0A72-EFBA-E6CD-DE389E06CA88}"/>
              </a:ext>
            </a:extLst>
          </p:cNvPr>
          <p:cNvSpPr/>
          <p:nvPr/>
        </p:nvSpPr>
        <p:spPr>
          <a:xfrm>
            <a:off x="7405686" y="3622223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B10</a:t>
            </a:r>
          </a:p>
        </p:txBody>
      </p:sp>
      <p:sp>
        <p:nvSpPr>
          <p:cNvPr id="14" name="Flowchart: Magnetic Disk 13">
            <a:extLst>
              <a:ext uri="{FF2B5EF4-FFF2-40B4-BE49-F238E27FC236}">
                <a16:creationId xmlns:a16="http://schemas.microsoft.com/office/drawing/2014/main" id="{889318FF-A5E3-FEDA-839C-F5DC00EA6DAA}"/>
              </a:ext>
            </a:extLst>
          </p:cNvPr>
          <p:cNvSpPr/>
          <p:nvPr/>
        </p:nvSpPr>
        <p:spPr>
          <a:xfrm>
            <a:off x="7396161" y="3098348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B8</a:t>
            </a: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B833A433-CA5C-A596-AE26-0D01C8F289D3}"/>
              </a:ext>
            </a:extLst>
          </p:cNvPr>
          <p:cNvSpPr/>
          <p:nvPr/>
        </p:nvSpPr>
        <p:spPr>
          <a:xfrm>
            <a:off x="7386636" y="2574473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B6</a:t>
            </a: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388CD692-6C36-A088-0053-9DDE367C6498}"/>
              </a:ext>
            </a:extLst>
          </p:cNvPr>
          <p:cNvSpPr/>
          <p:nvPr/>
        </p:nvSpPr>
        <p:spPr>
          <a:xfrm>
            <a:off x="7396161" y="2041073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B4</a:t>
            </a:r>
          </a:p>
        </p:txBody>
      </p:sp>
      <p:sp>
        <p:nvSpPr>
          <p:cNvPr id="17" name="Flowchart: Magnetic Disk 16">
            <a:extLst>
              <a:ext uri="{FF2B5EF4-FFF2-40B4-BE49-F238E27FC236}">
                <a16:creationId xmlns:a16="http://schemas.microsoft.com/office/drawing/2014/main" id="{5A288573-4099-0B15-8122-5BA1EB3B9E0A}"/>
              </a:ext>
            </a:extLst>
          </p:cNvPr>
          <p:cNvSpPr/>
          <p:nvPr/>
        </p:nvSpPr>
        <p:spPr>
          <a:xfrm>
            <a:off x="7396161" y="1507673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B2</a:t>
            </a:r>
          </a:p>
        </p:txBody>
      </p:sp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D6D0EC4B-67D5-0EB8-7F44-7623A4BA56BD}"/>
              </a:ext>
            </a:extLst>
          </p:cNvPr>
          <p:cNvSpPr/>
          <p:nvPr/>
        </p:nvSpPr>
        <p:spPr>
          <a:xfrm>
            <a:off x="5195887" y="4527098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1</a:t>
            </a:r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32C6E7EE-7986-31C9-4BB9-FAC311F72F36}"/>
              </a:ext>
            </a:extLst>
          </p:cNvPr>
          <p:cNvSpPr/>
          <p:nvPr/>
        </p:nvSpPr>
        <p:spPr>
          <a:xfrm>
            <a:off x="7424737" y="4527098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2</a:t>
            </a:r>
          </a:p>
        </p:txBody>
      </p:sp>
      <p:sp>
        <p:nvSpPr>
          <p:cNvPr id="20" name="Rounded Rectangular Callout 18">
            <a:extLst>
              <a:ext uri="{FF2B5EF4-FFF2-40B4-BE49-F238E27FC236}">
                <a16:creationId xmlns:a16="http://schemas.microsoft.com/office/drawing/2014/main" id="{6CA11B85-233E-9290-EBC6-462E7842CEB7}"/>
              </a:ext>
            </a:extLst>
          </p:cNvPr>
          <p:cNvSpPr/>
          <p:nvPr/>
        </p:nvSpPr>
        <p:spPr>
          <a:xfrm>
            <a:off x="3071811" y="859972"/>
            <a:ext cx="1695450" cy="666750"/>
          </a:xfrm>
          <a:prstGeom prst="wedgeRoundRectCallout">
            <a:avLst>
              <a:gd name="adj1" fmla="val 80291"/>
              <a:gd name="adj2" fmla="val 710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Block 1</a:t>
            </a:r>
          </a:p>
          <a:p>
            <a:pPr algn="ctr"/>
            <a:r>
              <a:rPr lang="en-US" sz="2400"/>
              <a:t>(512 bytes)</a:t>
            </a:r>
          </a:p>
        </p:txBody>
      </p: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C5490137-02AA-9145-5B36-ACC8B934D1B3}"/>
              </a:ext>
            </a:extLst>
          </p:cNvPr>
          <p:cNvSpPr/>
          <p:nvPr/>
        </p:nvSpPr>
        <p:spPr>
          <a:xfrm>
            <a:off x="1360714" y="2583997"/>
            <a:ext cx="3073172" cy="103822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Distributing data across disks defined as </a:t>
            </a:r>
            <a:r>
              <a:rPr lang="en-US" sz="2400" i="1"/>
              <a:t>data striping</a:t>
            </a:r>
            <a:endParaRPr lang="en-US" sz="240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8194C8E-CE54-1AB5-71AD-C3B2B4649232}"/>
              </a:ext>
            </a:extLst>
          </p:cNvPr>
          <p:cNvSpPr/>
          <p:nvPr/>
        </p:nvSpPr>
        <p:spPr>
          <a:xfrm>
            <a:off x="9481457" y="2351314"/>
            <a:ext cx="2525486" cy="100285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Data striping</a:t>
            </a:r>
          </a:p>
        </p:txBody>
      </p:sp>
    </p:spTree>
    <p:extLst>
      <p:ext uri="{BB962C8B-B14F-4D97-AF65-F5344CB8AC3E}">
        <p14:creationId xmlns:p14="http://schemas.microsoft.com/office/powerpoint/2010/main" val="5343155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895A8-ADF4-8AC0-28FB-F2F26207D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RAID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4340B-11ED-9B5D-A275-E094D4827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59137"/>
            <a:ext cx="10515600" cy="1287688"/>
          </a:xfrm>
        </p:spPr>
        <p:txBody>
          <a:bodyPr>
            <a:normAutofit fontScale="92500" lnSpcReduction="20000"/>
          </a:bodyPr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FF0000"/>
                </a:solidFill>
                <a:latin typeface="Calibri" panose="020F0502020204030204" pitchFamily="34" charset="0"/>
              </a:rPr>
              <a:t>Immune </a:t>
            </a:r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</a:rPr>
              <a:t>to one disk failure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</a:rPr>
              <a:t>Can </a:t>
            </a:r>
            <a:r>
              <a:rPr lang="en-US" sz="2800">
                <a:solidFill>
                  <a:srgbClr val="00B050"/>
                </a:solidFill>
                <a:latin typeface="Calibri" panose="020F0502020204030204" pitchFamily="34" charset="0"/>
              </a:rPr>
              <a:t>read</a:t>
            </a:r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</a:rPr>
              <a:t> blocks B1 and B2 in parallel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</a:rPr>
              <a:t>100% overhead in storage</a:t>
            </a:r>
          </a:p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D70CC1-6C10-C212-AD2B-D3C1591A6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78E379-710F-E120-A1CC-F5393DCD1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39</a:t>
            </a:fld>
            <a:endParaRPr lang="en-US"/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2368B732-E320-E5A0-077B-64FAE6FA53E2}"/>
              </a:ext>
            </a:extLst>
          </p:cNvPr>
          <p:cNvSpPr/>
          <p:nvPr/>
        </p:nvSpPr>
        <p:spPr>
          <a:xfrm>
            <a:off x="6496050" y="1211036"/>
            <a:ext cx="1952625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1FC43593-01AA-103E-D527-C9AA9FF0802B}"/>
              </a:ext>
            </a:extLst>
          </p:cNvPr>
          <p:cNvSpPr/>
          <p:nvPr/>
        </p:nvSpPr>
        <p:spPr>
          <a:xfrm>
            <a:off x="4143375" y="1201511"/>
            <a:ext cx="1952625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Flowchart: Magnetic Disk 7">
            <a:extLst>
              <a:ext uri="{FF2B5EF4-FFF2-40B4-BE49-F238E27FC236}">
                <a16:creationId xmlns:a16="http://schemas.microsoft.com/office/drawing/2014/main" id="{B99331AD-1026-E5CD-9866-02AA1B39E3B3}"/>
              </a:ext>
            </a:extLst>
          </p:cNvPr>
          <p:cNvSpPr/>
          <p:nvPr/>
        </p:nvSpPr>
        <p:spPr>
          <a:xfrm>
            <a:off x="4448174" y="351608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B5</a:t>
            </a:r>
          </a:p>
        </p:txBody>
      </p:sp>
      <p:sp>
        <p:nvSpPr>
          <p:cNvPr id="9" name="Flowchart: Magnetic Disk 8">
            <a:extLst>
              <a:ext uri="{FF2B5EF4-FFF2-40B4-BE49-F238E27FC236}">
                <a16:creationId xmlns:a16="http://schemas.microsoft.com/office/drawing/2014/main" id="{34BDFE02-45E9-5F6D-8FBD-E6238FD87135}"/>
              </a:ext>
            </a:extLst>
          </p:cNvPr>
          <p:cNvSpPr/>
          <p:nvPr/>
        </p:nvSpPr>
        <p:spPr>
          <a:xfrm>
            <a:off x="4438649" y="2992212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B4</a:t>
            </a:r>
          </a:p>
        </p:txBody>
      </p:sp>
      <p:sp>
        <p:nvSpPr>
          <p:cNvPr id="10" name="Flowchart: Magnetic Disk 9">
            <a:extLst>
              <a:ext uri="{FF2B5EF4-FFF2-40B4-BE49-F238E27FC236}">
                <a16:creationId xmlns:a16="http://schemas.microsoft.com/office/drawing/2014/main" id="{8C7DC5F0-659E-5603-28C4-3BADD25A45D3}"/>
              </a:ext>
            </a:extLst>
          </p:cNvPr>
          <p:cNvSpPr/>
          <p:nvPr/>
        </p:nvSpPr>
        <p:spPr>
          <a:xfrm>
            <a:off x="4429124" y="246833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B3</a:t>
            </a:r>
          </a:p>
        </p:txBody>
      </p:sp>
      <p:sp>
        <p:nvSpPr>
          <p:cNvPr id="11" name="Flowchart: Magnetic Disk 10">
            <a:extLst>
              <a:ext uri="{FF2B5EF4-FFF2-40B4-BE49-F238E27FC236}">
                <a16:creationId xmlns:a16="http://schemas.microsoft.com/office/drawing/2014/main" id="{8CAAF722-2D24-3179-DAFC-477521B4F18B}"/>
              </a:ext>
            </a:extLst>
          </p:cNvPr>
          <p:cNvSpPr/>
          <p:nvPr/>
        </p:nvSpPr>
        <p:spPr>
          <a:xfrm>
            <a:off x="4438649" y="193493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B2</a:t>
            </a:r>
          </a:p>
        </p:txBody>
      </p:sp>
      <p:sp>
        <p:nvSpPr>
          <p:cNvPr id="12" name="Flowchart: Magnetic Disk 11">
            <a:extLst>
              <a:ext uri="{FF2B5EF4-FFF2-40B4-BE49-F238E27FC236}">
                <a16:creationId xmlns:a16="http://schemas.microsoft.com/office/drawing/2014/main" id="{5AAD4586-87AC-CBBF-8970-267C465694EC}"/>
              </a:ext>
            </a:extLst>
          </p:cNvPr>
          <p:cNvSpPr/>
          <p:nvPr/>
        </p:nvSpPr>
        <p:spPr>
          <a:xfrm>
            <a:off x="4438649" y="140153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</a:t>
            </a:r>
          </a:p>
        </p:txBody>
      </p:sp>
      <p:sp>
        <p:nvSpPr>
          <p:cNvPr id="13" name="Flowchart: Magnetic Disk 12">
            <a:extLst>
              <a:ext uri="{FF2B5EF4-FFF2-40B4-BE49-F238E27FC236}">
                <a16:creationId xmlns:a16="http://schemas.microsoft.com/office/drawing/2014/main" id="{8DD60CC9-53A6-9B6F-2B84-465424448FD8}"/>
              </a:ext>
            </a:extLst>
          </p:cNvPr>
          <p:cNvSpPr/>
          <p:nvPr/>
        </p:nvSpPr>
        <p:spPr>
          <a:xfrm>
            <a:off x="6724649" y="353513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B5</a:t>
            </a:r>
          </a:p>
        </p:txBody>
      </p:sp>
      <p:sp>
        <p:nvSpPr>
          <p:cNvPr id="14" name="Flowchart: Magnetic Disk 13">
            <a:extLst>
              <a:ext uri="{FF2B5EF4-FFF2-40B4-BE49-F238E27FC236}">
                <a16:creationId xmlns:a16="http://schemas.microsoft.com/office/drawing/2014/main" id="{B012159B-27A0-21AC-9F9A-E2A813205CA2}"/>
              </a:ext>
            </a:extLst>
          </p:cNvPr>
          <p:cNvSpPr/>
          <p:nvPr/>
        </p:nvSpPr>
        <p:spPr>
          <a:xfrm>
            <a:off x="6715124" y="3011262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B4</a:t>
            </a: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A7AEA840-A2DF-CEEC-2684-D09188CBE3ED}"/>
              </a:ext>
            </a:extLst>
          </p:cNvPr>
          <p:cNvSpPr/>
          <p:nvPr/>
        </p:nvSpPr>
        <p:spPr>
          <a:xfrm>
            <a:off x="6705599" y="248738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B3</a:t>
            </a: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0655F1B6-74EF-A1D3-DD28-AB6BA502B78F}"/>
              </a:ext>
            </a:extLst>
          </p:cNvPr>
          <p:cNvSpPr/>
          <p:nvPr/>
        </p:nvSpPr>
        <p:spPr>
          <a:xfrm>
            <a:off x="6715124" y="195398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B2</a:t>
            </a:r>
          </a:p>
        </p:txBody>
      </p:sp>
      <p:sp>
        <p:nvSpPr>
          <p:cNvPr id="17" name="Flowchart: Magnetic Disk 16">
            <a:extLst>
              <a:ext uri="{FF2B5EF4-FFF2-40B4-BE49-F238E27FC236}">
                <a16:creationId xmlns:a16="http://schemas.microsoft.com/office/drawing/2014/main" id="{9A49BC78-865A-DE58-29BD-A140E9F0C7FE}"/>
              </a:ext>
            </a:extLst>
          </p:cNvPr>
          <p:cNvSpPr/>
          <p:nvPr/>
        </p:nvSpPr>
        <p:spPr>
          <a:xfrm>
            <a:off x="6715124" y="142058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</a:t>
            </a:r>
          </a:p>
        </p:txBody>
      </p:sp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0168D5BA-24A8-3A6A-F887-F9CB507CBBC4}"/>
              </a:ext>
            </a:extLst>
          </p:cNvPr>
          <p:cNvSpPr/>
          <p:nvPr/>
        </p:nvSpPr>
        <p:spPr>
          <a:xfrm>
            <a:off x="4514850" y="4440012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1</a:t>
            </a:r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0068DAAB-20BE-CD56-37FB-7D6019A7BF05}"/>
              </a:ext>
            </a:extLst>
          </p:cNvPr>
          <p:cNvSpPr/>
          <p:nvPr/>
        </p:nvSpPr>
        <p:spPr>
          <a:xfrm>
            <a:off x="6743700" y="4440012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2</a:t>
            </a:r>
          </a:p>
        </p:txBody>
      </p:sp>
    </p:spTree>
    <p:extLst>
      <p:ext uri="{BB962C8B-B14F-4D97-AF65-F5344CB8AC3E}">
        <p14:creationId xmlns:p14="http://schemas.microsoft.com/office/powerpoint/2010/main" val="61244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1DE4-36C0-9691-B451-B6982EF52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Software Flow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EAF319-DAFB-8A8F-CE0D-42CFCADC1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08B4CA-0939-81EF-0B2C-0B91D5B0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</a:t>
            </a:fld>
            <a:endParaRPr lang="en-US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B9A5C65C-2995-3F8F-976F-208B53B36C1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67665" y="2024743"/>
            <a:ext cx="8909192" cy="3614057"/>
            <a:chOff x="1488" y="1152"/>
            <a:chExt cx="3360" cy="1363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DAE835ED-CE5B-EAAD-38E0-F9A7ABAF4BF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88" y="1152"/>
              <a:ext cx="3360" cy="1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34F4AF7E-1D24-2B3E-A603-094FCA238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" y="1984"/>
              <a:ext cx="410" cy="317"/>
            </a:xfrm>
            <a:prstGeom prst="rect">
              <a:avLst/>
            </a:prstGeom>
            <a:solidFill>
              <a:srgbClr val="A2D0D9"/>
            </a:solidFill>
            <a:ln w="6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32727A3B-CA5F-4D9B-93FB-F074002716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5" y="1203"/>
              <a:ext cx="790" cy="186"/>
            </a:xfrm>
            <a:prstGeom prst="rect">
              <a:avLst/>
            </a:prstGeom>
            <a:solidFill>
              <a:srgbClr val="FFE6D5"/>
            </a:solidFill>
            <a:ln w="6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44F02FA3-F173-3C5C-03D7-3BF8730700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9" y="1507"/>
              <a:ext cx="1246" cy="351"/>
            </a:xfrm>
            <a:prstGeom prst="rect">
              <a:avLst/>
            </a:prstGeom>
            <a:solidFill>
              <a:srgbClr val="FFE6D5"/>
            </a:solidFill>
            <a:ln w="6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271278D0-BF52-8A69-96C9-8DF87E19D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3" y="1569"/>
              <a:ext cx="349" cy="218"/>
            </a:xfrm>
            <a:custGeom>
              <a:avLst/>
              <a:gdLst>
                <a:gd name="T0" fmla="*/ 201 w 1289"/>
                <a:gd name="T1" fmla="*/ 0 h 806"/>
                <a:gd name="T2" fmla="*/ 1088 w 1289"/>
                <a:gd name="T3" fmla="*/ 0 h 806"/>
                <a:gd name="T4" fmla="*/ 1289 w 1289"/>
                <a:gd name="T5" fmla="*/ 201 h 806"/>
                <a:gd name="T6" fmla="*/ 1289 w 1289"/>
                <a:gd name="T7" fmla="*/ 605 h 806"/>
                <a:gd name="T8" fmla="*/ 1088 w 1289"/>
                <a:gd name="T9" fmla="*/ 806 h 806"/>
                <a:gd name="T10" fmla="*/ 201 w 1289"/>
                <a:gd name="T11" fmla="*/ 806 h 806"/>
                <a:gd name="T12" fmla="*/ 0 w 1289"/>
                <a:gd name="T13" fmla="*/ 605 h 806"/>
                <a:gd name="T14" fmla="*/ 0 w 1289"/>
                <a:gd name="T15" fmla="*/ 201 h 806"/>
                <a:gd name="T16" fmla="*/ 201 w 1289"/>
                <a:gd name="T17" fmla="*/ 0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9" h="806">
                  <a:moveTo>
                    <a:pt x="201" y="0"/>
                  </a:moveTo>
                  <a:lnTo>
                    <a:pt x="1088" y="0"/>
                  </a:lnTo>
                  <a:cubicBezTo>
                    <a:pt x="1199" y="0"/>
                    <a:pt x="1289" y="90"/>
                    <a:pt x="1289" y="201"/>
                  </a:cubicBezTo>
                  <a:lnTo>
                    <a:pt x="1289" y="605"/>
                  </a:lnTo>
                  <a:cubicBezTo>
                    <a:pt x="1289" y="716"/>
                    <a:pt x="1199" y="806"/>
                    <a:pt x="1088" y="806"/>
                  </a:cubicBezTo>
                  <a:lnTo>
                    <a:pt x="201" y="806"/>
                  </a:lnTo>
                  <a:cubicBezTo>
                    <a:pt x="90" y="806"/>
                    <a:pt x="0" y="716"/>
                    <a:pt x="0" y="605"/>
                  </a:cubicBezTo>
                  <a:lnTo>
                    <a:pt x="0" y="201"/>
                  </a:lnTo>
                  <a:cubicBezTo>
                    <a:pt x="0" y="90"/>
                    <a:pt x="90" y="0"/>
                    <a:pt x="201" y="0"/>
                  </a:cubicBezTo>
                  <a:close/>
                </a:path>
              </a:pathLst>
            </a:custGeom>
            <a:solidFill>
              <a:srgbClr val="F4D7E3"/>
            </a:solidFill>
            <a:ln w="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1906AF8F-A71E-29D1-5A44-9809FD656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9" y="1244"/>
              <a:ext cx="44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Application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43F8AD39-88F5-8A4F-A2BC-ED1870388E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0" y="1569"/>
              <a:ext cx="41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Operating 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D14EE1E1-1660-FCE2-A778-D8E9D843D5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0" y="1676"/>
              <a:ext cx="27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system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176C0E78-5DAC-E5C9-8864-A25BF4A7B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6" y="1570"/>
              <a:ext cx="349" cy="219"/>
            </a:xfrm>
            <a:custGeom>
              <a:avLst/>
              <a:gdLst>
                <a:gd name="T0" fmla="*/ 200 w 1288"/>
                <a:gd name="T1" fmla="*/ 0 h 806"/>
                <a:gd name="T2" fmla="*/ 1088 w 1288"/>
                <a:gd name="T3" fmla="*/ 0 h 806"/>
                <a:gd name="T4" fmla="*/ 1288 w 1288"/>
                <a:gd name="T5" fmla="*/ 201 h 806"/>
                <a:gd name="T6" fmla="*/ 1288 w 1288"/>
                <a:gd name="T7" fmla="*/ 605 h 806"/>
                <a:gd name="T8" fmla="*/ 1088 w 1288"/>
                <a:gd name="T9" fmla="*/ 806 h 806"/>
                <a:gd name="T10" fmla="*/ 200 w 1288"/>
                <a:gd name="T11" fmla="*/ 806 h 806"/>
                <a:gd name="T12" fmla="*/ 0 w 1288"/>
                <a:gd name="T13" fmla="*/ 605 h 806"/>
                <a:gd name="T14" fmla="*/ 0 w 1288"/>
                <a:gd name="T15" fmla="*/ 201 h 806"/>
                <a:gd name="T16" fmla="*/ 200 w 1288"/>
                <a:gd name="T17" fmla="*/ 0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8" h="806">
                  <a:moveTo>
                    <a:pt x="200" y="0"/>
                  </a:moveTo>
                  <a:lnTo>
                    <a:pt x="1088" y="0"/>
                  </a:lnTo>
                  <a:cubicBezTo>
                    <a:pt x="1199" y="0"/>
                    <a:pt x="1288" y="90"/>
                    <a:pt x="1288" y="201"/>
                  </a:cubicBezTo>
                  <a:lnTo>
                    <a:pt x="1288" y="605"/>
                  </a:lnTo>
                  <a:cubicBezTo>
                    <a:pt x="1288" y="716"/>
                    <a:pt x="1199" y="806"/>
                    <a:pt x="1088" y="806"/>
                  </a:cubicBezTo>
                  <a:lnTo>
                    <a:pt x="200" y="806"/>
                  </a:lnTo>
                  <a:cubicBezTo>
                    <a:pt x="89" y="806"/>
                    <a:pt x="0" y="716"/>
                    <a:pt x="0" y="605"/>
                  </a:cubicBezTo>
                  <a:lnTo>
                    <a:pt x="0" y="201"/>
                  </a:lnTo>
                  <a:cubicBezTo>
                    <a:pt x="0" y="90"/>
                    <a:pt x="89" y="0"/>
                    <a:pt x="200" y="0"/>
                  </a:cubicBezTo>
                  <a:close/>
                </a:path>
              </a:pathLst>
            </a:custGeom>
            <a:solidFill>
              <a:srgbClr val="F4D7E3"/>
            </a:solidFill>
            <a:ln w="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6" name="Rectangle 13">
              <a:extLst>
                <a:ext uri="{FF2B5EF4-FFF2-40B4-BE49-F238E27FC236}">
                  <a16:creationId xmlns:a16="http://schemas.microsoft.com/office/drawing/2014/main" id="{623A6768-2C9B-04B8-2558-C081604B4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6" y="1632"/>
              <a:ext cx="25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Kernel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7" name="Rectangle 14">
              <a:extLst>
                <a:ext uri="{FF2B5EF4-FFF2-40B4-BE49-F238E27FC236}">
                  <a16:creationId xmlns:a16="http://schemas.microsoft.com/office/drawing/2014/main" id="{7E6676C1-5BC9-D262-9D63-DA73FC7E1B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5" y="1572"/>
              <a:ext cx="26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Device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F6A74768-F5F1-0A22-266F-89786B237B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5" y="1671"/>
              <a:ext cx="23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driver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" name="Line 16">
              <a:extLst>
                <a:ext uri="{FF2B5EF4-FFF2-40B4-BE49-F238E27FC236}">
                  <a16:creationId xmlns:a16="http://schemas.microsoft.com/office/drawing/2014/main" id="{D8FEB4C3-3C5F-C9DB-940D-3456B9061B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20" y="1909"/>
              <a:ext cx="2462" cy="7"/>
            </a:xfrm>
            <a:prstGeom prst="line">
              <a:avLst/>
            </a:prstGeom>
            <a:noFill/>
            <a:ln w="38100" cap="flat">
              <a:solidFill>
                <a:srgbClr val="08091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20" name="Rectangle 17">
              <a:extLst>
                <a:ext uri="{FF2B5EF4-FFF2-40B4-BE49-F238E27FC236}">
                  <a16:creationId xmlns:a16="http://schemas.microsoft.com/office/drawing/2014/main" id="{C3377DD2-6106-3832-4699-1C7E31015C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3" y="2094"/>
              <a:ext cx="38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Processor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1" name="Rectangle 18">
              <a:extLst>
                <a:ext uri="{FF2B5EF4-FFF2-40B4-BE49-F238E27FC236}">
                  <a16:creationId xmlns:a16="http://schemas.microsoft.com/office/drawing/2014/main" id="{BC91E5F4-88B2-1BC1-CD72-990EBE87F4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8" y="2011"/>
              <a:ext cx="359" cy="302"/>
            </a:xfrm>
            <a:prstGeom prst="rect">
              <a:avLst/>
            </a:prstGeom>
            <a:solidFill>
              <a:srgbClr val="E9AFAF"/>
            </a:solidFill>
            <a:ln w="8" cap="flat">
              <a:solidFill>
                <a:srgbClr val="08091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22" name="Rectangle 19">
              <a:extLst>
                <a:ext uri="{FF2B5EF4-FFF2-40B4-BE49-F238E27FC236}">
                  <a16:creationId xmlns:a16="http://schemas.microsoft.com/office/drawing/2014/main" id="{26FE107F-063E-60A2-29BE-66014C7FB3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7" y="2009"/>
              <a:ext cx="359" cy="303"/>
            </a:xfrm>
            <a:prstGeom prst="rect">
              <a:avLst/>
            </a:prstGeom>
            <a:solidFill>
              <a:srgbClr val="C6E9AF"/>
            </a:solidFill>
            <a:ln w="8" cap="flat">
              <a:solidFill>
                <a:srgbClr val="08091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23" name="Rectangle 20">
              <a:extLst>
                <a:ext uri="{FF2B5EF4-FFF2-40B4-BE49-F238E27FC236}">
                  <a16:creationId xmlns:a16="http://schemas.microsoft.com/office/drawing/2014/main" id="{9B652212-F8F5-46E7-8600-2F5433F640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3" y="2057"/>
              <a:ext cx="12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I/O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Rectangle 21">
              <a:extLst>
                <a:ext uri="{FF2B5EF4-FFF2-40B4-BE49-F238E27FC236}">
                  <a16:creationId xmlns:a16="http://schemas.microsoft.com/office/drawing/2014/main" id="{9A57FCFE-6CD2-8792-29FF-7160B4D1CE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2" y="2189"/>
              <a:ext cx="27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system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Rectangle 22">
              <a:extLst>
                <a:ext uri="{FF2B5EF4-FFF2-40B4-BE49-F238E27FC236}">
                  <a16:creationId xmlns:a16="http://schemas.microsoft.com/office/drawing/2014/main" id="{DC7E26C6-87C0-CBD7-9652-27AFAC8E4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7" y="2047"/>
              <a:ext cx="12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I/O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245B286D-3370-711B-98CF-9C0C5A969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5" y="2167"/>
              <a:ext cx="2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device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Rectangle 24">
              <a:extLst>
                <a:ext uri="{FF2B5EF4-FFF2-40B4-BE49-F238E27FC236}">
                  <a16:creationId xmlns:a16="http://schemas.microsoft.com/office/drawing/2014/main" id="{9D625A51-52D7-A400-AB21-1605CB8D2D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5" y="1383"/>
              <a:ext cx="60" cy="156"/>
            </a:xfrm>
            <a:prstGeom prst="rect">
              <a:avLst/>
            </a:prstGeom>
            <a:solidFill>
              <a:srgbClr val="0044A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A11157D8-6E0E-C444-EA5A-BE28D5D4F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7" y="1512"/>
              <a:ext cx="162" cy="53"/>
            </a:xfrm>
            <a:custGeom>
              <a:avLst/>
              <a:gdLst>
                <a:gd name="T0" fmla="*/ 0 w 598"/>
                <a:gd name="T1" fmla="*/ 0 h 195"/>
                <a:gd name="T2" fmla="*/ 598 w 598"/>
                <a:gd name="T3" fmla="*/ 0 h 195"/>
                <a:gd name="T4" fmla="*/ 253 w 598"/>
                <a:gd name="T5" fmla="*/ 195 h 195"/>
                <a:gd name="T6" fmla="*/ 0 w 598"/>
                <a:gd name="T7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8" h="195">
                  <a:moveTo>
                    <a:pt x="0" y="0"/>
                  </a:moveTo>
                  <a:lnTo>
                    <a:pt x="598" y="0"/>
                  </a:lnTo>
                  <a:lnTo>
                    <a:pt x="253" y="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4A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id="{6F0BD875-1112-D640-9646-364943FE9F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5" y="1696"/>
              <a:ext cx="156" cy="60"/>
            </a:xfrm>
            <a:prstGeom prst="rect">
              <a:avLst/>
            </a:prstGeom>
            <a:solidFill>
              <a:srgbClr val="0044A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44AD6DFF-4218-A9B5-C005-5E5FD48E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641"/>
              <a:ext cx="53" cy="162"/>
            </a:xfrm>
            <a:custGeom>
              <a:avLst/>
              <a:gdLst>
                <a:gd name="T0" fmla="*/ 0 w 195"/>
                <a:gd name="T1" fmla="*/ 597 h 597"/>
                <a:gd name="T2" fmla="*/ 0 w 195"/>
                <a:gd name="T3" fmla="*/ 0 h 597"/>
                <a:gd name="T4" fmla="*/ 195 w 195"/>
                <a:gd name="T5" fmla="*/ 344 h 597"/>
                <a:gd name="T6" fmla="*/ 0 w 195"/>
                <a:gd name="T7" fmla="*/ 597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5" h="597">
                  <a:moveTo>
                    <a:pt x="0" y="597"/>
                  </a:moveTo>
                  <a:lnTo>
                    <a:pt x="0" y="0"/>
                  </a:lnTo>
                  <a:lnTo>
                    <a:pt x="195" y="344"/>
                  </a:lnTo>
                  <a:lnTo>
                    <a:pt x="0" y="597"/>
                  </a:lnTo>
                  <a:close/>
                </a:path>
              </a:pathLst>
            </a:custGeom>
            <a:solidFill>
              <a:srgbClr val="0044A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4A22C8A0-B781-4630-4F09-FFC4E18635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6" y="1786"/>
              <a:ext cx="60" cy="168"/>
            </a:xfrm>
            <a:prstGeom prst="rect">
              <a:avLst/>
            </a:prstGeom>
            <a:solidFill>
              <a:srgbClr val="0044A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FFF98B98-6AAB-7188-A448-415699CF4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8" y="1925"/>
              <a:ext cx="162" cy="58"/>
            </a:xfrm>
            <a:custGeom>
              <a:avLst/>
              <a:gdLst>
                <a:gd name="T0" fmla="*/ 0 w 598"/>
                <a:gd name="T1" fmla="*/ 0 h 212"/>
                <a:gd name="T2" fmla="*/ 598 w 598"/>
                <a:gd name="T3" fmla="*/ 0 h 212"/>
                <a:gd name="T4" fmla="*/ 253 w 598"/>
                <a:gd name="T5" fmla="*/ 212 h 212"/>
                <a:gd name="T6" fmla="*/ 0 w 598"/>
                <a:gd name="T7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8" h="212">
                  <a:moveTo>
                    <a:pt x="0" y="0"/>
                  </a:moveTo>
                  <a:lnTo>
                    <a:pt x="598" y="0"/>
                  </a:lnTo>
                  <a:lnTo>
                    <a:pt x="253" y="2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4A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33" name="Rectangle 30">
              <a:extLst>
                <a:ext uri="{FF2B5EF4-FFF2-40B4-BE49-F238E27FC236}">
                  <a16:creationId xmlns:a16="http://schemas.microsoft.com/office/drawing/2014/main" id="{B251FCE3-6C8D-486F-3555-A78509E577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3" y="2150"/>
              <a:ext cx="178" cy="60"/>
            </a:xfrm>
            <a:prstGeom prst="rect">
              <a:avLst/>
            </a:prstGeom>
            <a:solidFill>
              <a:srgbClr val="0044A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09CC8EAA-E00E-75B0-2F16-20C813508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2" y="2103"/>
              <a:ext cx="61" cy="161"/>
            </a:xfrm>
            <a:custGeom>
              <a:avLst/>
              <a:gdLst>
                <a:gd name="T0" fmla="*/ 224 w 224"/>
                <a:gd name="T1" fmla="*/ 0 h 597"/>
                <a:gd name="T2" fmla="*/ 224 w 224"/>
                <a:gd name="T3" fmla="*/ 597 h 597"/>
                <a:gd name="T4" fmla="*/ 0 w 224"/>
                <a:gd name="T5" fmla="*/ 253 h 597"/>
                <a:gd name="T6" fmla="*/ 224 w 224"/>
                <a:gd name="T7" fmla="*/ 0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" h="597">
                  <a:moveTo>
                    <a:pt x="224" y="0"/>
                  </a:moveTo>
                  <a:lnTo>
                    <a:pt x="224" y="597"/>
                  </a:lnTo>
                  <a:lnTo>
                    <a:pt x="0" y="253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0044A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35" name="Rectangle 32">
              <a:extLst>
                <a:ext uri="{FF2B5EF4-FFF2-40B4-BE49-F238E27FC236}">
                  <a16:creationId xmlns:a16="http://schemas.microsoft.com/office/drawing/2014/main" id="{4EDD6A9F-C33E-E929-C6BA-23B0397AE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4" y="2176"/>
              <a:ext cx="219" cy="60"/>
            </a:xfrm>
            <a:prstGeom prst="rect">
              <a:avLst/>
            </a:prstGeom>
            <a:solidFill>
              <a:srgbClr val="0044A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899EEB10-DB8A-A2FD-92DE-322BAF24A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7" y="2129"/>
              <a:ext cx="74" cy="162"/>
            </a:xfrm>
            <a:custGeom>
              <a:avLst/>
              <a:gdLst>
                <a:gd name="T0" fmla="*/ 275 w 275"/>
                <a:gd name="T1" fmla="*/ 0 h 598"/>
                <a:gd name="T2" fmla="*/ 275 w 275"/>
                <a:gd name="T3" fmla="*/ 598 h 598"/>
                <a:gd name="T4" fmla="*/ 0 w 275"/>
                <a:gd name="T5" fmla="*/ 254 h 598"/>
                <a:gd name="T6" fmla="*/ 275 w 275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5" h="598">
                  <a:moveTo>
                    <a:pt x="275" y="0"/>
                  </a:moveTo>
                  <a:lnTo>
                    <a:pt x="275" y="598"/>
                  </a:lnTo>
                  <a:lnTo>
                    <a:pt x="0" y="254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0044A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1452CB2-76AA-C028-60CF-281358E6F5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0" y="2052"/>
              <a:ext cx="45" cy="57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9013625-B9A1-6B6F-F047-3292B0A70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4" y="2002"/>
              <a:ext cx="62" cy="151"/>
            </a:xfrm>
            <a:custGeom>
              <a:avLst/>
              <a:gdLst>
                <a:gd name="T0" fmla="*/ 0 w 228"/>
                <a:gd name="T1" fmla="*/ 558 h 558"/>
                <a:gd name="T2" fmla="*/ 0 w 228"/>
                <a:gd name="T3" fmla="*/ 0 h 558"/>
                <a:gd name="T4" fmla="*/ 228 w 228"/>
                <a:gd name="T5" fmla="*/ 321 h 558"/>
                <a:gd name="T6" fmla="*/ 0 w 228"/>
                <a:gd name="T7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8" h="558">
                  <a:moveTo>
                    <a:pt x="0" y="558"/>
                  </a:moveTo>
                  <a:lnTo>
                    <a:pt x="0" y="0"/>
                  </a:lnTo>
                  <a:lnTo>
                    <a:pt x="228" y="321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88E17D1-8339-24B9-5244-0988192E10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5" y="2055"/>
              <a:ext cx="25" cy="56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80EA946-6591-81D3-57BE-B459E8D45F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1" y="2055"/>
              <a:ext cx="25" cy="56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27A0999-51C7-48A5-0622-236C4CDD2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7" y="2055"/>
              <a:ext cx="25" cy="56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DA705F0-4FD0-4423-7FCD-D348C728BD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3" y="2055"/>
              <a:ext cx="25" cy="56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22DB26B-D1E1-FA01-6814-0C78812CA3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7" y="2055"/>
              <a:ext cx="25" cy="56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0F3348D-22EE-58C1-67A0-ADAFA211B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0" y="2031"/>
              <a:ext cx="45" cy="57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03BB0ED-0C06-A035-447E-C0C515116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4" y="1981"/>
              <a:ext cx="62" cy="151"/>
            </a:xfrm>
            <a:custGeom>
              <a:avLst/>
              <a:gdLst>
                <a:gd name="T0" fmla="*/ 0 w 228"/>
                <a:gd name="T1" fmla="*/ 558 h 558"/>
                <a:gd name="T2" fmla="*/ 0 w 228"/>
                <a:gd name="T3" fmla="*/ 0 h 558"/>
                <a:gd name="T4" fmla="*/ 228 w 228"/>
                <a:gd name="T5" fmla="*/ 321 h 558"/>
                <a:gd name="T6" fmla="*/ 0 w 228"/>
                <a:gd name="T7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8" h="558">
                  <a:moveTo>
                    <a:pt x="0" y="558"/>
                  </a:moveTo>
                  <a:lnTo>
                    <a:pt x="0" y="0"/>
                  </a:lnTo>
                  <a:lnTo>
                    <a:pt x="228" y="321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F1BA6EE-3997-4D73-B4FB-ADF9113FF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2033"/>
              <a:ext cx="25" cy="57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2F6785A-CAA5-5DB7-CDEC-9A35679547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2" y="2033"/>
              <a:ext cx="24" cy="57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8D9E959-6104-F201-02DA-98815B0900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2033"/>
              <a:ext cx="24" cy="57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2AE68ED-4F2F-DA52-41F6-B6C019E0F6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2033"/>
              <a:ext cx="24" cy="57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7CB200D-5DFF-C1A7-E65C-3610459753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8" y="2033"/>
              <a:ext cx="24" cy="57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2E47437-5B2B-8152-74FB-26DAE873CF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6" y="1808"/>
              <a:ext cx="56" cy="35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F5149199-6576-EE97-CEBE-AE5E091A6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5" y="1783"/>
              <a:ext cx="151" cy="49"/>
            </a:xfrm>
            <a:custGeom>
              <a:avLst/>
              <a:gdLst>
                <a:gd name="T0" fmla="*/ 558 w 558"/>
                <a:gd name="T1" fmla="*/ 180 h 180"/>
                <a:gd name="T2" fmla="*/ 0 w 558"/>
                <a:gd name="T3" fmla="*/ 180 h 180"/>
                <a:gd name="T4" fmla="*/ 322 w 558"/>
                <a:gd name="T5" fmla="*/ 0 h 180"/>
                <a:gd name="T6" fmla="*/ 558 w 558"/>
                <a:gd name="T7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180">
                  <a:moveTo>
                    <a:pt x="558" y="180"/>
                  </a:moveTo>
                  <a:lnTo>
                    <a:pt x="0" y="180"/>
                  </a:lnTo>
                  <a:lnTo>
                    <a:pt x="322" y="0"/>
                  </a:lnTo>
                  <a:lnTo>
                    <a:pt x="558" y="180"/>
                  </a:lnTo>
                  <a:close/>
                </a:path>
              </a:pathLst>
            </a:cu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7EFCF87-A4D1-D142-D6B8-95999C9CD6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851"/>
              <a:ext cx="56" cy="19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61255BE-9C6B-48D6-B03F-8C00E76113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878"/>
              <a:ext cx="56" cy="19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26B4847-7951-074B-5A7D-934CB30F2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905"/>
              <a:ext cx="56" cy="19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144C9BD-B8C0-08F4-D92E-6215EDC2A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931"/>
              <a:ext cx="56" cy="20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276D742-AF6A-DA42-DFD7-EC81091D74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960"/>
              <a:ext cx="56" cy="19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71DB367-15C3-A187-D0C4-B2ABC3B68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7" y="1600"/>
              <a:ext cx="35" cy="57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A11C20D-54A6-031C-969A-311F2D6A1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" y="1556"/>
              <a:ext cx="48" cy="152"/>
            </a:xfrm>
            <a:custGeom>
              <a:avLst/>
              <a:gdLst>
                <a:gd name="T0" fmla="*/ 179 w 179"/>
                <a:gd name="T1" fmla="*/ 0 h 558"/>
                <a:gd name="T2" fmla="*/ 179 w 179"/>
                <a:gd name="T3" fmla="*/ 558 h 558"/>
                <a:gd name="T4" fmla="*/ 0 w 179"/>
                <a:gd name="T5" fmla="*/ 237 h 558"/>
                <a:gd name="T6" fmla="*/ 179 w 179"/>
                <a:gd name="T7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558">
                  <a:moveTo>
                    <a:pt x="179" y="0"/>
                  </a:moveTo>
                  <a:lnTo>
                    <a:pt x="179" y="558"/>
                  </a:lnTo>
                  <a:lnTo>
                    <a:pt x="0" y="237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D61D195-16B9-C98E-CB0B-981B92A7DA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0" y="1598"/>
              <a:ext cx="20" cy="56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E7B3071-6452-D29A-B926-E2C9C0D11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7" y="1598"/>
              <a:ext cx="19" cy="56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D036330-5D73-D9EF-5089-021DB9DF8E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4" y="1598"/>
              <a:ext cx="19" cy="56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730EAD8-1A84-E3F2-6C5B-AC8B50AE4C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1" y="1598"/>
              <a:ext cx="19" cy="56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C4887B7-5B80-31A3-21DD-B9E7C585CF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9" y="1598"/>
              <a:ext cx="20" cy="56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554BB714-485A-7CCC-6473-0CDC60D2E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6" y="1399"/>
              <a:ext cx="56" cy="36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F1C6CE18-3E0F-A543-0CA8-2511C1427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5" y="1375"/>
              <a:ext cx="151" cy="49"/>
            </a:xfrm>
            <a:custGeom>
              <a:avLst/>
              <a:gdLst>
                <a:gd name="T0" fmla="*/ 558 w 558"/>
                <a:gd name="T1" fmla="*/ 180 h 180"/>
                <a:gd name="T2" fmla="*/ 0 w 558"/>
                <a:gd name="T3" fmla="*/ 180 h 180"/>
                <a:gd name="T4" fmla="*/ 322 w 558"/>
                <a:gd name="T5" fmla="*/ 0 h 180"/>
                <a:gd name="T6" fmla="*/ 558 w 558"/>
                <a:gd name="T7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180">
                  <a:moveTo>
                    <a:pt x="558" y="180"/>
                  </a:moveTo>
                  <a:lnTo>
                    <a:pt x="0" y="180"/>
                  </a:lnTo>
                  <a:lnTo>
                    <a:pt x="322" y="0"/>
                  </a:lnTo>
                  <a:lnTo>
                    <a:pt x="558" y="180"/>
                  </a:lnTo>
                  <a:close/>
                </a:path>
              </a:pathLst>
            </a:cu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3426DD6-F36C-2069-2F7F-15D896E505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8" y="1443"/>
              <a:ext cx="56" cy="19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11778FF-A285-1453-8E3A-B08249EDC0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8" y="1469"/>
              <a:ext cx="56" cy="20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C5A0959-AD89-D4E6-A712-220CBDF3B5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8" y="1496"/>
              <a:ext cx="56" cy="20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DE32547-29EA-CE4C-D9AE-01BB136038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8" y="1523"/>
              <a:ext cx="56" cy="19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8663D5D4-3241-E779-7397-6A9F8AA87C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3" y="1756"/>
              <a:ext cx="35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Software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12C56A4-35E0-73C2-42CF-C36DE7CF7E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1" y="1951"/>
              <a:ext cx="38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Hardware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C8CA692C-0A4C-32F0-F832-CE0F1EA613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8" y="1551"/>
              <a:ext cx="56" cy="20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5FD8CC6-4F68-D6B0-D2EB-8564EE2E94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2" y="1171"/>
              <a:ext cx="1017" cy="456"/>
            </a:xfrm>
            <a:prstGeom prst="rect">
              <a:avLst/>
            </a:prstGeom>
            <a:solidFill>
              <a:srgbClr val="FFFFFF"/>
            </a:solidFill>
            <a:ln w="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848DF61-854D-45AF-730B-F2D255BAA8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3" y="1303"/>
              <a:ext cx="178" cy="60"/>
            </a:xfrm>
            <a:prstGeom prst="rect">
              <a:avLst/>
            </a:prstGeom>
            <a:solidFill>
              <a:srgbClr val="0044A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02355DAA-E16A-6C17-CBD3-055D7EA1E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1" y="1249"/>
              <a:ext cx="61" cy="162"/>
            </a:xfrm>
            <a:custGeom>
              <a:avLst/>
              <a:gdLst>
                <a:gd name="T0" fmla="*/ 0 w 224"/>
                <a:gd name="T1" fmla="*/ 597 h 597"/>
                <a:gd name="T2" fmla="*/ 0 w 224"/>
                <a:gd name="T3" fmla="*/ 0 h 597"/>
                <a:gd name="T4" fmla="*/ 224 w 224"/>
                <a:gd name="T5" fmla="*/ 344 h 597"/>
                <a:gd name="T6" fmla="*/ 0 w 224"/>
                <a:gd name="T7" fmla="*/ 597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" h="597">
                  <a:moveTo>
                    <a:pt x="0" y="597"/>
                  </a:moveTo>
                  <a:lnTo>
                    <a:pt x="0" y="0"/>
                  </a:lnTo>
                  <a:lnTo>
                    <a:pt x="224" y="344"/>
                  </a:lnTo>
                  <a:lnTo>
                    <a:pt x="0" y="597"/>
                  </a:lnTo>
                  <a:close/>
                </a:path>
              </a:pathLst>
            </a:custGeom>
            <a:solidFill>
              <a:srgbClr val="0044A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20F0BC05-9140-E0A2-722F-02218DDDA1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5" y="1510"/>
              <a:ext cx="35" cy="57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DE7F48F6-FB5E-F2CD-447F-DFE4FB272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6" y="1466"/>
              <a:ext cx="49" cy="152"/>
            </a:xfrm>
            <a:custGeom>
              <a:avLst/>
              <a:gdLst>
                <a:gd name="T0" fmla="*/ 0 w 180"/>
                <a:gd name="T1" fmla="*/ 0 h 559"/>
                <a:gd name="T2" fmla="*/ 0 w 180"/>
                <a:gd name="T3" fmla="*/ 559 h 559"/>
                <a:gd name="T4" fmla="*/ 180 w 180"/>
                <a:gd name="T5" fmla="*/ 237 h 559"/>
                <a:gd name="T6" fmla="*/ 0 w 180"/>
                <a:gd name="T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559">
                  <a:moveTo>
                    <a:pt x="0" y="0"/>
                  </a:moveTo>
                  <a:lnTo>
                    <a:pt x="0" y="559"/>
                  </a:lnTo>
                  <a:lnTo>
                    <a:pt x="180" y="2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6C7AB79A-B3BD-1042-82EF-E758E5A38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" y="1508"/>
              <a:ext cx="19" cy="56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A918EF44-3CFD-7755-7B43-5E800A7AC6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1" y="1508"/>
              <a:ext cx="19" cy="56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7229B1A-C62F-DF75-31C1-2FAB1B43AB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4" y="1508"/>
              <a:ext cx="19" cy="56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827472E8-BDB1-3D1C-BCCA-A2C03A1075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7" y="1508"/>
              <a:ext cx="20" cy="56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F9D89B1B-B585-586E-C572-8413B8156E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3" y="1272"/>
              <a:ext cx="319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Request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4F054C0-A608-5CE4-674A-E96043890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7" y="1469"/>
              <a:ext cx="37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Response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E8BDEC05-3C8C-F452-8523-4C5B3F41A7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9" y="1508"/>
              <a:ext cx="19" cy="56"/>
            </a:xfrm>
            <a:prstGeom prst="rect">
              <a:avLst/>
            </a:prstGeom>
            <a:solidFill>
              <a:srgbClr val="FF2A2A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40659317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F6921-3C66-320C-FD41-0780C30C5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1" y="137652"/>
            <a:ext cx="10515600" cy="1147989"/>
          </a:xfrm>
        </p:spPr>
        <p:txBody>
          <a:bodyPr>
            <a:normAutofit/>
          </a:bodyPr>
          <a:lstStyle/>
          <a:p>
            <a:r>
              <a:rPr lang="fr-FR">
                <a:solidFill>
                  <a:schemeClr val="tx1"/>
                </a:solidFill>
              </a:rPr>
              <a:t>RAID 2, 3, 4</a:t>
            </a:r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3893B7-CA58-30E3-9E9D-5E377AC55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4305C-A95C-AAFD-4DBE-9913A67B4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40</a:t>
            </a:fld>
            <a:endParaRPr lang="en-US"/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D718D991-5A68-6D92-D25C-FD0347E30FAA}"/>
              </a:ext>
            </a:extLst>
          </p:cNvPr>
          <p:cNvSpPr/>
          <p:nvPr/>
        </p:nvSpPr>
        <p:spPr>
          <a:xfrm>
            <a:off x="1695451" y="1186316"/>
            <a:ext cx="1581150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Flowchart: Magnetic Disk 6">
            <a:extLst>
              <a:ext uri="{FF2B5EF4-FFF2-40B4-BE49-F238E27FC236}">
                <a16:creationId xmlns:a16="http://schemas.microsoft.com/office/drawing/2014/main" id="{C0730A27-CD29-CC9E-147E-7DE1DB12BC7A}"/>
              </a:ext>
            </a:extLst>
          </p:cNvPr>
          <p:cNvSpPr/>
          <p:nvPr/>
        </p:nvSpPr>
        <p:spPr>
          <a:xfrm>
            <a:off x="1809750" y="349136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B17</a:t>
            </a:r>
          </a:p>
        </p:txBody>
      </p:sp>
      <p:sp>
        <p:nvSpPr>
          <p:cNvPr id="8" name="Flowchart: Magnetic Disk 7">
            <a:extLst>
              <a:ext uri="{FF2B5EF4-FFF2-40B4-BE49-F238E27FC236}">
                <a16:creationId xmlns:a16="http://schemas.microsoft.com/office/drawing/2014/main" id="{96964C01-FE0C-FACC-830F-52B8E7593324}"/>
              </a:ext>
            </a:extLst>
          </p:cNvPr>
          <p:cNvSpPr/>
          <p:nvPr/>
        </p:nvSpPr>
        <p:spPr>
          <a:xfrm>
            <a:off x="1800225" y="2967492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B13</a:t>
            </a:r>
          </a:p>
        </p:txBody>
      </p:sp>
      <p:sp>
        <p:nvSpPr>
          <p:cNvPr id="9" name="Flowchart: Magnetic Disk 8">
            <a:extLst>
              <a:ext uri="{FF2B5EF4-FFF2-40B4-BE49-F238E27FC236}">
                <a16:creationId xmlns:a16="http://schemas.microsoft.com/office/drawing/2014/main" id="{B06514DA-5F24-1CE8-C6FD-6894D951E4DB}"/>
              </a:ext>
            </a:extLst>
          </p:cNvPr>
          <p:cNvSpPr/>
          <p:nvPr/>
        </p:nvSpPr>
        <p:spPr>
          <a:xfrm>
            <a:off x="1790700" y="244361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B9</a:t>
            </a:r>
          </a:p>
        </p:txBody>
      </p:sp>
      <p:sp>
        <p:nvSpPr>
          <p:cNvPr id="10" name="Flowchart: Magnetic Disk 9">
            <a:extLst>
              <a:ext uri="{FF2B5EF4-FFF2-40B4-BE49-F238E27FC236}">
                <a16:creationId xmlns:a16="http://schemas.microsoft.com/office/drawing/2014/main" id="{3A34A44F-1597-B54A-C7CA-51B12DCCCB84}"/>
              </a:ext>
            </a:extLst>
          </p:cNvPr>
          <p:cNvSpPr/>
          <p:nvPr/>
        </p:nvSpPr>
        <p:spPr>
          <a:xfrm>
            <a:off x="1800225" y="191021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B5</a:t>
            </a:r>
          </a:p>
        </p:txBody>
      </p:sp>
      <p:sp>
        <p:nvSpPr>
          <p:cNvPr id="11" name="Flowchart: Magnetic Disk 10">
            <a:extLst>
              <a:ext uri="{FF2B5EF4-FFF2-40B4-BE49-F238E27FC236}">
                <a16:creationId xmlns:a16="http://schemas.microsoft.com/office/drawing/2014/main" id="{EA1CE5A0-AC0C-F1D5-53FB-D24192B31397}"/>
              </a:ext>
            </a:extLst>
          </p:cNvPr>
          <p:cNvSpPr/>
          <p:nvPr/>
        </p:nvSpPr>
        <p:spPr>
          <a:xfrm>
            <a:off x="1800225" y="137681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</a:t>
            </a: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243A94FE-1424-5388-A37F-2940D5B69259}"/>
              </a:ext>
            </a:extLst>
          </p:cNvPr>
          <p:cNvSpPr/>
          <p:nvPr/>
        </p:nvSpPr>
        <p:spPr>
          <a:xfrm>
            <a:off x="1876426" y="4415292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1</a:t>
            </a:r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C27E4D65-CDA2-429F-5159-0DCF35936B36}"/>
              </a:ext>
            </a:extLst>
          </p:cNvPr>
          <p:cNvSpPr/>
          <p:nvPr/>
        </p:nvSpPr>
        <p:spPr>
          <a:xfrm>
            <a:off x="3343276" y="1186316"/>
            <a:ext cx="1581150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Flowchart: Magnetic Disk 13">
            <a:extLst>
              <a:ext uri="{FF2B5EF4-FFF2-40B4-BE49-F238E27FC236}">
                <a16:creationId xmlns:a16="http://schemas.microsoft.com/office/drawing/2014/main" id="{C4162BE2-17FB-64F8-9320-0966CC6DF56B}"/>
              </a:ext>
            </a:extLst>
          </p:cNvPr>
          <p:cNvSpPr/>
          <p:nvPr/>
        </p:nvSpPr>
        <p:spPr>
          <a:xfrm>
            <a:off x="3457575" y="349136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B18</a:t>
            </a: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9FC7CE37-AF0F-57B5-9989-87CB8C952AC1}"/>
              </a:ext>
            </a:extLst>
          </p:cNvPr>
          <p:cNvSpPr/>
          <p:nvPr/>
        </p:nvSpPr>
        <p:spPr>
          <a:xfrm>
            <a:off x="3448050" y="2967492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B14</a:t>
            </a: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9FB6C09B-5DED-D919-5517-5AF6D1A15A1F}"/>
              </a:ext>
            </a:extLst>
          </p:cNvPr>
          <p:cNvSpPr/>
          <p:nvPr/>
        </p:nvSpPr>
        <p:spPr>
          <a:xfrm>
            <a:off x="3438525" y="244361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B10</a:t>
            </a:r>
          </a:p>
        </p:txBody>
      </p:sp>
      <p:sp>
        <p:nvSpPr>
          <p:cNvPr id="17" name="Flowchart: Magnetic Disk 16">
            <a:extLst>
              <a:ext uri="{FF2B5EF4-FFF2-40B4-BE49-F238E27FC236}">
                <a16:creationId xmlns:a16="http://schemas.microsoft.com/office/drawing/2014/main" id="{51881D7F-D5F5-4D7E-580D-2F076CC5B954}"/>
              </a:ext>
            </a:extLst>
          </p:cNvPr>
          <p:cNvSpPr/>
          <p:nvPr/>
        </p:nvSpPr>
        <p:spPr>
          <a:xfrm>
            <a:off x="3448050" y="191021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B6</a:t>
            </a:r>
          </a:p>
        </p:txBody>
      </p:sp>
      <p:sp>
        <p:nvSpPr>
          <p:cNvPr id="18" name="Flowchart: Magnetic Disk 17">
            <a:extLst>
              <a:ext uri="{FF2B5EF4-FFF2-40B4-BE49-F238E27FC236}">
                <a16:creationId xmlns:a16="http://schemas.microsoft.com/office/drawing/2014/main" id="{DB2B781C-42A2-8315-E710-E871BD00A342}"/>
              </a:ext>
            </a:extLst>
          </p:cNvPr>
          <p:cNvSpPr/>
          <p:nvPr/>
        </p:nvSpPr>
        <p:spPr>
          <a:xfrm>
            <a:off x="3448050" y="137681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B2</a:t>
            </a:r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45C2AEBE-D71C-63E7-F27B-D7F9AC6D6856}"/>
              </a:ext>
            </a:extLst>
          </p:cNvPr>
          <p:cNvSpPr/>
          <p:nvPr/>
        </p:nvSpPr>
        <p:spPr>
          <a:xfrm>
            <a:off x="3524251" y="4415292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2</a:t>
            </a: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BAF6445C-AB5D-3D2A-BD5B-C6047135A03C}"/>
              </a:ext>
            </a:extLst>
          </p:cNvPr>
          <p:cNvSpPr/>
          <p:nvPr/>
        </p:nvSpPr>
        <p:spPr>
          <a:xfrm>
            <a:off x="5010151" y="1186316"/>
            <a:ext cx="1581150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Flowchart: Magnetic Disk 20">
            <a:extLst>
              <a:ext uri="{FF2B5EF4-FFF2-40B4-BE49-F238E27FC236}">
                <a16:creationId xmlns:a16="http://schemas.microsoft.com/office/drawing/2014/main" id="{9DE10282-424F-4035-0894-1D135A75D2CA}"/>
              </a:ext>
            </a:extLst>
          </p:cNvPr>
          <p:cNvSpPr/>
          <p:nvPr/>
        </p:nvSpPr>
        <p:spPr>
          <a:xfrm>
            <a:off x="5124450" y="349136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B19</a:t>
            </a:r>
          </a:p>
        </p:txBody>
      </p:sp>
      <p:sp>
        <p:nvSpPr>
          <p:cNvPr id="22" name="Flowchart: Magnetic Disk 21">
            <a:extLst>
              <a:ext uri="{FF2B5EF4-FFF2-40B4-BE49-F238E27FC236}">
                <a16:creationId xmlns:a16="http://schemas.microsoft.com/office/drawing/2014/main" id="{0B71988A-CFAC-0523-710B-7B3CCBC47798}"/>
              </a:ext>
            </a:extLst>
          </p:cNvPr>
          <p:cNvSpPr/>
          <p:nvPr/>
        </p:nvSpPr>
        <p:spPr>
          <a:xfrm>
            <a:off x="5114925" y="2967492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B15</a:t>
            </a:r>
          </a:p>
        </p:txBody>
      </p:sp>
      <p:sp>
        <p:nvSpPr>
          <p:cNvPr id="23" name="Flowchart: Magnetic Disk 22">
            <a:extLst>
              <a:ext uri="{FF2B5EF4-FFF2-40B4-BE49-F238E27FC236}">
                <a16:creationId xmlns:a16="http://schemas.microsoft.com/office/drawing/2014/main" id="{1AB3CD38-0777-9A6A-E050-AA4E4EFA9F4B}"/>
              </a:ext>
            </a:extLst>
          </p:cNvPr>
          <p:cNvSpPr/>
          <p:nvPr/>
        </p:nvSpPr>
        <p:spPr>
          <a:xfrm>
            <a:off x="5105400" y="244361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B11</a:t>
            </a:r>
          </a:p>
        </p:txBody>
      </p:sp>
      <p:sp>
        <p:nvSpPr>
          <p:cNvPr id="24" name="Flowchart: Magnetic Disk 23">
            <a:extLst>
              <a:ext uri="{FF2B5EF4-FFF2-40B4-BE49-F238E27FC236}">
                <a16:creationId xmlns:a16="http://schemas.microsoft.com/office/drawing/2014/main" id="{57201884-26B2-8B55-C7E4-B929AFB3762D}"/>
              </a:ext>
            </a:extLst>
          </p:cNvPr>
          <p:cNvSpPr/>
          <p:nvPr/>
        </p:nvSpPr>
        <p:spPr>
          <a:xfrm>
            <a:off x="5114925" y="191021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B7</a:t>
            </a:r>
          </a:p>
        </p:txBody>
      </p:sp>
      <p:sp>
        <p:nvSpPr>
          <p:cNvPr id="25" name="Flowchart: Magnetic Disk 24">
            <a:extLst>
              <a:ext uri="{FF2B5EF4-FFF2-40B4-BE49-F238E27FC236}">
                <a16:creationId xmlns:a16="http://schemas.microsoft.com/office/drawing/2014/main" id="{5F7F9C5E-6F80-FDF5-E34C-0063B4B1CA83}"/>
              </a:ext>
            </a:extLst>
          </p:cNvPr>
          <p:cNvSpPr/>
          <p:nvPr/>
        </p:nvSpPr>
        <p:spPr>
          <a:xfrm>
            <a:off x="5114925" y="137681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B3</a:t>
            </a:r>
          </a:p>
        </p:txBody>
      </p: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734CD68C-225F-173E-85E3-7CE5ACF9B438}"/>
              </a:ext>
            </a:extLst>
          </p:cNvPr>
          <p:cNvSpPr/>
          <p:nvPr/>
        </p:nvSpPr>
        <p:spPr>
          <a:xfrm>
            <a:off x="5191126" y="4415292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3</a:t>
            </a:r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C134746B-D83B-0509-5066-D31F65F690D6}"/>
              </a:ext>
            </a:extLst>
          </p:cNvPr>
          <p:cNvSpPr/>
          <p:nvPr/>
        </p:nvSpPr>
        <p:spPr>
          <a:xfrm>
            <a:off x="6657976" y="1186316"/>
            <a:ext cx="1581150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Flowchart: Magnetic Disk 27">
            <a:extLst>
              <a:ext uri="{FF2B5EF4-FFF2-40B4-BE49-F238E27FC236}">
                <a16:creationId xmlns:a16="http://schemas.microsoft.com/office/drawing/2014/main" id="{C994D46D-2C0B-FBBE-B565-7863178F82AF}"/>
              </a:ext>
            </a:extLst>
          </p:cNvPr>
          <p:cNvSpPr/>
          <p:nvPr/>
        </p:nvSpPr>
        <p:spPr>
          <a:xfrm>
            <a:off x="6772275" y="349136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B20</a:t>
            </a:r>
          </a:p>
        </p:txBody>
      </p:sp>
      <p:sp>
        <p:nvSpPr>
          <p:cNvPr id="29" name="Flowchart: Magnetic Disk 28">
            <a:extLst>
              <a:ext uri="{FF2B5EF4-FFF2-40B4-BE49-F238E27FC236}">
                <a16:creationId xmlns:a16="http://schemas.microsoft.com/office/drawing/2014/main" id="{21482280-D1DA-3391-C441-68282536D3D4}"/>
              </a:ext>
            </a:extLst>
          </p:cNvPr>
          <p:cNvSpPr/>
          <p:nvPr/>
        </p:nvSpPr>
        <p:spPr>
          <a:xfrm>
            <a:off x="6762750" y="2967492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B16</a:t>
            </a:r>
          </a:p>
        </p:txBody>
      </p:sp>
      <p:sp>
        <p:nvSpPr>
          <p:cNvPr id="30" name="Flowchart: Magnetic Disk 29">
            <a:extLst>
              <a:ext uri="{FF2B5EF4-FFF2-40B4-BE49-F238E27FC236}">
                <a16:creationId xmlns:a16="http://schemas.microsoft.com/office/drawing/2014/main" id="{0BC7572B-AA7A-6977-781B-190DEF82639E}"/>
              </a:ext>
            </a:extLst>
          </p:cNvPr>
          <p:cNvSpPr/>
          <p:nvPr/>
        </p:nvSpPr>
        <p:spPr>
          <a:xfrm>
            <a:off x="6753225" y="244361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B12</a:t>
            </a:r>
          </a:p>
        </p:txBody>
      </p:sp>
      <p:sp>
        <p:nvSpPr>
          <p:cNvPr id="31" name="Flowchart: Magnetic Disk 30">
            <a:extLst>
              <a:ext uri="{FF2B5EF4-FFF2-40B4-BE49-F238E27FC236}">
                <a16:creationId xmlns:a16="http://schemas.microsoft.com/office/drawing/2014/main" id="{964BEA0E-237D-9503-AAE4-53BE0582836C}"/>
              </a:ext>
            </a:extLst>
          </p:cNvPr>
          <p:cNvSpPr/>
          <p:nvPr/>
        </p:nvSpPr>
        <p:spPr>
          <a:xfrm>
            <a:off x="6762750" y="191021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B8</a:t>
            </a:r>
          </a:p>
        </p:txBody>
      </p:sp>
      <p:sp>
        <p:nvSpPr>
          <p:cNvPr id="32" name="Flowchart: Magnetic Disk 31">
            <a:extLst>
              <a:ext uri="{FF2B5EF4-FFF2-40B4-BE49-F238E27FC236}">
                <a16:creationId xmlns:a16="http://schemas.microsoft.com/office/drawing/2014/main" id="{1EE011FE-FD22-FA35-106A-6D8D0E6F3C7A}"/>
              </a:ext>
            </a:extLst>
          </p:cNvPr>
          <p:cNvSpPr/>
          <p:nvPr/>
        </p:nvSpPr>
        <p:spPr>
          <a:xfrm>
            <a:off x="6762750" y="1376817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B4</a:t>
            </a:r>
          </a:p>
        </p:txBody>
      </p:sp>
      <p:sp>
        <p:nvSpPr>
          <p:cNvPr id="33" name="Flowchart: Process 32">
            <a:extLst>
              <a:ext uri="{FF2B5EF4-FFF2-40B4-BE49-F238E27FC236}">
                <a16:creationId xmlns:a16="http://schemas.microsoft.com/office/drawing/2014/main" id="{1CD6923C-577F-DBFB-A17A-AB1947F17208}"/>
              </a:ext>
            </a:extLst>
          </p:cNvPr>
          <p:cNvSpPr/>
          <p:nvPr/>
        </p:nvSpPr>
        <p:spPr>
          <a:xfrm>
            <a:off x="6838951" y="4415292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4</a:t>
            </a:r>
          </a:p>
        </p:txBody>
      </p:sp>
      <p:sp>
        <p:nvSpPr>
          <p:cNvPr id="34" name="Flowchart: Process 33">
            <a:extLst>
              <a:ext uri="{FF2B5EF4-FFF2-40B4-BE49-F238E27FC236}">
                <a16:creationId xmlns:a16="http://schemas.microsoft.com/office/drawing/2014/main" id="{7731086E-4122-C8FC-C090-BC5C5814D697}"/>
              </a:ext>
            </a:extLst>
          </p:cNvPr>
          <p:cNvSpPr/>
          <p:nvPr/>
        </p:nvSpPr>
        <p:spPr>
          <a:xfrm>
            <a:off x="8639176" y="1195841"/>
            <a:ext cx="1581150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Flowchart: Magnetic Disk 34">
            <a:extLst>
              <a:ext uri="{FF2B5EF4-FFF2-40B4-BE49-F238E27FC236}">
                <a16:creationId xmlns:a16="http://schemas.microsoft.com/office/drawing/2014/main" id="{DBF359A4-D4E5-3B74-5F58-A38B87127138}"/>
              </a:ext>
            </a:extLst>
          </p:cNvPr>
          <p:cNvSpPr/>
          <p:nvPr/>
        </p:nvSpPr>
        <p:spPr>
          <a:xfrm>
            <a:off x="8753475" y="3500892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P5</a:t>
            </a:r>
          </a:p>
        </p:txBody>
      </p:sp>
      <p:sp>
        <p:nvSpPr>
          <p:cNvPr id="36" name="Flowchart: Magnetic Disk 35">
            <a:extLst>
              <a:ext uri="{FF2B5EF4-FFF2-40B4-BE49-F238E27FC236}">
                <a16:creationId xmlns:a16="http://schemas.microsoft.com/office/drawing/2014/main" id="{FF65A123-F222-A862-E1B1-DE9934CCCD0E}"/>
              </a:ext>
            </a:extLst>
          </p:cNvPr>
          <p:cNvSpPr/>
          <p:nvPr/>
        </p:nvSpPr>
        <p:spPr>
          <a:xfrm>
            <a:off x="8743950" y="2977017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P4</a:t>
            </a:r>
          </a:p>
        </p:txBody>
      </p:sp>
      <p:sp>
        <p:nvSpPr>
          <p:cNvPr id="37" name="Flowchart: Magnetic Disk 36">
            <a:extLst>
              <a:ext uri="{FF2B5EF4-FFF2-40B4-BE49-F238E27FC236}">
                <a16:creationId xmlns:a16="http://schemas.microsoft.com/office/drawing/2014/main" id="{FF3B7C47-0A3A-6811-AC2C-18F444273030}"/>
              </a:ext>
            </a:extLst>
          </p:cNvPr>
          <p:cNvSpPr/>
          <p:nvPr/>
        </p:nvSpPr>
        <p:spPr>
          <a:xfrm>
            <a:off x="8734425" y="2453142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P3</a:t>
            </a:r>
          </a:p>
        </p:txBody>
      </p:sp>
      <p:sp>
        <p:nvSpPr>
          <p:cNvPr id="38" name="Flowchart: Magnetic Disk 37">
            <a:extLst>
              <a:ext uri="{FF2B5EF4-FFF2-40B4-BE49-F238E27FC236}">
                <a16:creationId xmlns:a16="http://schemas.microsoft.com/office/drawing/2014/main" id="{2088E39F-6106-A0E7-14A3-EDC759527A35}"/>
              </a:ext>
            </a:extLst>
          </p:cNvPr>
          <p:cNvSpPr/>
          <p:nvPr/>
        </p:nvSpPr>
        <p:spPr>
          <a:xfrm>
            <a:off x="8743950" y="1919742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P2</a:t>
            </a:r>
          </a:p>
        </p:txBody>
      </p:sp>
      <p:sp>
        <p:nvSpPr>
          <p:cNvPr id="39" name="Flowchart: Magnetic Disk 38">
            <a:extLst>
              <a:ext uri="{FF2B5EF4-FFF2-40B4-BE49-F238E27FC236}">
                <a16:creationId xmlns:a16="http://schemas.microsoft.com/office/drawing/2014/main" id="{80CB57AA-11E6-93A4-362D-C3D2D4820235}"/>
              </a:ext>
            </a:extLst>
          </p:cNvPr>
          <p:cNvSpPr/>
          <p:nvPr/>
        </p:nvSpPr>
        <p:spPr>
          <a:xfrm>
            <a:off x="8743950" y="1386342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P1</a:t>
            </a:r>
          </a:p>
        </p:txBody>
      </p:sp>
      <p:sp>
        <p:nvSpPr>
          <p:cNvPr id="40" name="Flowchart: Process 39">
            <a:extLst>
              <a:ext uri="{FF2B5EF4-FFF2-40B4-BE49-F238E27FC236}">
                <a16:creationId xmlns:a16="http://schemas.microsoft.com/office/drawing/2014/main" id="{710025FD-36C5-EF90-AAD5-2B7531105CDC}"/>
              </a:ext>
            </a:extLst>
          </p:cNvPr>
          <p:cNvSpPr/>
          <p:nvPr/>
        </p:nvSpPr>
        <p:spPr>
          <a:xfrm>
            <a:off x="8639177" y="4424817"/>
            <a:ext cx="1581150" cy="65291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Parity Disk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 Placeholder 2">
                <a:extLst>
                  <a:ext uri="{FF2B5EF4-FFF2-40B4-BE49-F238E27FC236}">
                    <a16:creationId xmlns:a16="http://schemas.microsoft.com/office/drawing/2014/main" id="{9925D09C-B7B8-86BF-472D-9C0D39F3A0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2251" y="5114481"/>
                <a:ext cx="4613615" cy="1165223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defPPr marL="432000" marR="0" lvl="0" indent="-324000" algn="l" hangingPunct="1">
                  <a:spcBef>
                    <a:spcPts val="0"/>
                  </a:spcBef>
                  <a:spcAft>
                    <a:spcPts val="1414"/>
                  </a:spcAft>
                  <a:buSzPct val="45000"/>
                  <a:buFont typeface="StarSymbol"/>
                  <a:buNone/>
                  <a:tabLst/>
                  <a:defRPr lang="fr-FR" sz="3200" b="0" i="0" u="none" strike="noStrike" kern="1200" spc="0">
                    <a:ln>
                      <a:noFill/>
                    </a:ln>
                    <a:solidFill>
                      <a:srgbClr val="000000"/>
                    </a:solidFill>
                    <a:latin typeface="Calibri"/>
                    <a:ea typeface="Microsoft YaHei" pitchFamily="2"/>
                    <a:cs typeface="Mangal" pitchFamily="2"/>
                  </a:defRPr>
                </a:defPPr>
                <a:lvl1pPr marL="432000" marR="0" lvl="0" indent="-324000" algn="l" defTabSz="914400" rtl="0" eaLnBrk="1" latinLnBrk="0" hangingPunct="1">
                  <a:spcBef>
                    <a:spcPts val="0"/>
                  </a:spcBef>
                  <a:spcAft>
                    <a:spcPts val="1414"/>
                  </a:spcAft>
                  <a:buClr>
                    <a:schemeClr val="accent1"/>
                  </a:buClr>
                  <a:buSzPct val="45000"/>
                  <a:buFont typeface="StarSymbol"/>
                  <a:buChar char="●"/>
                  <a:tabLst/>
                  <a:defRPr lang="fr-FR" sz="3200" b="0" i="0" u="none" strike="noStrike" kern="1200" spc="0">
                    <a:ln>
                      <a:noFill/>
                    </a:ln>
                    <a:solidFill>
                      <a:srgbClr val="000000"/>
                    </a:solidFill>
                    <a:latin typeface="Calibri"/>
                    <a:ea typeface="Microsoft YaHei" pitchFamily="2"/>
                    <a:cs typeface="Mangal" pitchFamily="2"/>
                  </a:defRPr>
                </a:lvl1pPr>
                <a:lvl2pPr marL="864000" marR="0" lvl="1" indent="-324000" algn="l" defTabSz="914400" rtl="0" eaLnBrk="1" latinLnBrk="0" hangingPunct="1">
                  <a:spcBef>
                    <a:spcPts val="0"/>
                  </a:spcBef>
                  <a:spcAft>
                    <a:spcPts val="1134"/>
                  </a:spcAft>
                  <a:buClr>
                    <a:schemeClr val="accent1"/>
                  </a:buClr>
                  <a:buSzPct val="45000"/>
                  <a:buFont typeface="StarSymbol"/>
                  <a:buChar char="●"/>
                  <a:tabLst/>
                  <a:defRPr lang="fr-FR" sz="2400" b="0" i="0" u="none" strike="noStrike" kern="1200" spc="0">
                    <a:ln>
                      <a:noFill/>
                    </a:ln>
                    <a:solidFill>
                      <a:srgbClr val="000000"/>
                    </a:solidFill>
                    <a:latin typeface="Calibri"/>
                    <a:ea typeface="Microsoft YaHei" pitchFamily="2"/>
                    <a:cs typeface="Mangal" pitchFamily="2"/>
                  </a:defRPr>
                </a:lvl2pPr>
                <a:lvl3pPr marL="1295999" marR="0" lvl="2" indent="-288000" algn="l" defTabSz="914400" rtl="0" eaLnBrk="1" latinLnBrk="0" hangingPunct="1">
                  <a:spcBef>
                    <a:spcPts val="0"/>
                  </a:spcBef>
                  <a:spcAft>
                    <a:spcPts val="850"/>
                  </a:spcAft>
                  <a:buClr>
                    <a:schemeClr val="accent1"/>
                  </a:buClr>
                  <a:buSzPct val="75000"/>
                  <a:buFont typeface="StarSymbol"/>
                  <a:buChar char="–"/>
                  <a:tabLst/>
                  <a:defRPr lang="fr-FR" sz="2000" b="0" i="0" u="none" strike="noStrike" kern="1200" spc="0">
                    <a:ln>
                      <a:noFill/>
                    </a:ln>
                    <a:solidFill>
                      <a:srgbClr val="000000"/>
                    </a:solidFill>
                    <a:latin typeface="Calibri"/>
                    <a:ea typeface="Microsoft YaHei" pitchFamily="2"/>
                    <a:cs typeface="Mangal" pitchFamily="2"/>
                  </a:defRPr>
                </a:lvl3pPr>
                <a:lvl4pPr marL="1728000" marR="0" lvl="3" indent="-216000" algn="l" defTabSz="914400" rtl="0" eaLnBrk="1" latinLnBrk="0" hangingPunct="1">
                  <a:spcBef>
                    <a:spcPts val="0"/>
                  </a:spcBef>
                  <a:spcAft>
                    <a:spcPts val="567"/>
                  </a:spcAft>
                  <a:buClr>
                    <a:schemeClr val="accent1"/>
                  </a:buClr>
                  <a:buSzPct val="45000"/>
                  <a:buFont typeface="StarSymbol"/>
                  <a:buChar char="●"/>
                  <a:tabLst/>
                  <a:defRPr lang="fr-FR" sz="2000" b="0" i="0" u="none" strike="noStrike" kern="1200" spc="0">
                    <a:ln>
                      <a:noFill/>
                    </a:ln>
                    <a:solidFill>
                      <a:srgbClr val="000000"/>
                    </a:solidFill>
                    <a:latin typeface="Calibri"/>
                    <a:ea typeface="Microsoft YaHei" pitchFamily="2"/>
                    <a:cs typeface="Mangal" pitchFamily="2"/>
                  </a:defRPr>
                </a:lvl4pPr>
                <a:lvl5pPr marL="2160000" marR="0" lvl="4" indent="-216000" algn="l" defTabSz="914400" rtl="0" eaLnBrk="1" latinLnBrk="0" hangingPunct="1">
                  <a:spcBef>
                    <a:spcPts val="0"/>
                  </a:spcBef>
                  <a:spcAft>
                    <a:spcPts val="283"/>
                  </a:spcAft>
                  <a:buClr>
                    <a:schemeClr val="accent1"/>
                  </a:buClr>
                  <a:buSzPct val="75000"/>
                  <a:buFont typeface="StarSymbol"/>
                  <a:buChar char="–"/>
                  <a:tabLst/>
                  <a:defRPr lang="fr-FR" sz="2000" b="0" i="0" u="none" strike="noStrike" kern="1200" spc="0">
                    <a:ln>
                      <a:noFill/>
                    </a:ln>
                    <a:solidFill>
                      <a:srgbClr val="000000"/>
                    </a:solidFill>
                    <a:latin typeface="Calibri"/>
                    <a:ea typeface="Microsoft YaHei" pitchFamily="2"/>
                    <a:cs typeface="Mangal" pitchFamily="2"/>
                  </a:defRPr>
                </a:lvl5pPr>
                <a:lvl6pPr marL="2592000" marR="0" lvl="5" indent="-216000" algn="l" defTabSz="914400" rtl="0" eaLnBrk="1" latinLnBrk="0" hangingPunct="1">
                  <a:spcBef>
                    <a:spcPts val="0"/>
                  </a:spcBef>
                  <a:spcAft>
                    <a:spcPts val="283"/>
                  </a:spcAft>
                  <a:buClr>
                    <a:schemeClr val="accent1"/>
                  </a:buClr>
                  <a:buSzPct val="45000"/>
                  <a:buFont typeface="StarSymbol"/>
                  <a:buChar char="●"/>
                  <a:tabLst/>
                  <a:defRPr lang="fr-FR" sz="2000" b="0" i="0" u="none" strike="noStrike" kern="1200" spc="0">
                    <a:ln>
                      <a:noFill/>
                    </a:ln>
                    <a:solidFill>
                      <a:srgbClr val="000000"/>
                    </a:solidFill>
                    <a:latin typeface="Calibri"/>
                    <a:ea typeface="Microsoft YaHei" pitchFamily="2"/>
                    <a:cs typeface="Mangal" pitchFamily="2"/>
                  </a:defRPr>
                </a:lvl6pPr>
                <a:lvl7pPr marL="3024000" marR="0" lvl="6" indent="-216000" algn="l" defTabSz="914400" rtl="0" eaLnBrk="1" latinLnBrk="0" hangingPunct="1">
                  <a:spcBef>
                    <a:spcPts val="0"/>
                  </a:spcBef>
                  <a:spcAft>
                    <a:spcPts val="283"/>
                  </a:spcAft>
                  <a:buClr>
                    <a:schemeClr val="accent1"/>
                  </a:buClr>
                  <a:buSzPct val="45000"/>
                  <a:buFont typeface="StarSymbol"/>
                  <a:buChar char="●"/>
                  <a:tabLst/>
                  <a:defRPr lang="fr-FR" sz="2000" b="0" i="0" u="none" strike="noStrike" kern="1200" spc="0">
                    <a:ln>
                      <a:noFill/>
                    </a:ln>
                    <a:solidFill>
                      <a:srgbClr val="000000"/>
                    </a:solidFill>
                    <a:latin typeface="Calibri"/>
                    <a:ea typeface="Microsoft YaHei" pitchFamily="2"/>
                    <a:cs typeface="Mangal" pitchFamily="2"/>
                  </a:defRPr>
                </a:lvl7pPr>
                <a:lvl8pPr marL="3456000" marR="0" lvl="7" indent="-216000" algn="l" defTabSz="914400" rtl="0" eaLnBrk="1" latinLnBrk="0" hangingPunct="1">
                  <a:spcBef>
                    <a:spcPts val="0"/>
                  </a:spcBef>
                  <a:spcAft>
                    <a:spcPts val="283"/>
                  </a:spcAft>
                  <a:buClr>
                    <a:schemeClr val="accent1"/>
                  </a:buClr>
                  <a:buSzPct val="45000"/>
                  <a:buFont typeface="StarSymbol"/>
                  <a:buChar char="●"/>
                  <a:tabLst/>
                  <a:defRPr lang="fr-FR" sz="2000" b="0" i="0" u="none" strike="noStrike" kern="1200" spc="0">
                    <a:ln>
                      <a:noFill/>
                    </a:ln>
                    <a:solidFill>
                      <a:srgbClr val="000000"/>
                    </a:solidFill>
                    <a:latin typeface="Calibri"/>
                    <a:ea typeface="Microsoft YaHei" pitchFamily="2"/>
                    <a:cs typeface="Mangal" pitchFamily="2"/>
                  </a:defRPr>
                </a:lvl8pPr>
                <a:lvl9pPr marL="3887999" marR="0" lvl="8" indent="-216000" algn="l" defTabSz="914400" rtl="0" eaLnBrk="1" latinLnBrk="0" hangingPunct="1">
                  <a:spcBef>
                    <a:spcPts val="0"/>
                  </a:spcBef>
                  <a:spcAft>
                    <a:spcPts val="283"/>
                  </a:spcAft>
                  <a:buClr>
                    <a:schemeClr val="accent1"/>
                  </a:buClr>
                  <a:buSzPct val="45000"/>
                  <a:buFont typeface="StarSymbol"/>
                  <a:buChar char="●"/>
                  <a:tabLst/>
                  <a:defRPr lang="fr-FR" sz="2000" b="0" i="0" u="none" strike="noStrike" kern="1200" spc="0">
                    <a:ln>
                      <a:noFill/>
                    </a:ln>
                    <a:solidFill>
                      <a:srgbClr val="000000"/>
                    </a:solidFill>
                    <a:latin typeface="Calibri"/>
                    <a:ea typeface="Microsoft YaHei" pitchFamily="2"/>
                    <a:cs typeface="Mangal" pitchFamily="2"/>
                  </a:defRPr>
                </a:lvl9pPr>
              </a:lstStyle>
              <a:p>
                <a:pPr>
                  <a:spcAft>
                    <a:spcPts val="0"/>
                  </a:spcAft>
                  <a:buSzPct val="100000"/>
                  <a:buFont typeface="Wingdings" panose="05000000000000000000" pitchFamily="2" charset="2"/>
                  <a:buChar char="§"/>
                </a:pPr>
                <a:r>
                  <a:rPr lang="en-US" sz="240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Immune </a:t>
                </a:r>
                <a:r>
                  <a:rPr lang="en-US" sz="2400">
                    <a:solidFill>
                      <a:schemeClr val="tx1"/>
                    </a:solidFill>
                    <a:latin typeface="Calibri" panose="020F0502020204030204" pitchFamily="34" charset="0"/>
                  </a:rPr>
                  <a:t>to one disk failure</a:t>
                </a:r>
              </a:p>
              <a:p>
                <a:pPr>
                  <a:spcAft>
                    <a:spcPts val="0"/>
                  </a:spcAft>
                  <a:buSzPct val="100000"/>
                  <a:buFont typeface="Wingdings" panose="05000000000000000000" pitchFamily="2" charset="2"/>
                  <a:buChar char="§"/>
                </a:pPr>
                <a:r>
                  <a:rPr lang="en-US" sz="2400">
                    <a:solidFill>
                      <a:srgbClr val="00B050"/>
                    </a:solidFill>
                    <a:latin typeface="Calibri" panose="020F0502020204030204" pitchFamily="34" charset="0"/>
                  </a:rPr>
                  <a:t>Parity block </a:t>
                </a:r>
                <a:r>
                  <a:rPr lang="en-US" sz="2400">
                    <a:solidFill>
                      <a:schemeClr val="tx1"/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 </a:t>
                </a:r>
                <a:r>
                  <a:rPr lang="en-US" sz="2400">
                    <a:solidFill>
                      <a:schemeClr val="tx1"/>
                    </a:solidFill>
                    <a:latin typeface="Calibri" panose="020F0502020204030204" pitchFamily="34" charset="0"/>
                  </a:rPr>
                  <a:t>P1 =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 ⊕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2⊕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</m:t>
                    </m:r>
                    <m: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</m:oMath>
                </a14:m>
                <a:endParaRPr lang="en-US" sz="240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:pPr>
                  <a:buSzPct val="100000"/>
                  <a:buFont typeface="Wingdings" panose="05000000000000000000" pitchFamily="2" charset="2"/>
                  <a:buChar char="§"/>
                </a:pPr>
                <a:endParaRPr lang="en-US" sz="200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1" name="Text Placeholder 2">
                <a:extLst>
                  <a:ext uri="{FF2B5EF4-FFF2-40B4-BE49-F238E27FC236}">
                    <a16:creationId xmlns:a16="http://schemas.microsoft.com/office/drawing/2014/main" id="{9925D09C-B7B8-86BF-472D-9C0D39F3A0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251" y="5114481"/>
                <a:ext cx="4613615" cy="1165223"/>
              </a:xfrm>
              <a:prstGeom prst="rect">
                <a:avLst/>
              </a:prstGeom>
              <a:blipFill>
                <a:blip r:embed="rId2"/>
                <a:stretch>
                  <a:fillRect l="-1455" t="-8377" r="-794" b="-2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F995639B-47E5-6C36-75E5-27C5362161E6}"/>
              </a:ext>
            </a:extLst>
          </p:cNvPr>
          <p:cNvSpPr txBox="1"/>
          <p:nvPr/>
        </p:nvSpPr>
        <p:spPr>
          <a:xfrm>
            <a:off x="6096000" y="5077734"/>
            <a:ext cx="5887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</a:rPr>
              <a:t>25% storage </a:t>
            </a: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</a:rPr>
              <a:t>overhead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</a:rPr>
              <a:t>If a disk fails, add a new disk and </a:t>
            </a:r>
            <a:r>
              <a:rPr lang="en-US" sz="2400">
                <a:solidFill>
                  <a:srgbClr val="C00000"/>
                </a:solidFill>
                <a:latin typeface="Calibri" panose="020F0502020204030204" pitchFamily="34" charset="0"/>
              </a:rPr>
              <a:t>reconstruct</a:t>
            </a:r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</a:rPr>
              <a:t> it from the parity bits</a:t>
            </a:r>
            <a:endParaRPr lang="en-IN" sz="2400"/>
          </a:p>
        </p:txBody>
      </p:sp>
    </p:spTree>
    <p:extLst>
      <p:ext uri="{BB962C8B-B14F-4D97-AF65-F5344CB8AC3E}">
        <p14:creationId xmlns:p14="http://schemas.microsoft.com/office/powerpoint/2010/main" val="26669508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81CBA-20ED-57DA-6140-ED8808563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11" y="127793"/>
            <a:ext cx="4938033" cy="1325563"/>
          </a:xfrm>
        </p:spPr>
        <p:txBody>
          <a:bodyPr/>
          <a:lstStyle/>
          <a:p>
            <a:r>
              <a:rPr lang="en-IN"/>
              <a:t>RAID 2, 3 and 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EAC165-023D-0D63-7B3C-B53EF6531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657105" cy="365125"/>
          </a:xfrm>
        </p:spPr>
        <p:txBody>
          <a:bodyPr/>
          <a:lstStyle/>
          <a:p>
            <a:r>
              <a:rPr lang="it-IT" sz="2000"/>
              <a:t>(c) Smruti R. Sarangi, 2023</a:t>
            </a:r>
            <a:endParaRPr lang="en-US" sz="2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4932D3-D8C4-EB35-A9A2-8803FE556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41</a:t>
            </a:fld>
            <a:endParaRPr lang="en-US"/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DB7CA4F6-11A0-7BCF-B158-DDE2357A6B59}"/>
              </a:ext>
            </a:extLst>
          </p:cNvPr>
          <p:cNvSpPr/>
          <p:nvPr/>
        </p:nvSpPr>
        <p:spPr>
          <a:xfrm>
            <a:off x="1695451" y="1400175"/>
            <a:ext cx="1581150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Flowchart: Magnetic Disk 6">
            <a:extLst>
              <a:ext uri="{FF2B5EF4-FFF2-40B4-BE49-F238E27FC236}">
                <a16:creationId xmlns:a16="http://schemas.microsoft.com/office/drawing/2014/main" id="{FB70E06D-962C-0014-ABD3-44A5918AFBCC}"/>
              </a:ext>
            </a:extLst>
          </p:cNvPr>
          <p:cNvSpPr/>
          <p:nvPr/>
        </p:nvSpPr>
        <p:spPr>
          <a:xfrm>
            <a:off x="1809750" y="370522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B17</a:t>
            </a:r>
          </a:p>
        </p:txBody>
      </p:sp>
      <p:sp>
        <p:nvSpPr>
          <p:cNvPr id="8" name="Flowchart: Magnetic Disk 7">
            <a:extLst>
              <a:ext uri="{FF2B5EF4-FFF2-40B4-BE49-F238E27FC236}">
                <a16:creationId xmlns:a16="http://schemas.microsoft.com/office/drawing/2014/main" id="{5CA99F36-7979-F92D-476D-E3E8D7730283}"/>
              </a:ext>
            </a:extLst>
          </p:cNvPr>
          <p:cNvSpPr/>
          <p:nvPr/>
        </p:nvSpPr>
        <p:spPr>
          <a:xfrm>
            <a:off x="1800225" y="318135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B13</a:t>
            </a:r>
          </a:p>
        </p:txBody>
      </p:sp>
      <p:sp>
        <p:nvSpPr>
          <p:cNvPr id="9" name="Flowchart: Magnetic Disk 8">
            <a:extLst>
              <a:ext uri="{FF2B5EF4-FFF2-40B4-BE49-F238E27FC236}">
                <a16:creationId xmlns:a16="http://schemas.microsoft.com/office/drawing/2014/main" id="{0290598D-0B9B-6D07-8972-5091DE635F1A}"/>
              </a:ext>
            </a:extLst>
          </p:cNvPr>
          <p:cNvSpPr/>
          <p:nvPr/>
        </p:nvSpPr>
        <p:spPr>
          <a:xfrm>
            <a:off x="1790700" y="26574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B9</a:t>
            </a:r>
          </a:p>
        </p:txBody>
      </p:sp>
      <p:sp>
        <p:nvSpPr>
          <p:cNvPr id="10" name="Flowchart: Magnetic Disk 9">
            <a:extLst>
              <a:ext uri="{FF2B5EF4-FFF2-40B4-BE49-F238E27FC236}">
                <a16:creationId xmlns:a16="http://schemas.microsoft.com/office/drawing/2014/main" id="{B9D5F6D9-B342-1DF5-49E0-0C78B9611905}"/>
              </a:ext>
            </a:extLst>
          </p:cNvPr>
          <p:cNvSpPr/>
          <p:nvPr/>
        </p:nvSpPr>
        <p:spPr>
          <a:xfrm>
            <a:off x="1800225" y="21240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B5</a:t>
            </a:r>
          </a:p>
        </p:txBody>
      </p:sp>
      <p:sp>
        <p:nvSpPr>
          <p:cNvPr id="11" name="Flowchart: Magnetic Disk 10">
            <a:extLst>
              <a:ext uri="{FF2B5EF4-FFF2-40B4-BE49-F238E27FC236}">
                <a16:creationId xmlns:a16="http://schemas.microsoft.com/office/drawing/2014/main" id="{6350D15F-C76B-3AFE-EC82-D5D9EB7AC8B0}"/>
              </a:ext>
            </a:extLst>
          </p:cNvPr>
          <p:cNvSpPr/>
          <p:nvPr/>
        </p:nvSpPr>
        <p:spPr>
          <a:xfrm>
            <a:off x="1800225" y="15906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</a:t>
            </a: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DB2E68A9-C85B-823F-A3BD-4952A8F6F5D8}"/>
              </a:ext>
            </a:extLst>
          </p:cNvPr>
          <p:cNvSpPr/>
          <p:nvPr/>
        </p:nvSpPr>
        <p:spPr>
          <a:xfrm>
            <a:off x="1876426" y="4629151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1</a:t>
            </a:r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119C9D4C-19D5-28D7-EE7C-ED61AEEF659C}"/>
              </a:ext>
            </a:extLst>
          </p:cNvPr>
          <p:cNvSpPr/>
          <p:nvPr/>
        </p:nvSpPr>
        <p:spPr>
          <a:xfrm>
            <a:off x="3343276" y="1400175"/>
            <a:ext cx="1581150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Flowchart: Magnetic Disk 13">
            <a:extLst>
              <a:ext uri="{FF2B5EF4-FFF2-40B4-BE49-F238E27FC236}">
                <a16:creationId xmlns:a16="http://schemas.microsoft.com/office/drawing/2014/main" id="{24123E94-C37E-C7D5-261A-EFADD9A318AF}"/>
              </a:ext>
            </a:extLst>
          </p:cNvPr>
          <p:cNvSpPr/>
          <p:nvPr/>
        </p:nvSpPr>
        <p:spPr>
          <a:xfrm>
            <a:off x="3457575" y="370522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B18</a:t>
            </a: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4699735A-EED4-49A0-3492-B5513B80C50C}"/>
              </a:ext>
            </a:extLst>
          </p:cNvPr>
          <p:cNvSpPr/>
          <p:nvPr/>
        </p:nvSpPr>
        <p:spPr>
          <a:xfrm>
            <a:off x="3448050" y="318135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B14</a:t>
            </a: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1FE75951-1BDD-2E10-0E68-BC55A5080303}"/>
              </a:ext>
            </a:extLst>
          </p:cNvPr>
          <p:cNvSpPr/>
          <p:nvPr/>
        </p:nvSpPr>
        <p:spPr>
          <a:xfrm>
            <a:off x="3438525" y="26574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B10</a:t>
            </a:r>
          </a:p>
        </p:txBody>
      </p:sp>
      <p:sp>
        <p:nvSpPr>
          <p:cNvPr id="17" name="Flowchart: Magnetic Disk 16">
            <a:extLst>
              <a:ext uri="{FF2B5EF4-FFF2-40B4-BE49-F238E27FC236}">
                <a16:creationId xmlns:a16="http://schemas.microsoft.com/office/drawing/2014/main" id="{9699DF68-7A1F-7F3C-8C7D-CAA54DE8D4EC}"/>
              </a:ext>
            </a:extLst>
          </p:cNvPr>
          <p:cNvSpPr/>
          <p:nvPr/>
        </p:nvSpPr>
        <p:spPr>
          <a:xfrm>
            <a:off x="3448050" y="21240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B6</a:t>
            </a:r>
          </a:p>
        </p:txBody>
      </p:sp>
      <p:sp>
        <p:nvSpPr>
          <p:cNvPr id="18" name="Flowchart: Magnetic Disk 17">
            <a:extLst>
              <a:ext uri="{FF2B5EF4-FFF2-40B4-BE49-F238E27FC236}">
                <a16:creationId xmlns:a16="http://schemas.microsoft.com/office/drawing/2014/main" id="{872A5445-2A9C-5B41-2547-FC7D9BA10929}"/>
              </a:ext>
            </a:extLst>
          </p:cNvPr>
          <p:cNvSpPr/>
          <p:nvPr/>
        </p:nvSpPr>
        <p:spPr>
          <a:xfrm>
            <a:off x="3448050" y="15906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B2</a:t>
            </a:r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C8992B35-F2D6-24D9-85B5-C61C4FFC5067}"/>
              </a:ext>
            </a:extLst>
          </p:cNvPr>
          <p:cNvSpPr/>
          <p:nvPr/>
        </p:nvSpPr>
        <p:spPr>
          <a:xfrm>
            <a:off x="3524251" y="4629151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2</a:t>
            </a: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B0C7158E-6BD1-FD54-E125-C0F05B93CAC6}"/>
              </a:ext>
            </a:extLst>
          </p:cNvPr>
          <p:cNvSpPr/>
          <p:nvPr/>
        </p:nvSpPr>
        <p:spPr>
          <a:xfrm>
            <a:off x="5010151" y="1400175"/>
            <a:ext cx="1581150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Flowchart: Magnetic Disk 20">
            <a:extLst>
              <a:ext uri="{FF2B5EF4-FFF2-40B4-BE49-F238E27FC236}">
                <a16:creationId xmlns:a16="http://schemas.microsoft.com/office/drawing/2014/main" id="{A04DB34F-0D31-5A6E-2169-0F1F14C3D015}"/>
              </a:ext>
            </a:extLst>
          </p:cNvPr>
          <p:cNvSpPr/>
          <p:nvPr/>
        </p:nvSpPr>
        <p:spPr>
          <a:xfrm>
            <a:off x="5124450" y="370522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B19</a:t>
            </a:r>
          </a:p>
        </p:txBody>
      </p:sp>
      <p:sp>
        <p:nvSpPr>
          <p:cNvPr id="22" name="Flowchart: Magnetic Disk 21">
            <a:extLst>
              <a:ext uri="{FF2B5EF4-FFF2-40B4-BE49-F238E27FC236}">
                <a16:creationId xmlns:a16="http://schemas.microsoft.com/office/drawing/2014/main" id="{8BAF416E-3902-EDE8-AF55-65E5F74067FE}"/>
              </a:ext>
            </a:extLst>
          </p:cNvPr>
          <p:cNvSpPr/>
          <p:nvPr/>
        </p:nvSpPr>
        <p:spPr>
          <a:xfrm>
            <a:off x="5114925" y="318135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B15</a:t>
            </a:r>
          </a:p>
        </p:txBody>
      </p:sp>
      <p:sp>
        <p:nvSpPr>
          <p:cNvPr id="23" name="Flowchart: Magnetic Disk 22">
            <a:extLst>
              <a:ext uri="{FF2B5EF4-FFF2-40B4-BE49-F238E27FC236}">
                <a16:creationId xmlns:a16="http://schemas.microsoft.com/office/drawing/2014/main" id="{37B7C84F-688A-9C86-81B7-81C3D8A4F56B}"/>
              </a:ext>
            </a:extLst>
          </p:cNvPr>
          <p:cNvSpPr/>
          <p:nvPr/>
        </p:nvSpPr>
        <p:spPr>
          <a:xfrm>
            <a:off x="5105400" y="26574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B11</a:t>
            </a:r>
          </a:p>
        </p:txBody>
      </p:sp>
      <p:sp>
        <p:nvSpPr>
          <p:cNvPr id="24" name="Flowchart: Magnetic Disk 23">
            <a:extLst>
              <a:ext uri="{FF2B5EF4-FFF2-40B4-BE49-F238E27FC236}">
                <a16:creationId xmlns:a16="http://schemas.microsoft.com/office/drawing/2014/main" id="{4CA1E379-556E-FCD0-339D-061D289DBECF}"/>
              </a:ext>
            </a:extLst>
          </p:cNvPr>
          <p:cNvSpPr/>
          <p:nvPr/>
        </p:nvSpPr>
        <p:spPr>
          <a:xfrm>
            <a:off x="5114925" y="21240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B7</a:t>
            </a:r>
          </a:p>
        </p:txBody>
      </p:sp>
      <p:sp>
        <p:nvSpPr>
          <p:cNvPr id="25" name="Flowchart: Magnetic Disk 24">
            <a:extLst>
              <a:ext uri="{FF2B5EF4-FFF2-40B4-BE49-F238E27FC236}">
                <a16:creationId xmlns:a16="http://schemas.microsoft.com/office/drawing/2014/main" id="{613A0866-6773-DC20-F1BE-CD58603436CC}"/>
              </a:ext>
            </a:extLst>
          </p:cNvPr>
          <p:cNvSpPr/>
          <p:nvPr/>
        </p:nvSpPr>
        <p:spPr>
          <a:xfrm>
            <a:off x="5114925" y="15906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B3</a:t>
            </a:r>
          </a:p>
        </p:txBody>
      </p: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A221876F-505F-DE53-2869-2F32085EA132}"/>
              </a:ext>
            </a:extLst>
          </p:cNvPr>
          <p:cNvSpPr/>
          <p:nvPr/>
        </p:nvSpPr>
        <p:spPr>
          <a:xfrm>
            <a:off x="5191126" y="4629151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3</a:t>
            </a:r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201CAF4F-9AD2-D0B1-B2E1-549A6CC3DF27}"/>
              </a:ext>
            </a:extLst>
          </p:cNvPr>
          <p:cNvSpPr/>
          <p:nvPr/>
        </p:nvSpPr>
        <p:spPr>
          <a:xfrm>
            <a:off x="6657976" y="1400175"/>
            <a:ext cx="1581150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Flowchart: Magnetic Disk 27">
            <a:extLst>
              <a:ext uri="{FF2B5EF4-FFF2-40B4-BE49-F238E27FC236}">
                <a16:creationId xmlns:a16="http://schemas.microsoft.com/office/drawing/2014/main" id="{DF3C9E6C-3DE9-4330-C963-68E64BB2CAD8}"/>
              </a:ext>
            </a:extLst>
          </p:cNvPr>
          <p:cNvSpPr/>
          <p:nvPr/>
        </p:nvSpPr>
        <p:spPr>
          <a:xfrm>
            <a:off x="6772275" y="370522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B20</a:t>
            </a:r>
          </a:p>
        </p:txBody>
      </p:sp>
      <p:sp>
        <p:nvSpPr>
          <p:cNvPr id="29" name="Flowchart: Magnetic Disk 28">
            <a:extLst>
              <a:ext uri="{FF2B5EF4-FFF2-40B4-BE49-F238E27FC236}">
                <a16:creationId xmlns:a16="http://schemas.microsoft.com/office/drawing/2014/main" id="{D3ED3259-76FC-19D0-E0ED-66D1A0C151C9}"/>
              </a:ext>
            </a:extLst>
          </p:cNvPr>
          <p:cNvSpPr/>
          <p:nvPr/>
        </p:nvSpPr>
        <p:spPr>
          <a:xfrm>
            <a:off x="6762750" y="318135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B16</a:t>
            </a:r>
          </a:p>
        </p:txBody>
      </p:sp>
      <p:sp>
        <p:nvSpPr>
          <p:cNvPr id="30" name="Flowchart: Magnetic Disk 29">
            <a:extLst>
              <a:ext uri="{FF2B5EF4-FFF2-40B4-BE49-F238E27FC236}">
                <a16:creationId xmlns:a16="http://schemas.microsoft.com/office/drawing/2014/main" id="{EC65AD32-F72B-1991-0008-C946D76734EF}"/>
              </a:ext>
            </a:extLst>
          </p:cNvPr>
          <p:cNvSpPr/>
          <p:nvPr/>
        </p:nvSpPr>
        <p:spPr>
          <a:xfrm>
            <a:off x="6753225" y="26574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B12</a:t>
            </a:r>
          </a:p>
        </p:txBody>
      </p:sp>
      <p:sp>
        <p:nvSpPr>
          <p:cNvPr id="31" name="Flowchart: Magnetic Disk 30">
            <a:extLst>
              <a:ext uri="{FF2B5EF4-FFF2-40B4-BE49-F238E27FC236}">
                <a16:creationId xmlns:a16="http://schemas.microsoft.com/office/drawing/2014/main" id="{3F5A9167-0C33-492A-5B3D-577B2EA2A7FA}"/>
              </a:ext>
            </a:extLst>
          </p:cNvPr>
          <p:cNvSpPr/>
          <p:nvPr/>
        </p:nvSpPr>
        <p:spPr>
          <a:xfrm>
            <a:off x="6762750" y="21240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B8</a:t>
            </a:r>
          </a:p>
        </p:txBody>
      </p:sp>
      <p:sp>
        <p:nvSpPr>
          <p:cNvPr id="32" name="Flowchart: Magnetic Disk 31">
            <a:extLst>
              <a:ext uri="{FF2B5EF4-FFF2-40B4-BE49-F238E27FC236}">
                <a16:creationId xmlns:a16="http://schemas.microsoft.com/office/drawing/2014/main" id="{6166DFA2-9876-1AB8-FC62-D2BC21CCCD00}"/>
              </a:ext>
            </a:extLst>
          </p:cNvPr>
          <p:cNvSpPr/>
          <p:nvPr/>
        </p:nvSpPr>
        <p:spPr>
          <a:xfrm>
            <a:off x="6762750" y="15906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B4</a:t>
            </a:r>
          </a:p>
        </p:txBody>
      </p:sp>
      <p:sp>
        <p:nvSpPr>
          <p:cNvPr id="33" name="Flowchart: Process 32">
            <a:extLst>
              <a:ext uri="{FF2B5EF4-FFF2-40B4-BE49-F238E27FC236}">
                <a16:creationId xmlns:a16="http://schemas.microsoft.com/office/drawing/2014/main" id="{70DCE8CA-AB81-0427-33D7-6490D4D01723}"/>
              </a:ext>
            </a:extLst>
          </p:cNvPr>
          <p:cNvSpPr/>
          <p:nvPr/>
        </p:nvSpPr>
        <p:spPr>
          <a:xfrm>
            <a:off x="6838951" y="4629151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4</a:t>
            </a:r>
          </a:p>
        </p:txBody>
      </p:sp>
      <p:sp>
        <p:nvSpPr>
          <p:cNvPr id="34" name="Flowchart: Process 33">
            <a:extLst>
              <a:ext uri="{FF2B5EF4-FFF2-40B4-BE49-F238E27FC236}">
                <a16:creationId xmlns:a16="http://schemas.microsoft.com/office/drawing/2014/main" id="{ECEF6E03-9826-DE45-AFA4-75EA5F325B9A}"/>
              </a:ext>
            </a:extLst>
          </p:cNvPr>
          <p:cNvSpPr/>
          <p:nvPr/>
        </p:nvSpPr>
        <p:spPr>
          <a:xfrm>
            <a:off x="8639176" y="1409700"/>
            <a:ext cx="1581150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Flowchart: Magnetic Disk 34">
            <a:extLst>
              <a:ext uri="{FF2B5EF4-FFF2-40B4-BE49-F238E27FC236}">
                <a16:creationId xmlns:a16="http://schemas.microsoft.com/office/drawing/2014/main" id="{3EE0152B-DB0F-1A4A-38B1-C240101A77EE}"/>
              </a:ext>
            </a:extLst>
          </p:cNvPr>
          <p:cNvSpPr/>
          <p:nvPr/>
        </p:nvSpPr>
        <p:spPr>
          <a:xfrm>
            <a:off x="8753475" y="3714751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P5</a:t>
            </a:r>
          </a:p>
        </p:txBody>
      </p:sp>
      <p:sp>
        <p:nvSpPr>
          <p:cNvPr id="36" name="Flowchart: Magnetic Disk 35">
            <a:extLst>
              <a:ext uri="{FF2B5EF4-FFF2-40B4-BE49-F238E27FC236}">
                <a16:creationId xmlns:a16="http://schemas.microsoft.com/office/drawing/2014/main" id="{CAFD261F-9C92-415B-4FE2-9E5A53629043}"/>
              </a:ext>
            </a:extLst>
          </p:cNvPr>
          <p:cNvSpPr/>
          <p:nvPr/>
        </p:nvSpPr>
        <p:spPr>
          <a:xfrm>
            <a:off x="8743950" y="3190876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P4</a:t>
            </a:r>
          </a:p>
        </p:txBody>
      </p:sp>
      <p:sp>
        <p:nvSpPr>
          <p:cNvPr id="37" name="Flowchart: Magnetic Disk 36">
            <a:extLst>
              <a:ext uri="{FF2B5EF4-FFF2-40B4-BE49-F238E27FC236}">
                <a16:creationId xmlns:a16="http://schemas.microsoft.com/office/drawing/2014/main" id="{D86BC0AE-1BA2-9A7F-7CAF-6FFA3FC99C3B}"/>
              </a:ext>
            </a:extLst>
          </p:cNvPr>
          <p:cNvSpPr/>
          <p:nvPr/>
        </p:nvSpPr>
        <p:spPr>
          <a:xfrm>
            <a:off x="8734425" y="2667001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P3</a:t>
            </a:r>
          </a:p>
        </p:txBody>
      </p:sp>
      <p:sp>
        <p:nvSpPr>
          <p:cNvPr id="38" name="Flowchart: Magnetic Disk 37">
            <a:extLst>
              <a:ext uri="{FF2B5EF4-FFF2-40B4-BE49-F238E27FC236}">
                <a16:creationId xmlns:a16="http://schemas.microsoft.com/office/drawing/2014/main" id="{A9B26DB3-E322-7158-59DB-800EA3746E39}"/>
              </a:ext>
            </a:extLst>
          </p:cNvPr>
          <p:cNvSpPr/>
          <p:nvPr/>
        </p:nvSpPr>
        <p:spPr>
          <a:xfrm>
            <a:off x="8743950" y="2133601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P2</a:t>
            </a:r>
          </a:p>
        </p:txBody>
      </p:sp>
      <p:sp>
        <p:nvSpPr>
          <p:cNvPr id="39" name="Flowchart: Magnetic Disk 38">
            <a:extLst>
              <a:ext uri="{FF2B5EF4-FFF2-40B4-BE49-F238E27FC236}">
                <a16:creationId xmlns:a16="http://schemas.microsoft.com/office/drawing/2014/main" id="{44E76CCA-6A82-65A2-D9DA-0EDB6C70F690}"/>
              </a:ext>
            </a:extLst>
          </p:cNvPr>
          <p:cNvSpPr/>
          <p:nvPr/>
        </p:nvSpPr>
        <p:spPr>
          <a:xfrm>
            <a:off x="8743950" y="1600201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P1</a:t>
            </a:r>
          </a:p>
        </p:txBody>
      </p:sp>
      <p:sp>
        <p:nvSpPr>
          <p:cNvPr id="40" name="Flowchart: Process 39">
            <a:extLst>
              <a:ext uri="{FF2B5EF4-FFF2-40B4-BE49-F238E27FC236}">
                <a16:creationId xmlns:a16="http://schemas.microsoft.com/office/drawing/2014/main" id="{C79BFE00-22F6-6CFB-7107-4E2757240966}"/>
              </a:ext>
            </a:extLst>
          </p:cNvPr>
          <p:cNvSpPr/>
          <p:nvPr/>
        </p:nvSpPr>
        <p:spPr>
          <a:xfrm>
            <a:off x="8820151" y="4492172"/>
            <a:ext cx="1304925" cy="66466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Parity Disk</a:t>
            </a: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73EE7984-09A1-8292-301B-48EE5368D3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516019"/>
              </p:ext>
            </p:extLst>
          </p:nvPr>
        </p:nvGraphicFramePr>
        <p:xfrm>
          <a:off x="3428999" y="5197475"/>
          <a:ext cx="689941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97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97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RAID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Block Size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1 bit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1 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1 block (512 bytes)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2" name="Rectangular Callout 8">
            <a:extLst>
              <a:ext uri="{FF2B5EF4-FFF2-40B4-BE49-F238E27FC236}">
                <a16:creationId xmlns:a16="http://schemas.microsoft.com/office/drawing/2014/main" id="{28DB2FDE-43EF-8FE6-C346-477F2EBF90CB}"/>
              </a:ext>
            </a:extLst>
          </p:cNvPr>
          <p:cNvSpPr/>
          <p:nvPr/>
        </p:nvSpPr>
        <p:spPr>
          <a:xfrm>
            <a:off x="6096001" y="213919"/>
            <a:ext cx="2047876" cy="1104900"/>
          </a:xfrm>
          <a:prstGeom prst="wedgeRectCallout">
            <a:avLst>
              <a:gd name="adj1" fmla="val 99336"/>
              <a:gd name="adj2" fmla="val 10634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Single point of contention</a:t>
            </a:r>
          </a:p>
        </p:txBody>
      </p:sp>
      <p:sp>
        <p:nvSpPr>
          <p:cNvPr id="43" name="Rounded Rectangle 9">
            <a:extLst>
              <a:ext uri="{FF2B5EF4-FFF2-40B4-BE49-F238E27FC236}">
                <a16:creationId xmlns:a16="http://schemas.microsoft.com/office/drawing/2014/main" id="{234EAA9E-9ED2-0E87-2C00-FC8DAFDDB780}"/>
              </a:ext>
            </a:extLst>
          </p:cNvPr>
          <p:cNvSpPr/>
          <p:nvPr/>
        </p:nvSpPr>
        <p:spPr>
          <a:xfrm>
            <a:off x="7790770" y="5597980"/>
            <a:ext cx="3201760" cy="63817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For reading a single block </a:t>
            </a:r>
            <a:r>
              <a:rPr lang="en-US" sz="2000">
                <a:sym typeface="Wingdings" panose="05000000000000000000" pitchFamily="2" charset="2"/>
              </a:rPr>
              <a:t> access all the disks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50081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5DE9E-EB66-685E-4DC7-1C61C0568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RAID 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0A88E4-522D-0439-EC58-F179989A5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E99BF4-625E-AA4F-6F95-9D1734052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42</a:t>
            </a:fld>
            <a:endParaRPr lang="en-US"/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258DA48A-67AE-BEBC-E438-3D5B7C6BC575}"/>
              </a:ext>
            </a:extLst>
          </p:cNvPr>
          <p:cNvSpPr/>
          <p:nvPr/>
        </p:nvSpPr>
        <p:spPr>
          <a:xfrm>
            <a:off x="1913166" y="1400175"/>
            <a:ext cx="1581150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Flowchart: Magnetic Disk 6">
            <a:extLst>
              <a:ext uri="{FF2B5EF4-FFF2-40B4-BE49-F238E27FC236}">
                <a16:creationId xmlns:a16="http://schemas.microsoft.com/office/drawing/2014/main" id="{751D2FDF-F0E9-0A2A-AAE0-46273861053F}"/>
              </a:ext>
            </a:extLst>
          </p:cNvPr>
          <p:cNvSpPr/>
          <p:nvPr/>
        </p:nvSpPr>
        <p:spPr>
          <a:xfrm>
            <a:off x="2027465" y="370522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B17</a:t>
            </a:r>
          </a:p>
        </p:txBody>
      </p:sp>
      <p:sp>
        <p:nvSpPr>
          <p:cNvPr id="8" name="Flowchart: Magnetic Disk 7">
            <a:extLst>
              <a:ext uri="{FF2B5EF4-FFF2-40B4-BE49-F238E27FC236}">
                <a16:creationId xmlns:a16="http://schemas.microsoft.com/office/drawing/2014/main" id="{749B1EA1-AE19-93EF-5573-3B96AB7295DB}"/>
              </a:ext>
            </a:extLst>
          </p:cNvPr>
          <p:cNvSpPr/>
          <p:nvPr/>
        </p:nvSpPr>
        <p:spPr>
          <a:xfrm>
            <a:off x="2017940" y="318135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B13</a:t>
            </a:r>
          </a:p>
        </p:txBody>
      </p:sp>
      <p:sp>
        <p:nvSpPr>
          <p:cNvPr id="9" name="Flowchart: Magnetic Disk 8">
            <a:extLst>
              <a:ext uri="{FF2B5EF4-FFF2-40B4-BE49-F238E27FC236}">
                <a16:creationId xmlns:a16="http://schemas.microsoft.com/office/drawing/2014/main" id="{CBFC28A2-FDDD-543C-0B96-1B32DCD563B3}"/>
              </a:ext>
            </a:extLst>
          </p:cNvPr>
          <p:cNvSpPr/>
          <p:nvPr/>
        </p:nvSpPr>
        <p:spPr>
          <a:xfrm>
            <a:off x="2008415" y="26574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B9</a:t>
            </a:r>
          </a:p>
        </p:txBody>
      </p:sp>
      <p:sp>
        <p:nvSpPr>
          <p:cNvPr id="10" name="Flowchart: Magnetic Disk 9">
            <a:extLst>
              <a:ext uri="{FF2B5EF4-FFF2-40B4-BE49-F238E27FC236}">
                <a16:creationId xmlns:a16="http://schemas.microsoft.com/office/drawing/2014/main" id="{E18FBFD3-43A9-B742-8262-548C57865283}"/>
              </a:ext>
            </a:extLst>
          </p:cNvPr>
          <p:cNvSpPr/>
          <p:nvPr/>
        </p:nvSpPr>
        <p:spPr>
          <a:xfrm>
            <a:off x="2017940" y="2124076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P2</a:t>
            </a:r>
          </a:p>
        </p:txBody>
      </p:sp>
      <p:sp>
        <p:nvSpPr>
          <p:cNvPr id="11" name="Flowchart: Magnetic Disk 10">
            <a:extLst>
              <a:ext uri="{FF2B5EF4-FFF2-40B4-BE49-F238E27FC236}">
                <a16:creationId xmlns:a16="http://schemas.microsoft.com/office/drawing/2014/main" id="{6F91267C-4132-F245-018B-6FAF1D56B467}"/>
              </a:ext>
            </a:extLst>
          </p:cNvPr>
          <p:cNvSpPr/>
          <p:nvPr/>
        </p:nvSpPr>
        <p:spPr>
          <a:xfrm>
            <a:off x="2017940" y="15906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</a:t>
            </a: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FB05EF25-CEA7-CACF-BED2-3F341059006B}"/>
              </a:ext>
            </a:extLst>
          </p:cNvPr>
          <p:cNvSpPr/>
          <p:nvPr/>
        </p:nvSpPr>
        <p:spPr>
          <a:xfrm>
            <a:off x="2094141" y="4629151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1</a:t>
            </a:r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CC185B37-1D57-0934-7D2B-2826C89C13E8}"/>
              </a:ext>
            </a:extLst>
          </p:cNvPr>
          <p:cNvSpPr/>
          <p:nvPr/>
        </p:nvSpPr>
        <p:spPr>
          <a:xfrm>
            <a:off x="3560991" y="1400175"/>
            <a:ext cx="1581150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Flowchart: Magnetic Disk 13">
            <a:extLst>
              <a:ext uri="{FF2B5EF4-FFF2-40B4-BE49-F238E27FC236}">
                <a16:creationId xmlns:a16="http://schemas.microsoft.com/office/drawing/2014/main" id="{66133D94-DA18-1E56-7FF3-3E178C634B60}"/>
              </a:ext>
            </a:extLst>
          </p:cNvPr>
          <p:cNvSpPr/>
          <p:nvPr/>
        </p:nvSpPr>
        <p:spPr>
          <a:xfrm>
            <a:off x="3675290" y="370522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B18</a:t>
            </a: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E470BBE4-3158-4E2D-C1BF-05D596AF12E1}"/>
              </a:ext>
            </a:extLst>
          </p:cNvPr>
          <p:cNvSpPr/>
          <p:nvPr/>
        </p:nvSpPr>
        <p:spPr>
          <a:xfrm>
            <a:off x="3665765" y="318135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B14</a:t>
            </a: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8CA385DD-C081-E8BF-8955-81255F9D667F}"/>
              </a:ext>
            </a:extLst>
          </p:cNvPr>
          <p:cNvSpPr/>
          <p:nvPr/>
        </p:nvSpPr>
        <p:spPr>
          <a:xfrm>
            <a:off x="3656240" y="2657476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P3</a:t>
            </a:r>
          </a:p>
        </p:txBody>
      </p:sp>
      <p:sp>
        <p:nvSpPr>
          <p:cNvPr id="17" name="Flowchart: Magnetic Disk 16">
            <a:extLst>
              <a:ext uri="{FF2B5EF4-FFF2-40B4-BE49-F238E27FC236}">
                <a16:creationId xmlns:a16="http://schemas.microsoft.com/office/drawing/2014/main" id="{3E8B5777-2118-A527-3E6D-B057674E70DC}"/>
              </a:ext>
            </a:extLst>
          </p:cNvPr>
          <p:cNvSpPr/>
          <p:nvPr/>
        </p:nvSpPr>
        <p:spPr>
          <a:xfrm>
            <a:off x="3665765" y="21240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B5</a:t>
            </a:r>
          </a:p>
        </p:txBody>
      </p:sp>
      <p:sp>
        <p:nvSpPr>
          <p:cNvPr id="18" name="Flowchart: Magnetic Disk 17">
            <a:extLst>
              <a:ext uri="{FF2B5EF4-FFF2-40B4-BE49-F238E27FC236}">
                <a16:creationId xmlns:a16="http://schemas.microsoft.com/office/drawing/2014/main" id="{009E6114-25E3-D0B5-EAE4-5C01CC4243C2}"/>
              </a:ext>
            </a:extLst>
          </p:cNvPr>
          <p:cNvSpPr/>
          <p:nvPr/>
        </p:nvSpPr>
        <p:spPr>
          <a:xfrm>
            <a:off x="3665765" y="15906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B2</a:t>
            </a:r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DDDCE5BF-5DF4-C166-7000-46FF157B8148}"/>
              </a:ext>
            </a:extLst>
          </p:cNvPr>
          <p:cNvSpPr/>
          <p:nvPr/>
        </p:nvSpPr>
        <p:spPr>
          <a:xfrm>
            <a:off x="3741966" y="4629151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2</a:t>
            </a: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83AD35A2-C2A8-C6DC-7737-42B43EA1F5E4}"/>
              </a:ext>
            </a:extLst>
          </p:cNvPr>
          <p:cNvSpPr/>
          <p:nvPr/>
        </p:nvSpPr>
        <p:spPr>
          <a:xfrm>
            <a:off x="5227866" y="1400175"/>
            <a:ext cx="1581150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Flowchart: Magnetic Disk 20">
            <a:extLst>
              <a:ext uri="{FF2B5EF4-FFF2-40B4-BE49-F238E27FC236}">
                <a16:creationId xmlns:a16="http://schemas.microsoft.com/office/drawing/2014/main" id="{38332E04-8FBE-5117-138B-691D840A9C7C}"/>
              </a:ext>
            </a:extLst>
          </p:cNvPr>
          <p:cNvSpPr/>
          <p:nvPr/>
        </p:nvSpPr>
        <p:spPr>
          <a:xfrm>
            <a:off x="5342165" y="370522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B19</a:t>
            </a:r>
          </a:p>
        </p:txBody>
      </p:sp>
      <p:sp>
        <p:nvSpPr>
          <p:cNvPr id="22" name="Flowchart: Magnetic Disk 21">
            <a:extLst>
              <a:ext uri="{FF2B5EF4-FFF2-40B4-BE49-F238E27FC236}">
                <a16:creationId xmlns:a16="http://schemas.microsoft.com/office/drawing/2014/main" id="{1E19A9A4-04C0-A9F4-19EC-8B074BE24A92}"/>
              </a:ext>
            </a:extLst>
          </p:cNvPr>
          <p:cNvSpPr/>
          <p:nvPr/>
        </p:nvSpPr>
        <p:spPr>
          <a:xfrm>
            <a:off x="5332640" y="3181351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P4</a:t>
            </a:r>
          </a:p>
        </p:txBody>
      </p:sp>
      <p:sp>
        <p:nvSpPr>
          <p:cNvPr id="23" name="Flowchart: Magnetic Disk 22">
            <a:extLst>
              <a:ext uri="{FF2B5EF4-FFF2-40B4-BE49-F238E27FC236}">
                <a16:creationId xmlns:a16="http://schemas.microsoft.com/office/drawing/2014/main" id="{3D6117AF-39D0-A069-81E4-C5003F7B8C5B}"/>
              </a:ext>
            </a:extLst>
          </p:cNvPr>
          <p:cNvSpPr/>
          <p:nvPr/>
        </p:nvSpPr>
        <p:spPr>
          <a:xfrm>
            <a:off x="5323115" y="26574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B10</a:t>
            </a:r>
          </a:p>
        </p:txBody>
      </p:sp>
      <p:sp>
        <p:nvSpPr>
          <p:cNvPr id="24" name="Flowchart: Magnetic Disk 23">
            <a:extLst>
              <a:ext uri="{FF2B5EF4-FFF2-40B4-BE49-F238E27FC236}">
                <a16:creationId xmlns:a16="http://schemas.microsoft.com/office/drawing/2014/main" id="{CD7A2EC1-2ABB-D058-836F-1FEFB9415E95}"/>
              </a:ext>
            </a:extLst>
          </p:cNvPr>
          <p:cNvSpPr/>
          <p:nvPr/>
        </p:nvSpPr>
        <p:spPr>
          <a:xfrm>
            <a:off x="5332640" y="21240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B6</a:t>
            </a:r>
          </a:p>
        </p:txBody>
      </p:sp>
      <p:sp>
        <p:nvSpPr>
          <p:cNvPr id="25" name="Flowchart: Magnetic Disk 24">
            <a:extLst>
              <a:ext uri="{FF2B5EF4-FFF2-40B4-BE49-F238E27FC236}">
                <a16:creationId xmlns:a16="http://schemas.microsoft.com/office/drawing/2014/main" id="{2055AD0C-A69A-1B7A-C21C-635B561CCA04}"/>
              </a:ext>
            </a:extLst>
          </p:cNvPr>
          <p:cNvSpPr/>
          <p:nvPr/>
        </p:nvSpPr>
        <p:spPr>
          <a:xfrm>
            <a:off x="5332640" y="15906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B3</a:t>
            </a:r>
          </a:p>
        </p:txBody>
      </p: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6FBC8ADB-F2F8-587D-47B6-3E68EB29F276}"/>
              </a:ext>
            </a:extLst>
          </p:cNvPr>
          <p:cNvSpPr/>
          <p:nvPr/>
        </p:nvSpPr>
        <p:spPr>
          <a:xfrm>
            <a:off x="5408841" y="4629151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3</a:t>
            </a:r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962ABE97-312F-D5C1-DF74-58E6A0527775}"/>
              </a:ext>
            </a:extLst>
          </p:cNvPr>
          <p:cNvSpPr/>
          <p:nvPr/>
        </p:nvSpPr>
        <p:spPr>
          <a:xfrm>
            <a:off x="6875691" y="1400175"/>
            <a:ext cx="1581150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Flowchart: Magnetic Disk 27">
            <a:extLst>
              <a:ext uri="{FF2B5EF4-FFF2-40B4-BE49-F238E27FC236}">
                <a16:creationId xmlns:a16="http://schemas.microsoft.com/office/drawing/2014/main" id="{901D6688-EBBF-A2B3-26DF-956D9A608AC0}"/>
              </a:ext>
            </a:extLst>
          </p:cNvPr>
          <p:cNvSpPr/>
          <p:nvPr/>
        </p:nvSpPr>
        <p:spPr>
          <a:xfrm>
            <a:off x="6989990" y="3705226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P5</a:t>
            </a:r>
          </a:p>
        </p:txBody>
      </p:sp>
      <p:sp>
        <p:nvSpPr>
          <p:cNvPr id="29" name="Flowchart: Magnetic Disk 28">
            <a:extLst>
              <a:ext uri="{FF2B5EF4-FFF2-40B4-BE49-F238E27FC236}">
                <a16:creationId xmlns:a16="http://schemas.microsoft.com/office/drawing/2014/main" id="{C430DB0D-EA78-2664-D8EF-3556291B38D0}"/>
              </a:ext>
            </a:extLst>
          </p:cNvPr>
          <p:cNvSpPr/>
          <p:nvPr/>
        </p:nvSpPr>
        <p:spPr>
          <a:xfrm>
            <a:off x="6980465" y="318135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B15</a:t>
            </a:r>
          </a:p>
        </p:txBody>
      </p:sp>
      <p:sp>
        <p:nvSpPr>
          <p:cNvPr id="30" name="Flowchart: Magnetic Disk 29">
            <a:extLst>
              <a:ext uri="{FF2B5EF4-FFF2-40B4-BE49-F238E27FC236}">
                <a16:creationId xmlns:a16="http://schemas.microsoft.com/office/drawing/2014/main" id="{CD8428FF-6ABC-1F45-FC15-1CB07AF38500}"/>
              </a:ext>
            </a:extLst>
          </p:cNvPr>
          <p:cNvSpPr/>
          <p:nvPr/>
        </p:nvSpPr>
        <p:spPr>
          <a:xfrm>
            <a:off x="6970940" y="26574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B11</a:t>
            </a:r>
          </a:p>
        </p:txBody>
      </p:sp>
      <p:sp>
        <p:nvSpPr>
          <p:cNvPr id="31" name="Flowchart: Magnetic Disk 30">
            <a:extLst>
              <a:ext uri="{FF2B5EF4-FFF2-40B4-BE49-F238E27FC236}">
                <a16:creationId xmlns:a16="http://schemas.microsoft.com/office/drawing/2014/main" id="{E75BF9BE-BF57-72DD-3B91-F06B5DAA3C1C}"/>
              </a:ext>
            </a:extLst>
          </p:cNvPr>
          <p:cNvSpPr/>
          <p:nvPr/>
        </p:nvSpPr>
        <p:spPr>
          <a:xfrm>
            <a:off x="6980465" y="21240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B7</a:t>
            </a:r>
          </a:p>
        </p:txBody>
      </p:sp>
      <p:sp>
        <p:nvSpPr>
          <p:cNvPr id="32" name="Flowchart: Magnetic Disk 31">
            <a:extLst>
              <a:ext uri="{FF2B5EF4-FFF2-40B4-BE49-F238E27FC236}">
                <a16:creationId xmlns:a16="http://schemas.microsoft.com/office/drawing/2014/main" id="{E98C1C01-0990-8E99-1502-B4465FD4C35E}"/>
              </a:ext>
            </a:extLst>
          </p:cNvPr>
          <p:cNvSpPr/>
          <p:nvPr/>
        </p:nvSpPr>
        <p:spPr>
          <a:xfrm>
            <a:off x="6980465" y="15906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B4</a:t>
            </a:r>
          </a:p>
        </p:txBody>
      </p:sp>
      <p:sp>
        <p:nvSpPr>
          <p:cNvPr id="33" name="Flowchart: Process 32">
            <a:extLst>
              <a:ext uri="{FF2B5EF4-FFF2-40B4-BE49-F238E27FC236}">
                <a16:creationId xmlns:a16="http://schemas.microsoft.com/office/drawing/2014/main" id="{8AA27A7B-EED6-2977-B8C4-1F14F83DFE3C}"/>
              </a:ext>
            </a:extLst>
          </p:cNvPr>
          <p:cNvSpPr/>
          <p:nvPr/>
        </p:nvSpPr>
        <p:spPr>
          <a:xfrm>
            <a:off x="7056666" y="4629151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4</a:t>
            </a:r>
          </a:p>
        </p:txBody>
      </p:sp>
      <p:sp>
        <p:nvSpPr>
          <p:cNvPr id="34" name="Flowchart: Process 33">
            <a:extLst>
              <a:ext uri="{FF2B5EF4-FFF2-40B4-BE49-F238E27FC236}">
                <a16:creationId xmlns:a16="http://schemas.microsoft.com/office/drawing/2014/main" id="{A68DF99A-7873-3A42-8520-C52786329C5C}"/>
              </a:ext>
            </a:extLst>
          </p:cNvPr>
          <p:cNvSpPr/>
          <p:nvPr/>
        </p:nvSpPr>
        <p:spPr>
          <a:xfrm>
            <a:off x="8656866" y="1409700"/>
            <a:ext cx="1581150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Flowchart: Magnetic Disk 34">
            <a:extLst>
              <a:ext uri="{FF2B5EF4-FFF2-40B4-BE49-F238E27FC236}">
                <a16:creationId xmlns:a16="http://schemas.microsoft.com/office/drawing/2014/main" id="{E87E5C0A-C64B-E5B1-05DF-4E1FEF184E09}"/>
              </a:ext>
            </a:extLst>
          </p:cNvPr>
          <p:cNvSpPr/>
          <p:nvPr/>
        </p:nvSpPr>
        <p:spPr>
          <a:xfrm>
            <a:off x="8771165" y="371475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B20</a:t>
            </a:r>
          </a:p>
        </p:txBody>
      </p:sp>
      <p:sp>
        <p:nvSpPr>
          <p:cNvPr id="36" name="Flowchart: Magnetic Disk 35">
            <a:extLst>
              <a:ext uri="{FF2B5EF4-FFF2-40B4-BE49-F238E27FC236}">
                <a16:creationId xmlns:a16="http://schemas.microsoft.com/office/drawing/2014/main" id="{9EC69E82-42B5-699C-F91A-8B3B7A708162}"/>
              </a:ext>
            </a:extLst>
          </p:cNvPr>
          <p:cNvSpPr/>
          <p:nvPr/>
        </p:nvSpPr>
        <p:spPr>
          <a:xfrm>
            <a:off x="8761640" y="31908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B16</a:t>
            </a:r>
          </a:p>
        </p:txBody>
      </p:sp>
      <p:sp>
        <p:nvSpPr>
          <p:cNvPr id="37" name="Flowchart: Magnetic Disk 36">
            <a:extLst>
              <a:ext uri="{FF2B5EF4-FFF2-40B4-BE49-F238E27FC236}">
                <a16:creationId xmlns:a16="http://schemas.microsoft.com/office/drawing/2014/main" id="{E8ACDBC3-A9BB-AC7E-EA39-FA8A594861E9}"/>
              </a:ext>
            </a:extLst>
          </p:cNvPr>
          <p:cNvSpPr/>
          <p:nvPr/>
        </p:nvSpPr>
        <p:spPr>
          <a:xfrm>
            <a:off x="8752115" y="266700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B12</a:t>
            </a:r>
          </a:p>
        </p:txBody>
      </p:sp>
      <p:sp>
        <p:nvSpPr>
          <p:cNvPr id="38" name="Flowchart: Magnetic Disk 37">
            <a:extLst>
              <a:ext uri="{FF2B5EF4-FFF2-40B4-BE49-F238E27FC236}">
                <a16:creationId xmlns:a16="http://schemas.microsoft.com/office/drawing/2014/main" id="{8856EC97-9946-26C0-BCB4-AA9A328B0F27}"/>
              </a:ext>
            </a:extLst>
          </p:cNvPr>
          <p:cNvSpPr/>
          <p:nvPr/>
        </p:nvSpPr>
        <p:spPr>
          <a:xfrm>
            <a:off x="8761640" y="213360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B8</a:t>
            </a:r>
          </a:p>
        </p:txBody>
      </p:sp>
      <p:sp>
        <p:nvSpPr>
          <p:cNvPr id="39" name="Flowchart: Magnetic Disk 38">
            <a:extLst>
              <a:ext uri="{FF2B5EF4-FFF2-40B4-BE49-F238E27FC236}">
                <a16:creationId xmlns:a16="http://schemas.microsoft.com/office/drawing/2014/main" id="{94BCBB02-BCD0-E956-176A-E3D256969378}"/>
              </a:ext>
            </a:extLst>
          </p:cNvPr>
          <p:cNvSpPr/>
          <p:nvPr/>
        </p:nvSpPr>
        <p:spPr>
          <a:xfrm>
            <a:off x="8761640" y="1600201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P1</a:t>
            </a:r>
          </a:p>
        </p:txBody>
      </p:sp>
      <p:sp>
        <p:nvSpPr>
          <p:cNvPr id="40" name="Flowchart: Process 39">
            <a:extLst>
              <a:ext uri="{FF2B5EF4-FFF2-40B4-BE49-F238E27FC236}">
                <a16:creationId xmlns:a16="http://schemas.microsoft.com/office/drawing/2014/main" id="{DAF1C152-7B5D-14A7-D0B5-642B25417E7E}"/>
              </a:ext>
            </a:extLst>
          </p:cNvPr>
          <p:cNvSpPr/>
          <p:nvPr/>
        </p:nvSpPr>
        <p:spPr>
          <a:xfrm>
            <a:off x="8837841" y="4638676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5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58F048C-94C6-0F4B-623D-ADD2F1556E56}"/>
              </a:ext>
            </a:extLst>
          </p:cNvPr>
          <p:cNvSpPr txBox="1">
            <a:spLocks/>
          </p:cNvSpPr>
          <p:nvPr/>
        </p:nvSpPr>
        <p:spPr>
          <a:xfrm>
            <a:off x="561523" y="5305425"/>
            <a:ext cx="8970736" cy="9667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 marL="432000" marR="0" lvl="0" indent="-324000" algn="l" hangingPunct="1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tabLst/>
              <a:defRPr lang="fr-FR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marR="0" lvl="0" indent="-324000" algn="l" defTabSz="914400" rtl="0" eaLnBrk="1" latinLnBrk="0" hangingPunct="1">
              <a:spcBef>
                <a:spcPts val="0"/>
              </a:spcBef>
              <a:spcAft>
                <a:spcPts val="1414"/>
              </a:spcAft>
              <a:buClr>
                <a:schemeClr val="accent1"/>
              </a:buClr>
              <a:buSzPct val="45000"/>
              <a:buFont typeface="StarSymbol"/>
              <a:buChar char="●"/>
              <a:tabLst/>
              <a:defRPr lang="fr-FR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marR="0" lvl="1" indent="-324000" algn="l" defTabSz="914400" rtl="0" eaLnBrk="1" latinLnBrk="0" hangingPunct="1">
              <a:spcBef>
                <a:spcPts val="0"/>
              </a:spcBef>
              <a:spcAft>
                <a:spcPts val="1134"/>
              </a:spcAft>
              <a:buClr>
                <a:schemeClr val="accent1"/>
              </a:buClr>
              <a:buSzPct val="45000"/>
              <a:buFont typeface="StarSymbol"/>
              <a:buChar char="●"/>
              <a:tabLst/>
              <a:defRPr lang="fr-FR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marR="0" lvl="2" indent="-288000" algn="l" defTabSz="914400" rtl="0" eaLnBrk="1" latinLnBrk="0" hangingPunct="1">
              <a:spcBef>
                <a:spcPts val="0"/>
              </a:spcBef>
              <a:spcAft>
                <a:spcPts val="850"/>
              </a:spcAft>
              <a:buClr>
                <a:schemeClr val="accent1"/>
              </a:buClr>
              <a:buSzPct val="75000"/>
              <a:buFont typeface="StarSymbol"/>
              <a:buChar char="–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marR="0" lvl="3" indent="-216000" algn="l" defTabSz="914400" rtl="0" eaLnBrk="1" latinLnBrk="0" hangingPunct="1">
              <a:spcBef>
                <a:spcPts val="0"/>
              </a:spcBef>
              <a:spcAft>
                <a:spcPts val="567"/>
              </a:spcAft>
              <a:buClr>
                <a:schemeClr val="accent1"/>
              </a:buClr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marR="0" lvl="4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Clr>
                <a:schemeClr val="accent1"/>
              </a:buClr>
              <a:buSzPct val="75000"/>
              <a:buFont typeface="StarSymbol"/>
              <a:buChar char="–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marR="0" lvl="5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Clr>
                <a:schemeClr val="accent1"/>
              </a:buClr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marR="0" lvl="6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Clr>
                <a:schemeClr val="accent1"/>
              </a:buClr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marR="0" lvl="7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Clr>
                <a:schemeClr val="accent1"/>
              </a:buClr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marR="0" lvl="8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Clr>
                <a:schemeClr val="accent1"/>
              </a:buClr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FF0000"/>
                </a:solidFill>
                <a:latin typeface="Calibri" panose="020F0502020204030204" pitchFamily="34" charset="0"/>
              </a:rPr>
              <a:t>To avoid this problem: </a:t>
            </a:r>
            <a:r>
              <a:rPr lang="en-US" sz="2400">
                <a:solidFill>
                  <a:srgbClr val="0070C0"/>
                </a:solidFill>
                <a:latin typeface="Calibri" panose="020F0502020204030204" pitchFamily="34" charset="0"/>
              </a:rPr>
              <a:t>Distribute</a:t>
            </a:r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</a:rPr>
              <a:t> the </a:t>
            </a:r>
            <a:r>
              <a:rPr lang="en-US" sz="2400">
                <a:solidFill>
                  <a:srgbClr val="00B050"/>
                </a:solidFill>
                <a:latin typeface="Calibri" panose="020F0502020204030204" pitchFamily="34" charset="0"/>
              </a:rPr>
              <a:t>parity</a:t>
            </a:r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</a:rPr>
              <a:t> blocks across the disks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C00000"/>
                </a:solidFill>
                <a:latin typeface="Calibri" panose="020F0502020204030204" pitchFamily="34" charset="0"/>
              </a:rPr>
              <a:t>Reliable</a:t>
            </a:r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</a:rPr>
              <a:t> + </a:t>
            </a:r>
            <a:r>
              <a:rPr lang="en-US" sz="2400">
                <a:solidFill>
                  <a:srgbClr val="0070C0"/>
                </a:solidFill>
                <a:latin typeface="Calibri" panose="020F0502020204030204" pitchFamily="34" charset="0"/>
              </a:rPr>
              <a:t>high</a:t>
            </a:r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</a:rPr>
              <a:t> bandwidth</a:t>
            </a:r>
          </a:p>
        </p:txBody>
      </p:sp>
    </p:spTree>
    <p:extLst>
      <p:ext uri="{BB962C8B-B14F-4D97-AF65-F5344CB8AC3E}">
        <p14:creationId xmlns:p14="http://schemas.microsoft.com/office/powerpoint/2010/main" val="18113418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907CF-CD3A-AA96-14D6-0B2653365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4" y="66677"/>
            <a:ext cx="10515600" cy="1325563"/>
          </a:xfrm>
        </p:spPr>
        <p:txBody>
          <a:bodyPr/>
          <a:lstStyle/>
          <a:p>
            <a:r>
              <a:rPr lang="en-IN"/>
              <a:t>RAID 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60E395-F42C-EF1C-E1CB-BDED308B5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0CAE36-C328-4728-D556-80B9704CB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43</a:t>
            </a:fld>
            <a:endParaRPr lang="en-US"/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EF4CA526-E3E4-643F-F819-36D22E30C2A1}"/>
              </a:ext>
            </a:extLst>
          </p:cNvPr>
          <p:cNvSpPr/>
          <p:nvPr/>
        </p:nvSpPr>
        <p:spPr>
          <a:xfrm>
            <a:off x="1590676" y="1333500"/>
            <a:ext cx="1419225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Flowchart: Magnetic Disk 6">
            <a:extLst>
              <a:ext uri="{FF2B5EF4-FFF2-40B4-BE49-F238E27FC236}">
                <a16:creationId xmlns:a16="http://schemas.microsoft.com/office/drawing/2014/main" id="{BF2853A9-DABD-752C-FB86-E9FDCAAC10BC}"/>
              </a:ext>
            </a:extLst>
          </p:cNvPr>
          <p:cNvSpPr/>
          <p:nvPr/>
        </p:nvSpPr>
        <p:spPr>
          <a:xfrm>
            <a:off x="1657350" y="363855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B17</a:t>
            </a:r>
          </a:p>
        </p:txBody>
      </p:sp>
      <p:sp>
        <p:nvSpPr>
          <p:cNvPr id="8" name="Flowchart: Magnetic Disk 7">
            <a:extLst>
              <a:ext uri="{FF2B5EF4-FFF2-40B4-BE49-F238E27FC236}">
                <a16:creationId xmlns:a16="http://schemas.microsoft.com/office/drawing/2014/main" id="{1318B9F7-9C82-11A5-5811-CD7A0ECE1232}"/>
              </a:ext>
            </a:extLst>
          </p:cNvPr>
          <p:cNvSpPr/>
          <p:nvPr/>
        </p:nvSpPr>
        <p:spPr>
          <a:xfrm>
            <a:off x="1647825" y="31146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B13</a:t>
            </a:r>
          </a:p>
        </p:txBody>
      </p:sp>
      <p:sp>
        <p:nvSpPr>
          <p:cNvPr id="9" name="Flowchart: Magnetic Disk 8">
            <a:extLst>
              <a:ext uri="{FF2B5EF4-FFF2-40B4-BE49-F238E27FC236}">
                <a16:creationId xmlns:a16="http://schemas.microsoft.com/office/drawing/2014/main" id="{AD2777DA-18AB-06E5-5B73-F64D56D82907}"/>
              </a:ext>
            </a:extLst>
          </p:cNvPr>
          <p:cNvSpPr/>
          <p:nvPr/>
        </p:nvSpPr>
        <p:spPr>
          <a:xfrm>
            <a:off x="1638300" y="2590801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P3A</a:t>
            </a:r>
          </a:p>
        </p:txBody>
      </p:sp>
      <p:sp>
        <p:nvSpPr>
          <p:cNvPr id="10" name="Flowchart: Magnetic Disk 9">
            <a:extLst>
              <a:ext uri="{FF2B5EF4-FFF2-40B4-BE49-F238E27FC236}">
                <a16:creationId xmlns:a16="http://schemas.microsoft.com/office/drawing/2014/main" id="{0FBA3C1C-369E-5A96-EB15-643C201A99D6}"/>
              </a:ext>
            </a:extLst>
          </p:cNvPr>
          <p:cNvSpPr/>
          <p:nvPr/>
        </p:nvSpPr>
        <p:spPr>
          <a:xfrm>
            <a:off x="1647825" y="2057401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P2B</a:t>
            </a:r>
          </a:p>
        </p:txBody>
      </p:sp>
      <p:sp>
        <p:nvSpPr>
          <p:cNvPr id="11" name="Flowchart: Magnetic Disk 10">
            <a:extLst>
              <a:ext uri="{FF2B5EF4-FFF2-40B4-BE49-F238E27FC236}">
                <a16:creationId xmlns:a16="http://schemas.microsoft.com/office/drawing/2014/main" id="{DF97B4CB-55A7-AADC-ABE1-34FC581A2D52}"/>
              </a:ext>
            </a:extLst>
          </p:cNvPr>
          <p:cNvSpPr/>
          <p:nvPr/>
        </p:nvSpPr>
        <p:spPr>
          <a:xfrm>
            <a:off x="1647825" y="152400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</a:t>
            </a: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38B142BC-E9DF-689B-EB04-3298D2ACFCEE}"/>
              </a:ext>
            </a:extLst>
          </p:cNvPr>
          <p:cNvSpPr/>
          <p:nvPr/>
        </p:nvSpPr>
        <p:spPr>
          <a:xfrm>
            <a:off x="1724026" y="4562476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1</a:t>
            </a:r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E59B35BF-60D7-A6CA-5439-D14827CE926D}"/>
              </a:ext>
            </a:extLst>
          </p:cNvPr>
          <p:cNvSpPr/>
          <p:nvPr/>
        </p:nvSpPr>
        <p:spPr>
          <a:xfrm>
            <a:off x="3057526" y="1333500"/>
            <a:ext cx="1419225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Flowchart: Magnetic Disk 13">
            <a:extLst>
              <a:ext uri="{FF2B5EF4-FFF2-40B4-BE49-F238E27FC236}">
                <a16:creationId xmlns:a16="http://schemas.microsoft.com/office/drawing/2014/main" id="{1234A855-D2F5-9887-3FE7-D13096012870}"/>
              </a:ext>
            </a:extLst>
          </p:cNvPr>
          <p:cNvSpPr/>
          <p:nvPr/>
        </p:nvSpPr>
        <p:spPr>
          <a:xfrm>
            <a:off x="3124200" y="363855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B18</a:t>
            </a: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D375E936-0E26-ED6B-CD56-028C52E0626A}"/>
              </a:ext>
            </a:extLst>
          </p:cNvPr>
          <p:cNvSpPr/>
          <p:nvPr/>
        </p:nvSpPr>
        <p:spPr>
          <a:xfrm>
            <a:off x="3114675" y="3114676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P4A</a:t>
            </a: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470A4F2-AA1C-02D3-71A5-49CA24430794}"/>
              </a:ext>
            </a:extLst>
          </p:cNvPr>
          <p:cNvSpPr/>
          <p:nvPr/>
        </p:nvSpPr>
        <p:spPr>
          <a:xfrm>
            <a:off x="3105150" y="2590801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P3B</a:t>
            </a:r>
          </a:p>
        </p:txBody>
      </p:sp>
      <p:sp>
        <p:nvSpPr>
          <p:cNvPr id="17" name="Flowchart: Magnetic Disk 16">
            <a:extLst>
              <a:ext uri="{FF2B5EF4-FFF2-40B4-BE49-F238E27FC236}">
                <a16:creationId xmlns:a16="http://schemas.microsoft.com/office/drawing/2014/main" id="{4044C85E-FA7E-CEBE-101D-D6662A44E025}"/>
              </a:ext>
            </a:extLst>
          </p:cNvPr>
          <p:cNvSpPr/>
          <p:nvPr/>
        </p:nvSpPr>
        <p:spPr>
          <a:xfrm>
            <a:off x="3114675" y="205740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B5</a:t>
            </a:r>
          </a:p>
        </p:txBody>
      </p:sp>
      <p:sp>
        <p:nvSpPr>
          <p:cNvPr id="18" name="Flowchart: Magnetic Disk 17">
            <a:extLst>
              <a:ext uri="{FF2B5EF4-FFF2-40B4-BE49-F238E27FC236}">
                <a16:creationId xmlns:a16="http://schemas.microsoft.com/office/drawing/2014/main" id="{D9FE3B28-D28F-A547-7661-B2AFC5E4355B}"/>
              </a:ext>
            </a:extLst>
          </p:cNvPr>
          <p:cNvSpPr/>
          <p:nvPr/>
        </p:nvSpPr>
        <p:spPr>
          <a:xfrm>
            <a:off x="3114675" y="152400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B2</a:t>
            </a:r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330CFE1A-66CF-87A3-7943-0D970B34FCF0}"/>
              </a:ext>
            </a:extLst>
          </p:cNvPr>
          <p:cNvSpPr/>
          <p:nvPr/>
        </p:nvSpPr>
        <p:spPr>
          <a:xfrm>
            <a:off x="3190876" y="4562476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2</a:t>
            </a: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DEA1069D-8C62-D594-A6F7-2881FC58264B}"/>
              </a:ext>
            </a:extLst>
          </p:cNvPr>
          <p:cNvSpPr/>
          <p:nvPr/>
        </p:nvSpPr>
        <p:spPr>
          <a:xfrm>
            <a:off x="4524376" y="1333500"/>
            <a:ext cx="1419225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Flowchart: Magnetic Disk 20">
            <a:extLst>
              <a:ext uri="{FF2B5EF4-FFF2-40B4-BE49-F238E27FC236}">
                <a16:creationId xmlns:a16="http://schemas.microsoft.com/office/drawing/2014/main" id="{0961B7F9-6264-2100-8B2A-D5BF5D290848}"/>
              </a:ext>
            </a:extLst>
          </p:cNvPr>
          <p:cNvSpPr/>
          <p:nvPr/>
        </p:nvSpPr>
        <p:spPr>
          <a:xfrm>
            <a:off x="4591050" y="3638551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P5A</a:t>
            </a:r>
          </a:p>
        </p:txBody>
      </p:sp>
      <p:sp>
        <p:nvSpPr>
          <p:cNvPr id="22" name="Flowchart: Magnetic Disk 21">
            <a:extLst>
              <a:ext uri="{FF2B5EF4-FFF2-40B4-BE49-F238E27FC236}">
                <a16:creationId xmlns:a16="http://schemas.microsoft.com/office/drawing/2014/main" id="{BCC00509-1E10-0454-623B-11942D33A296}"/>
              </a:ext>
            </a:extLst>
          </p:cNvPr>
          <p:cNvSpPr/>
          <p:nvPr/>
        </p:nvSpPr>
        <p:spPr>
          <a:xfrm>
            <a:off x="4581525" y="3114676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P4B</a:t>
            </a:r>
          </a:p>
        </p:txBody>
      </p:sp>
      <p:sp>
        <p:nvSpPr>
          <p:cNvPr id="23" name="Flowchart: Magnetic Disk 22">
            <a:extLst>
              <a:ext uri="{FF2B5EF4-FFF2-40B4-BE49-F238E27FC236}">
                <a16:creationId xmlns:a16="http://schemas.microsoft.com/office/drawing/2014/main" id="{F3DD03C2-48A6-5902-780E-68D2DAFED868}"/>
              </a:ext>
            </a:extLst>
          </p:cNvPr>
          <p:cNvSpPr/>
          <p:nvPr/>
        </p:nvSpPr>
        <p:spPr>
          <a:xfrm>
            <a:off x="4572000" y="259080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B9</a:t>
            </a:r>
          </a:p>
        </p:txBody>
      </p:sp>
      <p:sp>
        <p:nvSpPr>
          <p:cNvPr id="24" name="Flowchart: Magnetic Disk 23">
            <a:extLst>
              <a:ext uri="{FF2B5EF4-FFF2-40B4-BE49-F238E27FC236}">
                <a16:creationId xmlns:a16="http://schemas.microsoft.com/office/drawing/2014/main" id="{EE3D22D2-7781-3C6F-958E-94A7B5ACBDC9}"/>
              </a:ext>
            </a:extLst>
          </p:cNvPr>
          <p:cNvSpPr/>
          <p:nvPr/>
        </p:nvSpPr>
        <p:spPr>
          <a:xfrm>
            <a:off x="4581525" y="205740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B6</a:t>
            </a:r>
          </a:p>
        </p:txBody>
      </p:sp>
      <p:sp>
        <p:nvSpPr>
          <p:cNvPr id="25" name="Flowchart: Magnetic Disk 24">
            <a:extLst>
              <a:ext uri="{FF2B5EF4-FFF2-40B4-BE49-F238E27FC236}">
                <a16:creationId xmlns:a16="http://schemas.microsoft.com/office/drawing/2014/main" id="{CBF38404-C3E4-73D8-32D0-86CAB72E0FE9}"/>
              </a:ext>
            </a:extLst>
          </p:cNvPr>
          <p:cNvSpPr/>
          <p:nvPr/>
        </p:nvSpPr>
        <p:spPr>
          <a:xfrm>
            <a:off x="4581525" y="152400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B3</a:t>
            </a:r>
          </a:p>
        </p:txBody>
      </p: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4B2DCF86-D0FC-2882-9D8F-485E988DA976}"/>
              </a:ext>
            </a:extLst>
          </p:cNvPr>
          <p:cNvSpPr/>
          <p:nvPr/>
        </p:nvSpPr>
        <p:spPr>
          <a:xfrm>
            <a:off x="4657726" y="4562476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3</a:t>
            </a:r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F7349E0F-6420-63A3-950F-169E2A3A8D34}"/>
              </a:ext>
            </a:extLst>
          </p:cNvPr>
          <p:cNvSpPr/>
          <p:nvPr/>
        </p:nvSpPr>
        <p:spPr>
          <a:xfrm>
            <a:off x="5991226" y="1333500"/>
            <a:ext cx="1419225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Flowchart: Magnetic Disk 27">
            <a:extLst>
              <a:ext uri="{FF2B5EF4-FFF2-40B4-BE49-F238E27FC236}">
                <a16:creationId xmlns:a16="http://schemas.microsoft.com/office/drawing/2014/main" id="{2EA4B061-810D-9F8E-4242-D82408E66A76}"/>
              </a:ext>
            </a:extLst>
          </p:cNvPr>
          <p:cNvSpPr/>
          <p:nvPr/>
        </p:nvSpPr>
        <p:spPr>
          <a:xfrm>
            <a:off x="6057900" y="3638551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P5B</a:t>
            </a:r>
          </a:p>
        </p:txBody>
      </p:sp>
      <p:sp>
        <p:nvSpPr>
          <p:cNvPr id="29" name="Flowchart: Magnetic Disk 28">
            <a:extLst>
              <a:ext uri="{FF2B5EF4-FFF2-40B4-BE49-F238E27FC236}">
                <a16:creationId xmlns:a16="http://schemas.microsoft.com/office/drawing/2014/main" id="{AC321A94-47C6-6874-C5BB-4FB3524BE78C}"/>
              </a:ext>
            </a:extLst>
          </p:cNvPr>
          <p:cNvSpPr/>
          <p:nvPr/>
        </p:nvSpPr>
        <p:spPr>
          <a:xfrm>
            <a:off x="6048375" y="31146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B14</a:t>
            </a:r>
          </a:p>
        </p:txBody>
      </p:sp>
      <p:sp>
        <p:nvSpPr>
          <p:cNvPr id="30" name="Flowchart: Magnetic Disk 29">
            <a:extLst>
              <a:ext uri="{FF2B5EF4-FFF2-40B4-BE49-F238E27FC236}">
                <a16:creationId xmlns:a16="http://schemas.microsoft.com/office/drawing/2014/main" id="{C77AB27A-01D7-086F-F3B3-36230AAADCE6}"/>
              </a:ext>
            </a:extLst>
          </p:cNvPr>
          <p:cNvSpPr/>
          <p:nvPr/>
        </p:nvSpPr>
        <p:spPr>
          <a:xfrm>
            <a:off x="6038850" y="259080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B10</a:t>
            </a:r>
          </a:p>
        </p:txBody>
      </p:sp>
      <p:sp>
        <p:nvSpPr>
          <p:cNvPr id="31" name="Flowchart: Magnetic Disk 30">
            <a:extLst>
              <a:ext uri="{FF2B5EF4-FFF2-40B4-BE49-F238E27FC236}">
                <a16:creationId xmlns:a16="http://schemas.microsoft.com/office/drawing/2014/main" id="{98C3DCDA-8072-D060-44C5-610F6C07B5CC}"/>
              </a:ext>
            </a:extLst>
          </p:cNvPr>
          <p:cNvSpPr/>
          <p:nvPr/>
        </p:nvSpPr>
        <p:spPr>
          <a:xfrm>
            <a:off x="6048375" y="205740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B7</a:t>
            </a:r>
          </a:p>
        </p:txBody>
      </p:sp>
      <p:sp>
        <p:nvSpPr>
          <p:cNvPr id="32" name="Flowchart: Magnetic Disk 31">
            <a:extLst>
              <a:ext uri="{FF2B5EF4-FFF2-40B4-BE49-F238E27FC236}">
                <a16:creationId xmlns:a16="http://schemas.microsoft.com/office/drawing/2014/main" id="{5C732FCA-7257-B4BF-2952-EF50966941B1}"/>
              </a:ext>
            </a:extLst>
          </p:cNvPr>
          <p:cNvSpPr/>
          <p:nvPr/>
        </p:nvSpPr>
        <p:spPr>
          <a:xfrm>
            <a:off x="6048375" y="152400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B4</a:t>
            </a:r>
          </a:p>
        </p:txBody>
      </p:sp>
      <p:sp>
        <p:nvSpPr>
          <p:cNvPr id="33" name="Flowchart: Process 32">
            <a:extLst>
              <a:ext uri="{FF2B5EF4-FFF2-40B4-BE49-F238E27FC236}">
                <a16:creationId xmlns:a16="http://schemas.microsoft.com/office/drawing/2014/main" id="{DBCBB29B-1A76-8625-1AD2-ADC3F13DF894}"/>
              </a:ext>
            </a:extLst>
          </p:cNvPr>
          <p:cNvSpPr/>
          <p:nvPr/>
        </p:nvSpPr>
        <p:spPr>
          <a:xfrm>
            <a:off x="6124576" y="4562476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4</a:t>
            </a:r>
          </a:p>
        </p:txBody>
      </p:sp>
      <p:sp>
        <p:nvSpPr>
          <p:cNvPr id="34" name="Flowchart: Process 33">
            <a:extLst>
              <a:ext uri="{FF2B5EF4-FFF2-40B4-BE49-F238E27FC236}">
                <a16:creationId xmlns:a16="http://schemas.microsoft.com/office/drawing/2014/main" id="{3CECBFE5-FACF-971B-2D71-1184777586CA}"/>
              </a:ext>
            </a:extLst>
          </p:cNvPr>
          <p:cNvSpPr/>
          <p:nvPr/>
        </p:nvSpPr>
        <p:spPr>
          <a:xfrm>
            <a:off x="7467601" y="1333500"/>
            <a:ext cx="1419225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Flowchart: Magnetic Disk 34">
            <a:extLst>
              <a:ext uri="{FF2B5EF4-FFF2-40B4-BE49-F238E27FC236}">
                <a16:creationId xmlns:a16="http://schemas.microsoft.com/office/drawing/2014/main" id="{9E567D94-1C12-2D1C-8043-F15E371AF9EB}"/>
              </a:ext>
            </a:extLst>
          </p:cNvPr>
          <p:cNvSpPr/>
          <p:nvPr/>
        </p:nvSpPr>
        <p:spPr>
          <a:xfrm>
            <a:off x="7534275" y="363855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B19</a:t>
            </a:r>
          </a:p>
        </p:txBody>
      </p:sp>
      <p:sp>
        <p:nvSpPr>
          <p:cNvPr id="36" name="Flowchart: Magnetic Disk 35">
            <a:extLst>
              <a:ext uri="{FF2B5EF4-FFF2-40B4-BE49-F238E27FC236}">
                <a16:creationId xmlns:a16="http://schemas.microsoft.com/office/drawing/2014/main" id="{2A6BAE3F-38A2-2F0C-82D6-E029B321912D}"/>
              </a:ext>
            </a:extLst>
          </p:cNvPr>
          <p:cNvSpPr/>
          <p:nvPr/>
        </p:nvSpPr>
        <p:spPr>
          <a:xfrm>
            <a:off x="7524750" y="31146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B15</a:t>
            </a:r>
          </a:p>
        </p:txBody>
      </p:sp>
      <p:sp>
        <p:nvSpPr>
          <p:cNvPr id="37" name="Flowchart: Magnetic Disk 36">
            <a:extLst>
              <a:ext uri="{FF2B5EF4-FFF2-40B4-BE49-F238E27FC236}">
                <a16:creationId xmlns:a16="http://schemas.microsoft.com/office/drawing/2014/main" id="{2F7EE87A-A16F-4394-28AA-8F4E43471CC0}"/>
              </a:ext>
            </a:extLst>
          </p:cNvPr>
          <p:cNvSpPr/>
          <p:nvPr/>
        </p:nvSpPr>
        <p:spPr>
          <a:xfrm>
            <a:off x="7515225" y="259080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B11</a:t>
            </a:r>
          </a:p>
        </p:txBody>
      </p:sp>
      <p:sp>
        <p:nvSpPr>
          <p:cNvPr id="38" name="Flowchart: Magnetic Disk 37">
            <a:extLst>
              <a:ext uri="{FF2B5EF4-FFF2-40B4-BE49-F238E27FC236}">
                <a16:creationId xmlns:a16="http://schemas.microsoft.com/office/drawing/2014/main" id="{A47EB98C-7E7B-7B37-0BBA-CC6603614F30}"/>
              </a:ext>
            </a:extLst>
          </p:cNvPr>
          <p:cNvSpPr/>
          <p:nvPr/>
        </p:nvSpPr>
        <p:spPr>
          <a:xfrm>
            <a:off x="7524750" y="205740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B8</a:t>
            </a:r>
          </a:p>
        </p:txBody>
      </p:sp>
      <p:sp>
        <p:nvSpPr>
          <p:cNvPr id="39" name="Flowchart: Magnetic Disk 38">
            <a:extLst>
              <a:ext uri="{FF2B5EF4-FFF2-40B4-BE49-F238E27FC236}">
                <a16:creationId xmlns:a16="http://schemas.microsoft.com/office/drawing/2014/main" id="{6C6CFE70-F164-699A-2389-2D7BFBB22053}"/>
              </a:ext>
            </a:extLst>
          </p:cNvPr>
          <p:cNvSpPr/>
          <p:nvPr/>
        </p:nvSpPr>
        <p:spPr>
          <a:xfrm>
            <a:off x="7524750" y="1524001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P1A</a:t>
            </a:r>
          </a:p>
        </p:txBody>
      </p:sp>
      <p:sp>
        <p:nvSpPr>
          <p:cNvPr id="40" name="Flowchart: Process 39">
            <a:extLst>
              <a:ext uri="{FF2B5EF4-FFF2-40B4-BE49-F238E27FC236}">
                <a16:creationId xmlns:a16="http://schemas.microsoft.com/office/drawing/2014/main" id="{036F1279-1B63-19A4-C6EE-AB8FB7B41A40}"/>
              </a:ext>
            </a:extLst>
          </p:cNvPr>
          <p:cNvSpPr/>
          <p:nvPr/>
        </p:nvSpPr>
        <p:spPr>
          <a:xfrm>
            <a:off x="7600951" y="4562476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5</a:t>
            </a:r>
          </a:p>
        </p:txBody>
      </p:sp>
      <p:sp>
        <p:nvSpPr>
          <p:cNvPr id="41" name="Flowchart: Process 40">
            <a:extLst>
              <a:ext uri="{FF2B5EF4-FFF2-40B4-BE49-F238E27FC236}">
                <a16:creationId xmlns:a16="http://schemas.microsoft.com/office/drawing/2014/main" id="{79586573-E772-B8C6-863F-553C26235FE3}"/>
              </a:ext>
            </a:extLst>
          </p:cNvPr>
          <p:cNvSpPr/>
          <p:nvPr/>
        </p:nvSpPr>
        <p:spPr>
          <a:xfrm>
            <a:off x="8934451" y="1333500"/>
            <a:ext cx="1419225" cy="33718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2" name="Flowchart: Magnetic Disk 41">
            <a:extLst>
              <a:ext uri="{FF2B5EF4-FFF2-40B4-BE49-F238E27FC236}">
                <a16:creationId xmlns:a16="http://schemas.microsoft.com/office/drawing/2014/main" id="{32933C5B-934E-630F-0E59-DD8208D0CA3F}"/>
              </a:ext>
            </a:extLst>
          </p:cNvPr>
          <p:cNvSpPr/>
          <p:nvPr/>
        </p:nvSpPr>
        <p:spPr>
          <a:xfrm>
            <a:off x="9001125" y="363855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B20</a:t>
            </a:r>
          </a:p>
        </p:txBody>
      </p:sp>
      <p:sp>
        <p:nvSpPr>
          <p:cNvPr id="43" name="Flowchart: Magnetic Disk 42">
            <a:extLst>
              <a:ext uri="{FF2B5EF4-FFF2-40B4-BE49-F238E27FC236}">
                <a16:creationId xmlns:a16="http://schemas.microsoft.com/office/drawing/2014/main" id="{AA4BCF51-9F5B-3035-7F25-01C0F2DFC8E3}"/>
              </a:ext>
            </a:extLst>
          </p:cNvPr>
          <p:cNvSpPr/>
          <p:nvPr/>
        </p:nvSpPr>
        <p:spPr>
          <a:xfrm>
            <a:off x="8991600" y="3114676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B16</a:t>
            </a:r>
          </a:p>
        </p:txBody>
      </p:sp>
      <p:sp>
        <p:nvSpPr>
          <p:cNvPr id="44" name="Flowchart: Magnetic Disk 43">
            <a:extLst>
              <a:ext uri="{FF2B5EF4-FFF2-40B4-BE49-F238E27FC236}">
                <a16:creationId xmlns:a16="http://schemas.microsoft.com/office/drawing/2014/main" id="{45C93C05-8CE1-70D2-F657-A5D267050481}"/>
              </a:ext>
            </a:extLst>
          </p:cNvPr>
          <p:cNvSpPr/>
          <p:nvPr/>
        </p:nvSpPr>
        <p:spPr>
          <a:xfrm>
            <a:off x="8982075" y="2590801"/>
            <a:ext cx="1314450" cy="657225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B12</a:t>
            </a:r>
          </a:p>
        </p:txBody>
      </p:sp>
      <p:sp>
        <p:nvSpPr>
          <p:cNvPr id="45" name="Flowchart: Magnetic Disk 44">
            <a:extLst>
              <a:ext uri="{FF2B5EF4-FFF2-40B4-BE49-F238E27FC236}">
                <a16:creationId xmlns:a16="http://schemas.microsoft.com/office/drawing/2014/main" id="{70BEAAB9-FD46-2762-EF02-0B90F3703BE6}"/>
              </a:ext>
            </a:extLst>
          </p:cNvPr>
          <p:cNvSpPr/>
          <p:nvPr/>
        </p:nvSpPr>
        <p:spPr>
          <a:xfrm>
            <a:off x="8991600" y="2057401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P2A</a:t>
            </a:r>
          </a:p>
        </p:txBody>
      </p:sp>
      <p:sp>
        <p:nvSpPr>
          <p:cNvPr id="46" name="Flowchart: Magnetic Disk 45">
            <a:extLst>
              <a:ext uri="{FF2B5EF4-FFF2-40B4-BE49-F238E27FC236}">
                <a16:creationId xmlns:a16="http://schemas.microsoft.com/office/drawing/2014/main" id="{9D10AA7C-BB06-58E6-FCA7-7AC5C64D4D45}"/>
              </a:ext>
            </a:extLst>
          </p:cNvPr>
          <p:cNvSpPr/>
          <p:nvPr/>
        </p:nvSpPr>
        <p:spPr>
          <a:xfrm>
            <a:off x="8991600" y="1524001"/>
            <a:ext cx="1314450" cy="6572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P1B</a:t>
            </a:r>
          </a:p>
        </p:txBody>
      </p:sp>
      <p:sp>
        <p:nvSpPr>
          <p:cNvPr id="47" name="Flowchart: Process 46">
            <a:extLst>
              <a:ext uri="{FF2B5EF4-FFF2-40B4-BE49-F238E27FC236}">
                <a16:creationId xmlns:a16="http://schemas.microsoft.com/office/drawing/2014/main" id="{7863DB0C-D167-96B4-3E0A-97060DC6C059}"/>
              </a:ext>
            </a:extLst>
          </p:cNvPr>
          <p:cNvSpPr/>
          <p:nvPr/>
        </p:nvSpPr>
        <p:spPr>
          <a:xfrm>
            <a:off x="9067801" y="4562476"/>
            <a:ext cx="1304925" cy="352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Disk 6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595BD505-6103-6726-CE78-C214053ACE95}"/>
              </a:ext>
            </a:extLst>
          </p:cNvPr>
          <p:cNvSpPr txBox="1">
            <a:spLocks/>
          </p:cNvSpPr>
          <p:nvPr/>
        </p:nvSpPr>
        <p:spPr>
          <a:xfrm>
            <a:off x="917576" y="5046662"/>
            <a:ext cx="8007350" cy="13811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 marL="432000" marR="0" lvl="0" indent="-324000" algn="l" hangingPunct="1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tabLst/>
              <a:defRPr lang="fr-FR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marR="0" lvl="0" indent="-324000" algn="l" defTabSz="914400" rtl="0" eaLnBrk="1" latinLnBrk="0" hangingPunct="1">
              <a:spcBef>
                <a:spcPts val="0"/>
              </a:spcBef>
              <a:spcAft>
                <a:spcPts val="1414"/>
              </a:spcAft>
              <a:buClr>
                <a:schemeClr val="accent1"/>
              </a:buClr>
              <a:buSzPct val="45000"/>
              <a:buFont typeface="StarSymbol"/>
              <a:buChar char="●"/>
              <a:tabLst/>
              <a:defRPr lang="fr-FR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marR="0" lvl="1" indent="-324000" algn="l" defTabSz="914400" rtl="0" eaLnBrk="1" latinLnBrk="0" hangingPunct="1">
              <a:spcBef>
                <a:spcPts val="0"/>
              </a:spcBef>
              <a:spcAft>
                <a:spcPts val="1134"/>
              </a:spcAft>
              <a:buClr>
                <a:schemeClr val="accent1"/>
              </a:buClr>
              <a:buSzPct val="45000"/>
              <a:buFont typeface="StarSymbol"/>
              <a:buChar char="●"/>
              <a:tabLst/>
              <a:defRPr lang="fr-FR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marR="0" lvl="2" indent="-288000" algn="l" defTabSz="914400" rtl="0" eaLnBrk="1" latinLnBrk="0" hangingPunct="1">
              <a:spcBef>
                <a:spcPts val="0"/>
              </a:spcBef>
              <a:spcAft>
                <a:spcPts val="850"/>
              </a:spcAft>
              <a:buClr>
                <a:schemeClr val="accent1"/>
              </a:buClr>
              <a:buSzPct val="75000"/>
              <a:buFont typeface="StarSymbol"/>
              <a:buChar char="–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marR="0" lvl="3" indent="-216000" algn="l" defTabSz="914400" rtl="0" eaLnBrk="1" latinLnBrk="0" hangingPunct="1">
              <a:spcBef>
                <a:spcPts val="0"/>
              </a:spcBef>
              <a:spcAft>
                <a:spcPts val="567"/>
              </a:spcAft>
              <a:buClr>
                <a:schemeClr val="accent1"/>
              </a:buClr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marR="0" lvl="4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Clr>
                <a:schemeClr val="accent1"/>
              </a:buClr>
              <a:buSzPct val="75000"/>
              <a:buFont typeface="StarSymbol"/>
              <a:buChar char="–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marR="0" lvl="5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Clr>
                <a:schemeClr val="accent1"/>
              </a:buClr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marR="0" lvl="6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Clr>
                <a:schemeClr val="accent1"/>
              </a:buClr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marR="0" lvl="7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Clr>
                <a:schemeClr val="accent1"/>
              </a:buClr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marR="0" lvl="8" indent="-216000" algn="l" defTabSz="914400" rtl="0" eaLnBrk="1" latinLnBrk="0" hangingPunct="1">
              <a:spcBef>
                <a:spcPts val="0"/>
              </a:spcBef>
              <a:spcAft>
                <a:spcPts val="283"/>
              </a:spcAft>
              <a:buClr>
                <a:schemeClr val="accent1"/>
              </a:buClr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216000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FF0000"/>
                </a:solidFill>
                <a:latin typeface="Calibri" panose="020F0502020204030204" pitchFamily="34" charset="0"/>
              </a:rPr>
              <a:t>Immune </a:t>
            </a:r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</a:rPr>
              <a:t>to two disk failures</a:t>
            </a:r>
          </a:p>
          <a:p>
            <a:pPr marL="216000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</a:rPr>
              <a:t>Have two </a:t>
            </a:r>
            <a:r>
              <a:rPr lang="en-US" sz="2400">
                <a:solidFill>
                  <a:srgbClr val="0070C0"/>
                </a:solidFill>
                <a:latin typeface="Calibri" panose="020F0502020204030204" pitchFamily="34" charset="0"/>
              </a:rPr>
              <a:t>parity</a:t>
            </a:r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</a:rPr>
              <a:t> blocks (</a:t>
            </a:r>
            <a:r>
              <a:rPr lang="en-US" sz="2400">
                <a:solidFill>
                  <a:srgbClr val="00B050"/>
                </a:solidFill>
                <a:latin typeface="Calibri" panose="020F0502020204030204" pitchFamily="34" charset="0"/>
              </a:rPr>
              <a:t>parity</a:t>
            </a:r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</a:rPr>
              <a:t> is computed differently)</a:t>
            </a:r>
          </a:p>
          <a:p>
            <a:pPr marL="216000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</a:rPr>
              <a:t>High </a:t>
            </a:r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reliability</a:t>
            </a:r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</a:rPr>
              <a:t> at the cost of increased storage overhead</a:t>
            </a:r>
          </a:p>
        </p:txBody>
      </p:sp>
    </p:spTree>
    <p:extLst>
      <p:ext uri="{BB962C8B-B14F-4D97-AF65-F5344CB8AC3E}">
        <p14:creationId xmlns:p14="http://schemas.microsoft.com/office/powerpoint/2010/main" val="34460285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2E581-0323-481A-901F-716B3F91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67"/>
            <a:ext cx="10515600" cy="1325563"/>
          </a:xfrm>
        </p:spPr>
        <p:txBody>
          <a:bodyPr/>
          <a:lstStyle/>
          <a:p>
            <a:r>
              <a:rPr lang="en-US"/>
              <a:t>Memories as Storage Devices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B91F6-AAA8-4DAA-AE9E-9AB3C7116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7508" y="1327014"/>
            <a:ext cx="8293173" cy="8924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/>
              <a:t>The main </a:t>
            </a:r>
            <a:r>
              <a:rPr lang="en-US" sz="2400">
                <a:solidFill>
                  <a:srgbClr val="FF0000"/>
                </a:solidFill>
              </a:rPr>
              <a:t>problem</a:t>
            </a:r>
            <a:r>
              <a:rPr lang="en-US" sz="2400"/>
              <a:t> with DRAM </a:t>
            </a:r>
            <a:r>
              <a:rPr lang="en-US" sz="2400" b="1">
                <a:solidFill>
                  <a:srgbClr val="7030A0"/>
                </a:solidFill>
              </a:rPr>
              <a:t>memory</a:t>
            </a:r>
            <a:r>
              <a:rPr lang="en-US" sz="2400"/>
              <a:t> is that when the power is turned </a:t>
            </a:r>
            <a:r>
              <a:rPr lang="en-US" sz="2400">
                <a:solidFill>
                  <a:srgbClr val="00B050"/>
                </a:solidFill>
              </a:rPr>
              <a:t>off</a:t>
            </a:r>
            <a:r>
              <a:rPr lang="en-US" sz="2400"/>
              <a:t>, the data </a:t>
            </a:r>
            <a:r>
              <a:rPr lang="en-US" sz="2400">
                <a:solidFill>
                  <a:srgbClr val="C00000"/>
                </a:solidFill>
              </a:rPr>
              <a:t>disappears</a:t>
            </a:r>
            <a:r>
              <a:rPr lang="en-US" sz="2400"/>
              <a:t>. Can this be solved?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81CDB1-F166-45A6-ACEB-4EB5ED22D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1E9AF3-115C-498A-AF65-0E13846AB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075AD849-467D-4AE2-B12F-6B74A99356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90" y="1226503"/>
            <a:ext cx="892455" cy="8924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0E3218-E1E1-4E48-8C89-4F53DE63D4DB}"/>
              </a:ext>
            </a:extLst>
          </p:cNvPr>
          <p:cNvSpPr txBox="1"/>
          <p:nvPr/>
        </p:nvSpPr>
        <p:spPr>
          <a:xfrm>
            <a:off x="1702754" y="2393276"/>
            <a:ext cx="1741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Comic Sans MS" panose="030F0702030302020204" pitchFamily="66" charset="0"/>
              </a:rPr>
              <a:t>Answer: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C710986-F9AB-44B9-97F6-625E25F5DACA}"/>
              </a:ext>
            </a:extLst>
          </p:cNvPr>
          <p:cNvSpPr txBox="1">
            <a:spLocks/>
          </p:cNvSpPr>
          <p:nvPr/>
        </p:nvSpPr>
        <p:spPr>
          <a:xfrm>
            <a:off x="3292855" y="2393277"/>
            <a:ext cx="8387515" cy="12173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400"/>
              <a:t>Use some kind of </a:t>
            </a:r>
            <a:r>
              <a:rPr lang="en-US" sz="2400">
                <a:solidFill>
                  <a:srgbClr val="0070C0"/>
                </a:solidFill>
              </a:rPr>
              <a:t>nonvolatile memory </a:t>
            </a:r>
            <a:r>
              <a:rPr lang="en-US" sz="2400"/>
              <a:t>(NVM) whose data </a:t>
            </a:r>
          </a:p>
          <a:p>
            <a:pPr>
              <a:spcBef>
                <a:spcPts val="600"/>
              </a:spcBef>
            </a:pPr>
            <a:r>
              <a:rPr lang="en-US" sz="2400"/>
              <a:t>is not </a:t>
            </a:r>
            <a:r>
              <a:rPr lang="en-US" sz="2400">
                <a:solidFill>
                  <a:srgbClr val="E21A23"/>
                </a:solidFill>
              </a:rPr>
              <a:t>lost</a:t>
            </a:r>
            <a:r>
              <a:rPr lang="en-US" sz="2400"/>
              <a:t> upon a loss of power. Can also act as a </a:t>
            </a:r>
            <a:r>
              <a:rPr lang="en-US" sz="2400">
                <a:solidFill>
                  <a:srgbClr val="01708C"/>
                </a:solidFill>
              </a:rPr>
              <a:t>storage </a:t>
            </a:r>
          </a:p>
          <a:p>
            <a:pPr>
              <a:spcBef>
                <a:spcPts val="600"/>
              </a:spcBef>
            </a:pPr>
            <a:r>
              <a:rPr lang="en-US" sz="2400">
                <a:solidFill>
                  <a:srgbClr val="01708C"/>
                </a:solidFill>
              </a:rPr>
              <a:t>device</a:t>
            </a:r>
            <a:r>
              <a:rPr lang="en-US" sz="2400"/>
              <a:t>.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52EFF0-94F8-41A2-8D9C-1B26ABDD1F7E}"/>
              </a:ext>
            </a:extLst>
          </p:cNvPr>
          <p:cNvSpPr/>
          <p:nvPr/>
        </p:nvSpPr>
        <p:spPr>
          <a:xfrm>
            <a:off x="1706880" y="4464725"/>
            <a:ext cx="3474720" cy="11080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Nonvolatile Memory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D88239-D7A7-4729-BE4F-9BAB937A52CF}"/>
              </a:ext>
            </a:extLst>
          </p:cNvPr>
          <p:cNvSpPr/>
          <p:nvPr/>
        </p:nvSpPr>
        <p:spPr>
          <a:xfrm>
            <a:off x="5913120" y="4145281"/>
            <a:ext cx="3474720" cy="730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Slower than DRAM memory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C3FCAF-C9E4-49FB-B659-3514B432AC94}"/>
              </a:ext>
            </a:extLst>
          </p:cNvPr>
          <p:cNvSpPr/>
          <p:nvPr/>
        </p:nvSpPr>
        <p:spPr>
          <a:xfrm>
            <a:off x="5913120" y="5309464"/>
            <a:ext cx="3474720" cy="730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Faster than hard disks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25223FB-89BF-4B30-A0B4-A035B924C63D}"/>
              </a:ext>
            </a:extLst>
          </p:cNvPr>
          <p:cNvSpPr/>
          <p:nvPr/>
        </p:nvSpPr>
        <p:spPr>
          <a:xfrm rot="20500735">
            <a:off x="5212081" y="4409017"/>
            <a:ext cx="670560" cy="610195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8B39047-6E89-44EE-8F68-4538DC31A8C5}"/>
              </a:ext>
            </a:extLst>
          </p:cNvPr>
          <p:cNvSpPr/>
          <p:nvPr/>
        </p:nvSpPr>
        <p:spPr>
          <a:xfrm rot="1472920">
            <a:off x="5212080" y="5161139"/>
            <a:ext cx="670560" cy="610195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6916361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25F75-D425-4285-B683-2ADDD7FE3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07" y="245313"/>
            <a:ext cx="10214864" cy="822960"/>
          </a:xfrm>
        </p:spPr>
        <p:txBody>
          <a:bodyPr>
            <a:normAutofit/>
          </a:bodyPr>
          <a:lstStyle/>
          <a:p>
            <a:r>
              <a:rPr lang="en-US"/>
              <a:t>Basic Idea of NVMs (Nonvolatile memories)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B1E7C22-3B4B-4D35-B56E-A820509818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2640130"/>
              </p:ext>
            </p:extLst>
          </p:nvPr>
        </p:nvGraphicFramePr>
        <p:xfrm>
          <a:off x="2023428" y="1498601"/>
          <a:ext cx="7930618" cy="4707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6B8D46-3755-439F-8281-0D8E11267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81E473-41DD-4B12-9F5D-C6D7A7326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45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5AF6DC-5FBF-4A18-9063-7839FF25B67F}"/>
              </a:ext>
            </a:extLst>
          </p:cNvPr>
          <p:cNvSpPr/>
          <p:nvPr/>
        </p:nvSpPr>
        <p:spPr>
          <a:xfrm rot="20503293">
            <a:off x="3444226" y="1688373"/>
            <a:ext cx="4104640" cy="73152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Generic approach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F06F7178-EAB7-44E7-979E-DE7E87EF0E49}"/>
              </a:ext>
            </a:extLst>
          </p:cNvPr>
          <p:cNvSpPr/>
          <p:nvPr/>
        </p:nvSpPr>
        <p:spPr>
          <a:xfrm>
            <a:off x="6902336" y="4838008"/>
            <a:ext cx="2693323" cy="606829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High Resistance State (HRS)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E0D9741C-DB0B-4891-9F9D-EBBC65A5917C}"/>
              </a:ext>
            </a:extLst>
          </p:cNvPr>
          <p:cNvSpPr/>
          <p:nvPr/>
        </p:nvSpPr>
        <p:spPr>
          <a:xfrm>
            <a:off x="6902336" y="5679610"/>
            <a:ext cx="2693323" cy="606829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Low Resistance State (LRS)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DDE7AF9-EDDB-4F04-9DC0-DD6C5B61D537}"/>
              </a:ext>
            </a:extLst>
          </p:cNvPr>
          <p:cNvSpPr/>
          <p:nvPr/>
        </p:nvSpPr>
        <p:spPr>
          <a:xfrm rot="1953932">
            <a:off x="5343403" y="5432646"/>
            <a:ext cx="1505195" cy="278825"/>
          </a:xfrm>
          <a:prstGeom prst="right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92BA37C-8016-4202-B6AA-3AFCA6E94F7F}"/>
              </a:ext>
            </a:extLst>
          </p:cNvPr>
          <p:cNvSpPr/>
          <p:nvPr/>
        </p:nvSpPr>
        <p:spPr>
          <a:xfrm>
            <a:off x="5471559" y="4953764"/>
            <a:ext cx="1405789" cy="317778"/>
          </a:xfrm>
          <a:prstGeom prst="right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580337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pen&#10;&#10;Description automatically generated with low confidence">
            <a:extLst>
              <a:ext uri="{FF2B5EF4-FFF2-40B4-BE49-F238E27FC236}">
                <a16:creationId xmlns:a16="http://schemas.microsoft.com/office/drawing/2014/main" id="{C952E53B-8306-437E-9818-8C68577CD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07176" y="0"/>
            <a:ext cx="2631440" cy="13815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BAEB7F-B15C-45FA-BDD6-0517510BE38F}"/>
              </a:ext>
            </a:extLst>
          </p:cNvPr>
          <p:cNvSpPr txBox="1"/>
          <p:nvPr/>
        </p:nvSpPr>
        <p:spPr>
          <a:xfrm>
            <a:off x="6107176" y="1462561"/>
            <a:ext cx="263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Arial" panose="020B0604020202020204"/>
                <a:hlinkClick r:id="rId3" tooltip="http://www.quantumday.com/2012/08/non-volatile-ferroelectric-memory.html?m=0"/>
              </a:rPr>
              <a:t>This Photo</a:t>
            </a:r>
            <a:r>
              <a:rPr lang="en-US" sz="900">
                <a:solidFill>
                  <a:srgbClr val="000000"/>
                </a:solidFill>
                <a:latin typeface="Arial" panose="020B0604020202020204"/>
              </a:rPr>
              <a:t> by Unknown Author is licensed under </a:t>
            </a:r>
            <a:r>
              <a:rPr lang="en-US" sz="900">
                <a:solidFill>
                  <a:srgbClr val="000000"/>
                </a:solidFill>
                <a:latin typeface="Arial" panose="020B0604020202020204"/>
                <a:hlinkClick r:id="rId4" tooltip="https://creativecommons.org/licenses/by-nc-sa/3.0/"/>
              </a:rPr>
              <a:t>CC BY-SA-NC</a:t>
            </a:r>
            <a:endParaRPr lang="en-US" sz="90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AFCFE7-CD45-4F6E-86FE-FBB88BA24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NVMs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9293AF-BB48-49FC-AAEF-CA140C4A1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" panose="020B0604020202020204"/>
              </a:rPr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0BD6BF-086B-4642-88F5-0FA4BE00E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>
                <a:solidFill>
                  <a:srgbClr val="000000"/>
                </a:solidFill>
                <a:latin typeface="Arial" panose="020B0604020202020204"/>
              </a:rPr>
              <a:pPr/>
              <a:t>46</a:t>
            </a:fld>
            <a:endParaRPr lang="en-US">
              <a:solidFill>
                <a:srgbClr val="000000"/>
              </a:solidFill>
              <a:latin typeface="Arial" panose="020B0604020202020204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99AA4C7-8DBA-418B-96E8-57F12FE7DE16}"/>
              </a:ext>
            </a:extLst>
          </p:cNvPr>
          <p:cNvGraphicFramePr>
            <a:graphicFrameLocks noGrp="1"/>
          </p:cNvGraphicFramePr>
          <p:nvPr/>
        </p:nvGraphicFramePr>
        <p:xfrm>
          <a:off x="2306320" y="1277449"/>
          <a:ext cx="7787178" cy="4942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82748">
                  <a:extLst>
                    <a:ext uri="{9D8B030D-6E8A-4147-A177-3AD203B41FA5}">
                      <a16:colId xmlns:a16="http://schemas.microsoft.com/office/drawing/2014/main" val="46703669"/>
                    </a:ext>
                  </a:extLst>
                </a:gridCol>
                <a:gridCol w="5204430">
                  <a:extLst>
                    <a:ext uri="{9D8B030D-6E8A-4147-A177-3AD203B41FA5}">
                      <a16:colId xmlns:a16="http://schemas.microsoft.com/office/drawing/2014/main" val="22957283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Type of NVM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Basic Principle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801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Flash memory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 floating gate transistor that has an additional gate that can be made to store electrons (based on the magnitude of the voltage)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5669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Ferroelectric RAM (</a:t>
                      </a:r>
                      <a:r>
                        <a:rPr lang="en-US" err="1"/>
                        <a:t>FeRAM</a:t>
                      </a:r>
                      <a:r>
                        <a:rPr lang="en-US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The degree of polarization of the ferroelectric material is a function of the voltage applied to it in the past.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4905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err="1"/>
                        <a:t>Magnetoresistive</a:t>
                      </a:r>
                      <a:r>
                        <a:rPr lang="en-US"/>
                        <a:t> RAM (MRAM)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The direction of magnetization of a ferromagnetic material is a function of the direction of current flow through it (in the past)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524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Phase change memory (PCM)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We use a small heater to change the state from amorphous to crystalline.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3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ReRAM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Based on the history of the voltage applied, a filament forms based  between the anode and cathode. The resistance is determined by the width of this filament.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7708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69587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23152-5CEC-E443-0BD6-2EC4A67E1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Outline of this Chapter</a:t>
            </a:r>
            <a:endParaRPr lang="en-US"/>
          </a:p>
        </p:txBody>
      </p: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BEFA056E-878D-272B-D6B7-9F530418CA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4105936"/>
              </p:ext>
            </p:extLst>
          </p:nvPr>
        </p:nvGraphicFramePr>
        <p:xfrm>
          <a:off x="2108200" y="520700"/>
          <a:ext cx="9677400" cy="622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47" name="Arrow: Right 546">
            <a:extLst>
              <a:ext uri="{FF2B5EF4-FFF2-40B4-BE49-F238E27FC236}">
                <a16:creationId xmlns:a16="http://schemas.microsoft.com/office/drawing/2014/main" id="{0495D27B-F84C-16D3-39AC-6098851E46AC}"/>
              </a:ext>
            </a:extLst>
          </p:cNvPr>
          <p:cNvSpPr/>
          <p:nvPr/>
        </p:nvSpPr>
        <p:spPr>
          <a:xfrm>
            <a:off x="5606796" y="264748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err="1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F4AF79-3831-898A-60E2-2A9A7F2AB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B06472-D75D-7BDD-CF5F-8BF36EDE3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146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C4D31-3422-3EEB-79CC-DEA6678E1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Concepts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C4F581-7C41-D748-CA31-08A6BCE03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37D54E-2782-0C28-9D01-94CC8989B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48</a:t>
            </a:fld>
            <a:endParaRPr lang="en-US"/>
          </a:p>
        </p:txBody>
      </p:sp>
      <p:pic>
        <p:nvPicPr>
          <p:cNvPr id="7" name="Picture 6" descr="A picture containing hard disc, electronics, drive&#10;&#10;Description automatically generated">
            <a:extLst>
              <a:ext uri="{FF2B5EF4-FFF2-40B4-BE49-F238E27FC236}">
                <a16:creationId xmlns:a16="http://schemas.microsoft.com/office/drawing/2014/main" id="{277BDBC5-9FCA-28D1-B707-728D2F90F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831522" y="1361360"/>
            <a:ext cx="2588079" cy="258807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275452B-3EA9-3431-09DD-30EF5694AE15}"/>
              </a:ext>
            </a:extLst>
          </p:cNvPr>
          <p:cNvSpPr/>
          <p:nvPr/>
        </p:nvSpPr>
        <p:spPr>
          <a:xfrm>
            <a:off x="1534887" y="3975858"/>
            <a:ext cx="3331028" cy="5171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Block device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31416F-D05E-2A3A-F90C-30394D605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034" y="992798"/>
            <a:ext cx="3291847" cy="329184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0850BC0-ED82-5127-FC19-CD53A070328F}"/>
              </a:ext>
            </a:extLst>
          </p:cNvPr>
          <p:cNvSpPr/>
          <p:nvPr/>
        </p:nvSpPr>
        <p:spPr>
          <a:xfrm>
            <a:off x="7870853" y="3583784"/>
            <a:ext cx="3331028" cy="5171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Character device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3CB1A2-70B8-8569-B89A-F597B921D9E8}"/>
              </a:ext>
            </a:extLst>
          </p:cNvPr>
          <p:cNvSpPr txBox="1"/>
          <p:nvPr/>
        </p:nvSpPr>
        <p:spPr>
          <a:xfrm>
            <a:off x="449272" y="4575104"/>
            <a:ext cx="6169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The </a:t>
            </a:r>
            <a:r>
              <a:rPr lang="en-US" sz="2400">
                <a:solidFill>
                  <a:srgbClr val="7030A0"/>
                </a:solidFill>
              </a:rPr>
              <a:t>device</a:t>
            </a:r>
            <a:r>
              <a:rPr lang="en-US" sz="2400"/>
              <a:t> has a set of </a:t>
            </a:r>
            <a:r>
              <a:rPr lang="en-US" sz="2400">
                <a:solidFill>
                  <a:srgbClr val="C00000"/>
                </a:solidFill>
              </a:rPr>
              <a:t>addressable</a:t>
            </a:r>
            <a:r>
              <a:rPr lang="en-US" sz="2400"/>
              <a:t> locations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The </a:t>
            </a:r>
            <a:r>
              <a:rPr lang="en-US" sz="2400">
                <a:solidFill>
                  <a:srgbClr val="FF0000"/>
                </a:solidFill>
              </a:rPr>
              <a:t>minimum</a:t>
            </a:r>
            <a:r>
              <a:rPr lang="en-US" sz="2400"/>
              <a:t> transfer size is 1 </a:t>
            </a:r>
            <a:r>
              <a:rPr lang="en-US" sz="2400">
                <a:solidFill>
                  <a:schemeClr val="accent6">
                    <a:lumMod val="75000"/>
                  </a:schemeClr>
                </a:solidFill>
              </a:rPr>
              <a:t>block </a:t>
            </a:r>
            <a:r>
              <a:rPr lang="en-US" sz="2400"/>
              <a:t>(</a:t>
            </a:r>
            <a:r>
              <a:rPr lang="en-US" sz="2400">
                <a:solidFill>
                  <a:srgbClr val="FF0000"/>
                </a:solidFill>
              </a:rPr>
              <a:t>tens</a:t>
            </a:r>
            <a:r>
              <a:rPr lang="en-US" sz="2400"/>
              <a:t> of bytes at least)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6226AC-F486-0CD1-30B3-370CDF86D12A}"/>
              </a:ext>
            </a:extLst>
          </p:cNvPr>
          <p:cNvSpPr txBox="1"/>
          <p:nvPr/>
        </p:nvSpPr>
        <p:spPr>
          <a:xfrm>
            <a:off x="7083134" y="4575104"/>
            <a:ext cx="471866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Read</a:t>
            </a:r>
            <a:r>
              <a:rPr lang="en-US" sz="2400"/>
              <a:t> and </a:t>
            </a:r>
            <a:r>
              <a:rPr lang="en-US" sz="2400">
                <a:solidFill>
                  <a:srgbClr val="0070C0"/>
                </a:solidFill>
              </a:rPr>
              <a:t>write</a:t>
            </a:r>
            <a:r>
              <a:rPr lang="en-US" sz="2400"/>
              <a:t> groups of characters</a:t>
            </a:r>
            <a:br>
              <a:rPr lang="en-US" sz="2400"/>
            </a:br>
            <a:r>
              <a:rPr lang="en-US" sz="2400"/>
              <a:t>at a time. Typically, does not have </a:t>
            </a:r>
          </a:p>
          <a:p>
            <a:r>
              <a:rPr lang="en-US" sz="2400">
                <a:solidFill>
                  <a:srgbClr val="7030A0"/>
                </a:solidFill>
              </a:rPr>
              <a:t>addressable</a:t>
            </a:r>
            <a:r>
              <a:rPr lang="en-US" sz="2400"/>
              <a:t> locations. May have the</a:t>
            </a:r>
            <a:br>
              <a:rPr lang="en-US" sz="2400"/>
            </a:br>
            <a:r>
              <a:rPr lang="en-US" sz="2400"/>
              <a:t>notion of a </a:t>
            </a:r>
            <a:r>
              <a:rPr lang="en-US" sz="2400" i="1">
                <a:solidFill>
                  <a:srgbClr val="00B050"/>
                </a:solidFill>
              </a:rPr>
              <a:t>position</a:t>
            </a:r>
            <a:r>
              <a:rPr lang="en-US" sz="2400"/>
              <a:t> in a </a:t>
            </a:r>
            <a:r>
              <a:rPr lang="en-US" sz="2400">
                <a:solidFill>
                  <a:srgbClr val="0070C0"/>
                </a:solidFill>
              </a:rPr>
              <a:t>stream</a:t>
            </a:r>
            <a:r>
              <a:rPr lang="en-US" sz="2400"/>
              <a:t> of </a:t>
            </a:r>
            <a:br>
              <a:rPr lang="en-US" sz="2400"/>
            </a:br>
            <a:r>
              <a:rPr lang="en-US" sz="2400"/>
              <a:t>characters.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A509BEC-C1F3-EFA3-06A7-714F4BD6DE24}"/>
              </a:ext>
            </a:extLst>
          </p:cNvPr>
          <p:cNvSpPr/>
          <p:nvPr/>
        </p:nvSpPr>
        <p:spPr>
          <a:xfrm>
            <a:off x="449272" y="5856514"/>
            <a:ext cx="4579928" cy="864961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A device driver provides a convenient interface to HW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C5414-3B62-41DC-36D5-B69D8D250170}"/>
              </a:ext>
            </a:extLst>
          </p:cNvPr>
          <p:cNvSpPr/>
          <p:nvPr/>
        </p:nvSpPr>
        <p:spPr>
          <a:xfrm>
            <a:off x="5240520" y="312725"/>
            <a:ext cx="5496610" cy="102752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Represent each device as a file (</a:t>
            </a:r>
            <a:r>
              <a:rPr lang="en-IN" sz="2400" dirty="0" err="1"/>
              <a:t>devfs</a:t>
            </a:r>
            <a:r>
              <a:rPr lang="en-IN" sz="2400" dirty="0"/>
              <a:t> is in /dev). Use standard file-access primitives.</a:t>
            </a:r>
          </a:p>
        </p:txBody>
      </p:sp>
    </p:spTree>
    <p:extLst>
      <p:ext uri="{BB962C8B-B14F-4D97-AF65-F5344CB8AC3E}">
        <p14:creationId xmlns:p14="http://schemas.microsoft.com/office/powerpoint/2010/main" val="41613783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EC3A-0D03-07D8-8FCE-5E8BC6F75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Linux’s File Interface: Used by Character Device Drivers, Regular Files, etc.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E9799-0971-21A9-0B4A-3791CDA88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2759"/>
            <a:ext cx="10515600" cy="559356"/>
          </a:xfrm>
        </p:spPr>
        <p:txBody>
          <a:bodyPr/>
          <a:lstStyle/>
          <a:p>
            <a:r>
              <a:rPr lang="en-IN" dirty="0"/>
              <a:t>Represent everything including </a:t>
            </a:r>
            <a:r>
              <a:rPr lang="en-IN" dirty="0">
                <a:solidFill>
                  <a:srgbClr val="FF0000"/>
                </a:solidFill>
              </a:rPr>
              <a:t>block</a:t>
            </a:r>
            <a:r>
              <a:rPr lang="en-IN" dirty="0"/>
              <a:t> and </a:t>
            </a:r>
            <a:r>
              <a:rPr lang="en-IN" dirty="0">
                <a:solidFill>
                  <a:srgbClr val="0070C0"/>
                </a:solidFill>
              </a:rPr>
              <a:t>character</a:t>
            </a:r>
            <a:r>
              <a:rPr lang="en-IN" dirty="0"/>
              <a:t> </a:t>
            </a:r>
            <a:r>
              <a:rPr lang="en-IN" dirty="0">
                <a:solidFill>
                  <a:srgbClr val="0070C0"/>
                </a:solidFill>
              </a:rPr>
              <a:t>devices</a:t>
            </a:r>
            <a:r>
              <a:rPr lang="en-IN" dirty="0"/>
              <a:t> as </a:t>
            </a:r>
            <a:r>
              <a:rPr lang="en-IN" dirty="0">
                <a:solidFill>
                  <a:srgbClr val="00B050"/>
                </a:solidFill>
              </a:rPr>
              <a:t>files</a:t>
            </a:r>
            <a:r>
              <a:rPr lang="en-IN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65E58D-EDF3-B8E9-94E2-77DFD7128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3A2279-46BA-26D5-4ED1-13AC59488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A1921D-FC88-3A4E-1724-87A0F420A938}"/>
              </a:ext>
            </a:extLst>
          </p:cNvPr>
          <p:cNvSpPr/>
          <p:nvPr/>
        </p:nvSpPr>
        <p:spPr>
          <a:xfrm>
            <a:off x="4630132" y="2816072"/>
            <a:ext cx="2931736" cy="559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/>
              <a:t>file</a:t>
            </a:r>
            <a:endParaRPr lang="en-IN" sz="24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A78CFC1-AD6A-2A08-241D-193C70515F01}"/>
              </a:ext>
            </a:extLst>
          </p:cNvPr>
          <p:cNvSpPr/>
          <p:nvPr/>
        </p:nvSpPr>
        <p:spPr>
          <a:xfrm>
            <a:off x="1593130" y="3978111"/>
            <a:ext cx="1451728" cy="73529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open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50382BE-C055-3E85-59AF-F512F81548A4}"/>
              </a:ext>
            </a:extLst>
          </p:cNvPr>
          <p:cNvSpPr/>
          <p:nvPr/>
        </p:nvSpPr>
        <p:spPr>
          <a:xfrm>
            <a:off x="3548406" y="3978110"/>
            <a:ext cx="1451728" cy="73529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close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DB7BE71-AB59-E3A7-8B2F-C7C381681EBC}"/>
              </a:ext>
            </a:extLst>
          </p:cNvPr>
          <p:cNvSpPr/>
          <p:nvPr/>
        </p:nvSpPr>
        <p:spPr>
          <a:xfrm>
            <a:off x="5503682" y="3978109"/>
            <a:ext cx="1451728" cy="73529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seek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E74FC45-6295-4B60-9088-15DC3EF5856B}"/>
              </a:ext>
            </a:extLst>
          </p:cNvPr>
          <p:cNvSpPr/>
          <p:nvPr/>
        </p:nvSpPr>
        <p:spPr>
          <a:xfrm>
            <a:off x="7427536" y="4007173"/>
            <a:ext cx="1451728" cy="73529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read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D42F169-E4E6-C5BA-BF76-623B03BA9525}"/>
              </a:ext>
            </a:extLst>
          </p:cNvPr>
          <p:cNvSpPr/>
          <p:nvPr/>
        </p:nvSpPr>
        <p:spPr>
          <a:xfrm>
            <a:off x="9382812" y="3998527"/>
            <a:ext cx="1451728" cy="73529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write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8C5D09F-2C9C-3983-B608-3AC88D40F41E}"/>
              </a:ext>
            </a:extLst>
          </p:cNvPr>
          <p:cNvCxnSpPr>
            <a:stCxn id="6" idx="2"/>
            <a:endCxn id="7" idx="0"/>
          </p:cNvCxnSpPr>
          <p:nvPr/>
        </p:nvCxnSpPr>
        <p:spPr>
          <a:xfrm flipH="1">
            <a:off x="2318994" y="3375428"/>
            <a:ext cx="3777006" cy="6026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A44B6BE-8D79-B884-7FE0-45415DB592FF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 flipH="1">
            <a:off x="4274270" y="3375428"/>
            <a:ext cx="1821730" cy="6026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FB6B64A-2DA2-B85E-3EA6-80912FAB7646}"/>
              </a:ext>
            </a:extLst>
          </p:cNvPr>
          <p:cNvCxnSpPr>
            <a:cxnSpLocks/>
            <a:stCxn id="6" idx="2"/>
            <a:endCxn id="11" idx="0"/>
          </p:cNvCxnSpPr>
          <p:nvPr/>
        </p:nvCxnSpPr>
        <p:spPr>
          <a:xfrm>
            <a:off x="6096000" y="3375428"/>
            <a:ext cx="133546" cy="6026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5BEA869-5FBC-1667-3725-32312009A752}"/>
              </a:ext>
            </a:extLst>
          </p:cNvPr>
          <p:cNvCxnSpPr>
            <a:cxnSpLocks/>
            <a:stCxn id="6" idx="2"/>
            <a:endCxn id="12" idx="0"/>
          </p:cNvCxnSpPr>
          <p:nvPr/>
        </p:nvCxnSpPr>
        <p:spPr>
          <a:xfrm>
            <a:off x="6096000" y="3375428"/>
            <a:ext cx="2057400" cy="6317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6CC5AD0-47F6-3546-AAD3-FECD7C6244C9}"/>
              </a:ext>
            </a:extLst>
          </p:cNvPr>
          <p:cNvCxnSpPr>
            <a:cxnSpLocks/>
            <a:stCxn id="6" idx="2"/>
            <a:endCxn id="13" idx="0"/>
          </p:cNvCxnSpPr>
          <p:nvPr/>
        </p:nvCxnSpPr>
        <p:spPr>
          <a:xfrm>
            <a:off x="6096000" y="3375428"/>
            <a:ext cx="4012676" cy="6230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57646AF8-F73C-A74F-5B93-2F4D4D9D407E}"/>
              </a:ext>
            </a:extLst>
          </p:cNvPr>
          <p:cNvSpPr/>
          <p:nvPr/>
        </p:nvSpPr>
        <p:spPr>
          <a:xfrm>
            <a:off x="2403835" y="5363852"/>
            <a:ext cx="7909089" cy="4996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Contiguous set of bytes </a:t>
            </a:r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15E0E41C-B070-3B60-E422-757383224E2C}"/>
              </a:ext>
            </a:extLst>
          </p:cNvPr>
          <p:cNvSpPr/>
          <p:nvPr/>
        </p:nvSpPr>
        <p:spPr>
          <a:xfrm>
            <a:off x="2281286" y="5075553"/>
            <a:ext cx="245097" cy="5184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F9769D68-4296-6357-0542-8D40BDDBA913}"/>
              </a:ext>
            </a:extLst>
          </p:cNvPr>
          <p:cNvSpPr/>
          <p:nvPr/>
        </p:nvSpPr>
        <p:spPr>
          <a:xfrm>
            <a:off x="10165237" y="5075553"/>
            <a:ext cx="245097" cy="5184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35F0A69-EA46-6053-D190-7297FD2DD52F}"/>
              </a:ext>
            </a:extLst>
          </p:cNvPr>
          <p:cNvSpPr txBox="1"/>
          <p:nvPr/>
        </p:nvSpPr>
        <p:spPr>
          <a:xfrm>
            <a:off x="1379568" y="5036252"/>
            <a:ext cx="92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>
                <a:solidFill>
                  <a:srgbClr val="0070C0"/>
                </a:solidFill>
                <a:latin typeface="Comic Sans MS" panose="030F0702030302020204" pitchFamily="66" charset="0"/>
              </a:rPr>
              <a:t>start</a:t>
            </a:r>
            <a:endParaRPr lang="en-IN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F5E8D22-4B27-80EE-A253-EA4EA3B491C4}"/>
              </a:ext>
            </a:extLst>
          </p:cNvPr>
          <p:cNvSpPr txBox="1"/>
          <p:nvPr/>
        </p:nvSpPr>
        <p:spPr>
          <a:xfrm>
            <a:off x="10312924" y="5036252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>
                <a:solidFill>
                  <a:srgbClr val="0070C0"/>
                </a:solidFill>
                <a:latin typeface="Comic Sans MS" panose="030F0702030302020204" pitchFamily="66" charset="0"/>
              </a:rPr>
              <a:t>end</a:t>
            </a:r>
            <a:endParaRPr lang="en-IN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54C40D21-66DD-C34A-EC3E-12AB8D1DEABA}"/>
              </a:ext>
            </a:extLst>
          </p:cNvPr>
          <p:cNvSpPr/>
          <p:nvPr/>
        </p:nvSpPr>
        <p:spPr>
          <a:xfrm>
            <a:off x="6710313" y="4962152"/>
            <a:ext cx="245097" cy="5184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27A195-7C30-BE53-8F2F-7A04A2F33A3B}"/>
              </a:ext>
            </a:extLst>
          </p:cNvPr>
          <p:cNvSpPr txBox="1"/>
          <p:nvPr/>
        </p:nvSpPr>
        <p:spPr>
          <a:xfrm>
            <a:off x="6969538" y="4886581"/>
            <a:ext cx="2481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>
                <a:solidFill>
                  <a:srgbClr val="0070C0"/>
                </a:solidFill>
                <a:latin typeface="Comic Sans MS" panose="030F0702030302020204" pitchFamily="66" charset="0"/>
              </a:rPr>
              <a:t>current position</a:t>
            </a:r>
            <a:endParaRPr lang="en-IN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C4997706-FDDC-087F-9F2B-02461F12A254}"/>
              </a:ext>
            </a:extLst>
          </p:cNvPr>
          <p:cNvSpPr/>
          <p:nvPr/>
        </p:nvSpPr>
        <p:spPr>
          <a:xfrm>
            <a:off x="8418136" y="2667786"/>
            <a:ext cx="2057400" cy="846509"/>
          </a:xfrm>
          <a:prstGeom prst="wedgeRoundRectCallout">
            <a:avLst>
              <a:gd name="adj1" fmla="val -48783"/>
              <a:gd name="adj2" fmla="val 114840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2226F27A-97E6-4C47-B3A9-9E53CB3BF4F4}"/>
              </a:ext>
            </a:extLst>
          </p:cNvPr>
          <p:cNvSpPr/>
          <p:nvPr/>
        </p:nvSpPr>
        <p:spPr>
          <a:xfrm>
            <a:off x="8423785" y="2487374"/>
            <a:ext cx="3378573" cy="1026921"/>
          </a:xfrm>
          <a:prstGeom prst="wedgeRoundRectCallout">
            <a:avLst>
              <a:gd name="adj1" fmla="val 13371"/>
              <a:gd name="adj2" fmla="val 105991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From the current position. Increment it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53D52FA-368A-D420-8DE2-4A831B5A2182}"/>
              </a:ext>
            </a:extLst>
          </p:cNvPr>
          <p:cNvSpPr/>
          <p:nvPr/>
        </p:nvSpPr>
        <p:spPr>
          <a:xfrm>
            <a:off x="8879264" y="1084532"/>
            <a:ext cx="2394408" cy="6902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Standard interface</a:t>
            </a:r>
          </a:p>
        </p:txBody>
      </p:sp>
    </p:spTree>
    <p:extLst>
      <p:ext uri="{BB962C8B-B14F-4D97-AF65-F5344CB8AC3E}">
        <p14:creationId xmlns:p14="http://schemas.microsoft.com/office/powerpoint/2010/main" val="776347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E2E63-84E4-A5F3-D0F5-B0B470138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811"/>
            <a:ext cx="10515600" cy="1325563"/>
          </a:xfrm>
        </p:spPr>
        <p:txBody>
          <a:bodyPr/>
          <a:lstStyle/>
          <a:p>
            <a:r>
              <a:rPr lang="en-IN"/>
              <a:t>Layers in the I/O Protocol Stack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95C9F5-FAAE-0CA3-D568-73150F3F4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7CDE1F-0D5D-1D44-45DF-A127E91CF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</a:t>
            </a:fld>
            <a:endParaRPr lang="en-US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659B7D56-F73F-180D-E543-4CC4E702998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971800" y="1870075"/>
            <a:ext cx="5181600" cy="3976688"/>
            <a:chOff x="1536" y="1296"/>
            <a:chExt cx="3264" cy="2505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CFA83A04-10AE-4EEB-D747-718BD4D89EA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36" y="1296"/>
              <a:ext cx="3264" cy="2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3C7FF146-3F82-B2C2-0D58-28FE941665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8" y="2964"/>
              <a:ext cx="3069" cy="713"/>
            </a:xfrm>
            <a:prstGeom prst="rect">
              <a:avLst/>
            </a:prstGeom>
            <a:solidFill>
              <a:srgbClr val="FFE6D5"/>
            </a:solidFill>
            <a:ln w="1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0EC4937E-9125-64D0-99A4-8E1C178BE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2" y="2997"/>
              <a:ext cx="1266" cy="380"/>
            </a:xfrm>
            <a:custGeom>
              <a:avLst/>
              <a:gdLst>
                <a:gd name="T0" fmla="*/ 303 w 2181"/>
                <a:gd name="T1" fmla="*/ 0 h 659"/>
                <a:gd name="T2" fmla="*/ 1879 w 2181"/>
                <a:gd name="T3" fmla="*/ 0 h 659"/>
                <a:gd name="T4" fmla="*/ 2181 w 2181"/>
                <a:gd name="T5" fmla="*/ 302 h 659"/>
                <a:gd name="T6" fmla="*/ 2181 w 2181"/>
                <a:gd name="T7" fmla="*/ 356 h 659"/>
                <a:gd name="T8" fmla="*/ 1879 w 2181"/>
                <a:gd name="T9" fmla="*/ 659 h 659"/>
                <a:gd name="T10" fmla="*/ 303 w 2181"/>
                <a:gd name="T11" fmla="*/ 659 h 659"/>
                <a:gd name="T12" fmla="*/ 0 w 2181"/>
                <a:gd name="T13" fmla="*/ 356 h 659"/>
                <a:gd name="T14" fmla="*/ 0 w 2181"/>
                <a:gd name="T15" fmla="*/ 302 h 659"/>
                <a:gd name="T16" fmla="*/ 303 w 2181"/>
                <a:gd name="T17" fmla="*/ 0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81" h="659">
                  <a:moveTo>
                    <a:pt x="303" y="0"/>
                  </a:moveTo>
                  <a:lnTo>
                    <a:pt x="1879" y="0"/>
                  </a:lnTo>
                  <a:cubicBezTo>
                    <a:pt x="2046" y="0"/>
                    <a:pt x="2181" y="135"/>
                    <a:pt x="2181" y="302"/>
                  </a:cubicBezTo>
                  <a:lnTo>
                    <a:pt x="2181" y="356"/>
                  </a:lnTo>
                  <a:cubicBezTo>
                    <a:pt x="2181" y="524"/>
                    <a:pt x="2046" y="659"/>
                    <a:pt x="1879" y="659"/>
                  </a:cubicBezTo>
                  <a:lnTo>
                    <a:pt x="303" y="659"/>
                  </a:lnTo>
                  <a:cubicBezTo>
                    <a:pt x="135" y="659"/>
                    <a:pt x="0" y="524"/>
                    <a:pt x="0" y="356"/>
                  </a:cubicBezTo>
                  <a:lnTo>
                    <a:pt x="0" y="302"/>
                  </a:lnTo>
                  <a:cubicBezTo>
                    <a:pt x="0" y="135"/>
                    <a:pt x="135" y="0"/>
                    <a:pt x="303" y="0"/>
                  </a:cubicBezTo>
                  <a:close/>
                </a:path>
              </a:pathLst>
            </a:custGeom>
            <a:solidFill>
              <a:srgbClr val="A2D0D9"/>
            </a:solidFill>
            <a:ln w="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694997A6-4908-CAE6-064A-870F3EF0AA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3" y="3450"/>
              <a:ext cx="1164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Physical layer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F6AF7302-AA3C-72E9-BE5B-E5B3CF04CF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2" y="3078"/>
              <a:ext cx="9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Transmission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36E4C9CE-717C-8E92-4DB4-BF457570F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9" y="3002"/>
              <a:ext cx="1267" cy="381"/>
            </a:xfrm>
            <a:custGeom>
              <a:avLst/>
              <a:gdLst>
                <a:gd name="T0" fmla="*/ 302 w 2181"/>
                <a:gd name="T1" fmla="*/ 0 h 658"/>
                <a:gd name="T2" fmla="*/ 1878 w 2181"/>
                <a:gd name="T3" fmla="*/ 0 h 658"/>
                <a:gd name="T4" fmla="*/ 2181 w 2181"/>
                <a:gd name="T5" fmla="*/ 302 h 658"/>
                <a:gd name="T6" fmla="*/ 2181 w 2181"/>
                <a:gd name="T7" fmla="*/ 356 h 658"/>
                <a:gd name="T8" fmla="*/ 1878 w 2181"/>
                <a:gd name="T9" fmla="*/ 658 h 658"/>
                <a:gd name="T10" fmla="*/ 302 w 2181"/>
                <a:gd name="T11" fmla="*/ 658 h 658"/>
                <a:gd name="T12" fmla="*/ 0 w 2181"/>
                <a:gd name="T13" fmla="*/ 356 h 658"/>
                <a:gd name="T14" fmla="*/ 0 w 2181"/>
                <a:gd name="T15" fmla="*/ 302 h 658"/>
                <a:gd name="T16" fmla="*/ 302 w 2181"/>
                <a:gd name="T17" fmla="*/ 0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81" h="658">
                  <a:moveTo>
                    <a:pt x="302" y="0"/>
                  </a:moveTo>
                  <a:lnTo>
                    <a:pt x="1878" y="0"/>
                  </a:lnTo>
                  <a:cubicBezTo>
                    <a:pt x="2046" y="0"/>
                    <a:pt x="2181" y="134"/>
                    <a:pt x="2181" y="302"/>
                  </a:cubicBezTo>
                  <a:lnTo>
                    <a:pt x="2181" y="356"/>
                  </a:lnTo>
                  <a:cubicBezTo>
                    <a:pt x="2181" y="524"/>
                    <a:pt x="2046" y="658"/>
                    <a:pt x="1878" y="658"/>
                  </a:cubicBezTo>
                  <a:lnTo>
                    <a:pt x="302" y="658"/>
                  </a:lnTo>
                  <a:cubicBezTo>
                    <a:pt x="135" y="658"/>
                    <a:pt x="0" y="524"/>
                    <a:pt x="0" y="356"/>
                  </a:cubicBezTo>
                  <a:lnTo>
                    <a:pt x="0" y="302"/>
                  </a:lnTo>
                  <a:cubicBezTo>
                    <a:pt x="0" y="134"/>
                    <a:pt x="135" y="0"/>
                    <a:pt x="302" y="0"/>
                  </a:cubicBezTo>
                  <a:close/>
                </a:path>
              </a:pathLst>
            </a:custGeom>
            <a:solidFill>
              <a:srgbClr val="A2D0D9"/>
            </a:solidFill>
            <a:ln w="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670F62A-FFC9-E046-0E65-3362A73614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4" y="3095"/>
              <a:ext cx="104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Synchronization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33753576-E617-67B1-A0F4-D9828E6036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8" y="2457"/>
              <a:ext cx="3063" cy="381"/>
            </a:xfrm>
            <a:prstGeom prst="rect">
              <a:avLst/>
            </a:prstGeom>
            <a:solidFill>
              <a:srgbClr val="FFE6D5"/>
            </a:solidFill>
            <a:ln w="1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3BE062C9-1CE4-7ABE-B02D-AAF9312251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1" y="2564"/>
              <a:ext cx="1194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Data link layer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" name="Rectangle 13">
              <a:extLst>
                <a:ext uri="{FF2B5EF4-FFF2-40B4-BE49-F238E27FC236}">
                  <a16:creationId xmlns:a16="http://schemas.microsoft.com/office/drawing/2014/main" id="{449DE265-C162-3D5E-4C2F-ACD075122B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7" y="1942"/>
              <a:ext cx="3063" cy="381"/>
            </a:xfrm>
            <a:prstGeom prst="rect">
              <a:avLst/>
            </a:prstGeom>
            <a:solidFill>
              <a:srgbClr val="FFE6D5"/>
            </a:solidFill>
            <a:ln w="1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4">
              <a:extLst>
                <a:ext uri="{FF2B5EF4-FFF2-40B4-BE49-F238E27FC236}">
                  <a16:creationId xmlns:a16="http://schemas.microsoft.com/office/drawing/2014/main" id="{9049AE9C-4AE9-3C18-B74C-8537D9830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9" y="2026"/>
              <a:ext cx="1155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Network layer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FBFB4D8D-4245-371A-161C-EA9FF4E5AE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1" y="1418"/>
              <a:ext cx="3063" cy="381"/>
            </a:xfrm>
            <a:prstGeom prst="rect">
              <a:avLst/>
            </a:prstGeom>
            <a:solidFill>
              <a:srgbClr val="FFE6D5"/>
            </a:solidFill>
            <a:ln w="1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6">
              <a:extLst>
                <a:ext uri="{FF2B5EF4-FFF2-40B4-BE49-F238E27FC236}">
                  <a16:creationId xmlns:a16="http://schemas.microsoft.com/office/drawing/2014/main" id="{0FAB450D-F1F1-1095-ED4F-1F0C8372CA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3" y="1502"/>
              <a:ext cx="1155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ans"/>
                </a:rPr>
                <a:t>Protocol layer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F87E8B4-4D9E-C2FD-5513-ED84F4E5D8CE}"/>
              </a:ext>
            </a:extLst>
          </p:cNvPr>
          <p:cNvSpPr/>
          <p:nvPr/>
        </p:nvSpPr>
        <p:spPr>
          <a:xfrm>
            <a:off x="8784770" y="4743449"/>
            <a:ext cx="2743199" cy="1103313"/>
          </a:xfrm>
          <a:prstGeom prst="wedgeRoundRectCallout">
            <a:avLst>
              <a:gd name="adj1" fmla="val -77507"/>
              <a:gd name="adj2" fmla="val -134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Voltage levels, timing of bits, synchronization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C6DDC28A-7E0B-199C-D57C-17CA1BC9CACA}"/>
              </a:ext>
            </a:extLst>
          </p:cNvPr>
          <p:cNvSpPr/>
          <p:nvPr/>
        </p:nvSpPr>
        <p:spPr>
          <a:xfrm>
            <a:off x="8784770" y="3713162"/>
            <a:ext cx="2743199" cy="784679"/>
          </a:xfrm>
          <a:prstGeom prst="wedgeRoundRectCallout">
            <a:avLst>
              <a:gd name="adj1" fmla="val -77507"/>
              <a:gd name="adj2" fmla="val 82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Error correction, framing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21F3EA69-EE5A-DF9B-B1F3-A03F4001964D}"/>
              </a:ext>
            </a:extLst>
          </p:cNvPr>
          <p:cNvSpPr/>
          <p:nvPr/>
        </p:nvSpPr>
        <p:spPr>
          <a:xfrm>
            <a:off x="8784770" y="2715759"/>
            <a:ext cx="3058887" cy="784679"/>
          </a:xfrm>
          <a:prstGeom prst="wedgeRoundRectCallout">
            <a:avLst>
              <a:gd name="adj1" fmla="val -77507"/>
              <a:gd name="adj2" fmla="val 82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Routing messages to the right I/O device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6F9AC8A2-5109-6A04-14B3-116A110EF326}"/>
              </a:ext>
            </a:extLst>
          </p:cNvPr>
          <p:cNvSpPr/>
          <p:nvPr/>
        </p:nvSpPr>
        <p:spPr>
          <a:xfrm>
            <a:off x="8784770" y="1680823"/>
            <a:ext cx="3058887" cy="784679"/>
          </a:xfrm>
          <a:prstGeom prst="wedgeRoundRectCallout">
            <a:avLst>
              <a:gd name="adj1" fmla="val -74660"/>
              <a:gd name="adj2" fmla="val 3324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Device-driver level transmission protocol</a:t>
            </a:r>
          </a:p>
        </p:txBody>
      </p:sp>
    </p:spTree>
    <p:extLst>
      <p:ext uri="{BB962C8B-B14F-4D97-AF65-F5344CB8AC3E}">
        <p14:creationId xmlns:p14="http://schemas.microsoft.com/office/powerpoint/2010/main" val="22936545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077E30-8D22-1D5B-A7B4-1BEC2DFC1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577A83-5E4A-36FA-C4EF-73B6ACB7C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50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2171C73-D0DA-78C1-EEDD-E07A1DDCEAEB}"/>
              </a:ext>
            </a:extLst>
          </p:cNvPr>
          <p:cNvSpPr/>
          <p:nvPr/>
        </p:nvSpPr>
        <p:spPr>
          <a:xfrm>
            <a:off x="2121031" y="1970202"/>
            <a:ext cx="8210746" cy="35539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8800" dirty="0"/>
              <a:t>Block Devices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B255BA6-72F0-EB37-9B91-E725CC65AA6A}"/>
              </a:ext>
            </a:extLst>
          </p:cNvPr>
          <p:cNvSpPr/>
          <p:nvPr/>
        </p:nvSpPr>
        <p:spPr>
          <a:xfrm>
            <a:off x="563251" y="716437"/>
            <a:ext cx="1640264" cy="82955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open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1DED35C-D1E4-B8BA-B29C-63D72FE5A40C}"/>
              </a:ext>
            </a:extLst>
          </p:cNvPr>
          <p:cNvSpPr/>
          <p:nvPr/>
        </p:nvSpPr>
        <p:spPr>
          <a:xfrm>
            <a:off x="2593942" y="723179"/>
            <a:ext cx="1640264" cy="82955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close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9232C41-9259-DEA3-8B8B-1C3FA9CD2A98}"/>
              </a:ext>
            </a:extLst>
          </p:cNvPr>
          <p:cNvSpPr/>
          <p:nvPr/>
        </p:nvSpPr>
        <p:spPr>
          <a:xfrm>
            <a:off x="4725970" y="716437"/>
            <a:ext cx="2740059" cy="111504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seek – go to an address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9BE274E-F4E1-95E3-DCD2-8A1A38466DB3}"/>
              </a:ext>
            </a:extLst>
          </p:cNvPr>
          <p:cNvSpPr/>
          <p:nvPr/>
        </p:nvSpPr>
        <p:spPr>
          <a:xfrm>
            <a:off x="8153400" y="716437"/>
            <a:ext cx="1640264" cy="97904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read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88DD8E2-8BA8-4D83-1E53-DF2B11ECE400}"/>
              </a:ext>
            </a:extLst>
          </p:cNvPr>
          <p:cNvSpPr/>
          <p:nvPr/>
        </p:nvSpPr>
        <p:spPr>
          <a:xfrm>
            <a:off x="10184091" y="716437"/>
            <a:ext cx="1640264" cy="97904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write</a:t>
            </a:r>
          </a:p>
        </p:txBody>
      </p:sp>
    </p:spTree>
    <p:extLst>
      <p:ext uri="{BB962C8B-B14F-4D97-AF65-F5344CB8AC3E}">
        <p14:creationId xmlns:p14="http://schemas.microsoft.com/office/powerpoint/2010/main" val="4167394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F0960-B899-3B8F-24EF-3D54B53D4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Registering a Block Device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349D7-5535-8B01-0555-AB2598C13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85" y="3530969"/>
            <a:ext cx="10515600" cy="2927348"/>
          </a:xfrm>
        </p:spPr>
        <p:txBody>
          <a:bodyPr>
            <a:normAutofit/>
          </a:bodyPr>
          <a:lstStyle/>
          <a:p>
            <a:r>
              <a:rPr lang="en-IN" i="1" err="1">
                <a:solidFill>
                  <a:srgbClr val="C00000"/>
                </a:solidFill>
              </a:rPr>
              <a:t>register_blkdev</a:t>
            </a:r>
            <a:r>
              <a:rPr lang="en-IN" i="1">
                <a:solidFill>
                  <a:srgbClr val="C00000"/>
                </a:solidFill>
              </a:rPr>
              <a:t> </a:t>
            </a:r>
            <a:r>
              <a:rPr lang="en-IN" i="1"/>
              <a:t>(unsigned int major, </a:t>
            </a:r>
            <a:r>
              <a:rPr lang="en-IN" i="1" err="1"/>
              <a:t>const</a:t>
            </a:r>
            <a:r>
              <a:rPr lang="en-IN" i="1"/>
              <a:t> char *name, void (*probe) (</a:t>
            </a:r>
            <a:r>
              <a:rPr lang="en-IN" i="1" err="1"/>
              <a:t>dev_t</a:t>
            </a:r>
            <a:r>
              <a:rPr lang="en-IN" i="1"/>
              <a:t> </a:t>
            </a:r>
            <a:r>
              <a:rPr lang="en-IN" i="1" err="1"/>
              <a:t>devt</a:t>
            </a:r>
            <a:r>
              <a:rPr lang="en-IN" i="1"/>
              <a:t>))</a:t>
            </a:r>
          </a:p>
          <a:p>
            <a:pPr lvl="1"/>
            <a:r>
              <a:rPr lang="en-IN">
                <a:solidFill>
                  <a:srgbClr val="FF0000"/>
                </a:solidFill>
              </a:rPr>
              <a:t>Register</a:t>
            </a:r>
            <a:r>
              <a:rPr lang="en-IN"/>
              <a:t> the device with the kernel (listed in /proc/devices)</a:t>
            </a:r>
          </a:p>
          <a:p>
            <a:pPr lvl="1"/>
            <a:r>
              <a:rPr lang="en-IN"/>
              <a:t>The </a:t>
            </a:r>
            <a:r>
              <a:rPr lang="en-IN">
                <a:solidFill>
                  <a:srgbClr val="0070C0"/>
                </a:solidFill>
              </a:rPr>
              <a:t>kernel</a:t>
            </a:r>
            <a:r>
              <a:rPr lang="en-IN"/>
              <a:t> will subsequently use the </a:t>
            </a:r>
            <a:r>
              <a:rPr lang="en-IN">
                <a:solidFill>
                  <a:srgbClr val="00B050"/>
                </a:solidFill>
              </a:rPr>
              <a:t>major number </a:t>
            </a:r>
            <a:r>
              <a:rPr lang="en-IN"/>
              <a:t>to identify the device</a:t>
            </a:r>
          </a:p>
          <a:p>
            <a:pPr lvl="1"/>
            <a:r>
              <a:rPr lang="en-IN" i="1" err="1"/>
              <a:t>devt</a:t>
            </a:r>
            <a:r>
              <a:rPr lang="en-IN" i="1"/>
              <a:t> </a:t>
            </a:r>
            <a:r>
              <a:rPr lang="en-IN"/>
              <a:t>is a </a:t>
            </a:r>
            <a:r>
              <a:rPr lang="en-IN">
                <a:solidFill>
                  <a:srgbClr val="FF0000"/>
                </a:solidFill>
              </a:rPr>
              <a:t>u32</a:t>
            </a:r>
            <a:r>
              <a:rPr lang="en-IN"/>
              <a:t> that identifies the </a:t>
            </a:r>
            <a:r>
              <a:rPr lang="en-IN">
                <a:solidFill>
                  <a:srgbClr val="7030A0"/>
                </a:solidFill>
              </a:rPr>
              <a:t>device</a:t>
            </a:r>
            <a:r>
              <a:rPr lang="en-IN"/>
              <a:t>: 12 bits for the major number and 20 bits for the minor number</a:t>
            </a:r>
          </a:p>
          <a:p>
            <a:pPr lvl="1"/>
            <a:r>
              <a:rPr lang="en-IN"/>
              <a:t>The minor number is used only by the </a:t>
            </a:r>
            <a:r>
              <a:rPr lang="en-IN">
                <a:solidFill>
                  <a:srgbClr val="0070C0"/>
                </a:solidFill>
              </a:rPr>
              <a:t>device driver </a:t>
            </a:r>
          </a:p>
          <a:p>
            <a:endParaRPr lang="en-IN" i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0C6D85-3E4F-53B6-95BB-25A757241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B44526-1EBC-A556-5074-9211FD0AD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57DF8D-872D-AE18-1CCE-8123A73DE3A9}"/>
              </a:ext>
            </a:extLst>
          </p:cNvPr>
          <p:cNvSpPr/>
          <p:nvPr/>
        </p:nvSpPr>
        <p:spPr>
          <a:xfrm>
            <a:off x="5116130" y="2002214"/>
            <a:ext cx="1839951" cy="9779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device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C033C20-7602-0FE4-9B24-764DE8E1DE2F}"/>
              </a:ext>
            </a:extLst>
          </p:cNvPr>
          <p:cNvCxnSpPr/>
          <p:nvPr/>
        </p:nvCxnSpPr>
        <p:spPr>
          <a:xfrm>
            <a:off x="3490706" y="2198156"/>
            <a:ext cx="162542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9D18014-BF88-8401-3799-289CF29340AB}"/>
              </a:ext>
            </a:extLst>
          </p:cNvPr>
          <p:cNvCxnSpPr/>
          <p:nvPr/>
        </p:nvCxnSpPr>
        <p:spPr>
          <a:xfrm>
            <a:off x="3490706" y="2775099"/>
            <a:ext cx="162542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24F65BD-350B-20E7-BE13-EFAE274C15A7}"/>
              </a:ext>
            </a:extLst>
          </p:cNvPr>
          <p:cNvSpPr/>
          <p:nvPr/>
        </p:nvSpPr>
        <p:spPr>
          <a:xfrm>
            <a:off x="2249734" y="1690688"/>
            <a:ext cx="2354767" cy="4488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major number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3C8158A-44D4-6CFE-8153-CD24896E3DE4}"/>
              </a:ext>
            </a:extLst>
          </p:cNvPr>
          <p:cNvSpPr/>
          <p:nvPr/>
        </p:nvSpPr>
        <p:spPr>
          <a:xfrm>
            <a:off x="2313322" y="2877634"/>
            <a:ext cx="2354767" cy="4488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minor number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D61AC2C5-B97A-4112-5059-95BCC6F22B13}"/>
              </a:ext>
            </a:extLst>
          </p:cNvPr>
          <p:cNvSpPr/>
          <p:nvPr/>
        </p:nvSpPr>
        <p:spPr>
          <a:xfrm>
            <a:off x="6956081" y="2281302"/>
            <a:ext cx="1237253" cy="39755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72AF50D-9D92-BF93-69CB-34028E299E00}"/>
              </a:ext>
            </a:extLst>
          </p:cNvPr>
          <p:cNvSpPr/>
          <p:nvPr/>
        </p:nvSpPr>
        <p:spPr>
          <a:xfrm>
            <a:off x="8193334" y="2085319"/>
            <a:ext cx="1763751" cy="78200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device driver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8BAB6B1-FF00-5D55-F3C3-A09613AE255C}"/>
              </a:ext>
            </a:extLst>
          </p:cNvPr>
          <p:cNvSpPr/>
          <p:nvPr/>
        </p:nvSpPr>
        <p:spPr>
          <a:xfrm>
            <a:off x="94519" y="2198156"/>
            <a:ext cx="1625424" cy="1230844"/>
          </a:xfrm>
          <a:prstGeom prst="wedgeRoundRectCallout">
            <a:avLst>
              <a:gd name="adj1" fmla="val 38643"/>
              <a:gd name="adj2" fmla="val 63480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First register the device</a:t>
            </a:r>
          </a:p>
        </p:txBody>
      </p:sp>
      <p:sp>
        <p:nvSpPr>
          <p:cNvPr id="17" name="Arrow: Striped Right 16">
            <a:extLst>
              <a:ext uri="{FF2B5EF4-FFF2-40B4-BE49-F238E27FC236}">
                <a16:creationId xmlns:a16="http://schemas.microsoft.com/office/drawing/2014/main" id="{0DDB6D73-FC2B-CA51-FDC1-F2F4D77FF048}"/>
              </a:ext>
            </a:extLst>
          </p:cNvPr>
          <p:cNvSpPr/>
          <p:nvPr/>
        </p:nvSpPr>
        <p:spPr>
          <a:xfrm>
            <a:off x="8482989" y="5567459"/>
            <a:ext cx="1707614" cy="92541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/>
              <a:t>Details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B3A6E8-10B0-752E-5972-ADF9F01E9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2132" y="717201"/>
            <a:ext cx="761084" cy="631772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1024BFF-1D88-B101-3DA3-8ACAD2E16432}"/>
              </a:ext>
            </a:extLst>
          </p:cNvPr>
          <p:cNvSpPr/>
          <p:nvPr/>
        </p:nvSpPr>
        <p:spPr>
          <a:xfrm>
            <a:off x="8273216" y="785176"/>
            <a:ext cx="2198914" cy="63177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/block/</a:t>
            </a:r>
            <a:r>
              <a:rPr lang="en-IN" sz="2400" err="1"/>
              <a:t>genhd.c</a:t>
            </a:r>
            <a:endParaRPr lang="en-IN" sz="2400"/>
          </a:p>
        </p:txBody>
      </p:sp>
    </p:spTree>
    <p:extLst>
      <p:ext uri="{BB962C8B-B14F-4D97-AF65-F5344CB8AC3E}">
        <p14:creationId xmlns:p14="http://schemas.microsoft.com/office/powerpoint/2010/main" val="4141145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2EDAE-4A7C-729E-1D12-849E4A02A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83" y="322817"/>
            <a:ext cx="10515600" cy="1325563"/>
          </a:xfrm>
        </p:spPr>
        <p:txBody>
          <a:bodyPr/>
          <a:lstStyle/>
          <a:p>
            <a:r>
              <a:rPr lang="en-IN"/>
              <a:t>Overall Structure of the Block I/O System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A05BCD-C95D-5B80-F1F0-CC3067584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D6E91B-547A-D9D8-AA57-D953AC8F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52</a:t>
            </a:fld>
            <a:endParaRPr lang="en-US"/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607E5921-EFE9-C8C4-BE1E-2C6695871365}"/>
              </a:ext>
            </a:extLst>
          </p:cNvPr>
          <p:cNvSpPr/>
          <p:nvPr/>
        </p:nvSpPr>
        <p:spPr>
          <a:xfrm>
            <a:off x="3526971" y="2601685"/>
            <a:ext cx="2677886" cy="74022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device</a:t>
            </a:r>
          </a:p>
        </p:txBody>
      </p:sp>
      <p:sp>
        <p:nvSpPr>
          <p:cNvPr id="8" name="Flowchart: Preparation 7">
            <a:extLst>
              <a:ext uri="{FF2B5EF4-FFF2-40B4-BE49-F238E27FC236}">
                <a16:creationId xmlns:a16="http://schemas.microsoft.com/office/drawing/2014/main" id="{55D7E3BD-372D-D203-2C39-2CDAC340370B}"/>
              </a:ext>
            </a:extLst>
          </p:cNvPr>
          <p:cNvSpPr/>
          <p:nvPr/>
        </p:nvSpPr>
        <p:spPr>
          <a:xfrm>
            <a:off x="76200" y="1851537"/>
            <a:ext cx="3222172" cy="679390"/>
          </a:xfrm>
          <a:prstGeom prst="flowChartPreparati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err="1"/>
              <a:t>device_driver</a:t>
            </a:r>
            <a:endParaRPr lang="en-IN" sz="2400"/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D6BB1E0B-4C63-0AF6-4030-43042647AC3A}"/>
              </a:ext>
            </a:extLst>
          </p:cNvPr>
          <p:cNvSpPr/>
          <p:nvPr/>
        </p:nvSpPr>
        <p:spPr>
          <a:xfrm>
            <a:off x="631371" y="3744686"/>
            <a:ext cx="2797629" cy="707571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err="1"/>
              <a:t>bus_type</a:t>
            </a:r>
            <a:endParaRPr lang="en-IN" sz="2400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246B313F-6700-6C0A-A441-76A3AA638E51}"/>
              </a:ext>
            </a:extLst>
          </p:cNvPr>
          <p:cNvSpPr/>
          <p:nvPr/>
        </p:nvSpPr>
        <p:spPr>
          <a:xfrm rot="1373032">
            <a:off x="2943566" y="2393018"/>
            <a:ext cx="666904" cy="209422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09D5FA3D-2D55-9901-A1C7-FD2CC8737BA9}"/>
              </a:ext>
            </a:extLst>
          </p:cNvPr>
          <p:cNvSpPr/>
          <p:nvPr/>
        </p:nvSpPr>
        <p:spPr>
          <a:xfrm rot="18976359">
            <a:off x="3095547" y="3421183"/>
            <a:ext cx="666904" cy="209422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2" name="Flowchart: Magnetic Disk 11">
            <a:extLst>
              <a:ext uri="{FF2B5EF4-FFF2-40B4-BE49-F238E27FC236}">
                <a16:creationId xmlns:a16="http://schemas.microsoft.com/office/drawing/2014/main" id="{20709D63-2D3D-6EA3-E29A-396A31416432}"/>
              </a:ext>
            </a:extLst>
          </p:cNvPr>
          <p:cNvSpPr/>
          <p:nvPr/>
        </p:nvSpPr>
        <p:spPr>
          <a:xfrm>
            <a:off x="7701644" y="1404196"/>
            <a:ext cx="2383971" cy="696686"/>
          </a:xfrm>
          <a:prstGeom prst="flowChartMagneticDisk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err="1"/>
              <a:t>gendisk</a:t>
            </a:r>
            <a:endParaRPr lang="en-IN" sz="2400"/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B0005B77-16B9-4215-75FF-1B2DEF94BE32}"/>
              </a:ext>
            </a:extLst>
          </p:cNvPr>
          <p:cNvSpPr/>
          <p:nvPr/>
        </p:nvSpPr>
        <p:spPr>
          <a:xfrm>
            <a:off x="7377416" y="2876834"/>
            <a:ext cx="2144486" cy="685800"/>
          </a:xfrm>
          <a:prstGeom prst="round2Same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Block device</a:t>
            </a:r>
          </a:p>
        </p:txBody>
      </p:sp>
      <p:sp>
        <p:nvSpPr>
          <p:cNvPr id="14" name="Arrow: Left-Right 13">
            <a:extLst>
              <a:ext uri="{FF2B5EF4-FFF2-40B4-BE49-F238E27FC236}">
                <a16:creationId xmlns:a16="http://schemas.microsoft.com/office/drawing/2014/main" id="{C673A440-CCA0-12AF-DC01-9F6C64B5B74A}"/>
              </a:ext>
            </a:extLst>
          </p:cNvPr>
          <p:cNvSpPr/>
          <p:nvPr/>
        </p:nvSpPr>
        <p:spPr>
          <a:xfrm rot="18137337">
            <a:off x="7882999" y="2399144"/>
            <a:ext cx="973731" cy="192978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29F957D7-02D0-D8A8-1CC7-2516AF8198D8}"/>
              </a:ext>
            </a:extLst>
          </p:cNvPr>
          <p:cNvSpPr/>
          <p:nvPr/>
        </p:nvSpPr>
        <p:spPr>
          <a:xfrm>
            <a:off x="6188754" y="2931107"/>
            <a:ext cx="1188662" cy="288627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6" name="Rectangle: Single Corner Rounded 15">
            <a:extLst>
              <a:ext uri="{FF2B5EF4-FFF2-40B4-BE49-F238E27FC236}">
                <a16:creationId xmlns:a16="http://schemas.microsoft.com/office/drawing/2014/main" id="{C4A82A36-9FC9-42FE-0CC5-A882D4790261}"/>
              </a:ext>
            </a:extLst>
          </p:cNvPr>
          <p:cNvSpPr/>
          <p:nvPr/>
        </p:nvSpPr>
        <p:spPr>
          <a:xfrm>
            <a:off x="9633858" y="3798632"/>
            <a:ext cx="2383971" cy="599678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err="1"/>
              <a:t>request_queue</a:t>
            </a:r>
            <a:endParaRPr lang="en-IN" sz="2400"/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EFB612AD-4B87-3DD6-914C-F2AD5C7FC26E}"/>
              </a:ext>
            </a:extLst>
          </p:cNvPr>
          <p:cNvSpPr/>
          <p:nvPr/>
        </p:nvSpPr>
        <p:spPr>
          <a:xfrm rot="14304893">
            <a:off x="9334873" y="2825853"/>
            <a:ext cx="2181613" cy="217987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FDF9DACE-FB02-FE17-A403-5FB9B5B23C10}"/>
              </a:ext>
            </a:extLst>
          </p:cNvPr>
          <p:cNvSpPr/>
          <p:nvPr/>
        </p:nvSpPr>
        <p:spPr>
          <a:xfrm rot="12651416">
            <a:off x="9428053" y="3555525"/>
            <a:ext cx="666904" cy="209422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530634A-8C2D-5610-DD6A-49D08C2A4178}"/>
              </a:ext>
            </a:extLst>
          </p:cNvPr>
          <p:cNvSpPr/>
          <p:nvPr/>
        </p:nvSpPr>
        <p:spPr>
          <a:xfrm>
            <a:off x="5094514" y="1513725"/>
            <a:ext cx="2002971" cy="67562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File system</a:t>
            </a:r>
          </a:p>
        </p:txBody>
      </p:sp>
      <p:sp>
        <p:nvSpPr>
          <p:cNvPr id="20" name="Arrow: Left 19">
            <a:extLst>
              <a:ext uri="{FF2B5EF4-FFF2-40B4-BE49-F238E27FC236}">
                <a16:creationId xmlns:a16="http://schemas.microsoft.com/office/drawing/2014/main" id="{8AF87CAE-017B-CE1C-FB26-C606A2EF1253}"/>
              </a:ext>
            </a:extLst>
          </p:cNvPr>
          <p:cNvSpPr/>
          <p:nvPr/>
        </p:nvSpPr>
        <p:spPr>
          <a:xfrm rot="3471684">
            <a:off x="6853587" y="2388086"/>
            <a:ext cx="801613" cy="222996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F1F75D-F03F-5755-3F08-7249EF4D4D93}"/>
              </a:ext>
            </a:extLst>
          </p:cNvPr>
          <p:cNvSpPr/>
          <p:nvPr/>
        </p:nvSpPr>
        <p:spPr>
          <a:xfrm>
            <a:off x="8860971" y="4713514"/>
            <a:ext cx="679916" cy="8271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6A763D2-DD37-68D5-994C-B5A12A3C7BCE}"/>
              </a:ext>
            </a:extLst>
          </p:cNvPr>
          <p:cNvSpPr/>
          <p:nvPr/>
        </p:nvSpPr>
        <p:spPr>
          <a:xfrm>
            <a:off x="9081589" y="4599241"/>
            <a:ext cx="679916" cy="7400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8950210-23F1-7B33-D10B-1D198F9FC447}"/>
              </a:ext>
            </a:extLst>
          </p:cNvPr>
          <p:cNvSpPr/>
          <p:nvPr/>
        </p:nvSpPr>
        <p:spPr>
          <a:xfrm>
            <a:off x="9302207" y="4457539"/>
            <a:ext cx="679916" cy="7400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FC311E-96A5-D0BD-C8EA-596A2D1D3E60}"/>
              </a:ext>
            </a:extLst>
          </p:cNvPr>
          <p:cNvSpPr txBox="1"/>
          <p:nvPr/>
        </p:nvSpPr>
        <p:spPr>
          <a:xfrm>
            <a:off x="7818846" y="5566605"/>
            <a:ext cx="2525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/>
              <a:t>Array of </a:t>
            </a:r>
            <a:r>
              <a:rPr lang="en-IN" sz="2400">
                <a:solidFill>
                  <a:srgbClr val="FF0000"/>
                </a:solidFill>
              </a:rPr>
              <a:t>requests</a:t>
            </a:r>
          </a:p>
        </p:txBody>
      </p:sp>
      <p:sp>
        <p:nvSpPr>
          <p:cNvPr id="26" name="Arrow: Left 25">
            <a:extLst>
              <a:ext uri="{FF2B5EF4-FFF2-40B4-BE49-F238E27FC236}">
                <a16:creationId xmlns:a16="http://schemas.microsoft.com/office/drawing/2014/main" id="{284092FE-4298-0D55-47E1-C77EF39C1DCA}"/>
              </a:ext>
            </a:extLst>
          </p:cNvPr>
          <p:cNvSpPr/>
          <p:nvPr/>
        </p:nvSpPr>
        <p:spPr>
          <a:xfrm rot="16200000">
            <a:off x="10907290" y="4439178"/>
            <a:ext cx="365125" cy="259801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3299D12-8877-4500-5652-B00B015781FC}"/>
              </a:ext>
            </a:extLst>
          </p:cNvPr>
          <p:cNvSpPr/>
          <p:nvPr/>
        </p:nvSpPr>
        <p:spPr>
          <a:xfrm>
            <a:off x="10066595" y="4804623"/>
            <a:ext cx="2046514" cy="12157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I/O scheduler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F31262E-102F-D43A-4A72-F9DE035EC70E}"/>
              </a:ext>
            </a:extLst>
          </p:cNvPr>
          <p:cNvSpPr/>
          <p:nvPr/>
        </p:nvSpPr>
        <p:spPr>
          <a:xfrm>
            <a:off x="5078328" y="4751640"/>
            <a:ext cx="2299088" cy="9403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struct request</a:t>
            </a: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973B67AE-5761-FBD0-BBAE-CC7FA1A891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623" y="4165104"/>
            <a:ext cx="844993" cy="84499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49727CB-FCB6-E51C-CCB0-A02BABE01BD1}"/>
              </a:ext>
            </a:extLst>
          </p:cNvPr>
          <p:cNvSpPr/>
          <p:nvPr/>
        </p:nvSpPr>
        <p:spPr>
          <a:xfrm>
            <a:off x="1708446" y="5099966"/>
            <a:ext cx="740228" cy="5949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bio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207F17E-5073-B82B-38EB-F2295AE6475F}"/>
              </a:ext>
            </a:extLst>
          </p:cNvPr>
          <p:cNvSpPr/>
          <p:nvPr/>
        </p:nvSpPr>
        <p:spPr>
          <a:xfrm>
            <a:off x="2682921" y="5097003"/>
            <a:ext cx="740228" cy="5949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bio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11A4714-FDD3-2BF8-5E5D-59EA21B2DBF5}"/>
              </a:ext>
            </a:extLst>
          </p:cNvPr>
          <p:cNvSpPr/>
          <p:nvPr/>
        </p:nvSpPr>
        <p:spPr>
          <a:xfrm>
            <a:off x="3594773" y="5097003"/>
            <a:ext cx="740228" cy="5949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bio</a:t>
            </a:r>
          </a:p>
        </p:txBody>
      </p: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A0405869-6C1D-653D-EC7C-0B111B1D6DBD}"/>
              </a:ext>
            </a:extLst>
          </p:cNvPr>
          <p:cNvCxnSpPr>
            <a:stCxn id="29" idx="1"/>
            <a:endCxn id="33" idx="3"/>
          </p:cNvCxnSpPr>
          <p:nvPr/>
        </p:nvCxnSpPr>
        <p:spPr>
          <a:xfrm rot="10800000" flipV="1">
            <a:off x="4335002" y="5221820"/>
            <a:ext cx="743327" cy="172681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FE81B90-4C91-34A8-32F3-A1C55D0C070B}"/>
              </a:ext>
            </a:extLst>
          </p:cNvPr>
          <p:cNvCxnSpPr>
            <a:stCxn id="33" idx="1"/>
            <a:endCxn id="32" idx="3"/>
          </p:cNvCxnSpPr>
          <p:nvPr/>
        </p:nvCxnSpPr>
        <p:spPr>
          <a:xfrm flipH="1">
            <a:off x="3423149" y="5394502"/>
            <a:ext cx="17162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6AEB330-D125-33A8-E621-8002D81CAC2C}"/>
              </a:ext>
            </a:extLst>
          </p:cNvPr>
          <p:cNvCxnSpPr/>
          <p:nvPr/>
        </p:nvCxnSpPr>
        <p:spPr>
          <a:xfrm flipH="1">
            <a:off x="3575549" y="5546902"/>
            <a:ext cx="1716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0317885-6A10-A511-717A-3E49C195DEAA}"/>
              </a:ext>
            </a:extLst>
          </p:cNvPr>
          <p:cNvCxnSpPr/>
          <p:nvPr/>
        </p:nvCxnSpPr>
        <p:spPr>
          <a:xfrm flipH="1">
            <a:off x="2486977" y="5427156"/>
            <a:ext cx="17162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Arrow: Left 44">
            <a:extLst>
              <a:ext uri="{FF2B5EF4-FFF2-40B4-BE49-F238E27FC236}">
                <a16:creationId xmlns:a16="http://schemas.microsoft.com/office/drawing/2014/main" id="{188AFE14-902C-1CC9-6300-ECB293DAD250}"/>
              </a:ext>
            </a:extLst>
          </p:cNvPr>
          <p:cNvSpPr/>
          <p:nvPr/>
        </p:nvSpPr>
        <p:spPr>
          <a:xfrm rot="5400000">
            <a:off x="8402971" y="4020634"/>
            <a:ext cx="1136618" cy="220618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48" name="Left Brace 47">
            <a:extLst>
              <a:ext uri="{FF2B5EF4-FFF2-40B4-BE49-F238E27FC236}">
                <a16:creationId xmlns:a16="http://schemas.microsoft.com/office/drawing/2014/main" id="{C67DDD51-4F75-3371-DBCF-2D9B1741C485}"/>
              </a:ext>
            </a:extLst>
          </p:cNvPr>
          <p:cNvSpPr/>
          <p:nvPr/>
        </p:nvSpPr>
        <p:spPr>
          <a:xfrm rot="16200000">
            <a:off x="2886251" y="4686878"/>
            <a:ext cx="270947" cy="2626553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03227DE-3330-23E4-7279-FE26D926AA41}"/>
              </a:ext>
            </a:extLst>
          </p:cNvPr>
          <p:cNvSpPr txBox="1"/>
          <p:nvPr/>
        </p:nvSpPr>
        <p:spPr>
          <a:xfrm>
            <a:off x="1415144" y="6207346"/>
            <a:ext cx="3274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/>
              <a:t>List of memory </a:t>
            </a:r>
            <a:r>
              <a:rPr lang="en-IN" sz="2400">
                <a:solidFill>
                  <a:srgbClr val="C00000"/>
                </a:solidFill>
              </a:rPr>
              <a:t>regions</a:t>
            </a:r>
          </a:p>
        </p:txBody>
      </p:sp>
      <p:sp>
        <p:nvSpPr>
          <p:cNvPr id="50" name="Arrow: Left 49">
            <a:extLst>
              <a:ext uri="{FF2B5EF4-FFF2-40B4-BE49-F238E27FC236}">
                <a16:creationId xmlns:a16="http://schemas.microsoft.com/office/drawing/2014/main" id="{F73EA1B9-860A-EC94-3226-D62EEDD95441}"/>
              </a:ext>
            </a:extLst>
          </p:cNvPr>
          <p:cNvSpPr/>
          <p:nvPr/>
        </p:nvSpPr>
        <p:spPr>
          <a:xfrm rot="5400000">
            <a:off x="9569671" y="4267984"/>
            <a:ext cx="494699" cy="220618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</p:spTree>
    <p:extLst>
      <p:ext uri="{BB962C8B-B14F-4D97-AF65-F5344CB8AC3E}">
        <p14:creationId xmlns:p14="http://schemas.microsoft.com/office/powerpoint/2010/main" val="30343013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FB65D-E0DE-B637-4BF1-97B665272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Notion of a Module and Device Driver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5B40E-7FAB-3547-4C74-3EBED72C7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IN" sz="2400"/>
              <a:t>The Linux </a:t>
            </a:r>
            <a:r>
              <a:rPr lang="en-IN" sz="2400">
                <a:solidFill>
                  <a:srgbClr val="0070C0"/>
                </a:solidFill>
              </a:rPr>
              <a:t>kernel</a:t>
            </a:r>
            <a:r>
              <a:rPr lang="en-IN" sz="2400"/>
              <a:t> is a large </a:t>
            </a:r>
            <a:r>
              <a:rPr lang="en-IN" sz="2400">
                <a:solidFill>
                  <a:srgbClr val="C00000"/>
                </a:solidFill>
              </a:rPr>
              <a:t>monolithic</a:t>
            </a:r>
            <a:r>
              <a:rPr lang="en-IN" sz="2400"/>
              <a:t> piece of code</a:t>
            </a:r>
          </a:p>
          <a:p>
            <a:pPr lvl="1"/>
            <a:r>
              <a:rPr lang="en-IN"/>
              <a:t>We should not be forced to </a:t>
            </a:r>
            <a:r>
              <a:rPr lang="en-IN">
                <a:solidFill>
                  <a:srgbClr val="FF0000"/>
                </a:solidFill>
              </a:rPr>
              <a:t>recompile</a:t>
            </a:r>
            <a:r>
              <a:rPr lang="en-IN"/>
              <a:t> the </a:t>
            </a:r>
            <a:r>
              <a:rPr lang="en-IN">
                <a:solidFill>
                  <a:srgbClr val="0070C0"/>
                </a:solidFill>
              </a:rPr>
              <a:t>kernel</a:t>
            </a:r>
            <a:r>
              <a:rPr lang="en-IN"/>
              <a:t> for every single </a:t>
            </a:r>
            <a:r>
              <a:rPr lang="en-IN">
                <a:solidFill>
                  <a:srgbClr val="00B050"/>
                </a:solidFill>
              </a:rPr>
              <a:t>driver</a:t>
            </a:r>
            <a:r>
              <a:rPr lang="en-IN"/>
              <a:t> that we add </a:t>
            </a:r>
            <a:r>
              <a:rPr lang="en-IN">
                <a:sym typeface="Wingdings" panose="05000000000000000000" pitchFamily="2" charset="2"/>
              </a:rPr>
              <a:t> Regular </a:t>
            </a:r>
            <a:r>
              <a:rPr lang="en-IN">
                <a:solidFill>
                  <a:srgbClr val="C00000"/>
                </a:solidFill>
                <a:sym typeface="Wingdings" panose="05000000000000000000" pitchFamily="2" charset="2"/>
              </a:rPr>
              <a:t>users</a:t>
            </a:r>
            <a:r>
              <a:rPr lang="en-IN">
                <a:sym typeface="Wingdings" panose="05000000000000000000" pitchFamily="2" charset="2"/>
              </a:rPr>
              <a:t> should never do this</a:t>
            </a:r>
            <a:endParaRPr lang="en-IN"/>
          </a:p>
          <a:p>
            <a:pPr lvl="1"/>
            <a:r>
              <a:rPr lang="en-IN"/>
              <a:t>We should also not be </a:t>
            </a:r>
            <a:r>
              <a:rPr lang="en-IN">
                <a:solidFill>
                  <a:srgbClr val="7030A0"/>
                </a:solidFill>
              </a:rPr>
              <a:t>forced</a:t>
            </a:r>
            <a:r>
              <a:rPr lang="en-IN"/>
              <a:t> to statically link all possible </a:t>
            </a:r>
            <a:r>
              <a:rPr lang="en-IN">
                <a:solidFill>
                  <a:srgbClr val="0070C0"/>
                </a:solidFill>
              </a:rPr>
              <a:t>drivers</a:t>
            </a:r>
          </a:p>
          <a:p>
            <a:pPr lvl="1"/>
            <a:r>
              <a:rPr lang="en-IN"/>
              <a:t>A module is like a </a:t>
            </a:r>
            <a:r>
              <a:rPr lang="en-IN" err="1">
                <a:solidFill>
                  <a:srgbClr val="00B050"/>
                </a:solidFill>
              </a:rPr>
              <a:t>dll</a:t>
            </a:r>
            <a:r>
              <a:rPr lang="en-IN"/>
              <a:t> or </a:t>
            </a:r>
            <a:r>
              <a:rPr lang="en-IN">
                <a:solidFill>
                  <a:srgbClr val="C00000"/>
                </a:solidFill>
              </a:rPr>
              <a:t>shared object </a:t>
            </a:r>
            <a:r>
              <a:rPr lang="en-IN"/>
              <a:t>in a kernel</a:t>
            </a:r>
          </a:p>
          <a:p>
            <a:pPr lvl="1"/>
            <a:r>
              <a:rPr lang="en-IN">
                <a:solidFill>
                  <a:srgbClr val="00B050"/>
                </a:solidFill>
              </a:rPr>
              <a:t>Load</a:t>
            </a:r>
            <a:r>
              <a:rPr lang="en-IN"/>
              <a:t> the device drivers as a </a:t>
            </a:r>
            <a:r>
              <a:rPr lang="en-IN">
                <a:solidFill>
                  <a:srgbClr val="7030A0"/>
                </a:solidFill>
              </a:rPr>
              <a:t>module</a:t>
            </a:r>
            <a:r>
              <a:rPr lang="en-IN"/>
              <a:t>: make the </a:t>
            </a:r>
            <a:r>
              <a:rPr lang="en-IN">
                <a:solidFill>
                  <a:srgbClr val="7030A0"/>
                </a:solidFill>
              </a:rPr>
              <a:t>module</a:t>
            </a:r>
            <a:r>
              <a:rPr lang="en-IN"/>
              <a:t> a part of the </a:t>
            </a:r>
            <a:r>
              <a:rPr lang="en-IN">
                <a:solidFill>
                  <a:srgbClr val="4472C4"/>
                </a:solidFill>
              </a:rPr>
              <a:t>kernel</a:t>
            </a:r>
            <a:r>
              <a:rPr lang="en-IN"/>
              <a:t> code (not necessarily the </a:t>
            </a:r>
            <a:r>
              <a:rPr lang="en-IN">
                <a:solidFill>
                  <a:srgbClr val="C00000"/>
                </a:solidFill>
              </a:rPr>
              <a:t>binary</a:t>
            </a:r>
            <a:r>
              <a:rPr lang="en-IN"/>
              <a:t>) or load at </a:t>
            </a:r>
            <a:r>
              <a:rPr lang="en-IN">
                <a:solidFill>
                  <a:srgbClr val="FF0000"/>
                </a:solidFill>
              </a:rPr>
              <a:t>runtime</a:t>
            </a:r>
          </a:p>
          <a:p>
            <a:r>
              <a:rPr lang="en-IN" sz="2400">
                <a:solidFill>
                  <a:srgbClr val="4472C4"/>
                </a:solidFill>
                <a:latin typeface="Comic Sans MS" panose="030F0702030302020204" pitchFamily="66" charset="0"/>
              </a:rPr>
              <a:t>Advantage</a:t>
            </a:r>
            <a:r>
              <a:rPr lang="en-IN" sz="2400"/>
              <a:t>: </a:t>
            </a:r>
            <a:r>
              <a:rPr lang="en-IN" sz="2400">
                <a:solidFill>
                  <a:srgbClr val="FF0000"/>
                </a:solidFill>
              </a:rPr>
              <a:t>size</a:t>
            </a:r>
            <a:r>
              <a:rPr lang="en-IN" sz="2400"/>
              <a:t> and </a:t>
            </a:r>
            <a:r>
              <a:rPr lang="en-IN" sz="2400">
                <a:solidFill>
                  <a:srgbClr val="0070C0"/>
                </a:solidFill>
              </a:rPr>
              <a:t>memory footprint </a:t>
            </a:r>
            <a:r>
              <a:rPr lang="en-IN" sz="2400"/>
              <a:t>arguments (as </a:t>
            </a:r>
            <a:r>
              <a:rPr lang="en-IN" sz="2400" err="1">
                <a:solidFill>
                  <a:srgbClr val="00B050"/>
                </a:solidFill>
              </a:rPr>
              <a:t>dlls</a:t>
            </a:r>
            <a:r>
              <a:rPr lang="en-IN" sz="2400"/>
              <a:t> and </a:t>
            </a:r>
            <a:r>
              <a:rPr lang="en-IN" sz="2400">
                <a:solidFill>
                  <a:srgbClr val="C00000"/>
                </a:solidFill>
              </a:rPr>
              <a:t>shared </a:t>
            </a:r>
            <a:r>
              <a:rPr lang="en-IN" sz="2400" err="1">
                <a:solidFill>
                  <a:srgbClr val="C00000"/>
                </a:solidFill>
              </a:rPr>
              <a:t>objs</a:t>
            </a:r>
            <a:r>
              <a:rPr lang="en-IN" sz="2400"/>
              <a:t>)</a:t>
            </a:r>
          </a:p>
          <a:p>
            <a:r>
              <a:rPr lang="en-IN" sz="2400">
                <a:solidFill>
                  <a:srgbClr val="00B050"/>
                </a:solidFill>
              </a:rPr>
              <a:t>Load</a:t>
            </a:r>
            <a:r>
              <a:rPr lang="en-IN" sz="2400"/>
              <a:t> a module: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N" sz="2000" i="1" err="1">
                <a:solidFill>
                  <a:srgbClr val="FF0000"/>
                </a:solidFill>
              </a:rPr>
              <a:t>insmod</a:t>
            </a:r>
            <a:r>
              <a:rPr lang="en-IN" sz="2000" i="1"/>
              <a:t> </a:t>
            </a:r>
            <a:r>
              <a:rPr lang="en-IN" sz="2000"/>
              <a:t>command (invoked by the superuser)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N" sz="2000"/>
              <a:t>The </a:t>
            </a:r>
            <a:r>
              <a:rPr lang="en-IN" sz="2000">
                <a:solidFill>
                  <a:srgbClr val="0070C0"/>
                </a:solidFill>
              </a:rPr>
              <a:t>kernel</a:t>
            </a:r>
            <a:r>
              <a:rPr lang="en-IN" sz="2000"/>
              <a:t> does it automatically based on the </a:t>
            </a:r>
            <a:r>
              <a:rPr lang="en-IN" sz="2000">
                <a:solidFill>
                  <a:srgbClr val="C00000"/>
                </a:solidFill>
              </a:rPr>
              <a:t>action</a:t>
            </a:r>
            <a:r>
              <a:rPr lang="en-IN" sz="2000"/>
              <a:t> (such as </a:t>
            </a:r>
            <a:r>
              <a:rPr lang="en-IN" sz="2000">
                <a:solidFill>
                  <a:srgbClr val="0070C0"/>
                </a:solidFill>
              </a:rPr>
              <a:t>mounting</a:t>
            </a:r>
            <a:r>
              <a:rPr lang="en-IN" sz="2000"/>
              <a:t> a filesystem)</a:t>
            </a:r>
          </a:p>
          <a:p>
            <a:endParaRPr lang="en-IN" sz="2400"/>
          </a:p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CE3C85-0A4E-389F-A561-6EB45D47F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22D263-C4DF-628B-1EE6-B4AB46504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ACE0BEA-4F65-A32C-0B97-89A39F1BFE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2" y="2890155"/>
            <a:ext cx="391924" cy="39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712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D3704-9402-A527-B28A-43711D224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Loading and Unloading a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C041A-3A69-B7CE-AB89-239784D0C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5254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IN"/>
              <a:t>The role of </a:t>
            </a:r>
            <a:r>
              <a:rPr lang="en-IN" i="1" err="1">
                <a:solidFill>
                  <a:srgbClr val="FF0000"/>
                </a:solidFill>
              </a:rPr>
              <a:t>insmod</a:t>
            </a:r>
            <a:r>
              <a:rPr lang="en-IN" i="1"/>
              <a:t> </a:t>
            </a:r>
            <a:r>
              <a:rPr lang="en-IN"/>
              <a:t>or the </a:t>
            </a:r>
            <a:r>
              <a:rPr lang="en-IN">
                <a:solidFill>
                  <a:srgbClr val="00B050"/>
                </a:solidFill>
              </a:rPr>
              <a:t>function</a:t>
            </a:r>
            <a:r>
              <a:rPr lang="en-IN"/>
              <a:t> called by the daemon </a:t>
            </a:r>
            <a:r>
              <a:rPr lang="en-IN" i="1" err="1"/>
              <a:t>kerneld</a:t>
            </a:r>
            <a:r>
              <a:rPr lang="en-IN" i="1"/>
              <a:t> </a:t>
            </a:r>
            <a:r>
              <a:rPr lang="en-IN"/>
              <a:t>is to do the following:</a:t>
            </a:r>
          </a:p>
          <a:p>
            <a:pPr lvl="1"/>
            <a:r>
              <a:rPr lang="en-IN">
                <a:solidFill>
                  <a:srgbClr val="C00000"/>
                </a:solidFill>
              </a:rPr>
              <a:t>Locate</a:t>
            </a:r>
            <a:r>
              <a:rPr lang="en-IN"/>
              <a:t> the code of the module</a:t>
            </a:r>
          </a:p>
          <a:p>
            <a:pPr lvl="1"/>
            <a:r>
              <a:rPr lang="en-IN">
                <a:solidFill>
                  <a:srgbClr val="0070C0"/>
                </a:solidFill>
              </a:rPr>
              <a:t>Map</a:t>
            </a:r>
            <a:r>
              <a:rPr lang="en-IN"/>
              <a:t> it to the kernel space</a:t>
            </a:r>
          </a:p>
          <a:p>
            <a:pPr lvl="1"/>
            <a:r>
              <a:rPr lang="en-IN">
                <a:solidFill>
                  <a:srgbClr val="00B050"/>
                </a:solidFill>
              </a:rPr>
              <a:t>Increase</a:t>
            </a:r>
            <a:r>
              <a:rPr lang="en-IN"/>
              <a:t> the kernel’s </a:t>
            </a:r>
            <a:r>
              <a:rPr lang="en-IN">
                <a:solidFill>
                  <a:schemeClr val="accent5">
                    <a:lumMod val="75000"/>
                  </a:schemeClr>
                </a:solidFill>
              </a:rPr>
              <a:t>runtime</a:t>
            </a:r>
            <a:r>
              <a:rPr lang="en-IN"/>
              <a:t> code size and </a:t>
            </a:r>
            <a:r>
              <a:rPr lang="en-IN">
                <a:solidFill>
                  <a:srgbClr val="FF0000"/>
                </a:solidFill>
              </a:rPr>
              <a:t>memory</a:t>
            </a:r>
            <a:r>
              <a:rPr lang="en-IN"/>
              <a:t> footprint</a:t>
            </a:r>
          </a:p>
          <a:p>
            <a:pPr lvl="1"/>
            <a:r>
              <a:rPr lang="en-IN"/>
              <a:t>Like a </a:t>
            </a:r>
            <a:r>
              <a:rPr lang="en-IN">
                <a:solidFill>
                  <a:schemeClr val="accent2">
                    <a:lumMod val="75000"/>
                  </a:schemeClr>
                </a:solidFill>
              </a:rPr>
              <a:t>linker</a:t>
            </a:r>
            <a:r>
              <a:rPr lang="en-IN"/>
              <a:t>, change the </a:t>
            </a:r>
            <a:r>
              <a:rPr lang="en-IN">
                <a:solidFill>
                  <a:schemeClr val="accent5">
                    <a:lumMod val="75000"/>
                  </a:schemeClr>
                </a:solidFill>
              </a:rPr>
              <a:t>addresses</a:t>
            </a:r>
            <a:r>
              <a:rPr lang="en-IN"/>
              <a:t> of all the </a:t>
            </a:r>
            <a:r>
              <a:rPr lang="en-IN">
                <a:solidFill>
                  <a:srgbClr val="C00000"/>
                </a:solidFill>
              </a:rPr>
              <a:t>symbols</a:t>
            </a:r>
            <a:r>
              <a:rPr lang="en-IN"/>
              <a:t> that the module plans to use from the </a:t>
            </a:r>
            <a:r>
              <a:rPr lang="en-IN" b="1">
                <a:solidFill>
                  <a:schemeClr val="accent6">
                    <a:lumMod val="75000"/>
                  </a:schemeClr>
                </a:solidFill>
              </a:rPr>
              <a:t>global symbol table </a:t>
            </a:r>
            <a:r>
              <a:rPr lang="en-IN"/>
              <a:t>(kernel and other modules)</a:t>
            </a:r>
          </a:p>
          <a:p>
            <a:pPr lvl="1"/>
            <a:r>
              <a:rPr lang="en-IN"/>
              <a:t>Add the symbols it </a:t>
            </a:r>
            <a:r>
              <a:rPr lang="en-IN">
                <a:solidFill>
                  <a:srgbClr val="0070C0"/>
                </a:solidFill>
              </a:rPr>
              <a:t>exports</a:t>
            </a:r>
            <a:r>
              <a:rPr lang="en-IN"/>
              <a:t> to the global symbol table</a:t>
            </a:r>
          </a:p>
          <a:p>
            <a:r>
              <a:rPr lang="en-IN"/>
              <a:t>Unloading a </a:t>
            </a:r>
            <a:r>
              <a:rPr lang="en-IN">
                <a:solidFill>
                  <a:srgbClr val="7030A0"/>
                </a:solidFill>
              </a:rPr>
              <a:t>module</a:t>
            </a:r>
            <a:r>
              <a:rPr lang="en-IN"/>
              <a:t>	</a:t>
            </a:r>
          </a:p>
          <a:p>
            <a:pPr lvl="1"/>
            <a:r>
              <a:rPr lang="en-IN"/>
              <a:t>Maintain a </a:t>
            </a:r>
            <a:r>
              <a:rPr lang="en-IN">
                <a:solidFill>
                  <a:srgbClr val="FF0000"/>
                </a:solidFill>
              </a:rPr>
              <a:t>reference</a:t>
            </a:r>
            <a:r>
              <a:rPr lang="en-IN"/>
              <a:t> count with each module</a:t>
            </a:r>
          </a:p>
          <a:p>
            <a:pPr lvl="1"/>
            <a:r>
              <a:rPr lang="en-IN"/>
              <a:t>Once it reaches </a:t>
            </a:r>
            <a:r>
              <a:rPr lang="en-IN">
                <a:solidFill>
                  <a:srgbClr val="0070C0"/>
                </a:solidFill>
              </a:rPr>
              <a:t>zero</a:t>
            </a:r>
            <a:r>
              <a:rPr lang="en-IN"/>
              <a:t> and the user wishes to unload the module, follow the </a:t>
            </a:r>
            <a:r>
              <a:rPr lang="en-IN">
                <a:solidFill>
                  <a:srgbClr val="FF0000"/>
                </a:solidFill>
              </a:rPr>
              <a:t>reverse</a:t>
            </a:r>
            <a:r>
              <a:rPr lang="en-IN"/>
              <a:t> sequence of steps.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162EF2-4767-41F0-1606-BC916DC6A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026D5F-DEA3-9FBB-7F0E-F71CE3B13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8283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82F5E-7C3E-9CDF-9DA7-8F6726FB5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811"/>
            <a:ext cx="10515600" cy="1325563"/>
          </a:xfrm>
        </p:spPr>
        <p:txBody>
          <a:bodyPr/>
          <a:lstStyle/>
          <a:p>
            <a:r>
              <a:rPr lang="en-IN"/>
              <a:t>Modules – II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D20D7-FE2A-CAEB-CA05-69B05AF7E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61971"/>
            <a:ext cx="10515600" cy="1180420"/>
          </a:xfrm>
        </p:spPr>
        <p:txBody>
          <a:bodyPr>
            <a:normAutofit lnSpcReduction="10000"/>
          </a:bodyPr>
          <a:lstStyle/>
          <a:p>
            <a:r>
              <a:rPr lang="en-IN" sz="2400"/>
              <a:t>The </a:t>
            </a:r>
            <a:r>
              <a:rPr lang="en-IN" sz="2400">
                <a:solidFill>
                  <a:srgbClr val="7030A0"/>
                </a:solidFill>
              </a:rPr>
              <a:t>modules</a:t>
            </a:r>
            <a:r>
              <a:rPr lang="en-IN" sz="2400"/>
              <a:t> can see (and use) the </a:t>
            </a:r>
            <a:r>
              <a:rPr lang="en-IN" sz="2400">
                <a:solidFill>
                  <a:srgbClr val="00B050"/>
                </a:solidFill>
              </a:rPr>
              <a:t>kernel’s</a:t>
            </a:r>
            <a:r>
              <a:rPr lang="en-IN" sz="2400"/>
              <a:t> symbol table</a:t>
            </a:r>
          </a:p>
          <a:p>
            <a:r>
              <a:rPr lang="en-IN" sz="2400"/>
              <a:t>A </a:t>
            </a:r>
            <a:r>
              <a:rPr lang="en-IN" sz="2400">
                <a:solidFill>
                  <a:srgbClr val="0070C0"/>
                </a:solidFill>
              </a:rPr>
              <a:t>module</a:t>
            </a:r>
            <a:r>
              <a:rPr lang="en-IN" sz="2400"/>
              <a:t> can also see (and use) the </a:t>
            </a:r>
            <a:r>
              <a:rPr lang="en-IN" sz="2400">
                <a:solidFill>
                  <a:srgbClr val="C00000"/>
                </a:solidFill>
              </a:rPr>
              <a:t>symbol</a:t>
            </a:r>
            <a:r>
              <a:rPr lang="en-IN" sz="2400"/>
              <a:t> tables of other modules</a:t>
            </a:r>
          </a:p>
          <a:p>
            <a:pPr lvl="1"/>
            <a:r>
              <a:rPr lang="en-IN"/>
              <a:t>We can make one </a:t>
            </a:r>
            <a:r>
              <a:rPr lang="en-IN">
                <a:solidFill>
                  <a:srgbClr val="7030A0"/>
                </a:solidFill>
              </a:rPr>
              <a:t>module</a:t>
            </a:r>
            <a:r>
              <a:rPr lang="en-IN"/>
              <a:t> load after another to enforce a </a:t>
            </a:r>
            <a:r>
              <a:rPr lang="en-IN">
                <a:solidFill>
                  <a:srgbClr val="FF0000"/>
                </a:solidFill>
              </a:rPr>
              <a:t>relationship</a:t>
            </a:r>
          </a:p>
          <a:p>
            <a:pPr lvl="1"/>
            <a:endParaRPr lang="en-IN" sz="20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E49342-0D13-7D1F-5C0C-8BD99BADE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D65234-AF5A-E85E-80BD-DA02D88BC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55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BFBB7F2-A442-A175-E138-B916DC06081A}"/>
              </a:ext>
            </a:extLst>
          </p:cNvPr>
          <p:cNvSpPr/>
          <p:nvPr/>
        </p:nvSpPr>
        <p:spPr>
          <a:xfrm>
            <a:off x="2438401" y="1690688"/>
            <a:ext cx="2754085" cy="6388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kernel symbol table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ACFC00-E5CC-7340-F35A-0FEF25F802AE}"/>
              </a:ext>
            </a:extLst>
          </p:cNvPr>
          <p:cNvSpPr/>
          <p:nvPr/>
        </p:nvSpPr>
        <p:spPr>
          <a:xfrm>
            <a:off x="6313714" y="1480457"/>
            <a:ext cx="1480457" cy="15784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507A333-CD27-110F-6DDC-5CAEEAB3C64C}"/>
              </a:ext>
            </a:extLst>
          </p:cNvPr>
          <p:cNvSpPr/>
          <p:nvPr/>
        </p:nvSpPr>
        <p:spPr>
          <a:xfrm>
            <a:off x="5410200" y="1870075"/>
            <a:ext cx="685800" cy="4594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5AD3A3-E419-8191-64C8-532B9773C412}"/>
              </a:ext>
            </a:extLst>
          </p:cNvPr>
          <p:cNvSpPr/>
          <p:nvPr/>
        </p:nvSpPr>
        <p:spPr>
          <a:xfrm>
            <a:off x="6313713" y="3058886"/>
            <a:ext cx="1480457" cy="78377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5A17A86-A706-1CC1-FC83-E4160F8932D0}"/>
              </a:ext>
            </a:extLst>
          </p:cNvPr>
          <p:cNvSpPr/>
          <p:nvPr/>
        </p:nvSpPr>
        <p:spPr>
          <a:xfrm>
            <a:off x="5410201" y="3199266"/>
            <a:ext cx="685800" cy="4594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59F2C4F-B020-0E6A-D19E-14224DFA7378}"/>
              </a:ext>
            </a:extLst>
          </p:cNvPr>
          <p:cNvSpPr/>
          <p:nvPr/>
        </p:nvSpPr>
        <p:spPr>
          <a:xfrm>
            <a:off x="2438402" y="3060020"/>
            <a:ext cx="2754085" cy="6388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module 1 symbol table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7023CE-5EF7-0129-A807-31292A54E39C}"/>
              </a:ext>
            </a:extLst>
          </p:cNvPr>
          <p:cNvSpPr/>
          <p:nvPr/>
        </p:nvSpPr>
        <p:spPr>
          <a:xfrm>
            <a:off x="6313712" y="3842657"/>
            <a:ext cx="1480457" cy="78377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8F7BEFF-E29A-4128-A1BA-08211B712F4F}"/>
              </a:ext>
            </a:extLst>
          </p:cNvPr>
          <p:cNvSpPr/>
          <p:nvPr/>
        </p:nvSpPr>
        <p:spPr>
          <a:xfrm flipH="1">
            <a:off x="7810500" y="4032591"/>
            <a:ext cx="685800" cy="4594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4A2E40-43BF-9B30-C0B0-745792E3F00B}"/>
              </a:ext>
            </a:extLst>
          </p:cNvPr>
          <p:cNvSpPr/>
          <p:nvPr/>
        </p:nvSpPr>
        <p:spPr>
          <a:xfrm>
            <a:off x="8610600" y="3987573"/>
            <a:ext cx="2754085" cy="6388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module 2 symbol table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CB9C94A-131A-49FE-E840-0A9BC22BCCB5}"/>
              </a:ext>
            </a:extLst>
          </p:cNvPr>
          <p:cNvSpPr/>
          <p:nvPr/>
        </p:nvSpPr>
        <p:spPr>
          <a:xfrm>
            <a:off x="6313712" y="1793649"/>
            <a:ext cx="1480457" cy="319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129062A5-4404-9ED8-A71A-3BB90604D1C2}"/>
              </a:ext>
            </a:extLst>
          </p:cNvPr>
          <p:cNvSpPr/>
          <p:nvPr/>
        </p:nvSpPr>
        <p:spPr>
          <a:xfrm>
            <a:off x="8496300" y="960211"/>
            <a:ext cx="3325586" cy="730477"/>
          </a:xfrm>
          <a:prstGeom prst="wedgeRoundRectCallout">
            <a:avLst>
              <a:gd name="adj1" fmla="val -66987"/>
              <a:gd name="adj2" fmla="val 8336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Address of a function/ global variable</a:t>
            </a:r>
          </a:p>
        </p:txBody>
      </p:sp>
    </p:spTree>
    <p:extLst>
      <p:ext uri="{BB962C8B-B14F-4D97-AF65-F5344CB8AC3E}">
        <p14:creationId xmlns:p14="http://schemas.microsoft.com/office/powerpoint/2010/main" val="24203569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CA199-6D5D-F0C8-4E0D-50B96BF20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i="1"/>
              <a:t>struct </a:t>
            </a:r>
            <a:r>
              <a:rPr lang="en-IN" i="1" err="1"/>
              <a:t>device_driver</a:t>
            </a:r>
            <a:endParaRPr lang="en-IN" i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474B89-3C7E-3AA9-34C1-E78A4B0AD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7EFEB4-546E-253B-EE25-12A3D4851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313F97-849D-FDE2-ACF6-E53C31237050}"/>
              </a:ext>
            </a:extLst>
          </p:cNvPr>
          <p:cNvSpPr/>
          <p:nvPr/>
        </p:nvSpPr>
        <p:spPr>
          <a:xfrm>
            <a:off x="6174080" y="302985"/>
            <a:ext cx="4569701" cy="42497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/include/</a:t>
            </a:r>
            <a:r>
              <a:rPr lang="en-IN" sz="2400" err="1"/>
              <a:t>linux</a:t>
            </a:r>
            <a:r>
              <a:rPr lang="en-IN" sz="2400"/>
              <a:t>/device/</a:t>
            </a:r>
            <a:r>
              <a:rPr lang="en-IN" sz="2400" err="1"/>
              <a:t>driver.h</a:t>
            </a:r>
            <a:endParaRPr lang="en-IN" sz="2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972FC9-225C-49EB-AA0D-B36ED277D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996" y="199584"/>
            <a:ext cx="761084" cy="6317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E796FE-7797-00B8-0FB0-C2C78601B627}"/>
              </a:ext>
            </a:extLst>
          </p:cNvPr>
          <p:cNvSpPr/>
          <p:nvPr/>
        </p:nvSpPr>
        <p:spPr>
          <a:xfrm>
            <a:off x="793815" y="1774370"/>
            <a:ext cx="9928614" cy="45819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D9DEAD95-5B86-132E-1049-BE4A76D488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87630" y="1429701"/>
            <a:ext cx="656900" cy="5871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9E952A-B9FF-587B-A0E2-66B5B0DA093E}"/>
              </a:ext>
            </a:extLst>
          </p:cNvPr>
          <p:cNvSpPr txBox="1"/>
          <p:nvPr/>
        </p:nvSpPr>
        <p:spPr>
          <a:xfrm>
            <a:off x="944530" y="2016805"/>
            <a:ext cx="90050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</a:t>
            </a:r>
            <a:r>
              <a:rPr lang="en-IN" sz="2400" err="1">
                <a:solidFill>
                  <a:srgbClr val="00B050"/>
                </a:solidFill>
              </a:rPr>
              <a:t>device_driver</a:t>
            </a:r>
            <a:r>
              <a:rPr lang="en-IN" sz="2400">
                <a:solidFill>
                  <a:srgbClr val="00B050"/>
                </a:solidFill>
              </a:rPr>
              <a:t> </a:t>
            </a:r>
            <a:r>
              <a:rPr lang="en-IN" sz="2400"/>
              <a:t>{</a:t>
            </a:r>
          </a:p>
          <a:p>
            <a:endParaRPr lang="en-IN" sz="2400"/>
          </a:p>
          <a:p>
            <a:r>
              <a:rPr lang="en-IN" sz="2400"/>
              <a:t>	</a:t>
            </a:r>
            <a:r>
              <a:rPr lang="en-IN" sz="2400" err="1">
                <a:solidFill>
                  <a:srgbClr val="C00000"/>
                </a:solidFill>
              </a:rPr>
              <a:t>const</a:t>
            </a:r>
            <a:r>
              <a:rPr lang="en-IN" sz="2400">
                <a:solidFill>
                  <a:srgbClr val="C00000"/>
                </a:solidFill>
              </a:rPr>
              <a:t> char </a:t>
            </a:r>
            <a:r>
              <a:rPr lang="en-IN" sz="2400"/>
              <a:t>*name; </a:t>
            </a:r>
            <a:br>
              <a:rPr lang="en-IN" sz="2400"/>
            </a:br>
            <a:r>
              <a:rPr lang="en-IN" sz="2400"/>
              <a:t>	</a:t>
            </a:r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</a:t>
            </a:r>
            <a:r>
              <a:rPr lang="en-IN" sz="2400" err="1"/>
              <a:t>bus_type</a:t>
            </a:r>
            <a:r>
              <a:rPr lang="en-IN" sz="2400"/>
              <a:t> *bus;</a:t>
            </a:r>
          </a:p>
          <a:p>
            <a:r>
              <a:rPr lang="en-IN" sz="2400"/>
              <a:t>	</a:t>
            </a:r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module *owner; </a:t>
            </a:r>
          </a:p>
          <a:p>
            <a:endParaRPr lang="en-IN" sz="2400"/>
          </a:p>
          <a:p>
            <a:r>
              <a:rPr lang="en-IN" sz="2400"/>
              <a:t>	</a:t>
            </a:r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</a:t>
            </a:r>
            <a:r>
              <a:rPr lang="en-IN" sz="2400" err="1"/>
              <a:t>of_device_id</a:t>
            </a:r>
            <a:r>
              <a:rPr lang="en-IN" sz="2400" dirty="0"/>
              <a:t> …;</a:t>
            </a:r>
            <a:r>
              <a:rPr lang="en-IN" sz="2400"/>
              <a:t> </a:t>
            </a:r>
          </a:p>
          <a:p>
            <a:r>
              <a:rPr lang="en-IN" sz="2400"/>
              <a:t>		</a:t>
            </a:r>
          </a:p>
          <a:p>
            <a:endParaRPr lang="en-IN" sz="2400"/>
          </a:p>
          <a:p>
            <a:endParaRPr lang="en-IN" sz="2400"/>
          </a:p>
          <a:p>
            <a:endParaRPr lang="en-IN" sz="2400"/>
          </a:p>
          <a:p>
            <a:r>
              <a:rPr lang="en-IN" sz="2400"/>
              <a:t>}</a:t>
            </a:r>
            <a:endParaRPr lang="en-IN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0508BE76-5781-D720-FBEE-BCCC91B96DB8}"/>
              </a:ext>
            </a:extLst>
          </p:cNvPr>
          <p:cNvSpPr/>
          <p:nvPr/>
        </p:nvSpPr>
        <p:spPr>
          <a:xfrm>
            <a:off x="4942114" y="2841171"/>
            <a:ext cx="283029" cy="1001486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71C637A-6218-BC3F-843C-9D4A31285198}"/>
              </a:ext>
            </a:extLst>
          </p:cNvPr>
          <p:cNvSpPr/>
          <p:nvPr/>
        </p:nvSpPr>
        <p:spPr>
          <a:xfrm>
            <a:off x="5412996" y="2823074"/>
            <a:ext cx="5940804" cy="1019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Name of this device, type of the bus, name of the module that corresponds to the driver.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5CCA71A-9B08-E397-4CC6-83FFDF824006}"/>
              </a:ext>
            </a:extLst>
          </p:cNvPr>
          <p:cNvSpPr/>
          <p:nvPr/>
        </p:nvSpPr>
        <p:spPr>
          <a:xfrm>
            <a:off x="4669971" y="4321629"/>
            <a:ext cx="6977743" cy="3651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Name and type of the driver (used to match a device)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915BF61-E703-FF35-61BD-6628B29B1ED6}"/>
              </a:ext>
            </a:extLst>
          </p:cNvPr>
          <p:cNvSpPr/>
          <p:nvPr/>
        </p:nvSpPr>
        <p:spPr>
          <a:xfrm>
            <a:off x="1997528" y="4792707"/>
            <a:ext cx="5344886" cy="68570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b="1"/>
              <a:t>function pointers</a:t>
            </a:r>
            <a:r>
              <a:rPr lang="en-IN" sz="2400"/>
              <a:t>: probe, </a:t>
            </a:r>
            <a:r>
              <a:rPr lang="en-IN" sz="2400" err="1"/>
              <a:t>sync_state</a:t>
            </a:r>
            <a:r>
              <a:rPr lang="en-IN" sz="2400"/>
              <a:t>, remove, shutdown, suspend, resume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170A8D-8215-B7EA-CDDB-4D8142186456}"/>
              </a:ext>
            </a:extLst>
          </p:cNvPr>
          <p:cNvSpPr/>
          <p:nvPr/>
        </p:nvSpPr>
        <p:spPr>
          <a:xfrm>
            <a:off x="1997528" y="5584367"/>
            <a:ext cx="5344886" cy="46808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Device specific information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3AB12ABF-9852-4B4C-D546-52352C81BE0B}"/>
              </a:ext>
            </a:extLst>
          </p:cNvPr>
          <p:cNvSpPr/>
          <p:nvPr/>
        </p:nvSpPr>
        <p:spPr>
          <a:xfrm>
            <a:off x="8033656" y="4898570"/>
            <a:ext cx="3461658" cy="762001"/>
          </a:xfrm>
          <a:prstGeom prst="wedgeRoundRectCallout">
            <a:avLst>
              <a:gd name="adj1" fmla="val -128958"/>
              <a:gd name="adj2" fmla="val -46195"/>
              <a:gd name="adj3" fmla="val 16667"/>
            </a:avLst>
          </a:prstGeom>
          <a:solidFill>
            <a:srgbClr val="4472C4">
              <a:alpha val="4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>
                <a:solidFill>
                  <a:schemeClr val="tx1"/>
                </a:solidFill>
              </a:rPr>
              <a:t>Called to bind the driver with a device</a:t>
            </a:r>
          </a:p>
        </p:txBody>
      </p:sp>
    </p:spTree>
    <p:extLst>
      <p:ext uri="{BB962C8B-B14F-4D97-AF65-F5344CB8AC3E}">
        <p14:creationId xmlns:p14="http://schemas.microsoft.com/office/powerpoint/2010/main" val="19769484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EB2BB-1F47-21EA-2BAB-6F8699878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" y="162151"/>
            <a:ext cx="6193972" cy="832304"/>
          </a:xfrm>
        </p:spPr>
        <p:txBody>
          <a:bodyPr>
            <a:normAutofit fontScale="90000"/>
          </a:bodyPr>
          <a:lstStyle/>
          <a:p>
            <a:r>
              <a:rPr lang="en-IN"/>
              <a:t>Add the Disk to the System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1AB989-2C4E-7B79-1FAA-C9EAA7D3A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03950"/>
            <a:ext cx="4114800" cy="365125"/>
          </a:xfrm>
        </p:spPr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60994F-2D78-92BF-3486-52D9909D9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57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44DD81E-1C11-DF29-BB49-8C5299EBD487}"/>
              </a:ext>
            </a:extLst>
          </p:cNvPr>
          <p:cNvSpPr/>
          <p:nvPr/>
        </p:nvSpPr>
        <p:spPr>
          <a:xfrm>
            <a:off x="4027711" y="1061204"/>
            <a:ext cx="4114800" cy="5284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Define a few data structures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7A8938-D379-353C-1B95-42CA5066CE55}"/>
              </a:ext>
            </a:extLst>
          </p:cNvPr>
          <p:cNvSpPr txBox="1"/>
          <p:nvPr/>
        </p:nvSpPr>
        <p:spPr>
          <a:xfrm>
            <a:off x="517071" y="2048968"/>
            <a:ext cx="5638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err="1">
                <a:solidFill>
                  <a:srgbClr val="00B050"/>
                </a:solidFill>
              </a:rPr>
              <a:t>dev_t</a:t>
            </a:r>
            <a:r>
              <a:rPr lang="en-IN" sz="2400"/>
              <a:t> </a:t>
            </a:r>
            <a:r>
              <a:rPr lang="en-IN" sz="2400" err="1"/>
              <a:t>devt</a:t>
            </a:r>
            <a:r>
              <a:rPr lang="en-IN" sz="2400"/>
              <a:t>;</a:t>
            </a:r>
          </a:p>
          <a:p>
            <a:r>
              <a:rPr lang="en-IN" sz="2400">
                <a:solidFill>
                  <a:srgbClr val="C00000"/>
                </a:solidFill>
              </a:rPr>
              <a:t>u32</a:t>
            </a:r>
            <a:r>
              <a:rPr lang="en-IN" sz="2400"/>
              <a:t> id;</a:t>
            </a:r>
          </a:p>
          <a:p>
            <a:endParaRPr lang="en-IN" sz="2400">
              <a:solidFill>
                <a:srgbClr val="0070C0"/>
              </a:solidFill>
            </a:endParaRPr>
          </a:p>
          <a:p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device *parent;</a:t>
            </a:r>
          </a:p>
          <a:p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</a:t>
            </a:r>
            <a:r>
              <a:rPr lang="en-IN" sz="2400" err="1"/>
              <a:t>bus_type</a:t>
            </a:r>
            <a:r>
              <a:rPr lang="en-IN" sz="2400"/>
              <a:t> *bus;</a:t>
            </a:r>
          </a:p>
          <a:p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</a:t>
            </a:r>
            <a:r>
              <a:rPr lang="en-IN" sz="2400" err="1"/>
              <a:t>device_driver</a:t>
            </a:r>
            <a:r>
              <a:rPr lang="en-IN" sz="2400"/>
              <a:t> *driver;</a:t>
            </a:r>
          </a:p>
          <a:p>
            <a:endParaRPr lang="en-IN" sz="2400"/>
          </a:p>
          <a:p>
            <a:r>
              <a:rPr lang="en-IN" sz="2400"/>
              <a:t>struct </a:t>
            </a:r>
            <a:r>
              <a:rPr lang="en-IN" sz="2400" err="1"/>
              <a:t>bus_dma_region</a:t>
            </a:r>
            <a:r>
              <a:rPr lang="en-IN" sz="2400"/>
              <a:t> *</a:t>
            </a:r>
            <a:r>
              <a:rPr lang="en-IN" sz="2400" err="1"/>
              <a:t>dma_range_map</a:t>
            </a:r>
            <a:r>
              <a:rPr lang="en-IN" sz="2400"/>
              <a:t>;</a:t>
            </a:r>
          </a:p>
          <a:p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</a:t>
            </a:r>
            <a:r>
              <a:rPr lang="en-IN" sz="2400" err="1"/>
              <a:t>list_head</a:t>
            </a:r>
            <a:r>
              <a:rPr lang="en-IN" sz="2400"/>
              <a:t> </a:t>
            </a:r>
            <a:r>
              <a:rPr lang="en-IN" sz="2400" err="1"/>
              <a:t>dma_pools</a:t>
            </a:r>
            <a:r>
              <a:rPr lang="en-IN" sz="2400"/>
              <a:t>;</a:t>
            </a:r>
          </a:p>
          <a:p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</a:t>
            </a:r>
            <a:r>
              <a:rPr lang="en-IN" sz="2400" err="1"/>
              <a:t>device_physical_location</a:t>
            </a:r>
            <a:r>
              <a:rPr lang="en-IN" sz="2400"/>
              <a:t>                     *</a:t>
            </a:r>
            <a:r>
              <a:rPr lang="en-IN" sz="2400" err="1"/>
              <a:t>physical_location</a:t>
            </a:r>
            <a:r>
              <a:rPr lang="en-IN" sz="2400"/>
              <a:t>;</a:t>
            </a:r>
            <a:endParaRPr lang="en-IN" sz="2000"/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5EBAD41-B3D8-4EB5-6DAC-84EC7BDF48A6}"/>
              </a:ext>
            </a:extLst>
          </p:cNvPr>
          <p:cNvSpPr/>
          <p:nvPr/>
        </p:nvSpPr>
        <p:spPr>
          <a:xfrm>
            <a:off x="5715000" y="2308679"/>
            <a:ext cx="2035629" cy="891721"/>
          </a:xfrm>
          <a:prstGeom prst="wedgeRoundRectCallout">
            <a:avLst>
              <a:gd name="adj1" fmla="val -222437"/>
              <a:gd name="adj2" fmla="val -26615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Device identifier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9B878D57-8378-0BEC-5559-8277C6D9EAC4}"/>
              </a:ext>
            </a:extLst>
          </p:cNvPr>
          <p:cNvSpPr/>
          <p:nvPr/>
        </p:nvSpPr>
        <p:spPr>
          <a:xfrm>
            <a:off x="2111828" y="2175101"/>
            <a:ext cx="185058" cy="52841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DDACBED6-34E9-FACD-508C-3874F2605745}"/>
              </a:ext>
            </a:extLst>
          </p:cNvPr>
          <p:cNvSpPr/>
          <p:nvPr/>
        </p:nvSpPr>
        <p:spPr>
          <a:xfrm>
            <a:off x="4441370" y="3229201"/>
            <a:ext cx="272144" cy="933223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94562AD0-3A65-6C18-8E10-384596D92AC4}"/>
              </a:ext>
            </a:extLst>
          </p:cNvPr>
          <p:cNvSpPr/>
          <p:nvPr/>
        </p:nvSpPr>
        <p:spPr>
          <a:xfrm>
            <a:off x="5715000" y="3364593"/>
            <a:ext cx="2035629" cy="891721"/>
          </a:xfrm>
          <a:prstGeom prst="wedgeRoundRectCallout">
            <a:avLst>
              <a:gd name="adj1" fmla="val -94630"/>
              <a:gd name="adj2" fmla="val -18070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High-level information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FD19AD6F-49FF-D875-F619-248E228079C8}"/>
              </a:ext>
            </a:extLst>
          </p:cNvPr>
          <p:cNvSpPr/>
          <p:nvPr/>
        </p:nvSpPr>
        <p:spPr>
          <a:xfrm>
            <a:off x="6095999" y="4690836"/>
            <a:ext cx="293913" cy="697594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1CF61CC7-0BC6-3078-2C02-5927A4DBABC5}"/>
              </a:ext>
            </a:extLst>
          </p:cNvPr>
          <p:cNvSpPr/>
          <p:nvPr/>
        </p:nvSpPr>
        <p:spPr>
          <a:xfrm>
            <a:off x="8022769" y="3990069"/>
            <a:ext cx="2035629" cy="891721"/>
          </a:xfrm>
          <a:prstGeom prst="wedgeRoundRectCallout">
            <a:avLst>
              <a:gd name="adj1" fmla="val -126716"/>
              <a:gd name="adj2" fmla="val 5883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DMA regions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4D47400-490D-D38F-5CC5-A993E5E80D5F}"/>
              </a:ext>
            </a:extLst>
          </p:cNvPr>
          <p:cNvSpPr/>
          <p:nvPr/>
        </p:nvSpPr>
        <p:spPr>
          <a:xfrm>
            <a:off x="7407729" y="5226730"/>
            <a:ext cx="4267200" cy="941160"/>
          </a:xfrm>
          <a:prstGeom prst="wedgeRoundRectCallout">
            <a:avLst>
              <a:gd name="adj1" fmla="val -115343"/>
              <a:gd name="adj2" fmla="val -2966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Location of the device: dock, lid, position on the motherboard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D437A74-6FD0-0465-F806-7EE918252B98}"/>
              </a:ext>
            </a:extLst>
          </p:cNvPr>
          <p:cNvSpPr/>
          <p:nvPr/>
        </p:nvSpPr>
        <p:spPr>
          <a:xfrm>
            <a:off x="7326086" y="348343"/>
            <a:ext cx="3657600" cy="6220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b="1" i="1" err="1">
                <a:solidFill>
                  <a:srgbClr val="0070C0"/>
                </a:solidFill>
              </a:rPr>
              <a:t>device_add_disk</a:t>
            </a:r>
            <a:r>
              <a:rPr lang="en-IN" sz="2400" b="1" i="1">
                <a:solidFill>
                  <a:srgbClr val="0070C0"/>
                </a:solidFill>
              </a:rPr>
              <a:t>(…)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E3AA56-A91F-A672-7A12-1EA90CC461D5}"/>
              </a:ext>
            </a:extLst>
          </p:cNvPr>
          <p:cNvSpPr/>
          <p:nvPr/>
        </p:nvSpPr>
        <p:spPr>
          <a:xfrm>
            <a:off x="353785" y="1871849"/>
            <a:ext cx="7505701" cy="4332101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DF263B6-2E14-2594-538D-66C838E9949F}"/>
              </a:ext>
            </a:extLst>
          </p:cNvPr>
          <p:cNvSpPr/>
          <p:nvPr/>
        </p:nvSpPr>
        <p:spPr>
          <a:xfrm>
            <a:off x="2726871" y="1760951"/>
            <a:ext cx="2558143" cy="5284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struct device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60B63AF5-DF10-02B0-E73C-5FECE5C3E2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05293" y="1517116"/>
            <a:ext cx="656900" cy="5871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58A831-B4C3-C121-7C0E-983FC8C95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1061204"/>
            <a:ext cx="761084" cy="63177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04C5A6D-22FF-05AE-68A1-7E997C945700}"/>
              </a:ext>
            </a:extLst>
          </p:cNvPr>
          <p:cNvSpPr/>
          <p:nvPr/>
        </p:nvSpPr>
        <p:spPr>
          <a:xfrm>
            <a:off x="8914484" y="1129179"/>
            <a:ext cx="3184006" cy="63177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/include/</a:t>
            </a:r>
            <a:r>
              <a:rPr lang="en-IN" sz="2400" err="1"/>
              <a:t>linux</a:t>
            </a:r>
            <a:r>
              <a:rPr lang="en-IN" sz="2400"/>
              <a:t>/</a:t>
            </a:r>
            <a:r>
              <a:rPr lang="en-IN" sz="2400" err="1"/>
              <a:t>device.h</a:t>
            </a:r>
            <a:endParaRPr lang="en-IN" sz="2400"/>
          </a:p>
        </p:txBody>
      </p:sp>
    </p:spTree>
    <p:extLst>
      <p:ext uri="{BB962C8B-B14F-4D97-AF65-F5344CB8AC3E}">
        <p14:creationId xmlns:p14="http://schemas.microsoft.com/office/powerpoint/2010/main" val="16658709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A5478-13F4-97BD-C198-9209DD8AB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A Note about </a:t>
            </a:r>
            <a:r>
              <a:rPr lang="en-IN" i="1" err="1"/>
              <a:t>bus_type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1B4CA-79A2-F2CB-C70A-22892A704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72009"/>
            <a:ext cx="10515600" cy="2904953"/>
          </a:xfrm>
        </p:spPr>
        <p:txBody>
          <a:bodyPr>
            <a:normAutofit/>
          </a:bodyPr>
          <a:lstStyle/>
          <a:p>
            <a:r>
              <a:rPr lang="en-IN" sz="2400"/>
              <a:t>Every bus has a single </a:t>
            </a:r>
            <a:r>
              <a:rPr lang="en-IN" sz="2400">
                <a:solidFill>
                  <a:srgbClr val="0070C0"/>
                </a:solidFill>
              </a:rPr>
              <a:t>device</a:t>
            </a:r>
            <a:r>
              <a:rPr lang="en-IN" sz="2400"/>
              <a:t> that is considered the </a:t>
            </a:r>
            <a:r>
              <a:rPr lang="en-IN" sz="2400">
                <a:solidFill>
                  <a:srgbClr val="C00000"/>
                </a:solidFill>
              </a:rPr>
              <a:t>parent</a:t>
            </a:r>
            <a:r>
              <a:rPr lang="en-IN" sz="2400"/>
              <a:t> (this could be </a:t>
            </a:r>
            <a:r>
              <a:rPr lang="en-IN" sz="2400">
                <a:solidFill>
                  <a:srgbClr val="0070C0"/>
                </a:solidFill>
              </a:rPr>
              <a:t>virtual</a:t>
            </a:r>
            <a:r>
              <a:rPr lang="en-IN" sz="2400"/>
              <a:t> also). Along with the parent, it contains </a:t>
            </a:r>
            <a:r>
              <a:rPr lang="en-IN" sz="2400">
                <a:solidFill>
                  <a:srgbClr val="FF0000"/>
                </a:solidFill>
              </a:rPr>
              <a:t>multiple</a:t>
            </a:r>
            <a:r>
              <a:rPr lang="en-IN" sz="2400"/>
              <a:t> devices and </a:t>
            </a:r>
            <a:r>
              <a:rPr lang="en-IN" sz="2400">
                <a:solidFill>
                  <a:srgbClr val="7030A0"/>
                </a:solidFill>
              </a:rPr>
              <a:t>device drivers</a:t>
            </a:r>
            <a:r>
              <a:rPr lang="en-IN" sz="2400"/>
              <a:t>.</a:t>
            </a:r>
          </a:p>
          <a:p>
            <a:r>
              <a:rPr lang="en-IN" sz="2400"/>
              <a:t>Common </a:t>
            </a:r>
            <a:r>
              <a:rPr lang="en-IN" sz="2400">
                <a:solidFill>
                  <a:srgbClr val="00B050"/>
                </a:solidFill>
              </a:rPr>
              <a:t>function</a:t>
            </a:r>
            <a:r>
              <a:rPr lang="en-IN" sz="2400"/>
              <a:t> pointers:</a:t>
            </a:r>
          </a:p>
          <a:p>
            <a:pPr lvl="1"/>
            <a:r>
              <a:rPr lang="en-IN">
                <a:solidFill>
                  <a:srgbClr val="7030A0"/>
                </a:solidFill>
              </a:rPr>
              <a:t>probe</a:t>
            </a:r>
            <a:r>
              <a:rPr lang="en-IN"/>
              <a:t> </a:t>
            </a:r>
            <a:r>
              <a:rPr lang="en-IN">
                <a:sym typeface="Wingdings" panose="05000000000000000000" pitchFamily="2" charset="2"/>
              </a:rPr>
              <a:t> Check if a device matches a driver.</a:t>
            </a:r>
          </a:p>
          <a:p>
            <a:pPr lvl="1"/>
            <a:r>
              <a:rPr lang="en-IN" err="1">
                <a:solidFill>
                  <a:srgbClr val="FF0000"/>
                </a:solidFill>
                <a:sym typeface="Wingdings" panose="05000000000000000000" pitchFamily="2" charset="2"/>
              </a:rPr>
              <a:t>sync_state</a:t>
            </a:r>
            <a:r>
              <a:rPr lang="en-IN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IN">
                <a:sym typeface="Wingdings" panose="05000000000000000000" pitchFamily="2" charset="2"/>
              </a:rPr>
              <a:t> Sync the device’s state with its software state</a:t>
            </a:r>
          </a:p>
          <a:p>
            <a:pPr lvl="1"/>
            <a:r>
              <a:rPr lang="en-IN">
                <a:solidFill>
                  <a:srgbClr val="C00000"/>
                </a:solidFill>
                <a:sym typeface="Wingdings" panose="05000000000000000000" pitchFamily="2" charset="2"/>
              </a:rPr>
              <a:t>remove/shutdown/suspend/resume/online/offline </a:t>
            </a:r>
            <a:r>
              <a:rPr lang="en-IN">
                <a:sym typeface="Wingdings" panose="05000000000000000000" pitchFamily="2" charset="2"/>
              </a:rPr>
              <a:t> Self-explanatory</a:t>
            </a:r>
          </a:p>
          <a:p>
            <a:pPr lvl="1"/>
            <a:r>
              <a:rPr lang="en-IN" err="1">
                <a:solidFill>
                  <a:srgbClr val="00B050"/>
                </a:solidFill>
                <a:sym typeface="Wingdings" panose="05000000000000000000" pitchFamily="2" charset="2"/>
              </a:rPr>
              <a:t>dma_configure</a:t>
            </a:r>
            <a:r>
              <a:rPr lang="en-IN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en-IN">
                <a:sym typeface="Wingdings" panose="05000000000000000000" pitchFamily="2" charset="2"/>
              </a:rPr>
              <a:t> Manage the DMA space associated with the bus</a:t>
            </a:r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D43B19-690B-43B5-044A-CF7EDC1A1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BDC6BF-ECDB-F9FB-09A2-EA1EC9F9C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58</a:t>
            </a:fld>
            <a:endParaRPr lang="en-US"/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53003129-88DE-0F44-C649-87E28A4A5A0C}"/>
              </a:ext>
            </a:extLst>
          </p:cNvPr>
          <p:cNvSpPr/>
          <p:nvPr/>
        </p:nvSpPr>
        <p:spPr>
          <a:xfrm>
            <a:off x="1311007" y="1511377"/>
            <a:ext cx="9331287" cy="1391084"/>
          </a:xfrm>
          <a:prstGeom prst="round2Same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Devices are connected to the processor via a bus (represented by </a:t>
            </a:r>
            <a:r>
              <a:rPr lang="en-IN" sz="2400" err="1"/>
              <a:t>bus_type</a:t>
            </a:r>
            <a:r>
              <a:rPr lang="en-IN" sz="2400"/>
              <a:t>). </a:t>
            </a:r>
            <a:r>
              <a:rPr lang="en-IN" sz="2400" i="1"/>
              <a:t>struct </a:t>
            </a:r>
            <a:r>
              <a:rPr lang="en-IN" sz="2400" i="1" err="1"/>
              <a:t>bus_type</a:t>
            </a:r>
            <a:r>
              <a:rPr lang="en-IN" sz="2400" i="1"/>
              <a:t> </a:t>
            </a:r>
            <a:r>
              <a:rPr lang="en-IN" sz="2400"/>
              <a:t>contains a list of function pointers and generic attributes like the name of the bus.</a:t>
            </a:r>
          </a:p>
        </p:txBody>
      </p:sp>
      <p:pic>
        <p:nvPicPr>
          <p:cNvPr id="8" name="Picture 7" descr="A close up of a device&#10;&#10;Description automatically generated">
            <a:extLst>
              <a:ext uri="{FF2B5EF4-FFF2-40B4-BE49-F238E27FC236}">
                <a16:creationId xmlns:a16="http://schemas.microsoft.com/office/drawing/2014/main" id="{26484B40-EDEF-5754-5128-DE7A889C25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3" y="1683624"/>
            <a:ext cx="1266242" cy="1266242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8F67C43B-A183-3D3F-042C-980E7382D0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522" y="5152427"/>
            <a:ext cx="566329" cy="5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5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5FC80-A88E-F911-B14B-B1978153F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Generic Disk (</a:t>
            </a:r>
            <a:r>
              <a:rPr lang="en-IN" i="1"/>
              <a:t>struct </a:t>
            </a:r>
            <a:r>
              <a:rPr lang="en-IN" i="1" err="1"/>
              <a:t>gendisk</a:t>
            </a:r>
            <a:r>
              <a:rPr lang="en-IN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198D9E-75AB-6BD8-D9A6-F2F88F7C5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5DC933-EF66-1CEF-2421-608D78E46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98609D-6F78-0781-62EA-F1C8F7F788F0}"/>
              </a:ext>
            </a:extLst>
          </p:cNvPr>
          <p:cNvSpPr/>
          <p:nvPr/>
        </p:nvSpPr>
        <p:spPr>
          <a:xfrm>
            <a:off x="718456" y="1796143"/>
            <a:ext cx="7892143" cy="31341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2D8160-CB44-85DF-C5B7-D8F006658746}"/>
              </a:ext>
            </a:extLst>
          </p:cNvPr>
          <p:cNvSpPr txBox="1"/>
          <p:nvPr/>
        </p:nvSpPr>
        <p:spPr>
          <a:xfrm>
            <a:off x="838200" y="1883343"/>
            <a:ext cx="7239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>
                <a:solidFill>
                  <a:srgbClr val="C00000"/>
                </a:solidFill>
              </a:rPr>
              <a:t>int</a:t>
            </a:r>
            <a:r>
              <a:rPr lang="en-IN" sz="2400"/>
              <a:t> major;</a:t>
            </a:r>
          </a:p>
          <a:p>
            <a:r>
              <a:rPr lang="en-IN" sz="2400">
                <a:solidFill>
                  <a:schemeClr val="accent4">
                    <a:lumMod val="75000"/>
                  </a:schemeClr>
                </a:solidFill>
              </a:rPr>
              <a:t>char</a:t>
            </a:r>
            <a:r>
              <a:rPr lang="en-IN" sz="2400"/>
              <a:t> </a:t>
            </a:r>
            <a:r>
              <a:rPr lang="en-IN" sz="2400" err="1"/>
              <a:t>disk_name</a:t>
            </a:r>
            <a:r>
              <a:rPr lang="en-IN" sz="2400"/>
              <a:t>[]; </a:t>
            </a:r>
          </a:p>
          <a:p>
            <a:endParaRPr lang="en-IN" sz="2400"/>
          </a:p>
          <a:p>
            <a:r>
              <a:rPr lang="en-IN" sz="2400">
                <a:solidFill>
                  <a:srgbClr val="FF0000"/>
                </a:solidFill>
              </a:rPr>
              <a:t>struct </a:t>
            </a:r>
            <a:r>
              <a:rPr lang="en-IN" sz="2400" err="1">
                <a:solidFill>
                  <a:srgbClr val="FF0000"/>
                </a:solidFill>
              </a:rPr>
              <a:t>xarray</a:t>
            </a:r>
            <a:r>
              <a:rPr lang="en-IN" sz="2400"/>
              <a:t> </a:t>
            </a:r>
            <a:r>
              <a:rPr lang="en-IN" sz="2400" err="1"/>
              <a:t>part_tbl</a:t>
            </a:r>
            <a:r>
              <a:rPr lang="en-IN" sz="2400"/>
              <a:t>;     /* </a:t>
            </a:r>
            <a:r>
              <a:rPr lang="en-IN" sz="2400">
                <a:solidFill>
                  <a:srgbClr val="00B050"/>
                </a:solidFill>
              </a:rPr>
              <a:t>partition</a:t>
            </a:r>
            <a:r>
              <a:rPr lang="en-IN" sz="2400"/>
              <a:t> table */</a:t>
            </a:r>
          </a:p>
          <a:p>
            <a:r>
              <a:rPr lang="en-IN" sz="2400">
                <a:solidFill>
                  <a:srgbClr val="0070C0"/>
                </a:solidFill>
              </a:rPr>
              <a:t>struct </a:t>
            </a:r>
            <a:r>
              <a:rPr lang="en-IN" sz="2400" err="1"/>
              <a:t>block_device</a:t>
            </a:r>
            <a:r>
              <a:rPr lang="en-IN" sz="2400"/>
              <a:t> *part0;</a:t>
            </a:r>
          </a:p>
          <a:p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</a:t>
            </a:r>
            <a:r>
              <a:rPr lang="en-IN" sz="2400" err="1"/>
              <a:t>block_device_operations</a:t>
            </a:r>
            <a:r>
              <a:rPr lang="en-IN" sz="2400"/>
              <a:t> *fops;</a:t>
            </a:r>
          </a:p>
          <a:p>
            <a:endParaRPr lang="en-IN" sz="2400"/>
          </a:p>
          <a:p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</a:t>
            </a:r>
            <a:r>
              <a:rPr lang="en-IN" sz="2400" err="1"/>
              <a:t>request_queue</a:t>
            </a:r>
            <a:r>
              <a:rPr lang="en-IN" sz="2400"/>
              <a:t> *queue;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A1DF7412-F511-D7FF-1895-AC9981E53E84}"/>
              </a:ext>
            </a:extLst>
          </p:cNvPr>
          <p:cNvSpPr/>
          <p:nvPr/>
        </p:nvSpPr>
        <p:spPr>
          <a:xfrm>
            <a:off x="3461657" y="1883343"/>
            <a:ext cx="239486" cy="838086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9608410-3506-B09A-CDA6-6D1D6845D2A0}"/>
              </a:ext>
            </a:extLst>
          </p:cNvPr>
          <p:cNvSpPr/>
          <p:nvPr/>
        </p:nvSpPr>
        <p:spPr>
          <a:xfrm>
            <a:off x="4310742" y="1992143"/>
            <a:ext cx="4060371" cy="6204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major number and disk name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4D11285D-C61F-DEEF-C1FE-85A57C97BC0B}"/>
              </a:ext>
            </a:extLst>
          </p:cNvPr>
          <p:cNvSpPr/>
          <p:nvPr/>
        </p:nvSpPr>
        <p:spPr>
          <a:xfrm>
            <a:off x="6694714" y="3124200"/>
            <a:ext cx="304800" cy="91444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F250F65-B5C0-412F-9A47-F5F50A0D4A00}"/>
              </a:ext>
            </a:extLst>
          </p:cNvPr>
          <p:cNvSpPr/>
          <p:nvPr/>
        </p:nvSpPr>
        <p:spPr>
          <a:xfrm>
            <a:off x="7293429" y="3197690"/>
            <a:ext cx="4666923" cy="76746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Pointer to the partition table and block device</a:t>
            </a:r>
            <a:r>
              <a:rPr lang="en-IN" sz="2400" dirty="0"/>
              <a:t> (for the first partition)</a:t>
            </a:r>
            <a:endParaRPr lang="en-IN" sz="240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9EEC7BA-4325-B7F2-A1E5-D8C91AED3793}"/>
              </a:ext>
            </a:extLst>
          </p:cNvPr>
          <p:cNvSpPr/>
          <p:nvPr/>
        </p:nvSpPr>
        <p:spPr>
          <a:xfrm>
            <a:off x="5388429" y="4492140"/>
            <a:ext cx="4060371" cy="43819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List of pending requests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E4655BA0-FC09-F797-95AF-84F30D38CD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4801" y="1449864"/>
            <a:ext cx="656900" cy="5871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73CD6E-C97C-F334-7B80-E1082CEBAA1B}"/>
              </a:ext>
            </a:extLst>
          </p:cNvPr>
          <p:cNvSpPr/>
          <p:nvPr/>
        </p:nvSpPr>
        <p:spPr>
          <a:xfrm>
            <a:off x="8054513" y="229836"/>
            <a:ext cx="3416234" cy="37506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/include/</a:t>
            </a:r>
            <a:r>
              <a:rPr lang="en-IN" sz="2400" err="1"/>
              <a:t>linux</a:t>
            </a:r>
            <a:r>
              <a:rPr lang="en-IN" sz="2400"/>
              <a:t>/</a:t>
            </a:r>
            <a:r>
              <a:rPr lang="en-IN" sz="2400" err="1"/>
              <a:t>blkdev.h</a:t>
            </a:r>
            <a:endParaRPr lang="en-IN" sz="24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35F67D5-1066-E375-2579-765F21279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429" y="82398"/>
            <a:ext cx="761084" cy="6317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F1F20AC-75F8-587F-7290-4DDAAB6DD3FA}"/>
              </a:ext>
            </a:extLst>
          </p:cNvPr>
          <p:cNvSpPr txBox="1"/>
          <p:nvPr/>
        </p:nvSpPr>
        <p:spPr>
          <a:xfrm>
            <a:off x="633251" y="5226609"/>
            <a:ext cx="10752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400"/>
              <a:t>This is a </a:t>
            </a:r>
            <a:r>
              <a:rPr lang="en-IN" sz="2400">
                <a:solidFill>
                  <a:srgbClr val="0070C0"/>
                </a:solidFill>
              </a:rPr>
              <a:t>wrapper</a:t>
            </a:r>
            <a:r>
              <a:rPr lang="en-IN" sz="2400"/>
              <a:t> on a block device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400"/>
              <a:t>It also contains a pointer to a </a:t>
            </a:r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of type </a:t>
            </a:r>
            <a:r>
              <a:rPr lang="en-IN" sz="2400" i="1" err="1">
                <a:solidFill>
                  <a:srgbClr val="C00000"/>
                </a:solidFill>
              </a:rPr>
              <a:t>block_device_operations</a:t>
            </a:r>
            <a:r>
              <a:rPr lang="en-IN" sz="2400">
                <a:solidFill>
                  <a:srgbClr val="C00000"/>
                </a:solidFill>
              </a:rPr>
              <a:t> </a:t>
            </a:r>
            <a:r>
              <a:rPr lang="en-IN" sz="2400">
                <a:sym typeface="Wingdings" panose="05000000000000000000" pitchFamily="2" charset="2"/>
              </a:rPr>
              <a:t> contains a list of </a:t>
            </a:r>
            <a:r>
              <a:rPr lang="en-IN" sz="2400">
                <a:solidFill>
                  <a:srgbClr val="00B050"/>
                </a:solidFill>
                <a:sym typeface="Wingdings" panose="05000000000000000000" pitchFamily="2" charset="2"/>
              </a:rPr>
              <a:t>function pointers </a:t>
            </a:r>
            <a:r>
              <a:rPr lang="en-IN" sz="2400">
                <a:sym typeface="Wingdings" panose="05000000000000000000" pitchFamily="2" charset="2"/>
              </a:rPr>
              <a:t>for opening, releasing and operating a </a:t>
            </a:r>
            <a:r>
              <a:rPr lang="en-IN" sz="240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block device</a:t>
            </a:r>
            <a:endParaRPr lang="en-IN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441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F5E8F-0F60-0A5E-68C0-1FB653F4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Explanation of the 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57746-53B3-9D3F-BF78-2CFB5774E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014" y="1472974"/>
            <a:ext cx="10765971" cy="4883376"/>
          </a:xfrm>
        </p:spPr>
        <p:txBody>
          <a:bodyPr>
            <a:noAutofit/>
          </a:bodyPr>
          <a:lstStyle/>
          <a:p>
            <a:pPr lvl="0">
              <a:buSzPct val="100000"/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2300DC"/>
                </a:solidFill>
                <a:latin typeface="Calibri" panose="020F0502020204030204" pitchFamily="34" charset="0"/>
              </a:rPr>
              <a:t>Physical Layer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C5000B"/>
                </a:solidFill>
                <a:latin typeface="Calibri" panose="020F0502020204030204" pitchFamily="34" charset="0"/>
              </a:rPr>
              <a:t>Transmission Sublayer</a:t>
            </a:r>
            <a:r>
              <a:rPr lang="en-US">
                <a:latin typeface="Calibri" panose="020F0502020204030204" pitchFamily="34" charset="0"/>
              </a:rPr>
              <a:t> → Defines the electrical specifications of the bus, and the methods of encoding data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2300DC"/>
                </a:solidFill>
                <a:latin typeface="Calibri" panose="020F0502020204030204" pitchFamily="34" charset="0"/>
              </a:rPr>
              <a:t>Synchronization Sublayer</a:t>
            </a:r>
            <a:r>
              <a:rPr lang="en-US">
                <a:latin typeface="Calibri" panose="020F0502020204030204" pitchFamily="34" charset="0"/>
              </a:rPr>
              <a:t> → The timing of signals</a:t>
            </a:r>
          </a:p>
          <a:p>
            <a:pPr lvl="0">
              <a:buSzPct val="100000"/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AE00"/>
                </a:solidFill>
                <a:latin typeface="Calibri" panose="020F0502020204030204" pitchFamily="34" charset="0"/>
              </a:rPr>
              <a:t>Data link layer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6B2394"/>
                </a:solidFill>
                <a:latin typeface="Calibri" panose="020F0502020204030204" pitchFamily="34" charset="0"/>
              </a:rPr>
              <a:t>Framing</a:t>
            </a:r>
            <a:r>
              <a:rPr lang="en-US">
                <a:latin typeface="Calibri" panose="020F0502020204030204" pitchFamily="34" charset="0"/>
              </a:rPr>
              <a:t>, </a:t>
            </a:r>
            <a:r>
              <a:rPr lang="en-US">
                <a:solidFill>
                  <a:srgbClr val="B84747"/>
                </a:solidFill>
                <a:latin typeface="Calibri" panose="020F0502020204030204" pitchFamily="34" charset="0"/>
              </a:rPr>
              <a:t>buffering</a:t>
            </a:r>
            <a:r>
              <a:rPr lang="en-US">
                <a:latin typeface="Calibri" panose="020F0502020204030204" pitchFamily="34" charset="0"/>
              </a:rPr>
              <a:t>, </a:t>
            </a:r>
            <a:r>
              <a:rPr lang="en-US">
                <a:solidFill>
                  <a:srgbClr val="DC2300"/>
                </a:solidFill>
                <a:latin typeface="Calibri" panose="020F0502020204030204" pitchFamily="34" charset="0"/>
              </a:rPr>
              <a:t>error correction</a:t>
            </a:r>
            <a:r>
              <a:rPr lang="en-US">
                <a:latin typeface="Calibri" panose="020F0502020204030204" pitchFamily="34" charset="0"/>
              </a:rPr>
              <a:t>, </a:t>
            </a:r>
            <a:r>
              <a:rPr lang="en-US">
                <a:solidFill>
                  <a:srgbClr val="00AE00"/>
                </a:solidFill>
                <a:latin typeface="Calibri" panose="020F0502020204030204" pitchFamily="34" charset="0"/>
              </a:rPr>
              <a:t>transactions</a:t>
            </a:r>
          </a:p>
          <a:p>
            <a:pPr lvl="0">
              <a:buSzPct val="100000"/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84D1"/>
                </a:solidFill>
                <a:latin typeface="Calibri" panose="020F0502020204030204" pitchFamily="34" charset="0"/>
              </a:rPr>
              <a:t>Network Layer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I/O device addressing, location, routing</a:t>
            </a:r>
          </a:p>
          <a:p>
            <a:pPr lvl="0">
              <a:buSzPct val="100000"/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8000"/>
                </a:solidFill>
                <a:latin typeface="Calibri" panose="020F0502020204030204" pitchFamily="34" charset="0"/>
              </a:rPr>
              <a:t>Protocol Layer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End-to-end </a:t>
            </a:r>
            <a:r>
              <a:rPr lang="en-US">
                <a:solidFill>
                  <a:srgbClr val="FF0000"/>
                </a:solidFill>
                <a:latin typeface="Calibri" panose="020F0502020204030204" pitchFamily="34" charset="0"/>
              </a:rPr>
              <a:t>request processing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FF0000"/>
                </a:solidFill>
                <a:latin typeface="Calibri" panose="020F0502020204030204" pitchFamily="34" charset="0"/>
              </a:rPr>
              <a:t>Interrupts</a:t>
            </a:r>
            <a:r>
              <a:rPr lang="en-US">
                <a:latin typeface="Calibri" panose="020F0502020204030204" pitchFamily="34" charset="0"/>
              </a:rPr>
              <a:t>, and </a:t>
            </a:r>
            <a:r>
              <a:rPr lang="en-US">
                <a:solidFill>
                  <a:srgbClr val="2323DC"/>
                </a:solidFill>
                <a:latin typeface="Calibri" panose="020F0502020204030204" pitchFamily="34" charset="0"/>
              </a:rPr>
              <a:t>polling </a:t>
            </a:r>
            <a:r>
              <a:rPr lang="en-US">
                <a:latin typeface="Calibri" panose="020F0502020204030204" pitchFamily="34" charset="0"/>
              </a:rPr>
              <a:t>(</a:t>
            </a:r>
            <a:r>
              <a:rPr lang="en-US">
                <a:solidFill>
                  <a:srgbClr val="00B050"/>
                </a:solidFill>
                <a:latin typeface="Calibri" panose="020F0502020204030204" pitchFamily="34" charset="0"/>
              </a:rPr>
              <a:t>continue</a:t>
            </a:r>
            <a:r>
              <a:rPr lang="en-US">
                <a:latin typeface="Calibri" panose="020F0502020204030204" pitchFamily="34" charset="0"/>
              </a:rPr>
              <a:t> to read an I/O register until its value changes)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33CC66"/>
                </a:solidFill>
                <a:latin typeface="Calibri" panose="020F0502020204030204" pitchFamily="34" charset="0"/>
              </a:rPr>
              <a:t>DMA</a:t>
            </a:r>
            <a:r>
              <a:rPr lang="en-US">
                <a:latin typeface="Calibri" panose="020F0502020204030204" pitchFamily="34" charset="0"/>
              </a:rPr>
              <a:t> (Direct Memory Access)</a:t>
            </a:r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941740-0BF1-5BEA-23F3-7EA6D99C7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8D536-7582-0AFA-A388-83595B92D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4345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F3F84-F839-FFDD-A86C-8414190E3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i="1"/>
              <a:t>struct </a:t>
            </a:r>
            <a:r>
              <a:rPr lang="en-IN" i="1" err="1"/>
              <a:t>block_device</a:t>
            </a:r>
            <a:endParaRPr lang="en-IN" i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820C3-FA7D-B872-834D-63867E147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FFF0E5-150D-0B09-93F8-2CAD103F8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999550-5B10-DB06-0441-86968767247E}"/>
              </a:ext>
            </a:extLst>
          </p:cNvPr>
          <p:cNvSpPr/>
          <p:nvPr/>
        </p:nvSpPr>
        <p:spPr>
          <a:xfrm>
            <a:off x="793815" y="1774370"/>
            <a:ext cx="9928614" cy="45819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9551543-9F7E-35EA-FD3A-2952EAC7ED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87630" y="1429701"/>
            <a:ext cx="656900" cy="5871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7DE2F0-FD74-20C7-B368-A805A9013343}"/>
              </a:ext>
            </a:extLst>
          </p:cNvPr>
          <p:cNvSpPr txBox="1"/>
          <p:nvPr/>
        </p:nvSpPr>
        <p:spPr>
          <a:xfrm>
            <a:off x="944530" y="1919287"/>
            <a:ext cx="73478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err="1">
                <a:solidFill>
                  <a:srgbClr val="00B050"/>
                </a:solidFill>
              </a:rPr>
              <a:t>sector_t</a:t>
            </a:r>
            <a:r>
              <a:rPr lang="en-IN" sz="2400"/>
              <a:t> </a:t>
            </a:r>
            <a:r>
              <a:rPr lang="en-IN" sz="2400" err="1"/>
              <a:t>bd_start_sect</a:t>
            </a:r>
            <a:r>
              <a:rPr lang="en-IN" sz="2400"/>
              <a:t>;</a:t>
            </a:r>
          </a:p>
          <a:p>
            <a:r>
              <a:rPr lang="en-IN" sz="2400" err="1">
                <a:solidFill>
                  <a:srgbClr val="00B050"/>
                </a:solidFill>
              </a:rPr>
              <a:t>sector_t</a:t>
            </a:r>
            <a:r>
              <a:rPr lang="en-IN" sz="2400"/>
              <a:t> </a:t>
            </a:r>
            <a:r>
              <a:rPr lang="en-IN" sz="2400" err="1"/>
              <a:t>bd_nr_sectors</a:t>
            </a:r>
            <a:r>
              <a:rPr lang="en-IN" sz="2400"/>
              <a:t>;</a:t>
            </a:r>
          </a:p>
          <a:p>
            <a:endParaRPr lang="en-IN" sz="2400"/>
          </a:p>
          <a:p>
            <a:r>
              <a:rPr lang="en-IN" sz="2400" err="1">
                <a:solidFill>
                  <a:srgbClr val="0070C0"/>
                </a:solidFill>
              </a:rPr>
              <a:t>dev_t</a:t>
            </a:r>
            <a:r>
              <a:rPr lang="en-IN" sz="2400"/>
              <a:t> </a:t>
            </a:r>
            <a:r>
              <a:rPr lang="en-IN" sz="2400" err="1"/>
              <a:t>bd_dev</a:t>
            </a:r>
            <a:r>
              <a:rPr lang="en-IN" sz="2400"/>
              <a:t>;</a:t>
            </a:r>
          </a:p>
          <a:p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device </a:t>
            </a:r>
            <a:r>
              <a:rPr lang="en-IN" sz="2400" err="1"/>
              <a:t>bd_device</a:t>
            </a:r>
            <a:r>
              <a:rPr lang="en-IN" sz="2400"/>
              <a:t>;</a:t>
            </a:r>
          </a:p>
          <a:p>
            <a:endParaRPr lang="en-IN" sz="2400"/>
          </a:p>
          <a:p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</a:t>
            </a:r>
            <a:r>
              <a:rPr lang="en-IN" sz="2400" err="1"/>
              <a:t>super_block</a:t>
            </a:r>
            <a:r>
              <a:rPr lang="en-IN" sz="2400"/>
              <a:t> *</a:t>
            </a:r>
            <a:r>
              <a:rPr lang="en-IN" sz="2400" err="1"/>
              <a:t>bd_super</a:t>
            </a:r>
            <a:r>
              <a:rPr lang="en-IN" sz="2400"/>
              <a:t>;</a:t>
            </a:r>
          </a:p>
          <a:p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</a:t>
            </a:r>
            <a:r>
              <a:rPr lang="en-IN" sz="2400" err="1"/>
              <a:t>inode</a:t>
            </a:r>
            <a:r>
              <a:rPr lang="en-IN" sz="2400"/>
              <a:t> *</a:t>
            </a:r>
            <a:r>
              <a:rPr lang="en-IN" sz="2400" err="1"/>
              <a:t>bd_inode</a:t>
            </a:r>
            <a:r>
              <a:rPr lang="en-IN" sz="2400"/>
              <a:t>;</a:t>
            </a:r>
          </a:p>
          <a:p>
            <a:endParaRPr lang="en-IN" sz="2400"/>
          </a:p>
          <a:p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</a:t>
            </a:r>
            <a:r>
              <a:rPr lang="en-IN" sz="2400" err="1"/>
              <a:t>gendisk</a:t>
            </a:r>
            <a:r>
              <a:rPr lang="en-IN" sz="2400"/>
              <a:t> *</a:t>
            </a:r>
            <a:r>
              <a:rPr lang="en-IN" sz="2400" err="1"/>
              <a:t>bd_disk</a:t>
            </a:r>
            <a:r>
              <a:rPr lang="en-IN" sz="2400"/>
              <a:t>;</a:t>
            </a:r>
          </a:p>
          <a:p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</a:t>
            </a:r>
            <a:r>
              <a:rPr lang="en-IN" sz="2400" err="1"/>
              <a:t>request_queue</a:t>
            </a:r>
            <a:r>
              <a:rPr lang="en-IN" sz="2400"/>
              <a:t>* </a:t>
            </a:r>
            <a:r>
              <a:rPr lang="en-IN" sz="2400" err="1"/>
              <a:t>bd_queue</a:t>
            </a:r>
            <a:r>
              <a:rPr lang="en-IN" sz="2400"/>
              <a:t>;</a:t>
            </a:r>
            <a:endParaRPr lang="en-IN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41D4CEA2-A56A-4C75-2DB8-464A7DF3B98A}"/>
              </a:ext>
            </a:extLst>
          </p:cNvPr>
          <p:cNvSpPr/>
          <p:nvPr/>
        </p:nvSpPr>
        <p:spPr>
          <a:xfrm>
            <a:off x="4113957" y="2016804"/>
            <a:ext cx="293915" cy="802595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6C4478-3F07-DE10-66E1-E627B8A842DE}"/>
              </a:ext>
            </a:extLst>
          </p:cNvPr>
          <p:cNvSpPr/>
          <p:nvPr/>
        </p:nvSpPr>
        <p:spPr>
          <a:xfrm>
            <a:off x="4788872" y="2016805"/>
            <a:ext cx="4009700" cy="7046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size in sectors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F75C1E34-8B64-5CDF-59F2-9D57A77E3F64}"/>
              </a:ext>
            </a:extLst>
          </p:cNvPr>
          <p:cNvSpPr/>
          <p:nvPr/>
        </p:nvSpPr>
        <p:spPr>
          <a:xfrm>
            <a:off x="5964529" y="3006951"/>
            <a:ext cx="3135086" cy="539865"/>
          </a:xfrm>
          <a:prstGeom prst="wedgeRoundRectCallout">
            <a:avLst>
              <a:gd name="adj1" fmla="val -100694"/>
              <a:gd name="adj2" fmla="val 39536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pointer to the device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FCB6CF07-4E4A-5A4C-F119-7900F94C056C}"/>
              </a:ext>
            </a:extLst>
          </p:cNvPr>
          <p:cNvSpPr/>
          <p:nvPr/>
        </p:nvSpPr>
        <p:spPr>
          <a:xfrm>
            <a:off x="4854186" y="4203610"/>
            <a:ext cx="304800" cy="704623"/>
          </a:xfrm>
          <a:prstGeom prst="rightBrace">
            <a:avLst>
              <a:gd name="adj1" fmla="val 8333"/>
              <a:gd name="adj2" fmla="val 48455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FE0459AB-7165-F94F-614F-1A057B9FCC08}"/>
              </a:ext>
            </a:extLst>
          </p:cNvPr>
          <p:cNvSpPr/>
          <p:nvPr/>
        </p:nvSpPr>
        <p:spPr>
          <a:xfrm>
            <a:off x="4193913" y="3183049"/>
            <a:ext cx="213959" cy="539865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EAB736CA-9DEB-E5A2-818A-402B812A6FBD}"/>
              </a:ext>
            </a:extLst>
          </p:cNvPr>
          <p:cNvSpPr/>
          <p:nvPr/>
        </p:nvSpPr>
        <p:spPr>
          <a:xfrm>
            <a:off x="6446222" y="4127917"/>
            <a:ext cx="3135086" cy="780316"/>
          </a:xfrm>
          <a:prstGeom prst="wedgeRoundRectCallout">
            <a:avLst>
              <a:gd name="adj1" fmla="val -94097"/>
              <a:gd name="adj2" fmla="val 33346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Details of the file system on this device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2E9CBE8A-7628-AF3A-CC4F-FB23978FBCED}"/>
              </a:ext>
            </a:extLst>
          </p:cNvPr>
          <p:cNvSpPr/>
          <p:nvPr/>
        </p:nvSpPr>
        <p:spPr>
          <a:xfrm>
            <a:off x="5964529" y="5053708"/>
            <a:ext cx="4377742" cy="539865"/>
          </a:xfrm>
          <a:prstGeom prst="wedgeRoundRectCallout">
            <a:avLst>
              <a:gd name="adj1" fmla="val -94097"/>
              <a:gd name="adj2" fmla="val 33346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Pointer to a generic disk device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156830CD-564B-D397-FF1E-C0DFCDFFCD86}"/>
              </a:ext>
            </a:extLst>
          </p:cNvPr>
          <p:cNvSpPr/>
          <p:nvPr/>
        </p:nvSpPr>
        <p:spPr>
          <a:xfrm>
            <a:off x="5964529" y="5677168"/>
            <a:ext cx="4377742" cy="480786"/>
          </a:xfrm>
          <a:prstGeom prst="wedgeRoundRectCallout">
            <a:avLst>
              <a:gd name="adj1" fmla="val -63512"/>
              <a:gd name="adj2" fmla="val -616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Queue of requests</a:t>
            </a:r>
          </a:p>
        </p:txBody>
      </p:sp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23552045-A52A-6366-B8E0-26C3F8BE2E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615" y="858559"/>
            <a:ext cx="688100" cy="6881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D5B903D-0686-BB5F-1CCC-778FA8C27455}"/>
              </a:ext>
            </a:extLst>
          </p:cNvPr>
          <p:cNvSpPr/>
          <p:nvPr/>
        </p:nvSpPr>
        <p:spPr>
          <a:xfrm>
            <a:off x="-838200" y="3810000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E14C511-1DC0-66A3-3314-4A49751803BC}"/>
              </a:ext>
            </a:extLst>
          </p:cNvPr>
          <p:cNvSpPr/>
          <p:nvPr/>
        </p:nvSpPr>
        <p:spPr>
          <a:xfrm>
            <a:off x="6313715" y="856176"/>
            <a:ext cx="5040085" cy="6438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>
                <a:solidFill>
                  <a:srgbClr val="0070C0"/>
                </a:solidFill>
                <a:latin typeface="Comic Sans MS" panose="030F0702030302020204" pitchFamily="66" charset="0"/>
              </a:rPr>
              <a:t>A disk-like device that supports a file system and a request queue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7275CE-0E63-9E42-6495-D3DB61FAB61A}"/>
              </a:ext>
            </a:extLst>
          </p:cNvPr>
          <p:cNvSpPr/>
          <p:nvPr/>
        </p:nvSpPr>
        <p:spPr>
          <a:xfrm>
            <a:off x="6435337" y="275075"/>
            <a:ext cx="4569701" cy="42497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/include/</a:t>
            </a:r>
            <a:r>
              <a:rPr lang="en-IN" sz="2400" err="1"/>
              <a:t>linux</a:t>
            </a:r>
            <a:r>
              <a:rPr lang="en-IN" sz="2400"/>
              <a:t>/</a:t>
            </a:r>
            <a:r>
              <a:rPr lang="en-IN" sz="2400" err="1"/>
              <a:t>blk_types.h</a:t>
            </a:r>
            <a:endParaRPr lang="en-IN" sz="240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6AC888E-B6B6-ADF0-B961-84B5B2098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5138" y="21329"/>
            <a:ext cx="761084" cy="631772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30ADEE19-CDCF-F6A2-2DDE-77D3122555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52" y="769453"/>
            <a:ext cx="555055" cy="55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3230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8199D-6CC9-FFB2-38F4-F0AC8BE01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1536"/>
            <a:ext cx="10515600" cy="1325563"/>
          </a:xfrm>
        </p:spPr>
        <p:txBody>
          <a:bodyPr/>
          <a:lstStyle/>
          <a:p>
            <a:r>
              <a:rPr lang="en-IN"/>
              <a:t>struct </a:t>
            </a:r>
            <a:r>
              <a:rPr lang="en-IN" err="1"/>
              <a:t>request_queue</a:t>
            </a:r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9934AD-D953-8DE8-F906-F3AF600A6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B99F2D-3ECE-C3BB-6444-D04E71ECB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1463C2-FD8E-7A30-F4A1-9868E4294074}"/>
              </a:ext>
            </a:extLst>
          </p:cNvPr>
          <p:cNvSpPr/>
          <p:nvPr/>
        </p:nvSpPr>
        <p:spPr>
          <a:xfrm>
            <a:off x="838200" y="1606777"/>
            <a:ext cx="8120743" cy="35266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FDD615CA-4CE4-0543-4AF2-589E8C14C0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2015" y="1327421"/>
            <a:ext cx="656900" cy="5871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624F09-CF21-BA45-93F1-9D723747F227}"/>
              </a:ext>
            </a:extLst>
          </p:cNvPr>
          <p:cNvSpPr txBox="1"/>
          <p:nvPr/>
        </p:nvSpPr>
        <p:spPr>
          <a:xfrm>
            <a:off x="988915" y="1751694"/>
            <a:ext cx="734785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>
                <a:solidFill>
                  <a:srgbClr val="0070C0"/>
                </a:solidFill>
              </a:rPr>
              <a:t>struct </a:t>
            </a:r>
            <a:r>
              <a:rPr lang="en-IN" sz="2400" err="1"/>
              <a:t>request_queue</a:t>
            </a:r>
            <a:r>
              <a:rPr lang="en-IN" sz="2400"/>
              <a:t> </a:t>
            </a:r>
            <a:r>
              <a:rPr lang="en-IN" sz="2400">
                <a:solidFill>
                  <a:srgbClr val="0070C0"/>
                </a:solidFill>
              </a:rPr>
              <a:t>{</a:t>
            </a:r>
          </a:p>
          <a:p>
            <a:r>
              <a:rPr lang="en-IN" sz="2400">
                <a:solidFill>
                  <a:srgbClr val="0070C0"/>
                </a:solidFill>
              </a:rPr>
              <a:t>	struct</a:t>
            </a:r>
            <a:r>
              <a:rPr lang="en-IN" sz="2400">
                <a:solidFill>
                  <a:srgbClr val="00B050"/>
                </a:solidFill>
              </a:rPr>
              <a:t> </a:t>
            </a:r>
            <a:r>
              <a:rPr lang="en-IN" sz="2400"/>
              <a:t>request *</a:t>
            </a:r>
            <a:r>
              <a:rPr lang="en-IN" sz="2400" err="1"/>
              <a:t>last_merge</a:t>
            </a:r>
            <a:r>
              <a:rPr lang="en-IN" sz="2400"/>
              <a:t>;</a:t>
            </a:r>
          </a:p>
          <a:p>
            <a:r>
              <a:rPr lang="en-IN" sz="2400"/>
              <a:t>	</a:t>
            </a:r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</a:t>
            </a:r>
            <a:r>
              <a:rPr lang="en-IN" sz="2400" err="1"/>
              <a:t>elevator_queue</a:t>
            </a:r>
            <a:r>
              <a:rPr lang="en-IN" sz="2400"/>
              <a:t> *elevator;</a:t>
            </a:r>
          </a:p>
          <a:p>
            <a:endParaRPr lang="en-IN" sz="2400"/>
          </a:p>
          <a:p>
            <a:r>
              <a:rPr lang="en-IN" sz="2400"/>
              <a:t>	</a:t>
            </a:r>
          </a:p>
          <a:p>
            <a:endParaRPr lang="en-IN" sz="2400"/>
          </a:p>
          <a:p>
            <a:r>
              <a:rPr lang="en-IN" sz="2400"/>
              <a:t>	</a:t>
            </a:r>
          </a:p>
          <a:p>
            <a:endParaRPr lang="en-IN" sz="2400"/>
          </a:p>
          <a:p>
            <a:r>
              <a:rPr lang="en-IN" sz="2400"/>
              <a:t>} 	</a:t>
            </a:r>
          </a:p>
          <a:p>
            <a:endParaRPr lang="en-I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2E718A-C7BA-DC0C-1C0A-87346CC083B0}"/>
              </a:ext>
            </a:extLst>
          </p:cNvPr>
          <p:cNvSpPr/>
          <p:nvPr/>
        </p:nvSpPr>
        <p:spPr>
          <a:xfrm>
            <a:off x="7337912" y="408295"/>
            <a:ext cx="3416234" cy="37506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/include/</a:t>
            </a:r>
            <a:r>
              <a:rPr lang="en-IN" sz="2400" err="1"/>
              <a:t>linux</a:t>
            </a:r>
            <a:r>
              <a:rPr lang="en-IN" sz="2400"/>
              <a:t>/</a:t>
            </a:r>
            <a:r>
              <a:rPr lang="en-IN" sz="2400" err="1"/>
              <a:t>blkdev.h</a:t>
            </a:r>
            <a:endParaRPr lang="en-IN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762DA9-DF53-B910-53D1-9E2CF514F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828" y="195543"/>
            <a:ext cx="761084" cy="63177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91BC47C-FEBE-8553-9ED3-ED907EFF2A94}"/>
              </a:ext>
            </a:extLst>
          </p:cNvPr>
          <p:cNvSpPr/>
          <p:nvPr/>
        </p:nvSpPr>
        <p:spPr>
          <a:xfrm>
            <a:off x="6096000" y="2152901"/>
            <a:ext cx="3796776" cy="3651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pointer to the last request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F461F91-8317-8CAD-DB57-0F3F7DECB6FE}"/>
              </a:ext>
            </a:extLst>
          </p:cNvPr>
          <p:cNvSpPr/>
          <p:nvPr/>
        </p:nvSpPr>
        <p:spPr>
          <a:xfrm>
            <a:off x="7115886" y="2689980"/>
            <a:ext cx="4858399" cy="818092"/>
          </a:xfrm>
          <a:prstGeom prst="wedgeRoundRectCallout">
            <a:avLst>
              <a:gd name="adj1" fmla="val -69019"/>
              <a:gd name="adj2" fmla="val -44265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I/O request queue that interfaces with the I/O scheduler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CF120D3-9FF6-0EE9-96AF-BC9549C2E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296079"/>
            <a:ext cx="10849299" cy="937021"/>
          </a:xfrm>
        </p:spPr>
        <p:txBody>
          <a:bodyPr>
            <a:normAutofit/>
          </a:bodyPr>
          <a:lstStyle/>
          <a:p>
            <a:r>
              <a:rPr lang="en-IN" sz="2400"/>
              <a:t>A </a:t>
            </a:r>
            <a:r>
              <a:rPr lang="en-IN" sz="2400">
                <a:solidFill>
                  <a:srgbClr val="FF0000"/>
                </a:solidFill>
              </a:rPr>
              <a:t>request</a:t>
            </a:r>
            <a:r>
              <a:rPr lang="en-IN" sz="2400"/>
              <a:t> queue for a certain </a:t>
            </a:r>
            <a:r>
              <a:rPr lang="en-IN" sz="2400">
                <a:solidFill>
                  <a:srgbClr val="00B050"/>
                </a:solidFill>
              </a:rPr>
              <a:t>device</a:t>
            </a:r>
            <a:r>
              <a:rPr lang="en-IN" sz="2400"/>
              <a:t> contains both </a:t>
            </a:r>
            <a:r>
              <a:rPr lang="en-IN" sz="2400">
                <a:solidFill>
                  <a:srgbClr val="0070C0"/>
                </a:solidFill>
              </a:rPr>
              <a:t>software request queues</a:t>
            </a:r>
            <a:r>
              <a:rPr lang="en-IN" sz="2400"/>
              <a:t> and </a:t>
            </a:r>
            <a:r>
              <a:rPr lang="en-IN" sz="2400">
                <a:solidFill>
                  <a:srgbClr val="C00000"/>
                </a:solidFill>
              </a:rPr>
              <a:t>hardware</a:t>
            </a:r>
            <a:r>
              <a:rPr lang="en-IN" sz="2400"/>
              <a:t> queues (with a software counterpart that periodically </a:t>
            </a:r>
            <a:r>
              <a:rPr lang="en-IN" sz="2400">
                <a:solidFill>
                  <a:srgbClr val="FF0000"/>
                </a:solidFill>
              </a:rPr>
              <a:t>syncs</a:t>
            </a:r>
            <a:r>
              <a:rPr lang="en-IN" sz="2400"/>
              <a:t> with it)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545316-BAF0-65C5-7F67-48FBB2F3BEC6}"/>
              </a:ext>
            </a:extLst>
          </p:cNvPr>
          <p:cNvSpPr/>
          <p:nvPr/>
        </p:nvSpPr>
        <p:spPr>
          <a:xfrm>
            <a:off x="2002970" y="3508072"/>
            <a:ext cx="4669973" cy="46521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per CPU software request queue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A1C8EEF-04E6-2AC4-D798-E0455EF92A58}"/>
              </a:ext>
            </a:extLst>
          </p:cNvPr>
          <p:cNvSpPr/>
          <p:nvPr/>
        </p:nvSpPr>
        <p:spPr>
          <a:xfrm>
            <a:off x="2015712" y="4135897"/>
            <a:ext cx="4669973" cy="46521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Hardware request queues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D1633C01-7E1D-9C43-53F3-F5D8BCFCE58D}"/>
              </a:ext>
            </a:extLst>
          </p:cNvPr>
          <p:cNvSpPr/>
          <p:nvPr/>
        </p:nvSpPr>
        <p:spPr>
          <a:xfrm>
            <a:off x="7115886" y="3706109"/>
            <a:ext cx="4858399" cy="465214"/>
          </a:xfrm>
          <a:prstGeom prst="wedgeRoundRectCallout">
            <a:avLst>
              <a:gd name="adj1" fmla="val -57816"/>
              <a:gd name="adj2" fmla="val -44265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per CPU queues that store requests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DAB76BB9-8800-94F9-B262-FEE5FAB08A8C}"/>
              </a:ext>
            </a:extLst>
          </p:cNvPr>
          <p:cNvSpPr/>
          <p:nvPr/>
        </p:nvSpPr>
        <p:spPr>
          <a:xfrm>
            <a:off x="7126772" y="4347833"/>
            <a:ext cx="4858399" cy="785636"/>
          </a:xfrm>
          <a:prstGeom prst="wedgeRoundRectCallout">
            <a:avLst>
              <a:gd name="adj1" fmla="val -57816"/>
              <a:gd name="adj2" fmla="val -44265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Software front-end of HW request queues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2031BF7-2E2F-7E5B-9E15-1383555827E8}"/>
              </a:ext>
            </a:extLst>
          </p:cNvPr>
          <p:cNvSpPr/>
          <p:nvPr/>
        </p:nvSpPr>
        <p:spPr>
          <a:xfrm>
            <a:off x="5809149" y="1003825"/>
            <a:ext cx="3057525" cy="4637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one per device</a:t>
            </a:r>
          </a:p>
        </p:txBody>
      </p:sp>
    </p:spTree>
    <p:extLst>
      <p:ext uri="{BB962C8B-B14F-4D97-AF65-F5344CB8AC3E}">
        <p14:creationId xmlns:p14="http://schemas.microsoft.com/office/powerpoint/2010/main" val="32932064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EE3B8-794A-035F-5F8F-4118C169E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Software and Hardware Queues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16D4B-D2C0-5352-DDE0-F6CD82587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946" y="1690688"/>
            <a:ext cx="11148153" cy="4351338"/>
          </a:xfrm>
        </p:spPr>
        <p:txBody>
          <a:bodyPr>
            <a:normAutofit/>
          </a:bodyPr>
          <a:lstStyle/>
          <a:p>
            <a:r>
              <a:rPr lang="en-IN" sz="2400"/>
              <a:t>The per-CPU software queues are </a:t>
            </a:r>
            <a:r>
              <a:rPr lang="en-IN" sz="2400">
                <a:solidFill>
                  <a:srgbClr val="C00000"/>
                </a:solidFill>
              </a:rPr>
              <a:t>lockless</a:t>
            </a:r>
            <a:r>
              <a:rPr lang="en-IN" sz="2400"/>
              <a:t> queues used to hold requests from a </a:t>
            </a:r>
            <a:r>
              <a:rPr lang="en-IN" sz="2400">
                <a:solidFill>
                  <a:srgbClr val="00B050"/>
                </a:solidFill>
              </a:rPr>
              <a:t>single</a:t>
            </a:r>
            <a:r>
              <a:rPr lang="en-IN" sz="2400"/>
              <a:t> CPU</a:t>
            </a:r>
          </a:p>
          <a:p>
            <a:r>
              <a:rPr lang="en-IN" sz="2400"/>
              <a:t>They can be </a:t>
            </a:r>
            <a:r>
              <a:rPr lang="en-IN" sz="2400">
                <a:solidFill>
                  <a:srgbClr val="FF0000"/>
                </a:solidFill>
              </a:rPr>
              <a:t>merged</a:t>
            </a:r>
            <a:r>
              <a:rPr lang="en-IN" sz="2400"/>
              <a:t> and </a:t>
            </a:r>
            <a:r>
              <a:rPr lang="en-IN" sz="2400">
                <a:solidFill>
                  <a:srgbClr val="7030A0"/>
                </a:solidFill>
              </a:rPr>
              <a:t>reordered</a:t>
            </a:r>
            <a:r>
              <a:rPr lang="en-IN" sz="2400"/>
              <a:t>.</a:t>
            </a:r>
          </a:p>
          <a:p>
            <a:r>
              <a:rPr lang="en-IN" sz="2400"/>
              <a:t>They are then sent to the hardware </a:t>
            </a:r>
            <a:r>
              <a:rPr lang="en-IN" sz="2400">
                <a:solidFill>
                  <a:srgbClr val="C00000"/>
                </a:solidFill>
              </a:rPr>
              <a:t>dispatch queues </a:t>
            </a:r>
            <a:r>
              <a:rPr lang="en-IN" sz="2400"/>
              <a:t>(part of the </a:t>
            </a:r>
            <a:r>
              <a:rPr lang="en-IN" sz="2400">
                <a:solidFill>
                  <a:srgbClr val="00B050"/>
                </a:solidFill>
              </a:rPr>
              <a:t>device</a:t>
            </a:r>
            <a:r>
              <a:rPr lang="en-IN" sz="2400"/>
              <a:t> </a:t>
            </a:r>
            <a:r>
              <a:rPr lang="en-IN" sz="2400">
                <a:solidFill>
                  <a:srgbClr val="00B050"/>
                </a:solidFill>
              </a:rPr>
              <a:t>driver</a:t>
            </a:r>
            <a:r>
              <a:rPr lang="en-IN" sz="2400"/>
              <a:t>)</a:t>
            </a:r>
          </a:p>
          <a:p>
            <a:r>
              <a:rPr lang="en-IN" sz="2400"/>
              <a:t>Here, there are </a:t>
            </a:r>
            <a:r>
              <a:rPr lang="en-IN" sz="2400">
                <a:solidFill>
                  <a:srgbClr val="C00000"/>
                </a:solidFill>
              </a:rPr>
              <a:t>requests</a:t>
            </a:r>
            <a:r>
              <a:rPr lang="en-IN" sz="2400"/>
              <a:t> from all CPUs: more </a:t>
            </a:r>
            <a:r>
              <a:rPr lang="en-IN" sz="2400">
                <a:solidFill>
                  <a:srgbClr val="FF0000"/>
                </a:solidFill>
              </a:rPr>
              <a:t>merging</a:t>
            </a:r>
            <a:r>
              <a:rPr lang="en-IN" sz="2400"/>
              <a:t> and </a:t>
            </a:r>
            <a:r>
              <a:rPr lang="en-IN" sz="2400">
                <a:solidFill>
                  <a:srgbClr val="7030A0"/>
                </a:solidFill>
              </a:rPr>
              <a:t>reordering</a:t>
            </a:r>
          </a:p>
          <a:p>
            <a:r>
              <a:rPr lang="en-IN" sz="2400"/>
              <a:t>The </a:t>
            </a:r>
            <a:r>
              <a:rPr lang="en-IN" sz="2400">
                <a:solidFill>
                  <a:srgbClr val="0070C0"/>
                </a:solidFill>
              </a:rPr>
              <a:t>driver</a:t>
            </a:r>
            <a:r>
              <a:rPr lang="en-IN" sz="2400"/>
              <a:t> sends the </a:t>
            </a:r>
            <a:r>
              <a:rPr lang="en-IN" sz="2400">
                <a:solidFill>
                  <a:srgbClr val="FF0000"/>
                </a:solidFill>
              </a:rPr>
              <a:t>requests</a:t>
            </a:r>
            <a:r>
              <a:rPr lang="en-IN" sz="2400"/>
              <a:t> to the device at the </a:t>
            </a:r>
            <a:r>
              <a:rPr lang="en-IN" sz="2400">
                <a:solidFill>
                  <a:srgbClr val="00B050"/>
                </a:solidFill>
              </a:rPr>
              <a:t>right</a:t>
            </a:r>
            <a:r>
              <a:rPr lang="en-IN" sz="2400"/>
              <a:t> points of time (after appropriately </a:t>
            </a:r>
            <a:r>
              <a:rPr lang="en-IN" sz="2400">
                <a:solidFill>
                  <a:srgbClr val="0070C0"/>
                </a:solidFill>
              </a:rPr>
              <a:t>delaying</a:t>
            </a:r>
            <a:r>
              <a:rPr lang="en-IN" sz="2400"/>
              <a:t>)</a:t>
            </a:r>
          </a:p>
          <a:p>
            <a:r>
              <a:rPr lang="en-IN" sz="2400"/>
              <a:t>Every </a:t>
            </a:r>
            <a:r>
              <a:rPr lang="en-IN" sz="2400">
                <a:solidFill>
                  <a:srgbClr val="C00000"/>
                </a:solidFill>
              </a:rPr>
              <a:t>request</a:t>
            </a:r>
            <a:r>
              <a:rPr lang="en-IN" sz="2400"/>
              <a:t> and its </a:t>
            </a:r>
            <a:r>
              <a:rPr lang="en-IN" sz="2400">
                <a:solidFill>
                  <a:srgbClr val="0070C0"/>
                </a:solidFill>
              </a:rPr>
              <a:t>response</a:t>
            </a:r>
            <a:r>
              <a:rPr lang="en-IN" sz="2400"/>
              <a:t> (from the device) is identified with a </a:t>
            </a:r>
            <a:r>
              <a:rPr lang="en-IN" sz="2400">
                <a:solidFill>
                  <a:srgbClr val="C00000"/>
                </a:solidFill>
              </a:rPr>
              <a:t>tag</a:t>
            </a:r>
          </a:p>
          <a:p>
            <a:pPr lvl="1"/>
            <a:r>
              <a:rPr lang="en-IN"/>
              <a:t>Needed for </a:t>
            </a:r>
            <a:r>
              <a:rPr lang="en-IN">
                <a:solidFill>
                  <a:srgbClr val="00B050"/>
                </a:solidFill>
              </a:rPr>
              <a:t>concurrent</a:t>
            </a:r>
            <a:r>
              <a:rPr lang="en-IN"/>
              <a:t> requests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D14E4A-6C62-4C7A-3C21-7A8EE4988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F2767E-E53B-5AE2-358E-1E1730001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8912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CDD4152D-5456-D1A2-89C8-83FF29C203B1}"/>
              </a:ext>
            </a:extLst>
          </p:cNvPr>
          <p:cNvGrpSpPr/>
          <p:nvPr/>
        </p:nvGrpSpPr>
        <p:grpSpPr>
          <a:xfrm>
            <a:off x="8128907" y="3504332"/>
            <a:ext cx="2835728" cy="499421"/>
            <a:chOff x="8137071" y="3881623"/>
            <a:chExt cx="2835728" cy="49942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57AC61F-21FE-193D-8F28-BBA4A03E6366}"/>
                </a:ext>
              </a:extLst>
            </p:cNvPr>
            <p:cNvSpPr/>
            <p:nvPr/>
          </p:nvSpPr>
          <p:spPr>
            <a:xfrm>
              <a:off x="8137071" y="3881623"/>
              <a:ext cx="566057" cy="499421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2E4D59A-C12F-5E6D-6CF6-2739AFDEE623}"/>
                </a:ext>
              </a:extLst>
            </p:cNvPr>
            <p:cNvSpPr/>
            <p:nvPr/>
          </p:nvSpPr>
          <p:spPr>
            <a:xfrm>
              <a:off x="8703128" y="3881623"/>
              <a:ext cx="566057" cy="499421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9E9234D-D5D4-7A21-7B16-5EEC0BDCDCA3}"/>
                </a:ext>
              </a:extLst>
            </p:cNvPr>
            <p:cNvSpPr/>
            <p:nvPr/>
          </p:nvSpPr>
          <p:spPr>
            <a:xfrm>
              <a:off x="9280071" y="3881623"/>
              <a:ext cx="566057" cy="499421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CE139D7-A67A-5553-9AEB-6CF8427AFB4F}"/>
                </a:ext>
              </a:extLst>
            </p:cNvPr>
            <p:cNvSpPr/>
            <p:nvPr/>
          </p:nvSpPr>
          <p:spPr>
            <a:xfrm>
              <a:off x="9846128" y="3881623"/>
              <a:ext cx="566057" cy="499421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0D36303-66E9-059B-9768-8973EEFD71DC}"/>
                </a:ext>
              </a:extLst>
            </p:cNvPr>
            <p:cNvSpPr/>
            <p:nvPr/>
          </p:nvSpPr>
          <p:spPr>
            <a:xfrm>
              <a:off x="10406742" y="3881623"/>
              <a:ext cx="566057" cy="499421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6CC4836-D26D-B95E-9774-419A152A79B5}"/>
              </a:ext>
            </a:extLst>
          </p:cNvPr>
          <p:cNvGrpSpPr/>
          <p:nvPr/>
        </p:nvGrpSpPr>
        <p:grpSpPr>
          <a:xfrm>
            <a:off x="8164286" y="2643673"/>
            <a:ext cx="2835728" cy="499421"/>
            <a:chOff x="8137071" y="3059876"/>
            <a:chExt cx="2835728" cy="49942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8683CA9-5ED2-74CB-A0EF-B2D5F2F70AF0}"/>
                </a:ext>
              </a:extLst>
            </p:cNvPr>
            <p:cNvSpPr/>
            <p:nvPr/>
          </p:nvSpPr>
          <p:spPr>
            <a:xfrm>
              <a:off x="8137071" y="3059876"/>
              <a:ext cx="566057" cy="49942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20FC4A3-B8EF-575C-B414-AB9D257E5EC9}"/>
                </a:ext>
              </a:extLst>
            </p:cNvPr>
            <p:cNvSpPr/>
            <p:nvPr/>
          </p:nvSpPr>
          <p:spPr>
            <a:xfrm>
              <a:off x="8703128" y="3059876"/>
              <a:ext cx="566057" cy="49942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D156274-A5ED-FD1F-D862-F0F158B7DF6D}"/>
                </a:ext>
              </a:extLst>
            </p:cNvPr>
            <p:cNvSpPr/>
            <p:nvPr/>
          </p:nvSpPr>
          <p:spPr>
            <a:xfrm>
              <a:off x="9280071" y="3059876"/>
              <a:ext cx="566057" cy="49942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E0E643B-5D86-E40A-82C3-79DA8F0F3DB9}"/>
                </a:ext>
              </a:extLst>
            </p:cNvPr>
            <p:cNvSpPr/>
            <p:nvPr/>
          </p:nvSpPr>
          <p:spPr>
            <a:xfrm>
              <a:off x="9846128" y="3059876"/>
              <a:ext cx="566057" cy="49942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591AA05-83C9-FF8D-7ED3-53715034D587}"/>
                </a:ext>
              </a:extLst>
            </p:cNvPr>
            <p:cNvSpPr/>
            <p:nvPr/>
          </p:nvSpPr>
          <p:spPr>
            <a:xfrm>
              <a:off x="10406742" y="3059876"/>
              <a:ext cx="566057" cy="49942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191327-7099-1BA3-3A17-384B17C1A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1" y="0"/>
            <a:ext cx="10515600" cy="1325563"/>
          </a:xfrm>
        </p:spPr>
        <p:txBody>
          <a:bodyPr/>
          <a:lstStyle/>
          <a:p>
            <a:r>
              <a:rPr lang="en-IN"/>
              <a:t>struct request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246C7D-966A-9F4F-83E5-A168292CF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2256" y="6491333"/>
            <a:ext cx="4114800" cy="365125"/>
          </a:xfrm>
        </p:spPr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F05F7F-AC8A-9BA8-ABE3-69C860C95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5764" y="6351569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63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D008EB-3E66-944B-2D31-E99B196EBBD4}"/>
              </a:ext>
            </a:extLst>
          </p:cNvPr>
          <p:cNvSpPr txBox="1"/>
          <p:nvPr/>
        </p:nvSpPr>
        <p:spPr>
          <a:xfrm>
            <a:off x="702128" y="1271153"/>
            <a:ext cx="5540829" cy="526297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request {</a:t>
            </a:r>
          </a:p>
          <a:p>
            <a:r>
              <a:rPr lang="en-IN" sz="2400"/>
              <a:t>	</a:t>
            </a:r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</a:t>
            </a:r>
            <a:r>
              <a:rPr lang="en-IN" sz="2400" err="1"/>
              <a:t>request_queue</a:t>
            </a:r>
            <a:r>
              <a:rPr lang="en-IN" sz="2400"/>
              <a:t> *q; </a:t>
            </a:r>
          </a:p>
          <a:p>
            <a:r>
              <a:rPr lang="en-IN" sz="2400"/>
              <a:t>	</a:t>
            </a:r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</a:t>
            </a:r>
            <a:r>
              <a:rPr lang="en-IN" sz="2400" err="1"/>
              <a:t>blk_mq_ctx</a:t>
            </a:r>
            <a:r>
              <a:rPr lang="en-IN" sz="2400"/>
              <a:t> *</a:t>
            </a:r>
            <a:r>
              <a:rPr lang="en-IN" sz="2400" err="1"/>
              <a:t>mq_ctx</a:t>
            </a:r>
            <a:r>
              <a:rPr lang="en-IN" sz="2400"/>
              <a:t>; </a:t>
            </a:r>
            <a:br>
              <a:rPr lang="en-IN" sz="2400"/>
            </a:br>
            <a:r>
              <a:rPr lang="en-IN" sz="2400"/>
              <a:t>	struct </a:t>
            </a:r>
            <a:r>
              <a:rPr lang="en-IN" sz="2400" err="1"/>
              <a:t>blk_mq_hw_ctx</a:t>
            </a:r>
            <a:r>
              <a:rPr lang="en-IN" sz="2400"/>
              <a:t> *</a:t>
            </a:r>
            <a:r>
              <a:rPr lang="en-IN" sz="2400" err="1"/>
              <a:t>mq_hctx</a:t>
            </a:r>
            <a:r>
              <a:rPr lang="en-IN" sz="2400"/>
              <a:t>;</a:t>
            </a:r>
          </a:p>
          <a:p>
            <a:r>
              <a:rPr lang="en-IN" sz="2400"/>
              <a:t>	</a:t>
            </a:r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</a:t>
            </a:r>
            <a:r>
              <a:rPr lang="en-IN" sz="2400" err="1"/>
              <a:t>block_device</a:t>
            </a:r>
            <a:r>
              <a:rPr lang="en-IN" sz="2400"/>
              <a:t> *part; </a:t>
            </a:r>
          </a:p>
          <a:p>
            <a:endParaRPr lang="en-IN" sz="2400"/>
          </a:p>
          <a:p>
            <a:endParaRPr lang="en-IN" sz="2400"/>
          </a:p>
          <a:p>
            <a:r>
              <a:rPr lang="en-IN" sz="2400"/>
              <a:t>	</a:t>
            </a:r>
            <a:r>
              <a:rPr lang="en-IN" sz="2400">
                <a:solidFill>
                  <a:srgbClr val="00B050"/>
                </a:solidFill>
              </a:rPr>
              <a:t>unsigned int </a:t>
            </a:r>
            <a:r>
              <a:rPr lang="en-IN" sz="2400"/>
              <a:t>__</a:t>
            </a:r>
            <a:r>
              <a:rPr lang="en-IN" sz="2400" err="1"/>
              <a:t>data_len</a:t>
            </a:r>
            <a:r>
              <a:rPr lang="en-IN" sz="2400"/>
              <a:t>;</a:t>
            </a:r>
            <a:br>
              <a:rPr lang="en-IN" sz="2400"/>
            </a:br>
            <a:r>
              <a:rPr lang="en-IN" sz="2400"/>
              <a:t>	</a:t>
            </a:r>
            <a:r>
              <a:rPr lang="en-IN" sz="2400" err="1">
                <a:solidFill>
                  <a:srgbClr val="C00000"/>
                </a:solidFill>
              </a:rPr>
              <a:t>sector_t</a:t>
            </a:r>
            <a:r>
              <a:rPr lang="en-IN" sz="2400"/>
              <a:t> sector;</a:t>
            </a:r>
          </a:p>
          <a:p>
            <a:r>
              <a:rPr lang="en-IN" sz="2400"/>
              <a:t>	</a:t>
            </a:r>
            <a:r>
              <a:rPr lang="en-IN" sz="2400">
                <a:solidFill>
                  <a:srgbClr val="00B050"/>
                </a:solidFill>
              </a:rPr>
              <a:t>unsigned int </a:t>
            </a:r>
            <a:r>
              <a:rPr lang="en-IN" sz="2400"/>
              <a:t>deadline, timeout; </a:t>
            </a:r>
          </a:p>
          <a:p>
            <a:endParaRPr lang="en-IN" sz="2400"/>
          </a:p>
          <a:p>
            <a:r>
              <a:rPr lang="en-IN" sz="2400"/>
              <a:t>	</a:t>
            </a:r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bio *bio;</a:t>
            </a:r>
          </a:p>
          <a:p>
            <a:r>
              <a:rPr lang="en-IN" sz="2400"/>
              <a:t>	</a:t>
            </a:r>
            <a:r>
              <a:rPr lang="da-DK" sz="2400">
                <a:solidFill>
                  <a:srgbClr val="0070C0"/>
                </a:solidFill>
              </a:rPr>
              <a:t>rq_end_io_fn </a:t>
            </a:r>
            <a:r>
              <a:rPr lang="da-DK" sz="2400">
                <a:solidFill>
                  <a:schemeClr val="tx1"/>
                </a:solidFill>
              </a:rPr>
              <a:t>*end_io;</a:t>
            </a:r>
            <a:endParaRPr lang="en-IN" sz="2400">
              <a:solidFill>
                <a:schemeClr val="tx1"/>
              </a:solidFill>
            </a:endParaRPr>
          </a:p>
          <a:p>
            <a:r>
              <a:rPr lang="en-IN" sz="2400"/>
              <a:t>}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99166C85-0AC5-13B2-718A-3B530BEEB1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8600" y="977601"/>
            <a:ext cx="656900" cy="5871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7B5818-8B93-A651-E34E-2821020BC7AF}"/>
              </a:ext>
            </a:extLst>
          </p:cNvPr>
          <p:cNvSpPr/>
          <p:nvPr/>
        </p:nvSpPr>
        <p:spPr>
          <a:xfrm>
            <a:off x="7337912" y="418231"/>
            <a:ext cx="3798174" cy="36512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/include/</a:t>
            </a:r>
            <a:r>
              <a:rPr lang="en-IN" sz="2400" err="1"/>
              <a:t>linux</a:t>
            </a:r>
            <a:r>
              <a:rPr lang="en-IN" sz="2400"/>
              <a:t>/</a:t>
            </a:r>
            <a:r>
              <a:rPr lang="en-IN" sz="2400" err="1"/>
              <a:t>blk-mq.h</a:t>
            </a:r>
            <a:endParaRPr lang="en-IN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88FF41-E071-9AB7-1B97-1DE7A1A91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828" y="195543"/>
            <a:ext cx="761084" cy="6317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9C00407-65BD-9748-EF5F-828C60CC9128}"/>
              </a:ext>
            </a:extLst>
          </p:cNvPr>
          <p:cNvSpPr/>
          <p:nvPr/>
        </p:nvSpPr>
        <p:spPr>
          <a:xfrm>
            <a:off x="7516585" y="2144252"/>
            <a:ext cx="3701143" cy="2079172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AD62FB8-224F-103B-D686-FECFEE9D83E2}"/>
              </a:ext>
            </a:extLst>
          </p:cNvPr>
          <p:cNvSpPr/>
          <p:nvPr/>
        </p:nvSpPr>
        <p:spPr>
          <a:xfrm>
            <a:off x="8093527" y="1894541"/>
            <a:ext cx="2547257" cy="4994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err="1"/>
              <a:t>request_queue</a:t>
            </a:r>
            <a:endParaRPr lang="en-IN" sz="240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242FC6-23A0-1EC1-EFAF-CDE5F3ADB267}"/>
              </a:ext>
            </a:extLst>
          </p:cNvPr>
          <p:cNvGrpSpPr/>
          <p:nvPr/>
        </p:nvGrpSpPr>
        <p:grpSpPr>
          <a:xfrm>
            <a:off x="8000999" y="2809271"/>
            <a:ext cx="2835728" cy="499421"/>
            <a:chOff x="8137071" y="3059876"/>
            <a:chExt cx="2835728" cy="49942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F6FC2D9-A504-555C-CB1D-695C042D19AF}"/>
                </a:ext>
              </a:extLst>
            </p:cNvPr>
            <p:cNvSpPr/>
            <p:nvPr/>
          </p:nvSpPr>
          <p:spPr>
            <a:xfrm>
              <a:off x="8137071" y="3059876"/>
              <a:ext cx="566057" cy="49942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620246D-D18C-1C82-8758-4DDDE3256352}"/>
                </a:ext>
              </a:extLst>
            </p:cNvPr>
            <p:cNvSpPr/>
            <p:nvPr/>
          </p:nvSpPr>
          <p:spPr>
            <a:xfrm>
              <a:off x="8703128" y="3059876"/>
              <a:ext cx="566057" cy="49942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C144E9F-87E7-71E2-E9A2-970FF1B55E0E}"/>
                </a:ext>
              </a:extLst>
            </p:cNvPr>
            <p:cNvSpPr/>
            <p:nvPr/>
          </p:nvSpPr>
          <p:spPr>
            <a:xfrm>
              <a:off x="9280071" y="3059876"/>
              <a:ext cx="566057" cy="49942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3662B03-D453-F1E6-FAC3-8A51774151FC}"/>
                </a:ext>
              </a:extLst>
            </p:cNvPr>
            <p:cNvSpPr/>
            <p:nvPr/>
          </p:nvSpPr>
          <p:spPr>
            <a:xfrm>
              <a:off x="9846128" y="3059876"/>
              <a:ext cx="566057" cy="49942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C764EA0-3F2C-4624-2C85-3C4C421730C1}"/>
                </a:ext>
              </a:extLst>
            </p:cNvPr>
            <p:cNvSpPr/>
            <p:nvPr/>
          </p:nvSpPr>
          <p:spPr>
            <a:xfrm>
              <a:off x="10406742" y="3059876"/>
              <a:ext cx="566057" cy="49942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E117AF6-7570-F3C9-F467-119E2CF43151}"/>
              </a:ext>
            </a:extLst>
          </p:cNvPr>
          <p:cNvGrpSpPr/>
          <p:nvPr/>
        </p:nvGrpSpPr>
        <p:grpSpPr>
          <a:xfrm>
            <a:off x="8000999" y="3631018"/>
            <a:ext cx="2835728" cy="499421"/>
            <a:chOff x="8137071" y="3881623"/>
            <a:chExt cx="2835728" cy="49942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65B7F01-9DE6-F3AB-986A-907362C827CC}"/>
                </a:ext>
              </a:extLst>
            </p:cNvPr>
            <p:cNvSpPr/>
            <p:nvPr/>
          </p:nvSpPr>
          <p:spPr>
            <a:xfrm>
              <a:off x="8137071" y="3881623"/>
              <a:ext cx="566057" cy="499421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4070FDB-41BD-FD4A-0F95-6060E71E6A91}"/>
                </a:ext>
              </a:extLst>
            </p:cNvPr>
            <p:cNvSpPr/>
            <p:nvPr/>
          </p:nvSpPr>
          <p:spPr>
            <a:xfrm>
              <a:off x="8703128" y="3881623"/>
              <a:ext cx="566057" cy="499421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B8E759C-E123-0D4F-05CA-D38DC549A22B}"/>
                </a:ext>
              </a:extLst>
            </p:cNvPr>
            <p:cNvSpPr/>
            <p:nvPr/>
          </p:nvSpPr>
          <p:spPr>
            <a:xfrm>
              <a:off x="9280071" y="3881623"/>
              <a:ext cx="566057" cy="499421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19ED764-A899-1125-DDE6-171639788347}"/>
                </a:ext>
              </a:extLst>
            </p:cNvPr>
            <p:cNvSpPr/>
            <p:nvPr/>
          </p:nvSpPr>
          <p:spPr>
            <a:xfrm>
              <a:off x="9846128" y="3881623"/>
              <a:ext cx="566057" cy="499421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096A7C9-88E9-ACA4-5481-483D075D3499}"/>
                </a:ext>
              </a:extLst>
            </p:cNvPr>
            <p:cNvSpPr/>
            <p:nvPr/>
          </p:nvSpPr>
          <p:spPr>
            <a:xfrm>
              <a:off x="10406742" y="3881623"/>
              <a:ext cx="566057" cy="499421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26954F4-C184-C135-AAD4-E57F129A810A}"/>
              </a:ext>
            </a:extLst>
          </p:cNvPr>
          <p:cNvSpPr txBox="1"/>
          <p:nvPr/>
        </p:nvSpPr>
        <p:spPr>
          <a:xfrm>
            <a:off x="6440756" y="2841597"/>
            <a:ext cx="1435058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000"/>
              <a:t>HW queues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755F46-2A6B-1A4B-8744-7CB3A2C7D168}"/>
              </a:ext>
            </a:extLst>
          </p:cNvPr>
          <p:cNvSpPr txBox="1"/>
          <p:nvPr/>
        </p:nvSpPr>
        <p:spPr>
          <a:xfrm>
            <a:off x="6440756" y="3731337"/>
            <a:ext cx="1435058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000"/>
              <a:t>SW queues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02409C43-6C7C-39DF-E33F-D0E105ABE12C}"/>
              </a:ext>
            </a:extLst>
          </p:cNvPr>
          <p:cNvSpPr/>
          <p:nvPr/>
        </p:nvSpPr>
        <p:spPr>
          <a:xfrm>
            <a:off x="8284026" y="4700575"/>
            <a:ext cx="3124203" cy="1312185"/>
          </a:xfrm>
          <a:prstGeom prst="wedgeRoundRectCallout">
            <a:avLst>
              <a:gd name="adj1" fmla="val -28142"/>
              <a:gd name="adj2" fmla="val -10047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39" name="Left Brace 38">
            <a:extLst>
              <a:ext uri="{FF2B5EF4-FFF2-40B4-BE49-F238E27FC236}">
                <a16:creationId xmlns:a16="http://schemas.microsoft.com/office/drawing/2014/main" id="{96640701-AEB5-B29D-4044-3F18388E2BB2}"/>
              </a:ext>
            </a:extLst>
          </p:cNvPr>
          <p:cNvSpPr/>
          <p:nvPr/>
        </p:nvSpPr>
        <p:spPr>
          <a:xfrm>
            <a:off x="1372095" y="1763252"/>
            <a:ext cx="266701" cy="1379842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308AF62-A7CD-D7E7-80BA-CBECCEFC4BA1}"/>
              </a:ext>
            </a:extLst>
          </p:cNvPr>
          <p:cNvSpPr/>
          <p:nvPr/>
        </p:nvSpPr>
        <p:spPr>
          <a:xfrm>
            <a:off x="-54430" y="2122480"/>
            <a:ext cx="1349829" cy="6531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Back pointers</a:t>
            </a:r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F8B4A38D-8D60-D683-45E9-C58F3C3A8FBF}"/>
              </a:ext>
            </a:extLst>
          </p:cNvPr>
          <p:cNvSpPr/>
          <p:nvPr/>
        </p:nvSpPr>
        <p:spPr>
          <a:xfrm>
            <a:off x="1372095" y="3947175"/>
            <a:ext cx="266701" cy="1046019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BF74DA23-AF1F-2F32-69AE-3650E5AB26EA}"/>
              </a:ext>
            </a:extLst>
          </p:cNvPr>
          <p:cNvSpPr/>
          <p:nvPr/>
        </p:nvSpPr>
        <p:spPr>
          <a:xfrm>
            <a:off x="-70757" y="4223424"/>
            <a:ext cx="1349829" cy="6531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Params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70E0A12-7B3D-C644-1040-1F29A14445EB}"/>
              </a:ext>
            </a:extLst>
          </p:cNvPr>
          <p:cNvSpPr/>
          <p:nvPr/>
        </p:nvSpPr>
        <p:spPr>
          <a:xfrm>
            <a:off x="8474528" y="4831986"/>
            <a:ext cx="1235528" cy="10707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err="1"/>
              <a:t>phy</a:t>
            </a:r>
            <a:r>
              <a:rPr lang="en-IN" sz="2400"/>
              <a:t>. address ranges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24CBDFD-2EA7-AB99-C06D-F79282FCF96F}"/>
              </a:ext>
            </a:extLst>
          </p:cNvPr>
          <p:cNvSpPr txBox="1"/>
          <p:nvPr/>
        </p:nvSpPr>
        <p:spPr>
          <a:xfrm>
            <a:off x="10156371" y="4876567"/>
            <a:ext cx="1409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/>
              <a:t>struct</a:t>
            </a:r>
          </a:p>
          <a:p>
            <a:r>
              <a:rPr lang="en-IN" sz="2400"/>
              <a:t>request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96938FC-DDA6-B284-2091-7F5B444AE481}"/>
              </a:ext>
            </a:extLst>
          </p:cNvPr>
          <p:cNvCxnSpPr>
            <a:cxnSpLocks/>
            <a:endCxn id="43" idx="1"/>
          </p:cNvCxnSpPr>
          <p:nvPr/>
        </p:nvCxnSpPr>
        <p:spPr>
          <a:xfrm flipV="1">
            <a:off x="3635830" y="5367344"/>
            <a:ext cx="4838698" cy="130095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6C519E97-DDA1-F7AE-4A99-9246DC278076}"/>
              </a:ext>
            </a:extLst>
          </p:cNvPr>
          <p:cNvSpPr/>
          <p:nvPr/>
        </p:nvSpPr>
        <p:spPr>
          <a:xfrm>
            <a:off x="5284192" y="5633896"/>
            <a:ext cx="2984325" cy="684232"/>
          </a:xfrm>
          <a:prstGeom prst="wedgeRoundRectCallout">
            <a:avLst>
              <a:gd name="adj1" fmla="val -71949"/>
              <a:gd name="adj2" fmla="val -1639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Function called to complete the request</a:t>
            </a:r>
          </a:p>
        </p:txBody>
      </p:sp>
    </p:spTree>
    <p:extLst>
      <p:ext uri="{BB962C8B-B14F-4D97-AF65-F5344CB8AC3E}">
        <p14:creationId xmlns:p14="http://schemas.microsoft.com/office/powerpoint/2010/main" val="18678625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51DE0-62F6-9E07-897D-26B06061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0645"/>
            <a:ext cx="10515600" cy="1325563"/>
          </a:xfrm>
        </p:spPr>
        <p:txBody>
          <a:bodyPr/>
          <a:lstStyle/>
          <a:p>
            <a:r>
              <a:rPr lang="en-IN"/>
              <a:t>struct bio (block operations currently active)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0604F-0912-E3C9-EE95-C02885725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828" y="2495682"/>
            <a:ext cx="10515600" cy="198923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bio {</a:t>
            </a:r>
          </a:p>
          <a:p>
            <a:pPr marL="0" indent="0">
              <a:buNone/>
            </a:pPr>
            <a:r>
              <a:rPr lang="en-IN" sz="2400"/>
              <a:t>	</a:t>
            </a:r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</a:t>
            </a:r>
            <a:r>
              <a:rPr lang="en-IN" sz="2400" err="1"/>
              <a:t>block_device</a:t>
            </a:r>
            <a:r>
              <a:rPr lang="en-IN" sz="2400"/>
              <a:t>     *</a:t>
            </a:r>
            <a:r>
              <a:rPr lang="en-IN" sz="2400" err="1"/>
              <a:t>bi_bdev</a:t>
            </a:r>
            <a:r>
              <a:rPr lang="en-IN" sz="2400"/>
              <a:t>; </a:t>
            </a:r>
          </a:p>
          <a:p>
            <a:pPr marL="0" indent="0">
              <a:buNone/>
            </a:pPr>
            <a:r>
              <a:rPr lang="en-IN" sz="2400"/>
              <a:t>	</a:t>
            </a:r>
            <a:r>
              <a:rPr lang="en-IN" sz="2400">
                <a:solidFill>
                  <a:srgbClr val="0070C0"/>
                </a:solidFill>
              </a:rPr>
              <a:t>struct</a:t>
            </a:r>
            <a:r>
              <a:rPr lang="en-IN" sz="2400"/>
              <a:t> </a:t>
            </a:r>
            <a:r>
              <a:rPr lang="en-IN" sz="2400" err="1"/>
              <a:t>bio_vec</a:t>
            </a:r>
            <a:r>
              <a:rPr lang="en-IN" sz="2400"/>
              <a:t>               *</a:t>
            </a:r>
            <a:r>
              <a:rPr lang="en-IN" sz="2400" err="1"/>
              <a:t>bi_io_vec</a:t>
            </a:r>
            <a:r>
              <a:rPr lang="en-IN" sz="2400"/>
              <a:t>; </a:t>
            </a:r>
          </a:p>
          <a:p>
            <a:pPr marL="0" indent="0">
              <a:buNone/>
            </a:pPr>
            <a:r>
              <a:rPr lang="en-IN" sz="2400"/>
              <a:t>} </a:t>
            </a:r>
          </a:p>
          <a:p>
            <a:pPr marL="0" indent="0">
              <a:buNone/>
            </a:pPr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05EBF3-B297-2DF2-0FA9-FE3396858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0C64F5-137B-555F-2CBB-23935552C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BD6B34-DFEF-3A18-6E4D-AF1A226B8C5D}"/>
              </a:ext>
            </a:extLst>
          </p:cNvPr>
          <p:cNvSpPr/>
          <p:nvPr/>
        </p:nvSpPr>
        <p:spPr>
          <a:xfrm>
            <a:off x="7609584" y="1392510"/>
            <a:ext cx="3961459" cy="4500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>
                <a:solidFill>
                  <a:schemeClr val="accent1">
                    <a:lumMod val="75000"/>
                  </a:schemeClr>
                </a:solidFill>
              </a:rPr>
              <a:t>/include/</a:t>
            </a:r>
            <a:r>
              <a:rPr lang="en-IN" sz="2400" err="1">
                <a:solidFill>
                  <a:schemeClr val="accent1">
                    <a:lumMod val="75000"/>
                  </a:schemeClr>
                </a:solidFill>
              </a:rPr>
              <a:t>linux</a:t>
            </a:r>
            <a:r>
              <a:rPr lang="en-IN" sz="240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en-IN" sz="2400" err="1">
                <a:solidFill>
                  <a:schemeClr val="accent1">
                    <a:lumMod val="75000"/>
                  </a:schemeClr>
                </a:solidFill>
              </a:rPr>
              <a:t>blk_types.h</a:t>
            </a:r>
            <a:endParaRPr lang="en-IN" sz="24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E0E8F5-74CD-4F70-1C0C-496C496B8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500" y="1275915"/>
            <a:ext cx="761084" cy="6317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67618D3-E3B6-F283-2C09-D1D4E5D9B1D3}"/>
              </a:ext>
            </a:extLst>
          </p:cNvPr>
          <p:cNvSpPr/>
          <p:nvPr/>
        </p:nvSpPr>
        <p:spPr>
          <a:xfrm>
            <a:off x="380999" y="1364408"/>
            <a:ext cx="6096001" cy="7264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b="1">
                <a:solidFill>
                  <a:schemeClr val="accent5">
                    <a:lumMod val="50000"/>
                  </a:schemeClr>
                </a:solidFill>
              </a:rPr>
              <a:t>https://www.kernel.org/doc/Documentation/block/biodoc.txt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8FA3DF81-517E-0D59-339D-4EA82B243D70}"/>
              </a:ext>
            </a:extLst>
          </p:cNvPr>
          <p:cNvSpPr/>
          <p:nvPr/>
        </p:nvSpPr>
        <p:spPr>
          <a:xfrm>
            <a:off x="2090057" y="4095081"/>
            <a:ext cx="2340429" cy="751115"/>
          </a:xfrm>
          <a:prstGeom prst="wedgeRoundRectCallout">
            <a:avLst>
              <a:gd name="adj1" fmla="val -7810"/>
              <a:gd name="adj2" fmla="val -90399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err="1"/>
              <a:t>phy</a:t>
            </a:r>
            <a:r>
              <a:rPr lang="en-IN" sz="2400"/>
              <a:t> page, length, offset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C6E1E634-1F93-B52B-7D3C-4F751AD160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2549" y="2194657"/>
            <a:ext cx="656900" cy="5871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9A3B6FF-EC38-DB3D-B29A-FC0A1DEAEE25}"/>
              </a:ext>
            </a:extLst>
          </p:cNvPr>
          <p:cNvSpPr/>
          <p:nvPr/>
        </p:nvSpPr>
        <p:spPr>
          <a:xfrm>
            <a:off x="6291943" y="3490298"/>
            <a:ext cx="3298371" cy="47199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Array of I/O ranges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EB01F18-7367-B276-DEEF-2DCA98028459}"/>
              </a:ext>
            </a:extLst>
          </p:cNvPr>
          <p:cNvSpPr/>
          <p:nvPr/>
        </p:nvSpPr>
        <p:spPr>
          <a:xfrm>
            <a:off x="6291942" y="2905904"/>
            <a:ext cx="4441371" cy="5156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Back pointer to the block device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60939B8-8805-4DEA-7CDB-0127961333A2}"/>
              </a:ext>
            </a:extLst>
          </p:cNvPr>
          <p:cNvSpPr txBox="1">
            <a:spLocks/>
          </p:cNvSpPr>
          <p:nvPr/>
        </p:nvSpPr>
        <p:spPr>
          <a:xfrm>
            <a:off x="504501" y="4975527"/>
            <a:ext cx="10849299" cy="14700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2400"/>
              <a:t>It is possible to </a:t>
            </a:r>
            <a:r>
              <a:rPr lang="en-IN" sz="2400">
                <a:solidFill>
                  <a:srgbClr val="FF0000"/>
                </a:solidFill>
              </a:rPr>
              <a:t>merge</a:t>
            </a:r>
            <a:r>
              <a:rPr lang="en-IN" sz="2400"/>
              <a:t> multiple bio structs or </a:t>
            </a:r>
            <a:r>
              <a:rPr lang="en-IN" sz="2400">
                <a:solidFill>
                  <a:srgbClr val="C00000"/>
                </a:solidFill>
              </a:rPr>
              <a:t>bio-vectors</a:t>
            </a:r>
            <a:r>
              <a:rPr lang="en-IN" sz="2400"/>
              <a:t> (&lt;</a:t>
            </a:r>
            <a:r>
              <a:rPr lang="en-IN" sz="2400" err="1"/>
              <a:t>page,len,offset</a:t>
            </a:r>
            <a:r>
              <a:rPr lang="en-IN" sz="2400"/>
              <a:t>&gt; tuples) to create a </a:t>
            </a:r>
            <a:r>
              <a:rPr lang="en-IN" sz="2400">
                <a:solidFill>
                  <a:srgbClr val="0070C0"/>
                </a:solidFill>
              </a:rPr>
              <a:t>larger</a:t>
            </a:r>
            <a:r>
              <a:rPr lang="en-IN" sz="2400"/>
              <a:t> I/O request</a:t>
            </a:r>
          </a:p>
          <a:p>
            <a:r>
              <a:rPr lang="en-IN" sz="2400"/>
              <a:t> </a:t>
            </a:r>
            <a:r>
              <a:rPr lang="en-IN" sz="2400">
                <a:solidFill>
                  <a:srgbClr val="7030A0"/>
                </a:solidFill>
              </a:rPr>
              <a:t>Storage</a:t>
            </a:r>
            <a:r>
              <a:rPr lang="en-IN" sz="2400"/>
              <a:t> devices like disks, SSDs and NVMs prefer </a:t>
            </a:r>
            <a:r>
              <a:rPr lang="en-IN" sz="2400">
                <a:solidFill>
                  <a:srgbClr val="0070C0"/>
                </a:solidFill>
              </a:rPr>
              <a:t>sequential</a:t>
            </a:r>
            <a:r>
              <a:rPr lang="en-IN" sz="2400"/>
              <a:t> read/writes from large contiguous </a:t>
            </a:r>
            <a:r>
              <a:rPr lang="en-IN" sz="2400">
                <a:solidFill>
                  <a:schemeClr val="accent2">
                    <a:lumMod val="50000"/>
                  </a:schemeClr>
                </a:solidFill>
              </a:rPr>
              <a:t>regions</a:t>
            </a:r>
            <a:r>
              <a:rPr lang="en-IN" sz="240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123512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812AD-E43D-988C-C745-CF6E1E1E7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I/O Scheduling Algorithms (Elevators)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0AAC9-C025-A058-3409-CFA763671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8" y="1696584"/>
            <a:ext cx="7598229" cy="3464832"/>
          </a:xfrm>
        </p:spPr>
        <p:txBody>
          <a:bodyPr>
            <a:normAutofit fontScale="92500" lnSpcReduction="10000"/>
          </a:bodyPr>
          <a:lstStyle/>
          <a:p>
            <a:r>
              <a:rPr lang="en-IN"/>
              <a:t>Classic </a:t>
            </a:r>
            <a:r>
              <a:rPr lang="en-IN">
                <a:solidFill>
                  <a:srgbClr val="0070C0"/>
                </a:solidFill>
              </a:rPr>
              <a:t>elevator</a:t>
            </a:r>
            <a:r>
              <a:rPr lang="en-IN"/>
              <a:t> scheduling algorithm</a:t>
            </a:r>
          </a:p>
          <a:p>
            <a:pPr lvl="1"/>
            <a:r>
              <a:rPr lang="en-IN" sz="2600"/>
              <a:t>An elevator keeps </a:t>
            </a:r>
            <a:r>
              <a:rPr lang="en-IN" sz="2600">
                <a:solidFill>
                  <a:srgbClr val="00B050"/>
                </a:solidFill>
              </a:rPr>
              <a:t>going</a:t>
            </a:r>
            <a:r>
              <a:rPr lang="en-IN" sz="2600"/>
              <a:t> up until there are </a:t>
            </a:r>
            <a:r>
              <a:rPr lang="en-IN" sz="2600">
                <a:solidFill>
                  <a:srgbClr val="FF0000"/>
                </a:solidFill>
              </a:rPr>
              <a:t>requests</a:t>
            </a:r>
            <a:r>
              <a:rPr lang="en-IN" sz="2600"/>
              <a:t> and then keeps going down until there are </a:t>
            </a:r>
            <a:r>
              <a:rPr lang="en-IN" sz="2600">
                <a:solidFill>
                  <a:srgbClr val="FF0000"/>
                </a:solidFill>
              </a:rPr>
              <a:t>requests</a:t>
            </a:r>
            <a:r>
              <a:rPr lang="en-IN" sz="2600"/>
              <a:t> (regardless of the FIFO order and </a:t>
            </a:r>
            <a:r>
              <a:rPr lang="en-IN" sz="2600">
                <a:solidFill>
                  <a:srgbClr val="0070C0"/>
                </a:solidFill>
              </a:rPr>
              <a:t>priority</a:t>
            </a:r>
            <a:r>
              <a:rPr lang="en-IN" sz="2600"/>
              <a:t>)</a:t>
            </a:r>
          </a:p>
          <a:p>
            <a:pPr lvl="1"/>
            <a:r>
              <a:rPr lang="en-IN" sz="2600"/>
              <a:t>Early </a:t>
            </a:r>
            <a:r>
              <a:rPr lang="en-IN" sz="2600">
                <a:solidFill>
                  <a:srgbClr val="00B050"/>
                </a:solidFill>
              </a:rPr>
              <a:t>elevator-based</a:t>
            </a:r>
            <a:r>
              <a:rPr lang="en-IN" sz="2600"/>
              <a:t> disk scheduling algorithms did the </a:t>
            </a:r>
            <a:r>
              <a:rPr lang="en-IN" sz="2600">
                <a:solidFill>
                  <a:srgbClr val="C00000"/>
                </a:solidFill>
              </a:rPr>
              <a:t>same</a:t>
            </a:r>
            <a:r>
              <a:rPr lang="en-IN" sz="2600"/>
              <a:t>: move from the </a:t>
            </a:r>
            <a:r>
              <a:rPr lang="en-IN" sz="2600">
                <a:solidFill>
                  <a:schemeClr val="accent1">
                    <a:lumMod val="50000"/>
                  </a:schemeClr>
                </a:solidFill>
              </a:rPr>
              <a:t>innermost</a:t>
            </a:r>
            <a:r>
              <a:rPr lang="en-IN" sz="2600"/>
              <a:t> track to the </a:t>
            </a:r>
            <a:r>
              <a:rPr lang="en-IN" sz="2600">
                <a:solidFill>
                  <a:schemeClr val="accent5">
                    <a:lumMod val="75000"/>
                  </a:schemeClr>
                </a:solidFill>
              </a:rPr>
              <a:t>outermost</a:t>
            </a:r>
            <a:r>
              <a:rPr lang="en-IN" sz="2600"/>
              <a:t> track and then back (allowed us to </a:t>
            </a:r>
            <a:r>
              <a:rPr lang="en-IN" sz="2600">
                <a:solidFill>
                  <a:srgbClr val="C00000"/>
                </a:solidFill>
              </a:rPr>
              <a:t>leverage</a:t>
            </a:r>
            <a:r>
              <a:rPr lang="en-IN" sz="2600"/>
              <a:t> spatial locality). This minimizes back and forth </a:t>
            </a:r>
            <a:r>
              <a:rPr lang="en-IN" sz="2600">
                <a:solidFill>
                  <a:srgbClr val="C00000"/>
                </a:solidFill>
              </a:rPr>
              <a:t>movement</a:t>
            </a:r>
            <a:r>
              <a:rPr lang="en-IN" sz="2600"/>
              <a:t> of the disk head.</a:t>
            </a:r>
          </a:p>
          <a:p>
            <a:r>
              <a:rPr lang="en-IN"/>
              <a:t>Linux uses </a:t>
            </a:r>
            <a:r>
              <a:rPr lang="en-IN">
                <a:solidFill>
                  <a:schemeClr val="accent6">
                    <a:lumMod val="75000"/>
                  </a:schemeClr>
                </a:solidFill>
              </a:rPr>
              <a:t>three</a:t>
            </a:r>
            <a:r>
              <a:rPr lang="en-IN"/>
              <a:t> kinds of I/O scheduling algorithms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C72C4F-32FA-3D5E-3723-7B2550C69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F398F-62F9-5C87-3B93-5DB4D46AF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65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E0CD0AC-E4A3-7855-4468-972CD0B2BB6D}"/>
              </a:ext>
            </a:extLst>
          </p:cNvPr>
          <p:cNvSpPr/>
          <p:nvPr/>
        </p:nvSpPr>
        <p:spPr>
          <a:xfrm>
            <a:off x="544285" y="5237616"/>
            <a:ext cx="1937657" cy="64225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Deadline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0E7B78B-8D5D-18F4-FDBA-D99001B12E2D}"/>
              </a:ext>
            </a:extLst>
          </p:cNvPr>
          <p:cNvSpPr/>
          <p:nvPr/>
        </p:nvSpPr>
        <p:spPr>
          <a:xfrm>
            <a:off x="3113313" y="5237616"/>
            <a:ext cx="1937657" cy="64225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/>
              <a:t>BFQ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B529F4-7882-98A1-5858-10E1FF0A9130}"/>
              </a:ext>
            </a:extLst>
          </p:cNvPr>
          <p:cNvSpPr/>
          <p:nvPr/>
        </p:nvSpPr>
        <p:spPr>
          <a:xfrm>
            <a:off x="5682341" y="5243058"/>
            <a:ext cx="1937657" cy="64225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err="1"/>
              <a:t>Kyber</a:t>
            </a:r>
            <a:endParaRPr lang="en-IN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1BE093-FD83-D7F9-2084-D6AA69348C17}"/>
              </a:ext>
            </a:extLst>
          </p:cNvPr>
          <p:cNvSpPr/>
          <p:nvPr/>
        </p:nvSpPr>
        <p:spPr>
          <a:xfrm>
            <a:off x="9873342" y="1690688"/>
            <a:ext cx="97971" cy="3646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78C5DD-16A9-7CA6-D860-ACD983253640}"/>
              </a:ext>
            </a:extLst>
          </p:cNvPr>
          <p:cNvSpPr/>
          <p:nvPr/>
        </p:nvSpPr>
        <p:spPr>
          <a:xfrm>
            <a:off x="8850086" y="1796143"/>
            <a:ext cx="903514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err="1"/>
              <a:t>Flr</a:t>
            </a:r>
            <a:r>
              <a:rPr lang="en-IN" sz="2400"/>
              <a:t> 10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E5E3DC-1DDE-DBE6-15D2-EA4A810302B3}"/>
              </a:ext>
            </a:extLst>
          </p:cNvPr>
          <p:cNvSpPr/>
          <p:nvPr/>
        </p:nvSpPr>
        <p:spPr>
          <a:xfrm>
            <a:off x="8850086" y="2709636"/>
            <a:ext cx="903514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err="1"/>
              <a:t>Flr</a:t>
            </a:r>
            <a:r>
              <a:rPr lang="en-IN" sz="2400"/>
              <a:t> 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FE0E03-F5D5-D4EE-AFA0-C036A42AFFD6}"/>
              </a:ext>
            </a:extLst>
          </p:cNvPr>
          <p:cNvSpPr/>
          <p:nvPr/>
        </p:nvSpPr>
        <p:spPr>
          <a:xfrm>
            <a:off x="8850086" y="3704772"/>
            <a:ext cx="903514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err="1"/>
              <a:t>Flr</a:t>
            </a:r>
            <a:r>
              <a:rPr lang="en-IN" sz="2400"/>
              <a:t> 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43D319-D896-A3BC-E177-960D07042E80}"/>
              </a:ext>
            </a:extLst>
          </p:cNvPr>
          <p:cNvSpPr/>
          <p:nvPr/>
        </p:nvSpPr>
        <p:spPr>
          <a:xfrm>
            <a:off x="8850086" y="4780416"/>
            <a:ext cx="903514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err="1"/>
              <a:t>Flr</a:t>
            </a:r>
            <a:r>
              <a:rPr lang="en-IN" sz="2400"/>
              <a:t> 1</a:t>
            </a:r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0313E8E4-19B0-1813-D22C-A26B79041292}"/>
              </a:ext>
            </a:extLst>
          </p:cNvPr>
          <p:cNvSpPr/>
          <p:nvPr/>
        </p:nvSpPr>
        <p:spPr>
          <a:xfrm>
            <a:off x="10662552" y="1886900"/>
            <a:ext cx="315688" cy="2396445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6CE0A6-FF69-4CF9-01F4-281E64A68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132" y="4550925"/>
            <a:ext cx="940529" cy="94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7130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7904A-3894-F3F5-E561-B5189835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57" y="0"/>
            <a:ext cx="10515600" cy="1325563"/>
          </a:xfrm>
        </p:spPr>
        <p:txBody>
          <a:bodyPr/>
          <a:lstStyle/>
          <a:p>
            <a:r>
              <a:rPr lang="en-IN"/>
              <a:t>I/O Scheduling Algorithms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3536B0-7A5A-8CC5-7136-F4FBC4B59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90BBD7-CE97-B3C0-1BFE-4009555F8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66</a:t>
            </a:fld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C02C55B-B5A5-271B-D8DF-CF23093E2037}"/>
              </a:ext>
            </a:extLst>
          </p:cNvPr>
          <p:cNvGraphicFramePr/>
          <p:nvPr/>
        </p:nvGraphicFramePr>
        <p:xfrm>
          <a:off x="649382" y="1101687"/>
          <a:ext cx="10995447" cy="5254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64837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B87F6-2EA3-BB40-8FC9-D879DDDE5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72" y="-11933"/>
            <a:ext cx="10515600" cy="1325563"/>
          </a:xfrm>
        </p:spPr>
        <p:txBody>
          <a:bodyPr/>
          <a:lstStyle/>
          <a:p>
            <a:r>
              <a:rPr lang="en-IN"/>
              <a:t>More about I/O Schedulers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1330F5-812B-D2BF-72AA-792BB5C9D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39FDF7-D3A8-3E15-E1C1-7155E307C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9AB692-D476-3A7B-7A2E-EFB9DC125B62}"/>
              </a:ext>
            </a:extLst>
          </p:cNvPr>
          <p:cNvSpPr txBox="1"/>
          <p:nvPr/>
        </p:nvSpPr>
        <p:spPr>
          <a:xfrm>
            <a:off x="3635565" y="1076135"/>
            <a:ext cx="6749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>
                <a:solidFill>
                  <a:schemeClr val="accent1"/>
                </a:solidFill>
                <a:latin typeface="Comic Sans MS" panose="030F0702030302020204" pitchFamily="66" charset="0"/>
              </a:rPr>
              <a:t>They do three things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D6F6CC0-264D-412C-E0F2-2FC5B24C41BB}"/>
              </a:ext>
            </a:extLst>
          </p:cNvPr>
          <p:cNvGraphicFramePr/>
          <p:nvPr/>
        </p:nvGraphicFramePr>
        <p:xfrm>
          <a:off x="727114" y="1729648"/>
          <a:ext cx="10515600" cy="45784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39973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7EB56-74D5-E428-6FFF-CB123183E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37983" cy="1325563"/>
          </a:xfrm>
        </p:spPr>
        <p:txBody>
          <a:bodyPr/>
          <a:lstStyle/>
          <a:p>
            <a:r>
              <a:rPr lang="en-IN"/>
              <a:t>Basic Device Driver (Sony’s Memory Stick Driver)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D99CC-5DC4-C12F-F5EB-308F76163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The </a:t>
            </a:r>
            <a:r>
              <a:rPr lang="en-IN" dirty="0">
                <a:solidFill>
                  <a:srgbClr val="7030A0"/>
                </a:solidFill>
              </a:rPr>
              <a:t>module</a:t>
            </a:r>
            <a:r>
              <a:rPr lang="en-IN" dirty="0"/>
              <a:t> starts by calling </a:t>
            </a:r>
            <a:r>
              <a:rPr lang="en-IN" i="1" dirty="0" err="1">
                <a:solidFill>
                  <a:srgbClr val="0070C0"/>
                </a:solidFill>
              </a:rPr>
              <a:t>mspro_block_init</a:t>
            </a:r>
            <a:endParaRPr lang="en-IN" dirty="0">
              <a:solidFill>
                <a:srgbClr val="0070C0"/>
              </a:solidFill>
            </a:endParaRPr>
          </a:p>
          <a:p>
            <a:pPr lvl="1"/>
            <a:r>
              <a:rPr lang="en-IN" dirty="0">
                <a:solidFill>
                  <a:srgbClr val="0070C0"/>
                </a:solidFill>
              </a:rPr>
              <a:t>Registers</a:t>
            </a:r>
            <a:r>
              <a:rPr lang="en-IN" dirty="0"/>
              <a:t> the driver name and block device “</a:t>
            </a:r>
            <a:r>
              <a:rPr lang="en-IN" dirty="0" err="1"/>
              <a:t>mspro_block</a:t>
            </a:r>
            <a:r>
              <a:rPr lang="en-IN" dirty="0"/>
              <a:t>”</a:t>
            </a:r>
          </a:p>
          <a:p>
            <a:pPr lvl="1"/>
            <a:r>
              <a:rPr lang="en-IN" dirty="0"/>
              <a:t>The driver is represented by a structure (</a:t>
            </a:r>
            <a:r>
              <a:rPr lang="en-IN" i="1" dirty="0" err="1"/>
              <a:t>mspro_block_driver</a:t>
            </a:r>
            <a:r>
              <a:rPr lang="en-IN" dirty="0"/>
              <a:t>) that contains multiple </a:t>
            </a:r>
            <a:r>
              <a:rPr lang="en-IN" dirty="0">
                <a:solidFill>
                  <a:srgbClr val="0070C0"/>
                </a:solidFill>
              </a:rPr>
              <a:t>function</a:t>
            </a:r>
            <a:r>
              <a:rPr lang="en-IN" dirty="0"/>
              <a:t> pointers to </a:t>
            </a:r>
            <a:r>
              <a:rPr lang="en-IN" dirty="0">
                <a:solidFill>
                  <a:srgbClr val="C00000"/>
                </a:solidFill>
              </a:rPr>
              <a:t>probe/initialize</a:t>
            </a:r>
            <a:r>
              <a:rPr lang="en-IN" dirty="0"/>
              <a:t>, </a:t>
            </a:r>
            <a:r>
              <a:rPr lang="en-IN" dirty="0">
                <a:solidFill>
                  <a:srgbClr val="FF0000"/>
                </a:solidFill>
              </a:rPr>
              <a:t>remove</a:t>
            </a:r>
            <a:r>
              <a:rPr lang="en-IN" dirty="0"/>
              <a:t>, suspend and </a:t>
            </a:r>
            <a:r>
              <a:rPr lang="en-IN" dirty="0">
                <a:solidFill>
                  <a:srgbClr val="00B050"/>
                </a:solidFill>
              </a:rPr>
              <a:t>resume</a:t>
            </a:r>
          </a:p>
          <a:p>
            <a:r>
              <a:rPr lang="en-IN" dirty="0"/>
              <a:t>The </a:t>
            </a:r>
            <a:r>
              <a:rPr lang="en-IN" dirty="0">
                <a:solidFill>
                  <a:srgbClr val="0070C0"/>
                </a:solidFill>
              </a:rPr>
              <a:t>initialization</a:t>
            </a:r>
            <a:r>
              <a:rPr lang="en-IN" dirty="0"/>
              <a:t> function (</a:t>
            </a:r>
            <a:r>
              <a:rPr lang="en-IN" i="1" dirty="0" err="1"/>
              <a:t>mspro_block_probe</a:t>
            </a:r>
            <a:r>
              <a:rPr lang="en-IN" dirty="0"/>
              <a:t>)</a:t>
            </a:r>
          </a:p>
          <a:p>
            <a:pPr lvl="1"/>
            <a:r>
              <a:rPr lang="en-IN" dirty="0">
                <a:solidFill>
                  <a:schemeClr val="accent5">
                    <a:lumMod val="50000"/>
                  </a:schemeClr>
                </a:solidFill>
              </a:rPr>
              <a:t>Initialize</a:t>
            </a:r>
            <a:r>
              <a:rPr lang="en-IN" dirty="0"/>
              <a:t> the card</a:t>
            </a:r>
          </a:p>
          <a:p>
            <a:pPr lvl="1"/>
            <a:r>
              <a:rPr lang="en-IN" dirty="0"/>
              <a:t>Create a </a:t>
            </a:r>
            <a:r>
              <a:rPr lang="en-IN" dirty="0" err="1">
                <a:solidFill>
                  <a:srgbClr val="FF0000"/>
                </a:solidFill>
              </a:rPr>
              <a:t>sysfs</a:t>
            </a:r>
            <a:r>
              <a:rPr lang="en-IN" dirty="0"/>
              <a:t> entry: special file system to expose specific </a:t>
            </a:r>
            <a:r>
              <a:rPr lang="en-IN" dirty="0">
                <a:solidFill>
                  <a:srgbClr val="C00000"/>
                </a:solidFill>
              </a:rPr>
              <a:t>attributes</a:t>
            </a:r>
            <a:r>
              <a:rPr lang="en-IN" dirty="0"/>
              <a:t> of kernel objects like </a:t>
            </a:r>
            <a:r>
              <a:rPr lang="en-IN" dirty="0">
                <a:solidFill>
                  <a:schemeClr val="accent6">
                    <a:lumMod val="75000"/>
                  </a:schemeClr>
                </a:solidFill>
              </a:rPr>
              <a:t>devices</a:t>
            </a:r>
            <a:r>
              <a:rPr lang="en-IN" dirty="0"/>
              <a:t>.</a:t>
            </a:r>
          </a:p>
          <a:p>
            <a:pPr lvl="1"/>
            <a:r>
              <a:rPr lang="en-IN" dirty="0"/>
              <a:t>Initialize the </a:t>
            </a:r>
            <a:r>
              <a:rPr lang="en-IN" dirty="0">
                <a:solidFill>
                  <a:srgbClr val="7030A0"/>
                </a:solidFill>
              </a:rPr>
              <a:t>disk structures</a:t>
            </a:r>
            <a:r>
              <a:rPr lang="en-IN" dirty="0"/>
              <a:t>: </a:t>
            </a:r>
            <a:r>
              <a:rPr lang="en-IN" i="1" dirty="0" err="1"/>
              <a:t>gendisk</a:t>
            </a:r>
            <a:r>
              <a:rPr lang="en-IN" i="1" dirty="0"/>
              <a:t>, </a:t>
            </a:r>
            <a:r>
              <a:rPr lang="en-IN" i="1" dirty="0" err="1"/>
              <a:t>block_device</a:t>
            </a:r>
            <a:r>
              <a:rPr lang="en-IN" i="1" dirty="0"/>
              <a:t>, </a:t>
            </a:r>
            <a:r>
              <a:rPr lang="en-IN" i="1" dirty="0" err="1"/>
              <a:t>request_queue</a:t>
            </a:r>
            <a:r>
              <a:rPr lang="en-IN" i="1" dirty="0"/>
              <a:t>, tags</a:t>
            </a:r>
          </a:p>
          <a:p>
            <a:pPr lvl="1"/>
            <a:r>
              <a:rPr lang="en-IN" dirty="0">
                <a:solidFill>
                  <a:srgbClr val="FF0000"/>
                </a:solidFill>
              </a:rPr>
              <a:t>Add</a:t>
            </a:r>
            <a:r>
              <a:rPr lang="en-IN" dirty="0"/>
              <a:t> the disk to the device</a:t>
            </a:r>
          </a:p>
          <a:p>
            <a:endParaRPr lang="en-IN" dirty="0"/>
          </a:p>
          <a:p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3B40D0-868C-B4A0-38E3-AB95C195A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85282A-ACFB-2D2C-DD3A-7A3412F70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908EE4-F959-48F5-D22F-BC61F01EDE33}"/>
              </a:ext>
            </a:extLst>
          </p:cNvPr>
          <p:cNvSpPr/>
          <p:nvPr/>
        </p:nvSpPr>
        <p:spPr>
          <a:xfrm>
            <a:off x="6772301" y="1359472"/>
            <a:ext cx="5258117" cy="4500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>
                <a:solidFill>
                  <a:schemeClr val="accent1">
                    <a:lumMod val="75000"/>
                  </a:schemeClr>
                </a:solidFill>
              </a:rPr>
              <a:t>/drivers/</a:t>
            </a:r>
            <a:r>
              <a:rPr lang="en-IN" sz="2400" err="1">
                <a:solidFill>
                  <a:schemeClr val="accent1">
                    <a:lumMod val="75000"/>
                  </a:schemeClr>
                </a:solidFill>
              </a:rPr>
              <a:t>memstick</a:t>
            </a:r>
            <a:r>
              <a:rPr lang="en-IN" sz="2400">
                <a:solidFill>
                  <a:schemeClr val="accent1">
                    <a:lumMod val="75000"/>
                  </a:schemeClr>
                </a:solidFill>
              </a:rPr>
              <a:t>/core/</a:t>
            </a:r>
            <a:r>
              <a:rPr lang="en-IN" sz="2400" err="1">
                <a:solidFill>
                  <a:schemeClr val="accent1">
                    <a:lumMod val="75000"/>
                  </a:schemeClr>
                </a:solidFill>
              </a:rPr>
              <a:t>mspro_block.c</a:t>
            </a:r>
            <a:endParaRPr lang="en-IN" sz="24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032CBE-EF37-151D-52F9-22C1CE270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217" y="1193853"/>
            <a:ext cx="761084" cy="63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710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A207-A0B5-5C9D-CF99-24F860C01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82" y="64055"/>
            <a:ext cx="10515600" cy="1325563"/>
          </a:xfrm>
        </p:spPr>
        <p:txBody>
          <a:bodyPr/>
          <a:lstStyle/>
          <a:p>
            <a:r>
              <a:rPr lang="en-US" dirty="0"/>
              <a:t>Transferring Data to/from the Memory Card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D0067-5D6F-4C9C-DE12-FBAAD79E7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680" y="3108410"/>
            <a:ext cx="10832126" cy="3300210"/>
          </a:xfrm>
        </p:spPr>
        <p:txBody>
          <a:bodyPr>
            <a:normAutofit lnSpcReduction="10000"/>
          </a:bodyPr>
          <a:lstStyle/>
          <a:p>
            <a:r>
              <a:rPr lang="en-US" i="1" dirty="0" err="1"/>
              <a:t>rtsx_usb_ms_handle_req</a:t>
            </a:r>
            <a:endParaRPr lang="en-US" i="1" dirty="0"/>
          </a:p>
          <a:p>
            <a:pPr lvl="1"/>
            <a:r>
              <a:rPr lang="en-US" dirty="0"/>
              <a:t>Keep a </a:t>
            </a:r>
            <a:r>
              <a:rPr lang="en-US" dirty="0">
                <a:solidFill>
                  <a:srgbClr val="0070C0"/>
                </a:solidFill>
              </a:rPr>
              <a:t>queue</a:t>
            </a:r>
            <a:r>
              <a:rPr lang="en-US" dirty="0"/>
              <a:t> of </a:t>
            </a:r>
            <a:r>
              <a:rPr lang="en-US" dirty="0">
                <a:solidFill>
                  <a:srgbClr val="FF0000"/>
                </a:solidFill>
              </a:rPr>
              <a:t>requests</a:t>
            </a:r>
            <a:r>
              <a:rPr lang="en-US" dirty="0"/>
              <a:t> – get the </a:t>
            </a:r>
            <a:r>
              <a:rPr lang="en-US" dirty="0">
                <a:solidFill>
                  <a:srgbClr val="7030A0"/>
                </a:solidFill>
              </a:rPr>
              <a:t>next</a:t>
            </a:r>
            <a:r>
              <a:rPr lang="en-US" dirty="0"/>
              <a:t> request (part of </a:t>
            </a:r>
            <a:r>
              <a:rPr lang="en-US" dirty="0" err="1"/>
              <a:t>memstick’s</a:t>
            </a:r>
            <a:r>
              <a:rPr lang="en-US" dirty="0"/>
              <a:t> interface)</a:t>
            </a:r>
          </a:p>
          <a:p>
            <a:pPr lvl="1"/>
            <a:r>
              <a:rPr lang="en-US" dirty="0"/>
              <a:t>Based on the type: </a:t>
            </a:r>
            <a:r>
              <a:rPr lang="en-US" dirty="0">
                <a:solidFill>
                  <a:srgbClr val="FF0000"/>
                </a:solidFill>
              </a:rPr>
              <a:t>read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write</a:t>
            </a:r>
            <a:r>
              <a:rPr lang="en-US" dirty="0"/>
              <a:t>, or do a </a:t>
            </a:r>
            <a:r>
              <a:rPr lang="en-US" dirty="0">
                <a:solidFill>
                  <a:srgbClr val="C00000"/>
                </a:solidFill>
              </a:rPr>
              <a:t>bulk transfer</a:t>
            </a:r>
          </a:p>
          <a:p>
            <a:pPr lvl="1"/>
            <a:r>
              <a:rPr lang="en-US" dirty="0"/>
              <a:t>For reading and writing: create a set of USB </a:t>
            </a:r>
            <a:r>
              <a:rPr lang="en-US" dirty="0">
                <a:solidFill>
                  <a:srgbClr val="00B0F0"/>
                </a:solidFill>
              </a:rPr>
              <a:t>read/write </a:t>
            </a:r>
            <a:r>
              <a:rPr lang="en-US" dirty="0"/>
              <a:t>commands and pass them on to the low-level USB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driver</a:t>
            </a:r>
          </a:p>
          <a:p>
            <a:pPr lvl="1"/>
            <a:r>
              <a:rPr lang="en-US" dirty="0"/>
              <a:t>For a bulk transfer </a:t>
            </a:r>
            <a:r>
              <a:rPr lang="en-US" dirty="0">
                <a:sym typeface="Wingdings" panose="05000000000000000000" pitchFamily="2" charset="2"/>
              </a:rPr>
              <a:t> </a:t>
            </a:r>
          </a:p>
          <a:p>
            <a:pPr lvl="2"/>
            <a:r>
              <a:rPr lang="en-US" sz="2400" dirty="0">
                <a:solidFill>
                  <a:srgbClr val="C00000"/>
                </a:solidFill>
                <a:sym typeface="Wingdings" panose="05000000000000000000" pitchFamily="2" charset="2"/>
              </a:rPr>
              <a:t>Setup</a:t>
            </a:r>
            <a:r>
              <a:rPr lang="en-US" sz="2400" dirty="0">
                <a:sym typeface="Wingdings" panose="05000000000000000000" pitchFamily="2" charset="2"/>
              </a:rPr>
              <a:t> a one-way pipe: a virtual file in which </a:t>
            </a:r>
            <a:r>
              <a:rPr lang="en-US" sz="2400" dirty="0">
                <a:solidFill>
                  <a:srgbClr val="00B050"/>
                </a:solidFill>
                <a:sym typeface="Wingdings" panose="05000000000000000000" pitchFamily="2" charset="2"/>
              </a:rPr>
              <a:t>one process </a:t>
            </a:r>
            <a:r>
              <a:rPr lang="en-US" sz="2400" dirty="0">
                <a:sym typeface="Wingdings" panose="05000000000000000000" pitchFamily="2" charset="2"/>
              </a:rPr>
              <a:t>can write and another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can read</a:t>
            </a:r>
          </a:p>
          <a:p>
            <a:pPr lvl="2"/>
            <a:r>
              <a:rPr lang="en-US" sz="2400" dirty="0">
                <a:sym typeface="Wingdings" panose="05000000000000000000" pitchFamily="2" charset="2"/>
              </a:rPr>
              <a:t>Initiate the </a:t>
            </a: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transfer</a:t>
            </a:r>
            <a:r>
              <a:rPr lang="en-US" sz="2400" dirty="0">
                <a:sym typeface="Wingdings" panose="05000000000000000000" pitchFamily="2" charset="2"/>
              </a:rPr>
              <a:t> by writing USB commands to the corresponding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registers</a:t>
            </a:r>
            <a:endParaRPr lang="en-US" sz="2400" dirty="0">
              <a:solidFill>
                <a:srgbClr val="FF0000"/>
              </a:solidFill>
            </a:endParaRPr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endParaRPr lang="en-US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1AAFA-7077-8BDF-55E2-68A614467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654023-178E-1C96-BF8F-32DC69A7F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69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C0575C-8372-76DD-54B3-CF3A949A972F}"/>
              </a:ext>
            </a:extLst>
          </p:cNvPr>
          <p:cNvSpPr/>
          <p:nvPr/>
        </p:nvSpPr>
        <p:spPr>
          <a:xfrm>
            <a:off x="2471057" y="1690689"/>
            <a:ext cx="2656115" cy="102325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Generic </a:t>
            </a:r>
            <a:r>
              <a:rPr lang="en-US" sz="2400" dirty="0" err="1"/>
              <a:t>memstick</a:t>
            </a:r>
            <a:endParaRPr lang="en-US" sz="24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A9DA7-120A-525A-C192-0CD88AD1AC20}"/>
              </a:ext>
            </a:extLst>
          </p:cNvPr>
          <p:cNvSpPr/>
          <p:nvPr/>
        </p:nvSpPr>
        <p:spPr>
          <a:xfrm>
            <a:off x="6542314" y="1690688"/>
            <a:ext cx="3439886" cy="102325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u="sng" dirty="0"/>
              <a:t>Specific device</a:t>
            </a:r>
          </a:p>
          <a:p>
            <a:pPr algn="ctr"/>
            <a:r>
              <a:rPr lang="en-US" sz="2400" dirty="0"/>
              <a:t>Realtek USB</a:t>
            </a:r>
          </a:p>
          <a:p>
            <a:pPr algn="ctr"/>
            <a:r>
              <a:rPr lang="en-US" sz="2400" dirty="0" err="1"/>
              <a:t>memstick</a:t>
            </a:r>
            <a:r>
              <a:rPr lang="en-US" sz="2400" dirty="0"/>
              <a:t> card interface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48D79D-4FF2-E0DD-C37E-57AE6B32DCDC}"/>
              </a:ext>
            </a:extLst>
          </p:cNvPr>
          <p:cNvSpPr/>
          <p:nvPr/>
        </p:nvSpPr>
        <p:spPr>
          <a:xfrm>
            <a:off x="6706313" y="1146373"/>
            <a:ext cx="5258117" cy="4500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>
                <a:solidFill>
                  <a:schemeClr val="accent1">
                    <a:lumMod val="75000"/>
                  </a:schemeClr>
                </a:solidFill>
              </a:rPr>
              <a:t>/drivers/</a:t>
            </a:r>
            <a:r>
              <a:rPr lang="en-IN" sz="2400" dirty="0" err="1">
                <a:solidFill>
                  <a:schemeClr val="accent1">
                    <a:lumMod val="75000"/>
                  </a:schemeClr>
                </a:solidFill>
              </a:rPr>
              <a:t>memstick</a:t>
            </a:r>
            <a:r>
              <a:rPr lang="en-IN" sz="2400" dirty="0">
                <a:solidFill>
                  <a:schemeClr val="accent1">
                    <a:lumMod val="75000"/>
                  </a:schemeClr>
                </a:solidFill>
              </a:rPr>
              <a:t>/host/</a:t>
            </a:r>
            <a:r>
              <a:rPr lang="en-IN" sz="2400" dirty="0" err="1">
                <a:solidFill>
                  <a:schemeClr val="accent1">
                    <a:lumMod val="75000"/>
                  </a:schemeClr>
                </a:solidFill>
              </a:rPr>
              <a:t>rtsx_usb_ms.c</a:t>
            </a:r>
            <a:endParaRPr lang="en-IN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25CB72-12F8-6F9D-8C56-40A544641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229" y="1027888"/>
            <a:ext cx="761084" cy="631772"/>
          </a:xfrm>
          <a:prstGeom prst="rect">
            <a:avLst/>
          </a:prstGeom>
        </p:spPr>
      </p:pic>
      <p:sp>
        <p:nvSpPr>
          <p:cNvPr id="11" name="Arrow: Left 10">
            <a:extLst>
              <a:ext uri="{FF2B5EF4-FFF2-40B4-BE49-F238E27FC236}">
                <a16:creationId xmlns:a16="http://schemas.microsoft.com/office/drawing/2014/main" id="{B0425F03-A8F2-A524-8A9F-2DCA430E16F7}"/>
              </a:ext>
            </a:extLst>
          </p:cNvPr>
          <p:cNvSpPr/>
          <p:nvPr/>
        </p:nvSpPr>
        <p:spPr>
          <a:xfrm>
            <a:off x="5123019" y="2080083"/>
            <a:ext cx="1423448" cy="27336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2605152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497E3-F93A-3554-9FB5-F7ED3D7FF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I/O 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5A18F-39C2-7CDB-E06E-E55C992B6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SzPct val="100000"/>
              <a:buFont typeface="Wingdings" panose="05000000000000000000" pitchFamily="2" charset="2"/>
              <a:buChar char="§"/>
            </a:pPr>
            <a:r>
              <a:rPr lang="en-US" sz="3600">
                <a:latin typeface="Calibri" panose="020F0502020204030204" pitchFamily="34" charset="0"/>
              </a:rPr>
              <a:t>Every device on the </a:t>
            </a:r>
            <a:r>
              <a:rPr lang="en-US" sz="3600">
                <a:solidFill>
                  <a:srgbClr val="00AE00"/>
                </a:solidFill>
                <a:latin typeface="Calibri" panose="020F0502020204030204" pitchFamily="34" charset="0"/>
              </a:rPr>
              <a:t>motherboard</a:t>
            </a:r>
            <a:r>
              <a:rPr lang="en-US" sz="3600">
                <a:latin typeface="Calibri" panose="020F0502020204030204" pitchFamily="34" charset="0"/>
              </a:rPr>
              <a:t> exposes a set of </a:t>
            </a:r>
            <a:r>
              <a:rPr lang="en-US" sz="3600">
                <a:solidFill>
                  <a:srgbClr val="2300DC"/>
                </a:solidFill>
                <a:latin typeface="Calibri" panose="020F0502020204030204" pitchFamily="34" charset="0"/>
              </a:rPr>
              <a:t>I/O</a:t>
            </a:r>
            <a:r>
              <a:rPr lang="en-US" sz="3600">
                <a:latin typeface="Calibri" panose="020F0502020204030204" pitchFamily="34" charset="0"/>
              </a:rPr>
              <a:t> </a:t>
            </a:r>
            <a:r>
              <a:rPr lang="en-US" sz="3600">
                <a:solidFill>
                  <a:srgbClr val="2300DC"/>
                </a:solidFill>
                <a:latin typeface="Calibri" panose="020F0502020204030204" pitchFamily="34" charset="0"/>
              </a:rPr>
              <a:t>ports</a:t>
            </a:r>
            <a:r>
              <a:rPr lang="en-US" sz="3600">
                <a:latin typeface="Calibri" panose="020F0502020204030204" pitchFamily="34" charset="0"/>
              </a:rPr>
              <a:t>.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latin typeface="Calibri" panose="020F0502020204030204" pitchFamily="34" charset="0"/>
              </a:rPr>
              <a:t>An </a:t>
            </a:r>
            <a:r>
              <a:rPr lang="en-US" sz="2800">
                <a:solidFill>
                  <a:srgbClr val="2300DC"/>
                </a:solidFill>
                <a:latin typeface="Calibri" panose="020F0502020204030204" pitchFamily="34" charset="0"/>
              </a:rPr>
              <a:t>I/O port</a:t>
            </a:r>
            <a:r>
              <a:rPr lang="en-US" sz="2800">
                <a:latin typeface="Calibri" panose="020F0502020204030204" pitchFamily="34" charset="0"/>
              </a:rPr>
              <a:t> in this case, is a </a:t>
            </a:r>
            <a:br>
              <a:rPr lang="en-US" sz="2800">
                <a:latin typeface="Calibri" panose="020F0502020204030204" pitchFamily="34" charset="0"/>
              </a:rPr>
            </a:br>
            <a:r>
              <a:rPr lang="en-US" sz="2800">
                <a:solidFill>
                  <a:srgbClr val="33CC66"/>
                </a:solidFill>
                <a:latin typeface="Calibri" panose="020F0502020204030204" pitchFamily="34" charset="0"/>
              </a:rPr>
              <a:t>HW/SW</a:t>
            </a:r>
            <a:r>
              <a:rPr lang="en-US" sz="2800">
                <a:latin typeface="Calibri" panose="020F0502020204030204" pitchFamily="34" charset="0"/>
              </a:rPr>
              <a:t> entity </a:t>
            </a:r>
            <a:r>
              <a:rPr lang="en-US" sz="2800">
                <a:latin typeface="Calibri" panose="020F0502020204030204" pitchFamily="34" charset="0"/>
                <a:sym typeface="Wingdings" panose="05000000000000000000" pitchFamily="2" charset="2"/>
              </a:rPr>
              <a:t> a set of </a:t>
            </a:r>
            <a:r>
              <a:rPr lang="en-US" sz="280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registers</a:t>
            </a:r>
            <a:r>
              <a:rPr lang="en-US" sz="2800">
                <a:latin typeface="Calibri" panose="020F0502020204030204" pitchFamily="34" charset="0"/>
              </a:rPr>
              <a:t> 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latin typeface="Calibri" panose="020F0502020204030204" pitchFamily="34" charset="0"/>
              </a:rPr>
              <a:t>Each </a:t>
            </a:r>
            <a:r>
              <a:rPr lang="en-US" sz="2800">
                <a:solidFill>
                  <a:srgbClr val="2323DC"/>
                </a:solidFill>
                <a:latin typeface="Calibri" panose="020F0502020204030204" pitchFamily="34" charset="0"/>
              </a:rPr>
              <a:t>software I/O port </a:t>
            </a:r>
            <a:r>
              <a:rPr lang="en-US" sz="2800">
                <a:latin typeface="Calibri" panose="020F0502020204030204" pitchFamily="34" charset="0"/>
              </a:rPr>
              <a:t>is a </a:t>
            </a:r>
            <a:br>
              <a:rPr lang="en-US" sz="2800">
                <a:latin typeface="Calibri" panose="020F0502020204030204" pitchFamily="34" charset="0"/>
              </a:rPr>
            </a:br>
            <a:r>
              <a:rPr lang="en-US" sz="2800">
                <a:latin typeface="Calibri" panose="020F0502020204030204" pitchFamily="34" charset="0"/>
              </a:rPr>
              <a:t>wrapper on the  </a:t>
            </a:r>
            <a:r>
              <a:rPr lang="en-US" sz="2800">
                <a:solidFill>
                  <a:srgbClr val="FF0000"/>
                </a:solidFill>
                <a:latin typeface="Calibri" panose="020F0502020204030204" pitchFamily="34" charset="0"/>
              </a:rPr>
              <a:t>actual hardware</a:t>
            </a:r>
            <a:br>
              <a:rPr lang="en-US" sz="2800">
                <a:solidFill>
                  <a:srgbClr val="00AE00"/>
                </a:solidFill>
                <a:latin typeface="Calibri" panose="020F0502020204030204" pitchFamily="34" charset="0"/>
              </a:rPr>
            </a:br>
            <a:r>
              <a:rPr lang="en-US" sz="2800">
                <a:solidFill>
                  <a:srgbClr val="00AE00"/>
                </a:solidFill>
                <a:latin typeface="Calibri" panose="020F0502020204030204" pitchFamily="34" charset="0"/>
              </a:rPr>
              <a:t> I/O port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 sz="2800">
                <a:latin typeface="Calibri" panose="020F0502020204030204" pitchFamily="34" charset="0"/>
              </a:rPr>
              <a:t>A hardware I/O port is a </a:t>
            </a:r>
            <a:r>
              <a:rPr lang="en-US" sz="2800">
                <a:solidFill>
                  <a:srgbClr val="C00000"/>
                </a:solidFill>
                <a:latin typeface="Calibri" panose="020F0502020204030204" pitchFamily="34" charset="0"/>
              </a:rPr>
              <a:t>set</a:t>
            </a:r>
            <a:r>
              <a:rPr lang="en-US" sz="2800">
                <a:latin typeface="Calibri" panose="020F0502020204030204" pitchFamily="34" charset="0"/>
              </a:rPr>
              <a:t> of </a:t>
            </a:r>
            <a:br>
              <a:rPr lang="en-US" sz="2800">
                <a:latin typeface="Calibri" panose="020F0502020204030204" pitchFamily="34" charset="0"/>
              </a:rPr>
            </a:br>
            <a:r>
              <a:rPr lang="en-US" sz="2800">
                <a:latin typeface="Calibri" panose="020F0502020204030204" pitchFamily="34" charset="0"/>
              </a:rPr>
              <a:t>connectors used to connect to an</a:t>
            </a:r>
            <a:br>
              <a:rPr lang="en-US" sz="2800">
                <a:latin typeface="Calibri" panose="020F0502020204030204" pitchFamily="34" charset="0"/>
              </a:rPr>
            </a:br>
            <a:r>
              <a:rPr lang="en-US" sz="2800">
                <a:solidFill>
                  <a:srgbClr val="0070C0"/>
                </a:solidFill>
                <a:latin typeface="Calibri" panose="020F0502020204030204" pitchFamily="34" charset="0"/>
              </a:rPr>
              <a:t>external</a:t>
            </a:r>
            <a:r>
              <a:rPr lang="en-US" sz="2800">
                <a:latin typeface="Calibri" panose="020F0502020204030204" pitchFamily="34" charset="0"/>
              </a:rPr>
              <a:t> device.</a:t>
            </a:r>
          </a:p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9E368B-8067-ABF1-746D-E0FDE349E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2D9EA4-0109-FA46-9C9B-CA49A0F74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</a:t>
            </a:fld>
            <a:endParaRPr lang="en-US"/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A893AC57-878F-A039-FAD5-F1008E2D15DB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705600" y="2667000"/>
            <a:ext cx="38290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9CE7658-F6FE-2C49-0D4E-10996A4D2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4300538"/>
            <a:ext cx="3089275" cy="922338"/>
          </a:xfrm>
          <a:prstGeom prst="rect">
            <a:avLst/>
          </a:prstGeom>
          <a:solidFill>
            <a:srgbClr val="FFE6D5"/>
          </a:solidFill>
          <a:ln w="11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EA707DA-1F10-76C4-9C31-6D9D54F92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6575" y="2667000"/>
            <a:ext cx="3532188" cy="1704975"/>
          </a:xfrm>
          <a:prstGeom prst="rect">
            <a:avLst/>
          </a:prstGeom>
          <a:solidFill>
            <a:srgbClr val="E3D7F4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0900FD25-6381-18AF-068B-F16F4C6E0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5219700"/>
            <a:ext cx="3090863" cy="482600"/>
          </a:xfrm>
          <a:prstGeom prst="rect">
            <a:avLst/>
          </a:prstGeom>
          <a:solidFill>
            <a:srgbClr val="A2D0D9"/>
          </a:solidFill>
          <a:ln w="11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5961226F-634E-00BF-4A2A-00DA660BA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0488" y="5278438"/>
            <a:ext cx="1858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Sans"/>
              </a:rPr>
              <a:t>Port connector</a:t>
            </a:r>
            <a:endParaRPr lang="en-US" sz="2000">
              <a:latin typeface="Arial" pitchFamily="34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78EC41BE-62A4-C046-1B1B-0460726BC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375" y="4573588"/>
            <a:ext cx="1811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Sans"/>
              </a:rPr>
              <a:t>Port controller</a:t>
            </a:r>
            <a:endParaRPr lang="en-US" sz="2000">
              <a:latin typeface="Arial" pitchFamily="34" charset="0"/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BB5369AE-43A8-29A7-969F-92E60BD93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9775" y="3956050"/>
            <a:ext cx="392113" cy="346075"/>
          </a:xfrm>
          <a:prstGeom prst="rect">
            <a:avLst/>
          </a:prstGeom>
          <a:solidFill>
            <a:srgbClr val="E9AFAF"/>
          </a:solidFill>
          <a:ln w="9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FBEBB782-799C-EAE1-C818-1CA2D24AA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2363" y="3956050"/>
            <a:ext cx="393700" cy="346075"/>
          </a:xfrm>
          <a:prstGeom prst="rect">
            <a:avLst/>
          </a:prstGeom>
          <a:solidFill>
            <a:srgbClr val="E9AFAF"/>
          </a:solidFill>
          <a:ln w="9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D15BB86A-AE53-88C2-4AD4-5AEC820B4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6538" y="3956050"/>
            <a:ext cx="393700" cy="346075"/>
          </a:xfrm>
          <a:prstGeom prst="rect">
            <a:avLst/>
          </a:prstGeom>
          <a:solidFill>
            <a:srgbClr val="E9AFAF"/>
          </a:solidFill>
          <a:ln w="9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FA813CFD-8CD2-663E-FC59-D1C479C20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8650" y="3956050"/>
            <a:ext cx="392113" cy="346075"/>
          </a:xfrm>
          <a:prstGeom prst="rect">
            <a:avLst/>
          </a:prstGeom>
          <a:solidFill>
            <a:srgbClr val="E9AFAF"/>
          </a:solidFill>
          <a:ln w="9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9C8C5091-B147-CBF8-6576-44F4B286D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2825" y="3956050"/>
            <a:ext cx="392113" cy="346075"/>
          </a:xfrm>
          <a:prstGeom prst="rect">
            <a:avLst/>
          </a:prstGeom>
          <a:solidFill>
            <a:srgbClr val="E9AFAF"/>
          </a:solidFill>
          <a:ln w="9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D680D31F-EF24-AAC1-E672-CC91A3C25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5413" y="3956050"/>
            <a:ext cx="393700" cy="346075"/>
          </a:xfrm>
          <a:prstGeom prst="rect">
            <a:avLst/>
          </a:prstGeom>
          <a:solidFill>
            <a:srgbClr val="E9AFAF"/>
          </a:solidFill>
          <a:ln w="9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2F796468-80C8-6B4B-B258-6160C89A2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6413" y="3956050"/>
            <a:ext cx="392113" cy="346075"/>
          </a:xfrm>
          <a:prstGeom prst="rect">
            <a:avLst/>
          </a:prstGeom>
          <a:solidFill>
            <a:srgbClr val="E9AFAF"/>
          </a:solidFill>
          <a:ln w="9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CDBFBB59-CCF8-50CF-2ACB-F57C1B20A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0588" y="3956050"/>
            <a:ext cx="392113" cy="346075"/>
          </a:xfrm>
          <a:prstGeom prst="rect">
            <a:avLst/>
          </a:prstGeom>
          <a:solidFill>
            <a:srgbClr val="E9AFAF"/>
          </a:solidFill>
          <a:ln w="9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AE9E2B8D-31C0-6C37-F623-D5883261D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3863" y="3074988"/>
            <a:ext cx="1122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Sans"/>
              </a:rPr>
              <a:t>Registers</a:t>
            </a:r>
            <a:endParaRPr lang="en-US" sz="2800">
              <a:latin typeface="Arial" pitchFamily="34" charset="0"/>
            </a:endParaRPr>
          </a:p>
        </p:txBody>
      </p:sp>
      <p:sp>
        <p:nvSpPr>
          <p:cNvPr id="22" name="Freeform 19">
            <a:extLst>
              <a:ext uri="{FF2B5EF4-FFF2-40B4-BE49-F238E27FC236}">
                <a16:creationId xmlns:a16="http://schemas.microsoft.com/office/drawing/2014/main" id="{4F151903-E493-D4EA-012B-CE91BC8756C8}"/>
              </a:ext>
            </a:extLst>
          </p:cNvPr>
          <p:cNvSpPr>
            <a:spLocks/>
          </p:cNvSpPr>
          <p:nvPr/>
        </p:nvSpPr>
        <p:spPr bwMode="auto">
          <a:xfrm>
            <a:off x="7105650" y="3379788"/>
            <a:ext cx="1522413" cy="223838"/>
          </a:xfrm>
          <a:custGeom>
            <a:avLst/>
            <a:gdLst>
              <a:gd name="T0" fmla="*/ 0 w 1959"/>
              <a:gd name="T1" fmla="*/ 288 h 288"/>
              <a:gd name="T2" fmla="*/ 106 w 1959"/>
              <a:gd name="T3" fmla="*/ 138 h 288"/>
              <a:gd name="T4" fmla="*/ 1862 w 1959"/>
              <a:gd name="T5" fmla="*/ 138 h 288"/>
              <a:gd name="T6" fmla="*/ 1959 w 1959"/>
              <a:gd name="T7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59" h="288">
                <a:moveTo>
                  <a:pt x="0" y="288"/>
                </a:moveTo>
                <a:lnTo>
                  <a:pt x="106" y="138"/>
                </a:lnTo>
                <a:lnTo>
                  <a:pt x="1862" y="138"/>
                </a:lnTo>
                <a:lnTo>
                  <a:pt x="1959" y="0"/>
                </a:lnTo>
              </a:path>
            </a:pathLst>
          </a:cu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23" name="Freeform 20">
            <a:extLst>
              <a:ext uri="{FF2B5EF4-FFF2-40B4-BE49-F238E27FC236}">
                <a16:creationId xmlns:a16="http://schemas.microsoft.com/office/drawing/2014/main" id="{D1EFED4D-785D-BE34-215D-6CA1977F9611}"/>
              </a:ext>
            </a:extLst>
          </p:cNvPr>
          <p:cNvSpPr>
            <a:spLocks/>
          </p:cNvSpPr>
          <p:nvPr/>
        </p:nvSpPr>
        <p:spPr bwMode="auto">
          <a:xfrm>
            <a:off x="8624888" y="3389313"/>
            <a:ext cx="1520825" cy="223838"/>
          </a:xfrm>
          <a:custGeom>
            <a:avLst/>
            <a:gdLst>
              <a:gd name="T0" fmla="*/ 1958 w 1958"/>
              <a:gd name="T1" fmla="*/ 287 h 287"/>
              <a:gd name="T2" fmla="*/ 1853 w 1958"/>
              <a:gd name="T3" fmla="*/ 138 h 287"/>
              <a:gd name="T4" fmla="*/ 97 w 1958"/>
              <a:gd name="T5" fmla="*/ 138 h 287"/>
              <a:gd name="T6" fmla="*/ 0 w 1958"/>
              <a:gd name="T7" fmla="*/ 0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58" h="287">
                <a:moveTo>
                  <a:pt x="1958" y="287"/>
                </a:moveTo>
                <a:lnTo>
                  <a:pt x="1853" y="138"/>
                </a:lnTo>
                <a:lnTo>
                  <a:pt x="97" y="138"/>
                </a:lnTo>
                <a:lnTo>
                  <a:pt x="0" y="0"/>
                </a:lnTo>
              </a:path>
            </a:pathLst>
          </a:cu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24" name="Freeform 21">
            <a:extLst>
              <a:ext uri="{FF2B5EF4-FFF2-40B4-BE49-F238E27FC236}">
                <a16:creationId xmlns:a16="http://schemas.microsoft.com/office/drawing/2014/main" id="{9C707F6B-22C3-2A7E-B91A-1F48F679BC8D}"/>
              </a:ext>
            </a:extLst>
          </p:cNvPr>
          <p:cNvSpPr>
            <a:spLocks/>
          </p:cNvSpPr>
          <p:nvPr/>
        </p:nvSpPr>
        <p:spPr bwMode="auto">
          <a:xfrm>
            <a:off x="7104063" y="3698875"/>
            <a:ext cx="536575" cy="168275"/>
          </a:xfrm>
          <a:custGeom>
            <a:avLst/>
            <a:gdLst>
              <a:gd name="T0" fmla="*/ 0 w 691"/>
              <a:gd name="T1" fmla="*/ 216 h 216"/>
              <a:gd name="T2" fmla="*/ 38 w 691"/>
              <a:gd name="T3" fmla="*/ 67 h 216"/>
              <a:gd name="T4" fmla="*/ 651 w 691"/>
              <a:gd name="T5" fmla="*/ 62 h 216"/>
              <a:gd name="T6" fmla="*/ 691 w 691"/>
              <a:gd name="T7" fmla="*/ 0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91" h="216">
                <a:moveTo>
                  <a:pt x="0" y="216"/>
                </a:moveTo>
                <a:lnTo>
                  <a:pt x="38" y="67"/>
                </a:lnTo>
                <a:lnTo>
                  <a:pt x="651" y="62"/>
                </a:lnTo>
                <a:lnTo>
                  <a:pt x="691" y="0"/>
                </a:lnTo>
              </a:path>
            </a:pathLst>
          </a:custGeom>
          <a:noFill/>
          <a:ln w="7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25" name="Freeform 22">
            <a:extLst>
              <a:ext uri="{FF2B5EF4-FFF2-40B4-BE49-F238E27FC236}">
                <a16:creationId xmlns:a16="http://schemas.microsoft.com/office/drawing/2014/main" id="{CFC14786-8820-DB18-55A8-5401CBE220E0}"/>
              </a:ext>
            </a:extLst>
          </p:cNvPr>
          <p:cNvSpPr>
            <a:spLocks/>
          </p:cNvSpPr>
          <p:nvPr/>
        </p:nvSpPr>
        <p:spPr bwMode="auto">
          <a:xfrm>
            <a:off x="7640638" y="3687763"/>
            <a:ext cx="550863" cy="188913"/>
          </a:xfrm>
          <a:custGeom>
            <a:avLst/>
            <a:gdLst>
              <a:gd name="T0" fmla="*/ 710 w 710"/>
              <a:gd name="T1" fmla="*/ 242 h 242"/>
              <a:gd name="T2" fmla="*/ 673 w 710"/>
              <a:gd name="T3" fmla="*/ 87 h 242"/>
              <a:gd name="T4" fmla="*/ 39 w 710"/>
              <a:gd name="T5" fmla="*/ 82 h 242"/>
              <a:gd name="T6" fmla="*/ 0 w 710"/>
              <a:gd name="T7" fmla="*/ 0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10" h="242">
                <a:moveTo>
                  <a:pt x="710" y="242"/>
                </a:moveTo>
                <a:lnTo>
                  <a:pt x="673" y="87"/>
                </a:lnTo>
                <a:lnTo>
                  <a:pt x="39" y="82"/>
                </a:lnTo>
                <a:lnTo>
                  <a:pt x="0" y="0"/>
                </a:lnTo>
              </a:path>
            </a:pathLst>
          </a:custGeom>
          <a:noFill/>
          <a:ln w="7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11CB728E-D0C1-5315-CA2B-9CEEFA25886A}"/>
              </a:ext>
            </a:extLst>
          </p:cNvPr>
          <p:cNvSpPr>
            <a:spLocks/>
          </p:cNvSpPr>
          <p:nvPr/>
        </p:nvSpPr>
        <p:spPr bwMode="auto">
          <a:xfrm>
            <a:off x="8240713" y="3714750"/>
            <a:ext cx="947738" cy="152400"/>
          </a:xfrm>
          <a:custGeom>
            <a:avLst/>
            <a:gdLst>
              <a:gd name="T0" fmla="*/ 0 w 1218"/>
              <a:gd name="T1" fmla="*/ 196 h 196"/>
              <a:gd name="T2" fmla="*/ 66 w 1218"/>
              <a:gd name="T3" fmla="*/ 47 h 196"/>
              <a:gd name="T4" fmla="*/ 1157 w 1218"/>
              <a:gd name="T5" fmla="*/ 47 h 196"/>
              <a:gd name="T6" fmla="*/ 1218 w 1218"/>
              <a:gd name="T7" fmla="*/ 0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18" h="196">
                <a:moveTo>
                  <a:pt x="0" y="196"/>
                </a:moveTo>
                <a:lnTo>
                  <a:pt x="66" y="47"/>
                </a:lnTo>
                <a:lnTo>
                  <a:pt x="1157" y="47"/>
                </a:lnTo>
                <a:lnTo>
                  <a:pt x="1218" y="0"/>
                </a:lnTo>
              </a:path>
            </a:pathLst>
          </a:custGeom>
          <a:noFill/>
          <a:ln w="9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27" name="Freeform 24">
            <a:extLst>
              <a:ext uri="{FF2B5EF4-FFF2-40B4-BE49-F238E27FC236}">
                <a16:creationId xmlns:a16="http://schemas.microsoft.com/office/drawing/2014/main" id="{4532ED91-3E99-369B-F50D-DC8D82E975F4}"/>
              </a:ext>
            </a:extLst>
          </p:cNvPr>
          <p:cNvSpPr>
            <a:spLocks/>
          </p:cNvSpPr>
          <p:nvPr/>
        </p:nvSpPr>
        <p:spPr bwMode="auto">
          <a:xfrm>
            <a:off x="9185275" y="3708400"/>
            <a:ext cx="946150" cy="168275"/>
          </a:xfrm>
          <a:custGeom>
            <a:avLst/>
            <a:gdLst>
              <a:gd name="T0" fmla="*/ 1218 w 1218"/>
              <a:gd name="T1" fmla="*/ 217 h 217"/>
              <a:gd name="T2" fmla="*/ 1152 w 1218"/>
              <a:gd name="T3" fmla="*/ 68 h 217"/>
              <a:gd name="T4" fmla="*/ 61 w 1218"/>
              <a:gd name="T5" fmla="*/ 68 h 217"/>
              <a:gd name="T6" fmla="*/ 0 w 1218"/>
              <a:gd name="T7" fmla="*/ 0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18" h="217">
                <a:moveTo>
                  <a:pt x="1218" y="217"/>
                </a:moveTo>
                <a:lnTo>
                  <a:pt x="1152" y="68"/>
                </a:lnTo>
                <a:lnTo>
                  <a:pt x="61" y="68"/>
                </a:lnTo>
                <a:lnTo>
                  <a:pt x="0" y="0"/>
                </a:lnTo>
              </a:path>
            </a:pathLst>
          </a:custGeom>
          <a:noFill/>
          <a:ln w="9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C2864BDB-059A-5D14-93F3-257900680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3449638"/>
            <a:ext cx="554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Sans"/>
              </a:rPr>
              <a:t>Input</a:t>
            </a:r>
            <a:endParaRPr lang="en-US" sz="3200">
              <a:latin typeface="Arial" pitchFamily="34" charset="0"/>
            </a:endParaRPr>
          </a:p>
        </p:txBody>
      </p:sp>
      <p:sp>
        <p:nvSpPr>
          <p:cNvPr id="29" name="Rectangle 26">
            <a:extLst>
              <a:ext uri="{FF2B5EF4-FFF2-40B4-BE49-F238E27FC236}">
                <a16:creationId xmlns:a16="http://schemas.microsoft.com/office/drawing/2014/main" id="{017D9502-5323-8DBC-D247-4E20DD64F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8888" y="3455988"/>
            <a:ext cx="747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Sans"/>
              </a:rPr>
              <a:t>Output</a:t>
            </a:r>
            <a:endParaRPr lang="en-US" sz="2800">
              <a:latin typeface="Arial" pitchFamily="34" charset="0"/>
            </a:endParaRPr>
          </a:p>
        </p:txBody>
      </p:sp>
      <p:sp>
        <p:nvSpPr>
          <p:cNvPr id="30" name="Line 27">
            <a:extLst>
              <a:ext uri="{FF2B5EF4-FFF2-40B4-BE49-F238E27FC236}">
                <a16:creationId xmlns:a16="http://schemas.microsoft.com/office/drawing/2014/main" id="{7B42156A-7919-CDF9-CBB4-D410686FBEAC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1838" y="4137025"/>
            <a:ext cx="0" cy="519113"/>
          </a:xfrm>
          <a:prstGeom prst="line">
            <a:avLst/>
          </a:prstGeom>
          <a:noFill/>
          <a:ln w="10" cap="flat">
            <a:solidFill>
              <a:srgbClr val="11002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31" name="Line 28">
            <a:extLst>
              <a:ext uri="{FF2B5EF4-FFF2-40B4-BE49-F238E27FC236}">
                <a16:creationId xmlns:a16="http://schemas.microsoft.com/office/drawing/2014/main" id="{76803C42-C259-C6E6-7221-B729F2CD7DE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75875" y="4081463"/>
            <a:ext cx="0" cy="692150"/>
          </a:xfrm>
          <a:prstGeom prst="line">
            <a:avLst/>
          </a:prstGeom>
          <a:noFill/>
          <a:ln w="10" cap="flat">
            <a:solidFill>
              <a:srgbClr val="11002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32" name="Rectangle 29">
            <a:extLst>
              <a:ext uri="{FF2B5EF4-FFF2-40B4-BE49-F238E27FC236}">
                <a16:creationId xmlns:a16="http://schemas.microsoft.com/office/drawing/2014/main" id="{672A8E09-54E3-E693-7F5E-52AE18890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2525" y="2709863"/>
            <a:ext cx="2300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Sans"/>
              </a:rPr>
              <a:t>Software interface</a:t>
            </a:r>
            <a:endParaRPr lang="en-US" sz="3200">
              <a:latin typeface="Arial" pitchFamily="34" charset="0"/>
            </a:endParaRPr>
          </a:p>
        </p:txBody>
      </p:sp>
      <p:sp>
        <p:nvSpPr>
          <p:cNvPr id="33" name="Rectangle 30">
            <a:extLst>
              <a:ext uri="{FF2B5EF4-FFF2-40B4-BE49-F238E27FC236}">
                <a16:creationId xmlns:a16="http://schemas.microsoft.com/office/drawing/2014/main" id="{98250506-5491-C7D6-4F57-5A265031A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000" y="3052763"/>
            <a:ext cx="1716088" cy="7938"/>
          </a:xfrm>
          <a:prstGeom prst="rect">
            <a:avLst/>
          </a:prstGeom>
          <a:solidFill>
            <a:srgbClr val="E3D7F4"/>
          </a:solidFill>
          <a:ln w="10" cap="flat">
            <a:solidFill>
              <a:srgbClr val="11002B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466207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766EC5-C0A9-9797-A1EA-B7590AACA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EC7692-432F-A676-6245-0B6F0F6F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70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637EB0-AE62-C3BC-1B8D-270FDAEFE386}"/>
              </a:ext>
            </a:extLst>
          </p:cNvPr>
          <p:cNvSpPr/>
          <p:nvPr/>
        </p:nvSpPr>
        <p:spPr>
          <a:xfrm>
            <a:off x="2139885" y="1659118"/>
            <a:ext cx="8210746" cy="35539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8800" dirty="0"/>
              <a:t>Character Devices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6B36B28-1C43-F169-7124-0B1AE9666DB7}"/>
              </a:ext>
            </a:extLst>
          </p:cNvPr>
          <p:cNvSpPr/>
          <p:nvPr/>
        </p:nvSpPr>
        <p:spPr>
          <a:xfrm>
            <a:off x="1044018" y="521864"/>
            <a:ext cx="1640264" cy="82955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open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8833D0D-6A32-C791-B5AD-41EA1D2F668D}"/>
              </a:ext>
            </a:extLst>
          </p:cNvPr>
          <p:cNvSpPr/>
          <p:nvPr/>
        </p:nvSpPr>
        <p:spPr>
          <a:xfrm>
            <a:off x="2810759" y="515791"/>
            <a:ext cx="1640264" cy="82955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close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D26F48A-D930-4769-F80F-F84061C9B94A}"/>
              </a:ext>
            </a:extLst>
          </p:cNvPr>
          <p:cNvSpPr/>
          <p:nvPr/>
        </p:nvSpPr>
        <p:spPr>
          <a:xfrm>
            <a:off x="5909820" y="515791"/>
            <a:ext cx="1640264" cy="97904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read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795535-ED70-5A1E-D607-9B99247F6C07}"/>
              </a:ext>
            </a:extLst>
          </p:cNvPr>
          <p:cNvSpPr/>
          <p:nvPr/>
        </p:nvSpPr>
        <p:spPr>
          <a:xfrm>
            <a:off x="7940511" y="515791"/>
            <a:ext cx="1640264" cy="97904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write</a:t>
            </a:r>
          </a:p>
        </p:txBody>
      </p:sp>
    </p:spTree>
    <p:extLst>
      <p:ext uri="{BB962C8B-B14F-4D97-AF65-F5344CB8AC3E}">
        <p14:creationId xmlns:p14="http://schemas.microsoft.com/office/powerpoint/2010/main" val="1366224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48171-C805-79E6-6A87-AA63F9B7E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USB Keyboard</a:t>
            </a:r>
          </a:p>
        </p:txBody>
      </p:sp>
      <p:pic>
        <p:nvPicPr>
          <p:cNvPr id="11" name="Content Placeholder 10" descr="A computer mouse on a keyboard&#10;&#10;Description automatically generated with medium confidence">
            <a:extLst>
              <a:ext uri="{FF2B5EF4-FFF2-40B4-BE49-F238E27FC236}">
                <a16:creationId xmlns:a16="http://schemas.microsoft.com/office/drawing/2014/main" id="{75B7124F-BD11-FB45-5332-574D68D019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38215" y="282345"/>
            <a:ext cx="3184342" cy="212289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425446-4BF1-5E27-68BE-2FAE89875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E4696D-1815-2D8C-BBCC-2820708D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EF1D0F-3417-411B-DEFC-277EA1DC3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595" y="2020186"/>
            <a:ext cx="761084" cy="63177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7720E89-E8E1-AA56-3F6D-452EC87948B4}"/>
              </a:ext>
            </a:extLst>
          </p:cNvPr>
          <p:cNvSpPr/>
          <p:nvPr/>
        </p:nvSpPr>
        <p:spPr>
          <a:xfrm>
            <a:off x="1658679" y="2020186"/>
            <a:ext cx="6494721" cy="6485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3200" dirty="0"/>
              <a:t>/drivers/hid/</a:t>
            </a:r>
            <a:r>
              <a:rPr lang="en-IN" sz="3200" dirty="0" err="1"/>
              <a:t>usbhid</a:t>
            </a:r>
            <a:r>
              <a:rPr lang="en-IN" sz="3200" dirty="0"/>
              <a:t>/</a:t>
            </a:r>
            <a:r>
              <a:rPr lang="en-IN" sz="3200" dirty="0" err="1"/>
              <a:t>usbkbd.c</a:t>
            </a:r>
            <a:endParaRPr lang="en-IN" sz="12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9F9DEA9-FF39-FD32-7246-769A6027E603}"/>
              </a:ext>
            </a:extLst>
          </p:cNvPr>
          <p:cNvSpPr txBox="1">
            <a:spLocks/>
          </p:cNvSpPr>
          <p:nvPr/>
        </p:nvSpPr>
        <p:spPr>
          <a:xfrm>
            <a:off x="838200" y="2981455"/>
            <a:ext cx="10515600" cy="3358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2400" i="1" dirty="0" err="1"/>
              <a:t>usb_kbd_probe</a:t>
            </a:r>
            <a:r>
              <a:rPr lang="en-IN" sz="2400" i="1" dirty="0"/>
              <a:t> </a:t>
            </a:r>
            <a:r>
              <a:rPr lang="en-IN" sz="2400" dirty="0"/>
              <a:t>is the </a:t>
            </a:r>
            <a:r>
              <a:rPr lang="en-IN" sz="2400" dirty="0">
                <a:solidFill>
                  <a:srgbClr val="0070C0"/>
                </a:solidFill>
              </a:rPr>
              <a:t>entry</a:t>
            </a:r>
            <a:r>
              <a:rPr lang="en-IN" sz="2400" dirty="0"/>
              <a:t> point for adding a module</a:t>
            </a:r>
          </a:p>
          <a:p>
            <a:r>
              <a:rPr lang="en-IN" sz="2400" dirty="0">
                <a:solidFill>
                  <a:srgbClr val="0070C0"/>
                </a:solidFill>
              </a:rPr>
              <a:t>Allocate</a:t>
            </a:r>
            <a:r>
              <a:rPr lang="en-IN" sz="2400" dirty="0"/>
              <a:t> a generic </a:t>
            </a:r>
            <a:r>
              <a:rPr lang="en-IN" sz="2400" dirty="0">
                <a:solidFill>
                  <a:srgbClr val="00B050"/>
                </a:solidFill>
              </a:rPr>
              <a:t>input device</a:t>
            </a:r>
            <a:r>
              <a:rPr lang="en-IN" sz="2400" dirty="0"/>
              <a:t>. Associate it with the </a:t>
            </a:r>
            <a:r>
              <a:rPr lang="en-IN" sz="2400" dirty="0">
                <a:solidFill>
                  <a:srgbClr val="0070C0"/>
                </a:solidFill>
              </a:rPr>
              <a:t>keyboard</a:t>
            </a:r>
            <a:r>
              <a:rPr lang="en-IN" sz="2400" dirty="0"/>
              <a:t> device.</a:t>
            </a:r>
          </a:p>
          <a:p>
            <a:r>
              <a:rPr lang="en-IN" sz="2400" dirty="0"/>
              <a:t>Initialize all the </a:t>
            </a:r>
            <a:r>
              <a:rPr lang="en-IN" sz="2400" dirty="0">
                <a:solidFill>
                  <a:schemeClr val="accent6">
                    <a:lumMod val="50000"/>
                  </a:schemeClr>
                </a:solidFill>
              </a:rPr>
              <a:t>function</a:t>
            </a:r>
            <a:r>
              <a:rPr lang="en-IN" sz="2400" dirty="0"/>
              <a:t> pointers that will be called when the </a:t>
            </a:r>
            <a:r>
              <a:rPr lang="en-IN" sz="2400" dirty="0">
                <a:solidFill>
                  <a:srgbClr val="7030A0"/>
                </a:solidFill>
              </a:rPr>
              <a:t>module</a:t>
            </a:r>
            <a:r>
              <a:rPr lang="en-IN" sz="2400" dirty="0"/>
              <a:t> will be opened, closed, and a </a:t>
            </a:r>
            <a:r>
              <a:rPr lang="en-IN" sz="2400" dirty="0">
                <a:solidFill>
                  <a:srgbClr val="C00000"/>
                </a:solidFill>
              </a:rPr>
              <a:t>key press event </a:t>
            </a:r>
            <a:r>
              <a:rPr lang="en-IN" sz="2400" dirty="0"/>
              <a:t>will be processed</a:t>
            </a:r>
          </a:p>
          <a:p>
            <a:r>
              <a:rPr lang="en-IN" sz="2400" dirty="0"/>
              <a:t>Two </a:t>
            </a:r>
            <a:r>
              <a:rPr lang="en-IN" sz="2400" dirty="0">
                <a:solidFill>
                  <a:srgbClr val="FF0000"/>
                </a:solidFill>
              </a:rPr>
              <a:t>crucial</a:t>
            </a:r>
            <a:r>
              <a:rPr lang="en-IN" sz="2400" dirty="0"/>
              <a:t> functions for </a:t>
            </a:r>
            <a:r>
              <a:rPr lang="en-IN" sz="2400" dirty="0">
                <a:solidFill>
                  <a:srgbClr val="C00000"/>
                </a:solidFill>
              </a:rPr>
              <a:t>registering</a:t>
            </a:r>
            <a:r>
              <a:rPr lang="en-IN" sz="2400" dirty="0"/>
              <a:t> and </a:t>
            </a:r>
            <a:r>
              <a:rPr lang="en-IN" sz="2400" dirty="0">
                <a:solidFill>
                  <a:schemeClr val="accent1">
                    <a:lumMod val="75000"/>
                  </a:schemeClr>
                </a:solidFill>
              </a:rPr>
              <a:t>deregistering</a:t>
            </a:r>
            <a:r>
              <a:rPr lang="en-IN" sz="2400" dirty="0"/>
              <a:t> character devices</a:t>
            </a:r>
          </a:p>
          <a:p>
            <a:pPr lvl="1"/>
            <a:r>
              <a:rPr lang="en-IN" sz="2000" i="1" dirty="0" err="1">
                <a:solidFill>
                  <a:srgbClr val="7030A0"/>
                </a:solidFill>
              </a:rPr>
              <a:t>register_chrdev</a:t>
            </a:r>
            <a:r>
              <a:rPr lang="en-IN" sz="2000" dirty="0"/>
              <a:t>: Register the major and minor numbers of the device. Register the driver structure (list of function pointers).</a:t>
            </a:r>
          </a:p>
          <a:p>
            <a:pPr lvl="1"/>
            <a:r>
              <a:rPr lang="en-IN" sz="2000" dirty="0" err="1">
                <a:solidFill>
                  <a:schemeClr val="accent6">
                    <a:lumMod val="50000"/>
                  </a:schemeClr>
                </a:solidFill>
              </a:rPr>
              <a:t>unregister_chrdev</a:t>
            </a:r>
            <a:r>
              <a:rPr lang="en-IN" sz="2000" dirty="0"/>
              <a:t>: Do the </a:t>
            </a:r>
            <a:r>
              <a:rPr lang="en-IN" sz="2000" dirty="0">
                <a:solidFill>
                  <a:srgbClr val="FF0000"/>
                </a:solidFill>
              </a:rPr>
              <a:t>reverse</a:t>
            </a:r>
            <a:r>
              <a:rPr lang="en-IN" sz="2000" dirty="0"/>
              <a:t>		</a:t>
            </a:r>
          </a:p>
          <a:p>
            <a:endParaRPr lang="en-IN" i="1" dirty="0"/>
          </a:p>
        </p:txBody>
      </p:sp>
    </p:spTree>
    <p:extLst>
      <p:ext uri="{BB962C8B-B14F-4D97-AF65-F5344CB8AC3E}">
        <p14:creationId xmlns:p14="http://schemas.microsoft.com/office/powerpoint/2010/main" val="37874805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B9601-7131-4187-D53D-5D87BA80F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Register interrupt handler: </a:t>
            </a:r>
            <a:r>
              <a:rPr lang="en-IN" i="1" dirty="0" err="1"/>
              <a:t>usb_kbd_irq</a:t>
            </a:r>
            <a:r>
              <a:rPr lang="en-IN" i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B3A45-00A4-C07F-2339-A364F5D8D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13911"/>
            <a:ext cx="10515600" cy="3533686"/>
          </a:xfrm>
        </p:spPr>
        <p:txBody>
          <a:bodyPr>
            <a:normAutofit lnSpcReduction="10000"/>
          </a:bodyPr>
          <a:lstStyle/>
          <a:p>
            <a:r>
              <a:rPr lang="en-IN" sz="2400" i="1" dirty="0">
                <a:solidFill>
                  <a:srgbClr val="0070C0"/>
                </a:solidFill>
              </a:rPr>
              <a:t>struct</a:t>
            </a:r>
            <a:r>
              <a:rPr lang="en-IN" sz="2400" i="1" dirty="0"/>
              <a:t> urb </a:t>
            </a:r>
            <a:endParaRPr lang="en-IN" sz="2400" dirty="0"/>
          </a:p>
          <a:p>
            <a:pPr lvl="1"/>
            <a:r>
              <a:rPr lang="en-IN" dirty="0"/>
              <a:t>USB </a:t>
            </a:r>
            <a:r>
              <a:rPr lang="en-IN" dirty="0">
                <a:solidFill>
                  <a:srgbClr val="FF0000"/>
                </a:solidFill>
              </a:rPr>
              <a:t>request</a:t>
            </a:r>
            <a:r>
              <a:rPr lang="en-IN" dirty="0"/>
              <a:t> block: </a:t>
            </a:r>
            <a:r>
              <a:rPr lang="en-IN" dirty="0">
                <a:solidFill>
                  <a:srgbClr val="0070C0"/>
                </a:solidFill>
              </a:rPr>
              <a:t>generic</a:t>
            </a:r>
            <a:r>
              <a:rPr lang="en-IN" dirty="0"/>
              <a:t> data structure to hold information pertaining to USB device </a:t>
            </a:r>
            <a:r>
              <a:rPr lang="en-IN" dirty="0">
                <a:solidFill>
                  <a:srgbClr val="C00000"/>
                </a:solidFill>
              </a:rPr>
              <a:t>requests</a:t>
            </a:r>
            <a:r>
              <a:rPr lang="en-IN" dirty="0"/>
              <a:t> and </a:t>
            </a:r>
            <a:r>
              <a:rPr lang="en-IN" dirty="0">
                <a:solidFill>
                  <a:srgbClr val="00B050"/>
                </a:solidFill>
              </a:rPr>
              <a:t>responses</a:t>
            </a:r>
          </a:p>
          <a:p>
            <a:r>
              <a:rPr lang="en-IN" sz="2400" dirty="0"/>
              <a:t>Check the status of all </a:t>
            </a:r>
            <a:r>
              <a:rPr lang="en-IN" sz="2400" dirty="0">
                <a:solidFill>
                  <a:srgbClr val="7030A0"/>
                </a:solidFill>
              </a:rPr>
              <a:t>special</a:t>
            </a:r>
            <a:r>
              <a:rPr lang="en-IN" sz="2400" dirty="0"/>
              <a:t> keys: Ctrl, Alt, Scroll Lock, …</a:t>
            </a:r>
          </a:p>
          <a:p>
            <a:r>
              <a:rPr lang="en-IN" sz="2400" dirty="0"/>
              <a:t>Check if the </a:t>
            </a:r>
            <a:r>
              <a:rPr lang="en-IN" sz="2400" dirty="0">
                <a:solidFill>
                  <a:srgbClr val="0070C0"/>
                </a:solidFill>
              </a:rPr>
              <a:t>same key </a:t>
            </a:r>
            <a:r>
              <a:rPr lang="en-IN" sz="2400" dirty="0"/>
              <a:t>has been </a:t>
            </a:r>
            <a:r>
              <a:rPr lang="en-IN" sz="2400" dirty="0">
                <a:solidFill>
                  <a:srgbClr val="00B050"/>
                </a:solidFill>
              </a:rPr>
              <a:t>pressed</a:t>
            </a:r>
            <a:r>
              <a:rPr lang="en-IN" sz="2400" dirty="0"/>
              <a:t> twice (continued to be </a:t>
            </a:r>
            <a:r>
              <a:rPr lang="en-IN" sz="2400" dirty="0">
                <a:solidFill>
                  <a:srgbClr val="7030A0"/>
                </a:solidFill>
              </a:rPr>
              <a:t>pressed</a:t>
            </a:r>
            <a:r>
              <a:rPr lang="en-IN" sz="2400" dirty="0"/>
              <a:t> down)</a:t>
            </a:r>
          </a:p>
          <a:p>
            <a:r>
              <a:rPr lang="en-IN" sz="2400" dirty="0"/>
              <a:t>Access a table to </a:t>
            </a:r>
            <a:r>
              <a:rPr lang="en-IN" sz="2400" dirty="0">
                <a:solidFill>
                  <a:srgbClr val="FF0000"/>
                </a:solidFill>
              </a:rPr>
              <a:t>read</a:t>
            </a:r>
            <a:r>
              <a:rPr lang="en-IN" sz="2400" dirty="0"/>
              <a:t> the Ascii code from a </a:t>
            </a:r>
            <a:r>
              <a:rPr lang="en-IN" sz="2400" dirty="0">
                <a:solidFill>
                  <a:srgbClr val="C00000"/>
                </a:solidFill>
              </a:rPr>
              <a:t>table</a:t>
            </a:r>
            <a:r>
              <a:rPr lang="en-IN" sz="2400" dirty="0"/>
              <a:t> that is indexed with the </a:t>
            </a:r>
            <a:r>
              <a:rPr lang="en-IN" sz="2400" dirty="0">
                <a:solidFill>
                  <a:schemeClr val="accent2">
                    <a:lumMod val="75000"/>
                  </a:schemeClr>
                </a:solidFill>
              </a:rPr>
              <a:t>code</a:t>
            </a:r>
            <a:r>
              <a:rPr lang="en-IN" sz="2400" dirty="0"/>
              <a:t> sent by the </a:t>
            </a:r>
            <a:r>
              <a:rPr lang="en-IN" sz="2400" dirty="0">
                <a:solidFill>
                  <a:srgbClr val="C00000"/>
                </a:solidFill>
              </a:rPr>
              <a:t>USB keyboard</a:t>
            </a:r>
          </a:p>
          <a:p>
            <a:pPr lvl="1"/>
            <a:r>
              <a:rPr lang="en-IN" dirty="0"/>
              <a:t>Report the </a:t>
            </a:r>
            <a:r>
              <a:rPr lang="en-IN" dirty="0">
                <a:solidFill>
                  <a:srgbClr val="0070C0"/>
                </a:solidFill>
              </a:rPr>
              <a:t>key</a:t>
            </a:r>
            <a:r>
              <a:rPr lang="en-IN" dirty="0"/>
              <a:t> pressed</a:t>
            </a:r>
          </a:p>
          <a:p>
            <a:pPr lvl="1"/>
            <a:r>
              <a:rPr lang="en-IN" dirty="0"/>
              <a:t>Take </a:t>
            </a:r>
            <a:r>
              <a:rPr lang="en-IN" dirty="0">
                <a:solidFill>
                  <a:srgbClr val="00B050"/>
                </a:solidFill>
              </a:rPr>
              <a:t>special</a:t>
            </a:r>
            <a:r>
              <a:rPr lang="en-IN" dirty="0"/>
              <a:t> action for </a:t>
            </a:r>
            <a:r>
              <a:rPr lang="en-IN" dirty="0">
                <a:solidFill>
                  <a:schemeClr val="accent1">
                    <a:lumMod val="75000"/>
                  </a:schemeClr>
                </a:solidFill>
              </a:rPr>
              <a:t>keys</a:t>
            </a:r>
            <a:r>
              <a:rPr lang="en-IN" dirty="0"/>
              <a:t> such as </a:t>
            </a:r>
            <a:r>
              <a:rPr lang="en-IN" dirty="0" err="1"/>
              <a:t>Num</a:t>
            </a:r>
            <a:r>
              <a:rPr lang="en-IN" dirty="0"/>
              <a:t> Lock, Caps Lock, etc.</a:t>
            </a:r>
          </a:p>
          <a:p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7E067C-69A5-7B4A-BF1F-E08A2B6D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A9FD1E-E89E-BCF3-9CEF-DBB095DBE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CE8A54-96D0-20C8-60FB-44F269127812}"/>
              </a:ext>
            </a:extLst>
          </p:cNvPr>
          <p:cNvSpPr/>
          <p:nvPr/>
        </p:nvSpPr>
        <p:spPr>
          <a:xfrm>
            <a:off x="1385741" y="1581900"/>
            <a:ext cx="8936610" cy="6899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usb_kbd_irq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struct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urb *urb)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B247801-C2BA-4592-C383-C6BEAB5DBC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51322" y="1288348"/>
            <a:ext cx="656900" cy="587104"/>
          </a:xfrm>
          <a:prstGeom prst="rect">
            <a:avLst/>
          </a:prstGeom>
        </p:spPr>
      </p:pic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5D9AD86E-F0C5-D924-9F78-6A4F7F2AF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flipH="1">
            <a:off x="10921738" y="4020571"/>
            <a:ext cx="720365" cy="72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623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23152-5CEC-E443-0BD6-2EC4A67E1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Outline of this Chapter</a:t>
            </a:r>
            <a:endParaRPr lang="en-US"/>
          </a:p>
        </p:txBody>
      </p: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BEFA056E-878D-272B-D6B7-9F530418CA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7938512"/>
              </p:ext>
            </p:extLst>
          </p:nvPr>
        </p:nvGraphicFramePr>
        <p:xfrm>
          <a:off x="2108200" y="520700"/>
          <a:ext cx="9677400" cy="622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47" name="Arrow: Right 546">
            <a:extLst>
              <a:ext uri="{FF2B5EF4-FFF2-40B4-BE49-F238E27FC236}">
                <a16:creationId xmlns:a16="http://schemas.microsoft.com/office/drawing/2014/main" id="{0495D27B-F84C-16D3-39AC-6098851E46AC}"/>
              </a:ext>
            </a:extLst>
          </p:cNvPr>
          <p:cNvSpPr/>
          <p:nvPr/>
        </p:nvSpPr>
        <p:spPr>
          <a:xfrm>
            <a:off x="7825172" y="207153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err="1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F4AF79-3831-898A-60E2-2A9A7F2AB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B06472-D75D-7BDD-CF5F-8BF36EDE3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691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5C488-675F-92FF-DF85-B35FECF49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90" y="100030"/>
            <a:ext cx="10515600" cy="1325563"/>
          </a:xfrm>
        </p:spPr>
        <p:txBody>
          <a:bodyPr/>
          <a:lstStyle/>
          <a:p>
            <a:r>
              <a:rPr lang="en-US" dirty="0"/>
              <a:t>File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9F6CE-1A02-1DE9-C2A6-1590BDECB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93270"/>
            <a:ext cx="10515600" cy="2564091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Every disk can be </a:t>
            </a:r>
            <a:r>
              <a:rPr lang="en-US" sz="2400" dirty="0">
                <a:solidFill>
                  <a:srgbClr val="00B050"/>
                </a:solidFill>
              </a:rPr>
              <a:t>divided</a:t>
            </a:r>
            <a:r>
              <a:rPr lang="en-US" sz="2400" dirty="0"/>
              <a:t> into </a:t>
            </a:r>
            <a:r>
              <a:rPr lang="en-US" sz="2400" dirty="0">
                <a:solidFill>
                  <a:srgbClr val="0070C0"/>
                </a:solidFill>
              </a:rPr>
              <a:t>partitions</a:t>
            </a:r>
            <a:r>
              <a:rPr lang="en-US" sz="2400" dirty="0"/>
              <a:t>: logical disks</a:t>
            </a:r>
          </a:p>
          <a:p>
            <a:r>
              <a:rPr lang="en-US" sz="2400" dirty="0"/>
              <a:t>Each partition may have a </a:t>
            </a:r>
            <a:r>
              <a:rPr lang="en-US" sz="2400" dirty="0">
                <a:solidFill>
                  <a:srgbClr val="C00000"/>
                </a:solidFill>
              </a:rPr>
              <a:t>boot block </a:t>
            </a:r>
            <a:r>
              <a:rPr lang="en-US" sz="2400" dirty="0"/>
              <a:t>(used to boot the OS) (typically </a:t>
            </a:r>
            <a:r>
              <a:rPr lang="en-US" sz="2400" dirty="0">
                <a:solidFill>
                  <a:srgbClr val="00B050"/>
                </a:solidFill>
              </a:rPr>
              <a:t>starts</a:t>
            </a:r>
            <a:r>
              <a:rPr lang="en-US" sz="2400" dirty="0"/>
              <a:t> from the 0</a:t>
            </a:r>
            <a:r>
              <a:rPr lang="en-US" sz="2400" baseline="30000" dirty="0"/>
              <a:t>th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C00000"/>
                </a:solidFill>
              </a:rPr>
              <a:t>storage</a:t>
            </a:r>
            <a:r>
              <a:rPr lang="en-US" sz="2400" dirty="0"/>
              <a:t> location of the </a:t>
            </a:r>
            <a:r>
              <a:rPr lang="en-US" sz="2400" dirty="0">
                <a:solidFill>
                  <a:srgbClr val="0070C0"/>
                </a:solidFill>
              </a:rPr>
              <a:t>storage</a:t>
            </a:r>
            <a:r>
              <a:rPr lang="en-US" sz="2400" dirty="0"/>
              <a:t> device)</a:t>
            </a:r>
          </a:p>
          <a:p>
            <a:r>
              <a:rPr lang="en-US" sz="2400" dirty="0"/>
              <a:t>Every file system then has a </a:t>
            </a:r>
            <a:r>
              <a:rPr lang="en-US" sz="2400" dirty="0">
                <a:solidFill>
                  <a:srgbClr val="00B050"/>
                </a:solidFill>
              </a:rPr>
              <a:t>superblock</a:t>
            </a:r>
          </a:p>
          <a:p>
            <a:r>
              <a:rPr lang="en-US" sz="2400" dirty="0"/>
              <a:t>Location of the </a:t>
            </a:r>
            <a:r>
              <a:rPr lang="en-US" sz="2400" dirty="0">
                <a:solidFill>
                  <a:srgbClr val="FF0000"/>
                </a:solidFill>
              </a:rPr>
              <a:t>root</a:t>
            </a:r>
            <a:r>
              <a:rPr lang="en-US" sz="2400" dirty="0"/>
              <a:t> </a:t>
            </a:r>
            <a:r>
              <a:rPr lang="en-US" sz="2400" dirty="0" err="1"/>
              <a:t>inode</a:t>
            </a:r>
            <a:r>
              <a:rPr lang="en-US" sz="2400" dirty="0"/>
              <a:t> (“/” in Linux)</a:t>
            </a:r>
          </a:p>
          <a:p>
            <a:r>
              <a:rPr lang="en-US" sz="2400" dirty="0">
                <a:solidFill>
                  <a:srgbClr val="7030A0"/>
                </a:solidFill>
              </a:rPr>
              <a:t>Metadata</a:t>
            </a:r>
            <a:r>
              <a:rPr lang="en-US" sz="2400" dirty="0"/>
              <a:t>: max. file size, max. length of a filename, …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9B3EE5-20A4-A5E3-AFFE-C84F7F94C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E7FB9F-EFB4-9B38-4496-2A6D090DD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74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DC9470B-4E69-B951-184D-9F086A75B562}"/>
              </a:ext>
            </a:extLst>
          </p:cNvPr>
          <p:cNvSpPr/>
          <p:nvPr/>
        </p:nvSpPr>
        <p:spPr>
          <a:xfrm>
            <a:off x="1630837" y="1513724"/>
            <a:ext cx="3233394" cy="716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Logical address in a file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38627E9E-908A-1E31-8744-F93039EBBB85}"/>
              </a:ext>
            </a:extLst>
          </p:cNvPr>
          <p:cNvSpPr/>
          <p:nvPr/>
        </p:nvSpPr>
        <p:spPr>
          <a:xfrm>
            <a:off x="5024486" y="1774384"/>
            <a:ext cx="1809161" cy="3393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" name="Flowchart: Magnetic Disk 8">
            <a:extLst>
              <a:ext uri="{FF2B5EF4-FFF2-40B4-BE49-F238E27FC236}">
                <a16:creationId xmlns:a16="http://schemas.microsoft.com/office/drawing/2014/main" id="{244FB424-65CD-8E97-68D2-88F2FB440CF0}"/>
              </a:ext>
            </a:extLst>
          </p:cNvPr>
          <p:cNvSpPr/>
          <p:nvPr/>
        </p:nvSpPr>
        <p:spPr>
          <a:xfrm>
            <a:off x="6993903" y="1425593"/>
            <a:ext cx="3922336" cy="1036948"/>
          </a:xfrm>
          <a:prstGeom prst="flowChartMagneticDisk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/>
              <a:t>Physical address on the storage device</a:t>
            </a:r>
            <a:endParaRPr lang="en-IN" sz="24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42A87C-F5E1-8E6B-CE72-A80A05353B68}"/>
              </a:ext>
            </a:extLst>
          </p:cNvPr>
          <p:cNvSpPr/>
          <p:nvPr/>
        </p:nvSpPr>
        <p:spPr>
          <a:xfrm>
            <a:off x="1630837" y="2981191"/>
            <a:ext cx="3233394" cy="716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Path of the file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8D8D46-16D3-C594-7F6E-722DE348979F}"/>
              </a:ext>
            </a:extLst>
          </p:cNvPr>
          <p:cNvSpPr/>
          <p:nvPr/>
        </p:nvSpPr>
        <p:spPr>
          <a:xfrm>
            <a:off x="1451727" y="1262982"/>
            <a:ext cx="9634194" cy="1353084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A28AA7-ACB2-E778-6E96-3E8133BEDF38}"/>
              </a:ext>
            </a:extLst>
          </p:cNvPr>
          <p:cNvSpPr/>
          <p:nvPr/>
        </p:nvSpPr>
        <p:spPr>
          <a:xfrm>
            <a:off x="4949072" y="3280318"/>
            <a:ext cx="1432874" cy="1707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5841BFC-0DD1-9EEA-A14D-4F50D708F6C3}"/>
              </a:ext>
            </a:extLst>
          </p:cNvPr>
          <p:cNvSpPr/>
          <p:nvPr/>
        </p:nvSpPr>
        <p:spPr>
          <a:xfrm rot="16200000">
            <a:off x="6045169" y="2906918"/>
            <a:ext cx="791390" cy="29694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B21A15-D522-3422-E159-94B5A33C3111}"/>
              </a:ext>
            </a:extLst>
          </p:cNvPr>
          <p:cNvSpPr txBox="1"/>
          <p:nvPr/>
        </p:nvSpPr>
        <p:spPr>
          <a:xfrm>
            <a:off x="509047" y="1975099"/>
            <a:ext cx="944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inode</a:t>
            </a:r>
            <a:endParaRPr lang="en-IN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1769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D39A3-8084-391E-0686-76081E911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333" y="205043"/>
            <a:ext cx="10515600" cy="1325563"/>
          </a:xfrm>
        </p:spPr>
        <p:txBody>
          <a:bodyPr/>
          <a:lstStyle/>
          <a:p>
            <a:r>
              <a:rPr lang="en-IN" dirty="0"/>
              <a:t>File, Directory and File System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642AFC-BA4B-A5F8-CDD8-1248B7F4C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530" y="1237148"/>
            <a:ext cx="2095157" cy="209515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899275-558D-EDA3-3C11-6349C9B90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7A0916-2708-475F-F9F4-717C6A554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75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463E1F-032D-5E9B-3EBD-5B0B1FF0BB9C}"/>
              </a:ext>
            </a:extLst>
          </p:cNvPr>
          <p:cNvSpPr/>
          <p:nvPr/>
        </p:nvSpPr>
        <p:spPr>
          <a:xfrm>
            <a:off x="4262760" y="1841162"/>
            <a:ext cx="3510699" cy="7276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>
                <a:solidFill>
                  <a:srgbClr val="0070C0"/>
                </a:solidFill>
              </a:rPr>
              <a:t>Contiguous</a:t>
            </a:r>
            <a:r>
              <a:rPr lang="en-IN" sz="2400" dirty="0"/>
              <a:t> array of bytes.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A1E93E-921F-3A06-88CF-8484DDF4C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683" y="2796428"/>
            <a:ext cx="1485508" cy="148550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88C47A5-C9FA-4B3A-AFA3-C5D8F3CD609D}"/>
              </a:ext>
            </a:extLst>
          </p:cNvPr>
          <p:cNvGrpSpPr/>
          <p:nvPr/>
        </p:nvGrpSpPr>
        <p:grpSpPr>
          <a:xfrm>
            <a:off x="4262760" y="3010421"/>
            <a:ext cx="3176834" cy="1145879"/>
            <a:chOff x="4524866" y="2752004"/>
            <a:chExt cx="3176834" cy="114587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EEAC2A0-D67A-7B25-779E-D88BAB379521}"/>
                </a:ext>
              </a:extLst>
            </p:cNvPr>
            <p:cNvSpPr/>
            <p:nvPr/>
          </p:nvSpPr>
          <p:spPr>
            <a:xfrm>
              <a:off x="4524866" y="2860313"/>
              <a:ext cx="3176834" cy="92926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944BE80-C66B-BDC0-5E38-C0455E175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4371" y="2752004"/>
              <a:ext cx="684066" cy="68406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ABE5B79-34E7-58DA-6800-662EAC8A4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4371" y="3213817"/>
              <a:ext cx="684066" cy="68406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0EE9A47-A52D-DC52-6AB9-1D42F83AA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1934" y="2752004"/>
              <a:ext cx="684066" cy="68406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8AF79C0-C6D9-10E2-7D99-3AD3D6F38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1934" y="3203788"/>
              <a:ext cx="684066" cy="68406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B53E69E-B406-7A24-9D25-922C06709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9688" y="2860313"/>
              <a:ext cx="487684" cy="48768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A9FC9DE-76F2-407D-3606-7C3A44289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9688" y="3347997"/>
              <a:ext cx="487684" cy="48768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B9BC803-92F0-9A9E-BC9C-67B45A2C6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57702" y="2860313"/>
              <a:ext cx="487684" cy="48768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EDE016A-DA68-9B05-6779-C42008F5B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57702" y="3347997"/>
              <a:ext cx="464631" cy="464631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75FA0C3-5E29-6A2C-9313-254468F2E81D}"/>
              </a:ext>
            </a:extLst>
          </p:cNvPr>
          <p:cNvSpPr txBox="1"/>
          <p:nvPr/>
        </p:nvSpPr>
        <p:spPr>
          <a:xfrm>
            <a:off x="2544481" y="2034626"/>
            <a:ext cx="881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File</a:t>
            </a:r>
            <a:endParaRPr lang="en-IN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54641D-056E-4E7B-3FC8-B05D00810CCE}"/>
              </a:ext>
            </a:extLst>
          </p:cNvPr>
          <p:cNvSpPr txBox="1"/>
          <p:nvPr/>
        </p:nvSpPr>
        <p:spPr>
          <a:xfrm>
            <a:off x="2495821" y="3303566"/>
            <a:ext cx="1902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Directory</a:t>
            </a:r>
            <a:endParaRPr lang="en-IN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B4550E-EF7D-0D66-BCE8-0B32E8EF5FAB}"/>
              </a:ext>
            </a:extLst>
          </p:cNvPr>
          <p:cNvSpPr txBox="1"/>
          <p:nvPr/>
        </p:nvSpPr>
        <p:spPr>
          <a:xfrm>
            <a:off x="8610600" y="1898003"/>
            <a:ext cx="2223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File System </a:t>
            </a:r>
            <a:endParaRPr lang="en-IN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617F2229-D3C3-D5DB-AA41-9DD3FFFB974A}"/>
              </a:ext>
            </a:extLst>
          </p:cNvPr>
          <p:cNvSpPr/>
          <p:nvPr/>
        </p:nvSpPr>
        <p:spPr>
          <a:xfrm>
            <a:off x="8356286" y="2418370"/>
            <a:ext cx="2368224" cy="1712963"/>
          </a:xfrm>
          <a:prstGeom prst="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42932871-64FC-ABB1-2DA2-15267B4A7883}"/>
              </a:ext>
            </a:extLst>
          </p:cNvPr>
          <p:cNvSpPr/>
          <p:nvPr/>
        </p:nvSpPr>
        <p:spPr>
          <a:xfrm>
            <a:off x="8045045" y="4156300"/>
            <a:ext cx="1677081" cy="1358500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6974DA77-614D-A134-E30E-5EDD8427F535}"/>
              </a:ext>
            </a:extLst>
          </p:cNvPr>
          <p:cNvSpPr/>
          <p:nvPr/>
        </p:nvSpPr>
        <p:spPr>
          <a:xfrm>
            <a:off x="8356286" y="5499500"/>
            <a:ext cx="1006375" cy="642883"/>
          </a:xfrm>
          <a:prstGeom prst="triangl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DAAE694F-D912-D5FB-54EC-0B7E47280E66}"/>
              </a:ext>
            </a:extLst>
          </p:cNvPr>
          <p:cNvSpPr/>
          <p:nvPr/>
        </p:nvSpPr>
        <p:spPr>
          <a:xfrm>
            <a:off x="9888757" y="4131333"/>
            <a:ext cx="1183434" cy="947563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2160B1-B46B-4A1A-1E40-24C61156E2BD}"/>
              </a:ext>
            </a:extLst>
          </p:cNvPr>
          <p:cNvSpPr txBox="1"/>
          <p:nvPr/>
        </p:nvSpPr>
        <p:spPr>
          <a:xfrm>
            <a:off x="4146956" y="4413689"/>
            <a:ext cx="3674724" cy="19389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IN" sz="2400" b="1" dirty="0">
                <a:solidFill>
                  <a:schemeClr val="accent1">
                    <a:lumMod val="75000"/>
                  </a:schemeClr>
                </a:solidFill>
              </a:rPr>
              <a:t>Mounted</a:t>
            </a:r>
            <a:r>
              <a:rPr lang="en-IN" sz="2400" dirty="0">
                <a:solidFill>
                  <a:schemeClr val="accent1">
                    <a:lumMod val="75000"/>
                  </a:schemeClr>
                </a:solidFill>
              </a:rPr>
              <a:t> file system.</a:t>
            </a:r>
          </a:p>
          <a:p>
            <a:r>
              <a:rPr lang="en-IN" sz="2400" b="1" dirty="0">
                <a:solidFill>
                  <a:schemeClr val="accent1">
                    <a:lumMod val="75000"/>
                  </a:schemeClr>
                </a:solidFill>
              </a:rPr>
              <a:t>Map</a:t>
            </a:r>
            <a:r>
              <a:rPr lang="en-IN" sz="2400" dirty="0">
                <a:solidFill>
                  <a:schemeClr val="accent1">
                    <a:lumMod val="75000"/>
                  </a:schemeClr>
                </a:solidFill>
              </a:rPr>
              <a:t> the </a:t>
            </a:r>
            <a:r>
              <a:rPr lang="en-IN" sz="2400" dirty="0">
                <a:solidFill>
                  <a:srgbClr val="FF0000"/>
                </a:solidFill>
              </a:rPr>
              <a:t>root</a:t>
            </a:r>
            <a:r>
              <a:rPr lang="en-IN" sz="2400" dirty="0">
                <a:solidFill>
                  <a:schemeClr val="accent1">
                    <a:lumMod val="75000"/>
                  </a:schemeClr>
                </a:solidFill>
              </a:rPr>
              <a:t> directory of</a:t>
            </a:r>
            <a:br>
              <a:rPr lang="en-IN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IN" sz="2400" dirty="0">
                <a:solidFill>
                  <a:schemeClr val="accent1">
                    <a:lumMod val="75000"/>
                  </a:schemeClr>
                </a:solidFill>
              </a:rPr>
              <a:t>the mounted file system to </a:t>
            </a:r>
            <a:br>
              <a:rPr lang="en-IN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IN" sz="2400" dirty="0">
                <a:solidFill>
                  <a:schemeClr val="accent1">
                    <a:lumMod val="75000"/>
                  </a:schemeClr>
                </a:solidFill>
              </a:rPr>
              <a:t>a directory in the parent file</a:t>
            </a:r>
            <a:br>
              <a:rPr lang="en-IN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IN" sz="2400" dirty="0">
                <a:solidFill>
                  <a:schemeClr val="accent1">
                    <a:lumMod val="75000"/>
                  </a:schemeClr>
                </a:solidFill>
              </a:rPr>
              <a:t>system.  </a:t>
            </a:r>
            <a:r>
              <a:rPr lang="en-IN" sz="2400" i="1" dirty="0">
                <a:solidFill>
                  <a:schemeClr val="accent1">
                    <a:lumMod val="75000"/>
                  </a:schemeClr>
                </a:solidFill>
              </a:rPr>
              <a:t>mount </a:t>
            </a:r>
            <a:r>
              <a:rPr lang="en-IN" sz="2400" dirty="0">
                <a:solidFill>
                  <a:schemeClr val="accent1">
                    <a:lumMod val="75000"/>
                  </a:schemeClr>
                </a:solidFill>
              </a:rPr>
              <a:t>command</a:t>
            </a: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C96FDF03-D984-D768-E11D-2971E6533395}"/>
              </a:ext>
            </a:extLst>
          </p:cNvPr>
          <p:cNvSpPr/>
          <p:nvPr/>
        </p:nvSpPr>
        <p:spPr>
          <a:xfrm>
            <a:off x="7653130" y="4512365"/>
            <a:ext cx="884583" cy="1455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ED893F7-5B56-4398-1A67-A43E71D238A3}"/>
              </a:ext>
            </a:extLst>
          </p:cNvPr>
          <p:cNvSpPr/>
          <p:nvPr/>
        </p:nvSpPr>
        <p:spPr>
          <a:xfrm>
            <a:off x="1065077" y="4131333"/>
            <a:ext cx="1048348" cy="1232864"/>
          </a:xfrm>
          <a:prstGeom prst="rect">
            <a:avLst/>
          </a:prstGeom>
          <a:ln w="3810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>
                <a:solidFill>
                  <a:srgbClr val="00B050"/>
                </a:solidFill>
              </a:rPr>
              <a:t>Path of the file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B3CB91B-481E-5BD8-A4BF-C1173A9C9B9F}"/>
              </a:ext>
            </a:extLst>
          </p:cNvPr>
          <p:cNvSpPr txBox="1"/>
          <p:nvPr/>
        </p:nvSpPr>
        <p:spPr>
          <a:xfrm>
            <a:off x="2587687" y="4269120"/>
            <a:ext cx="1559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Symbolic </a:t>
            </a:r>
          </a:p>
          <a:p>
            <a:r>
              <a:rPr lang="en-IN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link</a:t>
            </a:r>
            <a:endParaRPr lang="en-IN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3E4BE61-F9A4-BC11-54EC-811AF6B6BEC0}"/>
              </a:ext>
            </a:extLst>
          </p:cNvPr>
          <p:cNvSpPr/>
          <p:nvPr/>
        </p:nvSpPr>
        <p:spPr>
          <a:xfrm>
            <a:off x="413143" y="2179966"/>
            <a:ext cx="642605" cy="2425148"/>
          </a:xfrm>
          <a:custGeom>
            <a:avLst/>
            <a:gdLst>
              <a:gd name="connsiteX0" fmla="*/ 642605 w 642605"/>
              <a:gd name="connsiteY0" fmla="*/ 3071192 h 3071192"/>
              <a:gd name="connsiteX1" fmla="*/ 125770 w 642605"/>
              <a:gd name="connsiteY1" fmla="*/ 2484783 h 3071192"/>
              <a:gd name="connsiteX2" fmla="*/ 36318 w 642605"/>
              <a:gd name="connsiteY2" fmla="*/ 834887 h 3071192"/>
              <a:gd name="connsiteX3" fmla="*/ 622727 w 642605"/>
              <a:gd name="connsiteY3" fmla="*/ 0 h 3071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605" h="3071192">
                <a:moveTo>
                  <a:pt x="642605" y="3071192"/>
                </a:moveTo>
                <a:cubicBezTo>
                  <a:pt x="434711" y="2964346"/>
                  <a:pt x="226818" y="2857500"/>
                  <a:pt x="125770" y="2484783"/>
                </a:cubicBezTo>
                <a:cubicBezTo>
                  <a:pt x="24722" y="2112066"/>
                  <a:pt x="-46508" y="1249017"/>
                  <a:pt x="36318" y="834887"/>
                </a:cubicBezTo>
                <a:cubicBezTo>
                  <a:pt x="119144" y="420757"/>
                  <a:pt x="370935" y="210378"/>
                  <a:pt x="622727" y="0"/>
                </a:cubicBezTo>
              </a:path>
            </a:pathLst>
          </a:custGeom>
          <a:ln w="38100"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7" name="Content Placeholder 5">
            <a:extLst>
              <a:ext uri="{FF2B5EF4-FFF2-40B4-BE49-F238E27FC236}">
                <a16:creationId xmlns:a16="http://schemas.microsoft.com/office/drawing/2014/main" id="{CF5421CC-9E88-CB20-9BDC-9A59BD640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41" y="5115646"/>
            <a:ext cx="2095157" cy="2095157"/>
          </a:xfrm>
          <a:prstGeom prst="rect">
            <a:avLst/>
          </a:pr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91970A1-D200-982E-9224-F6A7095A862E}"/>
              </a:ext>
            </a:extLst>
          </p:cNvPr>
          <p:cNvSpPr/>
          <p:nvPr/>
        </p:nvSpPr>
        <p:spPr>
          <a:xfrm>
            <a:off x="160810" y="1898003"/>
            <a:ext cx="958267" cy="4341412"/>
          </a:xfrm>
          <a:custGeom>
            <a:avLst/>
            <a:gdLst>
              <a:gd name="connsiteX0" fmla="*/ 642605 w 642605"/>
              <a:gd name="connsiteY0" fmla="*/ 3071192 h 3071192"/>
              <a:gd name="connsiteX1" fmla="*/ 125770 w 642605"/>
              <a:gd name="connsiteY1" fmla="*/ 2484783 h 3071192"/>
              <a:gd name="connsiteX2" fmla="*/ 36318 w 642605"/>
              <a:gd name="connsiteY2" fmla="*/ 834887 h 3071192"/>
              <a:gd name="connsiteX3" fmla="*/ 622727 w 642605"/>
              <a:gd name="connsiteY3" fmla="*/ 0 h 3071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605" h="3071192">
                <a:moveTo>
                  <a:pt x="642605" y="3071192"/>
                </a:moveTo>
                <a:cubicBezTo>
                  <a:pt x="434711" y="2964346"/>
                  <a:pt x="226818" y="2857500"/>
                  <a:pt x="125770" y="2484783"/>
                </a:cubicBezTo>
                <a:cubicBezTo>
                  <a:pt x="24722" y="2112066"/>
                  <a:pt x="-46508" y="1249017"/>
                  <a:pt x="36318" y="834887"/>
                </a:cubicBezTo>
                <a:cubicBezTo>
                  <a:pt x="119144" y="420757"/>
                  <a:pt x="370935" y="210378"/>
                  <a:pt x="622727" y="0"/>
                </a:cubicBezTo>
              </a:path>
            </a:pathLst>
          </a:custGeom>
          <a:ln w="38100"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1088A31-AE3B-7D6B-57F8-37F35F7E338E}"/>
              </a:ext>
            </a:extLst>
          </p:cNvPr>
          <p:cNvSpPr txBox="1"/>
          <p:nvPr/>
        </p:nvSpPr>
        <p:spPr>
          <a:xfrm>
            <a:off x="2544481" y="5658703"/>
            <a:ext cx="1559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Hard </a:t>
            </a:r>
          </a:p>
          <a:p>
            <a:r>
              <a:rPr lang="en-IN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link</a:t>
            </a:r>
            <a:endParaRPr lang="en-IN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0FB3D77-A043-B0AF-ABD6-8502AD15F7CD}"/>
              </a:ext>
            </a:extLst>
          </p:cNvPr>
          <p:cNvSpPr txBox="1"/>
          <p:nvPr/>
        </p:nvSpPr>
        <p:spPr>
          <a:xfrm rot="16200000">
            <a:off x="-448175" y="5248254"/>
            <a:ext cx="1831975" cy="830997"/>
          </a:xfrm>
          <a:prstGeom prst="rect">
            <a:avLst/>
          </a:prstGeom>
          <a:solidFill>
            <a:srgbClr val="FF9933">
              <a:alpha val="40000"/>
            </a:srgb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400" dirty="0"/>
              <a:t>Points to the same </a:t>
            </a:r>
            <a:r>
              <a:rPr lang="en-IN" sz="2400" dirty="0" err="1"/>
              <a:t>inode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29435280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58DA5-020E-973B-ACB4-9243A75D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49" y="0"/>
            <a:ext cx="10515600" cy="1325563"/>
          </a:xfrm>
        </p:spPr>
        <p:txBody>
          <a:bodyPr/>
          <a:lstStyle/>
          <a:p>
            <a:r>
              <a:rPr lang="en-IN" dirty="0"/>
              <a:t>Linux VFS (Virtual File System)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E632D-8EBA-D99D-B7E2-D0325C1E1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90A782-A29F-CE6F-F368-F9E4F8FFD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76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82234-F52B-E684-AEE2-282466BF3A38}"/>
              </a:ext>
            </a:extLst>
          </p:cNvPr>
          <p:cNvSpPr/>
          <p:nvPr/>
        </p:nvSpPr>
        <p:spPr>
          <a:xfrm>
            <a:off x="3606800" y="1206503"/>
            <a:ext cx="3657600" cy="749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/>
              <a:t>Application</a:t>
            </a:r>
            <a:endParaRPr lang="en-IN" sz="24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2CEC5BB-CC04-2B5B-E659-EFC7A2D4F316}"/>
              </a:ext>
            </a:extLst>
          </p:cNvPr>
          <p:cNvSpPr/>
          <p:nvPr/>
        </p:nvSpPr>
        <p:spPr>
          <a:xfrm>
            <a:off x="2336800" y="2714628"/>
            <a:ext cx="6197600" cy="56832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800" dirty="0"/>
              <a:t>Virtual File System (VFS)</a:t>
            </a:r>
            <a:endParaRPr lang="en-IN" sz="2400" dirty="0"/>
          </a:p>
        </p:txBody>
      </p:sp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677CC0B7-D04C-F3E7-DD56-817406AB9EE8}"/>
              </a:ext>
            </a:extLst>
          </p:cNvPr>
          <p:cNvSpPr/>
          <p:nvPr/>
        </p:nvSpPr>
        <p:spPr>
          <a:xfrm rot="5400000">
            <a:off x="4981574" y="2117730"/>
            <a:ext cx="717551" cy="39370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53E279-C689-71C1-3E03-88910F65B3C1}"/>
              </a:ext>
            </a:extLst>
          </p:cNvPr>
          <p:cNvSpPr/>
          <p:nvPr/>
        </p:nvSpPr>
        <p:spPr>
          <a:xfrm>
            <a:off x="965200" y="3726659"/>
            <a:ext cx="1600200" cy="850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800" dirty="0"/>
              <a:t>ext3</a:t>
            </a:r>
            <a:endParaRPr lang="en-IN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C5E406-C91B-1021-B7DE-89FE2E6A9E50}"/>
              </a:ext>
            </a:extLst>
          </p:cNvPr>
          <p:cNvSpPr/>
          <p:nvPr/>
        </p:nvSpPr>
        <p:spPr>
          <a:xfrm>
            <a:off x="3048000" y="3726659"/>
            <a:ext cx="1600200" cy="850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800" dirty="0"/>
              <a:t>FAT</a:t>
            </a:r>
            <a:endParaRPr lang="en-IN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F0CB1D-8E15-3DA4-B15E-75D8FE1DE320}"/>
              </a:ext>
            </a:extLst>
          </p:cNvPr>
          <p:cNvSpPr/>
          <p:nvPr/>
        </p:nvSpPr>
        <p:spPr>
          <a:xfrm>
            <a:off x="4991099" y="3726659"/>
            <a:ext cx="1600200" cy="850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800" dirty="0" err="1"/>
              <a:t>procfs</a:t>
            </a:r>
            <a:endParaRPr lang="en-IN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9411F0-F5E4-5C4B-1701-18F52EEE559F}"/>
              </a:ext>
            </a:extLst>
          </p:cNvPr>
          <p:cNvSpPr/>
          <p:nvPr/>
        </p:nvSpPr>
        <p:spPr>
          <a:xfrm>
            <a:off x="7023100" y="3726659"/>
            <a:ext cx="1600200" cy="850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800" dirty="0" err="1"/>
              <a:t>sysfs</a:t>
            </a:r>
            <a:endParaRPr lang="en-IN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41DD2E-138E-90FF-A15E-F9ECC2C6617B}"/>
              </a:ext>
            </a:extLst>
          </p:cNvPr>
          <p:cNvSpPr/>
          <p:nvPr/>
        </p:nvSpPr>
        <p:spPr>
          <a:xfrm>
            <a:off x="9042400" y="3726659"/>
            <a:ext cx="1600200" cy="850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800" dirty="0" err="1"/>
              <a:t>devfs</a:t>
            </a:r>
            <a:endParaRPr lang="en-IN" sz="2400" dirty="0"/>
          </a:p>
        </p:txBody>
      </p:sp>
      <p:sp>
        <p:nvSpPr>
          <p:cNvPr id="14" name="Arrow: Left-Right 13">
            <a:extLst>
              <a:ext uri="{FF2B5EF4-FFF2-40B4-BE49-F238E27FC236}">
                <a16:creationId xmlns:a16="http://schemas.microsoft.com/office/drawing/2014/main" id="{2303139B-971B-2EFC-C0CB-DE2F9FA9A924}"/>
              </a:ext>
            </a:extLst>
          </p:cNvPr>
          <p:cNvSpPr/>
          <p:nvPr/>
        </p:nvSpPr>
        <p:spPr>
          <a:xfrm rot="9321732">
            <a:off x="1810945" y="3428094"/>
            <a:ext cx="897077" cy="18189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5" name="Arrow: Left-Right 14">
            <a:extLst>
              <a:ext uri="{FF2B5EF4-FFF2-40B4-BE49-F238E27FC236}">
                <a16:creationId xmlns:a16="http://schemas.microsoft.com/office/drawing/2014/main" id="{34D7DCF0-3937-22A2-5E8F-BB9B44ED8706}"/>
              </a:ext>
            </a:extLst>
          </p:cNvPr>
          <p:cNvSpPr/>
          <p:nvPr/>
        </p:nvSpPr>
        <p:spPr>
          <a:xfrm rot="5400000">
            <a:off x="3720495" y="3427791"/>
            <a:ext cx="525074" cy="168265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6" name="Arrow: Left-Right 15">
            <a:extLst>
              <a:ext uri="{FF2B5EF4-FFF2-40B4-BE49-F238E27FC236}">
                <a16:creationId xmlns:a16="http://schemas.microsoft.com/office/drawing/2014/main" id="{3E42B88E-CE79-7C88-97FE-3964E63C5697}"/>
              </a:ext>
            </a:extLst>
          </p:cNvPr>
          <p:cNvSpPr/>
          <p:nvPr/>
        </p:nvSpPr>
        <p:spPr>
          <a:xfrm rot="5400000">
            <a:off x="5515769" y="3407351"/>
            <a:ext cx="484194" cy="168265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7" name="Arrow: Left-Right 16">
            <a:extLst>
              <a:ext uri="{FF2B5EF4-FFF2-40B4-BE49-F238E27FC236}">
                <a16:creationId xmlns:a16="http://schemas.microsoft.com/office/drawing/2014/main" id="{C0E44B3E-40EA-FCA6-6BAB-4D0521671E51}"/>
              </a:ext>
            </a:extLst>
          </p:cNvPr>
          <p:cNvSpPr/>
          <p:nvPr/>
        </p:nvSpPr>
        <p:spPr>
          <a:xfrm rot="5400000">
            <a:off x="7560662" y="3427792"/>
            <a:ext cx="525074" cy="168265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8" name="Arrow: Left-Right 17">
            <a:extLst>
              <a:ext uri="{FF2B5EF4-FFF2-40B4-BE49-F238E27FC236}">
                <a16:creationId xmlns:a16="http://schemas.microsoft.com/office/drawing/2014/main" id="{29D225D8-11FB-EC16-FDA4-437AC6293F92}"/>
              </a:ext>
            </a:extLst>
          </p:cNvPr>
          <p:cNvSpPr/>
          <p:nvPr/>
        </p:nvSpPr>
        <p:spPr>
          <a:xfrm rot="1933121">
            <a:off x="8409584" y="3367435"/>
            <a:ext cx="897077" cy="18189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9" name="Arrow: Left-Right 18">
            <a:extLst>
              <a:ext uri="{FF2B5EF4-FFF2-40B4-BE49-F238E27FC236}">
                <a16:creationId xmlns:a16="http://schemas.microsoft.com/office/drawing/2014/main" id="{58C2A957-856D-19D0-1CA7-DCB2EB3FD736}"/>
              </a:ext>
            </a:extLst>
          </p:cNvPr>
          <p:cNvSpPr/>
          <p:nvPr/>
        </p:nvSpPr>
        <p:spPr>
          <a:xfrm rot="9321732">
            <a:off x="1810945" y="3428095"/>
            <a:ext cx="897077" cy="18189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0" name="Arrow: Left-Right 19">
            <a:extLst>
              <a:ext uri="{FF2B5EF4-FFF2-40B4-BE49-F238E27FC236}">
                <a16:creationId xmlns:a16="http://schemas.microsoft.com/office/drawing/2014/main" id="{3CBF5178-1DB7-3A83-924A-0989E1E58729}"/>
              </a:ext>
            </a:extLst>
          </p:cNvPr>
          <p:cNvSpPr/>
          <p:nvPr/>
        </p:nvSpPr>
        <p:spPr>
          <a:xfrm rot="5400000">
            <a:off x="3720495" y="3427792"/>
            <a:ext cx="525074" cy="168265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1" name="Arrow: Left-Right 20">
            <a:extLst>
              <a:ext uri="{FF2B5EF4-FFF2-40B4-BE49-F238E27FC236}">
                <a16:creationId xmlns:a16="http://schemas.microsoft.com/office/drawing/2014/main" id="{527D3B7C-0284-BAAC-95BD-FB9348564EBC}"/>
              </a:ext>
            </a:extLst>
          </p:cNvPr>
          <p:cNvSpPr/>
          <p:nvPr/>
        </p:nvSpPr>
        <p:spPr>
          <a:xfrm rot="5400000">
            <a:off x="5515769" y="3407352"/>
            <a:ext cx="484194" cy="168265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2" name="Arrow: Left-Right 21">
            <a:extLst>
              <a:ext uri="{FF2B5EF4-FFF2-40B4-BE49-F238E27FC236}">
                <a16:creationId xmlns:a16="http://schemas.microsoft.com/office/drawing/2014/main" id="{CFAAFB62-42A1-94D2-CF01-E05230391CB2}"/>
              </a:ext>
            </a:extLst>
          </p:cNvPr>
          <p:cNvSpPr/>
          <p:nvPr/>
        </p:nvSpPr>
        <p:spPr>
          <a:xfrm rot="9321732">
            <a:off x="1810945" y="3428096"/>
            <a:ext cx="897077" cy="18189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3" name="Arrow: Left-Right 22">
            <a:extLst>
              <a:ext uri="{FF2B5EF4-FFF2-40B4-BE49-F238E27FC236}">
                <a16:creationId xmlns:a16="http://schemas.microsoft.com/office/drawing/2014/main" id="{282A8664-4329-52B8-3388-87510398C3AB}"/>
              </a:ext>
            </a:extLst>
          </p:cNvPr>
          <p:cNvSpPr/>
          <p:nvPr/>
        </p:nvSpPr>
        <p:spPr>
          <a:xfrm rot="5400000">
            <a:off x="3720495" y="3427793"/>
            <a:ext cx="525074" cy="168265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4" name="Arrow: Left-Right 23">
            <a:extLst>
              <a:ext uri="{FF2B5EF4-FFF2-40B4-BE49-F238E27FC236}">
                <a16:creationId xmlns:a16="http://schemas.microsoft.com/office/drawing/2014/main" id="{6465EFE6-7DF5-D2E2-BEFA-0C1BF384C128}"/>
              </a:ext>
            </a:extLst>
          </p:cNvPr>
          <p:cNvSpPr/>
          <p:nvPr/>
        </p:nvSpPr>
        <p:spPr>
          <a:xfrm rot="5400000">
            <a:off x="7560662" y="3427793"/>
            <a:ext cx="525074" cy="168265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5" name="Arrow: Left-Right 24">
            <a:extLst>
              <a:ext uri="{FF2B5EF4-FFF2-40B4-BE49-F238E27FC236}">
                <a16:creationId xmlns:a16="http://schemas.microsoft.com/office/drawing/2014/main" id="{0628574A-7A7A-6795-0495-E38046F2EC48}"/>
              </a:ext>
            </a:extLst>
          </p:cNvPr>
          <p:cNvSpPr/>
          <p:nvPr/>
        </p:nvSpPr>
        <p:spPr>
          <a:xfrm rot="5400000">
            <a:off x="5515769" y="3407353"/>
            <a:ext cx="484194" cy="168265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6" name="Arrow: Left-Right 25">
            <a:extLst>
              <a:ext uri="{FF2B5EF4-FFF2-40B4-BE49-F238E27FC236}">
                <a16:creationId xmlns:a16="http://schemas.microsoft.com/office/drawing/2014/main" id="{CDEE10C5-B317-55B5-128F-0676B8130120}"/>
              </a:ext>
            </a:extLst>
          </p:cNvPr>
          <p:cNvSpPr/>
          <p:nvPr/>
        </p:nvSpPr>
        <p:spPr>
          <a:xfrm rot="9321732">
            <a:off x="1810945" y="3428097"/>
            <a:ext cx="897077" cy="18189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7" name="Arrow: Left-Right 26">
            <a:extLst>
              <a:ext uri="{FF2B5EF4-FFF2-40B4-BE49-F238E27FC236}">
                <a16:creationId xmlns:a16="http://schemas.microsoft.com/office/drawing/2014/main" id="{D8D95770-3860-E17F-276E-06193CD8CCD0}"/>
              </a:ext>
            </a:extLst>
          </p:cNvPr>
          <p:cNvSpPr/>
          <p:nvPr/>
        </p:nvSpPr>
        <p:spPr>
          <a:xfrm rot="5400000">
            <a:off x="3720495" y="3427794"/>
            <a:ext cx="525074" cy="168265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8" name="Flowchart: Magnetic Disk 27">
            <a:extLst>
              <a:ext uri="{FF2B5EF4-FFF2-40B4-BE49-F238E27FC236}">
                <a16:creationId xmlns:a16="http://schemas.microsoft.com/office/drawing/2014/main" id="{46083D6D-A2E4-5137-CCF9-06FC26DEE943}"/>
              </a:ext>
            </a:extLst>
          </p:cNvPr>
          <p:cNvSpPr/>
          <p:nvPr/>
        </p:nvSpPr>
        <p:spPr>
          <a:xfrm>
            <a:off x="2095500" y="5334000"/>
            <a:ext cx="1943099" cy="953295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9" name="Flowchart: Magnetic Disk 28">
            <a:extLst>
              <a:ext uri="{FF2B5EF4-FFF2-40B4-BE49-F238E27FC236}">
                <a16:creationId xmlns:a16="http://schemas.microsoft.com/office/drawing/2014/main" id="{56C61613-25BE-CF43-1973-CDE82E12C48E}"/>
              </a:ext>
            </a:extLst>
          </p:cNvPr>
          <p:cNvSpPr/>
          <p:nvPr/>
        </p:nvSpPr>
        <p:spPr>
          <a:xfrm>
            <a:off x="7791450" y="5275264"/>
            <a:ext cx="1943099" cy="953295"/>
          </a:xfrm>
          <a:prstGeom prst="flowChartMagneticDisk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9346A92-716D-C5B6-9728-FBDC387726CE}"/>
              </a:ext>
            </a:extLst>
          </p:cNvPr>
          <p:cNvSpPr/>
          <p:nvPr/>
        </p:nvSpPr>
        <p:spPr>
          <a:xfrm>
            <a:off x="965200" y="4853658"/>
            <a:ext cx="9772649" cy="1676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CF01D76-41AA-7DFB-AB5D-D416381ADD50}"/>
              </a:ext>
            </a:extLst>
          </p:cNvPr>
          <p:cNvSpPr/>
          <p:nvPr/>
        </p:nvSpPr>
        <p:spPr>
          <a:xfrm>
            <a:off x="8826500" y="1206503"/>
            <a:ext cx="2260600" cy="60070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800" dirty="0">
                <a:solidFill>
                  <a:srgbClr val="FF0000"/>
                </a:solidFill>
              </a:rPr>
              <a:t>Run</a:t>
            </a:r>
            <a:r>
              <a:rPr lang="en-IN" sz="2800" dirty="0"/>
              <a:t> </a:t>
            </a:r>
            <a:r>
              <a:rPr lang="en-IN" sz="2800" i="1" dirty="0" err="1"/>
              <a:t>df</a:t>
            </a:r>
            <a:r>
              <a:rPr lang="en-IN" sz="2800" i="1" dirty="0"/>
              <a:t> -a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0942575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51462-29D8-0E88-EEC9-8B0112AF4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struct </a:t>
            </a:r>
            <a:r>
              <a:rPr lang="en-IN" dirty="0" err="1"/>
              <a:t>inode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A19BC-0F5E-CE29-BF9C-3A81DA400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383" y="1530074"/>
            <a:ext cx="10515600" cy="435133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IN" sz="2400" dirty="0">
                <a:solidFill>
                  <a:schemeClr val="accent1"/>
                </a:solidFill>
              </a:rPr>
              <a:t>struct</a:t>
            </a:r>
            <a:r>
              <a:rPr lang="en-IN" sz="2400" dirty="0"/>
              <a:t> </a:t>
            </a:r>
            <a:r>
              <a:rPr lang="en-IN" sz="2400" dirty="0" err="1">
                <a:solidFill>
                  <a:srgbClr val="00B050"/>
                </a:solidFill>
              </a:rPr>
              <a:t>inode</a:t>
            </a:r>
            <a:r>
              <a:rPr lang="en-IN" sz="2400" dirty="0"/>
              <a:t> {</a:t>
            </a:r>
          </a:p>
          <a:p>
            <a:pPr marL="0" indent="0">
              <a:buNone/>
            </a:pPr>
            <a:r>
              <a:rPr lang="en-IN" sz="2400" dirty="0"/>
              <a:t>	</a:t>
            </a:r>
            <a:r>
              <a:rPr lang="en-IN" sz="2400" dirty="0">
                <a:solidFill>
                  <a:srgbClr val="0070C0"/>
                </a:solidFill>
              </a:rPr>
              <a:t>struct</a:t>
            </a:r>
            <a:r>
              <a:rPr lang="en-IN" sz="2400" dirty="0"/>
              <a:t> </a:t>
            </a:r>
            <a:r>
              <a:rPr lang="en-IN" sz="2400" dirty="0" err="1"/>
              <a:t>super_block</a:t>
            </a:r>
            <a:r>
              <a:rPr lang="en-IN" sz="2400" dirty="0"/>
              <a:t>         *</a:t>
            </a:r>
            <a:r>
              <a:rPr lang="en-IN" sz="2400" dirty="0" err="1"/>
              <a:t>i_sb</a:t>
            </a:r>
            <a:r>
              <a:rPr lang="en-IN" sz="2400" dirty="0"/>
              <a:t>; </a:t>
            </a:r>
          </a:p>
          <a:p>
            <a:pPr marL="0" indent="0">
              <a:buNone/>
            </a:pPr>
            <a:r>
              <a:rPr lang="en-IN" sz="2400" dirty="0"/>
              <a:t>	</a:t>
            </a:r>
            <a:r>
              <a:rPr lang="en-IN" sz="2400" dirty="0">
                <a:solidFill>
                  <a:srgbClr val="FF0000"/>
                </a:solidFill>
              </a:rPr>
              <a:t>unsigned long</a:t>
            </a:r>
            <a:r>
              <a:rPr lang="en-IN" sz="2400" dirty="0"/>
              <a:t>		   </a:t>
            </a:r>
            <a:r>
              <a:rPr lang="en-IN" sz="2400" dirty="0" err="1"/>
              <a:t>i_ino</a:t>
            </a:r>
            <a:r>
              <a:rPr lang="en-IN" sz="2400" dirty="0"/>
              <a:t>; </a:t>
            </a:r>
          </a:p>
          <a:p>
            <a:pPr marL="0" indent="0">
              <a:buNone/>
            </a:pPr>
            <a:r>
              <a:rPr lang="en-IN" sz="2400" dirty="0"/>
              <a:t>	</a:t>
            </a:r>
            <a:r>
              <a:rPr lang="en-IN" sz="2400" dirty="0">
                <a:solidFill>
                  <a:schemeClr val="accent1"/>
                </a:solidFill>
              </a:rPr>
              <a:t>struct</a:t>
            </a:r>
            <a:r>
              <a:rPr lang="en-IN" sz="2400" dirty="0"/>
              <a:t> </a:t>
            </a:r>
            <a:r>
              <a:rPr lang="en-IN" sz="2400" dirty="0" err="1"/>
              <a:t>address_space</a:t>
            </a:r>
            <a:r>
              <a:rPr lang="en-IN" sz="2400" dirty="0"/>
              <a:t>    *</a:t>
            </a:r>
            <a:r>
              <a:rPr lang="en-IN" sz="2400" dirty="0" err="1"/>
              <a:t>i_mapping</a:t>
            </a:r>
            <a:r>
              <a:rPr lang="en-IN" sz="2400" dirty="0"/>
              <a:t>; </a:t>
            </a:r>
            <a:br>
              <a:rPr lang="en-IN" sz="2400" dirty="0"/>
            </a:br>
            <a:r>
              <a:rPr lang="en-IN" sz="2400" dirty="0"/>
              <a:t>	</a:t>
            </a:r>
            <a:r>
              <a:rPr lang="en-IN" sz="2400" dirty="0" err="1">
                <a:solidFill>
                  <a:srgbClr val="00B050"/>
                </a:solidFill>
              </a:rPr>
              <a:t>dev_t</a:t>
            </a:r>
            <a:r>
              <a:rPr lang="en-IN" sz="2400" dirty="0">
                <a:solidFill>
                  <a:srgbClr val="00B050"/>
                </a:solidFill>
              </a:rPr>
              <a:t>	</a:t>
            </a:r>
            <a:r>
              <a:rPr lang="en-IN" sz="2400" dirty="0"/>
              <a:t>		   </a:t>
            </a:r>
            <a:r>
              <a:rPr lang="en-IN" sz="2400" dirty="0" err="1"/>
              <a:t>i_rdev</a:t>
            </a:r>
            <a:r>
              <a:rPr lang="en-IN" sz="2400" dirty="0"/>
              <a:t>; </a:t>
            </a:r>
          </a:p>
          <a:p>
            <a:pPr marL="0" indent="0">
              <a:buNone/>
            </a:pPr>
            <a:r>
              <a:rPr lang="en-IN" sz="2400" dirty="0"/>
              <a:t>	</a:t>
            </a:r>
            <a:r>
              <a:rPr lang="en-IN" sz="2400" dirty="0" err="1">
                <a:solidFill>
                  <a:srgbClr val="C00000"/>
                </a:solidFill>
              </a:rPr>
              <a:t>blkcnt_t</a:t>
            </a:r>
            <a:r>
              <a:rPr lang="en-IN" sz="2400" dirty="0">
                <a:solidFill>
                  <a:srgbClr val="C00000"/>
                </a:solidFill>
              </a:rPr>
              <a:t> </a:t>
            </a:r>
            <a:r>
              <a:rPr lang="en-IN" sz="2400" dirty="0"/>
              <a:t>		   </a:t>
            </a:r>
            <a:r>
              <a:rPr lang="en-IN" sz="2400" dirty="0" err="1"/>
              <a:t>i_blocks</a:t>
            </a:r>
            <a:r>
              <a:rPr lang="en-IN" sz="2400" dirty="0"/>
              <a:t>;</a:t>
            </a:r>
          </a:p>
          <a:p>
            <a:pPr marL="0" indent="0">
              <a:buNone/>
            </a:pPr>
            <a:r>
              <a:rPr lang="en-IN" sz="2400" dirty="0"/>
              <a:t>	</a:t>
            </a:r>
            <a:r>
              <a:rPr lang="en-IN" sz="2400" dirty="0" err="1">
                <a:solidFill>
                  <a:schemeClr val="accent2">
                    <a:lumMod val="75000"/>
                  </a:schemeClr>
                </a:solidFill>
              </a:rPr>
              <a:t>loff_t</a:t>
            </a:r>
            <a:r>
              <a:rPr lang="en-IN" sz="240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IN" sz="2400" dirty="0"/>
              <a:t>		   </a:t>
            </a:r>
            <a:r>
              <a:rPr lang="en-IN" sz="2400" dirty="0" err="1"/>
              <a:t>i_size</a:t>
            </a:r>
            <a:r>
              <a:rPr lang="en-IN" sz="2400" dirty="0"/>
              <a:t>; </a:t>
            </a:r>
          </a:p>
          <a:p>
            <a:pPr marL="0" indent="0">
              <a:buNone/>
            </a:pPr>
            <a:r>
              <a:rPr lang="en-IN" sz="2400" dirty="0"/>
              <a:t>	</a:t>
            </a:r>
            <a:r>
              <a:rPr lang="en-IN" sz="2400" dirty="0" err="1">
                <a:solidFill>
                  <a:schemeClr val="accent2">
                    <a:lumMod val="50000"/>
                  </a:schemeClr>
                </a:solidFill>
              </a:rPr>
              <a:t>umode_t</a:t>
            </a:r>
            <a:r>
              <a:rPr lang="en-IN" sz="2400" dirty="0"/>
              <a:t>    </a:t>
            </a:r>
            <a:r>
              <a:rPr lang="en-IN" sz="2400" dirty="0" err="1"/>
              <a:t>i_mode</a:t>
            </a:r>
            <a:r>
              <a:rPr lang="en-IN" sz="2400" dirty="0"/>
              <a:t>; </a:t>
            </a:r>
            <a:r>
              <a:rPr lang="en-IN" sz="2400" dirty="0" err="1">
                <a:solidFill>
                  <a:srgbClr val="7030A0"/>
                </a:solidFill>
              </a:rPr>
              <a:t>kuid_t</a:t>
            </a:r>
            <a:r>
              <a:rPr lang="en-IN" sz="2400" dirty="0"/>
              <a:t>     </a:t>
            </a:r>
            <a:r>
              <a:rPr lang="en-IN" sz="2400" dirty="0" err="1"/>
              <a:t>i_uid</a:t>
            </a:r>
            <a:r>
              <a:rPr lang="en-IN" sz="2400" dirty="0"/>
              <a:t>; </a:t>
            </a:r>
            <a:r>
              <a:rPr lang="en-IN" sz="2400" dirty="0" err="1">
                <a:solidFill>
                  <a:schemeClr val="accent6">
                    <a:lumMod val="75000"/>
                  </a:schemeClr>
                </a:solidFill>
              </a:rPr>
              <a:t>kgid_t</a:t>
            </a:r>
            <a:r>
              <a:rPr lang="en-IN" sz="2400" dirty="0"/>
              <a:t>      </a:t>
            </a:r>
            <a:r>
              <a:rPr lang="en-IN" sz="2400" dirty="0" err="1"/>
              <a:t>i_gid</a:t>
            </a:r>
            <a:r>
              <a:rPr lang="en-IN" sz="2400" dirty="0"/>
              <a:t>;   </a:t>
            </a:r>
          </a:p>
          <a:p>
            <a:pPr marL="0" indent="0">
              <a:buNone/>
            </a:pPr>
            <a:r>
              <a:rPr lang="en-IN" sz="2400" dirty="0"/>
              <a:t>}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5FA1D5-5BFA-B91D-1B03-99318FB63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32F4F1-DA42-CAED-A028-4A393ABCC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77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AC644A7-264B-34CA-0A85-DA271428BDD1}"/>
              </a:ext>
            </a:extLst>
          </p:cNvPr>
          <p:cNvSpPr/>
          <p:nvPr/>
        </p:nvSpPr>
        <p:spPr>
          <a:xfrm>
            <a:off x="6278217" y="2506968"/>
            <a:ext cx="3786809" cy="3776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unique </a:t>
            </a:r>
            <a:r>
              <a:rPr lang="en-IN" sz="2400" dirty="0" err="1"/>
              <a:t>inode</a:t>
            </a:r>
            <a:r>
              <a:rPr lang="en-IN" sz="2400" dirty="0"/>
              <a:t> number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E93FD69-B798-BC48-70EB-980DF1A94708}"/>
              </a:ext>
            </a:extLst>
          </p:cNvPr>
          <p:cNvSpPr/>
          <p:nvPr/>
        </p:nvSpPr>
        <p:spPr>
          <a:xfrm>
            <a:off x="6266071" y="3391623"/>
            <a:ext cx="4091609" cy="37768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device hosting the file system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7C60218D-15D0-9C5D-D596-95C404A71865}"/>
              </a:ext>
            </a:extLst>
          </p:cNvPr>
          <p:cNvSpPr/>
          <p:nvPr/>
        </p:nvSpPr>
        <p:spPr>
          <a:xfrm rot="10800000">
            <a:off x="6006546" y="3994219"/>
            <a:ext cx="185531" cy="677172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AC00152-34CA-2978-93FD-53571C91EF04}"/>
              </a:ext>
            </a:extLst>
          </p:cNvPr>
          <p:cNvSpPr/>
          <p:nvPr/>
        </p:nvSpPr>
        <p:spPr>
          <a:xfrm>
            <a:off x="6433930" y="4140888"/>
            <a:ext cx="2206487" cy="4509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size of the file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B956B88-ABBB-BB4B-4A75-E159A36285B6}"/>
              </a:ext>
            </a:extLst>
          </p:cNvPr>
          <p:cNvSpPr/>
          <p:nvPr/>
        </p:nvSpPr>
        <p:spPr>
          <a:xfrm>
            <a:off x="2196546" y="5370858"/>
            <a:ext cx="3995531" cy="1038915"/>
          </a:xfrm>
          <a:prstGeom prst="wedgeRoundRectCallout">
            <a:avLst>
              <a:gd name="adj1" fmla="val -15013"/>
              <a:gd name="adj2" fmla="val -90173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regular file, </a:t>
            </a:r>
            <a:r>
              <a:rPr lang="en-IN" sz="2400" dirty="0" err="1"/>
              <a:t>dir</a:t>
            </a:r>
            <a:r>
              <a:rPr lang="en-IN" sz="2400" dirty="0"/>
              <a:t>, character device, block device, FIFO pipe, </a:t>
            </a:r>
            <a:r>
              <a:rPr lang="en-IN" sz="2400" dirty="0" err="1"/>
              <a:t>sym</a:t>
            </a:r>
            <a:r>
              <a:rPr lang="en-IN" sz="2400" dirty="0"/>
              <a:t> link, socket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ABB86ED-F6CE-D28C-E993-7C0717BA1EE1}"/>
              </a:ext>
            </a:extLst>
          </p:cNvPr>
          <p:cNvSpPr/>
          <p:nvPr/>
        </p:nvSpPr>
        <p:spPr>
          <a:xfrm>
            <a:off x="7136296" y="5287617"/>
            <a:ext cx="1938130" cy="745435"/>
          </a:xfrm>
          <a:prstGeom prst="wedgeRoundRectCallout">
            <a:avLst>
              <a:gd name="adj1" fmla="val -101346"/>
              <a:gd name="adj2" fmla="val -868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user id and group id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24B769C-9D30-A6ED-1D23-C60185558066}"/>
              </a:ext>
            </a:extLst>
          </p:cNvPr>
          <p:cNvSpPr/>
          <p:nvPr/>
        </p:nvSpPr>
        <p:spPr>
          <a:xfrm>
            <a:off x="6278217" y="2973939"/>
            <a:ext cx="4079463" cy="36905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pointer to the page cache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9E5A531-F016-5506-0403-CFC174FEA638}"/>
              </a:ext>
            </a:extLst>
          </p:cNvPr>
          <p:cNvSpPr/>
          <p:nvPr/>
        </p:nvSpPr>
        <p:spPr>
          <a:xfrm>
            <a:off x="5359400" y="685800"/>
            <a:ext cx="2438400" cy="774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VFS </a:t>
            </a:r>
            <a:r>
              <a:rPr lang="en-IN" sz="2400" dirty="0" err="1"/>
              <a:t>inode</a:t>
            </a:r>
            <a:endParaRPr lang="en-IN"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948829-5FE4-EDA5-1848-2A263A252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345" y="774936"/>
            <a:ext cx="761084" cy="63177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6B14917-286A-763F-F042-50E9AA424B1D}"/>
              </a:ext>
            </a:extLst>
          </p:cNvPr>
          <p:cNvSpPr/>
          <p:nvPr/>
        </p:nvSpPr>
        <p:spPr>
          <a:xfrm>
            <a:off x="8977429" y="774936"/>
            <a:ext cx="3078973" cy="6485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800" dirty="0"/>
              <a:t>/include/</a:t>
            </a:r>
            <a:r>
              <a:rPr lang="en-IN" sz="2800" dirty="0" err="1"/>
              <a:t>linux</a:t>
            </a:r>
            <a:r>
              <a:rPr lang="en-IN" sz="2800" dirty="0"/>
              <a:t>/</a:t>
            </a:r>
            <a:r>
              <a:rPr lang="en-IN" sz="2800" dirty="0" err="1"/>
              <a:t>fs.h</a:t>
            </a:r>
            <a:endParaRPr lang="en-IN" sz="1100" dirty="0"/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B381026-C124-2B48-606B-ED5098A614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92373" y="1256587"/>
            <a:ext cx="656900" cy="58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302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51C97-1B3E-AA62-28C0-D0C2B0D8B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418"/>
            <a:ext cx="10515600" cy="1325563"/>
          </a:xfrm>
        </p:spPr>
        <p:txBody>
          <a:bodyPr/>
          <a:lstStyle/>
          <a:p>
            <a:r>
              <a:rPr lang="en-IN" dirty="0"/>
              <a:t>ext4        (/fs/ext4)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02725F-3692-7AD7-A4AB-309557979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A4560B-DD31-AD73-F6A3-990784737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09216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78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83EC3F-55FC-76EF-A5D2-3806A64FD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660" y="712020"/>
            <a:ext cx="761084" cy="631772"/>
          </a:xfrm>
          <a:prstGeom prst="rect">
            <a:avLst/>
          </a:prstGeom>
          <a:ln w="38100">
            <a:noFill/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BAA01FE-B401-6400-554B-C79958EB0157}"/>
              </a:ext>
            </a:extLst>
          </p:cNvPr>
          <p:cNvSpPr/>
          <p:nvPr/>
        </p:nvSpPr>
        <p:spPr>
          <a:xfrm>
            <a:off x="6058882" y="514169"/>
            <a:ext cx="3318235" cy="735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Linux and Android’s default filesystem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EDC99E4-0648-4C5E-2399-40E96DC44D64}"/>
              </a:ext>
            </a:extLst>
          </p:cNvPr>
          <p:cNvSpPr/>
          <p:nvPr/>
        </p:nvSpPr>
        <p:spPr>
          <a:xfrm>
            <a:off x="6868996" y="1650358"/>
            <a:ext cx="2908169" cy="49019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struct ext4_inode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4E400-57BD-8487-9163-3DCD44D4C4F4}"/>
              </a:ext>
            </a:extLst>
          </p:cNvPr>
          <p:cNvSpPr txBox="1"/>
          <p:nvPr/>
        </p:nvSpPr>
        <p:spPr>
          <a:xfrm>
            <a:off x="602530" y="1587064"/>
            <a:ext cx="5825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/>
              <a:t>Filesystems typically </a:t>
            </a:r>
            <a:r>
              <a:rPr lang="en-IN" sz="2400" dirty="0">
                <a:solidFill>
                  <a:srgbClr val="0070C0"/>
                </a:solidFill>
              </a:rPr>
              <a:t>declare</a:t>
            </a:r>
            <a:r>
              <a:rPr lang="en-IN" sz="2400" dirty="0"/>
              <a:t> their own </a:t>
            </a:r>
            <a:r>
              <a:rPr lang="en-IN" sz="2400" dirty="0" err="1">
                <a:solidFill>
                  <a:srgbClr val="00B050"/>
                </a:solidFill>
              </a:rPr>
              <a:t>inode</a:t>
            </a:r>
            <a:r>
              <a:rPr lang="en-IN" sz="2400" dirty="0"/>
              <a:t> structures. Most </a:t>
            </a:r>
            <a:r>
              <a:rPr lang="en-IN" sz="2400" dirty="0">
                <a:solidFill>
                  <a:srgbClr val="FF0000"/>
                </a:solidFill>
              </a:rPr>
              <a:t>important</a:t>
            </a:r>
            <a:r>
              <a:rPr lang="en-IN" sz="2400" dirty="0"/>
              <a:t> structure: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778F51-823B-FA9A-B995-7C897C2399EC}"/>
              </a:ext>
            </a:extLst>
          </p:cNvPr>
          <p:cNvSpPr txBox="1"/>
          <p:nvPr/>
        </p:nvSpPr>
        <p:spPr>
          <a:xfrm>
            <a:off x="2011048" y="2687788"/>
            <a:ext cx="7956616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rgbClr val="7030A0"/>
                </a:solidFill>
              </a:rPr>
              <a:t>uint32</a:t>
            </a:r>
            <a:r>
              <a:rPr lang="en-IN" sz="2400" dirty="0"/>
              <a:t> </a:t>
            </a:r>
            <a:r>
              <a:rPr lang="en-IN" sz="2400" dirty="0" err="1">
                <a:solidFill>
                  <a:schemeClr val="accent2">
                    <a:lumMod val="50000"/>
                  </a:schemeClr>
                </a:solidFill>
              </a:rPr>
              <a:t>i_block</a:t>
            </a:r>
            <a:r>
              <a:rPr lang="en-IN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IN" sz="2400" dirty="0"/>
              <a:t>[EXT4_N_BLOCKS]  (</a:t>
            </a:r>
            <a:r>
              <a:rPr lang="en-IN" sz="2400" dirty="0">
                <a:solidFill>
                  <a:srgbClr val="FF0000"/>
                </a:solidFill>
              </a:rPr>
              <a:t>list</a:t>
            </a:r>
            <a:r>
              <a:rPr lang="en-IN" sz="2400" dirty="0"/>
              <a:t> of </a:t>
            </a:r>
            <a:r>
              <a:rPr lang="en-IN" sz="2400" dirty="0">
                <a:solidFill>
                  <a:srgbClr val="00B050"/>
                </a:solidFill>
              </a:rPr>
              <a:t>logical</a:t>
            </a:r>
            <a:r>
              <a:rPr lang="en-IN" sz="2400" dirty="0"/>
              <a:t> block pointers)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F72C90-2146-D1F0-E0D9-12B800393616}"/>
              </a:ext>
            </a:extLst>
          </p:cNvPr>
          <p:cNvSpPr/>
          <p:nvPr/>
        </p:nvSpPr>
        <p:spPr>
          <a:xfrm>
            <a:off x="1263192" y="3610466"/>
            <a:ext cx="659876" cy="3676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812659-31F3-E9BD-69C6-ABDF5B59EE91}"/>
              </a:ext>
            </a:extLst>
          </p:cNvPr>
          <p:cNvSpPr/>
          <p:nvPr/>
        </p:nvSpPr>
        <p:spPr>
          <a:xfrm>
            <a:off x="1263192" y="4345758"/>
            <a:ext cx="659876" cy="3676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07D42C-E319-259B-DFF2-2531151898E4}"/>
              </a:ext>
            </a:extLst>
          </p:cNvPr>
          <p:cNvSpPr/>
          <p:nvPr/>
        </p:nvSpPr>
        <p:spPr>
          <a:xfrm>
            <a:off x="1263192" y="4713401"/>
            <a:ext cx="659876" cy="3676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7EF5EA9-DFDD-67C8-923C-83FC37A14434}"/>
              </a:ext>
            </a:extLst>
          </p:cNvPr>
          <p:cNvSpPr/>
          <p:nvPr/>
        </p:nvSpPr>
        <p:spPr>
          <a:xfrm>
            <a:off x="1263190" y="4067087"/>
            <a:ext cx="169682" cy="160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3600C7-306F-A7E6-55F6-547C0C4B80D6}"/>
              </a:ext>
            </a:extLst>
          </p:cNvPr>
          <p:cNvSpPr/>
          <p:nvPr/>
        </p:nvSpPr>
        <p:spPr>
          <a:xfrm>
            <a:off x="1263192" y="5086945"/>
            <a:ext cx="659876" cy="3676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F609246-D741-20F4-7995-64802CF034D4}"/>
              </a:ext>
            </a:extLst>
          </p:cNvPr>
          <p:cNvSpPr/>
          <p:nvPr/>
        </p:nvSpPr>
        <p:spPr>
          <a:xfrm>
            <a:off x="1498860" y="4067086"/>
            <a:ext cx="169682" cy="160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353A000-B27E-21B0-AEFB-A8070FC23DA9}"/>
              </a:ext>
            </a:extLst>
          </p:cNvPr>
          <p:cNvSpPr/>
          <p:nvPr/>
        </p:nvSpPr>
        <p:spPr>
          <a:xfrm>
            <a:off x="1743957" y="4059423"/>
            <a:ext cx="169682" cy="160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509F7B-F249-0D09-8D6B-FD65EC928B4D}"/>
              </a:ext>
            </a:extLst>
          </p:cNvPr>
          <p:cNvSpPr/>
          <p:nvPr/>
        </p:nvSpPr>
        <p:spPr>
          <a:xfrm>
            <a:off x="1263191" y="5460489"/>
            <a:ext cx="659876" cy="36764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F03A98-C9F4-66DA-CC50-6E086885DEE9}"/>
              </a:ext>
            </a:extLst>
          </p:cNvPr>
          <p:cNvSpPr/>
          <p:nvPr/>
        </p:nvSpPr>
        <p:spPr>
          <a:xfrm>
            <a:off x="1272618" y="5828134"/>
            <a:ext cx="659876" cy="36764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C1B652-B0FF-7764-A792-287DDD751BE5}"/>
              </a:ext>
            </a:extLst>
          </p:cNvPr>
          <p:cNvSpPr/>
          <p:nvPr/>
        </p:nvSpPr>
        <p:spPr>
          <a:xfrm>
            <a:off x="1263190" y="3263435"/>
            <a:ext cx="659876" cy="3676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57AD4958-F15D-BC75-C4A0-51C408E67259}"/>
              </a:ext>
            </a:extLst>
          </p:cNvPr>
          <p:cNvSpPr/>
          <p:nvPr/>
        </p:nvSpPr>
        <p:spPr>
          <a:xfrm>
            <a:off x="2025584" y="3263435"/>
            <a:ext cx="199140" cy="1817611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E8B380B-3686-A510-D4E0-7F917966EAF2}"/>
              </a:ext>
            </a:extLst>
          </p:cNvPr>
          <p:cNvSpPr/>
          <p:nvPr/>
        </p:nvSpPr>
        <p:spPr>
          <a:xfrm>
            <a:off x="2422688" y="3866580"/>
            <a:ext cx="3073140" cy="6281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Pointers to 12 directly mapped blocks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36A31B8-1CB9-E616-96F5-523D4E289159}"/>
              </a:ext>
            </a:extLst>
          </p:cNvPr>
          <p:cNvSpPr/>
          <p:nvPr/>
        </p:nvSpPr>
        <p:spPr>
          <a:xfrm>
            <a:off x="3822568" y="5086944"/>
            <a:ext cx="659876" cy="3676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143109F-C3A6-E77E-1B4E-693AC2084FFF}"/>
              </a:ext>
            </a:extLst>
          </p:cNvPr>
          <p:cNvCxnSpPr>
            <a:stCxn id="17" idx="3"/>
            <a:endCxn id="25" idx="1"/>
          </p:cNvCxnSpPr>
          <p:nvPr/>
        </p:nvCxnSpPr>
        <p:spPr>
          <a:xfrm flipV="1">
            <a:off x="1923068" y="5270767"/>
            <a:ext cx="1899500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6EA31C4E-6C66-0340-FCBD-CDBEFC890A51}"/>
              </a:ext>
            </a:extLst>
          </p:cNvPr>
          <p:cNvCxnSpPr>
            <a:cxnSpLocks/>
          </p:cNvCxnSpPr>
          <p:nvPr/>
        </p:nvCxnSpPr>
        <p:spPr>
          <a:xfrm flipV="1">
            <a:off x="4515438" y="4841608"/>
            <a:ext cx="551469" cy="429158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E920AD4C-7337-9904-F3BA-6E6BE1611ACE}"/>
              </a:ext>
            </a:extLst>
          </p:cNvPr>
          <p:cNvCxnSpPr>
            <a:stCxn id="25" idx="3"/>
          </p:cNvCxnSpPr>
          <p:nvPr/>
        </p:nvCxnSpPr>
        <p:spPr>
          <a:xfrm flipV="1">
            <a:off x="4482444" y="5270766"/>
            <a:ext cx="617457" cy="1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C8A8C3E1-48CC-FDC1-F910-CD2F1EE8CB51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4482444" y="5270767"/>
            <a:ext cx="626885" cy="214577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A1EF80E0-2BCD-4A79-7B68-2B3E1A67CF61}"/>
              </a:ext>
            </a:extLst>
          </p:cNvPr>
          <p:cNvCxnSpPr>
            <a:stCxn id="25" idx="3"/>
          </p:cNvCxnSpPr>
          <p:nvPr/>
        </p:nvCxnSpPr>
        <p:spPr>
          <a:xfrm flipV="1">
            <a:off x="4482444" y="5056188"/>
            <a:ext cx="617457" cy="214579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ight Brace 40">
            <a:extLst>
              <a:ext uri="{FF2B5EF4-FFF2-40B4-BE49-F238E27FC236}">
                <a16:creationId xmlns:a16="http://schemas.microsoft.com/office/drawing/2014/main" id="{1D921AE1-7457-E3E1-61C6-18FD14DA74BC}"/>
              </a:ext>
            </a:extLst>
          </p:cNvPr>
          <p:cNvSpPr/>
          <p:nvPr/>
        </p:nvSpPr>
        <p:spPr>
          <a:xfrm>
            <a:off x="5279010" y="4789654"/>
            <a:ext cx="216818" cy="790642"/>
          </a:xfrm>
          <a:prstGeom prst="rightBrac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9FA54AE-C659-3FDA-D43D-F43C0B7E4D02}"/>
              </a:ext>
            </a:extLst>
          </p:cNvPr>
          <p:cNvSpPr/>
          <p:nvPr/>
        </p:nvSpPr>
        <p:spPr>
          <a:xfrm>
            <a:off x="5665509" y="4897223"/>
            <a:ext cx="1692112" cy="5573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Pointers to data blocks</a:t>
            </a:r>
          </a:p>
        </p:txBody>
      </p: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9D6D4535-0847-A7FA-1705-A23515FA717E}"/>
              </a:ext>
            </a:extLst>
          </p:cNvPr>
          <p:cNvCxnSpPr>
            <a:cxnSpLocks/>
            <a:stCxn id="20" idx="3"/>
            <a:endCxn id="52" idx="1"/>
          </p:cNvCxnSpPr>
          <p:nvPr/>
        </p:nvCxnSpPr>
        <p:spPr>
          <a:xfrm flipV="1">
            <a:off x="1923067" y="4345759"/>
            <a:ext cx="6664752" cy="1298553"/>
          </a:xfrm>
          <a:prstGeom prst="bentConnector3">
            <a:avLst>
              <a:gd name="adj1" fmla="val 85926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3A62AAA6-0939-1A11-2D0F-2194A68D8058}"/>
              </a:ext>
            </a:extLst>
          </p:cNvPr>
          <p:cNvSpPr/>
          <p:nvPr/>
        </p:nvSpPr>
        <p:spPr>
          <a:xfrm>
            <a:off x="8587819" y="4161936"/>
            <a:ext cx="659876" cy="3676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063A2B4-51B0-16DF-1B45-5ED25118CCC8}"/>
              </a:ext>
            </a:extLst>
          </p:cNvPr>
          <p:cNvSpPr/>
          <p:nvPr/>
        </p:nvSpPr>
        <p:spPr>
          <a:xfrm>
            <a:off x="9506540" y="3655873"/>
            <a:ext cx="659876" cy="3676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4062AA5-7130-6644-FB09-CA8D97F9E13C}"/>
              </a:ext>
            </a:extLst>
          </p:cNvPr>
          <p:cNvSpPr/>
          <p:nvPr/>
        </p:nvSpPr>
        <p:spPr>
          <a:xfrm>
            <a:off x="9506540" y="4141221"/>
            <a:ext cx="659876" cy="3676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B75FDA9-5771-6A19-8CCB-1130EDBDD615}"/>
              </a:ext>
            </a:extLst>
          </p:cNvPr>
          <p:cNvSpPr/>
          <p:nvPr/>
        </p:nvSpPr>
        <p:spPr>
          <a:xfrm>
            <a:off x="9506540" y="4832215"/>
            <a:ext cx="659876" cy="3676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305067-7DF2-45F1-F835-F7A79D052A3B}"/>
              </a:ext>
            </a:extLst>
          </p:cNvPr>
          <p:cNvSpPr/>
          <p:nvPr/>
        </p:nvSpPr>
        <p:spPr>
          <a:xfrm>
            <a:off x="9501432" y="4616802"/>
            <a:ext cx="169682" cy="160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AB93F3F-849F-CB06-F26D-56B77BCF4567}"/>
              </a:ext>
            </a:extLst>
          </p:cNvPr>
          <p:cNvSpPr/>
          <p:nvPr/>
        </p:nvSpPr>
        <p:spPr>
          <a:xfrm>
            <a:off x="9737102" y="4616801"/>
            <a:ext cx="169682" cy="160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639B8A8B-3B57-3A5C-CC71-6EDEF25473A7}"/>
              </a:ext>
            </a:extLst>
          </p:cNvPr>
          <p:cNvSpPr/>
          <p:nvPr/>
        </p:nvSpPr>
        <p:spPr>
          <a:xfrm>
            <a:off x="9982199" y="4609138"/>
            <a:ext cx="169682" cy="160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F73D7F9-82CF-DC2C-8F41-1A641EFDD023}"/>
              </a:ext>
            </a:extLst>
          </p:cNvPr>
          <p:cNvCxnSpPr>
            <a:stCxn id="52" idx="3"/>
            <a:endCxn id="55" idx="1"/>
          </p:cNvCxnSpPr>
          <p:nvPr/>
        </p:nvCxnSpPr>
        <p:spPr>
          <a:xfrm flipV="1">
            <a:off x="9247695" y="3839696"/>
            <a:ext cx="258845" cy="5060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F3B84D1-7C93-2A87-5467-DBFF4B32A6E1}"/>
              </a:ext>
            </a:extLst>
          </p:cNvPr>
          <p:cNvCxnSpPr>
            <a:cxnSpLocks/>
            <a:stCxn id="52" idx="3"/>
            <a:endCxn id="56" idx="1"/>
          </p:cNvCxnSpPr>
          <p:nvPr/>
        </p:nvCxnSpPr>
        <p:spPr>
          <a:xfrm flipV="1">
            <a:off x="9247695" y="4325044"/>
            <a:ext cx="258845" cy="207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710E6FF8-8959-985C-90A4-F613A5D98BBB}"/>
              </a:ext>
            </a:extLst>
          </p:cNvPr>
          <p:cNvCxnSpPr>
            <a:cxnSpLocks/>
            <a:stCxn id="52" idx="3"/>
            <a:endCxn id="57" idx="1"/>
          </p:cNvCxnSpPr>
          <p:nvPr/>
        </p:nvCxnSpPr>
        <p:spPr>
          <a:xfrm>
            <a:off x="9247695" y="4345759"/>
            <a:ext cx="258845" cy="6702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or: Elbow 68">
            <a:extLst>
              <a:ext uri="{FF2B5EF4-FFF2-40B4-BE49-F238E27FC236}">
                <a16:creationId xmlns:a16="http://schemas.microsoft.com/office/drawing/2014/main" id="{3902E4EC-EB15-5CC3-0992-F67436B9F7EC}"/>
              </a:ext>
            </a:extLst>
          </p:cNvPr>
          <p:cNvCxnSpPr>
            <a:cxnSpLocks/>
          </p:cNvCxnSpPr>
          <p:nvPr/>
        </p:nvCxnSpPr>
        <p:spPr>
          <a:xfrm flipV="1">
            <a:off x="10203729" y="3410537"/>
            <a:ext cx="551469" cy="429158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or: Elbow 69">
            <a:extLst>
              <a:ext uri="{FF2B5EF4-FFF2-40B4-BE49-F238E27FC236}">
                <a16:creationId xmlns:a16="http://schemas.microsoft.com/office/drawing/2014/main" id="{A1D9303F-E4E7-AFB2-5623-5D0F7EBC747D}"/>
              </a:ext>
            </a:extLst>
          </p:cNvPr>
          <p:cNvCxnSpPr/>
          <p:nvPr/>
        </p:nvCxnSpPr>
        <p:spPr>
          <a:xfrm flipV="1">
            <a:off x="10170735" y="3839695"/>
            <a:ext cx="617457" cy="1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or: Elbow 70">
            <a:extLst>
              <a:ext uri="{FF2B5EF4-FFF2-40B4-BE49-F238E27FC236}">
                <a16:creationId xmlns:a16="http://schemas.microsoft.com/office/drawing/2014/main" id="{AD9A291C-37C5-19F5-06B5-5BE291DFDA14}"/>
              </a:ext>
            </a:extLst>
          </p:cNvPr>
          <p:cNvCxnSpPr>
            <a:cxnSpLocks/>
          </p:cNvCxnSpPr>
          <p:nvPr/>
        </p:nvCxnSpPr>
        <p:spPr>
          <a:xfrm>
            <a:off x="10170735" y="3839696"/>
            <a:ext cx="626885" cy="214577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or: Elbow 71">
            <a:extLst>
              <a:ext uri="{FF2B5EF4-FFF2-40B4-BE49-F238E27FC236}">
                <a16:creationId xmlns:a16="http://schemas.microsoft.com/office/drawing/2014/main" id="{7A5BD94A-6B73-4C8E-345E-BD6A815A9C38}"/>
              </a:ext>
            </a:extLst>
          </p:cNvPr>
          <p:cNvCxnSpPr/>
          <p:nvPr/>
        </p:nvCxnSpPr>
        <p:spPr>
          <a:xfrm flipV="1">
            <a:off x="10170735" y="3625117"/>
            <a:ext cx="617457" cy="214579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ight Brace 72">
            <a:extLst>
              <a:ext uri="{FF2B5EF4-FFF2-40B4-BE49-F238E27FC236}">
                <a16:creationId xmlns:a16="http://schemas.microsoft.com/office/drawing/2014/main" id="{AD9C382F-FAEF-7FA8-0117-C6717359ED6B}"/>
              </a:ext>
            </a:extLst>
          </p:cNvPr>
          <p:cNvSpPr/>
          <p:nvPr/>
        </p:nvSpPr>
        <p:spPr>
          <a:xfrm>
            <a:off x="10830611" y="3350579"/>
            <a:ext cx="216818" cy="790642"/>
          </a:xfrm>
          <a:prstGeom prst="rightBrac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7D7756B1-DED0-31B2-16F4-CE57E1B03963}"/>
              </a:ext>
            </a:extLst>
          </p:cNvPr>
          <p:cNvSpPr/>
          <p:nvPr/>
        </p:nvSpPr>
        <p:spPr>
          <a:xfrm>
            <a:off x="11122843" y="3581859"/>
            <a:ext cx="838985" cy="3651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 err="1"/>
              <a:t>Ptrs</a:t>
            </a:r>
            <a:endParaRPr lang="en-IN" sz="2400" dirty="0"/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3EB83F47-6F86-7148-1E0B-E4EE2C30B157}"/>
              </a:ext>
            </a:extLst>
          </p:cNvPr>
          <p:cNvCxnSpPr>
            <a:cxnSpLocks/>
          </p:cNvCxnSpPr>
          <p:nvPr/>
        </p:nvCxnSpPr>
        <p:spPr>
          <a:xfrm>
            <a:off x="1923068" y="6000330"/>
            <a:ext cx="609914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855737E4-4EFA-2C0A-C89C-FAC33F482435}"/>
              </a:ext>
            </a:extLst>
          </p:cNvPr>
          <p:cNvSpPr/>
          <p:nvPr/>
        </p:nvSpPr>
        <p:spPr>
          <a:xfrm>
            <a:off x="7993143" y="5843577"/>
            <a:ext cx="659876" cy="3676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96EB404-D4EE-C424-0C6E-2D482147E200}"/>
              </a:ext>
            </a:extLst>
          </p:cNvPr>
          <p:cNvSpPr/>
          <p:nvPr/>
        </p:nvSpPr>
        <p:spPr>
          <a:xfrm>
            <a:off x="8911864" y="5280952"/>
            <a:ext cx="659876" cy="3676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FA2604F2-966D-54AE-484A-2ECD157C60FF}"/>
              </a:ext>
            </a:extLst>
          </p:cNvPr>
          <p:cNvSpPr/>
          <p:nvPr/>
        </p:nvSpPr>
        <p:spPr>
          <a:xfrm>
            <a:off x="8911864" y="5766300"/>
            <a:ext cx="659876" cy="3676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2DB4A5F-B2A6-BFEE-5FB0-89613F12563F}"/>
              </a:ext>
            </a:extLst>
          </p:cNvPr>
          <p:cNvSpPr/>
          <p:nvPr/>
        </p:nvSpPr>
        <p:spPr>
          <a:xfrm>
            <a:off x="8911864" y="6457294"/>
            <a:ext cx="659876" cy="3676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FBA5E4C3-B626-821D-A56B-173C2887C6AB}"/>
              </a:ext>
            </a:extLst>
          </p:cNvPr>
          <p:cNvSpPr/>
          <p:nvPr/>
        </p:nvSpPr>
        <p:spPr>
          <a:xfrm>
            <a:off x="8906756" y="6241881"/>
            <a:ext cx="169682" cy="160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7528C4A-679E-5F02-2D9F-3EC398E9994B}"/>
              </a:ext>
            </a:extLst>
          </p:cNvPr>
          <p:cNvSpPr/>
          <p:nvPr/>
        </p:nvSpPr>
        <p:spPr>
          <a:xfrm>
            <a:off x="9142426" y="6241880"/>
            <a:ext cx="169682" cy="160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37AF4295-2454-187B-227C-F984BE4FF7E0}"/>
              </a:ext>
            </a:extLst>
          </p:cNvPr>
          <p:cNvSpPr/>
          <p:nvPr/>
        </p:nvSpPr>
        <p:spPr>
          <a:xfrm>
            <a:off x="9387523" y="6234217"/>
            <a:ext cx="169682" cy="160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03301C45-4E79-BDBE-CEA0-CE4E49F93BC0}"/>
              </a:ext>
            </a:extLst>
          </p:cNvPr>
          <p:cNvCxnSpPr>
            <a:cxnSpLocks/>
            <a:endCxn id="79" idx="1"/>
          </p:cNvCxnSpPr>
          <p:nvPr/>
        </p:nvCxnSpPr>
        <p:spPr>
          <a:xfrm flipV="1">
            <a:off x="8653019" y="5464775"/>
            <a:ext cx="258845" cy="5060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B9CE7E9F-54D2-6F5A-D1DC-80B2AE039CF3}"/>
              </a:ext>
            </a:extLst>
          </p:cNvPr>
          <p:cNvCxnSpPr>
            <a:cxnSpLocks/>
            <a:endCxn id="80" idx="1"/>
          </p:cNvCxnSpPr>
          <p:nvPr/>
        </p:nvCxnSpPr>
        <p:spPr>
          <a:xfrm flipV="1">
            <a:off x="8653019" y="5950123"/>
            <a:ext cx="258845" cy="207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1DFE9F9-5C7B-F4A0-8CB7-F78697B33D16}"/>
              </a:ext>
            </a:extLst>
          </p:cNvPr>
          <p:cNvCxnSpPr>
            <a:cxnSpLocks/>
            <a:endCxn id="81" idx="1"/>
          </p:cNvCxnSpPr>
          <p:nvPr/>
        </p:nvCxnSpPr>
        <p:spPr>
          <a:xfrm>
            <a:off x="8653019" y="5970838"/>
            <a:ext cx="258845" cy="6702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7B103ACE-1987-A5EE-7D49-B36A5E45133B}"/>
              </a:ext>
            </a:extLst>
          </p:cNvPr>
          <p:cNvSpPr/>
          <p:nvPr/>
        </p:nvSpPr>
        <p:spPr>
          <a:xfrm>
            <a:off x="9827443" y="5243617"/>
            <a:ext cx="659876" cy="3676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AA1C773-44AF-8776-3AE9-40A0CDBA691B}"/>
              </a:ext>
            </a:extLst>
          </p:cNvPr>
          <p:cNvSpPr/>
          <p:nvPr/>
        </p:nvSpPr>
        <p:spPr>
          <a:xfrm>
            <a:off x="9827443" y="5728965"/>
            <a:ext cx="659876" cy="3676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50190CA-A761-4DAA-06CE-BD3F0B3401ED}"/>
              </a:ext>
            </a:extLst>
          </p:cNvPr>
          <p:cNvSpPr/>
          <p:nvPr/>
        </p:nvSpPr>
        <p:spPr>
          <a:xfrm>
            <a:off x="9827443" y="6419959"/>
            <a:ext cx="659876" cy="3676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1CAEA197-50BA-C194-78B1-0AF6E04AEF47}"/>
              </a:ext>
            </a:extLst>
          </p:cNvPr>
          <p:cNvSpPr/>
          <p:nvPr/>
        </p:nvSpPr>
        <p:spPr>
          <a:xfrm>
            <a:off x="9822335" y="6204546"/>
            <a:ext cx="169682" cy="160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4AA22A63-029D-D1F5-0599-C09D396F3580}"/>
              </a:ext>
            </a:extLst>
          </p:cNvPr>
          <p:cNvSpPr/>
          <p:nvPr/>
        </p:nvSpPr>
        <p:spPr>
          <a:xfrm>
            <a:off x="10058005" y="6204545"/>
            <a:ext cx="169682" cy="160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8B04BE60-DD53-F46C-DA61-1162447392CE}"/>
              </a:ext>
            </a:extLst>
          </p:cNvPr>
          <p:cNvSpPr/>
          <p:nvPr/>
        </p:nvSpPr>
        <p:spPr>
          <a:xfrm>
            <a:off x="10303102" y="6196882"/>
            <a:ext cx="169682" cy="160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6E8CFA16-EE52-5A79-CC83-0C57A9623A8C}"/>
              </a:ext>
            </a:extLst>
          </p:cNvPr>
          <p:cNvCxnSpPr>
            <a:cxnSpLocks/>
            <a:endCxn id="88" idx="1"/>
          </p:cNvCxnSpPr>
          <p:nvPr/>
        </p:nvCxnSpPr>
        <p:spPr>
          <a:xfrm flipV="1">
            <a:off x="9568598" y="5427440"/>
            <a:ext cx="258845" cy="5060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D9FC6E7A-F381-8783-FD98-261EDDAE718A}"/>
              </a:ext>
            </a:extLst>
          </p:cNvPr>
          <p:cNvCxnSpPr>
            <a:cxnSpLocks/>
            <a:endCxn id="89" idx="1"/>
          </p:cNvCxnSpPr>
          <p:nvPr/>
        </p:nvCxnSpPr>
        <p:spPr>
          <a:xfrm flipV="1">
            <a:off x="9568598" y="5912788"/>
            <a:ext cx="258845" cy="207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FB2AFCCA-8AAA-E488-127D-A0F3A7CE1B25}"/>
              </a:ext>
            </a:extLst>
          </p:cNvPr>
          <p:cNvCxnSpPr>
            <a:cxnSpLocks/>
            <a:endCxn id="90" idx="1"/>
          </p:cNvCxnSpPr>
          <p:nvPr/>
        </p:nvCxnSpPr>
        <p:spPr>
          <a:xfrm>
            <a:off x="9568598" y="5933503"/>
            <a:ext cx="258845" cy="6702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or: Elbow 96">
            <a:extLst>
              <a:ext uri="{FF2B5EF4-FFF2-40B4-BE49-F238E27FC236}">
                <a16:creationId xmlns:a16="http://schemas.microsoft.com/office/drawing/2014/main" id="{C795E9FD-8274-4D8D-54AC-3CD8452EFEDE}"/>
              </a:ext>
            </a:extLst>
          </p:cNvPr>
          <p:cNvCxnSpPr>
            <a:cxnSpLocks/>
          </p:cNvCxnSpPr>
          <p:nvPr/>
        </p:nvCxnSpPr>
        <p:spPr>
          <a:xfrm flipV="1">
            <a:off x="10507743" y="4998281"/>
            <a:ext cx="551469" cy="429158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or: Elbow 97">
            <a:extLst>
              <a:ext uri="{FF2B5EF4-FFF2-40B4-BE49-F238E27FC236}">
                <a16:creationId xmlns:a16="http://schemas.microsoft.com/office/drawing/2014/main" id="{39EFBF84-3D57-0D3F-2712-1AFEF7CE0232}"/>
              </a:ext>
            </a:extLst>
          </p:cNvPr>
          <p:cNvCxnSpPr/>
          <p:nvPr/>
        </p:nvCxnSpPr>
        <p:spPr>
          <a:xfrm flipV="1">
            <a:off x="10474749" y="5427439"/>
            <a:ext cx="617457" cy="1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B176A11C-2B6F-2414-C054-B2A5FE4F00DE}"/>
              </a:ext>
            </a:extLst>
          </p:cNvPr>
          <p:cNvCxnSpPr>
            <a:cxnSpLocks/>
          </p:cNvCxnSpPr>
          <p:nvPr/>
        </p:nvCxnSpPr>
        <p:spPr>
          <a:xfrm>
            <a:off x="10474749" y="5427440"/>
            <a:ext cx="626885" cy="214577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or: Elbow 99">
            <a:extLst>
              <a:ext uri="{FF2B5EF4-FFF2-40B4-BE49-F238E27FC236}">
                <a16:creationId xmlns:a16="http://schemas.microsoft.com/office/drawing/2014/main" id="{51A452AB-9398-5710-79D2-622A1AF69A36}"/>
              </a:ext>
            </a:extLst>
          </p:cNvPr>
          <p:cNvCxnSpPr/>
          <p:nvPr/>
        </p:nvCxnSpPr>
        <p:spPr>
          <a:xfrm flipV="1">
            <a:off x="10474749" y="5212861"/>
            <a:ext cx="617457" cy="214579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ight Brace 100">
            <a:extLst>
              <a:ext uri="{FF2B5EF4-FFF2-40B4-BE49-F238E27FC236}">
                <a16:creationId xmlns:a16="http://schemas.microsoft.com/office/drawing/2014/main" id="{6DA6E4D4-9B52-5736-D02D-0FD4F2EFD605}"/>
              </a:ext>
            </a:extLst>
          </p:cNvPr>
          <p:cNvSpPr/>
          <p:nvPr/>
        </p:nvSpPr>
        <p:spPr>
          <a:xfrm>
            <a:off x="11134625" y="4938323"/>
            <a:ext cx="216818" cy="790642"/>
          </a:xfrm>
          <a:prstGeom prst="rightBrac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2A25A8AD-C7CD-372E-6F44-9BEA95D410A2}"/>
              </a:ext>
            </a:extLst>
          </p:cNvPr>
          <p:cNvSpPr/>
          <p:nvPr/>
        </p:nvSpPr>
        <p:spPr>
          <a:xfrm>
            <a:off x="11398576" y="5169603"/>
            <a:ext cx="765143" cy="3651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 err="1"/>
              <a:t>Ptrs</a:t>
            </a:r>
            <a:endParaRPr lang="en-IN" sz="2400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EBE2039-1C24-8499-D6D6-33E6C7296757}"/>
              </a:ext>
            </a:extLst>
          </p:cNvPr>
          <p:cNvSpPr txBox="1"/>
          <p:nvPr/>
        </p:nvSpPr>
        <p:spPr>
          <a:xfrm>
            <a:off x="3280136" y="6004490"/>
            <a:ext cx="2521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Triple indirect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C2AE5B3-B612-CFDF-BB10-29C175B31281}"/>
              </a:ext>
            </a:extLst>
          </p:cNvPr>
          <p:cNvSpPr txBox="1"/>
          <p:nvPr/>
        </p:nvSpPr>
        <p:spPr>
          <a:xfrm>
            <a:off x="3280136" y="5591097"/>
            <a:ext cx="2521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Double indirect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A620741-CB79-1A1B-729D-0E24AAB6D979}"/>
              </a:ext>
            </a:extLst>
          </p:cNvPr>
          <p:cNvSpPr txBox="1"/>
          <p:nvPr/>
        </p:nvSpPr>
        <p:spPr>
          <a:xfrm>
            <a:off x="2254578" y="5234335"/>
            <a:ext cx="2521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Indirect</a:t>
            </a:r>
          </a:p>
        </p:txBody>
      </p:sp>
      <p:sp>
        <p:nvSpPr>
          <p:cNvPr id="106" name="Flowchart: Sequential Access Storage 105">
            <a:extLst>
              <a:ext uri="{FF2B5EF4-FFF2-40B4-BE49-F238E27FC236}">
                <a16:creationId xmlns:a16="http://schemas.microsoft.com/office/drawing/2014/main" id="{034D8E57-DB25-907F-069A-488730E8B543}"/>
              </a:ext>
            </a:extLst>
          </p:cNvPr>
          <p:cNvSpPr/>
          <p:nvPr/>
        </p:nvSpPr>
        <p:spPr>
          <a:xfrm flipH="1">
            <a:off x="5524496" y="3362182"/>
            <a:ext cx="2884602" cy="707264"/>
          </a:xfrm>
          <a:prstGeom prst="flowChartMagneticTap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Optimized for small files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A73553-260D-6E12-FB57-DD3D2A3EE2A2}"/>
              </a:ext>
            </a:extLst>
          </p:cNvPr>
          <p:cNvSpPr txBox="1"/>
          <p:nvPr/>
        </p:nvSpPr>
        <p:spPr>
          <a:xfrm>
            <a:off x="9959540" y="1342943"/>
            <a:ext cx="22324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Backward compatibility mode</a:t>
            </a:r>
          </a:p>
        </p:txBody>
      </p:sp>
    </p:spTree>
    <p:extLst>
      <p:ext uri="{BB962C8B-B14F-4D97-AF65-F5344CB8AC3E}">
        <p14:creationId xmlns:p14="http://schemas.microsoft.com/office/powerpoint/2010/main" val="11193886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2EA1B-E90B-1849-D963-43E6D6307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6436"/>
            <a:ext cx="10515600" cy="1325563"/>
          </a:xfrm>
        </p:spPr>
        <p:txBody>
          <a:bodyPr/>
          <a:lstStyle/>
          <a:p>
            <a:r>
              <a:rPr lang="en-IN" dirty="0"/>
              <a:t>ext4 </a:t>
            </a:r>
            <a:r>
              <a:rPr lang="en-IN" dirty="0" err="1"/>
              <a:t>inode</a:t>
            </a:r>
            <a:r>
              <a:rPr lang="en-IN" dirty="0"/>
              <a:t> based on </a:t>
            </a:r>
            <a:r>
              <a:rPr lang="en-IN" i="1" dirty="0"/>
              <a:t>extents </a:t>
            </a:r>
            <a:r>
              <a:rPr lang="en-IN" dirty="0"/>
              <a:t>(scalable mode)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1EC811-6B33-B197-132E-4AB2ED162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EB8AB4-4CD1-37CD-0C97-09BE6F7E7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79BD5A-0089-AC48-7A95-D1133F266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724494"/>
            <a:ext cx="761084" cy="6317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FB037B-1714-6685-C57A-4F2EC7FFCB98}"/>
              </a:ext>
            </a:extLst>
          </p:cNvPr>
          <p:cNvSpPr/>
          <p:nvPr/>
        </p:nvSpPr>
        <p:spPr>
          <a:xfrm>
            <a:off x="8914484" y="724494"/>
            <a:ext cx="3078973" cy="6485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800" dirty="0"/>
              <a:t>/fs/ext4/</a:t>
            </a:r>
            <a:r>
              <a:rPr lang="en-IN" sz="2800" dirty="0" err="1"/>
              <a:t>extents.c</a:t>
            </a:r>
            <a:endParaRPr lang="en-IN" sz="11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E1BD86-DAA2-6109-395E-D937D7C82715}"/>
              </a:ext>
            </a:extLst>
          </p:cNvPr>
          <p:cNvSpPr/>
          <p:nvPr/>
        </p:nvSpPr>
        <p:spPr>
          <a:xfrm>
            <a:off x="565608" y="2363771"/>
            <a:ext cx="1866507" cy="22530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411456-57C2-DF41-7091-3D603A98CCB8}"/>
              </a:ext>
            </a:extLst>
          </p:cNvPr>
          <p:cNvSpPr/>
          <p:nvPr/>
        </p:nvSpPr>
        <p:spPr>
          <a:xfrm>
            <a:off x="565608" y="3770722"/>
            <a:ext cx="1866507" cy="596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 err="1"/>
              <a:t>i_block</a:t>
            </a:r>
            <a:r>
              <a:rPr lang="en-IN" sz="2000" dirty="0"/>
              <a:t>[] (first 12 bytes)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80FB94-62B5-253B-B7B0-627D86E5B6D8}"/>
              </a:ext>
            </a:extLst>
          </p:cNvPr>
          <p:cNvSpPr txBox="1"/>
          <p:nvPr/>
        </p:nvSpPr>
        <p:spPr>
          <a:xfrm>
            <a:off x="650449" y="1902106"/>
            <a:ext cx="1866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ext4_inode</a:t>
            </a:r>
            <a:endParaRPr lang="en-IN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8E53A1-744F-2891-A507-A8191B119143}"/>
              </a:ext>
            </a:extLst>
          </p:cNvPr>
          <p:cNvSpPr txBox="1"/>
          <p:nvPr/>
        </p:nvSpPr>
        <p:spPr>
          <a:xfrm>
            <a:off x="3403076" y="2130500"/>
            <a:ext cx="2833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index node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80DBD5C-4B39-86B4-C624-26C79AA4AEFE}"/>
              </a:ext>
            </a:extLst>
          </p:cNvPr>
          <p:cNvGrpSpPr/>
          <p:nvPr/>
        </p:nvGrpSpPr>
        <p:grpSpPr>
          <a:xfrm>
            <a:off x="3318234" y="2592371"/>
            <a:ext cx="2309568" cy="2422689"/>
            <a:chOff x="3318234" y="2592371"/>
            <a:chExt cx="2309568" cy="242268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4F5C44-F56D-BFB7-92E4-0F0B6E7A9D8D}"/>
                </a:ext>
              </a:extLst>
            </p:cNvPr>
            <p:cNvSpPr/>
            <p:nvPr/>
          </p:nvSpPr>
          <p:spPr>
            <a:xfrm>
              <a:off x="3318235" y="2592371"/>
              <a:ext cx="2309566" cy="2422689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1051ED4-1D5D-30AF-F622-4A2C3ECE8B8A}"/>
                </a:ext>
              </a:extLst>
            </p:cNvPr>
            <p:cNvSpPr/>
            <p:nvPr/>
          </p:nvSpPr>
          <p:spPr>
            <a:xfrm>
              <a:off x="3318235" y="2592371"/>
              <a:ext cx="2309567" cy="7258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000" dirty="0"/>
                <a:t>ext4_extent_header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620A88F-1F82-AD93-B631-FDF5F91940CA}"/>
                </a:ext>
              </a:extLst>
            </p:cNvPr>
            <p:cNvSpPr/>
            <p:nvPr/>
          </p:nvSpPr>
          <p:spPr>
            <a:xfrm>
              <a:off x="3318235" y="3318235"/>
              <a:ext cx="2309567" cy="46166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IN" sz="2000" dirty="0"/>
                <a:t>ext4_extent_idx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FE0556C-F560-8F68-C3C7-7DA5DC9D9900}"/>
                </a:ext>
              </a:extLst>
            </p:cNvPr>
            <p:cNvSpPr/>
            <p:nvPr/>
          </p:nvSpPr>
          <p:spPr>
            <a:xfrm>
              <a:off x="3318234" y="4553395"/>
              <a:ext cx="2309567" cy="46166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IN" sz="2000" dirty="0"/>
                <a:t>ext4_extent_idx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FE6BEB7-7971-CDA9-0DCB-25EA725B3ABE}"/>
                </a:ext>
              </a:extLst>
            </p:cNvPr>
            <p:cNvSpPr/>
            <p:nvPr/>
          </p:nvSpPr>
          <p:spPr>
            <a:xfrm>
              <a:off x="4038600" y="4066913"/>
              <a:ext cx="169682" cy="1602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5BAD62C-457E-958A-C32E-3E9C5E24242F}"/>
                </a:ext>
              </a:extLst>
            </p:cNvPr>
            <p:cNvSpPr/>
            <p:nvPr/>
          </p:nvSpPr>
          <p:spPr>
            <a:xfrm>
              <a:off x="4274270" y="4066912"/>
              <a:ext cx="169682" cy="1602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ADEBFF8-B91E-AFA9-A1E8-E24985CEB04B}"/>
                </a:ext>
              </a:extLst>
            </p:cNvPr>
            <p:cNvSpPr/>
            <p:nvPr/>
          </p:nvSpPr>
          <p:spPr>
            <a:xfrm>
              <a:off x="4519367" y="4059249"/>
              <a:ext cx="169682" cy="1602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/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AF18B8B-32FA-F3F5-2ABF-18D52D0D7B3A}"/>
              </a:ext>
            </a:extLst>
          </p:cNvPr>
          <p:cNvCxnSpPr>
            <a:cxnSpLocks/>
            <a:stCxn id="8" idx="3"/>
            <a:endCxn id="12" idx="1"/>
          </p:cNvCxnSpPr>
          <p:nvPr/>
        </p:nvCxnSpPr>
        <p:spPr>
          <a:xfrm flipV="1">
            <a:off x="2432115" y="2955303"/>
            <a:ext cx="886120" cy="111371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CE1EDC-8B92-F603-2287-B3E0DAC5FC84}"/>
              </a:ext>
            </a:extLst>
          </p:cNvPr>
          <p:cNvGrpSpPr/>
          <p:nvPr/>
        </p:nvGrpSpPr>
        <p:grpSpPr>
          <a:xfrm>
            <a:off x="6321458" y="1628721"/>
            <a:ext cx="2309568" cy="2422689"/>
            <a:chOff x="3318234" y="2592371"/>
            <a:chExt cx="2309568" cy="242268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DC31B5C-0454-9CE8-A30E-FB0D101381CA}"/>
                </a:ext>
              </a:extLst>
            </p:cNvPr>
            <p:cNvSpPr/>
            <p:nvPr/>
          </p:nvSpPr>
          <p:spPr>
            <a:xfrm>
              <a:off x="3318235" y="2592371"/>
              <a:ext cx="2309566" cy="2422689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A9B4DE5-595D-83C3-5199-4183D00C68DE}"/>
                </a:ext>
              </a:extLst>
            </p:cNvPr>
            <p:cNvSpPr/>
            <p:nvPr/>
          </p:nvSpPr>
          <p:spPr>
            <a:xfrm>
              <a:off x="3318235" y="2592371"/>
              <a:ext cx="2309567" cy="7258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000" dirty="0"/>
                <a:t>ext4_extent_header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860FEDE-F8C2-40A3-8BAE-6B73B3DC5CCE}"/>
                </a:ext>
              </a:extLst>
            </p:cNvPr>
            <p:cNvSpPr/>
            <p:nvPr/>
          </p:nvSpPr>
          <p:spPr>
            <a:xfrm>
              <a:off x="3318235" y="3318235"/>
              <a:ext cx="2309567" cy="46166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IN" sz="2000" dirty="0"/>
                <a:t>ext4_extent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486D843-023F-C284-0E02-BA4311D8B108}"/>
                </a:ext>
              </a:extLst>
            </p:cNvPr>
            <p:cNvSpPr/>
            <p:nvPr/>
          </p:nvSpPr>
          <p:spPr>
            <a:xfrm>
              <a:off x="3318234" y="4553395"/>
              <a:ext cx="2309567" cy="46166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IN" sz="2000" dirty="0"/>
                <a:t>ext4_extent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08078C0-4752-5175-D5E4-4F4AC1D77791}"/>
                </a:ext>
              </a:extLst>
            </p:cNvPr>
            <p:cNvSpPr/>
            <p:nvPr/>
          </p:nvSpPr>
          <p:spPr>
            <a:xfrm>
              <a:off x="4038600" y="4066913"/>
              <a:ext cx="169682" cy="1602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D781C69-7485-FA55-DB72-329E9EA8C44B}"/>
                </a:ext>
              </a:extLst>
            </p:cNvPr>
            <p:cNvSpPr/>
            <p:nvPr/>
          </p:nvSpPr>
          <p:spPr>
            <a:xfrm>
              <a:off x="4274270" y="4066912"/>
              <a:ext cx="169682" cy="1602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7C38937-E1E5-1B57-B6D6-E67966B0E9E3}"/>
                </a:ext>
              </a:extLst>
            </p:cNvPr>
            <p:cNvSpPr/>
            <p:nvPr/>
          </p:nvSpPr>
          <p:spPr>
            <a:xfrm>
              <a:off x="4519367" y="4059249"/>
              <a:ext cx="169682" cy="1602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A9D81EF-5548-EA6D-9BC2-A299AA1F3AE1}"/>
              </a:ext>
            </a:extLst>
          </p:cNvPr>
          <p:cNvGrpSpPr/>
          <p:nvPr/>
        </p:nvGrpSpPr>
        <p:grpSpPr>
          <a:xfrm>
            <a:off x="6321457" y="4367322"/>
            <a:ext cx="2309568" cy="2422689"/>
            <a:chOff x="3318234" y="2592371"/>
            <a:chExt cx="2309568" cy="242268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32D85A0-A7D0-D237-FED5-8F23AD16412A}"/>
                </a:ext>
              </a:extLst>
            </p:cNvPr>
            <p:cNvSpPr/>
            <p:nvPr/>
          </p:nvSpPr>
          <p:spPr>
            <a:xfrm>
              <a:off x="3318235" y="2592371"/>
              <a:ext cx="2309566" cy="2422689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400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1E1FC7A-C513-967E-0E0C-97BF9757B68E}"/>
                </a:ext>
              </a:extLst>
            </p:cNvPr>
            <p:cNvSpPr/>
            <p:nvPr/>
          </p:nvSpPr>
          <p:spPr>
            <a:xfrm>
              <a:off x="3318235" y="2592371"/>
              <a:ext cx="2309567" cy="7258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000" dirty="0"/>
                <a:t>ext4_extent_header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8DE15B7-8A21-27CE-6D1E-EFAA191EF7F4}"/>
                </a:ext>
              </a:extLst>
            </p:cNvPr>
            <p:cNvSpPr/>
            <p:nvPr/>
          </p:nvSpPr>
          <p:spPr>
            <a:xfrm>
              <a:off x="3318235" y="3318235"/>
              <a:ext cx="2309567" cy="46166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IN" sz="2000" dirty="0"/>
                <a:t>ext4_extent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F6D228F-8714-D855-C938-89F51ABCE9F1}"/>
                </a:ext>
              </a:extLst>
            </p:cNvPr>
            <p:cNvSpPr/>
            <p:nvPr/>
          </p:nvSpPr>
          <p:spPr>
            <a:xfrm>
              <a:off x="3318234" y="4553395"/>
              <a:ext cx="2309567" cy="46166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IN" sz="2000" dirty="0"/>
                <a:t>ext4_extent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F52A530-3BFB-1120-54C1-A7C5DB5AC7E6}"/>
                </a:ext>
              </a:extLst>
            </p:cNvPr>
            <p:cNvSpPr/>
            <p:nvPr/>
          </p:nvSpPr>
          <p:spPr>
            <a:xfrm>
              <a:off x="4038600" y="4066913"/>
              <a:ext cx="169682" cy="1602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8CAC821-50B0-E8AB-D3DF-197EDE78B350}"/>
                </a:ext>
              </a:extLst>
            </p:cNvPr>
            <p:cNvSpPr/>
            <p:nvPr/>
          </p:nvSpPr>
          <p:spPr>
            <a:xfrm>
              <a:off x="4274270" y="4066912"/>
              <a:ext cx="169682" cy="1602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2299F26-0182-537A-D988-EE9CFA168684}"/>
                </a:ext>
              </a:extLst>
            </p:cNvPr>
            <p:cNvSpPr/>
            <p:nvPr/>
          </p:nvSpPr>
          <p:spPr>
            <a:xfrm>
              <a:off x="4519367" y="4059249"/>
              <a:ext cx="169682" cy="1602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/>
            </a:p>
          </p:txBody>
        </p: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050CEA6-92EF-EC47-904D-148B578CB94E}"/>
              </a:ext>
            </a:extLst>
          </p:cNvPr>
          <p:cNvCxnSpPr>
            <a:cxnSpLocks/>
            <a:endCxn id="35" idx="1"/>
          </p:cNvCxnSpPr>
          <p:nvPr/>
        </p:nvCxnSpPr>
        <p:spPr>
          <a:xfrm flipV="1">
            <a:off x="5628983" y="1991653"/>
            <a:ext cx="692476" cy="158831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99B2E5A-B8E7-FB12-87CA-59DAA1E29E41}"/>
              </a:ext>
            </a:extLst>
          </p:cNvPr>
          <p:cNvCxnSpPr>
            <a:cxnSpLocks/>
            <a:stCxn id="17" idx="3"/>
            <a:endCxn id="43" idx="1"/>
          </p:cNvCxnSpPr>
          <p:nvPr/>
        </p:nvCxnSpPr>
        <p:spPr>
          <a:xfrm flipV="1">
            <a:off x="5627801" y="4730254"/>
            <a:ext cx="693657" cy="5397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C54F2554-EFEE-5A49-61EB-B4FD8BFDA742}"/>
              </a:ext>
            </a:extLst>
          </p:cNvPr>
          <p:cNvSpPr/>
          <p:nvPr/>
        </p:nvSpPr>
        <p:spPr>
          <a:xfrm>
            <a:off x="9682113" y="1650156"/>
            <a:ext cx="600173" cy="507131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20B7A97-5FA4-BBCF-0EC1-103E651BF1FD}"/>
              </a:ext>
            </a:extLst>
          </p:cNvPr>
          <p:cNvSpPr/>
          <p:nvPr/>
        </p:nvSpPr>
        <p:spPr>
          <a:xfrm>
            <a:off x="9682111" y="2220444"/>
            <a:ext cx="600173" cy="103541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7DEA8DA-8E81-1338-31BA-1BC00D02488C}"/>
              </a:ext>
            </a:extLst>
          </p:cNvPr>
          <p:cNvSpPr/>
          <p:nvPr/>
        </p:nvSpPr>
        <p:spPr>
          <a:xfrm>
            <a:off x="9693113" y="3522442"/>
            <a:ext cx="600173" cy="69134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6C381F0-19D2-209E-6181-299AF0571A63}"/>
              </a:ext>
            </a:extLst>
          </p:cNvPr>
          <p:cNvSpPr/>
          <p:nvPr/>
        </p:nvSpPr>
        <p:spPr>
          <a:xfrm>
            <a:off x="9693113" y="4512540"/>
            <a:ext cx="600173" cy="69134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B670CF4-3183-F01F-2218-19063AED4ADF}"/>
              </a:ext>
            </a:extLst>
          </p:cNvPr>
          <p:cNvSpPr/>
          <p:nvPr/>
        </p:nvSpPr>
        <p:spPr>
          <a:xfrm>
            <a:off x="9693113" y="5834200"/>
            <a:ext cx="600173" cy="94613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3BE336D-E49E-52D5-851D-DF94BDACE66A}"/>
              </a:ext>
            </a:extLst>
          </p:cNvPr>
          <p:cNvCxnSpPr>
            <a:stCxn id="36" idx="3"/>
            <a:endCxn id="55" idx="1"/>
          </p:cNvCxnSpPr>
          <p:nvPr/>
        </p:nvCxnSpPr>
        <p:spPr>
          <a:xfrm>
            <a:off x="8631026" y="2585418"/>
            <a:ext cx="1051085" cy="152732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EB1A457-A594-DAC9-94AE-BFEB90124C8F}"/>
              </a:ext>
            </a:extLst>
          </p:cNvPr>
          <p:cNvCxnSpPr>
            <a:cxnSpLocks/>
            <a:stCxn id="37" idx="3"/>
            <a:endCxn id="56" idx="1"/>
          </p:cNvCxnSpPr>
          <p:nvPr/>
        </p:nvCxnSpPr>
        <p:spPr>
          <a:xfrm>
            <a:off x="8631025" y="3820578"/>
            <a:ext cx="1062088" cy="47534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203961E-2CDB-5EA2-CE32-49292B494FF2}"/>
              </a:ext>
            </a:extLst>
          </p:cNvPr>
          <p:cNvCxnSpPr>
            <a:cxnSpLocks/>
            <a:stCxn id="44" idx="3"/>
            <a:endCxn id="57" idx="1"/>
          </p:cNvCxnSpPr>
          <p:nvPr/>
        </p:nvCxnSpPr>
        <p:spPr>
          <a:xfrm flipV="1">
            <a:off x="8631025" y="4858210"/>
            <a:ext cx="1062088" cy="465809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A6FE78AB-4D76-7843-283A-3C32238F178A}"/>
              </a:ext>
            </a:extLst>
          </p:cNvPr>
          <p:cNvCxnSpPr>
            <a:cxnSpLocks/>
            <a:stCxn id="45" idx="3"/>
            <a:endCxn id="58" idx="1"/>
          </p:cNvCxnSpPr>
          <p:nvPr/>
        </p:nvCxnSpPr>
        <p:spPr>
          <a:xfrm flipV="1">
            <a:off x="8631024" y="6307268"/>
            <a:ext cx="1062089" cy="251911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7B447971-D063-5474-81B5-5ADB768C2EBF}"/>
              </a:ext>
            </a:extLst>
          </p:cNvPr>
          <p:cNvSpPr/>
          <p:nvPr/>
        </p:nvSpPr>
        <p:spPr>
          <a:xfrm>
            <a:off x="10444418" y="1489435"/>
            <a:ext cx="1601858" cy="13255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Regions in the disk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B5D6F6D-59E0-473C-2031-521D2067EE7D}"/>
              </a:ext>
            </a:extLst>
          </p:cNvPr>
          <p:cNvSpPr txBox="1"/>
          <p:nvPr/>
        </p:nvSpPr>
        <p:spPr>
          <a:xfrm>
            <a:off x="101430" y="5129498"/>
            <a:ext cx="58798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/>
              <a:t>An </a:t>
            </a:r>
            <a:r>
              <a:rPr lang="en-IN" sz="2400" dirty="0">
                <a:solidFill>
                  <a:srgbClr val="0070C0"/>
                </a:solidFill>
              </a:rPr>
              <a:t>extent</a:t>
            </a:r>
            <a:r>
              <a:rPr lang="en-IN" sz="2400" dirty="0"/>
              <a:t> is a contiguous </a:t>
            </a:r>
            <a:r>
              <a:rPr lang="en-IN" sz="2400" dirty="0">
                <a:solidFill>
                  <a:srgbClr val="FF0000"/>
                </a:solidFill>
              </a:rPr>
              <a:t>region</a:t>
            </a:r>
            <a:r>
              <a:rPr lang="en-IN" sz="2400" dirty="0"/>
              <a:t> in the </a:t>
            </a:r>
            <a:r>
              <a:rPr lang="en-IN" sz="2400" dirty="0">
                <a:solidFill>
                  <a:srgbClr val="0070C0"/>
                </a:solidFill>
              </a:rPr>
              <a:t>disk</a:t>
            </a:r>
            <a:r>
              <a:rPr lang="en-IN" sz="2400" dirty="0"/>
              <a:t> </a:t>
            </a:r>
            <a:br>
              <a:rPr lang="en-IN" sz="2400" dirty="0"/>
            </a:br>
            <a:r>
              <a:rPr lang="en-IN" sz="2400" dirty="0">
                <a:solidFill>
                  <a:srgbClr val="C00000"/>
                </a:solidFill>
              </a:rPr>
              <a:t>size</a:t>
            </a:r>
            <a:r>
              <a:rPr lang="en-IN" sz="2400" dirty="0"/>
              <a:t>: 128 MB (max), 4 KB block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/>
              <a:t>If a file has more than 4 extents, use a </a:t>
            </a:r>
            <a:r>
              <a:rPr lang="en-IN" sz="2400" dirty="0">
                <a:solidFill>
                  <a:srgbClr val="FF0000"/>
                </a:solidFill>
              </a:rPr>
              <a:t>tree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rgbClr val="FF0000"/>
                </a:solidFill>
              </a:rPr>
              <a:t>Maximum</a:t>
            </a:r>
            <a:r>
              <a:rPr lang="en-IN" sz="2400" dirty="0"/>
              <a:t> depth of the tree: 5</a:t>
            </a:r>
          </a:p>
        </p:txBody>
      </p:sp>
      <p:sp>
        <p:nvSpPr>
          <p:cNvPr id="75" name="Arrow: Right 74">
            <a:extLst>
              <a:ext uri="{FF2B5EF4-FFF2-40B4-BE49-F238E27FC236}">
                <a16:creationId xmlns:a16="http://schemas.microsoft.com/office/drawing/2014/main" id="{AEAFC621-623C-DD94-01D1-26D57D2A0924}"/>
              </a:ext>
            </a:extLst>
          </p:cNvPr>
          <p:cNvSpPr/>
          <p:nvPr/>
        </p:nvSpPr>
        <p:spPr>
          <a:xfrm>
            <a:off x="5790113" y="5834200"/>
            <a:ext cx="366074" cy="57854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F930A7D9-F4E1-85EB-28FA-480952748F21}"/>
              </a:ext>
            </a:extLst>
          </p:cNvPr>
          <p:cNvSpPr/>
          <p:nvPr/>
        </p:nvSpPr>
        <p:spPr>
          <a:xfrm>
            <a:off x="1206631" y="1233359"/>
            <a:ext cx="3403076" cy="44215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Use the </a:t>
            </a:r>
            <a:r>
              <a:rPr lang="en-IN" sz="2400" dirty="0">
                <a:solidFill>
                  <a:srgbClr val="FF0000"/>
                </a:solidFill>
              </a:rPr>
              <a:t>idea</a:t>
            </a:r>
            <a:r>
              <a:rPr lang="en-IN" sz="2400" dirty="0"/>
              <a:t> of </a:t>
            </a:r>
            <a:r>
              <a:rPr lang="en-IN" sz="2400" dirty="0">
                <a:solidFill>
                  <a:srgbClr val="0070C0"/>
                </a:solidFill>
              </a:rPr>
              <a:t>folios</a:t>
            </a:r>
          </a:p>
        </p:txBody>
      </p:sp>
      <p:pic>
        <p:nvPicPr>
          <p:cNvPr id="77" name="Picture 76" descr="A picture containing text&#10;&#10;Description automatically generated">
            <a:extLst>
              <a:ext uri="{FF2B5EF4-FFF2-40B4-BE49-F238E27FC236}">
                <a16:creationId xmlns:a16="http://schemas.microsoft.com/office/drawing/2014/main" id="{A0385223-2F3C-38C3-40FE-9FA997F15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16" y="980760"/>
            <a:ext cx="892189" cy="83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00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5352-6C21-3A44-1D22-DE4DFD13B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Software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9D611-D3FE-433D-55AE-873B39889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4675" indent="-463550">
              <a:buSzPct val="100000"/>
              <a:buFont typeface="Wingdings" panose="05000000000000000000" pitchFamily="2" charset="2"/>
              <a:buChar char="§"/>
            </a:pPr>
            <a:r>
              <a:rPr lang="en-US" sz="2400">
                <a:latin typeface="Calibri" panose="020F0502020204030204" pitchFamily="34" charset="0"/>
              </a:rPr>
              <a:t>Each </a:t>
            </a:r>
            <a:r>
              <a:rPr lang="en-US" sz="2400">
                <a:solidFill>
                  <a:srgbClr val="280099"/>
                </a:solidFill>
                <a:latin typeface="Calibri" panose="020F0502020204030204" pitchFamily="34" charset="0"/>
              </a:rPr>
              <a:t>I/O port</a:t>
            </a:r>
            <a:r>
              <a:rPr lang="en-US" sz="2400">
                <a:latin typeface="Calibri" panose="020F0502020204030204" pitchFamily="34" charset="0"/>
              </a:rPr>
              <a:t> exposes a set of 8-32 bit registers to </a:t>
            </a:r>
            <a:r>
              <a:rPr lang="en-US" sz="2400">
                <a:solidFill>
                  <a:srgbClr val="33CC66"/>
                </a:solidFill>
                <a:latin typeface="Calibri" panose="020F0502020204030204" pitchFamily="34" charset="0"/>
              </a:rPr>
              <a:t>software</a:t>
            </a:r>
          </a:p>
          <a:p>
            <a:pPr marL="574675" indent="-463550">
              <a:buSzPct val="100000"/>
              <a:buFont typeface="Wingdings" panose="05000000000000000000" pitchFamily="2" charset="2"/>
              <a:buChar char="§"/>
            </a:pPr>
            <a:r>
              <a:rPr lang="en-US" sz="2400">
                <a:latin typeface="Calibri" panose="020F0502020204030204" pitchFamily="34" charset="0"/>
              </a:rPr>
              <a:t>Software </a:t>
            </a:r>
            <a:r>
              <a:rPr lang="en-US" sz="2400">
                <a:solidFill>
                  <a:srgbClr val="2300DC"/>
                </a:solidFill>
                <a:latin typeface="Calibri" panose="020F0502020204030204" pitchFamily="34" charset="0"/>
              </a:rPr>
              <a:t>writes</a:t>
            </a:r>
            <a:r>
              <a:rPr lang="en-US" sz="2400">
                <a:latin typeface="Calibri" panose="020F0502020204030204" pitchFamily="34" charset="0"/>
              </a:rPr>
              <a:t> to the </a:t>
            </a:r>
            <a:r>
              <a:rPr lang="en-US" sz="2400">
                <a:solidFill>
                  <a:srgbClr val="DC2300"/>
                </a:solidFill>
                <a:latin typeface="Calibri" panose="020F0502020204030204" pitchFamily="34" charset="0"/>
              </a:rPr>
              <a:t>registers</a:t>
            </a:r>
            <a:r>
              <a:rPr lang="en-US" sz="2400">
                <a:latin typeface="Calibri" panose="020F0502020204030204" pitchFamily="34" charset="0"/>
              </a:rPr>
              <a:t>. The </a:t>
            </a:r>
            <a:r>
              <a:rPr lang="en-US" sz="2400">
                <a:solidFill>
                  <a:srgbClr val="663300"/>
                </a:solidFill>
                <a:latin typeface="Calibri" panose="020F0502020204030204" pitchFamily="34" charset="0"/>
              </a:rPr>
              <a:t>port controller</a:t>
            </a:r>
            <a:r>
              <a:rPr lang="en-US" sz="2400">
                <a:latin typeface="Calibri" panose="020F0502020204030204" pitchFamily="34" charset="0"/>
              </a:rPr>
              <a:t> automatically sends the information to the I/O device.</a:t>
            </a:r>
          </a:p>
          <a:p>
            <a:pPr marL="574675" indent="-463550">
              <a:buSzPct val="100000"/>
              <a:buFont typeface="Wingdings" panose="05000000000000000000" pitchFamily="2" charset="2"/>
              <a:buChar char="§"/>
            </a:pPr>
            <a:r>
              <a:rPr lang="en-US" sz="2400">
                <a:latin typeface="Calibri" panose="020F0502020204030204" pitchFamily="34" charset="0"/>
              </a:rPr>
              <a:t>Similarly, to </a:t>
            </a:r>
            <a:r>
              <a:rPr lang="en-US" sz="2400">
                <a:solidFill>
                  <a:srgbClr val="00AE00"/>
                </a:solidFill>
                <a:latin typeface="Calibri" panose="020F0502020204030204" pitchFamily="34" charset="0"/>
              </a:rPr>
              <a:t>read data,</a:t>
            </a:r>
            <a:r>
              <a:rPr lang="en-US" sz="2400">
                <a:latin typeface="Calibri" panose="020F0502020204030204" pitchFamily="34" charset="0"/>
              </a:rPr>
              <a:t> the </a:t>
            </a:r>
            <a:r>
              <a:rPr lang="en-US" sz="2400">
                <a:solidFill>
                  <a:srgbClr val="0000FF"/>
                </a:solidFill>
                <a:latin typeface="Calibri" panose="020F0502020204030204" pitchFamily="34" charset="0"/>
              </a:rPr>
              <a:t>processor</a:t>
            </a:r>
            <a:r>
              <a:rPr lang="en-US" sz="2400">
                <a:latin typeface="Calibri" panose="020F0502020204030204" pitchFamily="34" charset="0"/>
              </a:rPr>
              <a:t> reads the </a:t>
            </a:r>
            <a:r>
              <a:rPr lang="en-US" sz="2400">
                <a:solidFill>
                  <a:srgbClr val="004A4A"/>
                </a:solidFill>
                <a:latin typeface="Calibri" panose="020F0502020204030204" pitchFamily="34" charset="0"/>
              </a:rPr>
              <a:t>registers</a:t>
            </a:r>
            <a:r>
              <a:rPr lang="en-US" sz="2400">
                <a:latin typeface="Calibri" panose="020F0502020204030204" pitchFamily="34" charset="0"/>
              </a:rPr>
              <a:t> associated with the </a:t>
            </a:r>
            <a:r>
              <a:rPr lang="en-US" sz="2400">
                <a:solidFill>
                  <a:srgbClr val="004586"/>
                </a:solidFill>
                <a:latin typeface="Calibri" panose="020F0502020204030204" pitchFamily="34" charset="0"/>
              </a:rPr>
              <a:t>port controller</a:t>
            </a:r>
            <a:r>
              <a:rPr lang="en-US" sz="2400">
                <a:latin typeface="Calibri" panose="020F0502020204030204" pitchFamily="34" charset="0"/>
              </a:rPr>
              <a:t>.</a:t>
            </a:r>
          </a:p>
          <a:p>
            <a:pPr marL="574675" indent="-463550">
              <a:buSzPct val="100000"/>
              <a:buFont typeface="Wingdings" panose="05000000000000000000" pitchFamily="2" charset="2"/>
              <a:buChar char="§"/>
            </a:pPr>
            <a:r>
              <a:rPr lang="en-US" sz="2400">
                <a:latin typeface="Calibri" panose="020F0502020204030204" pitchFamily="34" charset="0"/>
              </a:rPr>
              <a:t>Example : Intel processors define 64K, 8-bit I/O ports. Each port has a 16-bit port number.</a:t>
            </a:r>
          </a:p>
          <a:p>
            <a:pPr marL="574675" indent="-463550">
              <a:buSzPct val="100000"/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FF0000"/>
                </a:solidFill>
                <a:latin typeface="Calibri" panose="020F0502020204030204" pitchFamily="34" charset="0"/>
              </a:rPr>
              <a:t>Reading</a:t>
            </a:r>
            <a:r>
              <a:rPr lang="en-US" sz="2400">
                <a:latin typeface="Calibri" panose="020F0502020204030204" pitchFamily="34" charset="0"/>
              </a:rPr>
              <a:t> and </a:t>
            </a:r>
            <a:r>
              <a:rPr lang="en-US" sz="2400">
                <a:solidFill>
                  <a:srgbClr val="0070C0"/>
                </a:solidFill>
                <a:latin typeface="Calibri" panose="020F0502020204030204" pitchFamily="34" charset="0"/>
              </a:rPr>
              <a:t>writing</a:t>
            </a:r>
            <a:r>
              <a:rPr lang="en-US" sz="2400">
                <a:latin typeface="Calibri" panose="020F0502020204030204" pitchFamily="34" charset="0"/>
              </a:rPr>
              <a:t> to the actual device ↔ </a:t>
            </a:r>
            <a:r>
              <a:rPr lang="en-US" sz="2400">
                <a:solidFill>
                  <a:srgbClr val="C00000"/>
                </a:solidFill>
                <a:latin typeface="Calibri" panose="020F0502020204030204" pitchFamily="34" charset="0"/>
              </a:rPr>
              <a:t>read</a:t>
            </a:r>
            <a:r>
              <a:rPr lang="en-US" sz="2400">
                <a:latin typeface="Calibri" panose="020F0502020204030204" pitchFamily="34" charset="0"/>
              </a:rPr>
              <a:t> and </a:t>
            </a:r>
            <a:r>
              <a:rPr lang="en-US" sz="2400">
                <a:solidFill>
                  <a:srgbClr val="0070C0"/>
                </a:solidFill>
                <a:latin typeface="Calibri" panose="020F0502020204030204" pitchFamily="34" charset="0"/>
              </a:rPr>
              <a:t>write</a:t>
            </a:r>
            <a:r>
              <a:rPr lang="en-US" sz="2400">
                <a:latin typeface="Calibri" panose="020F0502020204030204" pitchFamily="34" charset="0"/>
              </a:rPr>
              <a:t> to the associated software </a:t>
            </a:r>
            <a:r>
              <a:rPr lang="en-US" sz="2400">
                <a:solidFill>
                  <a:srgbClr val="00B050"/>
                </a:solidFill>
                <a:latin typeface="Calibri" panose="020F0502020204030204" pitchFamily="34" charset="0"/>
              </a:rPr>
              <a:t>ports</a:t>
            </a:r>
            <a:r>
              <a:rPr lang="en-US" sz="2400">
                <a:latin typeface="Calibri" panose="020F0502020204030204" pitchFamily="34" charset="0"/>
              </a:rPr>
              <a:t> (</a:t>
            </a: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</a:rPr>
              <a:t>special</a:t>
            </a:r>
            <a:r>
              <a:rPr lang="en-US" sz="2400">
                <a:latin typeface="Calibri" panose="020F0502020204030204" pitchFamily="34" charset="0"/>
              </a:rPr>
              <a:t> registers associated with I/O </a:t>
            </a:r>
            <a:r>
              <a:rPr lang="en-US" sz="2400">
                <a:solidFill>
                  <a:srgbClr val="FF0000"/>
                </a:solidFill>
                <a:latin typeface="Calibri" panose="020F0502020204030204" pitchFamily="34" charset="0"/>
              </a:rPr>
              <a:t>devices</a:t>
            </a:r>
            <a:r>
              <a:rPr lang="en-US" sz="2400">
                <a:latin typeface="Calibri" panose="020F0502020204030204" pitchFamily="34" charset="0"/>
              </a:rPr>
              <a:t>)</a:t>
            </a:r>
          </a:p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FFC344-7B37-5D1C-ECB4-2BFB4956E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E5CEE-DF08-102A-F84A-8405A4DE9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375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DF886-B305-B328-4FE5-803FD9F16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28" y="59575"/>
            <a:ext cx="10515600" cy="1325563"/>
          </a:xfrm>
        </p:spPr>
        <p:txBody>
          <a:bodyPr/>
          <a:lstStyle/>
          <a:p>
            <a:r>
              <a:rPr lang="en-IN" dirty="0" err="1"/>
              <a:t>exFAT</a:t>
            </a:r>
            <a:r>
              <a:rPr lang="en-IN" dirty="0"/>
              <a:t> (Extended File Allocation Table)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E7A4DB-83AE-3DD5-BC56-64ADA77D9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C4B377-F95F-A591-A773-CE41760D2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AF21B5-9EED-F793-966F-B1546D8ADC8A}"/>
              </a:ext>
            </a:extLst>
          </p:cNvPr>
          <p:cNvSpPr/>
          <p:nvPr/>
        </p:nvSpPr>
        <p:spPr>
          <a:xfrm>
            <a:off x="1545336" y="2560320"/>
            <a:ext cx="722376" cy="42976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C6F45E-17F7-2054-B48F-646EE69844CD}"/>
              </a:ext>
            </a:extLst>
          </p:cNvPr>
          <p:cNvSpPr/>
          <p:nvPr/>
        </p:nvSpPr>
        <p:spPr>
          <a:xfrm>
            <a:off x="2267712" y="2560320"/>
            <a:ext cx="722376" cy="42976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028892-2C60-62C9-708B-47D86581C732}"/>
              </a:ext>
            </a:extLst>
          </p:cNvPr>
          <p:cNvSpPr/>
          <p:nvPr/>
        </p:nvSpPr>
        <p:spPr>
          <a:xfrm>
            <a:off x="2990088" y="2560320"/>
            <a:ext cx="722376" cy="42976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9C636F-9B78-D93D-54B1-929E1BDAF62E}"/>
              </a:ext>
            </a:extLst>
          </p:cNvPr>
          <p:cNvSpPr/>
          <p:nvPr/>
        </p:nvSpPr>
        <p:spPr>
          <a:xfrm>
            <a:off x="3675888" y="2560320"/>
            <a:ext cx="722376" cy="42976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27AB0A-7069-9BD4-13E7-2D5BC0809BC2}"/>
              </a:ext>
            </a:extLst>
          </p:cNvPr>
          <p:cNvSpPr/>
          <p:nvPr/>
        </p:nvSpPr>
        <p:spPr>
          <a:xfrm>
            <a:off x="4398264" y="2560320"/>
            <a:ext cx="722376" cy="42976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868A7A-33BF-19B8-B557-E5E2ADE11D23}"/>
              </a:ext>
            </a:extLst>
          </p:cNvPr>
          <p:cNvSpPr/>
          <p:nvPr/>
        </p:nvSpPr>
        <p:spPr>
          <a:xfrm>
            <a:off x="5120640" y="2560320"/>
            <a:ext cx="722376" cy="42976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BF23A7-1FB5-FAD3-7054-B5A3AA5F5BC0}"/>
              </a:ext>
            </a:extLst>
          </p:cNvPr>
          <p:cNvSpPr/>
          <p:nvPr/>
        </p:nvSpPr>
        <p:spPr>
          <a:xfrm>
            <a:off x="5843016" y="2560320"/>
            <a:ext cx="722376" cy="42976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1D45FE-4CF4-CED2-66BB-3FEE06A3E979}"/>
              </a:ext>
            </a:extLst>
          </p:cNvPr>
          <p:cNvSpPr/>
          <p:nvPr/>
        </p:nvSpPr>
        <p:spPr>
          <a:xfrm>
            <a:off x="6528816" y="2560320"/>
            <a:ext cx="722376" cy="42976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F7C65A-6BA7-0B3F-C627-540965B740A5}"/>
              </a:ext>
            </a:extLst>
          </p:cNvPr>
          <p:cNvSpPr/>
          <p:nvPr/>
        </p:nvSpPr>
        <p:spPr>
          <a:xfrm>
            <a:off x="7251192" y="2560320"/>
            <a:ext cx="722376" cy="42976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0EC2EC-E357-C289-603D-F4D96D844719}"/>
              </a:ext>
            </a:extLst>
          </p:cNvPr>
          <p:cNvSpPr/>
          <p:nvPr/>
        </p:nvSpPr>
        <p:spPr>
          <a:xfrm>
            <a:off x="7973568" y="2560320"/>
            <a:ext cx="722376" cy="42976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615141-571C-2255-2C60-50CDB1B68FDA}"/>
              </a:ext>
            </a:extLst>
          </p:cNvPr>
          <p:cNvSpPr/>
          <p:nvPr/>
        </p:nvSpPr>
        <p:spPr>
          <a:xfrm>
            <a:off x="8695944" y="2560320"/>
            <a:ext cx="722376" cy="42976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B07A6EA-1E16-E6F4-CBC1-3D527C3E0A24}"/>
              </a:ext>
            </a:extLst>
          </p:cNvPr>
          <p:cNvSpPr/>
          <p:nvPr/>
        </p:nvSpPr>
        <p:spPr>
          <a:xfrm>
            <a:off x="9381744" y="2560320"/>
            <a:ext cx="722376" cy="42976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8142D2-F2E9-BB31-7A40-C392B3B90BA6}"/>
              </a:ext>
            </a:extLst>
          </p:cNvPr>
          <p:cNvSpPr txBox="1"/>
          <p:nvPr/>
        </p:nvSpPr>
        <p:spPr>
          <a:xfrm>
            <a:off x="539496" y="2282202"/>
            <a:ext cx="8002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FAT</a:t>
            </a:r>
          </a:p>
          <a:p>
            <a:r>
              <a:rPr lang="en-IN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table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0680425-0021-CB1A-2160-314594A63964}"/>
              </a:ext>
            </a:extLst>
          </p:cNvPr>
          <p:cNvSpPr/>
          <p:nvPr/>
        </p:nvSpPr>
        <p:spPr>
          <a:xfrm>
            <a:off x="1911098" y="1772752"/>
            <a:ext cx="1440178" cy="42976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File “</a:t>
            </a:r>
            <a:r>
              <a:rPr lang="en-IN" sz="2400" dirty="0" err="1"/>
              <a:t>abc</a:t>
            </a:r>
            <a:r>
              <a:rPr lang="en-IN" sz="2400" dirty="0"/>
              <a:t>”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D2FEA7F-9DA8-094E-D442-8083ADA32087}"/>
              </a:ext>
            </a:extLst>
          </p:cNvPr>
          <p:cNvCxnSpPr>
            <a:cxnSpLocks/>
            <a:stCxn id="19" idx="2"/>
            <a:endCxn id="7" idx="0"/>
          </p:cNvCxnSpPr>
          <p:nvPr/>
        </p:nvCxnSpPr>
        <p:spPr>
          <a:xfrm flipH="1">
            <a:off x="2628900" y="2202520"/>
            <a:ext cx="2287" cy="357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F3F311-487A-B035-BA79-CB1A5BE97B63}"/>
              </a:ext>
            </a:extLst>
          </p:cNvPr>
          <p:cNvCxnSpPr>
            <a:stCxn id="7" idx="2"/>
          </p:cNvCxnSpPr>
          <p:nvPr/>
        </p:nvCxnSpPr>
        <p:spPr>
          <a:xfrm>
            <a:off x="2628900" y="2990088"/>
            <a:ext cx="0" cy="4389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2AB4154-AA27-168E-7F48-DF8036E801EA}"/>
              </a:ext>
            </a:extLst>
          </p:cNvPr>
          <p:cNvCxnSpPr>
            <a:cxnSpLocks/>
          </p:cNvCxnSpPr>
          <p:nvPr/>
        </p:nvCxnSpPr>
        <p:spPr>
          <a:xfrm>
            <a:off x="2628900" y="3429000"/>
            <a:ext cx="14097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DC824B5-DECE-54D6-D7B2-10A4A0934F38}"/>
              </a:ext>
            </a:extLst>
          </p:cNvPr>
          <p:cNvCxnSpPr>
            <a:cxnSpLocks/>
            <a:endCxn id="9" idx="2"/>
          </p:cNvCxnSpPr>
          <p:nvPr/>
        </p:nvCxnSpPr>
        <p:spPr>
          <a:xfrm flipH="1" flipV="1">
            <a:off x="4037076" y="2990088"/>
            <a:ext cx="1524" cy="4389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DDF1F6D-AF51-0D45-E6FC-1C7BBD5D4F90}"/>
              </a:ext>
            </a:extLst>
          </p:cNvPr>
          <p:cNvCxnSpPr/>
          <p:nvPr/>
        </p:nvCxnSpPr>
        <p:spPr>
          <a:xfrm>
            <a:off x="4037076" y="2121408"/>
            <a:ext cx="0" cy="4389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85CB09-B172-1ABA-9892-E2244BE926E3}"/>
              </a:ext>
            </a:extLst>
          </p:cNvPr>
          <p:cNvCxnSpPr>
            <a:cxnSpLocks/>
          </p:cNvCxnSpPr>
          <p:nvPr/>
        </p:nvCxnSpPr>
        <p:spPr>
          <a:xfrm>
            <a:off x="4037076" y="2121408"/>
            <a:ext cx="216712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73584DE-DBA7-AE85-ACFA-4C64A24CAA3C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6204204" y="2121408"/>
            <a:ext cx="0" cy="4389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FACC9B2-0D04-5751-6CC8-5A5D3B803640}"/>
              </a:ext>
            </a:extLst>
          </p:cNvPr>
          <p:cNvCxnSpPr>
            <a:cxnSpLocks/>
          </p:cNvCxnSpPr>
          <p:nvPr/>
        </p:nvCxnSpPr>
        <p:spPr>
          <a:xfrm>
            <a:off x="6204204" y="2990088"/>
            <a:ext cx="0" cy="2834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9E129DA-305E-824A-3715-8AF4AAE33899}"/>
              </a:ext>
            </a:extLst>
          </p:cNvPr>
          <p:cNvCxnSpPr/>
          <p:nvPr/>
        </p:nvCxnSpPr>
        <p:spPr>
          <a:xfrm>
            <a:off x="5989320" y="3273552"/>
            <a:ext cx="42062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4432F9B-8F7D-5841-8258-1C70DA408244}"/>
              </a:ext>
            </a:extLst>
          </p:cNvPr>
          <p:cNvCxnSpPr>
            <a:cxnSpLocks/>
          </p:cNvCxnSpPr>
          <p:nvPr/>
        </p:nvCxnSpPr>
        <p:spPr>
          <a:xfrm>
            <a:off x="6091428" y="3429000"/>
            <a:ext cx="22250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8082928-E7C1-BFD7-CFB1-7FC34A2DE2B5}"/>
              </a:ext>
            </a:extLst>
          </p:cNvPr>
          <p:cNvCxnSpPr>
            <a:cxnSpLocks/>
          </p:cNvCxnSpPr>
          <p:nvPr/>
        </p:nvCxnSpPr>
        <p:spPr>
          <a:xfrm>
            <a:off x="6163056" y="3553968"/>
            <a:ext cx="7772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7FDAA35D-4B34-0C2C-8567-23E577B0F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860" y="1145657"/>
            <a:ext cx="761084" cy="631772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7B1411CF-DC63-EC2B-3AC8-7C428C2E89E5}"/>
              </a:ext>
            </a:extLst>
          </p:cNvPr>
          <p:cNvSpPr/>
          <p:nvPr/>
        </p:nvSpPr>
        <p:spPr>
          <a:xfrm>
            <a:off x="8695944" y="1145657"/>
            <a:ext cx="3078973" cy="6485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800" dirty="0"/>
              <a:t>/fs/fat/</a:t>
            </a:r>
            <a:r>
              <a:rPr lang="en-IN" sz="2800" dirty="0" err="1"/>
              <a:t>fat.h</a:t>
            </a:r>
            <a:endParaRPr lang="en-IN" sz="1100" dirty="0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48A487DE-8465-0091-A723-33D4A05D21F0}"/>
              </a:ext>
            </a:extLst>
          </p:cNvPr>
          <p:cNvSpPr/>
          <p:nvPr/>
        </p:nvSpPr>
        <p:spPr>
          <a:xfrm>
            <a:off x="6624828" y="3163504"/>
            <a:ext cx="5148564" cy="100175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Each </a:t>
            </a:r>
            <a:r>
              <a:rPr lang="en-IN" sz="2400" dirty="0">
                <a:solidFill>
                  <a:schemeClr val="accent1"/>
                </a:solidFill>
              </a:rPr>
              <a:t>entry</a:t>
            </a:r>
            <a:r>
              <a:rPr lang="en-IN" sz="2400" dirty="0"/>
              <a:t> points to the next entry in the </a:t>
            </a:r>
            <a:r>
              <a:rPr lang="en-IN" sz="2400" dirty="0">
                <a:solidFill>
                  <a:srgbClr val="00B050"/>
                </a:solidFill>
              </a:rPr>
              <a:t>FAT table </a:t>
            </a:r>
            <a:r>
              <a:rPr lang="en-IN" sz="2400" dirty="0"/>
              <a:t>and the corresponding </a:t>
            </a:r>
            <a:r>
              <a:rPr lang="en-IN" sz="2400" dirty="0">
                <a:solidFill>
                  <a:srgbClr val="FF0000"/>
                </a:solidFill>
              </a:rPr>
              <a:t>location</a:t>
            </a:r>
            <a:r>
              <a:rPr lang="en-IN" sz="2400" dirty="0"/>
              <a:t> in the storage </a:t>
            </a:r>
            <a:r>
              <a:rPr lang="en-IN" sz="2400" dirty="0">
                <a:solidFill>
                  <a:srgbClr val="7030A0"/>
                </a:solidFill>
              </a:rPr>
              <a:t>device  </a:t>
            </a:r>
          </a:p>
        </p:txBody>
      </p:sp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id="{3118DB28-75F2-8779-E44E-1D0297E29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944" y="3428999"/>
            <a:ext cx="429769" cy="429769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C6736884-48B1-B501-63F7-8FF0F99D1FC7}"/>
              </a:ext>
            </a:extLst>
          </p:cNvPr>
          <p:cNvSpPr/>
          <p:nvPr/>
        </p:nvSpPr>
        <p:spPr>
          <a:xfrm>
            <a:off x="338447" y="4298950"/>
            <a:ext cx="1202316" cy="3200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Name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6D8AFBA-05F0-CBDE-2A36-F17D26AAF451}"/>
              </a:ext>
            </a:extLst>
          </p:cNvPr>
          <p:cNvSpPr/>
          <p:nvPr/>
        </p:nvSpPr>
        <p:spPr>
          <a:xfrm>
            <a:off x="1547681" y="4298949"/>
            <a:ext cx="797753" cy="3200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 err="1"/>
              <a:t>attr</a:t>
            </a:r>
            <a:endParaRPr lang="en-IN" sz="2400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14A7AB4-02AB-4E9B-D996-6274A0D758BB}"/>
              </a:ext>
            </a:extLst>
          </p:cNvPr>
          <p:cNvSpPr/>
          <p:nvPr/>
        </p:nvSpPr>
        <p:spPr>
          <a:xfrm>
            <a:off x="2352352" y="4298948"/>
            <a:ext cx="2196787" cy="3200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FAT table entry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CE92F6F-7B0E-99E3-2B5E-CF9C090F6344}"/>
              </a:ext>
            </a:extLst>
          </p:cNvPr>
          <p:cNvSpPr/>
          <p:nvPr/>
        </p:nvSpPr>
        <p:spPr>
          <a:xfrm>
            <a:off x="338447" y="4599178"/>
            <a:ext cx="1202316" cy="3200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 err="1"/>
              <a:t>abc</a:t>
            </a:r>
            <a:endParaRPr lang="en-IN" sz="2400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57BE737-9375-E039-8542-1F05E63EC09C}"/>
              </a:ext>
            </a:extLst>
          </p:cNvPr>
          <p:cNvSpPr/>
          <p:nvPr/>
        </p:nvSpPr>
        <p:spPr>
          <a:xfrm>
            <a:off x="1547681" y="4599177"/>
            <a:ext cx="797753" cy="3200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…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AB0B2C0-5CAB-FC4C-75AE-6C20E7D4B20E}"/>
              </a:ext>
            </a:extLst>
          </p:cNvPr>
          <p:cNvSpPr/>
          <p:nvPr/>
        </p:nvSpPr>
        <p:spPr>
          <a:xfrm>
            <a:off x="2352352" y="4599176"/>
            <a:ext cx="2196787" cy="3200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…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8D2B9F4-8558-B9E0-E840-E573AEB42929}"/>
              </a:ext>
            </a:extLst>
          </p:cNvPr>
          <p:cNvSpPr/>
          <p:nvPr/>
        </p:nvSpPr>
        <p:spPr>
          <a:xfrm>
            <a:off x="336221" y="4904823"/>
            <a:ext cx="1202316" cy="3200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2F4AFB9-ECE5-71D0-39C5-E78B8C6AB5E5}"/>
              </a:ext>
            </a:extLst>
          </p:cNvPr>
          <p:cNvSpPr/>
          <p:nvPr/>
        </p:nvSpPr>
        <p:spPr>
          <a:xfrm>
            <a:off x="1545455" y="4904822"/>
            <a:ext cx="797753" cy="3200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73212B0-E6C9-0388-F77B-EF533B267001}"/>
              </a:ext>
            </a:extLst>
          </p:cNvPr>
          <p:cNvSpPr/>
          <p:nvPr/>
        </p:nvSpPr>
        <p:spPr>
          <a:xfrm>
            <a:off x="2350126" y="4904821"/>
            <a:ext cx="2196787" cy="3200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955BD85-AF6A-0133-8E8C-80915D25030C}"/>
              </a:ext>
            </a:extLst>
          </p:cNvPr>
          <p:cNvSpPr/>
          <p:nvPr/>
        </p:nvSpPr>
        <p:spPr>
          <a:xfrm>
            <a:off x="336221" y="5205049"/>
            <a:ext cx="1202316" cy="3200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A1F7235-2DBA-4BCC-1807-A64A9E82F076}"/>
              </a:ext>
            </a:extLst>
          </p:cNvPr>
          <p:cNvSpPr/>
          <p:nvPr/>
        </p:nvSpPr>
        <p:spPr>
          <a:xfrm>
            <a:off x="1545455" y="5205048"/>
            <a:ext cx="797753" cy="3200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B397970-C813-1C17-2C83-DE004924EB0C}"/>
              </a:ext>
            </a:extLst>
          </p:cNvPr>
          <p:cNvSpPr/>
          <p:nvPr/>
        </p:nvSpPr>
        <p:spPr>
          <a:xfrm>
            <a:off x="2350126" y="5205047"/>
            <a:ext cx="2196787" cy="3200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542E778-AF4B-4D33-9ED9-13E56C8EBF21}"/>
              </a:ext>
            </a:extLst>
          </p:cNvPr>
          <p:cNvSpPr/>
          <p:nvPr/>
        </p:nvSpPr>
        <p:spPr>
          <a:xfrm>
            <a:off x="333995" y="5510694"/>
            <a:ext cx="1202316" cy="3200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B5A6F49-253F-FB41-D1FD-6BD57BC7E017}"/>
              </a:ext>
            </a:extLst>
          </p:cNvPr>
          <p:cNvSpPr/>
          <p:nvPr/>
        </p:nvSpPr>
        <p:spPr>
          <a:xfrm>
            <a:off x="1543229" y="5510693"/>
            <a:ext cx="797753" cy="3200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746F52C-3137-B36B-46C2-B7ACDEC408FF}"/>
              </a:ext>
            </a:extLst>
          </p:cNvPr>
          <p:cNvSpPr/>
          <p:nvPr/>
        </p:nvSpPr>
        <p:spPr>
          <a:xfrm>
            <a:off x="2347900" y="5510692"/>
            <a:ext cx="2196787" cy="3200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61530EA-6323-2727-B8F4-285FE097B907}"/>
              </a:ext>
            </a:extLst>
          </p:cNvPr>
          <p:cNvSpPr txBox="1"/>
          <p:nvPr/>
        </p:nvSpPr>
        <p:spPr>
          <a:xfrm>
            <a:off x="1755647" y="3903342"/>
            <a:ext cx="1348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Directory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C76F99D-F476-58B8-4906-BB5C48757294}"/>
              </a:ext>
            </a:extLst>
          </p:cNvPr>
          <p:cNvCxnSpPr>
            <a:cxnSpLocks/>
            <a:stCxn id="61" idx="3"/>
          </p:cNvCxnSpPr>
          <p:nvPr/>
        </p:nvCxnSpPr>
        <p:spPr>
          <a:xfrm flipV="1">
            <a:off x="4549139" y="4751400"/>
            <a:ext cx="388621" cy="77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0FE64D5-7FFA-030B-0F97-E126594B9997}"/>
              </a:ext>
            </a:extLst>
          </p:cNvPr>
          <p:cNvCxnSpPr>
            <a:cxnSpLocks/>
          </p:cNvCxnSpPr>
          <p:nvPr/>
        </p:nvCxnSpPr>
        <p:spPr>
          <a:xfrm flipV="1">
            <a:off x="4937760" y="3664381"/>
            <a:ext cx="0" cy="10948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86050A9-B484-0A9E-2C18-E19AF1FA234B}"/>
              </a:ext>
            </a:extLst>
          </p:cNvPr>
          <p:cNvCxnSpPr>
            <a:cxnSpLocks/>
          </p:cNvCxnSpPr>
          <p:nvPr/>
        </p:nvCxnSpPr>
        <p:spPr>
          <a:xfrm>
            <a:off x="2459736" y="3690531"/>
            <a:ext cx="246278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E54A5C81-91A3-5ECA-77C3-E1C07E1990BF}"/>
              </a:ext>
            </a:extLst>
          </p:cNvPr>
          <p:cNvCxnSpPr>
            <a:cxnSpLocks/>
          </p:cNvCxnSpPr>
          <p:nvPr/>
        </p:nvCxnSpPr>
        <p:spPr>
          <a:xfrm flipV="1">
            <a:off x="2472690" y="2990088"/>
            <a:ext cx="0" cy="723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21C532D9-49B5-8CE2-660B-61490300EDFF}"/>
              </a:ext>
            </a:extLst>
          </p:cNvPr>
          <p:cNvSpPr/>
          <p:nvPr/>
        </p:nvSpPr>
        <p:spPr>
          <a:xfrm>
            <a:off x="5084064" y="4650244"/>
            <a:ext cx="6379710" cy="100175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It can contain </a:t>
            </a:r>
            <a:r>
              <a:rPr lang="en-IN" sz="2400" dirty="0">
                <a:solidFill>
                  <a:srgbClr val="00B050"/>
                </a:solidFill>
              </a:rPr>
              <a:t>sub-directories</a:t>
            </a:r>
            <a:r>
              <a:rPr lang="en-IN" sz="2400" dirty="0"/>
              <a:t> also. Each sub-directory is </a:t>
            </a:r>
            <a:r>
              <a:rPr lang="en-IN" sz="2400" dirty="0">
                <a:solidFill>
                  <a:srgbClr val="7030A0"/>
                </a:solidFill>
              </a:rPr>
              <a:t>represented</a:t>
            </a:r>
            <a:r>
              <a:rPr lang="en-IN" sz="2400" dirty="0"/>
              <a:t> as a sequence of data blocks. Each block contains a linear list of  </a:t>
            </a:r>
            <a:r>
              <a:rPr lang="en-IN" sz="2400" dirty="0">
                <a:solidFill>
                  <a:srgbClr val="FF0000"/>
                </a:solidFill>
              </a:rPr>
              <a:t>rows</a:t>
            </a:r>
            <a:r>
              <a:rPr lang="en-IN" sz="2400" dirty="0"/>
              <a:t>.</a:t>
            </a:r>
            <a:endParaRPr lang="en-IN" sz="2400" dirty="0">
              <a:solidFill>
                <a:srgbClr val="7030A0"/>
              </a:solidFill>
            </a:endParaRPr>
          </a:p>
        </p:txBody>
      </p:sp>
      <p:sp>
        <p:nvSpPr>
          <p:cNvPr id="86" name="Speech Bubble: Rectangle with Corners Rounded 85">
            <a:extLst>
              <a:ext uri="{FF2B5EF4-FFF2-40B4-BE49-F238E27FC236}">
                <a16:creationId xmlns:a16="http://schemas.microsoft.com/office/drawing/2014/main" id="{1DFF3D89-4AAB-F308-9BC2-ACB2E791A136}"/>
              </a:ext>
            </a:extLst>
          </p:cNvPr>
          <p:cNvSpPr/>
          <p:nvPr/>
        </p:nvSpPr>
        <p:spPr>
          <a:xfrm>
            <a:off x="8695944" y="5897880"/>
            <a:ext cx="2459736" cy="365125"/>
          </a:xfrm>
          <a:prstGeom prst="wedgeRoundRectCallout">
            <a:avLst>
              <a:gd name="adj1" fmla="val 32327"/>
              <a:gd name="adj2" fmla="val -1203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 err="1"/>
              <a:t>exfat_dentry</a:t>
            </a:r>
            <a:endParaRPr lang="en-IN" sz="24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C097EC5-A405-80BE-6922-A29516CF322F}"/>
              </a:ext>
            </a:extLst>
          </p:cNvPr>
          <p:cNvSpPr/>
          <p:nvPr/>
        </p:nvSpPr>
        <p:spPr>
          <a:xfrm>
            <a:off x="452386" y="6015492"/>
            <a:ext cx="7844585" cy="6932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 err="1"/>
              <a:t>exFAT</a:t>
            </a:r>
            <a:r>
              <a:rPr lang="en-IN" sz="2400" dirty="0"/>
              <a:t>: Support for much larger file and filesystem sizes. Hash-based file name lookup, pre-allocation.</a:t>
            </a:r>
          </a:p>
        </p:txBody>
      </p:sp>
    </p:spTree>
    <p:extLst>
      <p:ext uri="{BB962C8B-B14F-4D97-AF65-F5344CB8AC3E}">
        <p14:creationId xmlns:p14="http://schemas.microsoft.com/office/powerpoint/2010/main" val="184597480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5E853-7FA4-4945-C495-893AB3DDD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90" y="180020"/>
            <a:ext cx="10515600" cy="1325563"/>
          </a:xfrm>
        </p:spPr>
        <p:txBody>
          <a:bodyPr/>
          <a:lstStyle/>
          <a:p>
            <a:r>
              <a:rPr lang="en-IN" dirty="0" err="1"/>
              <a:t>dentry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1B5037-2760-0272-7EED-D981B3E3A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63567-55BD-F334-6572-C5B2B027E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81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F52AB3C-EDC2-4F6C-3452-66DA235AA6D9}"/>
              </a:ext>
            </a:extLst>
          </p:cNvPr>
          <p:cNvSpPr txBox="1">
            <a:spLocks/>
          </p:cNvSpPr>
          <p:nvPr/>
        </p:nvSpPr>
        <p:spPr>
          <a:xfrm>
            <a:off x="772098" y="1246081"/>
            <a:ext cx="10515600" cy="3618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N" sz="2400" dirty="0">
                <a:solidFill>
                  <a:srgbClr val="0070C0"/>
                </a:solidFill>
              </a:rPr>
              <a:t>struct</a:t>
            </a:r>
            <a:r>
              <a:rPr lang="en-IN" sz="2400" dirty="0"/>
              <a:t> </a:t>
            </a:r>
            <a:r>
              <a:rPr lang="en-IN" sz="2400" dirty="0" err="1"/>
              <a:t>dentry</a:t>
            </a:r>
            <a:r>
              <a:rPr lang="en-IN" sz="2400" dirty="0"/>
              <a:t> {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IN" dirty="0"/>
              <a:t>	</a:t>
            </a:r>
            <a:r>
              <a:rPr lang="en-IN" sz="2400" dirty="0">
                <a:solidFill>
                  <a:srgbClr val="0070C0"/>
                </a:solidFill>
              </a:rPr>
              <a:t>struct</a:t>
            </a:r>
            <a:r>
              <a:rPr lang="en-IN" sz="2400" dirty="0"/>
              <a:t> </a:t>
            </a:r>
            <a:r>
              <a:rPr lang="en-IN" sz="2400" dirty="0" err="1"/>
              <a:t>hlist_bl_node</a:t>
            </a:r>
            <a:r>
              <a:rPr lang="en-IN" sz="2400" dirty="0"/>
              <a:t>        </a:t>
            </a:r>
            <a:r>
              <a:rPr lang="en-IN" sz="2400" dirty="0" err="1"/>
              <a:t>d_hash</a:t>
            </a:r>
            <a:r>
              <a:rPr lang="en-IN" sz="2400" dirty="0"/>
              <a:t>;</a:t>
            </a:r>
            <a:br>
              <a:rPr lang="en-IN" sz="2400" dirty="0"/>
            </a:br>
            <a:r>
              <a:rPr lang="en-IN" sz="2400" dirty="0"/>
              <a:t>	</a:t>
            </a:r>
            <a:r>
              <a:rPr lang="en-IN" sz="2400" dirty="0">
                <a:solidFill>
                  <a:srgbClr val="0070C0"/>
                </a:solidFill>
              </a:rPr>
              <a:t>struct</a:t>
            </a:r>
            <a:r>
              <a:rPr lang="en-IN" sz="2400" dirty="0"/>
              <a:t> </a:t>
            </a:r>
            <a:r>
              <a:rPr lang="en-IN" sz="2400" dirty="0" err="1"/>
              <a:t>dentry</a:t>
            </a:r>
            <a:r>
              <a:rPr lang="en-IN" sz="2400" dirty="0"/>
              <a:t>                    *</a:t>
            </a:r>
            <a:r>
              <a:rPr lang="en-IN" sz="2400" dirty="0" err="1"/>
              <a:t>d_parent</a:t>
            </a:r>
            <a:r>
              <a:rPr lang="en-IN" sz="2400" dirty="0"/>
              <a:t>;</a:t>
            </a:r>
            <a:br>
              <a:rPr lang="en-IN" sz="2400" dirty="0"/>
            </a:br>
            <a:r>
              <a:rPr lang="en-IN" sz="2400" dirty="0"/>
              <a:t>	</a:t>
            </a:r>
            <a:r>
              <a:rPr lang="en-IN" sz="2400" dirty="0">
                <a:solidFill>
                  <a:srgbClr val="0070C0"/>
                </a:solidFill>
              </a:rPr>
              <a:t>struct</a:t>
            </a:r>
            <a:r>
              <a:rPr lang="en-IN" sz="2400" dirty="0"/>
              <a:t> </a:t>
            </a:r>
            <a:r>
              <a:rPr lang="en-IN" sz="2400" dirty="0" err="1"/>
              <a:t>qstr</a:t>
            </a:r>
            <a:r>
              <a:rPr lang="en-IN" sz="2400" dirty="0"/>
              <a:t>                         </a:t>
            </a:r>
            <a:r>
              <a:rPr lang="en-IN" sz="2400" dirty="0" err="1"/>
              <a:t>d_name</a:t>
            </a:r>
            <a:r>
              <a:rPr lang="en-IN" sz="2400" dirty="0"/>
              <a:t>;</a:t>
            </a:r>
            <a:br>
              <a:rPr lang="en-IN" sz="2400" dirty="0"/>
            </a:br>
            <a:r>
              <a:rPr lang="en-IN" sz="2400" dirty="0"/>
              <a:t>	</a:t>
            </a:r>
            <a:r>
              <a:rPr lang="en-IN" sz="2400" dirty="0">
                <a:solidFill>
                  <a:srgbClr val="0070C0"/>
                </a:solidFill>
              </a:rPr>
              <a:t>struct</a:t>
            </a:r>
            <a:r>
              <a:rPr lang="en-IN" sz="2400" dirty="0"/>
              <a:t> </a:t>
            </a:r>
            <a:r>
              <a:rPr lang="en-IN" sz="2400" dirty="0" err="1"/>
              <a:t>inode</a:t>
            </a:r>
            <a:r>
              <a:rPr lang="en-IN" sz="2400" dirty="0"/>
              <a:t>                      *</a:t>
            </a:r>
            <a:r>
              <a:rPr lang="en-IN" sz="2400" dirty="0" err="1"/>
              <a:t>d_inode</a:t>
            </a:r>
            <a:r>
              <a:rPr lang="en-IN" sz="2400" dirty="0"/>
              <a:t>;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IN" sz="2400" dirty="0"/>
              <a:t>	</a:t>
            </a:r>
            <a:br>
              <a:rPr lang="en-IN" sz="2400" dirty="0"/>
            </a:br>
            <a:r>
              <a:rPr lang="en-IN" sz="2400" dirty="0"/>
              <a:t>	</a:t>
            </a:r>
            <a:r>
              <a:rPr lang="en-IN" sz="2400" dirty="0">
                <a:solidFill>
                  <a:srgbClr val="0070C0"/>
                </a:solidFill>
              </a:rPr>
              <a:t>struct</a:t>
            </a:r>
            <a:r>
              <a:rPr lang="en-IN" sz="2400" dirty="0"/>
              <a:t> </a:t>
            </a:r>
            <a:r>
              <a:rPr lang="en-IN" sz="2400" dirty="0" err="1"/>
              <a:t>list_head</a:t>
            </a:r>
            <a:r>
              <a:rPr lang="en-IN" sz="2400" dirty="0"/>
              <a:t>                </a:t>
            </a:r>
            <a:r>
              <a:rPr lang="en-IN" sz="2400" dirty="0" err="1"/>
              <a:t>d_child</a:t>
            </a:r>
            <a:r>
              <a:rPr lang="en-IN" sz="2400" dirty="0"/>
              <a:t>; </a:t>
            </a:r>
            <a:br>
              <a:rPr lang="en-IN" sz="2400" dirty="0"/>
            </a:br>
            <a:r>
              <a:rPr lang="en-IN" sz="2400" dirty="0"/>
              <a:t>	</a:t>
            </a:r>
            <a:r>
              <a:rPr lang="en-IN" sz="2400" dirty="0">
                <a:solidFill>
                  <a:srgbClr val="0070C0"/>
                </a:solidFill>
              </a:rPr>
              <a:t>struct</a:t>
            </a:r>
            <a:r>
              <a:rPr lang="en-IN" sz="2400" dirty="0"/>
              <a:t> </a:t>
            </a:r>
            <a:r>
              <a:rPr lang="en-IN" sz="2400" dirty="0" err="1"/>
              <a:t>list_head</a:t>
            </a:r>
            <a:r>
              <a:rPr lang="en-IN" sz="2400" dirty="0"/>
              <a:t>                </a:t>
            </a:r>
            <a:r>
              <a:rPr lang="en-IN" sz="2400" dirty="0" err="1"/>
              <a:t>d_subdirs</a:t>
            </a:r>
            <a:r>
              <a:rPr lang="en-IN" sz="2400" dirty="0"/>
              <a:t>;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IN" sz="2400" dirty="0"/>
              <a:t>}</a:t>
            </a:r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197FF3-F5D1-ACD0-10CE-F462A1488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1568" y="712020"/>
            <a:ext cx="761084" cy="6317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EBDD7F-C119-ECB2-1D32-9880266AC5EF}"/>
              </a:ext>
            </a:extLst>
          </p:cNvPr>
          <p:cNvSpPr/>
          <p:nvPr/>
        </p:nvSpPr>
        <p:spPr>
          <a:xfrm>
            <a:off x="8262652" y="724494"/>
            <a:ext cx="3730806" cy="6485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800" dirty="0"/>
              <a:t>/include/</a:t>
            </a:r>
            <a:r>
              <a:rPr lang="en-IN" sz="2800" dirty="0" err="1"/>
              <a:t>linux</a:t>
            </a:r>
            <a:r>
              <a:rPr lang="en-IN" sz="2800" dirty="0"/>
              <a:t>/</a:t>
            </a:r>
            <a:r>
              <a:rPr lang="en-IN" sz="2800" dirty="0" err="1"/>
              <a:t>dcache.h</a:t>
            </a:r>
            <a:endParaRPr lang="en-IN" sz="1100" dirty="0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ABF41CF5-DF49-9FFC-270A-BD7AD339DAC1}"/>
              </a:ext>
            </a:extLst>
          </p:cNvPr>
          <p:cNvSpPr/>
          <p:nvPr/>
        </p:nvSpPr>
        <p:spPr>
          <a:xfrm>
            <a:off x="6029898" y="2573108"/>
            <a:ext cx="220337" cy="583531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68C1D67-1BFA-14EA-63B4-0FF80538C119}"/>
              </a:ext>
            </a:extLst>
          </p:cNvPr>
          <p:cNvSpPr/>
          <p:nvPr/>
        </p:nvSpPr>
        <p:spPr>
          <a:xfrm>
            <a:off x="6527035" y="2471695"/>
            <a:ext cx="2577946" cy="6849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map a filename to an </a:t>
            </a:r>
            <a:r>
              <a:rPr lang="en-IN" sz="2400" dirty="0" err="1"/>
              <a:t>inode</a:t>
            </a:r>
            <a:endParaRPr lang="en-IN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911F97-CCEA-B704-4414-F22C9BEBD886}"/>
              </a:ext>
            </a:extLst>
          </p:cNvPr>
          <p:cNvSpPr/>
          <p:nvPr/>
        </p:nvSpPr>
        <p:spPr>
          <a:xfrm>
            <a:off x="6527035" y="3483845"/>
            <a:ext cx="2352559" cy="68494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list of siblings and children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B0E975-72D7-7CFD-AA21-F3D7EA95919D}"/>
              </a:ext>
            </a:extLst>
          </p:cNvPr>
          <p:cNvSpPr/>
          <p:nvPr/>
        </p:nvSpPr>
        <p:spPr>
          <a:xfrm>
            <a:off x="6527035" y="1765790"/>
            <a:ext cx="3028720" cy="28760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hash collision chain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AE0322-5700-594D-DFDE-5EE08CB1251C}"/>
              </a:ext>
            </a:extLst>
          </p:cNvPr>
          <p:cNvSpPr/>
          <p:nvPr/>
        </p:nvSpPr>
        <p:spPr>
          <a:xfrm>
            <a:off x="838199" y="5109777"/>
            <a:ext cx="5628701" cy="1325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8254134-2C64-7255-0C15-70939EFB5A0D}"/>
              </a:ext>
            </a:extLst>
          </p:cNvPr>
          <p:cNvSpPr/>
          <p:nvPr/>
        </p:nvSpPr>
        <p:spPr>
          <a:xfrm>
            <a:off x="1740665" y="4693186"/>
            <a:ext cx="4032173" cy="6470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ext_4_direntry: arrange as a linear list in each dir. </a:t>
            </a:r>
            <a:r>
              <a:rPr lang="en-IN" sz="2400"/>
              <a:t>block</a:t>
            </a:r>
            <a:endParaRPr lang="en-IN" sz="24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C6A8E50-D515-372B-00E0-109F78939735}"/>
              </a:ext>
            </a:extLst>
          </p:cNvPr>
          <p:cNvSpPr/>
          <p:nvPr/>
        </p:nvSpPr>
        <p:spPr>
          <a:xfrm>
            <a:off x="947451" y="5435884"/>
            <a:ext cx="1773715" cy="41864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 err="1"/>
              <a:t>inode</a:t>
            </a:r>
            <a:r>
              <a:rPr lang="en-IN" sz="2400" dirty="0"/>
              <a:t> num.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692F4B4-32A2-A62C-3A13-D1A6CDDE6D35}"/>
              </a:ext>
            </a:extLst>
          </p:cNvPr>
          <p:cNvSpPr/>
          <p:nvPr/>
        </p:nvSpPr>
        <p:spPr>
          <a:xfrm>
            <a:off x="3030097" y="5483180"/>
            <a:ext cx="3065903" cy="3651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length of the file name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AB1233B-F40E-26A9-FD8A-76FD11A90781}"/>
              </a:ext>
            </a:extLst>
          </p:cNvPr>
          <p:cNvSpPr/>
          <p:nvPr/>
        </p:nvSpPr>
        <p:spPr>
          <a:xfrm>
            <a:off x="972697" y="6051845"/>
            <a:ext cx="1528589" cy="3651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file type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0FA7E98-9DCF-93C8-BD78-F1E034411E2E}"/>
              </a:ext>
            </a:extLst>
          </p:cNvPr>
          <p:cNvSpPr/>
          <p:nvPr/>
        </p:nvSpPr>
        <p:spPr>
          <a:xfrm>
            <a:off x="2808841" y="6030720"/>
            <a:ext cx="1528589" cy="3651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file name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B340942-53A2-3778-28B0-071E372AFB53}"/>
              </a:ext>
            </a:extLst>
          </p:cNvPr>
          <p:cNvSpPr/>
          <p:nvPr/>
        </p:nvSpPr>
        <p:spPr>
          <a:xfrm>
            <a:off x="2874712" y="984880"/>
            <a:ext cx="2109273" cy="4581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VFS structure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B99634-5EA9-B887-DDD2-AD8F502A3002}"/>
              </a:ext>
            </a:extLst>
          </p:cNvPr>
          <p:cNvSpPr/>
          <p:nvPr/>
        </p:nvSpPr>
        <p:spPr>
          <a:xfrm>
            <a:off x="6601398" y="5124578"/>
            <a:ext cx="5241735" cy="1325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1D45E96-0A5F-660E-335B-45054D93D723}"/>
              </a:ext>
            </a:extLst>
          </p:cNvPr>
          <p:cNvSpPr/>
          <p:nvPr/>
        </p:nvSpPr>
        <p:spPr>
          <a:xfrm>
            <a:off x="7435467" y="4477503"/>
            <a:ext cx="3754966" cy="6470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i="1" dirty="0"/>
              <a:t>struct </a:t>
            </a:r>
            <a:r>
              <a:rPr lang="en-IN" sz="2400" i="1" dirty="0" err="1"/>
              <a:t>dx_root</a:t>
            </a:r>
            <a:r>
              <a:rPr lang="en-IN" sz="2400" i="1" dirty="0"/>
              <a:t> </a:t>
            </a:r>
            <a:r>
              <a:rPr lang="en-IN" sz="2400" dirty="0"/>
              <a:t>and </a:t>
            </a:r>
            <a:r>
              <a:rPr lang="en-IN" sz="2400" i="1" dirty="0"/>
              <a:t>struct </a:t>
            </a:r>
            <a:r>
              <a:rPr lang="en-IN" sz="2400" i="1" dirty="0" err="1"/>
              <a:t>dx_node</a:t>
            </a:r>
            <a:r>
              <a:rPr lang="en-IN" sz="2400" i="1" dirty="0"/>
              <a:t>: </a:t>
            </a:r>
            <a:r>
              <a:rPr lang="en-IN" sz="2400" dirty="0"/>
              <a:t>3-level </a:t>
            </a:r>
            <a:r>
              <a:rPr lang="en-IN" sz="2400" dirty="0" err="1"/>
              <a:t>hashtable</a:t>
            </a:r>
            <a:endParaRPr lang="en-IN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90948C-A3FE-394C-2B79-4EF19990B993}"/>
              </a:ext>
            </a:extLst>
          </p:cNvPr>
          <p:cNvSpPr txBox="1"/>
          <p:nvPr/>
        </p:nvSpPr>
        <p:spPr>
          <a:xfrm>
            <a:off x="6711907" y="5173086"/>
            <a:ext cx="52417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/>
              <a:t>Put </a:t>
            </a:r>
            <a:r>
              <a:rPr lang="en-IN" sz="2000" dirty="0">
                <a:solidFill>
                  <a:schemeClr val="accent5">
                    <a:lumMod val="75000"/>
                  </a:schemeClr>
                </a:solidFill>
              </a:rPr>
              <a:t>dummy</a:t>
            </a:r>
            <a:r>
              <a:rPr lang="en-IN" sz="2000" dirty="0"/>
              <a:t> entries in the </a:t>
            </a:r>
            <a:r>
              <a:rPr lang="en-IN" sz="2000" dirty="0">
                <a:solidFill>
                  <a:srgbClr val="00B050"/>
                </a:solidFill>
              </a:rPr>
              <a:t>data blocks </a:t>
            </a:r>
            <a:r>
              <a:rPr lang="en-IN" sz="2000" dirty="0"/>
              <a:t>(</a:t>
            </a:r>
            <a:r>
              <a:rPr lang="en-IN" sz="2000" dirty="0" err="1"/>
              <a:t>corresp</a:t>
            </a:r>
            <a:r>
              <a:rPr lang="en-IN" sz="2000" dirty="0"/>
              <a:t>. to directory entries). Use them to realize a 3-level B-tree that is indexed by the </a:t>
            </a:r>
            <a:r>
              <a:rPr lang="en-IN" sz="2000" dirty="0">
                <a:solidFill>
                  <a:srgbClr val="C00000"/>
                </a:solidFill>
              </a:rPr>
              <a:t>hash</a:t>
            </a:r>
            <a:r>
              <a:rPr lang="en-IN" sz="2000" dirty="0"/>
              <a:t> of the file name. The last level is </a:t>
            </a:r>
            <a:r>
              <a:rPr lang="en-IN" sz="2000" dirty="0">
                <a:solidFill>
                  <a:srgbClr val="C00000"/>
                </a:solidFill>
              </a:rPr>
              <a:t>organized</a:t>
            </a:r>
            <a:r>
              <a:rPr lang="en-IN" sz="2000" dirty="0"/>
              <a:t> as a linear list.</a:t>
            </a:r>
            <a:endParaRPr lang="en-IN" dirty="0"/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0BF52372-A980-C4B0-4E20-CDE5658F4A72}"/>
              </a:ext>
            </a:extLst>
          </p:cNvPr>
          <p:cNvSpPr/>
          <p:nvPr/>
        </p:nvSpPr>
        <p:spPr>
          <a:xfrm>
            <a:off x="9525220" y="2288126"/>
            <a:ext cx="2437703" cy="2035020"/>
          </a:xfrm>
          <a:prstGeom prst="wedgeRoundRectCallout">
            <a:avLst>
              <a:gd name="adj1" fmla="val -39716"/>
              <a:gd name="adj2" fmla="val 56644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Embed a B-tree in an array: create dummy internal nodes and also keep some unoccupied space</a:t>
            </a:r>
          </a:p>
        </p:txBody>
      </p:sp>
      <p:pic>
        <p:nvPicPr>
          <p:cNvPr id="24" name="Picture 23" descr="A picture containing toy&#10;&#10;Description automatically generated">
            <a:extLst>
              <a:ext uri="{FF2B5EF4-FFF2-40B4-BE49-F238E27FC236}">
                <a16:creationId xmlns:a16="http://schemas.microsoft.com/office/drawing/2014/main" id="{9CE64E9D-6FCC-A72C-4FE2-86DCD26C7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358192" y="1516368"/>
            <a:ext cx="771758" cy="77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0550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E1B78-3E50-F9A8-A074-82367682C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Two Basic Security Concepts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2F443F-4595-2E48-6F17-C17BBE442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9B8C28-14E7-562F-7018-B9DC5A4CC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82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BACBB97-1BB2-F93B-C77F-9E5449FF4DBF}"/>
              </a:ext>
            </a:extLst>
          </p:cNvPr>
          <p:cNvSpPr/>
          <p:nvPr/>
        </p:nvSpPr>
        <p:spPr>
          <a:xfrm>
            <a:off x="838200" y="2175945"/>
            <a:ext cx="3926305" cy="5095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Access list for a file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12B11-FE9E-2513-6022-22D6B4D1DDAC}"/>
              </a:ext>
            </a:extLst>
          </p:cNvPr>
          <p:cNvSpPr/>
          <p:nvPr/>
        </p:nvSpPr>
        <p:spPr>
          <a:xfrm>
            <a:off x="5780773" y="2175310"/>
            <a:ext cx="5659654" cy="102027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All the </a:t>
            </a:r>
            <a:r>
              <a:rPr lang="en-IN" sz="2400" dirty="0">
                <a:solidFill>
                  <a:schemeClr val="accent1"/>
                </a:solidFill>
              </a:rPr>
              <a:t>users</a:t>
            </a:r>
            <a:r>
              <a:rPr lang="en-IN" sz="2400" dirty="0"/>
              <a:t> and </a:t>
            </a:r>
            <a:r>
              <a:rPr lang="en-IN" sz="2400" dirty="0">
                <a:solidFill>
                  <a:srgbClr val="C00000"/>
                </a:solidFill>
              </a:rPr>
              <a:t>groups</a:t>
            </a:r>
            <a:r>
              <a:rPr lang="en-IN" sz="2400" dirty="0"/>
              <a:t> that can access the </a:t>
            </a:r>
            <a:r>
              <a:rPr lang="en-IN" sz="2400" dirty="0">
                <a:solidFill>
                  <a:srgbClr val="00B050"/>
                </a:solidFill>
              </a:rPr>
              <a:t>file</a:t>
            </a:r>
            <a:r>
              <a:rPr lang="en-IN" sz="2400" dirty="0"/>
              <a:t> and the particular </a:t>
            </a:r>
            <a:r>
              <a:rPr lang="en-IN" sz="2400" dirty="0">
                <a:solidFill>
                  <a:srgbClr val="FF0000"/>
                </a:solidFill>
              </a:rPr>
              <a:t>rights</a:t>
            </a:r>
            <a:r>
              <a:rPr lang="en-IN" sz="2400" dirty="0"/>
              <a:t> that they will have: read, write, execute, etc.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EA6F376-C59D-DFCC-677F-AA3CEFEEA325}"/>
              </a:ext>
            </a:extLst>
          </p:cNvPr>
          <p:cNvSpPr/>
          <p:nvPr/>
        </p:nvSpPr>
        <p:spPr>
          <a:xfrm>
            <a:off x="838199" y="3768768"/>
            <a:ext cx="3926305" cy="7454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Capability list of a user or a group of users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8E30C5-C081-9E1B-98FC-574E935ED69B}"/>
              </a:ext>
            </a:extLst>
          </p:cNvPr>
          <p:cNvSpPr/>
          <p:nvPr/>
        </p:nvSpPr>
        <p:spPr>
          <a:xfrm>
            <a:off x="5780773" y="3755691"/>
            <a:ext cx="5659654" cy="102027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The rights on files enjoyed by all </a:t>
            </a:r>
            <a:r>
              <a:rPr lang="en-IN" sz="2400" dirty="0">
                <a:solidFill>
                  <a:schemeClr val="accent1"/>
                </a:solidFill>
              </a:rPr>
              <a:t>users</a:t>
            </a:r>
            <a:r>
              <a:rPr lang="en-IN" sz="2400" dirty="0"/>
              <a:t> and </a:t>
            </a:r>
            <a:r>
              <a:rPr lang="en-IN" sz="2400" dirty="0">
                <a:solidFill>
                  <a:srgbClr val="C00000"/>
                </a:solidFill>
              </a:rPr>
              <a:t>groups. </a:t>
            </a:r>
            <a:r>
              <a:rPr lang="en-IN" sz="2400" dirty="0">
                <a:solidFill>
                  <a:srgbClr val="002060"/>
                </a:solidFill>
              </a:rPr>
              <a:t>Very basic support in Linux. </a:t>
            </a:r>
            <a:r>
              <a:rPr lang="en-IN" sz="2400" dirty="0">
                <a:solidFill>
                  <a:schemeClr val="tx1"/>
                </a:solidFill>
              </a:rPr>
              <a:t>Read the documentation:</a:t>
            </a:r>
            <a:r>
              <a:rPr lang="en-IN" sz="2400" dirty="0">
                <a:solidFill>
                  <a:srgbClr val="002060"/>
                </a:solidFill>
              </a:rPr>
              <a:t> </a:t>
            </a:r>
            <a:r>
              <a:rPr lang="en-IN" sz="2400" dirty="0">
                <a:solidFill>
                  <a:srgbClr val="C00000"/>
                </a:solidFill>
              </a:rPr>
              <a:t>man 7 capabilities</a:t>
            </a:r>
          </a:p>
        </p:txBody>
      </p:sp>
    </p:spTree>
    <p:extLst>
      <p:ext uri="{BB962C8B-B14F-4D97-AF65-F5344CB8AC3E}">
        <p14:creationId xmlns:p14="http://schemas.microsoft.com/office/powerpoint/2010/main" val="20605265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BB7E4-52E0-8581-1BCA-8A29FA13E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Page Cache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06A671-D1F0-503A-EA32-C70B08D90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4EABA0-7207-8F67-B900-E3B5F3CB4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8B906E-E909-14EE-5DED-9C0A4D263006}"/>
              </a:ext>
            </a:extLst>
          </p:cNvPr>
          <p:cNvSpPr txBox="1"/>
          <p:nvPr/>
        </p:nvSpPr>
        <p:spPr>
          <a:xfrm>
            <a:off x="4724400" y="4800600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931917-2B1E-01A6-6FC5-62BF9B883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1568" y="712020"/>
            <a:ext cx="761084" cy="6317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77E8FAB-9B0E-25BA-D939-77A67F42BB79}"/>
              </a:ext>
            </a:extLst>
          </p:cNvPr>
          <p:cNvSpPr/>
          <p:nvPr/>
        </p:nvSpPr>
        <p:spPr>
          <a:xfrm>
            <a:off x="8262652" y="724494"/>
            <a:ext cx="3730806" cy="6485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800" dirty="0"/>
              <a:t>/include/</a:t>
            </a:r>
            <a:r>
              <a:rPr lang="en-IN" sz="2800" dirty="0" err="1"/>
              <a:t>linux</a:t>
            </a:r>
            <a:r>
              <a:rPr lang="en-IN" sz="2800" dirty="0"/>
              <a:t>/</a:t>
            </a:r>
            <a:r>
              <a:rPr lang="en-IN" sz="2800" dirty="0" err="1"/>
              <a:t>fs.h</a:t>
            </a:r>
            <a:endParaRPr lang="en-IN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31992A-65A9-F703-3D8A-1666384A0523}"/>
              </a:ext>
            </a:extLst>
          </p:cNvPr>
          <p:cNvSpPr txBox="1"/>
          <p:nvPr/>
        </p:nvSpPr>
        <p:spPr>
          <a:xfrm>
            <a:off x="1938528" y="1613288"/>
            <a:ext cx="7534656" cy="369331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struct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IN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address_space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{</a:t>
            </a:r>
          </a:p>
          <a:p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IN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struct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IN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inode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      *host;</a:t>
            </a:r>
          </a:p>
          <a:p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IN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struct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IN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xarray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IN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i_pages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</a:p>
          <a:p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b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lang="en-IN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struct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IN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rb_root_cached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 </a:t>
            </a:r>
            <a:r>
              <a:rPr lang="en-IN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i_mmap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IN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unsigned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IN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long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         </a:t>
            </a:r>
            <a:r>
              <a:rPr lang="en-IN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nrpages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</a:p>
          <a:p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IN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IN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struct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IN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address_space_operations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*</a:t>
            </a:r>
            <a:r>
              <a:rPr lang="en-IN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a_ops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</a:p>
          <a:p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IN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struct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IN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list_head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  </a:t>
            </a:r>
            <a:r>
              <a:rPr lang="en-IN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private_list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IN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              *</a:t>
            </a:r>
            <a:r>
              <a:rPr lang="en-IN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private_data</a:t>
            </a:r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IN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}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6DF96DCC-8F34-5EBD-6D86-FE4C76B0F9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71946" y="1373080"/>
            <a:ext cx="656900" cy="58710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E80FD7F-F793-BB7B-1B5D-68B418B37F87}"/>
              </a:ext>
            </a:extLst>
          </p:cNvPr>
          <p:cNvSpPr/>
          <p:nvPr/>
        </p:nvSpPr>
        <p:spPr>
          <a:xfrm>
            <a:off x="6096000" y="1960184"/>
            <a:ext cx="2245900" cy="2343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host </a:t>
            </a:r>
            <a:r>
              <a:rPr lang="en-IN" sz="2000" dirty="0" err="1"/>
              <a:t>inode</a:t>
            </a:r>
            <a:endParaRPr lang="en-IN" sz="20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E426659-D5D5-5F52-FD4C-7671DED9FB5A}"/>
              </a:ext>
            </a:extLst>
          </p:cNvPr>
          <p:cNvSpPr/>
          <p:nvPr/>
        </p:nvSpPr>
        <p:spPr>
          <a:xfrm>
            <a:off x="6096000" y="2236871"/>
            <a:ext cx="3249168" cy="54081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Pointers to cached pages arranged as a radix tree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B73ECD1-CE53-E3DF-9F80-945E35D5FED7}"/>
              </a:ext>
            </a:extLst>
          </p:cNvPr>
          <p:cNvSpPr/>
          <p:nvPr/>
        </p:nvSpPr>
        <p:spPr>
          <a:xfrm>
            <a:off x="6579108" y="2819997"/>
            <a:ext cx="2766060" cy="5038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red-black tree that stores all mapped </a:t>
            </a:r>
            <a:r>
              <a:rPr lang="en-IN" sz="2000" dirty="0" err="1"/>
              <a:t>vmas</a:t>
            </a:r>
            <a:endParaRPr lang="en-IN" sz="20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3704FBD-6744-573B-81C0-621FAE74F357}"/>
              </a:ext>
            </a:extLst>
          </p:cNvPr>
          <p:cNvSpPr/>
          <p:nvPr/>
        </p:nvSpPr>
        <p:spPr>
          <a:xfrm>
            <a:off x="6597396" y="3363899"/>
            <a:ext cx="2743200" cy="23437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#pages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9B1497D-1AAB-6933-ECA8-8E6C5EF34DF0}"/>
              </a:ext>
            </a:extLst>
          </p:cNvPr>
          <p:cNvSpPr/>
          <p:nvPr/>
        </p:nvSpPr>
        <p:spPr>
          <a:xfrm>
            <a:off x="2525268" y="3671955"/>
            <a:ext cx="4186428" cy="23437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functions to bring in and evict folios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85ED0B6-90B6-5B2C-7A3B-0D945BD1C61F}"/>
              </a:ext>
            </a:extLst>
          </p:cNvPr>
          <p:cNvSpPr/>
          <p:nvPr/>
        </p:nvSpPr>
        <p:spPr>
          <a:xfrm>
            <a:off x="6861810" y="4428560"/>
            <a:ext cx="2300478" cy="59149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private data to be </a:t>
            </a:r>
          </a:p>
          <a:p>
            <a:pPr algn="ctr"/>
            <a:r>
              <a:rPr lang="en-IN" sz="2000" dirty="0"/>
              <a:t>used by the owner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9B7844-76B4-BECB-C901-CF1A4C4AF2F2}"/>
              </a:ext>
            </a:extLst>
          </p:cNvPr>
          <p:cNvSpPr/>
          <p:nvPr/>
        </p:nvSpPr>
        <p:spPr>
          <a:xfrm>
            <a:off x="651700" y="5484920"/>
            <a:ext cx="10432066" cy="7915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Most </a:t>
            </a:r>
            <a:r>
              <a:rPr lang="en-IN" sz="2000" dirty="0">
                <a:solidFill>
                  <a:srgbClr val="00B050"/>
                </a:solidFill>
              </a:rPr>
              <a:t>file</a:t>
            </a:r>
            <a:r>
              <a:rPr lang="en-IN" sz="2000" dirty="0"/>
              <a:t> operations happen on the page that is stored </a:t>
            </a:r>
            <a:r>
              <a:rPr lang="en-IN" sz="2000" dirty="0">
                <a:solidFill>
                  <a:srgbClr val="FF0000"/>
                </a:solidFill>
              </a:rPr>
              <a:t>in-memory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 err="1">
                <a:solidFill>
                  <a:srgbClr val="7030A0"/>
                </a:solidFill>
              </a:rPr>
              <a:t>i_mmap</a:t>
            </a:r>
            <a:r>
              <a:rPr lang="en-IN" sz="2000" dirty="0">
                <a:solidFill>
                  <a:srgbClr val="7030A0"/>
                </a:solidFill>
              </a:rPr>
              <a:t> </a:t>
            </a:r>
            <a:r>
              <a:rPr lang="en-IN" sz="2000" dirty="0"/>
              <a:t>stores </a:t>
            </a:r>
            <a:r>
              <a:rPr lang="en-IN" sz="2000" dirty="0" err="1">
                <a:solidFill>
                  <a:srgbClr val="0070C0"/>
                </a:solidFill>
              </a:rPr>
              <a:t>vma</a:t>
            </a:r>
            <a:r>
              <a:rPr lang="en-IN" sz="2000" i="1" dirty="0" err="1"/>
              <a:t>s</a:t>
            </a:r>
            <a:r>
              <a:rPr lang="en-IN" sz="2000" i="1" dirty="0"/>
              <a:t> </a:t>
            </a:r>
            <a:r>
              <a:rPr lang="en-IN" sz="2000" dirty="0"/>
              <a:t>of all the processes that share the </a:t>
            </a:r>
            <a:r>
              <a:rPr lang="en-IN" sz="2000" dirty="0" err="1">
                <a:solidFill>
                  <a:srgbClr val="C00000"/>
                </a:solidFill>
              </a:rPr>
              <a:t>address_space</a:t>
            </a:r>
            <a:r>
              <a:rPr lang="en-IN" sz="2000" dirty="0">
                <a:solidFill>
                  <a:srgbClr val="C00000"/>
                </a:solidFill>
              </a:rPr>
              <a:t> </a:t>
            </a:r>
            <a:r>
              <a:rPr lang="en-IN" sz="2000" dirty="0"/>
              <a:t>(</a:t>
            </a:r>
            <a:r>
              <a:rPr lang="en-IN" sz="2000" dirty="0" err="1">
                <a:solidFill>
                  <a:srgbClr val="FF0000"/>
                </a:solidFill>
              </a:rPr>
              <a:t>rmap</a:t>
            </a:r>
            <a:r>
              <a:rPr lang="en-IN" sz="2000" dirty="0"/>
              <a:t> pages of the file)</a:t>
            </a:r>
          </a:p>
        </p:txBody>
      </p:sp>
    </p:spTree>
    <p:extLst>
      <p:ext uri="{BB962C8B-B14F-4D97-AF65-F5344CB8AC3E}">
        <p14:creationId xmlns:p14="http://schemas.microsoft.com/office/powerpoint/2010/main" val="233077716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CB354-289E-02FD-8063-4CD0414A3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7165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Named Pipes (special file system)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EE1C46-00DF-3FAA-C1FD-914FF3632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56697-12F0-087E-9EA4-81B32AC5A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B83AB7-A3F5-9968-4BB7-ADC195728551}"/>
              </a:ext>
            </a:extLst>
          </p:cNvPr>
          <p:cNvSpPr/>
          <p:nvPr/>
        </p:nvSpPr>
        <p:spPr>
          <a:xfrm>
            <a:off x="2503712" y="1462088"/>
            <a:ext cx="5987143" cy="47679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1CA800"/>
                </a:solidFill>
                <a:latin typeface="Lucida Console" panose="020B0609040504020204" pitchFamily="49" charset="0"/>
              </a:rPr>
              <a:t>DELL@Desktop-home2 </a:t>
            </a:r>
            <a:r>
              <a:rPr lang="en-US" sz="2000" dirty="0">
                <a:solidFill>
                  <a:srgbClr val="C0A000"/>
                </a:solidFill>
                <a:latin typeface="Lucida Console" panose="020B0609040504020204" pitchFamily="49" charset="0"/>
              </a:rPr>
              <a:t>~</a:t>
            </a:r>
          </a:p>
          <a:p>
            <a:r>
              <a:rPr lang="en-US" sz="2000" dirty="0">
                <a:solidFill>
                  <a:prstClr val="black"/>
                </a:solidFill>
                <a:latin typeface="Lucida Console" panose="020B0609040504020204" pitchFamily="49" charset="0"/>
              </a:rPr>
              <a:t>$ </a:t>
            </a:r>
            <a:r>
              <a:rPr lang="en-US" sz="2000" dirty="0" err="1">
                <a:solidFill>
                  <a:prstClr val="black"/>
                </a:solidFill>
                <a:latin typeface="Lucida Console" panose="020B0609040504020204" pitchFamily="49" charset="0"/>
              </a:rPr>
              <a:t>mkfifo</a:t>
            </a:r>
            <a:r>
              <a:rPr lang="en-US" sz="2000" dirty="0">
                <a:solidFill>
                  <a:prstClr val="black"/>
                </a:solidFill>
                <a:latin typeface="Lucida Console" panose="020B0609040504020204" pitchFamily="49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Lucida Console" panose="020B0609040504020204" pitchFamily="49" charset="0"/>
              </a:rPr>
              <a:t>mypipe</a:t>
            </a:r>
            <a:endParaRPr lang="en-US" sz="2000" dirty="0">
              <a:solidFill>
                <a:prstClr val="black"/>
              </a:solidFill>
              <a:latin typeface="Lucida Console" panose="020B0609040504020204" pitchFamily="49" charset="0"/>
            </a:endParaRPr>
          </a:p>
          <a:p>
            <a:endParaRPr lang="en-US" sz="2000" dirty="0">
              <a:solidFill>
                <a:prstClr val="black"/>
              </a:solidFill>
              <a:latin typeface="Lucida Console" panose="020B0609040504020204" pitchFamily="49" charset="0"/>
            </a:endParaRPr>
          </a:p>
          <a:p>
            <a:r>
              <a:rPr lang="en-US" sz="2000" dirty="0">
                <a:solidFill>
                  <a:srgbClr val="1CA800"/>
                </a:solidFill>
                <a:latin typeface="Lucida Console" panose="020B0609040504020204" pitchFamily="49" charset="0"/>
              </a:rPr>
              <a:t>DELL@Desktop-home2 </a:t>
            </a:r>
            <a:r>
              <a:rPr lang="en-US" sz="2000" dirty="0">
                <a:solidFill>
                  <a:srgbClr val="C0A000"/>
                </a:solidFill>
                <a:latin typeface="Lucida Console" panose="020B0609040504020204" pitchFamily="49" charset="0"/>
              </a:rPr>
              <a:t>~</a:t>
            </a:r>
          </a:p>
          <a:p>
            <a:r>
              <a:rPr lang="en-US" sz="2000" dirty="0">
                <a:solidFill>
                  <a:prstClr val="black"/>
                </a:solidFill>
                <a:latin typeface="Lucida Console" panose="020B0609040504020204" pitchFamily="49" charset="0"/>
              </a:rPr>
              <a:t>$ file </a:t>
            </a:r>
            <a:r>
              <a:rPr lang="en-US" sz="2000" dirty="0" err="1">
                <a:solidFill>
                  <a:prstClr val="black"/>
                </a:solidFill>
                <a:latin typeface="Lucida Console" panose="020B0609040504020204" pitchFamily="49" charset="0"/>
              </a:rPr>
              <a:t>mypipe</a:t>
            </a:r>
            <a:endParaRPr lang="en-US" sz="2000" dirty="0">
              <a:solidFill>
                <a:prstClr val="black"/>
              </a:solidFill>
              <a:latin typeface="Lucida Console" panose="020B0609040504020204" pitchFamily="49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Lucida Console" panose="020B0609040504020204" pitchFamily="49" charset="0"/>
              </a:rPr>
              <a:t>mypipe</a:t>
            </a:r>
            <a:r>
              <a:rPr lang="en-US" sz="2000" dirty="0">
                <a:solidFill>
                  <a:prstClr val="black"/>
                </a:solidFill>
                <a:latin typeface="Lucida Console" panose="020B0609040504020204" pitchFamily="49" charset="0"/>
              </a:rPr>
              <a:t>: </a:t>
            </a:r>
            <a:r>
              <a:rPr lang="en-US" sz="2000" dirty="0" err="1">
                <a:solidFill>
                  <a:prstClr val="black"/>
                </a:solidFill>
                <a:latin typeface="Lucida Console" panose="020B0609040504020204" pitchFamily="49" charset="0"/>
              </a:rPr>
              <a:t>fifo</a:t>
            </a:r>
            <a:r>
              <a:rPr lang="en-US" sz="2000" dirty="0">
                <a:solidFill>
                  <a:prstClr val="black"/>
                </a:solidFill>
                <a:latin typeface="Lucida Console" panose="020B0609040504020204" pitchFamily="49" charset="0"/>
              </a:rPr>
              <a:t> (named pipe)</a:t>
            </a:r>
          </a:p>
          <a:p>
            <a:endParaRPr lang="en-US" sz="2000" dirty="0">
              <a:solidFill>
                <a:prstClr val="black"/>
              </a:solidFill>
              <a:latin typeface="Lucida Console" panose="020B0609040504020204" pitchFamily="49" charset="0"/>
            </a:endParaRPr>
          </a:p>
          <a:p>
            <a:r>
              <a:rPr lang="en-US" sz="2000" dirty="0">
                <a:solidFill>
                  <a:srgbClr val="1CA800"/>
                </a:solidFill>
                <a:latin typeface="Lucida Console" panose="020B0609040504020204" pitchFamily="49" charset="0"/>
              </a:rPr>
              <a:t>DELL@Desktop-home2 </a:t>
            </a:r>
            <a:r>
              <a:rPr lang="en-US" sz="2000" dirty="0">
                <a:solidFill>
                  <a:srgbClr val="C0A000"/>
                </a:solidFill>
                <a:latin typeface="Lucida Console" panose="020B0609040504020204" pitchFamily="49" charset="0"/>
              </a:rPr>
              <a:t>~</a:t>
            </a:r>
          </a:p>
          <a:p>
            <a:r>
              <a:rPr lang="en-US" sz="2000" dirty="0">
                <a:solidFill>
                  <a:prstClr val="black"/>
                </a:solidFill>
                <a:latin typeface="Lucida Console" panose="020B0609040504020204" pitchFamily="49" charset="0"/>
              </a:rPr>
              <a:t>$ ls -al </a:t>
            </a:r>
            <a:r>
              <a:rPr lang="en-US" sz="2000" dirty="0" err="1">
                <a:solidFill>
                  <a:prstClr val="black"/>
                </a:solidFill>
                <a:latin typeface="Lucida Console" panose="020B0609040504020204" pitchFamily="49" charset="0"/>
              </a:rPr>
              <a:t>mypipe</a:t>
            </a:r>
            <a:endParaRPr lang="en-US" sz="2000" dirty="0">
              <a:solidFill>
                <a:prstClr val="black"/>
              </a:solidFill>
              <a:latin typeface="Lucida Console" panose="020B0609040504020204" pitchFamily="49" charset="0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Lucida Console" panose="020B0609040504020204" pitchFamily="49" charset="0"/>
              </a:rPr>
              <a:t>prw-rw-rw</a:t>
            </a:r>
            <a:r>
              <a:rPr lang="en-US" sz="2000" dirty="0">
                <a:solidFill>
                  <a:prstClr val="black"/>
                </a:solidFill>
                <a:latin typeface="Lucida Console" panose="020B0609040504020204" pitchFamily="49" charset="0"/>
              </a:rPr>
              <a:t>- 1 DELL None 0 Apr 23 09:38 </a:t>
            </a:r>
            <a:r>
              <a:rPr lang="en-US" sz="2000" dirty="0" err="1">
                <a:solidFill>
                  <a:prstClr val="black"/>
                </a:solidFill>
                <a:latin typeface="Lucida Console" panose="020B0609040504020204" pitchFamily="49" charset="0"/>
              </a:rPr>
              <a:t>mypipe</a:t>
            </a:r>
            <a:endParaRPr lang="en-US" sz="2000" dirty="0">
              <a:solidFill>
                <a:prstClr val="black"/>
              </a:solidFill>
              <a:latin typeface="Lucida Console" panose="020B0609040504020204" pitchFamily="49" charset="0"/>
            </a:endParaRPr>
          </a:p>
          <a:p>
            <a:endParaRPr lang="en-US" sz="2000" dirty="0">
              <a:solidFill>
                <a:prstClr val="black"/>
              </a:solidFill>
              <a:latin typeface="Lucida Console" panose="020B0609040504020204" pitchFamily="49" charset="0"/>
            </a:endParaRPr>
          </a:p>
          <a:p>
            <a:r>
              <a:rPr lang="en-US" sz="2000" dirty="0">
                <a:solidFill>
                  <a:srgbClr val="1CA800"/>
                </a:solidFill>
                <a:latin typeface="Lucida Console" panose="020B0609040504020204" pitchFamily="49" charset="0"/>
              </a:rPr>
              <a:t>DELL@Desktop-home2 </a:t>
            </a:r>
            <a:r>
              <a:rPr lang="en-US" sz="2000" dirty="0">
                <a:solidFill>
                  <a:srgbClr val="C0A000"/>
                </a:solidFill>
                <a:latin typeface="Lucida Console" panose="020B0609040504020204" pitchFamily="49" charset="0"/>
              </a:rPr>
              <a:t>~</a:t>
            </a:r>
          </a:p>
          <a:p>
            <a:r>
              <a:rPr lang="en-US" sz="2000" dirty="0">
                <a:solidFill>
                  <a:prstClr val="black"/>
                </a:solidFill>
                <a:latin typeface="Lucida Console" panose="020B0609040504020204" pitchFamily="49" charset="0"/>
              </a:rPr>
              <a:t>$ tail -f </a:t>
            </a:r>
            <a:r>
              <a:rPr lang="en-US" sz="2000" dirty="0" err="1">
                <a:solidFill>
                  <a:prstClr val="black"/>
                </a:solidFill>
                <a:latin typeface="Lucida Console" panose="020B0609040504020204" pitchFamily="49" charset="0"/>
              </a:rPr>
              <a:t>mypipe</a:t>
            </a:r>
            <a:endParaRPr lang="en-US" sz="2000" dirty="0">
              <a:solidFill>
                <a:prstClr val="black"/>
              </a:solidFill>
              <a:latin typeface="Lucida Console" panose="020B0609040504020204" pitchFamily="49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Lucida Console" panose="020B0609040504020204" pitchFamily="49" charset="0"/>
              </a:rPr>
              <a:t>I love my OS course</a:t>
            </a:r>
            <a:endParaRPr lang="en-US" sz="1800" dirty="0">
              <a:solidFill>
                <a:prstClr val="black"/>
              </a:solidFill>
              <a:latin typeface="Lucida Console" panose="020B0609040504020204" pitchFamily="49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18126B-A3B5-0C33-419E-4E77A23061FB}"/>
              </a:ext>
            </a:extLst>
          </p:cNvPr>
          <p:cNvSpPr/>
          <p:nvPr/>
        </p:nvSpPr>
        <p:spPr>
          <a:xfrm>
            <a:off x="8686802" y="1456855"/>
            <a:ext cx="3265714" cy="1153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800" dirty="0">
              <a:latin typeface="Lucida Console" panose="020B0609040504020204" pitchFamily="49" charset="0"/>
            </a:endParaRPr>
          </a:p>
          <a:p>
            <a:r>
              <a:rPr lang="en-US" sz="2000" dirty="0">
                <a:solidFill>
                  <a:srgbClr val="1CA800"/>
                </a:solidFill>
                <a:latin typeface="Lucida Console" panose="020B0609040504020204" pitchFamily="49" charset="0"/>
              </a:rPr>
              <a:t>DELL@Desktop-home2 </a:t>
            </a:r>
            <a:r>
              <a:rPr lang="en-US" sz="2000" dirty="0">
                <a:solidFill>
                  <a:srgbClr val="C0A000"/>
                </a:solidFill>
                <a:latin typeface="Lucida Console" panose="020B0609040504020204" pitchFamily="49" charset="0"/>
              </a:rPr>
              <a:t>~</a:t>
            </a:r>
          </a:p>
          <a:p>
            <a:r>
              <a:rPr lang="en-US" sz="2000" dirty="0">
                <a:solidFill>
                  <a:prstClr val="black"/>
                </a:solidFill>
                <a:latin typeface="Lucida Console" panose="020B0609040504020204" pitchFamily="49" charset="0"/>
              </a:rPr>
              <a:t>$ echo "I love my OS course" &gt; </a:t>
            </a:r>
            <a:r>
              <a:rPr lang="en-US" sz="2000" dirty="0" err="1">
                <a:solidFill>
                  <a:prstClr val="black"/>
                </a:solidFill>
                <a:latin typeface="Lucida Console" panose="020B0609040504020204" pitchFamily="49" charset="0"/>
              </a:rPr>
              <a:t>mypipe</a:t>
            </a:r>
            <a:endParaRPr lang="en-US" sz="2000" dirty="0">
              <a:solidFill>
                <a:prstClr val="black"/>
              </a:solidFill>
              <a:latin typeface="Lucida Console" panose="020B0609040504020204" pitchFamily="49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CE7A8F-A732-E9D3-AD4E-0A6908608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599" y="689131"/>
            <a:ext cx="1085240" cy="10852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2622D8-C4C3-BE89-DBD8-0373889E5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1846" y="568901"/>
            <a:ext cx="1151341" cy="1151341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0B08671-69CF-A3E8-25F2-91AB9436B2A3}"/>
              </a:ext>
            </a:extLst>
          </p:cNvPr>
          <p:cNvSpPr/>
          <p:nvPr/>
        </p:nvSpPr>
        <p:spPr>
          <a:xfrm>
            <a:off x="239484" y="1774371"/>
            <a:ext cx="1948540" cy="729343"/>
          </a:xfrm>
          <a:prstGeom prst="wedgeRoundRectCallout">
            <a:avLst>
              <a:gd name="adj1" fmla="val 67435"/>
              <a:gd name="adj2" fmla="val -1958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Create a named pipe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2E2BC2D9-365F-14AE-C134-873E62FDD7A8}"/>
              </a:ext>
            </a:extLst>
          </p:cNvPr>
          <p:cNvSpPr/>
          <p:nvPr/>
        </p:nvSpPr>
        <p:spPr>
          <a:xfrm>
            <a:off x="258710" y="4201887"/>
            <a:ext cx="1948540" cy="729343"/>
          </a:xfrm>
          <a:prstGeom prst="wedgeRoundRectCallout">
            <a:avLst>
              <a:gd name="adj1" fmla="val 67435"/>
              <a:gd name="adj2" fmla="val -1958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Note the ‘p’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EA25DCF8-834B-A783-5578-080CA0631725}"/>
              </a:ext>
            </a:extLst>
          </p:cNvPr>
          <p:cNvSpPr/>
          <p:nvPr/>
        </p:nvSpPr>
        <p:spPr>
          <a:xfrm>
            <a:off x="258710" y="5500688"/>
            <a:ext cx="1948540" cy="1128715"/>
          </a:xfrm>
          <a:prstGeom prst="wedgeRoundRectCallout">
            <a:avLst>
              <a:gd name="adj1" fmla="val 67435"/>
              <a:gd name="adj2" fmla="val -1958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Wait till the pipe is written to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2FDEC392-FBED-AFE9-3D20-40803A562C7B}"/>
              </a:ext>
            </a:extLst>
          </p:cNvPr>
          <p:cNvSpPr/>
          <p:nvPr/>
        </p:nvSpPr>
        <p:spPr>
          <a:xfrm>
            <a:off x="9243246" y="3047870"/>
            <a:ext cx="1948540" cy="836501"/>
          </a:xfrm>
          <a:prstGeom prst="wedgeRoundRectCallout">
            <a:avLst>
              <a:gd name="adj1" fmla="val -6867"/>
              <a:gd name="adj2" fmla="val -988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Write to the pipe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4EE4B05-7AA5-0FC4-BA08-3C90286BF549}"/>
              </a:ext>
            </a:extLst>
          </p:cNvPr>
          <p:cNvSpPr/>
          <p:nvPr/>
        </p:nvSpPr>
        <p:spPr>
          <a:xfrm>
            <a:off x="8977465" y="4177272"/>
            <a:ext cx="2743200" cy="48985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Unnamed pipes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874B95-0C75-9539-FF2E-0CC6661FB796}"/>
              </a:ext>
            </a:extLst>
          </p:cNvPr>
          <p:cNvSpPr/>
          <p:nvPr/>
        </p:nvSpPr>
        <p:spPr>
          <a:xfrm>
            <a:off x="8823792" y="4732417"/>
            <a:ext cx="3050547" cy="4371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int pipe (int </a:t>
            </a:r>
            <a:r>
              <a:rPr lang="en-US" sz="2400" dirty="0" err="1"/>
              <a:t>fd</a:t>
            </a:r>
            <a:r>
              <a:rPr lang="en-US" sz="2400" dirty="0"/>
              <a:t>[2]);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DD8CFB2-CB58-3D14-9D09-AD96F525F01D}"/>
              </a:ext>
            </a:extLst>
          </p:cNvPr>
          <p:cNvSpPr/>
          <p:nvPr/>
        </p:nvSpPr>
        <p:spPr>
          <a:xfrm>
            <a:off x="8610601" y="5242873"/>
            <a:ext cx="3472542" cy="112871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Write to </a:t>
            </a:r>
            <a:r>
              <a:rPr lang="en-US" sz="2400" dirty="0" err="1"/>
              <a:t>fd</a:t>
            </a:r>
            <a:r>
              <a:rPr lang="en-US" sz="2400" dirty="0"/>
              <a:t>[1], read from </a:t>
            </a:r>
            <a:r>
              <a:rPr lang="en-US" sz="2400" dirty="0" err="1"/>
              <a:t>fd</a:t>
            </a:r>
            <a:r>
              <a:rPr lang="en-US" sz="2400" dirty="0"/>
              <a:t>[0]: they are </a:t>
            </a:r>
            <a:r>
              <a:rPr lang="en-US" sz="2400" i="1" dirty="0"/>
              <a:t>int </a:t>
            </a:r>
            <a:r>
              <a:rPr lang="en-US" sz="2400" dirty="0"/>
              <a:t>file descriptors</a:t>
            </a:r>
          </a:p>
        </p:txBody>
      </p:sp>
    </p:spTree>
    <p:extLst>
      <p:ext uri="{BB962C8B-B14F-4D97-AF65-F5344CB8AC3E}">
        <p14:creationId xmlns:p14="http://schemas.microsoft.com/office/powerpoint/2010/main" val="2469582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406EF8-A9C7-4956-37DE-447EB795A4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63" y="82617"/>
            <a:ext cx="11717619" cy="6571244"/>
          </a:xfr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AE49069-C86C-9A2D-80AF-67C1845D4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776" y="4926063"/>
            <a:ext cx="1404239" cy="140423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0D47F43-BC24-1AD1-B890-0A7BCFDD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459" y="589307"/>
            <a:ext cx="1999328" cy="20374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112CC-5AAD-7868-7DFB-6D6063ECA5EA}"/>
              </a:ext>
            </a:extLst>
          </p:cNvPr>
          <p:cNvSpPr txBox="1"/>
          <p:nvPr/>
        </p:nvSpPr>
        <p:spPr>
          <a:xfrm>
            <a:off x="4613562" y="1260763"/>
            <a:ext cx="611072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>
                <a:solidFill>
                  <a:srgbClr val="0070C0"/>
                </a:solidFill>
                <a:latin typeface="Comic Sans MS"/>
                <a:cs typeface="Calibri"/>
              </a:rPr>
              <a:t>srsarangi@cse.iitd.ac.in</a:t>
            </a:r>
            <a:endParaRPr lang="en-US" sz="4000" err="1">
              <a:solidFill>
                <a:srgbClr val="0070C0"/>
              </a:solidFill>
              <a:latin typeface="Comic Sans M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B8B81-3E48-677F-8A2F-C81D3D202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5B286-8152-27A7-D836-8EAF4D9F8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2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3A8CC-E888-DE4E-0892-C6C5B4DCA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I/O Address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17E63-B65C-CC5A-7B25-EC219E8B9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2181527"/>
          </a:xfrm>
        </p:spPr>
        <p:txBody>
          <a:bodyPr/>
          <a:lstStyle/>
          <a:p>
            <a:pPr marL="574675" indent="-463550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Set of all </a:t>
            </a:r>
            <a:r>
              <a:rPr lang="en-US">
                <a:solidFill>
                  <a:srgbClr val="2300DC"/>
                </a:solidFill>
                <a:latin typeface="Calibri" panose="020F0502020204030204" pitchFamily="34" charset="0"/>
              </a:rPr>
              <a:t>I/O ports</a:t>
            </a:r>
            <a:r>
              <a:rPr lang="en-US">
                <a:latin typeface="Calibri" panose="020F0502020204030204" pitchFamily="34" charset="0"/>
              </a:rPr>
              <a:t> that are accessible to </a:t>
            </a:r>
            <a:r>
              <a:rPr lang="en-US">
                <a:solidFill>
                  <a:srgbClr val="00AE00"/>
                </a:solidFill>
                <a:latin typeface="Calibri" panose="020F0502020204030204" pitchFamily="34" charset="0"/>
              </a:rPr>
              <a:t>software</a:t>
            </a:r>
          </a:p>
          <a:p>
            <a:pPr marL="574675" indent="-463550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x86 </a:t>
            </a:r>
            <a:r>
              <a:rPr lang="en-US">
                <a:solidFill>
                  <a:srgbClr val="280099"/>
                </a:solidFill>
                <a:latin typeface="Calibri" panose="020F0502020204030204" pitchFamily="34" charset="0"/>
              </a:rPr>
              <a:t>processors</a:t>
            </a:r>
            <a:r>
              <a:rPr lang="en-US">
                <a:latin typeface="Calibri" panose="020F0502020204030204" pitchFamily="34" charset="0"/>
              </a:rPr>
              <a:t> have two instructions to access I/O ports →</a:t>
            </a:r>
            <a:r>
              <a:rPr lang="en-US">
                <a:solidFill>
                  <a:srgbClr val="00AE00"/>
                </a:solidFill>
                <a:latin typeface="Calibri" panose="020F0502020204030204" pitchFamily="34" charset="0"/>
              </a:rPr>
              <a:t> </a:t>
            </a:r>
            <a:r>
              <a:rPr lang="en-US" i="1">
                <a:solidFill>
                  <a:srgbClr val="00AE00"/>
                </a:solidFill>
                <a:latin typeface="Calibri" panose="020F0502020204030204" pitchFamily="34" charset="0"/>
              </a:rPr>
              <a:t>in</a:t>
            </a:r>
            <a:r>
              <a:rPr lang="en-US">
                <a:latin typeface="Calibri" panose="020F0502020204030204" pitchFamily="34" charset="0"/>
              </a:rPr>
              <a:t> and </a:t>
            </a:r>
            <a:r>
              <a:rPr lang="en-US" i="1">
                <a:solidFill>
                  <a:srgbClr val="DC2300"/>
                </a:solidFill>
                <a:latin typeface="Calibri" panose="020F0502020204030204" pitchFamily="34" charset="0"/>
              </a:rPr>
              <a:t>out</a:t>
            </a:r>
          </a:p>
          <a:p>
            <a:pPr marL="574675" indent="-463550">
              <a:buSzPct val="100000"/>
              <a:buFont typeface="Wingdings" panose="05000000000000000000" pitchFamily="2" charset="2"/>
              <a:buChar char="§"/>
            </a:pPr>
            <a:r>
              <a:rPr lang="en-US">
                <a:latin typeface="Calibri" panose="020F0502020204030204" pitchFamily="34" charset="0"/>
              </a:rPr>
              <a:t>These are special (</a:t>
            </a:r>
            <a:r>
              <a:rPr lang="en-US">
                <a:solidFill>
                  <a:srgbClr val="7030A0"/>
                </a:solidFill>
                <a:latin typeface="Calibri" panose="020F0502020204030204" pitchFamily="34" charset="0"/>
              </a:rPr>
              <a:t>privileged</a:t>
            </a:r>
            <a:r>
              <a:rPr lang="en-US">
                <a:latin typeface="Calibri" panose="020F0502020204030204" pitchFamily="34" charset="0"/>
              </a:rPr>
              <a:t>) instructions</a:t>
            </a:r>
          </a:p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0C6DDC-2DEE-27E8-A7B4-DBF28AB6C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(c) Smruti R. Sarangi,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984412-3869-7DD0-A578-35EDBD7A9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C061818-EF6F-3879-0D60-14FCADC8FA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167915"/>
              </p:ext>
            </p:extLst>
          </p:nvPr>
        </p:nvGraphicFramePr>
        <p:xfrm>
          <a:off x="1854200" y="4007152"/>
          <a:ext cx="81280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86743359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6351420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sz="2400"/>
                        <a:t>Instruction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/>
                        <a:t>Semantics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757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rgbClr val="1A1B1C"/>
                          </a:solidFill>
                          <a:latin typeface="Arial" pitchFamily="34" charset="0"/>
                        </a:rPr>
                        <a:t>in r1,&lt;</a:t>
                      </a:r>
                      <a:r>
                        <a:rPr lang="en-US" sz="2400" err="1">
                          <a:solidFill>
                            <a:srgbClr val="1A1B1C"/>
                          </a:solidFill>
                          <a:latin typeface="Arial" pitchFamily="34" charset="0"/>
                        </a:rPr>
                        <a:t>i</a:t>
                      </a:r>
                      <a:r>
                        <a:rPr lang="en-US" sz="2400">
                          <a:solidFill>
                            <a:srgbClr val="1A1B1C"/>
                          </a:solidFill>
                          <a:latin typeface="Arial" pitchFamily="34" charset="0"/>
                        </a:rPr>
                        <a:t>/o port&gt;</a:t>
                      </a:r>
                      <a:endParaRPr lang="en-US" sz="2400"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rgbClr val="1A1B1C"/>
                          </a:solidFill>
                          <a:latin typeface="Arial" pitchFamily="34" charset="0"/>
                        </a:rPr>
                        <a:t>r1 ←</a:t>
                      </a:r>
                      <a:r>
                        <a:rPr lang="en-IN" sz="2400">
                          <a:solidFill>
                            <a:srgbClr val="1A1B1C"/>
                          </a:solidFill>
                          <a:latin typeface="Arial" pitchFamily="34" charset="0"/>
                        </a:rPr>
                        <a:t> contents of &lt;</a:t>
                      </a:r>
                      <a:r>
                        <a:rPr lang="en-IN" sz="2400" err="1">
                          <a:solidFill>
                            <a:srgbClr val="1A1B1C"/>
                          </a:solidFill>
                          <a:latin typeface="Arial" pitchFamily="34" charset="0"/>
                        </a:rPr>
                        <a:t>i</a:t>
                      </a:r>
                      <a:r>
                        <a:rPr lang="en-IN" sz="2400">
                          <a:solidFill>
                            <a:srgbClr val="1A1B1C"/>
                          </a:solidFill>
                          <a:latin typeface="Arial" pitchFamily="34" charset="0"/>
                        </a:rPr>
                        <a:t>/o port&gt;</a:t>
                      </a:r>
                      <a:endParaRPr lang="en-US" sz="2400">
                        <a:latin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8573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2400"/>
                        <a:t>out r1, &lt;</a:t>
                      </a:r>
                      <a:r>
                        <a:rPr lang="en-IN" sz="2400" err="1"/>
                        <a:t>i</a:t>
                      </a:r>
                      <a:r>
                        <a:rPr lang="en-IN" sz="2400"/>
                        <a:t>/o port&gt;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/>
                        <a:t>contents of &lt;</a:t>
                      </a:r>
                      <a:r>
                        <a:rPr lang="en-IN" sz="2400" err="1"/>
                        <a:t>i</a:t>
                      </a:r>
                      <a:r>
                        <a:rPr lang="en-IN" sz="2400"/>
                        <a:t>/o port&gt; </a:t>
                      </a:r>
                      <a:r>
                        <a:rPr lang="en-US" sz="2400">
                          <a:solidFill>
                            <a:srgbClr val="1A1B1C"/>
                          </a:solidFill>
                          <a:latin typeface="Arial" pitchFamily="34" charset="0"/>
                        </a:rPr>
                        <a:t>← r1</a:t>
                      </a:r>
                      <a:endParaRPr lang="en-IN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1871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88644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MHE PPT Theme Colors 06 15 18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21A23"/>
      </a:accent1>
      <a:accent2>
        <a:srgbClr val="FFB600"/>
      </a:accent2>
      <a:accent3>
        <a:srgbClr val="625D9C"/>
      </a:accent3>
      <a:accent4>
        <a:srgbClr val="AF1858"/>
      </a:accent4>
      <a:accent5>
        <a:srgbClr val="692146"/>
      </a:accent5>
      <a:accent6>
        <a:srgbClr val="EC7700"/>
      </a:accent6>
      <a:hlink>
        <a:srgbClr val="625D9C"/>
      </a:hlink>
      <a:folHlink>
        <a:srgbClr val="373A3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H 4x3 CORP PPT Template_V8-FNL_Compressed.potx_MAR-1-2019" id="{08DE2090-B8B5-4033-89C1-B4DDE1363E23}" vid="{41A9A413-2957-419E-84E7-5E9AF06433F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A440FDA-5780-44B5-9353-725432E70DB3}">
  <we:reference id="f12c312d-282a-4734-8843-05915fdfef0b" version="4.3.3.0" store="EXCatalog" storeType="EXCatalog"/>
  <we:alternateReferences>
    <we:reference id="WA104178141" version="4.3.3.0" store="en-IN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910</TotalTime>
  <Words>7078</Words>
  <Application>Microsoft Office PowerPoint</Application>
  <PresentationFormat>Widescreen</PresentationFormat>
  <Paragraphs>1229</Paragraphs>
  <Slides>85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85</vt:i4>
      </vt:variant>
    </vt:vector>
  </HeadingPairs>
  <TitlesOfParts>
    <vt:vector size="87" baseType="lpstr">
      <vt:lpstr>office theme</vt:lpstr>
      <vt:lpstr>1_Office Theme</vt:lpstr>
      <vt:lpstr>Chapter 7:  The I/O System, Storage Devices and Device Drivers</vt:lpstr>
      <vt:lpstr>Outline of this Chapter</vt:lpstr>
      <vt:lpstr>PowerPoint Presentation</vt:lpstr>
      <vt:lpstr>Software Flow</vt:lpstr>
      <vt:lpstr>Layers in the I/O Protocol Stack</vt:lpstr>
      <vt:lpstr>Explanation of the Layers</vt:lpstr>
      <vt:lpstr>I/O Ports</vt:lpstr>
      <vt:lpstr>Software Interface</vt:lpstr>
      <vt:lpstr>I/O Address Space</vt:lpstr>
      <vt:lpstr>I/O Mapped I/O</vt:lpstr>
      <vt:lpstr>Memory Mapped I/O</vt:lpstr>
      <vt:lpstr>Memory Mapped I/O – II </vt:lpstr>
      <vt:lpstr>Advantages</vt:lpstr>
      <vt:lpstr>Outline of this Chapter</vt:lpstr>
      <vt:lpstr>PowerPoint Presentation</vt:lpstr>
      <vt:lpstr>Floating Gate Transistors</vt:lpstr>
      <vt:lpstr>Impact on the Threshold Voltage</vt:lpstr>
      <vt:lpstr>Writing to a Floating Gate Transistor</vt:lpstr>
      <vt:lpstr>Two Configurations of Flash Cells</vt:lpstr>
      <vt:lpstr>NOR Flash</vt:lpstr>
      <vt:lpstr>NAND Flash Cell</vt:lpstr>
      <vt:lpstr>Multi-Level Flash</vt:lpstr>
      <vt:lpstr>Blocks and Pages</vt:lpstr>
      <vt:lpstr>Program/Erase Cycle</vt:lpstr>
      <vt:lpstr>Reliability Issues: Wear Levelling</vt:lpstr>
      <vt:lpstr>What can we achieve with remapping?</vt:lpstr>
      <vt:lpstr>Read Disturbance</vt:lpstr>
      <vt:lpstr>Hard Disks</vt:lpstr>
      <vt:lpstr>NRZI (non-return to zero inverted)</vt:lpstr>
      <vt:lpstr>Data Storage in Hard Disks</vt:lpstr>
      <vt:lpstr>Structure of a Platter</vt:lpstr>
      <vt:lpstr>Structure of a hard disk</vt:lpstr>
      <vt:lpstr>PowerPoint Presentation</vt:lpstr>
      <vt:lpstr>Accessing a Given Sector</vt:lpstr>
      <vt:lpstr>Logical vs Physical Block Address</vt:lpstr>
      <vt:lpstr>RAID – (Redundant Array of Inexpensive Disks) </vt:lpstr>
      <vt:lpstr>RAID – II </vt:lpstr>
      <vt:lpstr>RAID 0</vt:lpstr>
      <vt:lpstr>RAID 1</vt:lpstr>
      <vt:lpstr>RAID 2, 3, 4</vt:lpstr>
      <vt:lpstr>RAID 2, 3 and 4</vt:lpstr>
      <vt:lpstr>RAID 5</vt:lpstr>
      <vt:lpstr>RAID 6</vt:lpstr>
      <vt:lpstr>Memories as Storage Devices</vt:lpstr>
      <vt:lpstr>Basic Idea of NVMs (Nonvolatile memories)</vt:lpstr>
      <vt:lpstr>Types of NVMs</vt:lpstr>
      <vt:lpstr>Outline of this Chapter</vt:lpstr>
      <vt:lpstr>Basic Concepts</vt:lpstr>
      <vt:lpstr>Linux’s File Interface: Used by Character Device Drivers, Regular Files, etc. </vt:lpstr>
      <vt:lpstr>PowerPoint Presentation</vt:lpstr>
      <vt:lpstr>Registering a Block Device</vt:lpstr>
      <vt:lpstr>Overall Structure of the Block I/O System</vt:lpstr>
      <vt:lpstr>Notion of a Module and Device Driver</vt:lpstr>
      <vt:lpstr>Loading and Unloading a Module</vt:lpstr>
      <vt:lpstr>Modules – II </vt:lpstr>
      <vt:lpstr>struct device_driver</vt:lpstr>
      <vt:lpstr>Add the Disk to the System</vt:lpstr>
      <vt:lpstr>A Note about bus_type</vt:lpstr>
      <vt:lpstr>Generic Disk (struct gendisk)</vt:lpstr>
      <vt:lpstr>struct block_device</vt:lpstr>
      <vt:lpstr>struct request_queue</vt:lpstr>
      <vt:lpstr>Software and Hardware Queues</vt:lpstr>
      <vt:lpstr>struct request</vt:lpstr>
      <vt:lpstr>struct bio (block operations currently active)</vt:lpstr>
      <vt:lpstr>I/O Scheduling Algorithms (Elevators) </vt:lpstr>
      <vt:lpstr>I/O Scheduling Algorithms</vt:lpstr>
      <vt:lpstr>More about I/O Schedulers</vt:lpstr>
      <vt:lpstr>Basic Device Driver (Sony’s Memory Stick Driver)</vt:lpstr>
      <vt:lpstr>Transferring Data to/from the Memory Card</vt:lpstr>
      <vt:lpstr>PowerPoint Presentation</vt:lpstr>
      <vt:lpstr>USB Keyboard</vt:lpstr>
      <vt:lpstr>Register interrupt handler: usb_kbd_irq </vt:lpstr>
      <vt:lpstr>Outline of this Chapter</vt:lpstr>
      <vt:lpstr>File System</vt:lpstr>
      <vt:lpstr>File, Directory and File System</vt:lpstr>
      <vt:lpstr>Linux VFS (Virtual File System)</vt:lpstr>
      <vt:lpstr>struct inode</vt:lpstr>
      <vt:lpstr>ext4        (/fs/ext4)</vt:lpstr>
      <vt:lpstr>ext4 inode based on extents (scalable mode)</vt:lpstr>
      <vt:lpstr>exFAT (Extended File Allocation Table)</vt:lpstr>
      <vt:lpstr>dentry</vt:lpstr>
      <vt:lpstr>Two Basic Security Concepts</vt:lpstr>
      <vt:lpstr>Page Cache</vt:lpstr>
      <vt:lpstr>Named Pipes (special file system)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srsarangi</dc:creator>
  <cp:lastModifiedBy>Smruti Ranjan Sarangi</cp:lastModifiedBy>
  <cp:revision>2</cp:revision>
  <dcterms:created xsi:type="dcterms:W3CDTF">2013-07-15T20:26:40Z</dcterms:created>
  <dcterms:modified xsi:type="dcterms:W3CDTF">2024-05-10T06:18:55Z</dcterms:modified>
</cp:coreProperties>
</file>