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91" r:id="rId4"/>
    <p:sldId id="315" r:id="rId5"/>
    <p:sldId id="317" r:id="rId6"/>
    <p:sldId id="318" r:id="rId7"/>
    <p:sldId id="325" r:id="rId8"/>
    <p:sldId id="327" r:id="rId9"/>
    <p:sldId id="326" r:id="rId10"/>
    <p:sldId id="319" r:id="rId11"/>
    <p:sldId id="328" r:id="rId12"/>
    <p:sldId id="330" r:id="rId13"/>
    <p:sldId id="322" r:id="rId14"/>
    <p:sldId id="323" r:id="rId15"/>
    <p:sldId id="337" r:id="rId16"/>
    <p:sldId id="331" r:id="rId17"/>
    <p:sldId id="332" r:id="rId18"/>
    <p:sldId id="336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7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3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8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6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4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6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8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4FC29-D0BA-4789-8C57-CACB3BDF1EF4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4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8219"/>
          </a:xfrm>
        </p:spPr>
        <p:txBody>
          <a:bodyPr>
            <a:normAutofit/>
          </a:bodyPr>
          <a:lstStyle/>
          <a:p>
            <a:r>
              <a:rPr lang="en-US" b="1" dirty="0" smtClean="0"/>
              <a:t>Writing Parallel Program-3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2345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4181"/>
            <a:ext cx="10515600" cy="881784"/>
          </a:xfrm>
        </p:spPr>
        <p:txBody>
          <a:bodyPr/>
          <a:lstStyle/>
          <a:p>
            <a:pPr algn="ctr"/>
            <a:r>
              <a:rPr lang="en-US" b="1" dirty="0" smtClean="0"/>
              <a:t>Synchronization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288473"/>
            <a:ext cx="10515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Orders </a:t>
            </a:r>
            <a:r>
              <a:rPr lang="en-US" sz="2800" dirty="0"/>
              <a:t>the completion of code executed by different </a:t>
            </a:r>
            <a:r>
              <a:rPr lang="en-US" sz="2800" dirty="0" smtClean="0"/>
              <a:t>threads</a:t>
            </a:r>
          </a:p>
          <a:p>
            <a:endParaRPr lang="en-US" sz="2800" dirty="0"/>
          </a:p>
          <a:p>
            <a:r>
              <a:rPr lang="en-US" sz="2800" dirty="0" smtClean="0"/>
              <a:t>Several constructs</a:t>
            </a:r>
          </a:p>
          <a:p>
            <a:endParaRPr lang="en-US" sz="2800" dirty="0"/>
          </a:p>
          <a:p>
            <a:r>
              <a:rPr lang="en-US" sz="2800" dirty="0" smtClean="0"/>
              <a:t>- barrier</a:t>
            </a:r>
          </a:p>
          <a:p>
            <a:endParaRPr lang="en-US" sz="2800" dirty="0"/>
          </a:p>
          <a:p>
            <a:r>
              <a:rPr lang="en-US" sz="2800" dirty="0" smtClean="0"/>
              <a:t>- critical</a:t>
            </a:r>
          </a:p>
          <a:p>
            <a:endParaRPr lang="en-US" sz="2800" dirty="0"/>
          </a:p>
          <a:p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00180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05"/>
            <a:ext cx="10515600" cy="770948"/>
          </a:xfrm>
        </p:spPr>
        <p:txBody>
          <a:bodyPr/>
          <a:lstStyle/>
          <a:p>
            <a:pPr algn="ctr"/>
            <a:r>
              <a:rPr lang="en-US" b="1" dirty="0" smtClean="0"/>
              <a:t>Barrier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77090" y="1163780"/>
            <a:ext cx="11817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 </a:t>
            </a:r>
            <a:r>
              <a:rPr lang="en-US" sz="2400" dirty="0" smtClean="0"/>
              <a:t>program point where </a:t>
            </a:r>
            <a:r>
              <a:rPr lang="en-US" sz="2400" dirty="0"/>
              <a:t>all active threads will stop until all threads have arrived at that point.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37314" y="2117882"/>
            <a:ext cx="5100948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#pragma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omp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parallel {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int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=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omp_get_thread_num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a[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] =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#pragma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omp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barrier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b[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] = </a:t>
            </a:r>
            <a:r>
              <a:rPr kumimoji="0" lang="en-US" alt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</a:rPr>
              <a:t>i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} 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7523021" y="2576945"/>
            <a:ext cx="0" cy="678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8395860" y="2590795"/>
            <a:ext cx="0" cy="678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0086123" y="2618500"/>
            <a:ext cx="0" cy="678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273638" y="3456710"/>
            <a:ext cx="3108960" cy="0"/>
          </a:xfrm>
          <a:prstGeom prst="line">
            <a:avLst/>
          </a:prstGeom>
          <a:ln w="34925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7523019" y="3699163"/>
            <a:ext cx="0" cy="678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8395858" y="3713013"/>
            <a:ext cx="0" cy="678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0086121" y="3740718"/>
            <a:ext cx="0" cy="6788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483927" y="2618500"/>
            <a:ext cx="4987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456218" y="3920836"/>
            <a:ext cx="5264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b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9526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158"/>
            <a:ext cx="10515600" cy="812511"/>
          </a:xfrm>
        </p:spPr>
        <p:txBody>
          <a:bodyPr/>
          <a:lstStyle/>
          <a:p>
            <a:pPr algn="ctr"/>
            <a:r>
              <a:rPr lang="en-US" b="1" dirty="0" smtClean="0"/>
              <a:t>Implicit Barrier in `parallel for’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5745" y="1385450"/>
            <a:ext cx="10183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Threads synchronize at the end of a parallel for loop. 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745" y="2998644"/>
            <a:ext cx="3680460" cy="29946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3060" y="2372006"/>
            <a:ext cx="5920740" cy="29832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352800" y="6179127"/>
            <a:ext cx="7287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Ref: https://ppc.cs.aalto.fi/ch3/nowait/</a:t>
            </a:r>
          </a:p>
        </p:txBody>
      </p:sp>
    </p:spTree>
    <p:extLst>
      <p:ext uri="{BB962C8B-B14F-4D97-AF65-F5344CB8AC3E}">
        <p14:creationId xmlns:p14="http://schemas.microsoft.com/office/powerpoint/2010/main" val="29729504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94"/>
            <a:ext cx="10515600" cy="770947"/>
          </a:xfrm>
        </p:spPr>
        <p:txBody>
          <a:bodyPr/>
          <a:lstStyle/>
          <a:p>
            <a:pPr algn="ctr"/>
            <a:r>
              <a:rPr lang="en-US" b="1" dirty="0" smtClean="0"/>
              <a:t>Critical Section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219196"/>
            <a:ext cx="1086889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Only one thread execute a critical section at a time.</a:t>
            </a:r>
          </a:p>
          <a:p>
            <a:endParaRPr lang="en-US" sz="2800" dirty="0"/>
          </a:p>
          <a:p>
            <a:r>
              <a:rPr lang="en-US" sz="2800" dirty="0" smtClean="0"/>
              <a:t>Provides mutual exclusion.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7286" y="3032845"/>
            <a:ext cx="2483168" cy="29441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7334" y="3118571"/>
            <a:ext cx="6600825" cy="2849880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6761022" y="3851564"/>
            <a:ext cx="872834" cy="803563"/>
          </a:xfrm>
          <a:prstGeom prst="ellipse">
            <a:avLst/>
          </a:pr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398333" y="4488883"/>
            <a:ext cx="872834" cy="803563"/>
          </a:xfrm>
          <a:prstGeom prst="ellipse">
            <a:avLst/>
          </a:pr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049492" y="5112329"/>
            <a:ext cx="872834" cy="803563"/>
          </a:xfrm>
          <a:prstGeom prst="ellipse">
            <a:avLst/>
          </a:pr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728362" y="3214247"/>
            <a:ext cx="872834" cy="803563"/>
          </a:xfrm>
          <a:prstGeom prst="ellipse">
            <a:avLst/>
          </a:prstGeom>
          <a:noFill/>
          <a:ln>
            <a:solidFill>
              <a:srgbClr val="C0000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30440" y="6220692"/>
            <a:ext cx="3560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Ref: https://</a:t>
            </a:r>
            <a:r>
              <a:rPr lang="en-US" dirty="0" smtClean="0"/>
              <a:t>ppc.cs.aalto.fi/ch3/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2424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02"/>
            <a:ext cx="10515600" cy="820473"/>
          </a:xfrm>
        </p:spPr>
        <p:txBody>
          <a:bodyPr/>
          <a:lstStyle/>
          <a:p>
            <a:pPr algn="ctr"/>
            <a:r>
              <a:rPr lang="en-US" b="1" dirty="0" smtClean="0"/>
              <a:t>Data Race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0042" y="906867"/>
            <a:ext cx="105502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Multiple parallel threads access one shared memory location where </a:t>
            </a:r>
          </a:p>
          <a:p>
            <a:r>
              <a:rPr lang="en-US" sz="2800" dirty="0" smtClean="0"/>
              <a:t>at least one of these accesses is a write. </a:t>
            </a:r>
          </a:p>
          <a:p>
            <a:endParaRPr lang="en-US" sz="2800" dirty="0"/>
          </a:p>
          <a:p>
            <a:r>
              <a:rPr lang="en-US" sz="2800" dirty="0" smtClean="0"/>
              <a:t>The read or written value is undefined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98615" y="2804241"/>
            <a:ext cx="637309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Example</a:t>
            </a:r>
          </a:p>
          <a:p>
            <a:endParaRPr lang="en-US" sz="2800" dirty="0"/>
          </a:p>
          <a:p>
            <a:r>
              <a:rPr lang="en-US" sz="2800" dirty="0" smtClean="0"/>
              <a:t>#</a:t>
            </a:r>
            <a:r>
              <a:rPr lang="en-US" sz="2800" dirty="0"/>
              <a:t>pragma </a:t>
            </a:r>
            <a:r>
              <a:rPr lang="en-US" sz="2800" dirty="0" err="1"/>
              <a:t>omp</a:t>
            </a:r>
            <a:r>
              <a:rPr lang="en-US" sz="2800" dirty="0"/>
              <a:t> parallel </a:t>
            </a:r>
            <a:r>
              <a:rPr lang="en-US" sz="2800" dirty="0" smtClean="0"/>
              <a:t>for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 smtClean="0"/>
              <a:t>for(int 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/>
              <a:t>++)  </a:t>
            </a:r>
            <a:r>
              <a:rPr lang="en-US" sz="2800" dirty="0" smtClean="0"/>
              <a:t>{</a:t>
            </a:r>
          </a:p>
          <a:p>
            <a:r>
              <a:rPr lang="en-US" sz="2800" smtClean="0"/>
              <a:t>   sum </a:t>
            </a:r>
            <a:r>
              <a:rPr lang="en-US" sz="2800" dirty="0"/>
              <a:t>= </a:t>
            </a:r>
            <a:r>
              <a:rPr lang="en-US" sz="2800" dirty="0" smtClean="0"/>
              <a:t>sum + f(a[</a:t>
            </a:r>
            <a:r>
              <a:rPr lang="en-US" sz="2800" dirty="0" err="1" smtClean="0"/>
              <a:t>i</a:t>
            </a:r>
            <a:r>
              <a:rPr lang="en-US" sz="2800" dirty="0" smtClean="0"/>
              <a:t>]);</a:t>
            </a:r>
          </a:p>
          <a:p>
            <a:r>
              <a:rPr lang="en-US" sz="2800" dirty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68145" y="4527790"/>
            <a:ext cx="3546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 smtClean="0">
                <a:solidFill>
                  <a:schemeClr val="accent1">
                    <a:lumMod val="75000"/>
                  </a:schemeClr>
                </a:solidFill>
              </a:rPr>
              <a:t>Can we fix it?</a:t>
            </a:r>
            <a:endParaRPr lang="en-US" sz="2800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8575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902"/>
            <a:ext cx="10515600" cy="820473"/>
          </a:xfrm>
        </p:spPr>
        <p:txBody>
          <a:bodyPr/>
          <a:lstStyle/>
          <a:p>
            <a:pPr algn="ctr"/>
            <a:r>
              <a:rPr lang="en-US" b="1" dirty="0" smtClean="0"/>
              <a:t>Data Race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0042" y="906867"/>
            <a:ext cx="1055023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Multiple parallel threads access one shared memory location where </a:t>
            </a:r>
          </a:p>
          <a:p>
            <a:r>
              <a:rPr lang="en-US" sz="2800" dirty="0" smtClean="0"/>
              <a:t>at least one of these accesses is a write. </a:t>
            </a:r>
          </a:p>
          <a:p>
            <a:endParaRPr lang="en-US" sz="2800" dirty="0"/>
          </a:p>
          <a:p>
            <a:r>
              <a:rPr lang="en-US" sz="2800" dirty="0" smtClean="0"/>
              <a:t>The read or written value is undefined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98615" y="2804241"/>
            <a:ext cx="637309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Example</a:t>
            </a:r>
          </a:p>
          <a:p>
            <a:endParaRPr lang="en-US" sz="2800" dirty="0"/>
          </a:p>
          <a:p>
            <a:r>
              <a:rPr lang="en-US" sz="2800" dirty="0" smtClean="0"/>
              <a:t>#</a:t>
            </a:r>
            <a:r>
              <a:rPr lang="en-US" sz="2800" dirty="0"/>
              <a:t>pragma </a:t>
            </a:r>
            <a:r>
              <a:rPr lang="en-US" sz="2800" dirty="0" err="1"/>
              <a:t>omp</a:t>
            </a:r>
            <a:r>
              <a:rPr lang="en-US" sz="2800" dirty="0"/>
              <a:t> parallel </a:t>
            </a:r>
            <a:r>
              <a:rPr lang="en-US" sz="2800" dirty="0" smtClean="0"/>
              <a:t>for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 smtClean="0"/>
              <a:t>for(int 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/>
              <a:t>++)  </a:t>
            </a:r>
            <a:r>
              <a:rPr lang="en-US" sz="2800" dirty="0" smtClean="0"/>
              <a:t>{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#pragma </a:t>
            </a:r>
            <a:r>
              <a:rPr lang="en-US" sz="2800" dirty="0" err="1" smtClean="0"/>
              <a:t>omp</a:t>
            </a:r>
            <a:r>
              <a:rPr lang="en-US" sz="2800" dirty="0" smtClean="0"/>
              <a:t> critical 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{</a:t>
            </a:r>
            <a:endParaRPr lang="en-US" sz="2800" dirty="0"/>
          </a:p>
          <a:p>
            <a:r>
              <a:rPr lang="en-US" sz="2800" dirty="0"/>
              <a:t>        </a:t>
            </a:r>
            <a:r>
              <a:rPr lang="en-US" sz="2800" dirty="0" smtClean="0"/>
              <a:t>sum </a:t>
            </a:r>
            <a:r>
              <a:rPr lang="en-US" sz="2800" dirty="0"/>
              <a:t>= </a:t>
            </a:r>
            <a:r>
              <a:rPr lang="en-US" sz="2800" dirty="0" smtClean="0"/>
              <a:t>sum + f(a[</a:t>
            </a:r>
            <a:r>
              <a:rPr lang="en-US" sz="2800" dirty="0" err="1" smtClean="0"/>
              <a:t>i</a:t>
            </a:r>
            <a:r>
              <a:rPr lang="en-US" sz="2800" dirty="0" smtClean="0"/>
              <a:t>]);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}</a:t>
            </a:r>
          </a:p>
          <a:p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2055026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50"/>
            <a:ext cx="10515600" cy="840220"/>
          </a:xfrm>
        </p:spPr>
        <p:txBody>
          <a:bodyPr/>
          <a:lstStyle/>
          <a:p>
            <a:pPr algn="ctr"/>
            <a:r>
              <a:rPr lang="en-US" b="1" dirty="0" smtClean="0"/>
              <a:t>Caveats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83673" y="1302327"/>
            <a:ext cx="10557163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No automatic parallelization; parallelization is programmer specified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Programmer is responsible to ensure correctness of the parallelized 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`parallel for’ does not work with other loop constructs e.g. while.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When </a:t>
            </a:r>
            <a:r>
              <a:rPr lang="en-US" sz="2800" dirty="0"/>
              <a:t>should we </a:t>
            </a:r>
            <a:r>
              <a:rPr lang="en-US" sz="2800" dirty="0">
                <a:solidFill>
                  <a:srgbClr val="C00000"/>
                </a:solidFill>
              </a:rPr>
              <a:t>NOT</a:t>
            </a:r>
            <a:r>
              <a:rPr lang="en-US" sz="2800" dirty="0"/>
              <a:t> parallelize a loop?</a:t>
            </a:r>
          </a:p>
        </p:txBody>
      </p:sp>
    </p:spTree>
    <p:extLst>
      <p:ext uri="{BB962C8B-B14F-4D97-AF65-F5344CB8AC3E}">
        <p14:creationId xmlns:p14="http://schemas.microsoft.com/office/powerpoint/2010/main" val="15395019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50"/>
            <a:ext cx="10515600" cy="84022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When should we </a:t>
            </a:r>
            <a:r>
              <a:rPr lang="en-US" dirty="0">
                <a:solidFill>
                  <a:srgbClr val="C00000"/>
                </a:solidFill>
              </a:rPr>
              <a:t>NOT</a:t>
            </a:r>
            <a:r>
              <a:rPr lang="en-US" dirty="0"/>
              <a:t> parallelize a loop?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3673" y="1302327"/>
            <a:ext cx="105571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Answer: If there are data dependencies across iterations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3048000" y="2784764"/>
            <a:ext cx="382385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Example:</a:t>
            </a:r>
          </a:p>
          <a:p>
            <a:endParaRPr lang="en-US" sz="2800" dirty="0"/>
          </a:p>
          <a:p>
            <a:r>
              <a:rPr lang="en-US" sz="2800" dirty="0"/>
              <a:t>for(int </a:t>
            </a:r>
            <a:r>
              <a:rPr lang="en-US" sz="2800" dirty="0" err="1"/>
              <a:t>i</a:t>
            </a:r>
            <a:r>
              <a:rPr lang="en-US" sz="2800" dirty="0"/>
              <a:t>=0;i&lt;</a:t>
            </a:r>
            <a:r>
              <a:rPr lang="en-US" sz="2800" dirty="0" err="1"/>
              <a:t>N;i</a:t>
            </a:r>
            <a:r>
              <a:rPr lang="en-US" sz="2800" dirty="0"/>
              <a:t>++)  </a:t>
            </a:r>
          </a:p>
          <a:p>
            <a:r>
              <a:rPr lang="en-US" sz="2800" dirty="0"/>
              <a:t>        sum = sum + a[</a:t>
            </a:r>
            <a:r>
              <a:rPr lang="en-US" sz="2800" dirty="0" err="1"/>
              <a:t>i</a:t>
            </a:r>
            <a:r>
              <a:rPr lang="en-US" sz="2800" dirty="0" smtClean="0"/>
              <a:t>];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440873" y="5167745"/>
            <a:ext cx="96981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definition of `sum’ in iteration </a:t>
            </a:r>
            <a:r>
              <a:rPr lang="en-US" sz="2800" dirty="0" err="1" smtClean="0"/>
              <a:t>i</a:t>
            </a:r>
            <a:r>
              <a:rPr lang="en-US" sz="2800" dirty="0" smtClean="0"/>
              <a:t> is used in iteration (i+1)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481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94"/>
            <a:ext cx="10515600" cy="757093"/>
          </a:xfrm>
        </p:spPr>
        <p:txBody>
          <a:bodyPr/>
          <a:lstStyle/>
          <a:p>
            <a:pPr algn="ctr"/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71055" y="1510145"/>
            <a:ext cx="1075112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Chapter </a:t>
            </a:r>
            <a:r>
              <a:rPr lang="en-US" sz="2800" dirty="0" smtClean="0"/>
              <a:t>5</a:t>
            </a:r>
            <a:endParaRPr lang="en-US" sz="2800" dirty="0"/>
          </a:p>
          <a:p>
            <a:r>
              <a:rPr lang="en-US" sz="2800" dirty="0" smtClean="0"/>
              <a:t>An </a:t>
            </a:r>
            <a:r>
              <a:rPr lang="en-US" sz="2800" dirty="0"/>
              <a:t>Introduction to Parallel Programming </a:t>
            </a:r>
          </a:p>
          <a:p>
            <a:r>
              <a:rPr lang="en-US" sz="2800" dirty="0"/>
              <a:t>by Peter Pacheco. </a:t>
            </a:r>
          </a:p>
          <a:p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800" dirty="0" smtClean="0"/>
              <a:t>Chapter 17</a:t>
            </a:r>
          </a:p>
          <a:p>
            <a:r>
              <a:rPr lang="en-US" sz="2800" dirty="0" smtClean="0"/>
              <a:t>Parallel programming in C with MPI and </a:t>
            </a:r>
            <a:r>
              <a:rPr lang="en-US" sz="2800" dirty="0" err="1" smtClean="0"/>
              <a:t>OpenMP</a:t>
            </a:r>
            <a:r>
              <a:rPr lang="en-US" sz="2800" dirty="0" smtClean="0"/>
              <a:t> </a:t>
            </a:r>
          </a:p>
          <a:p>
            <a:r>
              <a:rPr lang="en-US" sz="2800" dirty="0" smtClean="0"/>
              <a:t>by Michael J. Quinn. </a:t>
            </a:r>
          </a:p>
          <a:p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 err="1" smtClean="0"/>
              <a:t>OpenMP</a:t>
            </a:r>
            <a:r>
              <a:rPr lang="en-US" sz="2800" dirty="0" smtClean="0"/>
              <a:t> Specification.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 https</a:t>
            </a:r>
            <a:r>
              <a:rPr lang="en-US" sz="2800" dirty="0"/>
              <a:t>://www.openmp.org/spec-html/5.0/openmp.html</a:t>
            </a:r>
          </a:p>
        </p:txBody>
      </p:sp>
    </p:spTree>
    <p:extLst>
      <p:ext uri="{BB962C8B-B14F-4D97-AF65-F5344CB8AC3E}">
        <p14:creationId xmlns:p14="http://schemas.microsoft.com/office/powerpoint/2010/main" val="17438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50"/>
            <a:ext cx="10515600" cy="743239"/>
          </a:xfrm>
        </p:spPr>
        <p:txBody>
          <a:bodyPr/>
          <a:lstStyle/>
          <a:p>
            <a:pPr algn="ctr"/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45127" y="1565564"/>
            <a:ext cx="1101436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/>
              <a:t>Shared and Private</a:t>
            </a:r>
          </a:p>
          <a:p>
            <a:endParaRPr lang="en-US" sz="3200" dirty="0" smtClean="0">
              <a:solidFill>
                <a:prstClr val="black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smtClean="0">
                <a:solidFill>
                  <a:prstClr val="black"/>
                </a:solidFill>
              </a:rPr>
              <a:t>Schedule: static, dynamic</a:t>
            </a:r>
          </a:p>
          <a:p>
            <a:endParaRPr lang="en-US" sz="3200" dirty="0" smtClean="0">
              <a:solidFill>
                <a:prstClr val="black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3200" dirty="0" err="1" smtClean="0">
                <a:solidFill>
                  <a:prstClr val="black"/>
                </a:solidFill>
              </a:rPr>
              <a:t>nowait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829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48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Recap: Shared and Private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2168236" y="1609728"/>
            <a:ext cx="7855527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 smtClean="0"/>
              <a:t>int</a:t>
            </a:r>
            <a:r>
              <a:rPr lang="en-US" sz="2800" dirty="0" smtClean="0"/>
              <a:t> n; </a:t>
            </a:r>
            <a:r>
              <a:rPr lang="en-US" sz="2800" dirty="0" err="1" smtClean="0"/>
              <a:t>int</a:t>
            </a:r>
            <a:r>
              <a:rPr lang="en-US" sz="2800" dirty="0" smtClean="0"/>
              <a:t> a; </a:t>
            </a:r>
            <a:r>
              <a:rPr lang="en-US" sz="2800" dirty="0" err="1" smtClean="0"/>
              <a:t>int</a:t>
            </a:r>
            <a:r>
              <a:rPr lang="en-US" sz="2800" dirty="0" smtClean="0"/>
              <a:t> b;</a:t>
            </a:r>
          </a:p>
          <a:p>
            <a:r>
              <a:rPr lang="en-US" sz="2800" dirty="0"/>
              <a:t>:</a:t>
            </a:r>
            <a:endParaRPr lang="en-US" sz="2800" dirty="0" smtClean="0"/>
          </a:p>
          <a:p>
            <a:r>
              <a:rPr lang="en-US" sz="2800" dirty="0" smtClean="0"/>
              <a:t>#</a:t>
            </a:r>
            <a:r>
              <a:rPr lang="en-US" sz="2800" dirty="0"/>
              <a:t>pragma </a:t>
            </a:r>
            <a:r>
              <a:rPr lang="en-US" sz="2800" dirty="0" err="1"/>
              <a:t>omp</a:t>
            </a:r>
            <a:r>
              <a:rPr lang="en-US" sz="2800" dirty="0"/>
              <a:t> parallel for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shared</a:t>
            </a:r>
            <a:r>
              <a:rPr lang="en-US" sz="2800" dirty="0"/>
              <a:t>(n, a)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private</a:t>
            </a:r>
            <a:r>
              <a:rPr lang="en-US" sz="2800" dirty="0"/>
              <a:t>(b)</a:t>
            </a:r>
          </a:p>
          <a:p>
            <a:r>
              <a:rPr lang="en-US" sz="2800" dirty="0"/>
              <a:t>for (</a:t>
            </a:r>
            <a:r>
              <a:rPr lang="en-US" sz="2800" dirty="0" err="1"/>
              <a:t>int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= 0; </a:t>
            </a:r>
            <a:r>
              <a:rPr lang="en-US" sz="2800" dirty="0" err="1"/>
              <a:t>i</a:t>
            </a:r>
            <a:r>
              <a:rPr lang="en-US" sz="2800" dirty="0"/>
              <a:t> &lt; n; </a:t>
            </a:r>
            <a:r>
              <a:rPr lang="en-US" sz="2800" dirty="0" err="1"/>
              <a:t>i</a:t>
            </a:r>
            <a:r>
              <a:rPr lang="en-US" sz="2800" dirty="0" smtClean="0"/>
              <a:t>++) {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/>
              <a:t>int</a:t>
            </a:r>
            <a:r>
              <a:rPr lang="en-US" sz="2800" dirty="0" smtClean="0"/>
              <a:t> t = b;</a:t>
            </a:r>
            <a:endParaRPr lang="en-US" sz="2800" dirty="0"/>
          </a:p>
          <a:p>
            <a:r>
              <a:rPr lang="en-US" sz="2800" dirty="0"/>
              <a:t>   </a:t>
            </a:r>
            <a:r>
              <a:rPr lang="en-US" sz="2800" dirty="0" smtClean="0"/>
              <a:t>// </a:t>
            </a:r>
            <a:r>
              <a:rPr lang="en-US" sz="2800" dirty="0"/>
              <a:t>b = </a:t>
            </a:r>
            <a:r>
              <a:rPr lang="en-US" sz="2800" dirty="0" smtClean="0"/>
              <a:t>a </a:t>
            </a:r>
            <a:r>
              <a:rPr lang="en-US" sz="2800" dirty="0"/>
              <a:t>+ </a:t>
            </a:r>
            <a:r>
              <a:rPr lang="en-US" sz="2800" dirty="0" err="1"/>
              <a:t>i</a:t>
            </a:r>
            <a:r>
              <a:rPr lang="en-US" sz="2800" dirty="0" smtClean="0"/>
              <a:t>;</a:t>
            </a:r>
            <a:endParaRPr lang="en-US" sz="2800" dirty="0"/>
          </a:p>
          <a:p>
            <a:r>
              <a:rPr lang="en-US" sz="28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29914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448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Recap: Schedule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969813"/>
            <a:ext cx="1041861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// number of threads = 10</a:t>
            </a:r>
          </a:p>
          <a:p>
            <a:r>
              <a:rPr lang="en-US" sz="2800" dirty="0" smtClean="0"/>
              <a:t>#</a:t>
            </a:r>
            <a:r>
              <a:rPr lang="en-US" sz="2800" dirty="0"/>
              <a:t>pragma </a:t>
            </a:r>
            <a:r>
              <a:rPr lang="en-US" sz="2800" dirty="0" err="1"/>
              <a:t>omp</a:t>
            </a:r>
            <a:r>
              <a:rPr lang="en-US" sz="2800" dirty="0"/>
              <a:t> parallel for shared(</a:t>
            </a:r>
            <a:r>
              <a:rPr lang="en-US" sz="2800" dirty="0" err="1"/>
              <a:t>a,b,c</a:t>
            </a:r>
            <a:r>
              <a:rPr lang="en-US" sz="2800" dirty="0"/>
              <a:t>) private(</a:t>
            </a:r>
            <a:r>
              <a:rPr lang="en-US" sz="2800" dirty="0" err="1"/>
              <a:t>i</a:t>
            </a:r>
            <a:r>
              <a:rPr lang="en-US" sz="2800" dirty="0"/>
              <a:t>)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schedule(static)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 smtClean="0"/>
              <a:t>parallel for(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/>
              <a:t>++) 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c[</a:t>
            </a:r>
            <a:r>
              <a:rPr lang="en-US" sz="2800" dirty="0" err="1" smtClean="0"/>
              <a:t>i</a:t>
            </a:r>
            <a:r>
              <a:rPr lang="en-US" sz="2800" dirty="0"/>
              <a:t>] = a[</a:t>
            </a:r>
            <a:r>
              <a:rPr lang="en-US" sz="2800" dirty="0" err="1"/>
              <a:t>i</a:t>
            </a:r>
            <a:r>
              <a:rPr lang="en-US" sz="2800" dirty="0"/>
              <a:t>] + b[</a:t>
            </a:r>
            <a:r>
              <a:rPr lang="en-US" sz="2800" dirty="0" err="1"/>
              <a:t>i</a:t>
            </a:r>
            <a:r>
              <a:rPr lang="en-US" sz="2800" dirty="0" smtClean="0"/>
              <a:t>];</a:t>
            </a:r>
          </a:p>
          <a:p>
            <a:endParaRPr lang="en-US" sz="2800" dirty="0" smtClean="0"/>
          </a:p>
          <a:p>
            <a:r>
              <a:rPr lang="en-US" sz="2800" dirty="0" smtClean="0"/>
              <a:t>Distribute the chunk of iterations to threads</a:t>
            </a:r>
          </a:p>
          <a:p>
            <a:endParaRPr lang="en-US" sz="2800" dirty="0"/>
          </a:p>
          <a:p>
            <a:r>
              <a:rPr lang="en-US" sz="2800" dirty="0" smtClean="0"/>
              <a:t>thread 1 : iteration 0…(N/10)-1</a:t>
            </a:r>
          </a:p>
          <a:p>
            <a:r>
              <a:rPr lang="en-US" sz="2800" dirty="0" smtClean="0"/>
              <a:t>thread 2: </a:t>
            </a:r>
            <a:r>
              <a:rPr lang="en-US" sz="2800" dirty="0"/>
              <a:t>iteration </a:t>
            </a:r>
            <a:r>
              <a:rPr lang="en-US" sz="2800" dirty="0" smtClean="0"/>
              <a:t>(</a:t>
            </a:r>
            <a:r>
              <a:rPr lang="en-US" sz="2800" dirty="0"/>
              <a:t>N/10</a:t>
            </a:r>
            <a:r>
              <a:rPr lang="en-US" sz="2800" dirty="0" smtClean="0"/>
              <a:t>)…2*(N/10</a:t>
            </a:r>
            <a:r>
              <a:rPr lang="en-US" sz="2800" dirty="0"/>
              <a:t>)-</a:t>
            </a:r>
            <a:r>
              <a:rPr lang="en-US" sz="2800" dirty="0" smtClean="0"/>
              <a:t>1</a:t>
            </a:r>
          </a:p>
          <a:p>
            <a:r>
              <a:rPr lang="en-US" sz="2800" dirty="0" smtClean="0"/>
              <a:t>:</a:t>
            </a:r>
          </a:p>
          <a:p>
            <a:r>
              <a:rPr lang="en-US" sz="2800" dirty="0" smtClean="0"/>
              <a:t>thread 10: </a:t>
            </a:r>
            <a:r>
              <a:rPr lang="en-US" sz="2800" dirty="0"/>
              <a:t>iteration </a:t>
            </a:r>
            <a:r>
              <a:rPr lang="en-US" sz="2800" dirty="0" smtClean="0"/>
              <a:t>9*(N/10)…N-1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3492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158"/>
            <a:ext cx="10515600" cy="812511"/>
          </a:xfrm>
        </p:spPr>
        <p:txBody>
          <a:bodyPr/>
          <a:lstStyle/>
          <a:p>
            <a:pPr algn="ctr"/>
            <a:r>
              <a:rPr lang="en-US" b="1" dirty="0" smtClean="0"/>
              <a:t>Waiting in `parallel for’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95745" y="1316182"/>
            <a:ext cx="101830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`</a:t>
            </a:r>
            <a:r>
              <a:rPr lang="en-US" sz="3200" dirty="0" err="1" smtClean="0"/>
              <a:t>nowait</a:t>
            </a:r>
            <a:r>
              <a:rPr lang="en-US" sz="3200" dirty="0" smtClean="0"/>
              <a:t>’ removes the synchronization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352800" y="6179127"/>
            <a:ext cx="7287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Ref: https://ppc.cs.aalto.fi/ch3/nowait/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499993"/>
            <a:ext cx="3680460" cy="2983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24500" y="2541558"/>
            <a:ext cx="5829300" cy="288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898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13"/>
            <a:ext cx="10515600" cy="937201"/>
          </a:xfrm>
        </p:spPr>
        <p:txBody>
          <a:bodyPr/>
          <a:lstStyle/>
          <a:p>
            <a:pPr algn="ctr"/>
            <a:r>
              <a:rPr lang="en-US" b="1" dirty="0" smtClean="0"/>
              <a:t>Q &amp; A Discussion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25236" y="1634836"/>
            <a:ext cx="957349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piazza</a:t>
            </a:r>
          </a:p>
          <a:p>
            <a:endParaRPr lang="en-US" sz="2800" dirty="0" smtClean="0"/>
          </a:p>
          <a:p>
            <a:r>
              <a:rPr lang="en-US" sz="2800" dirty="0" smtClean="0"/>
              <a:t>Scope of private variable</a:t>
            </a:r>
            <a:endParaRPr lang="en-US" sz="2800" dirty="0"/>
          </a:p>
          <a:p>
            <a:endParaRPr lang="en-US" sz="2800" dirty="0"/>
          </a:p>
          <a:p>
            <a:r>
              <a:rPr lang="en-US" sz="2800" dirty="0" smtClean="0"/>
              <a:t>Nested parallel constructs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2965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13"/>
            <a:ext cx="10515600" cy="937201"/>
          </a:xfrm>
        </p:spPr>
        <p:txBody>
          <a:bodyPr/>
          <a:lstStyle/>
          <a:p>
            <a:pPr algn="ctr"/>
            <a:r>
              <a:rPr lang="en-US" b="1" dirty="0" smtClean="0"/>
              <a:t>Distribution of Iterations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969813"/>
            <a:ext cx="10418617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// number of threads = 10</a:t>
            </a:r>
          </a:p>
          <a:p>
            <a:r>
              <a:rPr lang="en-US" sz="2800" dirty="0" smtClean="0"/>
              <a:t>#</a:t>
            </a:r>
            <a:r>
              <a:rPr lang="en-US" sz="2800" dirty="0"/>
              <a:t>pragma </a:t>
            </a:r>
            <a:r>
              <a:rPr lang="en-US" sz="2800" dirty="0" err="1"/>
              <a:t>omp</a:t>
            </a:r>
            <a:r>
              <a:rPr lang="en-US" sz="2800" dirty="0"/>
              <a:t> parallel for shared(</a:t>
            </a:r>
            <a:r>
              <a:rPr lang="en-US" sz="2800" dirty="0" err="1"/>
              <a:t>a,b,c</a:t>
            </a:r>
            <a:r>
              <a:rPr lang="en-US" sz="2800" dirty="0"/>
              <a:t>) private(</a:t>
            </a:r>
            <a:r>
              <a:rPr lang="en-US" sz="2800" dirty="0" err="1"/>
              <a:t>i</a:t>
            </a:r>
            <a:r>
              <a:rPr lang="en-US" sz="2800" dirty="0"/>
              <a:t>)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schedule(static)</a:t>
            </a:r>
            <a:endParaRPr lang="en-US" sz="28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 smtClean="0"/>
              <a:t>parallel for(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/>
              <a:t>++)  </a:t>
            </a:r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c[</a:t>
            </a:r>
            <a:r>
              <a:rPr lang="en-US" sz="2800" dirty="0" err="1" smtClean="0"/>
              <a:t>i</a:t>
            </a:r>
            <a:r>
              <a:rPr lang="en-US" sz="2800" dirty="0"/>
              <a:t>] = a[</a:t>
            </a:r>
            <a:r>
              <a:rPr lang="en-US" sz="2800" dirty="0" err="1"/>
              <a:t>i</a:t>
            </a:r>
            <a:r>
              <a:rPr lang="en-US" sz="2800" dirty="0"/>
              <a:t>] + b[</a:t>
            </a:r>
            <a:r>
              <a:rPr lang="en-US" sz="2800" dirty="0" err="1"/>
              <a:t>i</a:t>
            </a:r>
            <a:r>
              <a:rPr lang="en-US" sz="2800" dirty="0" smtClean="0"/>
              <a:t>];</a:t>
            </a:r>
          </a:p>
          <a:p>
            <a:endParaRPr lang="en-US" sz="2800" dirty="0" smtClean="0"/>
          </a:p>
          <a:p>
            <a:r>
              <a:rPr lang="en-US" sz="2800" dirty="0" smtClean="0"/>
              <a:t>Distribute the chunk of iterations to threads</a:t>
            </a:r>
          </a:p>
          <a:p>
            <a:endParaRPr lang="en-US" sz="2800" dirty="0"/>
          </a:p>
          <a:p>
            <a:r>
              <a:rPr lang="en-US" sz="2800" dirty="0" smtClean="0"/>
              <a:t>thread 1 : for(int i1=0;i1&lt;N/10;i1++)  c[i1] </a:t>
            </a:r>
            <a:r>
              <a:rPr lang="en-US" sz="2800" dirty="0"/>
              <a:t>= </a:t>
            </a:r>
            <a:r>
              <a:rPr lang="en-US" sz="2800" dirty="0" smtClean="0"/>
              <a:t>a[i1] </a:t>
            </a:r>
            <a:r>
              <a:rPr lang="en-US" sz="2800" dirty="0"/>
              <a:t>+ </a:t>
            </a:r>
            <a:r>
              <a:rPr lang="en-US" sz="2800" dirty="0" smtClean="0"/>
              <a:t>b[i1];</a:t>
            </a:r>
          </a:p>
          <a:p>
            <a:endParaRPr lang="en-US" sz="2800" dirty="0" smtClean="0"/>
          </a:p>
          <a:p>
            <a:r>
              <a:rPr lang="en-US" sz="2800" dirty="0" smtClean="0"/>
              <a:t>thread 2: </a:t>
            </a:r>
            <a:r>
              <a:rPr lang="en-US" sz="2800" dirty="0"/>
              <a:t>for(int </a:t>
            </a:r>
            <a:r>
              <a:rPr lang="en-US" sz="2800" dirty="0" smtClean="0"/>
              <a:t>i2=N/10; </a:t>
            </a:r>
            <a:r>
              <a:rPr lang="en-US" sz="2800" dirty="0"/>
              <a:t>;</a:t>
            </a:r>
            <a:r>
              <a:rPr lang="en-US" sz="2800" dirty="0" smtClean="0"/>
              <a:t>i2&lt;(2*N)/10; i2++)  c[i2] </a:t>
            </a:r>
            <a:r>
              <a:rPr lang="en-US" sz="2800" dirty="0"/>
              <a:t>= </a:t>
            </a:r>
            <a:r>
              <a:rPr lang="en-US" sz="2800" dirty="0" smtClean="0"/>
              <a:t>a[i2] </a:t>
            </a:r>
            <a:r>
              <a:rPr lang="en-US" sz="2800" dirty="0"/>
              <a:t>+ </a:t>
            </a:r>
            <a:r>
              <a:rPr lang="en-US" sz="2800" dirty="0" smtClean="0"/>
              <a:t>b[i2];</a:t>
            </a:r>
          </a:p>
          <a:p>
            <a:r>
              <a:rPr lang="en-US" sz="2800" dirty="0" smtClean="0"/>
              <a:t>:</a:t>
            </a:r>
          </a:p>
          <a:p>
            <a:endParaRPr lang="en-US" sz="2800" dirty="0" smtClean="0"/>
          </a:p>
          <a:p>
            <a:r>
              <a:rPr lang="en-US" sz="2800" dirty="0" smtClean="0"/>
              <a:t>thread 10: </a:t>
            </a:r>
            <a:r>
              <a:rPr lang="en-US" sz="2800" dirty="0"/>
              <a:t>for(int </a:t>
            </a:r>
            <a:r>
              <a:rPr lang="en-US" sz="2800" dirty="0" smtClean="0"/>
              <a:t>i10=(9*N)/10; i10&lt;N; i10++)  c[i10] </a:t>
            </a:r>
            <a:r>
              <a:rPr lang="en-US" sz="2800" dirty="0"/>
              <a:t>= </a:t>
            </a:r>
            <a:r>
              <a:rPr lang="en-US" sz="2800" dirty="0" smtClean="0"/>
              <a:t>a[i10] </a:t>
            </a:r>
            <a:r>
              <a:rPr lang="en-US" sz="2800" dirty="0"/>
              <a:t>+ </a:t>
            </a:r>
            <a:r>
              <a:rPr lang="en-US" sz="2800" dirty="0" smtClean="0"/>
              <a:t>b[i10];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7318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613"/>
            <a:ext cx="10515600" cy="937201"/>
          </a:xfrm>
        </p:spPr>
        <p:txBody>
          <a:bodyPr/>
          <a:lstStyle/>
          <a:p>
            <a:pPr algn="ctr"/>
            <a:r>
              <a:rPr lang="en-US" b="1" dirty="0" smtClean="0"/>
              <a:t>Distribution of Iterations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969813"/>
            <a:ext cx="109520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// number of threads = 10</a:t>
            </a:r>
          </a:p>
          <a:p>
            <a:r>
              <a:rPr lang="en-US" sz="2800" dirty="0" smtClean="0"/>
              <a:t>#pragma </a:t>
            </a:r>
            <a:r>
              <a:rPr lang="en-US" sz="2800" dirty="0" err="1" smtClean="0"/>
              <a:t>omp</a:t>
            </a:r>
            <a:r>
              <a:rPr lang="en-US" sz="2800" dirty="0" smtClean="0"/>
              <a:t> parallel for shared(</a:t>
            </a:r>
            <a:r>
              <a:rPr lang="en-US" sz="2800" dirty="0" err="1" smtClean="0"/>
              <a:t>a,b,c</a:t>
            </a:r>
            <a:r>
              <a:rPr lang="en-US" sz="2800" dirty="0" smtClean="0"/>
              <a:t>) private(</a:t>
            </a:r>
            <a:r>
              <a:rPr lang="en-US" sz="2800" dirty="0" err="1" smtClean="0"/>
              <a:t>i</a:t>
            </a:r>
            <a:r>
              <a:rPr lang="en-US" sz="2800" dirty="0" smtClean="0"/>
              <a:t>)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schedule(static, N/10)</a:t>
            </a:r>
          </a:p>
          <a:p>
            <a:r>
              <a:rPr lang="en-US" sz="2800" dirty="0" smtClean="0"/>
              <a:t>for(</a:t>
            </a:r>
            <a:r>
              <a:rPr lang="en-US" sz="2800" dirty="0" err="1" smtClean="0"/>
              <a:t>i</a:t>
            </a:r>
            <a:r>
              <a:rPr lang="en-US" sz="2800" dirty="0" smtClean="0"/>
              <a:t>=0;i&lt;</a:t>
            </a:r>
            <a:r>
              <a:rPr lang="en-US" sz="2800" dirty="0" err="1" smtClean="0"/>
              <a:t>N;i</a:t>
            </a:r>
            <a:r>
              <a:rPr lang="en-US" sz="2800" dirty="0" smtClean="0"/>
              <a:t>++)  </a:t>
            </a:r>
          </a:p>
          <a:p>
            <a:r>
              <a:rPr lang="en-US" sz="2800" dirty="0" smtClean="0"/>
              <a:t>        c[</a:t>
            </a:r>
            <a:r>
              <a:rPr lang="en-US" sz="2800" dirty="0" err="1" smtClean="0"/>
              <a:t>i</a:t>
            </a:r>
            <a:r>
              <a:rPr lang="en-US" sz="2800" dirty="0" smtClean="0"/>
              <a:t>] = a[</a:t>
            </a:r>
            <a:r>
              <a:rPr lang="en-US" sz="2800" dirty="0" err="1" smtClean="0"/>
              <a:t>i</a:t>
            </a:r>
            <a:r>
              <a:rPr lang="en-US" sz="2800" dirty="0" smtClean="0"/>
              <a:t>] + b[</a:t>
            </a:r>
            <a:r>
              <a:rPr lang="en-US" sz="2800" dirty="0" err="1" smtClean="0"/>
              <a:t>i</a:t>
            </a:r>
            <a:r>
              <a:rPr lang="en-US" sz="2800" dirty="0" smtClean="0"/>
              <a:t>];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b="1" i="1" dirty="0" smtClean="0"/>
              <a:t>What if N &lt; 10 ?</a:t>
            </a:r>
          </a:p>
        </p:txBody>
      </p:sp>
    </p:spTree>
    <p:extLst>
      <p:ext uri="{BB962C8B-B14F-4D97-AF65-F5344CB8AC3E}">
        <p14:creationId xmlns:p14="http://schemas.microsoft.com/office/powerpoint/2010/main" val="34891984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7303"/>
            <a:ext cx="10515600" cy="909493"/>
          </a:xfrm>
        </p:spPr>
        <p:txBody>
          <a:bodyPr/>
          <a:lstStyle/>
          <a:p>
            <a:pPr algn="ctr"/>
            <a:r>
              <a:rPr lang="en-US" b="1" dirty="0" smtClean="0"/>
              <a:t>Nested Parallelism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189018" y="4973781"/>
            <a:ext cx="821574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Can be controlled by </a:t>
            </a:r>
            <a:r>
              <a:rPr lang="en-US" sz="2800" dirty="0" err="1" smtClean="0"/>
              <a:t>omp_set_nested</a:t>
            </a:r>
            <a:r>
              <a:rPr lang="en-US" sz="2800" dirty="0" smtClean="0"/>
              <a:t>()</a:t>
            </a:r>
            <a:endParaRPr lang="en-US" sz="2800" dirty="0"/>
          </a:p>
          <a:p>
            <a:r>
              <a:rPr lang="en-US" sz="2800" dirty="0" err="1" smtClean="0"/>
              <a:t>omp_set_nested</a:t>
            </a:r>
            <a:r>
              <a:rPr lang="en-US" sz="2800" dirty="0" smtClean="0"/>
              <a:t>(0) // FALSE: no nested parallelization</a:t>
            </a:r>
          </a:p>
          <a:p>
            <a:r>
              <a:rPr lang="en-US" sz="2800" dirty="0" err="1" smtClean="0"/>
              <a:t>omp_set_nested</a:t>
            </a:r>
            <a:r>
              <a:rPr lang="en-US" sz="2800" dirty="0" smtClean="0"/>
              <a:t>(1) </a:t>
            </a:r>
            <a:r>
              <a:rPr lang="en-US" sz="2800" dirty="0"/>
              <a:t>// </a:t>
            </a:r>
            <a:r>
              <a:rPr lang="en-US" sz="2800" dirty="0" smtClean="0"/>
              <a:t>TRUE: nested parallelization</a:t>
            </a:r>
            <a:endParaRPr lang="en-US" sz="28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91" y="1419226"/>
            <a:ext cx="3680460" cy="29946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73436" y="1419225"/>
            <a:ext cx="5920740" cy="298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011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5033</TotalTime>
  <Words>671</Words>
  <Application>Microsoft Office PowerPoint</Application>
  <PresentationFormat>Widescreen</PresentationFormat>
  <Paragraphs>142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Office Theme</vt:lpstr>
      <vt:lpstr>Writing Parallel Program-3</vt:lpstr>
      <vt:lpstr>Recap</vt:lpstr>
      <vt:lpstr>Recap: Shared and Private</vt:lpstr>
      <vt:lpstr>Recap: Schedule</vt:lpstr>
      <vt:lpstr>Waiting in `parallel for’</vt:lpstr>
      <vt:lpstr>Q &amp; A Discussion</vt:lpstr>
      <vt:lpstr>Distribution of Iterations</vt:lpstr>
      <vt:lpstr>Distribution of Iterations</vt:lpstr>
      <vt:lpstr>Nested Parallelism</vt:lpstr>
      <vt:lpstr>Synchronization</vt:lpstr>
      <vt:lpstr>Barrier</vt:lpstr>
      <vt:lpstr>Implicit Barrier in `parallel for’</vt:lpstr>
      <vt:lpstr>Critical Section</vt:lpstr>
      <vt:lpstr>Data Race</vt:lpstr>
      <vt:lpstr>Data Race</vt:lpstr>
      <vt:lpstr>Caveats</vt:lpstr>
      <vt:lpstr>When should we NOT parallelize a loop?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COL380: Introduction to Parallel &amp; Distributed Programming</dc:title>
  <dc:creator>Soham Chakraborty</dc:creator>
  <cp:lastModifiedBy>Soham Chakraborty</cp:lastModifiedBy>
  <cp:revision>251</cp:revision>
  <dcterms:created xsi:type="dcterms:W3CDTF">2021-02-03T10:36:24Z</dcterms:created>
  <dcterms:modified xsi:type="dcterms:W3CDTF">2021-02-19T07:32:54Z</dcterms:modified>
</cp:coreProperties>
</file>