
<file path=[Content_Types].xml><?xml version="1.0" encoding="utf-8"?>
<Types xmlns="http://schemas.openxmlformats.org/package/2006/content-types">
  <Default Extension="rels" ContentType="application/vnd.openxmlformats-package.relationships+xml"/>
  <Default Extension="png" ContentType="image/png"/>
  <Default Extension="xml" ContentType="application/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0.xml"/>
  <Override ContentType="application/vnd.openxmlformats-officedocument.presentationml.slide+xml" PartName="/ppt/slides/slide16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1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17.xml"/>
  <Override ContentType="application/vnd.openxmlformats-officedocument.presentationml.slide+xml" PartName="/ppt/slides/slide8.xml"/>
  <Override ContentType="application/vnd.openxmlformats-officedocument.presentationml.slide+xml" PartName="/ppt/slides/slide19.xml"/>
  <Override ContentType="application/vnd.openxmlformats-officedocument.presentationml.slide+xml" PartName="/ppt/slides/slide4.xml"/>
  <Override ContentType="application/vnd.openxmlformats-officedocument.presentationml.slide+xml" PartName="/ppt/slides/slide10.xml"/>
  <Override ContentType="application/vnd.openxmlformats-officedocument.presentationml.slide+xml" PartName="/ppt/slides/slide14.xml"/>
  <Override ContentType="application/vnd.openxmlformats-officedocument.presentationml.slide+xml" PartName="/ppt/slides/slide11.xml"/>
  <Override ContentType="application/vnd.openxmlformats-officedocument.presentationml.slide+xml" PartName="/ppt/slides/slide5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Type="http://schemas.openxmlformats.org/officeDocument/2006/relationships/officeDocument" Id="rId1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c:Ignorable="mv" autoCompressPictures="0" mc:PreserveAttributes="mv:*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9144000"/>
  <p:notesSz cy="9144000" cx="6858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ype="http://schemas.openxmlformats.org/officeDocument/2006/relationships/slide" Id="rId19" Target="slides/slide14.xml"/><Relationship Type="http://schemas.openxmlformats.org/officeDocument/2006/relationships/slide" Id="rId18" Target="slides/slide13.xml"/><Relationship Type="http://schemas.openxmlformats.org/officeDocument/2006/relationships/slide" Id="rId17" Target="slides/slide12.xml"/><Relationship Type="http://schemas.openxmlformats.org/officeDocument/2006/relationships/slide" Id="rId16" Target="slides/slide11.xml"/><Relationship Type="http://schemas.openxmlformats.org/officeDocument/2006/relationships/slide" Id="rId15" Target="slides/slide10.xml"/><Relationship Type="http://schemas.openxmlformats.org/officeDocument/2006/relationships/slide" Id="rId14" Target="slides/slide9.xml"/><Relationship Type="http://schemas.openxmlformats.org/officeDocument/2006/relationships/slide" Id="rId12" Target="slides/slide7.xml"/><Relationship Type="http://schemas.openxmlformats.org/officeDocument/2006/relationships/slide" Id="rId13" Target="slides/slide8.xml"/><Relationship Type="http://schemas.openxmlformats.org/officeDocument/2006/relationships/slide" Id="rId10" Target="slides/slide5.xml"/><Relationship Type="http://schemas.openxmlformats.org/officeDocument/2006/relationships/slide" Id="rId11" Target="slides/slide6.xml"/><Relationship Type="http://schemas.openxmlformats.org/officeDocument/2006/relationships/slide" Id="rId25" Target="slides/slide20.xml"/><Relationship Type="http://schemas.openxmlformats.org/officeDocument/2006/relationships/presProps" Id="rId2" Target="presProps.xml"/><Relationship Type="http://schemas.openxmlformats.org/officeDocument/2006/relationships/slide" Id="rId21" Target="slides/slide16.xml"/><Relationship Type="http://schemas.openxmlformats.org/officeDocument/2006/relationships/theme" Id="rId1" Target="theme/theme3.xml"/><Relationship Type="http://schemas.openxmlformats.org/officeDocument/2006/relationships/slide" Id="rId22" Target="slides/slide17.xml"/><Relationship Type="http://schemas.openxmlformats.org/officeDocument/2006/relationships/slideMaster" Id="rId4" Target="slideMasters/slideMaster1.xml"/><Relationship Type="http://schemas.openxmlformats.org/officeDocument/2006/relationships/slide" Id="rId23" Target="slides/slide18.xml"/><Relationship Type="http://schemas.openxmlformats.org/officeDocument/2006/relationships/tableStyles" Id="rId3" Target="tableStyles.xml"/><Relationship Type="http://schemas.openxmlformats.org/officeDocument/2006/relationships/slide" Id="rId24" Target="slides/slide19.xml"/><Relationship Type="http://schemas.openxmlformats.org/officeDocument/2006/relationships/slide" Id="rId20" Target="slides/slide15.xml"/><Relationship Type="http://schemas.openxmlformats.org/officeDocument/2006/relationships/slide" Id="rId9" Target="slides/slide4.xml"/><Relationship Type="http://schemas.openxmlformats.org/officeDocument/2006/relationships/slide" Id="rId6" Target="slides/slide1.xml"/><Relationship Type="http://schemas.openxmlformats.org/officeDocument/2006/relationships/notesMaster" Id="rId5" Target="notesMasters/notesMaster1.xml"/><Relationship Type="http://schemas.openxmlformats.org/officeDocument/2006/relationships/slide" Id="rId8" Target="slides/slide3.xml"/><Relationship Type="http://schemas.openxmlformats.org/officeDocument/2006/relationships/slide" Id="rId7" Target="slides/slide2.xml"/></Relationships>
</file>

<file path=ppt/notesMasters/_rels/notesMaster1.xml.rels><?xml version="1.0" encoding="UTF-8" standalone="yes"?><Relationships xmlns="http://schemas.openxmlformats.org/package/2006/relationships"><Relationship Type="http://schemas.openxmlformats.org/officeDocument/2006/relationships/theme" Id="rId1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Shape 2" id="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name="Shape 3" id="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bIns="91425" tIns="91425" anchor="t" lIns="91425" rIns="91425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6="accent6" tx2="lt2" accent5="accent5" bg2="dk2" tx1="dk1" accent4="accent4" bg1="lt1" accent3="accent3" accent2="accent2" accent1="accent1" folHlink="folHlink" hlink="hlink"/>
</p:notesMaster>
</file>

<file path=ppt/notesSlides/_rels/notesSlide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8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9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Type="http://schemas.openxmlformats.org/officeDocument/2006/relationships/hyperlink" Id="rId2" TargetMode="External" Target="http://en.wikipedia.org/wiki/Multiplication_sign"/><Relationship Type="http://schemas.openxmlformats.org/officeDocument/2006/relationships/notesMaster" Id="rId1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35" id="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6" id="36"/>
          <p:cNvSpPr/>
          <p:nvPr>
            <p:ph type="sldImg" idx="2"/>
          </p:nvPr>
        </p:nvSpPr>
        <p:spPr>
          <a:xfrm>
            <a:off y="685800" x="1143225"/>
            <a:ext cy="3429000" cx="4572225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37" id="3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41" id="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2" id="4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43" id="4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47" id="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8" id="4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49" id="4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54" id="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5" id="55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56" id="56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60" id="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1" id="61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62" id="62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66" id="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7" id="67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68" id="68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73" id="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4" id="7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75" id="7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79" id="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0" id="8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81" id="8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86" id="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7" id="87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88" id="88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97" id="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8" id="9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99" id="9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08" id="1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9" id="109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10" id="110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14" id="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5" id="115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16" id="116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20" id="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1" id="121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2" id="122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26" id="1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7" id="127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8" id="128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>
              <a:buNone/>
            </a:pPr>
            <a:r>
              <a:rPr lang="en" sz="2000" u="sng">
                <a:solidFill>
                  <a:srgbClr val="0B0080"/>
                </a:solidFill>
                <a:hlinkClick r:id="rId2"/>
              </a:rPr>
              <a:t>×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2" id="1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3" id="133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34" id="134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8" id="1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9" id="139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0" id="140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44" id="1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5" id="145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6" id="146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0" id="1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1" id="151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2" id="152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7" id="1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8" id="15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9" id="15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3" id="1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4" id="16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65" id="16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" id="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" id="8"/>
          <p:cNvSpPr/>
          <p:nvPr/>
        </p:nvSpPr>
        <p:spPr>
          <a:xfrm>
            <a:off y="3886198" x="0"/>
            <a:ext cy="2971799" cx="9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cxnSp>
        <p:nvCxnSpPr>
          <p:cNvPr name="Shape 9" id="9"/>
          <p:cNvCxnSpPr/>
          <p:nvPr/>
        </p:nvCxnSpPr>
        <p:spPr>
          <a:xfrm>
            <a:off y="3886198" x="0"/>
            <a:ext cy="0" cx="9144000"/>
          </a:xfrm>
          <a:prstGeom prst="straightConnector1">
            <a:avLst/>
          </a:prstGeom>
          <a:noFill/>
          <a:ln w="28575" cap="flat">
            <a:solidFill>
              <a:schemeClr val="dk1"/>
            </a:solidFill>
            <a:prstDash val="solid"/>
            <a:round/>
            <a:headEnd len="med" type="none" w="med"/>
            <a:tailEnd len="med" type="none" w="med"/>
          </a:ln>
        </p:spPr>
      </p:cxnSp>
      <p:sp>
        <p:nvSpPr>
          <p:cNvPr name="Shape 10" id="10"/>
          <p:cNvSpPr txBox="1"/>
          <p:nvPr>
            <p:ph type="ctrTitle"/>
          </p:nvPr>
        </p:nvSpPr>
        <p:spPr>
          <a:xfrm>
            <a:off y="2157750" x="685800"/>
            <a:ext cy="16505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None/>
              <a:defRPr i="0" baseline="0" strike="noStrike" sz="4800" b="1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None/>
              <a:defRPr i="0" baseline="0" strike="noStrike" sz="4800" b="1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None/>
              <a:defRPr i="0" baseline="0" strike="noStrike" sz="4800" b="1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None/>
              <a:defRPr i="0" baseline="0" strike="noStrike" sz="4800" b="1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None/>
              <a:defRPr i="0" baseline="0" strike="noStrike" sz="4800" b="1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None/>
              <a:defRPr i="0" baseline="0" strike="noStrike" sz="4800" b="1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None/>
              <a:defRPr i="0" baseline="0" strike="noStrike" sz="4800" b="1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None/>
              <a:defRPr i="0" baseline="0" strike="noStrike" sz="4800" b="1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Trebuchet MS"/>
              <a:buNone/>
              <a:defRPr i="0" baseline="0" strike="noStrike" sz="4800" b="1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name="Shape 11" id="11"/>
          <p:cNvSpPr txBox="1"/>
          <p:nvPr>
            <p:ph type="subTitle" idx="1"/>
          </p:nvPr>
        </p:nvSpPr>
        <p:spPr>
          <a:xfrm>
            <a:off y="3953037" x="685800"/>
            <a:ext cy="1259400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2286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i="0" baseline="0" strike="noStrike" sz="3600" b="0" cap="none" u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2286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i="0" baseline="0" strike="noStrike" sz="3600" b="0" cap="none" u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2286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i="0" baseline="0" strike="noStrike" sz="3600" b="0" cap="none" u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2286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i="0" baseline="0" strike="noStrike" sz="3600" b="0" cap="none" u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2286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i="0" baseline="0" strike="noStrike" sz="3600" b="0" cap="none" u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2286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i="0" baseline="0" strike="noStrike" sz="3600" b="0" cap="none" u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2286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i="0" baseline="0" strike="noStrike" sz="3600" b="0" cap="none" u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2286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i="0" baseline="0" strike="noStrike" sz="3600" b="0" cap="none" u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228600" algn="l" marL="0" rtl="0">
              <a:spcBef>
                <a:spcPts val="0"/>
              </a:spcBef>
              <a:buClr>
                <a:schemeClr val="lt2"/>
              </a:buClr>
              <a:buSzPct val="100000"/>
              <a:buFont typeface="Trebuchet MS"/>
              <a:buNone/>
              <a:defRPr i="0" baseline="0" strike="noStrike" sz="3600" b="0" cap="none" u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12" id="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" id="13"/>
          <p:cNvSpPr/>
          <p:nvPr/>
        </p:nvSpPr>
        <p:spPr>
          <a:xfrm>
            <a:off y="0" x="0"/>
            <a:ext cy="1503600" cx="9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cxnSp>
        <p:nvCxnSpPr>
          <p:cNvPr name="Shape 14" id="14"/>
          <p:cNvCxnSpPr/>
          <p:nvPr/>
        </p:nvCxnSpPr>
        <p:spPr>
          <a:xfrm>
            <a:off y="1503571" x="0"/>
            <a:ext cy="0" cx="9144000"/>
          </a:xfrm>
          <a:prstGeom prst="straightConnector1">
            <a:avLst/>
          </a:prstGeom>
          <a:noFill/>
          <a:ln w="28575" cap="flat">
            <a:solidFill>
              <a:schemeClr val="dk1"/>
            </a:solidFill>
            <a:prstDash val="solid"/>
            <a:round/>
            <a:headEnd len="med" type="none" w="med"/>
            <a:tailEnd len="med" type="none" w="med"/>
          </a:ln>
        </p:spPr>
      </p:cxnSp>
      <p:sp>
        <p:nvSpPr>
          <p:cNvPr name="Shape 15" id="1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name="Shape 16" id="1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7" id="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8" id="18"/>
          <p:cNvSpPr/>
          <p:nvPr/>
        </p:nvSpPr>
        <p:spPr>
          <a:xfrm>
            <a:off y="0" x="0"/>
            <a:ext cy="1503600" cx="9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cxnSp>
        <p:nvCxnSpPr>
          <p:cNvPr name="Shape 19" id="19"/>
          <p:cNvCxnSpPr/>
          <p:nvPr/>
        </p:nvCxnSpPr>
        <p:spPr>
          <a:xfrm>
            <a:off y="1503571" x="0"/>
            <a:ext cy="0" cx="9144000"/>
          </a:xfrm>
          <a:prstGeom prst="straightConnector1">
            <a:avLst/>
          </a:prstGeom>
          <a:noFill/>
          <a:ln w="28575" cap="flat">
            <a:solidFill>
              <a:schemeClr val="dk1"/>
            </a:solidFill>
            <a:prstDash val="solid"/>
            <a:round/>
            <a:headEnd len="med" type="none" w="med"/>
            <a:tailEnd len="med" type="none" w="med"/>
          </a:ln>
        </p:spPr>
      </p:cxnSp>
      <p:sp>
        <p:nvSpPr>
          <p:cNvPr name="Shape 20" id="2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name="Shape 21" id="21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22" id="22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23" id="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4" id="24"/>
          <p:cNvSpPr/>
          <p:nvPr/>
        </p:nvSpPr>
        <p:spPr>
          <a:xfrm>
            <a:off y="0" x="0"/>
            <a:ext cy="1503600" cx="9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cxnSp>
        <p:nvCxnSpPr>
          <p:cNvPr name="Shape 25" id="25"/>
          <p:cNvCxnSpPr/>
          <p:nvPr/>
        </p:nvCxnSpPr>
        <p:spPr>
          <a:xfrm>
            <a:off y="1503571" x="0"/>
            <a:ext cy="0" cx="9144000"/>
          </a:xfrm>
          <a:prstGeom prst="straightConnector1">
            <a:avLst/>
          </a:prstGeom>
          <a:noFill/>
          <a:ln w="28575" cap="flat">
            <a:solidFill>
              <a:schemeClr val="dk1"/>
            </a:solidFill>
            <a:prstDash val="solid"/>
            <a:round/>
            <a:headEnd len="med" type="none" w="med"/>
            <a:tailEnd len="med" type="none" w="med"/>
          </a:ln>
        </p:spPr>
      </p:cxnSp>
      <p:sp>
        <p:nvSpPr>
          <p:cNvPr name="Shape 26" id="2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algn="l" rtl="0">
              <a:spcBef>
                <a:spcPts val="0"/>
              </a:spcBef>
              <a:buSzPct val="100000"/>
              <a:buFont typeface="Trebuchet MS"/>
              <a:buNone/>
              <a:defRPr sz="3600" b="1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27" id="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8" id="28"/>
          <p:cNvSpPr/>
          <p:nvPr/>
        </p:nvSpPr>
        <p:spPr>
          <a:xfrm>
            <a:off y="5633442" x="0"/>
            <a:ext cy="1224599" cx="9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cxnSp>
        <p:nvCxnSpPr>
          <p:cNvPr name="Shape 29" id="29"/>
          <p:cNvCxnSpPr/>
          <p:nvPr/>
        </p:nvCxnSpPr>
        <p:spPr>
          <a:xfrm>
            <a:off y="5633442" x="0"/>
            <a:ext cy="0" cx="9144000"/>
          </a:xfrm>
          <a:prstGeom prst="straightConnector1">
            <a:avLst/>
          </a:prstGeom>
          <a:noFill/>
          <a:ln w="28575" cap="flat">
            <a:solidFill>
              <a:schemeClr val="dk1"/>
            </a:solidFill>
            <a:prstDash val="solid"/>
            <a:round/>
            <a:headEnd len="med" type="none" w="med"/>
            <a:tailEnd len="med" type="none" w="med"/>
          </a:ln>
        </p:spPr>
      </p:cxnSp>
      <p:sp>
        <p:nvSpPr>
          <p:cNvPr name="Shape 30" id="30"/>
          <p:cNvSpPr txBox="1"/>
          <p:nvPr>
            <p:ph type="body" idx="1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1800">
                <a:solidFill>
                  <a:schemeClr val="lt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1800">
                <a:solidFill>
                  <a:schemeClr val="lt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1800">
                <a:solidFill>
                  <a:schemeClr val="lt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1800">
                <a:solidFill>
                  <a:schemeClr val="lt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1800">
                <a:solidFill>
                  <a:schemeClr val="lt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1800">
                <a:solidFill>
                  <a:schemeClr val="lt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1800">
                <a:solidFill>
                  <a:schemeClr val="lt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1800">
                <a:solidFill>
                  <a:schemeClr val="lt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31" id="3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.xml"/><Relationship Type="http://schemas.openxmlformats.org/officeDocument/2006/relationships/slideLayout" Id="rId1" Target="../slideLayouts/slideLayout1.xml"/><Relationship Type="http://schemas.openxmlformats.org/officeDocument/2006/relationships/slideLayout" Id="rId4" Target="../slideLayouts/slideLayout4.xml"/><Relationship Type="http://schemas.openxmlformats.org/officeDocument/2006/relationships/slideLayout" Id="rId3" Target="../slideLayouts/slideLayout3.xml"/><Relationship Type="http://schemas.openxmlformats.org/officeDocument/2006/relationships/slideLayout" Id="rId6" Target="../slideLayouts/slideLayout6.xml"/><Relationship Type="http://schemas.openxmlformats.org/officeDocument/2006/relationships/slideLayout" Id="rId5" Target="../slideLayouts/slideLayout5.xml"/><Relationship Type="http://schemas.openxmlformats.org/officeDocument/2006/relationships/theme" Id="rId7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4" id="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" id="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i="0" baseline="0" strike="noStrike" sz="3600" b="1" cap="none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2286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i="0" baseline="0" strike="noStrike" sz="3600" b="1" cap="none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2286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i="0" baseline="0" strike="noStrike" sz="3600" b="1" cap="none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2286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i="0" baseline="0" strike="noStrike" sz="3600" b="1" cap="none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2286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i="0" baseline="0" strike="noStrike" sz="3600" b="1" cap="none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2286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i="0" baseline="0" strike="noStrike" sz="3600" b="1" cap="none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2286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i="0" baseline="0" strike="noStrike" sz="3600" b="1" cap="none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2286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i="0" baseline="0" strike="noStrike" sz="3600" b="1" cap="none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2286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Trebuchet MS"/>
              <a:buNone/>
              <a:defRPr i="0" baseline="0" strike="noStrike" sz="3600" b="1" cap="none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name="Shape 6" id="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2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85750" algn="l" marL="742950" rtl="0">
              <a:spcBef>
                <a:spcPts val="480"/>
              </a:spcBef>
              <a:buClr>
                <a:schemeClr val="dk2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28600" algn="l" marL="1143000" rtl="0">
              <a:spcBef>
                <a:spcPts val="480"/>
              </a:spcBef>
              <a:buClr>
                <a:schemeClr val="dk2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28600" algn="l" marL="1600200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28600" algn="l" marL="2057400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28600" algn="l" marL="2514600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algn="l" marL="2971800" rtl="0">
              <a:spcBef>
                <a:spcPts val="360"/>
              </a:spcBef>
              <a:buClr>
                <a:schemeClr val="dk2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algn="l" marL="3429000" rtl="0">
              <a:spcBef>
                <a:spcPts val="360"/>
              </a:spcBef>
              <a:buClr>
                <a:schemeClr val="dk2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algn="l" marL="3886200" rtl="0">
              <a:spcBef>
                <a:spcPts val="360"/>
              </a:spcBef>
              <a:buClr>
                <a:schemeClr val="dk2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.xml"/><Relationship Type="http://schemas.openxmlformats.org/officeDocument/2006/relationships/slideLayout" Id="rId1" Target="../slideLayouts/slideLayout1.xml"/></Relationships>
</file>

<file path=ppt/slides/_rels/slide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.xml"/><Relationship Type="http://schemas.openxmlformats.org/officeDocument/2006/relationships/slideLayout" Id="rId1" Target="../slideLayouts/slideLayout2.xml"/></Relationships>
</file>

<file path=ppt/slides/_rels/slide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3.xml"/><Relationship Type="http://schemas.openxmlformats.org/officeDocument/2006/relationships/slideLayout" Id="rId1" Target="../slideLayouts/slideLayout2.xml"/></Relationships>
</file>

<file path=ppt/slides/_rels/slide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4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2.png"/></Relationships>
</file>

<file path=ppt/slides/_rels/slide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5.xml"/><Relationship Type="http://schemas.openxmlformats.org/officeDocument/2006/relationships/slideLayout" Id="rId1" Target="../slideLayouts/slideLayout1.xml"/></Relationships>
</file>

<file path=ppt/slides/_rels/slide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6.xml"/><Relationship Type="http://schemas.openxmlformats.org/officeDocument/2006/relationships/slideLayout" Id="rId1" Target="../slideLayouts/slideLayout2.xml"/></Relationships>
</file>

<file path=ppt/slides/_rels/slide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7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0.png"/></Relationships>
</file>

<file path=ppt/slides/_rels/slide8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8.xml"/><Relationship Type="http://schemas.openxmlformats.org/officeDocument/2006/relationships/slideLayout" Id="rId1" Target="../slideLayouts/slideLayout2.xml"/></Relationships>
</file>

<file path=ppt/slides/_rels/slide9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9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1.png"/></Relationships>
</file>

<file path=ppt/slides/_rels/slide10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0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2.png"/></Relationships>
</file>

<file path=ppt/slides/_rels/slide1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1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2.png"/></Relationships>
</file>

<file path=ppt/slides/_rels/slide1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2.xml"/><Relationship Type="http://schemas.openxmlformats.org/officeDocument/2006/relationships/slideLayout" Id="rId1" Target="../slideLayouts/slideLayout2.xml"/></Relationships>
</file>

<file path=ppt/slides/_rels/slide1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3.xml"/><Relationship Type="http://schemas.openxmlformats.org/officeDocument/2006/relationships/slideLayout" Id="rId1" Target="../slideLayouts/slideLayout2.xml"/></Relationships>
</file>

<file path=ppt/slides/_rels/slide1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4.xml"/><Relationship Type="http://schemas.openxmlformats.org/officeDocument/2006/relationships/slideLayout" Id="rId1" Target="../slideLayouts/slideLayout2.xml"/></Relationships>
</file>

<file path=ppt/slides/_rels/slide1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5.xml"/><Relationship Type="http://schemas.openxmlformats.org/officeDocument/2006/relationships/slideLayout" Id="rId1" Target="../slideLayouts/slideLayout2.xml"/></Relationships>
</file>

<file path=ppt/slides/_rels/slide1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6.xml"/><Relationship Type="http://schemas.openxmlformats.org/officeDocument/2006/relationships/slideLayout" Id="rId1" Target="../slideLayouts/slideLayout2.xml"/></Relationships>
</file>

<file path=ppt/slides/_rels/slide1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7.xml"/><Relationship Type="http://schemas.openxmlformats.org/officeDocument/2006/relationships/slideLayout" Id="rId1" Target="../slideLayouts/slideLayout2.xml"/></Relationships>
</file>

<file path=ppt/slides/_rels/slide18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8.xml"/><Relationship Type="http://schemas.openxmlformats.org/officeDocument/2006/relationships/slideLayout" Id="rId1" Target="../slideLayouts/slideLayout2.xml"/></Relationships>
</file>

<file path=ppt/slides/_rels/slide19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9.xml"/><Relationship Type="http://schemas.openxmlformats.org/officeDocument/2006/relationships/slideLayout" Id="rId1" Target="../slideLayouts/slideLayout2.xml"/><Relationship Type="http://schemas.openxmlformats.org/officeDocument/2006/relationships/image" Id="rId3" Target="../media/image02.png"/></Relationships>
</file>

<file path=ppt/slides/_rels/slide20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0.xml"/><Relationship Type="http://schemas.openxmlformats.org/officeDocument/2006/relationships/slideLayout" Id="rId1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32" id="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3" id="33"/>
          <p:cNvSpPr txBox="1"/>
          <p:nvPr>
            <p:ph type="ctrTitle"/>
          </p:nvPr>
        </p:nvSpPr>
        <p:spPr>
          <a:xfrm>
            <a:off y="2157750" x="685800"/>
            <a:ext cy="1650599" cx="77724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rtl="0" lvl="0">
              <a:buNone/>
            </a:pPr>
            <a:r>
              <a:rPr lang="en"/>
              <a:t>I Forgot Your Password: </a:t>
            </a:r>
          </a:p>
          <a:p>
            <a:pPr rtl="0" lvl="0">
              <a:buNone/>
            </a:pPr>
            <a:r>
              <a:rPr lang="en" sz="3000"/>
              <a:t>Randomness Attacks Against PHP Applications</a:t>
            </a:r>
          </a:p>
          <a:p>
            <a:r>
              <a:t/>
            </a:r>
          </a:p>
        </p:txBody>
      </p:sp>
      <p:sp>
        <p:nvSpPr>
          <p:cNvPr name="Shape 34" id="34"/>
          <p:cNvSpPr txBox="1"/>
          <p:nvPr>
            <p:ph type="subTitle" idx="1"/>
          </p:nvPr>
        </p:nvSpPr>
        <p:spPr>
          <a:xfrm>
            <a:off y="3953037" x="685800"/>
            <a:ext cy="1259400" cx="77724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George Argyros 		Aggelos Kiayias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38" id="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9" id="3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Attacking Pseudo Random Number Generators in PHP</a:t>
            </a:r>
          </a:p>
        </p:txBody>
      </p:sp>
      <p:sp>
        <p:nvSpPr>
          <p:cNvPr name="Shape 40" id="4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To determine the current state of a random number genrator. 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Time attacks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Seed attacks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State recovery attacks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44" id="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5" id="4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Random functions of the PHP core</a:t>
            </a:r>
          </a:p>
        </p:txBody>
      </p:sp>
      <p:sp>
        <p:nvSpPr>
          <p:cNvPr name="Shape 46" id="4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208333"/>
              <a:buFont typeface="Arial"/>
              <a:buChar char="•"/>
            </a:pPr>
            <a:r>
              <a:rPr lang="en" sz="2400" b="1"/>
              <a:t>php_combined_lcg()/lcg_value():</a:t>
            </a:r>
            <a:r>
              <a:rPr lang="en" sz="2400"/>
              <a:t> Two LCG's</a:t>
            </a:r>
          </a:p>
          <a:p>
            <a:pPr indent="-419100" marL="457200" rtl="0" lvl="0">
              <a:buClr>
                <a:schemeClr val="dk2"/>
              </a:buClr>
              <a:buSzPct val="208333"/>
              <a:buFont typeface="Arial"/>
              <a:buChar char="•"/>
            </a:pPr>
            <a:r>
              <a:rPr lang="en" sz="2400" b="1"/>
              <a:t>uniqid(prefix, extra_entropy)</a:t>
            </a:r>
            <a:r>
              <a:rPr lang="en" sz="2400"/>
              <a:t>: microseconds in hex, php_combined_lcg()</a:t>
            </a:r>
          </a:p>
          <a:p>
            <a:pPr indent="-419100" marL="457200" rtl="0" lvl="0">
              <a:buClr>
                <a:schemeClr val="dk2"/>
              </a:buClr>
              <a:buSzPct val="208333"/>
              <a:buFont typeface="Arial"/>
              <a:buChar char="•"/>
            </a:pPr>
            <a:r>
              <a:rPr lang="en" sz="2400" b="1"/>
              <a:t>microtime(),time()</a:t>
            </a:r>
            <a:r>
              <a:rPr lang="en" sz="2400"/>
              <a:t>: seconds and microseconds</a:t>
            </a:r>
          </a:p>
          <a:p>
            <a:pPr indent="-419100" marL="457200" rtl="0" lvl="0">
              <a:buClr>
                <a:schemeClr val="dk2"/>
              </a:buClr>
              <a:buSzPct val="208333"/>
              <a:buFont typeface="Arial"/>
              <a:buChar char="•"/>
            </a:pPr>
            <a:r>
              <a:rPr lang="en" sz="2400" b="1"/>
              <a:t>mt_srand(seed)/mt_rand(min, max)</a:t>
            </a:r>
            <a:r>
              <a:rPr lang="en" sz="2400"/>
              <a:t>:  Mersenne Twister generator.</a:t>
            </a:r>
          </a:p>
          <a:p>
            <a:pPr indent="-419100" marL="457200" rtl="0" lvl="0">
              <a:buClr>
                <a:schemeClr val="dk2"/>
              </a:buClr>
              <a:buSzPct val="208333"/>
              <a:buFont typeface="Arial"/>
              <a:buChar char="•"/>
            </a:pPr>
            <a:r>
              <a:rPr lang="en" sz="2400" b="1"/>
              <a:t>srand(seed)/rand(min, max)</a:t>
            </a:r>
            <a:r>
              <a:rPr lang="en" sz="2400"/>
              <a:t> is the interface function to the system's </a:t>
            </a:r>
            <a:r>
              <a:rPr lang="en" sz="2400" b="1"/>
              <a:t>rand()</a:t>
            </a:r>
            <a:r>
              <a:rPr lang="en" sz="2400"/>
              <a:t> provided by either libc or LCG</a:t>
            </a:r>
          </a:p>
          <a:p>
            <a:pPr indent="-419100" marL="457200" rtl="0" lvl="0">
              <a:buClr>
                <a:schemeClr val="dk2"/>
              </a:buClr>
              <a:buSzPct val="208333"/>
              <a:buFont typeface="Arial"/>
              <a:buChar char="•"/>
            </a:pPr>
            <a:r>
              <a:rPr lang="en" sz="2400" b="1"/>
              <a:t>openssl_random_pseudo_bytes(length, strong)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50" id="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1" id="5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Attack vectors</a:t>
            </a:r>
          </a:p>
        </p:txBody>
      </p:sp>
      <p:sp>
        <p:nvSpPr>
          <p:cNvPr name="Shape 52" id="5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>
              <a:buNone/>
            </a:pPr>
            <a:r>
              <a:rPr lang="en"/>
              <a:t>Different randomization functions in PHP</a:t>
            </a:r>
          </a:p>
        </p:txBody>
      </p:sp>
      <p:sp>
        <p:nvSpPr>
          <p:cNvPr name="Shape 53" id="53"/>
          <p:cNvSpPr/>
          <p:nvPr/>
        </p:nvSpPr>
        <p:spPr>
          <a:xfrm>
            <a:off y="2904142" x="0"/>
            <a:ext cy="3663757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57" id="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8" id="58"/>
          <p:cNvSpPr txBox="1"/>
          <p:nvPr>
            <p:ph type="ctrTitle"/>
          </p:nvPr>
        </p:nvSpPr>
        <p:spPr>
          <a:xfrm>
            <a:off y="2157750" x="685800"/>
            <a:ext cy="1650599" cx="77724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Targets / Why?</a:t>
            </a:r>
          </a:p>
        </p:txBody>
      </p:sp>
      <p:sp>
        <p:nvSpPr>
          <p:cNvPr name="Shape 59" id="59"/>
          <p:cNvSpPr txBox="1"/>
          <p:nvPr>
            <p:ph type="subTitle" idx="1"/>
          </p:nvPr>
        </p:nvSpPr>
        <p:spPr>
          <a:xfrm>
            <a:off y="3953037" x="685800"/>
            <a:ext cy="1259400" cx="77724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>
              <a:buNone/>
            </a:pPr>
            <a:r>
              <a:rPr lang="en"/>
              <a:t>Randomly generated passwords, eg. password reset functions.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63" id="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4" id="6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None/>
            </a:pPr>
            <a:r>
              <a:rPr lang="en" sz="4800"/>
              <a:t>Time</a:t>
            </a:r>
          </a:p>
          <a:p>
            <a:pPr>
              <a:buNone/>
            </a:pPr>
            <a:r>
              <a:rPr lang="en"/>
              <a:t>The entropy of time measurements</a:t>
            </a:r>
          </a:p>
        </p:txBody>
      </p:sp>
      <p:sp>
        <p:nvSpPr>
          <p:cNvPr name="Shape 65" id="65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&lt;?php</a:t>
            </a:r>
          </a:p>
          <a:p>
            <a:pPr rtl="0" lvl="0"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	echo time();</a:t>
            </a:r>
          </a:p>
          <a:p>
            <a:pPr rtl="0" lvl="0"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	echo microtime();</a:t>
            </a:r>
          </a:p>
          <a:p>
            <a:pPr rtl="0" lvl="0"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?&gt;</a:t>
            </a:r>
          </a:p>
          <a:p>
            <a:r>
              <a:t/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time() is given by HTTP headers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what about microtime() then?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10⁶ ≈ 2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²⁰</a:t>
            </a:r>
            <a:r>
              <a:rPr lang="en"/>
              <a:t> possible values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69" id="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0" id="7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Time</a:t>
            </a:r>
          </a:p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Adversarial Time Synchronization (ATS)</a:t>
            </a:r>
          </a:p>
        </p:txBody>
      </p:sp>
      <p:sp>
        <p:nvSpPr>
          <p:cNvPr name="Shape 71" id="71"/>
          <p:cNvSpPr txBox="1"/>
          <p:nvPr>
            <p:ph type="body" idx="1"/>
          </p:nvPr>
        </p:nvSpPr>
        <p:spPr>
          <a:xfrm>
            <a:off y="1600200" x="457200"/>
            <a:ext cy="4967700" cx="8376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Assume the password reset token is just microtime()</a:t>
            </a:r>
          </a:p>
          <a:p>
            <a:r>
              <a:t/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Works just by looking at the</a:t>
            </a:r>
            <a:br>
              <a:rPr lang="en"/>
            </a:br>
            <a:r>
              <a:rPr lang="en"/>
              <a:t>time returned in the HTTP</a:t>
            </a:r>
            <a:br>
              <a:rPr lang="en"/>
            </a:br>
            <a:r>
              <a:rPr lang="en"/>
              <a:t>header</a:t>
            </a:r>
          </a:p>
        </p:txBody>
      </p:sp>
      <p:sp>
        <p:nvSpPr>
          <p:cNvPr name="Shape 72" id="72"/>
          <p:cNvSpPr/>
          <p:nvPr/>
        </p:nvSpPr>
        <p:spPr>
          <a:xfrm>
            <a:off y="2502900" x="5484175"/>
            <a:ext cy="3162300" cx="2971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76" id="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7" id="7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Time</a:t>
            </a:r>
          </a:p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Request Twins</a:t>
            </a:r>
          </a:p>
        </p:txBody>
      </p:sp>
      <p:sp>
        <p:nvSpPr>
          <p:cNvPr name="Shape 78" id="7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Assume the password reset token is just microtime()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Requires a microtime() output from the server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/>
              <a:t>Request two password resets at the same time: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one for the account under attack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one for your own account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82" id="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3" id="8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Time</a:t>
            </a:r>
          </a:p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Results</a:t>
            </a:r>
          </a:p>
        </p:txBody>
      </p:sp>
      <p:sp>
        <p:nvSpPr>
          <p:cNvPr name="Shape 84" id="8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  <p:sp>
        <p:nvSpPr>
          <p:cNvPr name="Shape 85" id="85"/>
          <p:cNvSpPr/>
          <p:nvPr/>
        </p:nvSpPr>
        <p:spPr>
          <a:xfrm>
            <a:off y="1982050" x="450858"/>
            <a:ext cy="2045973" cx="824228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89" id="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0" id="9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Seed</a:t>
            </a:r>
          </a:p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Seed attacks</a:t>
            </a:r>
          </a:p>
        </p:txBody>
      </p:sp>
      <p:sp>
        <p:nvSpPr>
          <p:cNvPr name="Shape 91" id="91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But what if the password reset token isn't just the microtime()?</a:t>
            </a:r>
          </a:p>
          <a:p>
            <a:r>
              <a:t/>
            </a:r>
          </a:p>
        </p:txBody>
      </p:sp>
      <p:sp>
        <p:nvSpPr>
          <p:cNvPr name="Shape 92" id="92"/>
          <p:cNvSpPr/>
          <p:nvPr/>
        </p:nvSpPr>
        <p:spPr>
          <a:xfrm>
            <a:off y="3194242" x="0"/>
            <a:ext cy="3663757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name="Shape 93" id="93"/>
          <p:cNvSpPr/>
          <p:nvPr/>
        </p:nvSpPr>
        <p:spPr>
          <a:xfrm>
            <a:off y="3356218" x="4247575"/>
            <a:ext cy="372900" cx="1000499"/>
          </a:xfrm>
          <a:prstGeom prst="roundRect">
            <a:avLst>
              <a:gd name="adj" fmla="val 16667"/>
            </a:avLst>
          </a:prstGeom>
          <a:solidFill>
            <a:srgbClr val="FF0000">
              <a:alpha val="52310"/>
            </a:srgbClr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94" id="94"/>
          <p:cNvSpPr/>
          <p:nvPr/>
        </p:nvSpPr>
        <p:spPr>
          <a:xfrm>
            <a:off y="3856468" x="4247575"/>
            <a:ext cy="372900" cx="1000499"/>
          </a:xfrm>
          <a:prstGeom prst="roundRect">
            <a:avLst>
              <a:gd name="adj" fmla="val 16667"/>
            </a:avLst>
          </a:prstGeom>
          <a:solidFill>
            <a:srgbClr val="FF0000">
              <a:alpha val="52310"/>
            </a:srgbClr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95" id="95"/>
          <p:cNvSpPr/>
          <p:nvPr/>
        </p:nvSpPr>
        <p:spPr>
          <a:xfrm>
            <a:off y="4784218" x="4247575"/>
            <a:ext cy="372900" cx="1000499"/>
          </a:xfrm>
          <a:prstGeom prst="roundRect">
            <a:avLst>
              <a:gd name="adj" fmla="val 16667"/>
            </a:avLst>
          </a:prstGeom>
          <a:solidFill>
            <a:srgbClr val="FF0000">
              <a:alpha val="52310"/>
            </a:srgbClr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96" id="96"/>
          <p:cNvSpPr/>
          <p:nvPr/>
        </p:nvSpPr>
        <p:spPr>
          <a:xfrm>
            <a:off y="5220768" x="4247575"/>
            <a:ext cy="372900" cx="1000499"/>
          </a:xfrm>
          <a:prstGeom prst="roundRect">
            <a:avLst>
              <a:gd name="adj" fmla="val 16667"/>
            </a:avLst>
          </a:prstGeom>
          <a:solidFill>
            <a:srgbClr val="FF0000">
              <a:alpha val="52310"/>
            </a:srgbClr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00" id="1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1" id="10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Seed</a:t>
            </a:r>
          </a:p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Leaks</a:t>
            </a:r>
          </a:p>
        </p:txBody>
      </p:sp>
      <p:sp>
        <p:nvSpPr>
          <p:cNvPr name="Shape 102" id="10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To employ seed attacks we need some kind of leak.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Session identifiers... from fresh processes</a:t>
            </a:r>
          </a:p>
        </p:txBody>
      </p:sp>
      <p:sp>
        <p:nvSpPr>
          <p:cNvPr name="Shape 103" id="103"/>
          <p:cNvSpPr/>
          <p:nvPr/>
        </p:nvSpPr>
        <p:spPr>
          <a:xfrm>
            <a:off y="3194242" x="0"/>
            <a:ext cy="3663757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name="Shape 104" id="104"/>
          <p:cNvSpPr/>
          <p:nvPr/>
        </p:nvSpPr>
        <p:spPr>
          <a:xfrm>
            <a:off y="3356218" x="4247575"/>
            <a:ext cy="372900" cx="1000499"/>
          </a:xfrm>
          <a:prstGeom prst="roundRect">
            <a:avLst>
              <a:gd name="adj" fmla="val 16667"/>
            </a:avLst>
          </a:prstGeom>
          <a:solidFill>
            <a:srgbClr val="FF0000">
              <a:alpha val="52310"/>
            </a:srgbClr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05" id="105"/>
          <p:cNvSpPr/>
          <p:nvPr/>
        </p:nvSpPr>
        <p:spPr>
          <a:xfrm>
            <a:off y="3856468" x="4247575"/>
            <a:ext cy="372900" cx="1000499"/>
          </a:xfrm>
          <a:prstGeom prst="roundRect">
            <a:avLst>
              <a:gd name="adj" fmla="val 16667"/>
            </a:avLst>
          </a:prstGeom>
          <a:solidFill>
            <a:srgbClr val="FF0000">
              <a:alpha val="52310"/>
            </a:srgbClr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06" id="106"/>
          <p:cNvSpPr/>
          <p:nvPr/>
        </p:nvSpPr>
        <p:spPr>
          <a:xfrm>
            <a:off y="4784218" x="4247575"/>
            <a:ext cy="372900" cx="1000499"/>
          </a:xfrm>
          <a:prstGeom prst="roundRect">
            <a:avLst>
              <a:gd name="adj" fmla="val 16667"/>
            </a:avLst>
          </a:prstGeom>
          <a:solidFill>
            <a:srgbClr val="FF0000">
              <a:alpha val="52310"/>
            </a:srgbClr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  <p:sp>
        <p:nvSpPr>
          <p:cNvPr name="Shape 107" id="107"/>
          <p:cNvSpPr/>
          <p:nvPr/>
        </p:nvSpPr>
        <p:spPr>
          <a:xfrm>
            <a:off y="5220768" x="4247575"/>
            <a:ext cy="372900" cx="1000499"/>
          </a:xfrm>
          <a:prstGeom prst="roundRect">
            <a:avLst>
              <a:gd name="adj" fmla="val 16667"/>
            </a:avLst>
          </a:prstGeom>
          <a:solidFill>
            <a:srgbClr val="FF0000">
              <a:alpha val="52310"/>
            </a:srgbClr>
          </a:solidFill>
          <a:ln w="19050" cap="flat">
            <a:solidFill>
              <a:schemeClr val="dk2"/>
            </a:solidFill>
            <a:prstDash val="solid"/>
            <a:round/>
            <a:headEnd len="med" type="none" w="med"/>
            <a:tailEnd len="med" type="none" w="med"/>
          </a:ln>
        </p:spPr>
        <p:txBody>
          <a:bodyPr bIns="91425" tIns="91425" lIns="91425" anchor="ctr" anchorCtr="0" rIns="91425">
            <a:spAutoFit/>
          </a:bodyPr>
          <a:lstStyle/>
          <a:p/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11" id="1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2" id="11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Seed</a:t>
            </a:r>
          </a:p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Apache's modes of operation</a:t>
            </a:r>
          </a:p>
        </p:txBody>
      </p:sp>
      <p:sp>
        <p:nvSpPr>
          <p:cNvPr name="Shape 113" id="113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mod_php			</a:t>
            </a:r>
            <a:r>
              <a:rPr lang="en" sz="1400">
                <a:latin typeface="Courier New"/>
                <a:ea typeface="Courier New"/>
                <a:cs typeface="Courier New"/>
                <a:sym typeface="Courier New"/>
              </a:rPr>
              <a:t>(default)</a:t>
            </a:r>
          </a:p>
          <a:p>
            <a:pPr indent="0" marL="1828800" rtl="0" lvl="0">
              <a:buNone/>
            </a:pPr>
            <a:r>
              <a:rPr lang="en"/>
              <a:t>spawns a batch of new processes if too many processes are already occupied.</a:t>
            </a:r>
          </a:p>
          <a:p>
            <a:pPr rtl="0" lvl="0"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CGI</a:t>
            </a:r>
          </a:p>
          <a:p>
            <a:pPr indent="457200" marL="1371600" rtl="0" lvl="0">
              <a:buNone/>
            </a:pPr>
            <a:r>
              <a:rPr lang="en"/>
              <a:t>a new process for every request</a:t>
            </a:r>
          </a:p>
          <a:p>
            <a:pPr rtl="0" lvl="0">
              <a:buNone/>
            </a:pPr>
            <a:r>
              <a:rPr lang="en">
                <a:latin typeface="Courier New"/>
                <a:ea typeface="Courier New"/>
                <a:cs typeface="Courier New"/>
                <a:sym typeface="Courier New"/>
              </a:rPr>
              <a:t>FastCGI</a:t>
            </a:r>
          </a:p>
          <a:p>
            <a:pPr indent="457200" marL="1371600">
              <a:buNone/>
            </a:pPr>
            <a:r>
              <a:rPr lang="en"/>
              <a:t>(something like mod_php)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17" id="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8" id="1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Seed</a:t>
            </a:r>
          </a:p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Recover the php_combined_lcg() seed</a:t>
            </a:r>
          </a:p>
        </p:txBody>
      </p:sp>
      <p:sp>
        <p:nvSpPr>
          <p:cNvPr name="Shape 119" id="119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The Session ID is a MD5-hash of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Client IP address (32 bits)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Time: Unix epoch and microseconds (32+20 bits)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A value from php_combined_lcg() (64 bits)</a:t>
            </a:r>
          </a:p>
          <a:p>
            <a:pPr rtl="0" lvl="0">
              <a:buNone/>
            </a:pPr>
            <a:r>
              <a:rPr lang="en"/>
              <a:t>But since the php_combined_lcg() seed is also dependent on time, we only get a total of about</a:t>
            </a:r>
            <a:br>
              <a:rPr lang="en"/>
            </a:br>
            <a:r>
              <a:rPr lang="en"/>
              <a:t>40 bits of entropy.</a:t>
            </a:r>
          </a:p>
          <a:p>
            <a:pPr rtl="0" lvl="0">
              <a:buNone/>
            </a:pPr>
            <a:r>
              <a:rPr lang="en"/>
              <a:t>Further apply ATS:</a:t>
            </a:r>
          </a:p>
          <a:p>
            <a:pPr rtl="0" lvl="0">
              <a:buNone/>
            </a:pPr>
            <a:r>
              <a:rPr lang="en"/>
              <a:t>29 bits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23" id="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4" id="12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Seed</a:t>
            </a:r>
          </a:p>
          <a:p>
            <a:pPr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Recover rand() and mt_rand() seed</a:t>
            </a:r>
          </a:p>
        </p:txBody>
      </p:sp>
      <p:sp>
        <p:nvSpPr>
          <p:cNvPr name="Shape 125" id="125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en"/>
              <a:t>What about rand() and mt_rand() then?</a:t>
            </a:r>
          </a:p>
          <a:p>
            <a:r>
              <a:t/>
            </a:r>
          </a:p>
          <a:p>
            <a:pPr rtl="0" lvl="0">
              <a:spcBef>
                <a:spcPts val="0"/>
              </a:spcBef>
              <a:buNone/>
            </a:pPr>
            <a:r>
              <a:rPr lang="en"/>
              <a:t>seed = (epoch × pid)⊕(10⁶ × php_combined_lcg())</a:t>
            </a:r>
          </a:p>
          <a:p>
            <a:r>
              <a:t/>
            </a:r>
          </a:p>
          <a:p>
            <a:pPr indent="-419100" marL="457200" rtl="0" lvl="0">
              <a:spcBef>
                <a:spcPts val="0"/>
              </a:spcBef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epoch</a:t>
            </a:r>
          </a:p>
          <a:p>
            <a:pPr indent="-419100" marL="457200" rtl="0" lvl="0">
              <a:spcBef>
                <a:spcPts val="0"/>
              </a:spcBef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pid</a:t>
            </a:r>
          </a:p>
          <a:p>
            <a:pPr indent="-419100" marL="457200" rtl="0" lvl="0">
              <a:spcBef>
                <a:spcPts val="0"/>
              </a:spcBef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php_combined_lcg()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29" id="1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0" id="13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State recovery</a:t>
            </a:r>
          </a:p>
          <a:p>
            <a:pPr indent="457200" marL="914400"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-"When the seed is good"</a:t>
            </a:r>
          </a:p>
        </p:txBody>
      </p:sp>
      <p:sp>
        <p:nvSpPr>
          <p:cNvPr name="Shape 131" id="131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The attacks described before have relied on the use of a weak seed.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Suhosin avoids weak seeds by using /dev/urandom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How do we attack a system that has a good seed?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35" id="1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6" id="13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State recovery</a:t>
            </a:r>
          </a:p>
          <a:p>
            <a:pPr indent="457200" marL="914400"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-"When the seed is good"</a:t>
            </a:r>
          </a:p>
        </p:txBody>
      </p:sp>
      <p:sp>
        <p:nvSpPr>
          <p:cNvPr name="Shape 137" id="137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Identify state of PRNG by using multiple leaks.</a:t>
            </a:r>
          </a:p>
          <a:p>
            <a:pPr rtl="0" lvl="0">
              <a:buNone/>
            </a:pPr>
            <a:r>
              <a:rPr lang="en"/>
              <a:t>Problems: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Usually small range of random numbers needed in web applications.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Collecting the leaks requires multiple connections to the site. (mt requires ~650 leaks)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1" id="1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2" id="14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Clr>
                <a:srgbClr val="000000"/>
              </a:buClr>
              <a:buSzPct val="25000"/>
              <a:buFont typeface="Arial"/>
              <a:buNone/>
            </a:pPr>
            <a:r>
              <a:rPr lang="en" sz="4800"/>
              <a:t>State recovery</a:t>
            </a:r>
          </a:p>
          <a:p>
            <a:pPr indent="457200" marL="914400" lvl="0">
              <a:buClr>
                <a:srgbClr val="000000"/>
              </a:buClr>
              <a:buSzPct val="30555"/>
              <a:buFont typeface="Arial"/>
              <a:buNone/>
            </a:pPr>
            <a:r>
              <a:rPr lang="en"/>
              <a:t>-"When the seed is good"</a:t>
            </a:r>
          </a:p>
        </p:txBody>
      </p:sp>
      <p:sp>
        <p:nvSpPr>
          <p:cNvPr name="Shape 143" id="143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Usually small range of random numbers needed in web applications.</a:t>
            </a:r>
          </a:p>
          <a:p>
            <a:pPr rtl="0" lvl="0">
              <a:buNone/>
            </a:pPr>
            <a:r>
              <a:rPr lang="en"/>
              <a:t>For example when selecting items from an array</a:t>
            </a:r>
          </a:p>
          <a:p>
            <a:pPr rtl="0" lvl="0">
              <a:buNone/>
            </a:pPr>
            <a:r>
              <a:rPr lang="en"/>
              <a:t>Gives information about the original random number generator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7" id="1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8" id="14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None/>
            </a:pPr>
            <a:r>
              <a:rPr lang="en" sz="4800"/>
              <a:t>State recovery</a:t>
            </a:r>
          </a:p>
          <a:p>
            <a:pPr indent="457200" marL="914400" rtl="0" lvl="0">
              <a:buNone/>
            </a:pPr>
            <a:r>
              <a:rPr lang="en"/>
              <a:t>-"When the seed is good"</a:t>
            </a:r>
          </a:p>
        </p:txBody>
      </p:sp>
      <p:sp>
        <p:nvSpPr>
          <p:cNvPr name="Shape 149" id="149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Collecting the leaks requires multiple connections to the site.</a:t>
            </a:r>
          </a:p>
          <a:p>
            <a:pPr rtl="0" lvl="0">
              <a:buNone/>
            </a:pPr>
            <a:r>
              <a:rPr lang="en"/>
              <a:t>Multiple processes - We have to distinguish which one we are connected to.</a:t>
            </a:r>
          </a:p>
          <a:p>
            <a:pPr rtl="0" lvl="0">
              <a:buNone/>
            </a:pPr>
            <a:r>
              <a:rPr lang="en"/>
              <a:t>Obtain by cracking the session identifier. MD5(client_ip || time_of_day() || php_combined_lcg())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53" id="1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4" id="15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algn="ctr" rtl="0" lvl="0">
              <a:buNone/>
            </a:pPr>
            <a:r>
              <a:rPr lang="en" sz="4800"/>
              <a:t>State recovery</a:t>
            </a:r>
          </a:p>
          <a:p>
            <a:pPr indent="457200" marL="914400" rtl="0" lvl="0">
              <a:buNone/>
            </a:pPr>
            <a:r>
              <a:rPr lang="en"/>
              <a:t>-"When the seed is good"</a:t>
            </a:r>
          </a:p>
        </p:txBody>
      </p:sp>
      <p:sp>
        <p:nvSpPr>
          <p:cNvPr name="Shape 155" id="155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MD5(client_ip || time_of_day() || php_combined_lcg()) - pid &amp; clock</a:t>
            </a:r>
          </a:p>
        </p:txBody>
      </p:sp>
      <p:sp>
        <p:nvSpPr>
          <p:cNvPr name="Shape 156" id="156"/>
          <p:cNvSpPr/>
          <p:nvPr/>
        </p:nvSpPr>
        <p:spPr>
          <a:xfrm>
            <a:off y="3194242" x="0"/>
            <a:ext cy="3663757" cx="9144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60" id="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1" id="16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/>
              <a:t>What to implement</a:t>
            </a:r>
          </a:p>
        </p:txBody>
      </p:sp>
      <p:sp>
        <p:nvSpPr>
          <p:cNvPr name="Shape 162" id="16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Reliable Adverserial Time Synchornization</a:t>
            </a:r>
          </a:p>
          <a:p>
            <a:pPr indent="-419100" marL="457200" rtl="0" lvl="0">
              <a:buClr>
                <a:schemeClr val="dk2"/>
              </a:buClr>
              <a:buSzPct val="166666"/>
              <a:buFont typeface="Arial"/>
              <a:buChar char="•"/>
            </a:pPr>
            <a:r>
              <a:rPr lang="en"/>
              <a:t>Try to apply described methods on real-world php applications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Custom 349">
      <a:dk1>
        <a:srgbClr val="262626"/>
      </a:dk1>
      <a:lt1>
        <a:srgbClr val="E6D6BD"/>
      </a:lt1>
      <a:dk2>
        <a:srgbClr val="535353"/>
      </a:dk2>
      <a:lt2>
        <a:srgbClr val="B4AD9E"/>
      </a:lt2>
      <a:accent1>
        <a:srgbClr val="ADB48E"/>
      </a:accent1>
      <a:accent2>
        <a:srgbClr val="867961"/>
      </a:accent2>
      <a:accent3>
        <a:srgbClr val="CBB680"/>
      </a:accent3>
      <a:accent4>
        <a:srgbClr val="78A3C0"/>
      </a:accent4>
      <a:accent5>
        <a:srgbClr val="C0AE91"/>
      </a:accent5>
      <a:accent6>
        <a:srgbClr val="668874"/>
      </a:accent6>
      <a:hlink>
        <a:srgbClr val="4B94B3"/>
      </a:hlink>
      <a:folHlink>
        <a:srgbClr val="41414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