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8" r:id="rId18"/>
    <p:sldId id="277" r:id="rId19"/>
    <p:sldId id="274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4B9D5-D1DF-4A76-8208-A2271AF2EF83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9EF04B6-7FA0-47BA-8681-B068C1058BA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4B9D5-D1DF-4A76-8208-A2271AF2EF83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F04B6-7FA0-47BA-8681-B068C1058BA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4B9D5-D1DF-4A76-8208-A2271AF2EF83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9EF04B6-7FA0-47BA-8681-B068C1058BA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4B9D5-D1DF-4A76-8208-A2271AF2EF83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F04B6-7FA0-47BA-8681-B068C1058BA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4B9D5-D1DF-4A76-8208-A2271AF2EF83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F04B6-7FA0-47BA-8681-B068C1058BA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4B9D5-D1DF-4A76-8208-A2271AF2EF83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F04B6-7FA0-47BA-8681-B068C1058B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4B9D5-D1DF-4A76-8208-A2271AF2EF83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F04B6-7FA0-47BA-8681-B068C1058B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4B9D5-D1DF-4A76-8208-A2271AF2EF83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F04B6-7FA0-47BA-8681-B068C1058BA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4B9D5-D1DF-4A76-8208-A2271AF2EF83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9EF04B6-7FA0-47BA-8681-B068C1058BA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4B9D5-D1DF-4A76-8208-A2271AF2EF83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F04B6-7FA0-47BA-8681-B068C1058B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4B9D5-D1DF-4A76-8208-A2271AF2EF83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F04B6-7FA0-47BA-8681-B068C1058B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B34B9D5-D1DF-4A76-8208-A2271AF2EF83}" type="datetimeFigureOut">
              <a:rPr lang="en-US" smtClean="0"/>
              <a:t>11/2/2012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9EF04B6-7FA0-47BA-8681-B068C1058B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3140968"/>
            <a:ext cx="7088832" cy="2040632"/>
          </a:xfrm>
        </p:spPr>
        <p:txBody>
          <a:bodyPr>
            <a:normAutofit fontScale="92500"/>
          </a:bodyPr>
          <a:lstStyle/>
          <a:p>
            <a:r>
              <a:rPr lang="en-US" sz="3000" b="1" dirty="0"/>
              <a:t>Lin-Shung </a:t>
            </a:r>
            <a:r>
              <a:rPr lang="en-US" sz="3000" b="1" dirty="0" smtClean="0"/>
              <a:t>Huang, </a:t>
            </a:r>
            <a:r>
              <a:rPr lang="en-US" sz="3000" b="1" dirty="0"/>
              <a:t>Alex </a:t>
            </a:r>
            <a:r>
              <a:rPr lang="en-US" sz="3000" b="1" dirty="0" smtClean="0"/>
              <a:t>Moshchuk, </a:t>
            </a:r>
            <a:r>
              <a:rPr lang="en-US" sz="3000" b="1" dirty="0"/>
              <a:t>Helen </a:t>
            </a:r>
            <a:r>
              <a:rPr lang="en-US" sz="3000" b="1" dirty="0" smtClean="0"/>
              <a:t>Wang, Stuart Schechter, </a:t>
            </a:r>
            <a:r>
              <a:rPr lang="en-US" sz="3000" b="1" dirty="0"/>
              <a:t>and Collin </a:t>
            </a:r>
            <a:r>
              <a:rPr lang="en-US" sz="3000" b="1" dirty="0" smtClean="0"/>
              <a:t>Jackson</a:t>
            </a:r>
          </a:p>
          <a:p>
            <a:r>
              <a:rPr lang="en-US" sz="2600" b="1" dirty="0" smtClean="0"/>
              <a:t>Carnegie Mellon, Microsoft Research</a:t>
            </a:r>
          </a:p>
          <a:p>
            <a:r>
              <a:rPr lang="en-US" sz="2600" b="1" dirty="0" smtClean="0"/>
              <a:t>USENIX Security 2012</a:t>
            </a:r>
            <a:endParaRPr lang="en-US" sz="26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6927"/>
            <a:ext cx="7772400" cy="1470025"/>
          </a:xfrm>
        </p:spPr>
        <p:txBody>
          <a:bodyPr/>
          <a:lstStyle/>
          <a:p>
            <a:r>
              <a:rPr lang="en-US" dirty="0" smtClean="0"/>
              <a:t>Clickjacking: Attacks &amp; Defences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5223923"/>
            <a:ext cx="352839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SIL765 </a:t>
            </a:r>
            <a:r>
              <a:rPr lang="en-US" dirty="0" smtClean="0"/>
              <a:t>paper presentation by:</a:t>
            </a:r>
          </a:p>
          <a:p>
            <a:r>
              <a:rPr lang="en-US" sz="2200" dirty="0" smtClean="0"/>
              <a:t>Rahul Goyal: 2008CS50222 </a:t>
            </a:r>
          </a:p>
          <a:p>
            <a:r>
              <a:rPr lang="en-US" sz="2200" dirty="0" smtClean="0"/>
              <a:t>Ravee Malla: 2008CS50224</a:t>
            </a:r>
            <a:endParaRPr lang="en-US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932040" y="5229200"/>
            <a:ext cx="3528392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Course Instructor:</a:t>
            </a:r>
          </a:p>
          <a:p>
            <a:pPr algn="r"/>
            <a:r>
              <a:rPr lang="en-US" sz="2200" dirty="0" smtClean="0"/>
              <a:t>Prof. Huzur Saran</a:t>
            </a:r>
          </a:p>
          <a:p>
            <a:pPr algn="r"/>
            <a:r>
              <a:rPr lang="en-US" sz="2200" dirty="0" smtClean="0"/>
              <a:t>CSE, IIT Delhi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5414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560" y="3150745"/>
            <a:ext cx="3312368" cy="2471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Likejacking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user can be tricked into clicking            button, on an attacker’s website</a:t>
            </a:r>
          </a:p>
          <a:p>
            <a:r>
              <a:rPr lang="en-US" dirty="0" smtClean="0"/>
              <a:t>User visits attacker.com</a:t>
            </a:r>
          </a:p>
          <a:p>
            <a:r>
              <a:rPr lang="en-US" dirty="0" smtClean="0"/>
              <a:t>Like button hidden behind another button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382" y="1520788"/>
            <a:ext cx="80580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325738"/>
            <a:ext cx="238125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917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Clickjacking: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u="sng" dirty="0" smtClean="0"/>
              <a:t>Prerequisite</a:t>
            </a:r>
            <a:r>
              <a:rPr lang="en-US" dirty="0" smtClean="0"/>
              <a:t>: Multiple mutually distrusting applications sharing the same display, and having permission to manipulate each other’s visual appearance</a:t>
            </a:r>
          </a:p>
          <a:p>
            <a:r>
              <a:rPr lang="en-US" dirty="0" smtClean="0"/>
              <a:t>Attacker comprimises context integrity of another app’s UI components</a:t>
            </a:r>
          </a:p>
          <a:p>
            <a:pPr lvl="1"/>
            <a:r>
              <a:rPr lang="en-US" dirty="0" smtClean="0"/>
              <a:t>Temporal Integrity</a:t>
            </a:r>
          </a:p>
          <a:p>
            <a:pPr lvl="1"/>
            <a:r>
              <a:rPr lang="en-US" dirty="0" smtClean="0"/>
              <a:t>Visual Integrity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16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Context Integrity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Visual Integrity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Temporal Integrity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801616" cy="3886200"/>
          </a:xfrm>
        </p:spPr>
        <p:txBody>
          <a:bodyPr/>
          <a:lstStyle/>
          <a:p>
            <a:r>
              <a:rPr lang="en-US" dirty="0" smtClean="0"/>
              <a:t>What the user sees, is actually what is present</a:t>
            </a:r>
          </a:p>
          <a:p>
            <a:r>
              <a:rPr lang="en-US" dirty="0" smtClean="0"/>
              <a:t>No transparent, overlayed objects</a:t>
            </a:r>
          </a:p>
          <a:p>
            <a:r>
              <a:rPr lang="en-US" dirty="0" smtClean="0"/>
              <a:t>Eg              should be visible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should be visible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"/>
          </p:nvPr>
        </p:nvSpPr>
        <p:spPr/>
        <p:txBody>
          <a:bodyPr/>
          <a:lstStyle/>
          <a:p>
            <a:r>
              <a:rPr lang="en-US" dirty="0" smtClean="0"/>
              <a:t>State of the UI between </a:t>
            </a:r>
            <a:r>
              <a:rPr lang="en-US" i="1" dirty="0" smtClean="0"/>
              <a:t>time of user checking</a:t>
            </a:r>
            <a:r>
              <a:rPr lang="en-US" dirty="0" smtClean="0"/>
              <a:t> and </a:t>
            </a:r>
            <a:r>
              <a:rPr lang="en-US" i="1" dirty="0" smtClean="0"/>
              <a:t>the time of initiating the click</a:t>
            </a:r>
            <a:r>
              <a:rPr lang="en-US" dirty="0" smtClean="0"/>
              <a:t>, remains the same</a:t>
            </a:r>
          </a:p>
          <a:p>
            <a:endParaRPr lang="en-US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556" y="4059426"/>
            <a:ext cx="80580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130" y="4581128"/>
            <a:ext cx="230425" cy="288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61048"/>
            <a:ext cx="3600400" cy="242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289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84784"/>
            <a:ext cx="3457575" cy="48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Compromising Visual Integrity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826768" cy="4525963"/>
          </a:xfrm>
        </p:spPr>
        <p:txBody>
          <a:bodyPr/>
          <a:lstStyle/>
          <a:p>
            <a:r>
              <a:rPr lang="en-US" dirty="0" smtClean="0"/>
              <a:t>Hide the target</a:t>
            </a:r>
          </a:p>
          <a:p>
            <a:r>
              <a:rPr lang="en-US" b="1" dirty="0" smtClean="0"/>
              <a:t>Partial Overlays</a:t>
            </a:r>
            <a:endParaRPr lang="en-US" b="1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35291"/>
            <a:ext cx="340995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511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Compromising Visual Integrity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6275040" cy="4525963"/>
          </a:xfrm>
        </p:spPr>
        <p:txBody>
          <a:bodyPr/>
          <a:lstStyle/>
          <a:p>
            <a:r>
              <a:rPr lang="en-US" dirty="0" smtClean="0"/>
              <a:t>Multiple cursor feedback known as </a:t>
            </a:r>
            <a:r>
              <a:rPr lang="en-US" i="1" dirty="0" smtClean="0"/>
              <a:t>cursorjacking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3" y="2996952"/>
            <a:ext cx="6353175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Left Arrow 4"/>
          <p:cNvSpPr/>
          <p:nvPr/>
        </p:nvSpPr>
        <p:spPr>
          <a:xfrm>
            <a:off x="6732240" y="5440377"/>
            <a:ext cx="1152128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48264" y="5107250"/>
            <a:ext cx="172771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/>
              <a:t>Fake Cursor</a:t>
            </a:r>
          </a:p>
        </p:txBody>
      </p:sp>
      <p:sp>
        <p:nvSpPr>
          <p:cNvPr id="7" name="Right Arrow 6"/>
          <p:cNvSpPr/>
          <p:nvPr/>
        </p:nvSpPr>
        <p:spPr>
          <a:xfrm>
            <a:off x="755576" y="5440377"/>
            <a:ext cx="115212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07979" y="5085184"/>
            <a:ext cx="169892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b="1" dirty="0" smtClean="0"/>
              <a:t>Real Cursor</a:t>
            </a:r>
            <a:endParaRPr 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235211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Compromising Temporal Integrity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Bait and switch: As mouse comes near “Claim you..” button, Like moves to take it’s location before the user realizes it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3212976"/>
            <a:ext cx="6276975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3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Defences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User confirmation</a:t>
            </a:r>
          </a:p>
          <a:p>
            <a:pPr lvl="1"/>
            <a:r>
              <a:rPr lang="en-US" dirty="0" smtClean="0"/>
              <a:t>Degrades user experience</a:t>
            </a:r>
          </a:p>
          <a:p>
            <a:r>
              <a:rPr lang="en-US" dirty="0" smtClean="0"/>
              <a:t>UI randomization</a:t>
            </a:r>
          </a:p>
          <a:p>
            <a:pPr lvl="1"/>
            <a:r>
              <a:rPr lang="en-US" dirty="0" smtClean="0"/>
              <a:t>Unreliable &amp; not user-friendly. (Multi-click attacks)</a:t>
            </a:r>
          </a:p>
          <a:p>
            <a:r>
              <a:rPr lang="en-US" dirty="0" smtClean="0"/>
              <a:t>Framebusting (X-Frame-Options)</a:t>
            </a:r>
          </a:p>
          <a:p>
            <a:pPr lvl="1"/>
            <a:r>
              <a:rPr lang="en-US" dirty="0" smtClean="0"/>
              <a:t>Incompatible with embedding 3</a:t>
            </a:r>
            <a:r>
              <a:rPr lang="en-US" baseline="30000" dirty="0" smtClean="0"/>
              <a:t>rd</a:t>
            </a:r>
            <a:r>
              <a:rPr lang="en-US" dirty="0" smtClean="0"/>
              <a:t>-party widgets</a:t>
            </a:r>
          </a:p>
          <a:p>
            <a:r>
              <a:rPr lang="en-US" dirty="0" smtClean="0"/>
              <a:t>Opaque overlay policy</a:t>
            </a:r>
          </a:p>
          <a:p>
            <a:pPr lvl="1"/>
            <a:r>
              <a:rPr lang="en-US" dirty="0" smtClean="0"/>
              <a:t>Breaks legitimate sites</a:t>
            </a:r>
          </a:p>
          <a:p>
            <a:r>
              <a:rPr lang="en-US" dirty="0" smtClean="0"/>
              <a:t>Visibility detection on click</a:t>
            </a:r>
          </a:p>
          <a:p>
            <a:pPr lvl="1"/>
            <a:r>
              <a:rPr lang="en-US" dirty="0" smtClean="0"/>
              <a:t>Allow clicks only on elements that are visible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33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Protecting temporal integrity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Imposing a delay after displaying a UI</a:t>
            </a:r>
          </a:p>
          <a:p>
            <a:pPr lvl="1"/>
            <a:r>
              <a:rPr lang="en-US" dirty="0" smtClean="0"/>
              <a:t>Annoying to users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80928"/>
            <a:ext cx="5238750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320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Attacks Demonstrated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Authors conducted new exploits using Clickjacking &amp; with and without their own patches using </a:t>
            </a:r>
            <a:r>
              <a:rPr lang="en-US" u="sng" dirty="0" smtClean="0"/>
              <a:t>Amazon Mechanical Turks</a:t>
            </a:r>
          </a:p>
          <a:p>
            <a:r>
              <a:rPr lang="en-US" dirty="0" smtClean="0"/>
              <a:t>Reported the effectiveness of the attack</a:t>
            </a:r>
          </a:p>
          <a:p>
            <a:r>
              <a:rPr lang="en-US" dirty="0" smtClean="0"/>
              <a:t>Attacks:</a:t>
            </a:r>
          </a:p>
          <a:p>
            <a:pPr lvl="1"/>
            <a:r>
              <a:rPr lang="en-US" dirty="0" smtClean="0"/>
              <a:t>Accessing user’s webcam: </a:t>
            </a:r>
            <a:r>
              <a:rPr lang="en-US" b="1" dirty="0" smtClean="0">
                <a:solidFill>
                  <a:srgbClr val="FF0000"/>
                </a:solidFill>
              </a:rPr>
              <a:t>Attack success: 43%</a:t>
            </a:r>
          </a:p>
          <a:p>
            <a:pPr lvl="1"/>
            <a:r>
              <a:rPr lang="en-US" dirty="0" smtClean="0"/>
              <a:t>Stealing user’s email: </a:t>
            </a:r>
            <a:r>
              <a:rPr lang="en-US" b="1" dirty="0" smtClean="0">
                <a:solidFill>
                  <a:srgbClr val="FF0000"/>
                </a:solidFill>
              </a:rPr>
              <a:t>Attack success: 47%</a:t>
            </a:r>
          </a:p>
          <a:p>
            <a:pPr lvl="1"/>
            <a:r>
              <a:rPr lang="en-US" dirty="0" smtClean="0"/>
              <a:t>Revealing user’s identity: </a:t>
            </a:r>
            <a:r>
              <a:rPr lang="en-US" b="1" dirty="0" smtClean="0">
                <a:solidFill>
                  <a:srgbClr val="FF0000"/>
                </a:solidFill>
              </a:rPr>
              <a:t>Attack success: 98%</a:t>
            </a:r>
          </a:p>
          <a:p>
            <a:pPr lvl="1"/>
            <a:endParaRPr lang="en-US" b="1" dirty="0" smtClean="0">
              <a:solidFill>
                <a:srgbClr val="FF0000"/>
              </a:solidFill>
            </a:endParaRPr>
          </a:p>
          <a:p>
            <a:pPr lvl="1"/>
            <a:endParaRPr lang="en-US" b="1" dirty="0" smtClean="0">
              <a:solidFill>
                <a:srgbClr val="FF0000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54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user’s webcam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66569"/>
            <a:ext cx="6481014" cy="416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30674"/>
            <a:ext cx="1943100" cy="303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08304" y="1844824"/>
            <a:ext cx="16561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FF0000"/>
                </a:solidFill>
              </a:rPr>
              <a:t>Fake Cursor</a:t>
            </a:r>
            <a:endParaRPr lang="en-US" sz="2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236296" y="4869160"/>
            <a:ext cx="16561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FF0000"/>
                </a:solidFill>
              </a:rPr>
              <a:t>Real Cursor</a:t>
            </a: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02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Stealing user’s email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99072"/>
            <a:ext cx="5437581" cy="3962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3" y="1645798"/>
            <a:ext cx="5437581" cy="403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654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InContext Defence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Design Goals:</a:t>
            </a:r>
          </a:p>
          <a:p>
            <a:pPr lvl="1"/>
            <a:r>
              <a:rPr lang="en-US" dirty="0" smtClean="0"/>
              <a:t>Should support 3</a:t>
            </a:r>
            <a:r>
              <a:rPr lang="en-US" baseline="30000" dirty="0" smtClean="0"/>
              <a:t>rd</a:t>
            </a:r>
            <a:r>
              <a:rPr lang="en-US" dirty="0" smtClean="0"/>
              <a:t> party object embedding</a:t>
            </a:r>
          </a:p>
          <a:p>
            <a:pPr lvl="1"/>
            <a:r>
              <a:rPr lang="en-US" dirty="0" smtClean="0"/>
              <a:t>Should not have to prompt users for actions</a:t>
            </a:r>
          </a:p>
          <a:p>
            <a:pPr lvl="1"/>
            <a:r>
              <a:rPr lang="en-US" dirty="0" smtClean="0"/>
              <a:t>Should not break existing sites</a:t>
            </a:r>
          </a:p>
          <a:p>
            <a:pPr lvl="1"/>
            <a:r>
              <a:rPr lang="en-US" dirty="0" smtClean="0"/>
              <a:t>Should be </a:t>
            </a:r>
            <a:r>
              <a:rPr lang="en-US" i="1" dirty="0" smtClean="0"/>
              <a:t>resilient </a:t>
            </a:r>
            <a:r>
              <a:rPr lang="en-US" dirty="0" smtClean="0"/>
              <a:t>to new attacks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32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402832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Techniques to ensure user is always </a:t>
            </a:r>
            <a:r>
              <a:rPr lang="en-US" i="1" dirty="0" smtClean="0"/>
              <a:t>InContext </a:t>
            </a:r>
            <a:r>
              <a:rPr lang="en-US" dirty="0" smtClean="0"/>
              <a:t>of the sensitive UI in interaction</a:t>
            </a:r>
          </a:p>
          <a:p>
            <a:r>
              <a:rPr lang="en-US" dirty="0" smtClean="0"/>
              <a:t>Websites can indicate their sensitive UI</a:t>
            </a:r>
          </a:p>
          <a:p>
            <a:r>
              <a:rPr lang="en-US" dirty="0" smtClean="0"/>
              <a:t>Browsers can </a:t>
            </a:r>
            <a:r>
              <a:rPr lang="en-US" i="1" dirty="0" smtClean="0"/>
              <a:t>enforce </a:t>
            </a:r>
            <a:r>
              <a:rPr lang="en-US" dirty="0" smtClean="0"/>
              <a:t>context integrity rules on these sensitive UIs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8"/>
            <a:ext cx="4140460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339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Ensuring visual integrity of target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OS can compare the screenshot of sensitive UI with the reference bitmap provided</a:t>
            </a:r>
          </a:p>
          <a:p>
            <a:pPr lvl="1"/>
            <a:r>
              <a:rPr lang="en-US" dirty="0" smtClean="0"/>
              <a:t>30ms overhead on click processing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64" y="3284984"/>
            <a:ext cx="81534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660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Ensuring visual integrity of pointer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68761"/>
            <a:ext cx="8229600" cy="1440160"/>
          </a:xfrm>
        </p:spPr>
        <p:txBody>
          <a:bodyPr>
            <a:normAutofit/>
          </a:bodyPr>
          <a:lstStyle/>
          <a:p>
            <a:r>
              <a:rPr lang="en-US" dirty="0" smtClean="0"/>
              <a:t>Remove cursor customization</a:t>
            </a:r>
          </a:p>
          <a:p>
            <a:r>
              <a:rPr lang="en-US" dirty="0" smtClean="0"/>
              <a:t>Freeze screen</a:t>
            </a:r>
            <a:endParaRPr lang="en-US" u="sng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7791450" cy="404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346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Ensuring visual integrity of pointer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Lightbox effect around target on pointer entry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8840"/>
            <a:ext cx="7441085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345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Ensuring temporal integrity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u="sng" dirty="0" smtClean="0"/>
              <a:t>UI Delay</a:t>
            </a:r>
            <a:endParaRPr lang="en-US" dirty="0"/>
          </a:p>
          <a:p>
            <a:pPr lvl="1"/>
            <a:r>
              <a:rPr lang="en-US" dirty="0" smtClean="0"/>
              <a:t>On a visual change, all buttons are inactive for a certain time</a:t>
            </a:r>
          </a:p>
          <a:p>
            <a:r>
              <a:rPr lang="en-US" b="1" u="sng" dirty="0" smtClean="0"/>
              <a:t>Pointer Re-entry: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On a visual change, invalidate clicks till pointer re-enters the UI</a:t>
            </a:r>
            <a:endParaRPr lang="en-US" b="1" u="sn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12976"/>
            <a:ext cx="5068633" cy="3146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897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&amp; Extensions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Demonstrate clickjacking variants and dangers</a:t>
            </a:r>
          </a:p>
          <a:p>
            <a:r>
              <a:rPr lang="en-US" dirty="0" smtClean="0"/>
              <a:t>Show effective defences (success 43-98%)</a:t>
            </a:r>
          </a:p>
          <a:p>
            <a:r>
              <a:rPr lang="en-US" dirty="0" smtClean="0"/>
              <a:t>Our Extensions:</a:t>
            </a:r>
          </a:p>
          <a:p>
            <a:pPr lvl="1"/>
            <a:r>
              <a:rPr lang="en-US" dirty="0" smtClean="0"/>
              <a:t>Replicate the studies and test the effectiveness of defences</a:t>
            </a:r>
          </a:p>
          <a:p>
            <a:pPr lvl="1"/>
            <a:r>
              <a:rPr lang="en-US" dirty="0" smtClean="0"/>
              <a:t>Explore other methods/cases where Clickjacking can be used as an exploit</a:t>
            </a:r>
          </a:p>
        </p:txBody>
      </p:sp>
    </p:spTree>
    <p:extLst>
      <p:ext uri="{BB962C8B-B14F-4D97-AF65-F5344CB8AC3E}">
        <p14:creationId xmlns:p14="http://schemas.microsoft.com/office/powerpoint/2010/main" val="376973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Questions &amp; Comments.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0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128</TotalTime>
  <Words>516</Words>
  <Application>Microsoft Office PowerPoint</Application>
  <PresentationFormat>On-screen Show (4:3)</PresentationFormat>
  <Paragraphs>93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Equity</vt:lpstr>
      <vt:lpstr>Clickjacking: Attacks &amp; Defences</vt:lpstr>
      <vt:lpstr>Likejacking</vt:lpstr>
      <vt:lpstr>Clickjacking: Definition</vt:lpstr>
      <vt:lpstr>Types of Context Integrity</vt:lpstr>
      <vt:lpstr>Compromising Visual Integrity</vt:lpstr>
      <vt:lpstr>Compromising Visual Integrity</vt:lpstr>
      <vt:lpstr>Compromising Temporal Integrity</vt:lpstr>
      <vt:lpstr>Existing Defences</vt:lpstr>
      <vt:lpstr>Protecting temporal integrity</vt:lpstr>
      <vt:lpstr>New Attacks Demonstrated</vt:lpstr>
      <vt:lpstr>Accessing user’s webcam</vt:lpstr>
      <vt:lpstr>Stealing user’s email</vt:lpstr>
      <vt:lpstr>InContext Defence</vt:lpstr>
      <vt:lpstr>Basic Idea</vt:lpstr>
      <vt:lpstr>Ensuring visual integrity of target</vt:lpstr>
      <vt:lpstr>Ensuring visual integrity of pointer</vt:lpstr>
      <vt:lpstr>Ensuring visual integrity of pointer</vt:lpstr>
      <vt:lpstr>Ensuring temporal integrity</vt:lpstr>
      <vt:lpstr>Conclusions &amp; Extensions</vt:lpstr>
      <vt:lpstr>Thanks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Clickjacking: Attacks &amp; Defences</dc:title>
  <dc:creator>xenoph</dc:creator>
  <cp:lastModifiedBy>xenoph</cp:lastModifiedBy>
  <cp:revision>41</cp:revision>
  <dcterms:created xsi:type="dcterms:W3CDTF">2012-11-01T20:15:19Z</dcterms:created>
  <dcterms:modified xsi:type="dcterms:W3CDTF">2012-11-02T04:02:08Z</dcterms:modified>
</cp:coreProperties>
</file>