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46" autoAdjust="0"/>
  </p:normalViewPr>
  <p:slideViewPr>
    <p:cSldViewPr>
      <p:cViewPr varScale="1">
        <p:scale>
          <a:sx n="62" d="100"/>
          <a:sy n="62" d="100"/>
        </p:scale>
        <p:origin x="-2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6CFAD-09D4-4B7B-8386-D5062A4F2023}" type="datetimeFigureOut">
              <a:rPr lang="en-US" smtClean="0"/>
              <a:t>1/25/2010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EA416-6DEF-44DA-BE1C-6CD2FF7D699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530" y="685488"/>
            <a:ext cx="4544046" cy="3427438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err="1" smtClean="0"/>
              <a:t>OptIn</a:t>
            </a:r>
            <a:r>
              <a:rPr lang="en-US" dirty="0" smtClean="0"/>
              <a:t>:    Windows processes are protected.    Other apps must </a:t>
            </a:r>
            <a:r>
              <a:rPr lang="en-US" dirty="0" err="1" smtClean="0"/>
              <a:t>OptIn</a:t>
            </a:r>
            <a:r>
              <a:rPr lang="en-US" dirty="0" smtClean="0"/>
              <a:t> for protection using  sysdm.cpl  program.</a:t>
            </a:r>
          </a:p>
          <a:p>
            <a:r>
              <a:rPr lang="en-US" dirty="0" smtClean="0"/>
              <a:t>DEP:   data execute prevention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530" y="685488"/>
            <a:ext cx="4544046" cy="3427438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NX wasted effort?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530" y="685488"/>
            <a:ext cx="4544046" cy="3427438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Combination of  NX and ASLR is effective.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530" y="685488"/>
            <a:ext cx="4544046" cy="3427438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err="1" smtClean="0"/>
              <a:t>ProPolice</a:t>
            </a:r>
            <a:r>
              <a:rPr lang="en-US" dirty="0" smtClean="0"/>
              <a:t>:   replicates pointers in arguments to bottom of local </a:t>
            </a:r>
            <a:r>
              <a:rPr lang="en-US" dirty="0" err="1" smtClean="0"/>
              <a:t>vars</a:t>
            </a:r>
            <a:r>
              <a:rPr lang="en-US" dirty="0" smtClean="0"/>
              <a:t> area.</a:t>
            </a:r>
          </a:p>
          <a:p>
            <a:r>
              <a:rPr lang="en-US" dirty="0" smtClean="0"/>
              <a:t>/GS:   Arguments, return address, </a:t>
            </a:r>
            <a:r>
              <a:rPr lang="en-US" b="1" dirty="0" smtClean="0"/>
              <a:t>cookie</a:t>
            </a:r>
            <a:r>
              <a:rPr lang="en-US" dirty="0" smtClean="0"/>
              <a:t>, arrays, local variables, copies of some pointer arguments, </a:t>
            </a:r>
            <a:r>
              <a:rPr lang="en-US" dirty="0" err="1" smtClean="0"/>
              <a:t>alloca</a:t>
            </a: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Defenses</a:t>
            </a:r>
          </a:p>
        </p:txBody>
      </p:sp>
      <p:sp>
        <p:nvSpPr>
          <p:cNvPr id="163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432800" cy="914400"/>
          </a:xfrm>
        </p:spPr>
        <p:txBody>
          <a:bodyPr/>
          <a:lstStyle/>
          <a:p>
            <a:r>
              <a:rPr lang="en-US" sz="4400" smtClean="0"/>
              <a:t>Preventing hijacking attacks</a:t>
            </a:r>
          </a:p>
        </p:txBody>
      </p:sp>
      <p:sp>
        <p:nvSpPr>
          <p:cNvPr id="174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915400" cy="5257800"/>
          </a:xfrm>
        </p:spPr>
        <p:txBody>
          <a:bodyPr/>
          <a:lstStyle/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 smtClean="0"/>
              <a:t> </a:t>
            </a:r>
            <a:r>
              <a:rPr lang="en-US" sz="2400" u="sng" dirty="0" smtClean="0"/>
              <a:t>Fix bugs</a:t>
            </a:r>
            <a:r>
              <a:rPr lang="en-US" sz="2400" dirty="0" smtClean="0"/>
              <a:t>:</a:t>
            </a:r>
          </a:p>
          <a:p>
            <a:pPr marL="808038" lvl="1" indent="-236538"/>
            <a:r>
              <a:rPr lang="en-US" dirty="0" smtClean="0"/>
              <a:t>Audit software</a:t>
            </a:r>
          </a:p>
          <a:p>
            <a:pPr lvl="2" indent="-220663"/>
            <a:r>
              <a:rPr lang="en-US" sz="2400" dirty="0" smtClean="0"/>
              <a:t>Automated tools:   </a:t>
            </a:r>
            <a:r>
              <a:rPr lang="en-US" sz="2400" dirty="0" err="1" smtClean="0"/>
              <a:t>Coverity</a:t>
            </a:r>
            <a:r>
              <a:rPr lang="en-US" sz="2400" dirty="0" smtClean="0"/>
              <a:t>,  </a:t>
            </a:r>
            <a:r>
              <a:rPr lang="en-US" sz="2400" dirty="0" err="1" smtClean="0"/>
              <a:t>Prefast</a:t>
            </a:r>
            <a:r>
              <a:rPr lang="en-US" sz="2400" dirty="0" smtClean="0"/>
              <a:t>/Prefix. </a:t>
            </a:r>
          </a:p>
          <a:p>
            <a:pPr marL="808038" lvl="1" indent="-236538"/>
            <a:r>
              <a:rPr lang="en-US" dirty="0" smtClean="0"/>
              <a:t>Rewrite software in a type safe </a:t>
            </a:r>
            <a:r>
              <a:rPr lang="en-US" dirty="0" err="1" smtClean="0"/>
              <a:t>languange</a:t>
            </a:r>
            <a:r>
              <a:rPr lang="en-US" dirty="0" smtClean="0"/>
              <a:t>  (Java, ML)</a:t>
            </a:r>
          </a:p>
          <a:p>
            <a:pPr lvl="2" indent="-220663"/>
            <a:r>
              <a:rPr lang="en-US" sz="2400" dirty="0" smtClean="0"/>
              <a:t>Difficult for existing (legacy) code …</a:t>
            </a:r>
          </a:p>
          <a:p>
            <a:pPr marL="808038" lvl="1" indent="-236538"/>
            <a:endParaRPr lang="en-US" dirty="0" smtClean="0"/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 smtClean="0">
                <a:solidFill>
                  <a:schemeClr val="accent2"/>
                </a:solidFill>
                <a:sym typeface="Gill Sans" charset="0"/>
              </a:rPr>
              <a:t> Concede overflow,  but </a:t>
            </a:r>
            <a:r>
              <a:rPr lang="en-US" sz="2400" u="sng" dirty="0" smtClean="0">
                <a:solidFill>
                  <a:schemeClr val="accent2"/>
                </a:solidFill>
                <a:sym typeface="Gill Sans" charset="0"/>
              </a:rPr>
              <a:t>prevent code execution</a:t>
            </a:r>
            <a:endParaRPr lang="en-US" sz="2400" dirty="0" smtClean="0">
              <a:solidFill>
                <a:schemeClr val="accent2"/>
              </a:solidFill>
            </a:endParaRPr>
          </a:p>
          <a:p>
            <a:pPr lvl="2" indent="-220663"/>
            <a:endParaRPr lang="en-US" sz="2400" dirty="0" smtClean="0">
              <a:solidFill>
                <a:schemeClr val="accent2"/>
              </a:solidFill>
            </a:endParaRP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 smtClean="0">
                <a:solidFill>
                  <a:schemeClr val="accent2"/>
                </a:solidFill>
                <a:sym typeface="Gill Sans" charset="0"/>
              </a:rPr>
              <a:t> Add </a:t>
            </a:r>
            <a:r>
              <a:rPr lang="en-US" sz="2400" u="sng" dirty="0" smtClean="0">
                <a:solidFill>
                  <a:schemeClr val="accent2"/>
                </a:solidFill>
                <a:sym typeface="Gill Sans" charset="0"/>
              </a:rPr>
              <a:t>runtime code</a:t>
            </a:r>
            <a:r>
              <a:rPr lang="en-US" sz="2400" dirty="0" smtClean="0">
                <a:solidFill>
                  <a:schemeClr val="accent2"/>
                </a:solidFill>
                <a:sym typeface="Gill Sans" charset="0"/>
              </a:rPr>
              <a:t> to detect overflows exploits</a:t>
            </a:r>
          </a:p>
          <a:p>
            <a:pPr marL="808038" lvl="1" indent="-236538"/>
            <a:r>
              <a:rPr lang="en-US" dirty="0" smtClean="0"/>
              <a:t>Halt process when overflow exploit detected</a:t>
            </a:r>
          </a:p>
          <a:p>
            <a:pPr marL="808038" lvl="1" indent="-236538"/>
            <a:r>
              <a:rPr lang="en-US" dirty="0" err="1" smtClean="0"/>
              <a:t>StackGuard</a:t>
            </a:r>
            <a:r>
              <a:rPr lang="en-US" dirty="0" smtClean="0"/>
              <a:t>,  </a:t>
            </a:r>
            <a:r>
              <a:rPr lang="en-US" dirty="0" err="1" smtClean="0"/>
              <a:t>LibSafe</a:t>
            </a:r>
            <a:r>
              <a:rPr lang="en-US" dirty="0" smtClean="0"/>
              <a:t>, …</a:t>
            </a:r>
          </a:p>
          <a:p>
            <a:pPr marL="808038" lvl="1" indent="-236538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737600" cy="914400"/>
          </a:xfrm>
        </p:spPr>
        <p:txBody>
          <a:bodyPr/>
          <a:lstStyle/>
          <a:p>
            <a:r>
              <a:rPr lang="en-US" sz="3600" smtClean="0"/>
              <a:t>Marking memory as non-execute   </a:t>
            </a:r>
            <a:r>
              <a:rPr lang="en-US" sz="2400" smtClean="0">
                <a:latin typeface="Arial" charset="0"/>
              </a:rPr>
              <a:t>(W^X)</a:t>
            </a:r>
          </a:p>
        </p:txBody>
      </p:sp>
      <p:sp>
        <p:nvSpPr>
          <p:cNvPr id="706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915400" cy="5257800"/>
          </a:xfrm>
        </p:spPr>
        <p:txBody>
          <a:bodyPr>
            <a:normAutofit fontScale="92500" lnSpcReduction="10000"/>
          </a:bodyPr>
          <a:lstStyle/>
          <a:p>
            <a:pPr>
              <a:buSzPct val="120000"/>
            </a:pPr>
            <a:r>
              <a:rPr lang="en-US" sz="2000" dirty="0" smtClean="0"/>
              <a:t> </a:t>
            </a:r>
            <a:r>
              <a:rPr lang="en-US" sz="2400" dirty="0" smtClean="0"/>
              <a:t>Prevent overflow code execution by marking </a:t>
            </a:r>
            <a:br>
              <a:rPr lang="en-US" sz="2400" dirty="0" smtClean="0"/>
            </a:br>
            <a:r>
              <a:rPr lang="en-US" sz="2400" dirty="0" smtClean="0"/>
              <a:t> stack and heap segments as </a:t>
            </a:r>
            <a:r>
              <a:rPr lang="en-US" sz="2400" b="1" dirty="0" smtClean="0"/>
              <a:t>non-executable</a:t>
            </a:r>
          </a:p>
          <a:p>
            <a:pPr lvl="1">
              <a:spcBef>
                <a:spcPct val="50000"/>
              </a:spcBef>
            </a:pPr>
            <a:r>
              <a:rPr lang="en-US" dirty="0" smtClean="0">
                <a:latin typeface="Arial" charset="0"/>
              </a:rPr>
              <a:t>NX-bit on AMD </a:t>
            </a:r>
            <a:r>
              <a:rPr lang="en-US" dirty="0" err="1" smtClean="0">
                <a:latin typeface="Arial" charset="0"/>
              </a:rPr>
              <a:t>Athlon</a:t>
            </a:r>
            <a:r>
              <a:rPr lang="en-US" dirty="0" smtClean="0">
                <a:latin typeface="Arial" charset="0"/>
              </a:rPr>
              <a:t> 64,     XD-bit on Intel P4  Prescott</a:t>
            </a:r>
          </a:p>
          <a:p>
            <a:pPr lvl="2"/>
            <a:r>
              <a:rPr lang="en-US" sz="2400" dirty="0" smtClean="0"/>
              <a:t>NX bit in every Page Table Entry (PTE)</a:t>
            </a:r>
            <a:endParaRPr lang="en-US" dirty="0" smtClean="0"/>
          </a:p>
          <a:p>
            <a:pPr lvl="1">
              <a:spcBef>
                <a:spcPct val="50000"/>
              </a:spcBef>
            </a:pPr>
            <a:r>
              <a:rPr lang="en-US" dirty="0" smtClean="0"/>
              <a:t>Deployment: </a:t>
            </a:r>
          </a:p>
          <a:p>
            <a:pPr lvl="2">
              <a:lnSpc>
                <a:spcPct val="110000"/>
              </a:lnSpc>
              <a:buSzPct val="120000"/>
            </a:pPr>
            <a:r>
              <a:rPr lang="en-US" sz="2400" dirty="0" smtClean="0"/>
              <a:t>Linux (via </a:t>
            </a:r>
            <a:r>
              <a:rPr lang="en-US" sz="2400" dirty="0" err="1" smtClean="0"/>
              <a:t>PaX</a:t>
            </a:r>
            <a:r>
              <a:rPr lang="en-US" sz="2400" dirty="0" smtClean="0"/>
              <a:t> project);    </a:t>
            </a:r>
            <a:r>
              <a:rPr lang="en-US" sz="2400" dirty="0" err="1" smtClean="0"/>
              <a:t>OpenBSD</a:t>
            </a:r>
            <a:endParaRPr lang="en-US" sz="2400" dirty="0" smtClean="0"/>
          </a:p>
          <a:p>
            <a:pPr lvl="2">
              <a:buSzPct val="120000"/>
            </a:pPr>
            <a:r>
              <a:rPr lang="en-US" sz="2400" dirty="0" smtClean="0"/>
              <a:t>Windows since XP SP2    (DEP)</a:t>
            </a:r>
          </a:p>
          <a:p>
            <a:pPr lvl="3">
              <a:buSzPct val="60000"/>
            </a:pPr>
            <a:r>
              <a:rPr lang="en-US" dirty="0" smtClean="0"/>
              <a:t> Boot.ini :        </a:t>
            </a:r>
            <a:r>
              <a:rPr lang="en-US" b="1" dirty="0" smtClean="0"/>
              <a:t>/</a:t>
            </a:r>
            <a:r>
              <a:rPr lang="en-US" b="1" dirty="0" err="1" smtClean="0"/>
              <a:t>noexecute</a:t>
            </a:r>
            <a:r>
              <a:rPr lang="en-US" b="1" dirty="0" smtClean="0"/>
              <a:t>=</a:t>
            </a:r>
            <a:r>
              <a:rPr lang="en-US" b="1" dirty="0" err="1" smtClean="0"/>
              <a:t>OptIn</a:t>
            </a:r>
            <a:r>
              <a:rPr lang="en-US" b="1" dirty="0" smtClean="0"/>
              <a:t>   </a:t>
            </a:r>
            <a:r>
              <a:rPr lang="en-US" dirty="0" smtClean="0"/>
              <a:t>or</a:t>
            </a:r>
            <a:r>
              <a:rPr lang="en-US" b="1" dirty="0" smtClean="0"/>
              <a:t>  </a:t>
            </a:r>
            <a:r>
              <a:rPr lang="en-US" b="1" dirty="0" err="1" smtClean="0"/>
              <a:t>AlwaysOn</a:t>
            </a:r>
            <a:endParaRPr lang="en-US" dirty="0" smtClean="0"/>
          </a:p>
          <a:p>
            <a:pPr>
              <a:spcBef>
                <a:spcPct val="140000"/>
              </a:spcBef>
            </a:pPr>
            <a:r>
              <a:rPr lang="en-US" sz="2000" dirty="0" smtClean="0"/>
              <a:t>Limitations:</a:t>
            </a:r>
          </a:p>
          <a:p>
            <a:pPr lvl="1"/>
            <a:r>
              <a:rPr lang="en-US" dirty="0" smtClean="0"/>
              <a:t>Some apps need executable heap   </a:t>
            </a:r>
            <a:r>
              <a:rPr lang="en-US" sz="1800" dirty="0" smtClean="0"/>
              <a:t>(e.g. JITs).</a:t>
            </a:r>
            <a:endParaRPr lang="en-US" dirty="0" smtClean="0"/>
          </a:p>
          <a:p>
            <a:pPr lvl="1"/>
            <a:r>
              <a:rPr lang="en-US" dirty="0" smtClean="0"/>
              <a:t>Does not defend against `</a:t>
            </a:r>
            <a:r>
              <a:rPr lang="en-US" b="1" dirty="0" smtClean="0">
                <a:solidFill>
                  <a:srgbClr val="6699FF"/>
                </a:solidFill>
              </a:rPr>
              <a:t>return-to-</a:t>
            </a:r>
            <a:r>
              <a:rPr lang="en-US" b="1" dirty="0" err="1" smtClean="0">
                <a:solidFill>
                  <a:srgbClr val="6699FF"/>
                </a:solidFill>
              </a:rPr>
              <a:t>libc</a:t>
            </a:r>
            <a:r>
              <a:rPr lang="en-US" dirty="0" smtClean="0"/>
              <a:t>’ exploit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Examples:   DEP controls in Vista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43025"/>
            <a:ext cx="3590925" cy="5133975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med"/>
          </a:ln>
        </p:spPr>
      </p:pic>
      <p:pic>
        <p:nvPicPr>
          <p:cNvPr id="942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3925" y="2819400"/>
            <a:ext cx="4105275" cy="2390775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med"/>
          </a:ln>
        </p:spPr>
      </p:pic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4876800" y="5257800"/>
            <a:ext cx="3849688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 type="none" w="lg" len="med"/>
          </a:ln>
        </p:spPr>
        <p:txBody>
          <a:bodyPr wrap="none">
            <a:spAutoFit/>
          </a:bodyPr>
          <a:lstStyle/>
          <a:p>
            <a:r>
              <a:rPr lang="en-US" sz="2400"/>
              <a:t>DEP terminating a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Return to libc</a:t>
            </a:r>
          </a:p>
        </p:txBody>
      </p:sp>
      <p:sp>
        <p:nvSpPr>
          <p:cNvPr id="204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5029200"/>
          </a:xfrm>
        </p:spPr>
        <p:txBody>
          <a:bodyPr/>
          <a:lstStyle/>
          <a:p>
            <a:r>
              <a:rPr lang="en-US" sz="2400" smtClean="0"/>
              <a:t> Control hijacking without executing code</a:t>
            </a:r>
          </a:p>
        </p:txBody>
      </p:sp>
      <p:sp>
        <p:nvSpPr>
          <p:cNvPr id="20484" name="Rectangle 33"/>
          <p:cNvSpPr>
            <a:spLocks noChangeArrowheads="1"/>
          </p:cNvSpPr>
          <p:nvPr/>
        </p:nvSpPr>
        <p:spPr bwMode="auto">
          <a:xfrm>
            <a:off x="1524000" y="2819400"/>
            <a:ext cx="1295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" pitchFamily="18" charset="0"/>
              </a:rPr>
              <a:t>args</a:t>
            </a:r>
          </a:p>
        </p:txBody>
      </p:sp>
      <p:sp>
        <p:nvSpPr>
          <p:cNvPr id="20485" name="Rectangle 34"/>
          <p:cNvSpPr>
            <a:spLocks noChangeArrowheads="1"/>
          </p:cNvSpPr>
          <p:nvPr/>
        </p:nvSpPr>
        <p:spPr bwMode="auto">
          <a:xfrm>
            <a:off x="1524000" y="3581400"/>
            <a:ext cx="1295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" pitchFamily="18" charset="0"/>
              </a:rPr>
              <a:t>ret-addr</a:t>
            </a:r>
          </a:p>
        </p:txBody>
      </p:sp>
      <p:sp>
        <p:nvSpPr>
          <p:cNvPr id="20486" name="Rectangle 35"/>
          <p:cNvSpPr>
            <a:spLocks noChangeArrowheads="1"/>
          </p:cNvSpPr>
          <p:nvPr/>
        </p:nvSpPr>
        <p:spPr bwMode="auto">
          <a:xfrm>
            <a:off x="1524000" y="3962400"/>
            <a:ext cx="1295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" pitchFamily="18" charset="0"/>
              </a:rPr>
              <a:t>sfp</a:t>
            </a:r>
          </a:p>
        </p:txBody>
      </p:sp>
      <p:sp>
        <p:nvSpPr>
          <p:cNvPr id="20487" name="Rectangle 36"/>
          <p:cNvSpPr>
            <a:spLocks noChangeArrowheads="1"/>
          </p:cNvSpPr>
          <p:nvPr/>
        </p:nvSpPr>
        <p:spPr bwMode="auto">
          <a:xfrm>
            <a:off x="1524000" y="4343400"/>
            <a:ext cx="1295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Rectangle 37"/>
          <p:cNvSpPr>
            <a:spLocks noChangeArrowheads="1"/>
          </p:cNvSpPr>
          <p:nvPr/>
        </p:nvSpPr>
        <p:spPr bwMode="auto">
          <a:xfrm>
            <a:off x="1524000" y="4800600"/>
            <a:ext cx="1295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" pitchFamily="18" charset="0"/>
              </a:rPr>
              <a:t>local buf</a:t>
            </a:r>
          </a:p>
        </p:txBody>
      </p:sp>
      <p:sp>
        <p:nvSpPr>
          <p:cNvPr id="20489" name="Line 38"/>
          <p:cNvSpPr>
            <a:spLocks noChangeShapeType="1"/>
          </p:cNvSpPr>
          <p:nvPr/>
        </p:nvSpPr>
        <p:spPr bwMode="auto">
          <a:xfrm>
            <a:off x="1524000" y="25908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0" name="Line 39"/>
          <p:cNvSpPr>
            <a:spLocks noChangeShapeType="1"/>
          </p:cNvSpPr>
          <p:nvPr/>
        </p:nvSpPr>
        <p:spPr bwMode="auto">
          <a:xfrm>
            <a:off x="2819400" y="25908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1" name="Text Box 40"/>
          <p:cNvSpPr txBox="1">
            <a:spLocks noChangeArrowheads="1"/>
          </p:cNvSpPr>
          <p:nvPr/>
        </p:nvSpPr>
        <p:spPr bwMode="auto">
          <a:xfrm>
            <a:off x="1752600" y="2209800"/>
            <a:ext cx="80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" pitchFamily="18" charset="0"/>
              </a:rPr>
              <a:t>stack</a:t>
            </a:r>
          </a:p>
        </p:txBody>
      </p:sp>
      <p:sp>
        <p:nvSpPr>
          <p:cNvPr id="20492" name="Rectangle 41"/>
          <p:cNvSpPr>
            <a:spLocks noChangeArrowheads="1"/>
          </p:cNvSpPr>
          <p:nvPr/>
        </p:nvSpPr>
        <p:spPr bwMode="auto">
          <a:xfrm>
            <a:off x="5562600" y="2819400"/>
            <a:ext cx="1295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latin typeface="Times" pitchFamily="18" charset="0"/>
            </a:endParaRPr>
          </a:p>
        </p:txBody>
      </p:sp>
      <p:sp>
        <p:nvSpPr>
          <p:cNvPr id="20493" name="Rectangle 42"/>
          <p:cNvSpPr>
            <a:spLocks noChangeArrowheads="1"/>
          </p:cNvSpPr>
          <p:nvPr/>
        </p:nvSpPr>
        <p:spPr bwMode="auto">
          <a:xfrm>
            <a:off x="5562600" y="3581400"/>
            <a:ext cx="1295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" pitchFamily="18" charset="0"/>
              </a:rPr>
              <a:t>exec()</a:t>
            </a:r>
          </a:p>
        </p:txBody>
      </p:sp>
      <p:sp>
        <p:nvSpPr>
          <p:cNvPr id="20494" name="Rectangle 43"/>
          <p:cNvSpPr>
            <a:spLocks noChangeArrowheads="1"/>
          </p:cNvSpPr>
          <p:nvPr/>
        </p:nvSpPr>
        <p:spPr bwMode="auto">
          <a:xfrm>
            <a:off x="5562600" y="3962400"/>
            <a:ext cx="1295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" pitchFamily="18" charset="0"/>
              </a:rPr>
              <a:t>printf()</a:t>
            </a:r>
          </a:p>
        </p:txBody>
      </p:sp>
      <p:sp>
        <p:nvSpPr>
          <p:cNvPr id="20495" name="Rectangle 44"/>
          <p:cNvSpPr>
            <a:spLocks noChangeArrowheads="1"/>
          </p:cNvSpPr>
          <p:nvPr/>
        </p:nvSpPr>
        <p:spPr bwMode="auto">
          <a:xfrm>
            <a:off x="5562600" y="4343400"/>
            <a:ext cx="1295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Rectangle 45"/>
          <p:cNvSpPr>
            <a:spLocks noChangeArrowheads="1"/>
          </p:cNvSpPr>
          <p:nvPr/>
        </p:nvSpPr>
        <p:spPr bwMode="auto">
          <a:xfrm>
            <a:off x="5562600" y="4800600"/>
            <a:ext cx="1295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>
                <a:latin typeface="Times" pitchFamily="18" charset="0"/>
              </a:rPr>
              <a:t>“/bin/sh”</a:t>
            </a:r>
          </a:p>
        </p:txBody>
      </p:sp>
      <p:sp>
        <p:nvSpPr>
          <p:cNvPr id="20497" name="Line 46"/>
          <p:cNvSpPr>
            <a:spLocks noChangeShapeType="1"/>
          </p:cNvSpPr>
          <p:nvPr/>
        </p:nvSpPr>
        <p:spPr bwMode="auto">
          <a:xfrm>
            <a:off x="5562600" y="25908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8" name="Line 47"/>
          <p:cNvSpPr>
            <a:spLocks noChangeShapeType="1"/>
          </p:cNvSpPr>
          <p:nvPr/>
        </p:nvSpPr>
        <p:spPr bwMode="auto">
          <a:xfrm>
            <a:off x="6858000" y="25908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9" name="Text Box 48"/>
          <p:cNvSpPr txBox="1">
            <a:spLocks noChangeArrowheads="1"/>
          </p:cNvSpPr>
          <p:nvPr/>
        </p:nvSpPr>
        <p:spPr bwMode="auto">
          <a:xfrm>
            <a:off x="5638800" y="2209800"/>
            <a:ext cx="987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" pitchFamily="18" charset="0"/>
              </a:rPr>
              <a:t>libc.so</a:t>
            </a:r>
          </a:p>
        </p:txBody>
      </p:sp>
      <p:sp>
        <p:nvSpPr>
          <p:cNvPr id="72753" name="Line 49"/>
          <p:cNvSpPr>
            <a:spLocks noChangeShapeType="1"/>
          </p:cNvSpPr>
          <p:nvPr/>
        </p:nvSpPr>
        <p:spPr bwMode="auto">
          <a:xfrm>
            <a:off x="2819400" y="3810000"/>
            <a:ext cx="274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2754" name="Line 50"/>
          <p:cNvSpPr>
            <a:spLocks noChangeShapeType="1"/>
          </p:cNvSpPr>
          <p:nvPr/>
        </p:nvSpPr>
        <p:spPr bwMode="auto">
          <a:xfrm>
            <a:off x="2819400" y="3352800"/>
            <a:ext cx="27432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2755" name="Rectangle 51"/>
          <p:cNvSpPr>
            <a:spLocks noChangeArrowheads="1"/>
          </p:cNvSpPr>
          <p:nvPr/>
        </p:nvSpPr>
        <p:spPr bwMode="auto">
          <a:xfrm>
            <a:off x="1524000" y="2971800"/>
            <a:ext cx="1295400" cy="2667000"/>
          </a:xfrm>
          <a:prstGeom prst="rect">
            <a:avLst/>
          </a:prstGeom>
          <a:solidFill>
            <a:srgbClr val="FF6600">
              <a:alpha val="4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Line 52"/>
          <p:cNvSpPr>
            <a:spLocks noChangeShapeType="1"/>
          </p:cNvSpPr>
          <p:nvPr/>
        </p:nvSpPr>
        <p:spPr bwMode="auto">
          <a:xfrm flipH="1">
            <a:off x="1524000" y="3581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4" name="Line 53"/>
          <p:cNvSpPr>
            <a:spLocks noChangeShapeType="1"/>
          </p:cNvSpPr>
          <p:nvPr/>
        </p:nvSpPr>
        <p:spPr bwMode="auto">
          <a:xfrm flipH="1">
            <a:off x="1524000" y="3962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5" name="Line 54"/>
          <p:cNvSpPr>
            <a:spLocks noChangeShapeType="1"/>
          </p:cNvSpPr>
          <p:nvPr/>
        </p:nvSpPr>
        <p:spPr bwMode="auto">
          <a:xfrm flipH="1">
            <a:off x="1524000" y="4343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6" name="Line 55"/>
          <p:cNvSpPr>
            <a:spLocks noChangeShapeType="1"/>
          </p:cNvSpPr>
          <p:nvPr/>
        </p:nvSpPr>
        <p:spPr bwMode="auto">
          <a:xfrm flipH="1">
            <a:off x="1524000" y="4800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53" grpId="0" animBg="1"/>
      <p:bldP spid="72754" grpId="0" animBg="1"/>
      <p:bldP spid="7275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36525"/>
            <a:ext cx="7772400" cy="671513"/>
          </a:xfrm>
        </p:spPr>
        <p:txBody>
          <a:bodyPr>
            <a:normAutofit fontScale="90000"/>
          </a:bodyPr>
          <a:lstStyle/>
          <a:p>
            <a:r>
              <a:rPr lang="en-US" smtClean="0"/>
              <a:t>Response:   randomization</a:t>
            </a:r>
          </a:p>
        </p:txBody>
      </p:sp>
      <p:sp>
        <p:nvSpPr>
          <p:cNvPr id="747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915400" cy="5486400"/>
          </a:xfrm>
        </p:spPr>
        <p:txBody>
          <a:bodyPr>
            <a:normAutofit fontScale="92500"/>
          </a:bodyPr>
          <a:lstStyle/>
          <a:p>
            <a:pPr>
              <a:lnSpc>
                <a:spcPct val="130000"/>
              </a:lnSpc>
            </a:pPr>
            <a:r>
              <a:rPr lang="en-US" sz="2400" smtClean="0">
                <a:latin typeface="Arial" charset="0"/>
              </a:rPr>
              <a:t> </a:t>
            </a:r>
            <a:r>
              <a:rPr lang="en-US" sz="2400" b="1" u="sng" smtClean="0">
                <a:latin typeface="Arial" charset="0"/>
              </a:rPr>
              <a:t>ASLR</a:t>
            </a:r>
            <a:r>
              <a:rPr lang="en-US" sz="2400" smtClean="0"/>
              <a:t>:       (</a:t>
            </a:r>
            <a:r>
              <a:rPr lang="en-US" sz="2000" smtClean="0"/>
              <a:t>Address Space Layout Randomization)</a:t>
            </a:r>
          </a:p>
          <a:p>
            <a:pPr lvl="1"/>
            <a:r>
              <a:rPr lang="en-US" smtClean="0"/>
              <a:t>Map shared libraries to rand location in process memory</a:t>
            </a:r>
          </a:p>
          <a:p>
            <a:pPr lvl="1">
              <a:buFont typeface="Wingdings" pitchFamily="2" charset="2"/>
              <a:buNone/>
            </a:pPr>
            <a:r>
              <a:rPr lang="en-US" smtClean="0">
                <a:sym typeface="Symbol" pitchFamily="18" charset="2"/>
              </a:rPr>
              <a:t>	   </a:t>
            </a:r>
            <a:r>
              <a:rPr lang="en-US" smtClean="0"/>
              <a:t>Attacker cannot jump directly to exec function</a:t>
            </a:r>
          </a:p>
          <a:p>
            <a:pPr lvl="1">
              <a:spcBef>
                <a:spcPct val="50000"/>
              </a:spcBef>
            </a:pPr>
            <a:r>
              <a:rPr lang="en-US" smtClean="0"/>
              <a:t>Deployment: </a:t>
            </a:r>
          </a:p>
          <a:p>
            <a:pPr lvl="2"/>
            <a:r>
              <a:rPr lang="en-US" sz="2400" smtClean="0"/>
              <a:t>Windows Vista:	8 bits of randomness for DLLs</a:t>
            </a:r>
          </a:p>
          <a:p>
            <a:pPr lvl="3"/>
            <a:r>
              <a:rPr lang="en-US" smtClean="0"/>
              <a:t>aligned to 64K page in a 16MB region   </a:t>
            </a:r>
            <a:r>
              <a:rPr lang="en-US" smtClean="0">
                <a:sym typeface="Symbol" pitchFamily="18" charset="2"/>
              </a:rPr>
              <a:t>   256 choices</a:t>
            </a:r>
            <a:endParaRPr lang="en-US" smtClean="0">
              <a:solidFill>
                <a:schemeClr val="accent2"/>
              </a:solidFill>
              <a:sym typeface="Symbol" pitchFamily="18" charset="2"/>
            </a:endParaRPr>
          </a:p>
          <a:p>
            <a:pPr lvl="2"/>
            <a:r>
              <a:rPr lang="en-US" sz="2400" b="1" smtClean="0"/>
              <a:t>Linux</a:t>
            </a:r>
            <a:r>
              <a:rPr lang="en-US" sz="2400" smtClean="0"/>
              <a:t>  (via PaX):	16 bits of randomness for libraries</a:t>
            </a:r>
          </a:p>
          <a:p>
            <a:pPr lvl="1"/>
            <a:r>
              <a:rPr lang="en-US" smtClean="0"/>
              <a:t>More effective on  64-bit architectures</a:t>
            </a:r>
          </a:p>
          <a:p>
            <a:pPr>
              <a:spcBef>
                <a:spcPct val="100000"/>
              </a:spcBef>
            </a:pPr>
            <a:r>
              <a:rPr lang="en-US" sz="2400" smtClean="0"/>
              <a:t> </a:t>
            </a:r>
            <a:r>
              <a:rPr lang="en-US" sz="2400" u="sng" smtClean="0"/>
              <a:t>Other randomization methods</a:t>
            </a:r>
            <a:r>
              <a:rPr lang="en-US" sz="2400" smtClean="0"/>
              <a:t>:</a:t>
            </a:r>
          </a:p>
          <a:p>
            <a:pPr lvl="1">
              <a:spcBef>
                <a:spcPct val="30000"/>
              </a:spcBef>
            </a:pPr>
            <a:r>
              <a:rPr lang="en-US" smtClean="0"/>
              <a:t>Sys-call randomization:    randomize sys-call id’s</a:t>
            </a:r>
          </a:p>
          <a:p>
            <a:pPr lvl="1">
              <a:lnSpc>
                <a:spcPct val="40000"/>
              </a:lnSpc>
              <a:spcBef>
                <a:spcPct val="100000"/>
              </a:spcBef>
            </a:pPr>
            <a:r>
              <a:rPr lang="en-US" smtClean="0"/>
              <a:t>Instruction Set Randomization (</a:t>
            </a:r>
            <a:r>
              <a:rPr lang="en-US" smtClean="0">
                <a:latin typeface="Arial" charset="0"/>
              </a:rPr>
              <a:t>ISR</a:t>
            </a:r>
            <a:r>
              <a:rPr lang="en-US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ASLR Example</a:t>
            </a:r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381000" y="1524000"/>
            <a:ext cx="786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Arial" charset="0"/>
              </a:rPr>
              <a:t>Booting Vista twice loads libraries into different locations:</a:t>
            </a: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381000" y="5654675"/>
            <a:ext cx="7446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tabLst>
                <a:tab pos="1143000" algn="l"/>
              </a:tabLst>
            </a:pPr>
            <a:r>
              <a:rPr lang="en-US" sz="2400">
                <a:latin typeface="Arial" charset="0"/>
              </a:rPr>
              <a:t>Note:	ASLR is only applied to images for which the </a:t>
            </a:r>
            <a:br>
              <a:rPr lang="en-US" sz="2400">
                <a:latin typeface="Arial" charset="0"/>
              </a:rPr>
            </a:br>
            <a:r>
              <a:rPr lang="en-US" sz="2400">
                <a:latin typeface="Arial" charset="0"/>
              </a:rPr>
              <a:t>	</a:t>
            </a:r>
            <a:r>
              <a:rPr lang="en-US" sz="2400">
                <a:solidFill>
                  <a:srgbClr val="869406"/>
                </a:solidFill>
                <a:latin typeface="Arial" charset="0"/>
              </a:rPr>
              <a:t>dynamic-relocation</a:t>
            </a:r>
            <a:r>
              <a:rPr lang="en-US" sz="2400">
                <a:latin typeface="Arial" charset="0"/>
              </a:rPr>
              <a:t> flag is set</a:t>
            </a:r>
            <a:endParaRPr lang="en-US" sz="2400">
              <a:latin typeface="Times" pitchFamily="18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219200" y="2438400"/>
            <a:ext cx="6492875" cy="1112838"/>
            <a:chOff x="768" y="1632"/>
            <a:chExt cx="4090" cy="701"/>
          </a:xfrm>
        </p:grpSpPr>
        <p:pic>
          <p:nvPicPr>
            <p:cNvPr id="22537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l="1331" t="62642" r="43544" b="21014"/>
            <a:stretch>
              <a:fillRect/>
            </a:stretch>
          </p:blipFill>
          <p:spPr bwMode="auto">
            <a:xfrm>
              <a:off x="768" y="1632"/>
              <a:ext cx="4090" cy="70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2538" name="Rectangle 7"/>
            <p:cNvSpPr>
              <a:spLocks noChangeArrowheads="1"/>
            </p:cNvSpPr>
            <p:nvPr/>
          </p:nvSpPr>
          <p:spPr bwMode="auto">
            <a:xfrm>
              <a:off x="2256" y="1632"/>
              <a:ext cx="816" cy="700"/>
            </a:xfrm>
            <a:prstGeom prst="rect">
              <a:avLst/>
            </a:prstGeom>
            <a:solidFill>
              <a:schemeClr val="folHlink">
                <a:alpha val="34117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177925" y="4133850"/>
            <a:ext cx="6650038" cy="1123950"/>
            <a:chOff x="742" y="2604"/>
            <a:chExt cx="4189" cy="708"/>
          </a:xfrm>
        </p:grpSpPr>
        <p:pic>
          <p:nvPicPr>
            <p:cNvPr id="2253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1270" t="63559" r="43636" b="21419"/>
            <a:stretch>
              <a:fillRect/>
            </a:stretch>
          </p:blipFill>
          <p:spPr bwMode="auto">
            <a:xfrm>
              <a:off x="742" y="2608"/>
              <a:ext cx="4189" cy="7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2266" y="2604"/>
              <a:ext cx="816" cy="708"/>
            </a:xfrm>
            <a:prstGeom prst="rect">
              <a:avLst/>
            </a:prstGeom>
            <a:solidFill>
              <a:schemeClr val="folHlink">
                <a:alpha val="34117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Run time checking</a:t>
            </a:r>
          </a:p>
        </p:txBody>
      </p:sp>
      <p:sp>
        <p:nvSpPr>
          <p:cNvPr id="235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737600" cy="914400"/>
          </a:xfrm>
        </p:spPr>
        <p:txBody>
          <a:bodyPr/>
          <a:lstStyle/>
          <a:p>
            <a:r>
              <a:rPr lang="en-US" sz="4400" smtClean="0"/>
              <a:t>Run time checking: StackGuard</a:t>
            </a:r>
            <a:endParaRPr lang="en-US" sz="2800" smtClean="0"/>
          </a:p>
        </p:txBody>
      </p:sp>
      <p:sp>
        <p:nvSpPr>
          <p:cNvPr id="245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r>
              <a:rPr lang="en-US" sz="2400" smtClean="0"/>
              <a:t>Many many run-time checking techniques …</a:t>
            </a:r>
          </a:p>
          <a:p>
            <a:pPr lvl="1"/>
            <a:r>
              <a:rPr lang="en-US" smtClean="0"/>
              <a:t>we only discuss methods relevant to overflow protection</a:t>
            </a:r>
          </a:p>
          <a:p>
            <a:pPr>
              <a:spcBef>
                <a:spcPct val="150000"/>
              </a:spcBef>
            </a:pPr>
            <a:r>
              <a:rPr lang="en-US" sz="2400" u="sng" smtClean="0"/>
              <a:t>Solution 1</a:t>
            </a:r>
            <a:r>
              <a:rPr lang="en-US" sz="2400" smtClean="0"/>
              <a:t>:  StackGuard</a:t>
            </a:r>
          </a:p>
          <a:p>
            <a:pPr lvl="1"/>
            <a:r>
              <a:rPr lang="en-US" smtClean="0"/>
              <a:t>Run time tests for stack integrity. </a:t>
            </a:r>
          </a:p>
          <a:p>
            <a:pPr lvl="1"/>
            <a:r>
              <a:rPr lang="en-US" smtClean="0"/>
              <a:t>Embed “canaries” in stack frames and verify their integrity prior to function return.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235825" y="5646738"/>
            <a:ext cx="45402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str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6762750" y="5646738"/>
            <a:ext cx="47307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ret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6267450" y="5646738"/>
            <a:ext cx="495300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sfp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4198938" y="5646738"/>
            <a:ext cx="1047750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local</a:t>
            </a: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V="1">
            <a:off x="7689850" y="5646738"/>
            <a:ext cx="341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V="1">
            <a:off x="7689850" y="6022975"/>
            <a:ext cx="341313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8137525" y="5410200"/>
            <a:ext cx="7016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1800"/>
              <a:t>top</a:t>
            </a:r>
            <a:br>
              <a:rPr lang="en-US" sz="1800"/>
            </a:br>
            <a:r>
              <a:rPr lang="en-US" sz="1800"/>
              <a:t>of</a:t>
            </a:r>
            <a:br>
              <a:rPr lang="en-US" sz="1800"/>
            </a:br>
            <a:r>
              <a:rPr lang="en-US" sz="1800"/>
              <a:t>stack</a:t>
            </a:r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>
            <a:off x="676275" y="6400800"/>
            <a:ext cx="7013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7689850" y="5410200"/>
            <a:ext cx="0" cy="7493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5246688" y="5646738"/>
            <a:ext cx="1020762" cy="37623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canary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3703638" y="5646738"/>
            <a:ext cx="45402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str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3230563" y="5646738"/>
            <a:ext cx="47307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ret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2735263" y="5646738"/>
            <a:ext cx="495300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sfp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676275" y="5651500"/>
            <a:ext cx="104775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local</a:t>
            </a:r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>
            <a:off x="4173538" y="5410200"/>
            <a:ext cx="0" cy="7493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1714500" y="5651500"/>
            <a:ext cx="1020763" cy="37147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canary</a:t>
            </a:r>
          </a:p>
        </p:txBody>
      </p:sp>
      <p:sp>
        <p:nvSpPr>
          <p:cNvPr id="24596" name="Line 20"/>
          <p:cNvSpPr>
            <a:spLocks noChangeShapeType="1"/>
          </p:cNvSpPr>
          <p:nvPr/>
        </p:nvSpPr>
        <p:spPr bwMode="auto">
          <a:xfrm flipH="1" flipV="1">
            <a:off x="228600" y="6022975"/>
            <a:ext cx="447675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Line 21"/>
          <p:cNvSpPr>
            <a:spLocks noChangeShapeType="1"/>
          </p:cNvSpPr>
          <p:nvPr/>
        </p:nvSpPr>
        <p:spPr bwMode="auto">
          <a:xfrm flipH="1" flipV="1">
            <a:off x="228600" y="5646738"/>
            <a:ext cx="452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Text Box 22"/>
          <p:cNvSpPr txBox="1">
            <a:spLocks noChangeArrowheads="1"/>
          </p:cNvSpPr>
          <p:nvPr/>
        </p:nvSpPr>
        <p:spPr bwMode="auto">
          <a:xfrm>
            <a:off x="5486400" y="5226050"/>
            <a:ext cx="101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Frame 1</a:t>
            </a:r>
          </a:p>
        </p:txBody>
      </p:sp>
      <p:sp>
        <p:nvSpPr>
          <p:cNvPr id="24599" name="Text Box 23"/>
          <p:cNvSpPr txBox="1">
            <a:spLocks noChangeArrowheads="1"/>
          </p:cNvSpPr>
          <p:nvPr/>
        </p:nvSpPr>
        <p:spPr bwMode="auto">
          <a:xfrm>
            <a:off x="2227263" y="5226050"/>
            <a:ext cx="101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Frame 2</a:t>
            </a:r>
          </a:p>
        </p:txBody>
      </p:sp>
      <p:sp>
        <p:nvSpPr>
          <p:cNvPr id="24600" name="Line 24"/>
          <p:cNvSpPr>
            <a:spLocks noChangeShapeType="1"/>
          </p:cNvSpPr>
          <p:nvPr/>
        </p:nvSpPr>
        <p:spPr bwMode="auto">
          <a:xfrm>
            <a:off x="681038" y="5410200"/>
            <a:ext cx="0" cy="7493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772400" cy="669925"/>
          </a:xfrm>
        </p:spPr>
        <p:txBody>
          <a:bodyPr>
            <a:normAutofit fontScale="90000"/>
          </a:bodyPr>
          <a:lstStyle/>
          <a:p>
            <a:r>
              <a:rPr lang="en-US" smtClean="0"/>
              <a:t>Canary Types</a:t>
            </a:r>
          </a:p>
        </p:txBody>
      </p:sp>
      <p:sp>
        <p:nvSpPr>
          <p:cNvPr id="256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458200" cy="5486400"/>
          </a:xfrm>
        </p:spPr>
        <p:txBody>
          <a:bodyPr>
            <a:normAutofit lnSpcReduction="10000"/>
          </a:bodyPr>
          <a:lstStyle/>
          <a:p>
            <a:pPr>
              <a:tabLst>
                <a:tab pos="1146175" algn="l"/>
              </a:tabLst>
            </a:pPr>
            <a:r>
              <a:rPr lang="en-US" sz="2400" u="sng" smtClean="0"/>
              <a:t>Random canary:</a:t>
            </a:r>
            <a:endParaRPr lang="en-US" sz="2400" smtClean="0"/>
          </a:p>
          <a:p>
            <a:pPr lvl="1">
              <a:tabLst>
                <a:tab pos="1146175" algn="l"/>
              </a:tabLst>
            </a:pPr>
            <a:r>
              <a:rPr lang="en-US" smtClean="0"/>
              <a:t>Choose random string at program startup.</a:t>
            </a:r>
          </a:p>
          <a:p>
            <a:pPr lvl="1">
              <a:tabLst>
                <a:tab pos="1146175" algn="l"/>
              </a:tabLst>
            </a:pPr>
            <a:r>
              <a:rPr lang="en-US" smtClean="0"/>
              <a:t>Insert canary string into every stack frame.</a:t>
            </a:r>
          </a:p>
          <a:p>
            <a:pPr lvl="1">
              <a:tabLst>
                <a:tab pos="1146175" algn="l"/>
              </a:tabLst>
            </a:pPr>
            <a:r>
              <a:rPr lang="en-US" smtClean="0"/>
              <a:t>Verify canary before returning from function.</a:t>
            </a:r>
          </a:p>
          <a:p>
            <a:pPr lvl="1">
              <a:tabLst>
                <a:tab pos="1146175" algn="l"/>
              </a:tabLst>
            </a:pPr>
            <a:r>
              <a:rPr lang="en-US" smtClean="0"/>
              <a:t>To corrupt random canary, attacker must learn current random string.</a:t>
            </a:r>
          </a:p>
          <a:p>
            <a:pPr>
              <a:spcBef>
                <a:spcPct val="140000"/>
              </a:spcBef>
              <a:tabLst>
                <a:tab pos="1146175" algn="l"/>
              </a:tabLst>
            </a:pPr>
            <a:r>
              <a:rPr lang="en-US" sz="2400" u="sng" smtClean="0"/>
              <a:t>Terminator canary:</a:t>
            </a:r>
            <a:br>
              <a:rPr lang="en-US" sz="2400" u="sng" smtClean="0"/>
            </a:br>
            <a:r>
              <a:rPr lang="en-US" sz="2400" smtClean="0"/>
              <a:t>	</a:t>
            </a:r>
            <a:r>
              <a:rPr lang="en-US" sz="2000" smtClean="0"/>
              <a:t>Canary =  0, newline, linefeed, EOF</a:t>
            </a:r>
          </a:p>
          <a:p>
            <a:pPr lvl="1">
              <a:tabLst>
                <a:tab pos="1146175" algn="l"/>
              </a:tabLst>
            </a:pPr>
            <a:r>
              <a:rPr lang="en-US" smtClean="0"/>
              <a:t>String functions will not copy beyond terminator.</a:t>
            </a:r>
          </a:p>
          <a:p>
            <a:pPr lvl="1">
              <a:tabLst>
                <a:tab pos="1146175" algn="l"/>
              </a:tabLst>
            </a:pPr>
            <a:r>
              <a:rPr lang="en-US" smtClean="0"/>
              <a:t>Attacker cannot use string functions to corrupt stack.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StackGuard (Cont.)</a:t>
            </a:r>
          </a:p>
        </p:txBody>
      </p:sp>
      <p:sp>
        <p:nvSpPr>
          <p:cNvPr id="2662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86800" cy="5257800"/>
          </a:xfrm>
        </p:spPr>
        <p:txBody>
          <a:bodyPr>
            <a:normAutofit fontScale="92500"/>
          </a:bodyPr>
          <a:lstStyle/>
          <a:p>
            <a:r>
              <a:rPr lang="en-US" sz="2400" smtClean="0"/>
              <a:t>StackGuard implemented as a GCC patch.</a:t>
            </a:r>
          </a:p>
          <a:p>
            <a:pPr lvl="1"/>
            <a:r>
              <a:rPr lang="en-US" smtClean="0"/>
              <a:t>Program must be recompiled.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r>
              <a:rPr lang="en-US" sz="2400" smtClean="0"/>
              <a:t>Minimal performance effects:</a:t>
            </a:r>
            <a:r>
              <a:rPr lang="en-US" smtClean="0"/>
              <a:t>   </a:t>
            </a:r>
            <a:r>
              <a:rPr lang="en-US" sz="1800" smtClean="0"/>
              <a:t>8% for Apache.</a:t>
            </a:r>
          </a:p>
          <a:p>
            <a:endParaRPr lang="en-US" sz="1800" smtClean="0"/>
          </a:p>
          <a:p>
            <a:r>
              <a:rPr lang="en-US" sz="2400" smtClean="0"/>
              <a:t>Note: Canaries don’t offer fullproof protection.</a:t>
            </a:r>
          </a:p>
          <a:p>
            <a:pPr lvl="1"/>
            <a:r>
              <a:rPr lang="en-US" smtClean="0"/>
              <a:t>Some stack smashing attacks leave canaries unchanged</a:t>
            </a:r>
          </a:p>
          <a:p>
            <a:pPr>
              <a:spcBef>
                <a:spcPct val="80000"/>
              </a:spcBef>
            </a:pPr>
            <a:r>
              <a:rPr lang="en-US" sz="2400" smtClean="0"/>
              <a:t>Heap protection:  PointGuard</a:t>
            </a:r>
            <a:r>
              <a:rPr lang="en-US" smtClean="0"/>
              <a:t>.</a:t>
            </a:r>
          </a:p>
          <a:p>
            <a:pPr lvl="1"/>
            <a:r>
              <a:rPr lang="en-US" smtClean="0"/>
              <a:t>Protects function pointers and setjmp buffers by encrypting them:   XOR with random cookie</a:t>
            </a:r>
          </a:p>
          <a:p>
            <a:pPr lvl="1"/>
            <a:r>
              <a:rPr lang="en-US" smtClean="0"/>
              <a:t>More noticeable performance effects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StackGuard variants - ProPolice</a:t>
            </a:r>
          </a:p>
        </p:txBody>
      </p:sp>
      <p:sp>
        <p:nvSpPr>
          <p:cNvPr id="276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457700"/>
          </a:xfrm>
        </p:spPr>
        <p:txBody>
          <a:bodyPr/>
          <a:lstStyle/>
          <a:p>
            <a:r>
              <a:rPr lang="en-US" sz="2400" smtClean="0"/>
              <a:t>ProPolice </a:t>
            </a:r>
            <a:r>
              <a:rPr lang="en-US" sz="1600" smtClean="0">
                <a:latin typeface="Arial" charset="0"/>
              </a:rPr>
              <a:t>(IBM)    </a:t>
            </a:r>
            <a:r>
              <a:rPr lang="en-US" sz="2000" smtClean="0">
                <a:latin typeface="Arial" charset="0"/>
              </a:rPr>
              <a:t>-   gcc 3.4.1.      </a:t>
            </a:r>
            <a:r>
              <a:rPr lang="en-US" sz="1800" smtClean="0">
                <a:latin typeface="Arial" charset="0"/>
              </a:rPr>
              <a:t>(</a:t>
            </a:r>
            <a:r>
              <a:rPr lang="en-US" sz="1800" b="1" smtClean="0">
                <a:latin typeface="Arial" charset="0"/>
              </a:rPr>
              <a:t>-fstack-protector</a:t>
            </a:r>
            <a:r>
              <a:rPr lang="en-US" sz="1800" smtClean="0">
                <a:latin typeface="Arial" charset="0"/>
              </a:rPr>
              <a:t>)</a:t>
            </a:r>
          </a:p>
          <a:p>
            <a:pPr lvl="1"/>
            <a:r>
              <a:rPr lang="en-US" smtClean="0"/>
              <a:t>Rearrange stack layout to prevent ptr overflow.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endParaRPr lang="en-US" sz="2400" smtClean="0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828800" y="2895600"/>
            <a:ext cx="3352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2"/>
                </a:solidFill>
              </a:rPr>
              <a:t>args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828800" y="3505200"/>
            <a:ext cx="3352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2"/>
                </a:solidFill>
              </a:rPr>
              <a:t>ret addr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1828800" y="4114800"/>
            <a:ext cx="3352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2"/>
                </a:solidFill>
              </a:rPr>
              <a:t>SFP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1828800" y="4724400"/>
            <a:ext cx="3352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</a:rPr>
              <a:t>CANARY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1828800" y="5334000"/>
            <a:ext cx="3352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2"/>
                </a:solidFill>
              </a:rPr>
              <a:t>arrays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1828800" y="5943600"/>
            <a:ext cx="3352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2"/>
                </a:solidFill>
              </a:rPr>
              <a:t>local variables</a:t>
            </a: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1371600" y="5257800"/>
            <a:ext cx="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228600" y="5426075"/>
            <a:ext cx="11604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Stack</a:t>
            </a:r>
            <a:br>
              <a:rPr lang="en-US" sz="2400"/>
            </a:br>
            <a:r>
              <a:rPr lang="en-US" sz="2400"/>
              <a:t>Growth</a:t>
            </a:r>
          </a:p>
        </p:txBody>
      </p:sp>
      <p:sp>
        <p:nvSpPr>
          <p:cNvPr id="27660" name="AutoShape 12"/>
          <p:cNvSpPr>
            <a:spLocks/>
          </p:cNvSpPr>
          <p:nvPr/>
        </p:nvSpPr>
        <p:spPr bwMode="auto">
          <a:xfrm>
            <a:off x="5410200" y="2895600"/>
            <a:ext cx="152400" cy="533400"/>
          </a:xfrm>
          <a:prstGeom prst="rightBrace">
            <a:avLst>
              <a:gd name="adj1" fmla="val 29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5607050" y="2927350"/>
            <a:ext cx="302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No arrays or pointers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5638800" y="5943600"/>
            <a:ext cx="2681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Ptrs, but no arrays</a:t>
            </a:r>
          </a:p>
        </p:txBody>
      </p:sp>
      <p:sp>
        <p:nvSpPr>
          <p:cNvPr id="27663" name="AutoShape 15"/>
          <p:cNvSpPr>
            <a:spLocks/>
          </p:cNvSpPr>
          <p:nvPr/>
        </p:nvSpPr>
        <p:spPr bwMode="auto">
          <a:xfrm>
            <a:off x="5410200" y="5943600"/>
            <a:ext cx="152400" cy="533400"/>
          </a:xfrm>
          <a:prstGeom prst="rightBrace">
            <a:avLst>
              <a:gd name="adj1" fmla="val 29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V="1">
            <a:off x="1371600" y="3048000"/>
            <a:ext cx="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228600" y="2971800"/>
            <a:ext cx="11604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String</a:t>
            </a:r>
            <a:br>
              <a:rPr lang="en-US" sz="2400"/>
            </a:br>
            <a:r>
              <a:rPr lang="en-US" sz="2400"/>
              <a:t>Growth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MS Visual Studio  /GS     </a:t>
            </a:r>
            <a:r>
              <a:rPr lang="en-US" sz="2400" smtClean="0"/>
              <a:t>[2003]</a:t>
            </a:r>
          </a:p>
        </p:txBody>
      </p:sp>
      <p:sp>
        <p:nvSpPr>
          <p:cNvPr id="286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257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Compiler /GS option:</a:t>
            </a:r>
          </a:p>
          <a:p>
            <a:pPr lvl="1"/>
            <a:r>
              <a:rPr lang="en-US" smtClean="0"/>
              <a:t>Combination of ProPolice and Random canary.</a:t>
            </a:r>
          </a:p>
          <a:p>
            <a:pPr lvl="1"/>
            <a:r>
              <a:rPr lang="en-US" smtClean="0"/>
              <a:t>Triggers UnHandledException in case of Canary mismatch to shutdown process.</a:t>
            </a:r>
          </a:p>
          <a:p>
            <a:pPr lvl="1"/>
            <a:endParaRPr lang="en-US" smtClean="0"/>
          </a:p>
          <a:p>
            <a:endParaRPr lang="en-US" sz="2000" smtClean="0"/>
          </a:p>
          <a:p>
            <a:endParaRPr lang="en-US" sz="2000" smtClean="0"/>
          </a:p>
          <a:p>
            <a:endParaRPr lang="en-US" sz="2000" smtClean="0"/>
          </a:p>
          <a:p>
            <a:pPr>
              <a:spcBef>
                <a:spcPct val="80000"/>
              </a:spcBef>
            </a:pPr>
            <a:r>
              <a:rPr lang="en-US" sz="2400" smtClean="0"/>
              <a:t>Litchfield vulnerability report</a:t>
            </a:r>
          </a:p>
          <a:p>
            <a:pPr lvl="1"/>
            <a:r>
              <a:rPr lang="en-US" smtClean="0"/>
              <a:t>Overflow overwrites exception handler</a:t>
            </a:r>
          </a:p>
          <a:p>
            <a:pPr lvl="1"/>
            <a:r>
              <a:rPr lang="en-US" smtClean="0"/>
              <a:t>Redirects exception to attack code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 l="34375" t="59375" r="28906" b="20833"/>
          <a:stretch>
            <a:fillRect/>
          </a:stretch>
        </p:blipFill>
        <p:spPr bwMode="auto">
          <a:xfrm>
            <a:off x="2057400" y="3352800"/>
            <a:ext cx="3581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Run time checking: Libsafe</a:t>
            </a:r>
          </a:p>
        </p:txBody>
      </p:sp>
      <p:sp>
        <p:nvSpPr>
          <p:cNvPr id="296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458200" cy="4914900"/>
          </a:xfrm>
        </p:spPr>
        <p:txBody>
          <a:bodyPr/>
          <a:lstStyle/>
          <a:p>
            <a:r>
              <a:rPr lang="en-US" sz="2400" u="sng" dirty="0" smtClean="0"/>
              <a:t>Solution 2</a:t>
            </a:r>
            <a:r>
              <a:rPr lang="en-US" sz="2400" dirty="0" smtClean="0"/>
              <a:t>:  </a:t>
            </a:r>
            <a:r>
              <a:rPr lang="en-US" sz="2400" dirty="0" err="1" smtClean="0"/>
              <a:t>Libsafe</a:t>
            </a:r>
            <a:r>
              <a:rPr lang="en-US" sz="2400" dirty="0" smtClean="0"/>
              <a:t> (Avaya Labs)</a:t>
            </a:r>
          </a:p>
          <a:p>
            <a:pPr lvl="1"/>
            <a:r>
              <a:rPr lang="en-US" dirty="0" smtClean="0"/>
              <a:t>Dynamically loaded library      </a:t>
            </a:r>
            <a:r>
              <a:rPr lang="en-US" sz="1800" dirty="0" smtClean="0"/>
              <a:t>(no need to recompile app.)</a:t>
            </a:r>
            <a:endParaRPr lang="en-US" dirty="0" smtClean="0"/>
          </a:p>
          <a:p>
            <a:pPr lvl="1"/>
            <a:r>
              <a:rPr lang="en-US" dirty="0" smtClean="0"/>
              <a:t>Intercepts calls to  </a:t>
            </a:r>
            <a:r>
              <a:rPr lang="en-US" dirty="0" err="1" smtClean="0"/>
              <a:t>strcpy</a:t>
            </a:r>
            <a:r>
              <a:rPr lang="en-US" dirty="0" smtClean="0"/>
              <a:t> (</a:t>
            </a:r>
            <a:r>
              <a:rPr lang="en-US" dirty="0" err="1" smtClean="0"/>
              <a:t>dest</a:t>
            </a:r>
            <a:r>
              <a:rPr lang="en-US" dirty="0" smtClean="0"/>
              <a:t>, </a:t>
            </a:r>
            <a:r>
              <a:rPr lang="en-US" dirty="0" err="1" smtClean="0"/>
              <a:t>src</a:t>
            </a:r>
            <a:r>
              <a:rPr lang="en-US" dirty="0" smtClean="0"/>
              <a:t>)</a:t>
            </a:r>
          </a:p>
          <a:p>
            <a:pPr lvl="2">
              <a:lnSpc>
                <a:spcPct val="120000"/>
              </a:lnSpc>
            </a:pPr>
            <a:r>
              <a:rPr lang="en-US" sz="2400" dirty="0" smtClean="0"/>
              <a:t>Validates sufficient space in current stack frame: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b="1" dirty="0" smtClean="0"/>
              <a:t>|frame-pointer – </a:t>
            </a:r>
            <a:r>
              <a:rPr lang="en-US" sz="2400" b="1" dirty="0" err="1" smtClean="0"/>
              <a:t>dest</a:t>
            </a:r>
            <a:r>
              <a:rPr lang="en-US" sz="2400" b="1" dirty="0" smtClean="0"/>
              <a:t>| &gt; </a:t>
            </a:r>
            <a:r>
              <a:rPr lang="en-US" sz="2400" b="1" dirty="0" err="1" smtClean="0"/>
              <a:t>strlen</a:t>
            </a:r>
            <a:r>
              <a:rPr lang="en-US" sz="2400" b="1" dirty="0" smtClean="0"/>
              <a:t>(</a:t>
            </a:r>
            <a:r>
              <a:rPr lang="en-US" sz="2400" b="1" dirty="0" err="1" smtClean="0"/>
              <a:t>src</a:t>
            </a:r>
            <a:r>
              <a:rPr lang="en-US" sz="2400" b="1" dirty="0" smtClean="0"/>
              <a:t>)</a:t>
            </a:r>
          </a:p>
          <a:p>
            <a:pPr lvl="2">
              <a:lnSpc>
                <a:spcPct val="120000"/>
              </a:lnSpc>
            </a:pPr>
            <a:r>
              <a:rPr lang="en-US" sz="2400" dirty="0" smtClean="0"/>
              <a:t>If so, does </a:t>
            </a:r>
            <a:r>
              <a:rPr lang="en-US" sz="2400" dirty="0" err="1" smtClean="0"/>
              <a:t>strcpy</a:t>
            </a:r>
            <a:r>
              <a:rPr lang="en-US" sz="2400" dirty="0" smtClean="0"/>
              <a:t>,   </a:t>
            </a:r>
            <a:br>
              <a:rPr lang="en-US" sz="2400" dirty="0" smtClean="0"/>
            </a:br>
            <a:r>
              <a:rPr lang="en-US" sz="2400" dirty="0" smtClean="0"/>
              <a:t>otherwise, terminates application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667000" y="5187950"/>
            <a:ext cx="841375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dest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676400" y="5187950"/>
            <a:ext cx="1012825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ret-addr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1219200" y="5187950"/>
            <a:ext cx="4953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sfp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4724400" y="5345113"/>
            <a:ext cx="8366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6858000" y="5562600"/>
            <a:ext cx="8366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381000" y="5192713"/>
            <a:ext cx="8366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381000" y="5564188"/>
            <a:ext cx="8366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7985125" y="4965700"/>
            <a:ext cx="7016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1800"/>
              <a:t>top</a:t>
            </a:r>
            <a:br>
              <a:rPr lang="en-US" sz="1800"/>
            </a:br>
            <a:r>
              <a:rPr lang="en-US" sz="1800"/>
              <a:t>of</a:t>
            </a:r>
            <a:br>
              <a:rPr lang="en-US" sz="1800"/>
            </a:br>
            <a:r>
              <a:rPr lang="en-US" sz="1800"/>
              <a:t>stack</a:t>
            </a:r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3505200" y="5186363"/>
            <a:ext cx="531813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src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6859588" y="5186363"/>
            <a:ext cx="836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>
            <a:off x="5487988" y="5338763"/>
            <a:ext cx="836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4040188" y="5186363"/>
            <a:ext cx="152082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buf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6019800" y="5186363"/>
            <a:ext cx="101282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ret-addr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5562600" y="5186363"/>
            <a:ext cx="495300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sfp</a:t>
            </a:r>
            <a:endParaRPr kumimoji="1" lang="en-US" sz="1800">
              <a:solidFill>
                <a:schemeClr val="bg2"/>
              </a:solidFill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>
            <a:off x="2689225" y="4965700"/>
            <a:ext cx="0" cy="749300"/>
          </a:xfrm>
          <a:prstGeom prst="line">
            <a:avLst/>
          </a:prstGeom>
          <a:noFill/>
          <a:ln w="28575">
            <a:solidFill>
              <a:srgbClr val="6666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5" name="Line 19"/>
          <p:cNvSpPr>
            <a:spLocks noChangeShapeType="1"/>
          </p:cNvSpPr>
          <p:nvPr/>
        </p:nvSpPr>
        <p:spPr bwMode="auto">
          <a:xfrm>
            <a:off x="7038975" y="4965700"/>
            <a:ext cx="0" cy="749300"/>
          </a:xfrm>
          <a:prstGeom prst="line">
            <a:avLst/>
          </a:prstGeom>
          <a:noFill/>
          <a:ln w="28575">
            <a:solidFill>
              <a:srgbClr val="6666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782638" y="6129338"/>
            <a:ext cx="1046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libsafe</a:t>
            </a: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4953000" y="6096000"/>
            <a:ext cx="839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main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477963" y="5580063"/>
            <a:ext cx="4343400" cy="211137"/>
            <a:chOff x="931" y="3515"/>
            <a:chExt cx="2736" cy="229"/>
          </a:xfrm>
        </p:grpSpPr>
        <p:sp>
          <p:nvSpPr>
            <p:cNvPr id="29725" name="Line 23"/>
            <p:cNvSpPr>
              <a:spLocks noChangeShapeType="1"/>
            </p:cNvSpPr>
            <p:nvPr/>
          </p:nvSpPr>
          <p:spPr bwMode="auto">
            <a:xfrm>
              <a:off x="931" y="3515"/>
              <a:ext cx="0" cy="22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6" name="Line 24"/>
            <p:cNvSpPr>
              <a:spLocks noChangeShapeType="1"/>
            </p:cNvSpPr>
            <p:nvPr/>
          </p:nvSpPr>
          <p:spPr bwMode="auto">
            <a:xfrm>
              <a:off x="931" y="3744"/>
              <a:ext cx="2736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7" name="Line 25"/>
            <p:cNvSpPr>
              <a:spLocks noChangeShapeType="1"/>
            </p:cNvSpPr>
            <p:nvPr/>
          </p:nvSpPr>
          <p:spPr bwMode="auto">
            <a:xfrm flipV="1">
              <a:off x="3667" y="3515"/>
              <a:ext cx="0" cy="22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 flipV="1">
            <a:off x="3048000" y="4906963"/>
            <a:ext cx="1219200" cy="285750"/>
            <a:chOff x="1027" y="3611"/>
            <a:chExt cx="1183" cy="229"/>
          </a:xfrm>
        </p:grpSpPr>
        <p:sp>
          <p:nvSpPr>
            <p:cNvPr id="29722" name="Line 27"/>
            <p:cNvSpPr>
              <a:spLocks noChangeShapeType="1"/>
            </p:cNvSpPr>
            <p:nvPr/>
          </p:nvSpPr>
          <p:spPr bwMode="auto">
            <a:xfrm>
              <a:off x="1027" y="3611"/>
              <a:ext cx="0" cy="22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3" name="Line 28"/>
            <p:cNvSpPr>
              <a:spLocks noChangeShapeType="1"/>
            </p:cNvSpPr>
            <p:nvPr/>
          </p:nvSpPr>
          <p:spPr bwMode="auto">
            <a:xfrm>
              <a:off x="1027" y="3840"/>
              <a:ext cx="1181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4" name="Line 29"/>
            <p:cNvSpPr>
              <a:spLocks noChangeShapeType="1"/>
            </p:cNvSpPr>
            <p:nvPr/>
          </p:nvSpPr>
          <p:spPr bwMode="auto">
            <a:xfrm flipV="1">
              <a:off x="2208" y="3611"/>
              <a:ext cx="2" cy="22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20" name="AutoShape 30"/>
          <p:cNvSpPr>
            <a:spLocks/>
          </p:cNvSpPr>
          <p:nvPr/>
        </p:nvSpPr>
        <p:spPr bwMode="auto">
          <a:xfrm rot="-5400000">
            <a:off x="1479550" y="4941888"/>
            <a:ext cx="165100" cy="2209800"/>
          </a:xfrm>
          <a:prstGeom prst="leftBrace">
            <a:avLst>
              <a:gd name="adj1" fmla="val 11153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1" name="AutoShape 31"/>
          <p:cNvSpPr>
            <a:spLocks/>
          </p:cNvSpPr>
          <p:nvPr/>
        </p:nvSpPr>
        <p:spPr bwMode="auto">
          <a:xfrm rot="-5400000">
            <a:off x="5318126" y="4686300"/>
            <a:ext cx="207962" cy="2763837"/>
          </a:xfrm>
          <a:prstGeom prst="leftBrace">
            <a:avLst>
              <a:gd name="adj1" fmla="val 11075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More methods …</a:t>
            </a:r>
          </a:p>
        </p:txBody>
      </p:sp>
      <p:sp>
        <p:nvSpPr>
          <p:cNvPr id="307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686800" cy="5257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 </a:t>
            </a:r>
            <a:r>
              <a:rPr lang="en-US" sz="2400" dirty="0" err="1" smtClean="0"/>
              <a:t>StackShield</a:t>
            </a:r>
            <a:endParaRPr lang="en-US" sz="1600" dirty="0" smtClean="0"/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dirty="0" smtClean="0"/>
              <a:t>At function prologue, copy return address </a:t>
            </a:r>
            <a:r>
              <a:rPr lang="en-US" sz="2400" dirty="0" smtClean="0">
                <a:latin typeface="Arial" charset="0"/>
              </a:rPr>
              <a:t>RET</a:t>
            </a:r>
            <a:r>
              <a:rPr lang="en-US" sz="2400" dirty="0" smtClean="0"/>
              <a:t> and </a:t>
            </a:r>
            <a:r>
              <a:rPr lang="en-US" sz="2400" dirty="0" smtClean="0">
                <a:latin typeface="Arial" charset="0"/>
              </a:rPr>
              <a:t>SFP</a:t>
            </a:r>
            <a:r>
              <a:rPr lang="en-US" sz="2400" dirty="0" smtClean="0"/>
              <a:t> to “safe” location  (beginning of data segment)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dirty="0" smtClean="0"/>
              <a:t>Upon return, check that </a:t>
            </a:r>
            <a:r>
              <a:rPr lang="en-US" sz="2400" dirty="0" smtClean="0">
                <a:latin typeface="Arial" charset="0"/>
              </a:rPr>
              <a:t>RET</a:t>
            </a:r>
            <a:r>
              <a:rPr lang="en-US" sz="2400" dirty="0" smtClean="0"/>
              <a:t> and </a:t>
            </a:r>
            <a:r>
              <a:rPr lang="en-US" sz="2400" dirty="0" smtClean="0">
                <a:latin typeface="Arial" charset="0"/>
              </a:rPr>
              <a:t>SFP</a:t>
            </a:r>
            <a:r>
              <a:rPr lang="en-US" sz="2400" dirty="0" smtClean="0"/>
              <a:t> is equal to copy.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dirty="0" smtClean="0"/>
              <a:t>Implemented as assembler file processor (</a:t>
            </a:r>
            <a:r>
              <a:rPr lang="en-US" sz="2400" dirty="0" smtClean="0">
                <a:latin typeface="Arial" charset="0"/>
              </a:rPr>
              <a:t>GCC</a:t>
            </a:r>
            <a:r>
              <a:rPr lang="en-US" sz="2400" dirty="0" smtClean="0"/>
              <a:t>)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endParaRPr lang="en-US" sz="2400" dirty="0" smtClean="0"/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400" dirty="0" smtClean="0"/>
              <a:t> Control Flow Integrity  (CFI)</a:t>
            </a:r>
          </a:p>
          <a:p>
            <a:pPr lvl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dirty="0" smtClean="0"/>
              <a:t>A combination of static and dynamic checking</a:t>
            </a:r>
          </a:p>
          <a:p>
            <a:pPr lvl="2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 smtClean="0"/>
              <a:t>Statically determine program control flow</a:t>
            </a:r>
          </a:p>
          <a:p>
            <a:pPr lvl="2">
              <a:spcBef>
                <a:spcPct val="50000"/>
              </a:spcBef>
              <a:buFont typeface="Wingdings" pitchFamily="2" charset="2"/>
              <a:buChar char="§"/>
            </a:pPr>
            <a:r>
              <a:rPr lang="en-US" dirty="0" smtClean="0"/>
              <a:t>Dynamically enforce control flow integrity</a:t>
            </a:r>
          </a:p>
          <a:p>
            <a:pPr lvl="1"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en-US" sz="24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589</Words>
  <Application>Microsoft Office PowerPoint</Application>
  <PresentationFormat>On-screen Show (4:3)</PresentationFormat>
  <Paragraphs>148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Defenses</vt:lpstr>
      <vt:lpstr>Preventing hijacking attacks</vt:lpstr>
      <vt:lpstr>Marking memory as non-execute   (W^X)</vt:lpstr>
      <vt:lpstr>Examples:   DEP controls in Vista</vt:lpstr>
      <vt:lpstr>Return to libc</vt:lpstr>
      <vt:lpstr>Response:   randomization</vt:lpstr>
      <vt:lpstr>ASLR Example</vt:lpstr>
      <vt:lpstr>Run time checking</vt:lpstr>
      <vt:lpstr>Run time checking: StackGuard</vt:lpstr>
      <vt:lpstr>Canary Types</vt:lpstr>
      <vt:lpstr>StackGuard (Cont.)</vt:lpstr>
      <vt:lpstr>StackGuard variants - ProPolice</vt:lpstr>
      <vt:lpstr>MS Visual Studio  /GS     [2003]</vt:lpstr>
      <vt:lpstr>Run time checking: Libsafe</vt:lpstr>
      <vt:lpstr>More methods 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Defenses</dc:title>
  <dc:creator>admin</dc:creator>
  <cp:lastModifiedBy>admin</cp:lastModifiedBy>
  <cp:revision>1</cp:revision>
  <dcterms:created xsi:type="dcterms:W3CDTF">2006-08-16T00:00:00Z</dcterms:created>
  <dcterms:modified xsi:type="dcterms:W3CDTF">2010-01-25T07:42:16Z</dcterms:modified>
</cp:coreProperties>
</file>