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9" r:id="rId15"/>
    <p:sldId id="27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15" autoAdjust="0"/>
  </p:normalViewPr>
  <p:slideViewPr>
    <p:cSldViewPr>
      <p:cViewPr varScale="1">
        <p:scale>
          <a:sx n="59" d="100"/>
          <a:sy n="59" d="100"/>
        </p:scale>
        <p:origin x="-33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084ED-E7DC-4EFC-AE59-63D8E6897E6F}" type="datetimeFigureOut">
              <a:rPr lang="en-US" smtClean="0"/>
              <a:t>1/25/2010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4AE7D-1105-4B4C-A9AD-F05D98F52D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530" y="685488"/>
            <a:ext cx="4544046" cy="3427438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Windows media player bitmaps  (skins) – heap overflow,  Feb. 2006</a:t>
            </a:r>
          </a:p>
          <a:p>
            <a:r>
              <a:rPr lang="en-US" dirty="0" err="1" smtClean="0"/>
              <a:t>setjmp</a:t>
            </a:r>
            <a:r>
              <a:rPr lang="en-US" dirty="0" smtClean="0"/>
              <a:t> – used for exception handling (jump to global error handling code in case of error)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Difficult to make this exploit work.</a:t>
            </a:r>
            <a:r>
              <a:rPr lang="en-US" baseline="0" dirty="0" smtClean="0"/>
              <a:t>   A reliable method called “heap spraying” is described at the end of the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B1D5B0-E315-4483-908A-EECE1BEBB53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38100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419600" y="1371600"/>
            <a:ext cx="3810000" cy="50292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Control hijacking attacks</a:t>
            </a:r>
          </a:p>
        </p:txBody>
      </p:sp>
      <p:sp>
        <p:nvSpPr>
          <p:cNvPr id="51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584200" y="1600200"/>
            <a:ext cx="8178800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u="sng" dirty="0" smtClean="0"/>
              <a:t>Attacker’s goal</a:t>
            </a:r>
            <a:r>
              <a:rPr lang="en-US" sz="2400" dirty="0" smtClean="0"/>
              <a:t>:</a:t>
            </a:r>
          </a:p>
          <a:p>
            <a:pPr lvl="1"/>
            <a:r>
              <a:rPr lang="en-US" dirty="0" smtClean="0"/>
              <a:t>Take over target machine     (e.g.  web server)</a:t>
            </a:r>
          </a:p>
          <a:p>
            <a:pPr lvl="2"/>
            <a:r>
              <a:rPr lang="en-US" sz="2400" dirty="0" smtClean="0"/>
              <a:t>Execute arbitrary code on target by </a:t>
            </a:r>
            <a:br>
              <a:rPr lang="en-US" sz="2400" dirty="0" smtClean="0"/>
            </a:br>
            <a:r>
              <a:rPr lang="en-US" sz="2400" dirty="0" smtClean="0"/>
              <a:t>hijacking application control flow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 This lecture:   three examples.</a:t>
            </a:r>
          </a:p>
          <a:p>
            <a:pPr lvl="1"/>
            <a:r>
              <a:rPr lang="en-US" dirty="0" smtClean="0"/>
              <a:t>Buffer overflow attacks</a:t>
            </a:r>
          </a:p>
          <a:p>
            <a:pPr lvl="1"/>
            <a:r>
              <a:rPr lang="en-US" dirty="0" smtClean="0"/>
              <a:t>Integer overflow attacks</a:t>
            </a:r>
          </a:p>
          <a:p>
            <a:pPr lvl="1"/>
            <a:r>
              <a:rPr lang="en-US" dirty="0" smtClean="0"/>
              <a:t>Format string vulnerabilities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6525"/>
            <a:ext cx="7772400" cy="731838"/>
          </a:xfrm>
        </p:spPr>
        <p:txBody>
          <a:bodyPr/>
          <a:lstStyle/>
          <a:p>
            <a:r>
              <a:rPr lang="en-US" sz="4000" smtClean="0"/>
              <a:t>1.  Buffer overflows</a:t>
            </a:r>
          </a:p>
        </p:txBody>
      </p:sp>
      <p:sp>
        <p:nvSpPr>
          <p:cNvPr id="1028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177213" cy="5257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tabLst>
                <a:tab pos="1951038" algn="l"/>
              </a:tabLst>
            </a:pPr>
            <a:r>
              <a:rPr lang="en-US" smtClean="0"/>
              <a:t>Extremely common bug.   </a:t>
            </a:r>
          </a:p>
          <a:p>
            <a:pPr marL="684213" lvl="1" indent="-227013">
              <a:lnSpc>
                <a:spcPct val="105000"/>
              </a:lnSpc>
              <a:tabLst>
                <a:tab pos="1951038" algn="l"/>
              </a:tabLst>
            </a:pPr>
            <a:r>
              <a:rPr lang="en-US" smtClean="0"/>
              <a:t>First major exploit:  1988 Internet Worm.   fingerd.</a:t>
            </a:r>
          </a:p>
          <a:p>
            <a:pPr>
              <a:lnSpc>
                <a:spcPct val="90000"/>
              </a:lnSpc>
              <a:spcBef>
                <a:spcPct val="70000"/>
              </a:spcBef>
              <a:buFont typeface="Wingdings" pitchFamily="2" charset="2"/>
              <a:buNone/>
              <a:tabLst>
                <a:tab pos="1951038" algn="l"/>
              </a:tabLst>
            </a:pPr>
            <a:endParaRPr lang="en-US" smtClean="0"/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1951038" algn="l"/>
              </a:tabLst>
            </a:pPr>
            <a:endParaRPr lang="en-US" smtClean="0"/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1951038" algn="l"/>
              </a:tabLst>
            </a:pPr>
            <a:endParaRPr lang="en-US" smtClean="0"/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1951038" algn="l"/>
              </a:tabLst>
            </a:pPr>
            <a:endParaRPr lang="en-US" smtClean="0"/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1951038" algn="l"/>
              </a:tabLst>
            </a:pPr>
            <a:endParaRPr lang="en-US" smtClean="0"/>
          </a:p>
          <a:p>
            <a:pPr>
              <a:lnSpc>
                <a:spcPct val="90000"/>
              </a:lnSpc>
              <a:spcBef>
                <a:spcPct val="70000"/>
              </a:spcBef>
              <a:tabLst>
                <a:tab pos="1951038" algn="l"/>
              </a:tabLst>
            </a:pPr>
            <a:r>
              <a:rPr lang="en-US" smtClean="0"/>
              <a:t>Developing buffer overflow attacks:</a:t>
            </a:r>
          </a:p>
          <a:p>
            <a:pPr marL="684213" lvl="1" indent="-227013">
              <a:lnSpc>
                <a:spcPct val="90000"/>
              </a:lnSpc>
              <a:tabLst>
                <a:tab pos="1951038" algn="l"/>
              </a:tabLst>
            </a:pPr>
            <a:r>
              <a:rPr lang="en-US" smtClean="0"/>
              <a:t>Locate buffer overflow within an application.</a:t>
            </a:r>
          </a:p>
          <a:p>
            <a:pPr marL="684213" lvl="1" indent="-227013">
              <a:lnSpc>
                <a:spcPct val="90000"/>
              </a:lnSpc>
              <a:tabLst>
                <a:tab pos="1951038" algn="l"/>
              </a:tabLst>
            </a:pPr>
            <a:r>
              <a:rPr lang="en-US" smtClean="0"/>
              <a:t>Design an exploit.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-304800" y="2427288"/>
          <a:ext cx="7467600" cy="3059112"/>
        </p:xfrm>
        <a:graphic>
          <a:graphicData uri="http://schemas.openxmlformats.org/presentationml/2006/ole">
            <p:oleObj spid="_x0000_s1026" name="Chart" r:id="rId3" imgW="6096000" imgH="4067057" progId="MSGraph.Chart.8">
              <p:embed followColorScheme="full"/>
            </p:oleObj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6705600" y="4603750"/>
            <a:ext cx="2027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Source:  NVD/CVE</a:t>
            </a: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6700838" y="2749550"/>
            <a:ext cx="2373312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  <a:buFont typeface="Symbol" pitchFamily="18" charset="2"/>
              <a:buChar char="»"/>
            </a:pPr>
            <a:r>
              <a:rPr lang="en-US">
                <a:sym typeface="Symbol" pitchFamily="18" charset="2"/>
              </a:rPr>
              <a:t>20% of all vuln.</a:t>
            </a:r>
          </a:p>
          <a:p>
            <a:pPr eaLnBrk="0" hangingPunct="0">
              <a:spcBef>
                <a:spcPct val="90000"/>
              </a:spcBef>
              <a:buFont typeface="Symbol" pitchFamily="18" charset="2"/>
              <a:buNone/>
            </a:pPr>
            <a:r>
              <a:rPr lang="en-US">
                <a:sym typeface="Symbol" pitchFamily="18" charset="2"/>
              </a:rPr>
              <a:t>2005-2007:   10%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What is needed</a:t>
            </a:r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458200" cy="5562600"/>
          </a:xfrm>
        </p:spPr>
        <p:txBody>
          <a:bodyPr/>
          <a:lstStyle/>
          <a:p>
            <a:r>
              <a:rPr lang="en-US" sz="2400" smtClean="0"/>
              <a:t>Understanding C functions and the stack</a:t>
            </a:r>
          </a:p>
          <a:p>
            <a:r>
              <a:rPr lang="en-US" sz="2400" smtClean="0"/>
              <a:t>Some familiarity with machine code</a:t>
            </a:r>
          </a:p>
          <a:p>
            <a:r>
              <a:rPr lang="en-US" sz="2400" smtClean="0"/>
              <a:t>Know how systems calls are made</a:t>
            </a:r>
          </a:p>
          <a:p>
            <a:r>
              <a:rPr lang="en-US" sz="2400" smtClean="0"/>
              <a:t>The exec() system call</a:t>
            </a:r>
          </a:p>
          <a:p>
            <a:pPr>
              <a:spcBef>
                <a:spcPct val="150000"/>
              </a:spcBef>
            </a:pPr>
            <a:r>
              <a:rPr lang="en-US" sz="2400" smtClean="0"/>
              <a:t>Attacker needs to know which CPU and OS are running on the target machine:</a:t>
            </a:r>
          </a:p>
          <a:p>
            <a:pPr lvl="1"/>
            <a:r>
              <a:rPr lang="en-US" smtClean="0"/>
              <a:t>Our examples are for  x86  running  Linux</a:t>
            </a:r>
          </a:p>
          <a:p>
            <a:pPr lvl="1"/>
            <a:r>
              <a:rPr lang="en-US" smtClean="0"/>
              <a:t>Details vary slightly between CPUs and OSs:</a:t>
            </a:r>
          </a:p>
          <a:p>
            <a:pPr lvl="2"/>
            <a:r>
              <a:rPr lang="en-US" sz="2400" smtClean="0">
                <a:solidFill>
                  <a:schemeClr val="tx2"/>
                </a:solidFill>
              </a:rPr>
              <a:t>Little endian vs. big endian   </a:t>
            </a:r>
            <a:r>
              <a:rPr lang="en-US" smtClean="0">
                <a:solidFill>
                  <a:schemeClr val="tx2"/>
                </a:solidFill>
              </a:rPr>
              <a:t>(</a:t>
            </a:r>
            <a:r>
              <a:rPr lang="en-US" b="1" smtClean="0">
                <a:solidFill>
                  <a:schemeClr val="tx2"/>
                </a:solidFill>
                <a:latin typeface="Arial" charset="0"/>
              </a:rPr>
              <a:t>x86 vs. Motorola</a:t>
            </a:r>
            <a:r>
              <a:rPr lang="en-US" smtClean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smtClean="0">
                <a:solidFill>
                  <a:schemeClr val="tx2"/>
                </a:solidFill>
              </a:rPr>
              <a:t>Stack Frame structure     </a:t>
            </a:r>
            <a:r>
              <a:rPr lang="en-US" smtClean="0">
                <a:solidFill>
                  <a:schemeClr val="tx2"/>
                </a:solidFill>
              </a:rPr>
              <a:t>(Unix vs. Windows)</a:t>
            </a:r>
          </a:p>
          <a:p>
            <a:pPr lvl="2"/>
            <a:r>
              <a:rPr lang="en-US" sz="2400" smtClean="0">
                <a:solidFill>
                  <a:schemeClr val="tx2"/>
                </a:solidFill>
              </a:rPr>
              <a:t>Stack growth direction</a:t>
            </a:r>
          </a:p>
        </p:txBody>
      </p:sp>
      <p:sp>
        <p:nvSpPr>
          <p:cNvPr id="6148" name="AutoShape 4"/>
          <p:cNvSpPr>
            <a:spLocks/>
          </p:cNvSpPr>
          <p:nvPr/>
        </p:nvSpPr>
        <p:spPr bwMode="auto">
          <a:xfrm>
            <a:off x="990600" y="5257800"/>
            <a:ext cx="304800" cy="1219200"/>
          </a:xfrm>
          <a:prstGeom prst="leftBrace">
            <a:avLst>
              <a:gd name="adj1" fmla="val 33333"/>
              <a:gd name="adj2" fmla="val 50000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533400" y="3276600"/>
            <a:ext cx="815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Linux process memory layout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362200" y="6210300"/>
            <a:ext cx="2819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unused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181600" y="5943600"/>
            <a:ext cx="1835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0x08048000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362200" y="5562600"/>
            <a:ext cx="2825750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endParaRPr lang="en-US" sz="2400">
              <a:solidFill>
                <a:schemeClr val="bg2"/>
              </a:solidFill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362200" y="4724400"/>
            <a:ext cx="2819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run time heap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368550" y="3657600"/>
            <a:ext cx="281305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shared libraries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368550" y="1676400"/>
            <a:ext cx="2819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user stack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2362200" y="4191000"/>
            <a:ext cx="2819400" cy="533400"/>
          </a:xfrm>
          <a:prstGeom prst="rect">
            <a:avLst/>
          </a:prstGeom>
          <a:solidFill>
            <a:srgbClr val="808080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2362200" y="2438400"/>
            <a:ext cx="2819400" cy="121920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V="1">
            <a:off x="3733800" y="4191000"/>
            <a:ext cx="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 flipV="1">
            <a:off x="3733800" y="3124200"/>
            <a:ext cx="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>
            <a:off x="3733800" y="2438400"/>
            <a:ext cx="0" cy="533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5175250" y="3962400"/>
            <a:ext cx="1835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0x40000000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5175250" y="1447800"/>
            <a:ext cx="1851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0xC0000000</a:t>
            </a:r>
          </a:p>
        </p:txBody>
      </p:sp>
      <p:sp>
        <p:nvSpPr>
          <p:cNvPr id="7184" name="Text Box 16"/>
          <p:cNvSpPr txBox="1">
            <a:spLocks noChangeArrowheads="1"/>
          </p:cNvSpPr>
          <p:nvPr/>
        </p:nvSpPr>
        <p:spPr bwMode="auto">
          <a:xfrm>
            <a:off x="838200" y="2209800"/>
            <a:ext cx="947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%esp</a:t>
            </a:r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1785938" y="243840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1100138" y="4495800"/>
            <a:ext cx="614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brk</a:t>
            </a:r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1709738" y="4724400"/>
            <a:ext cx="5762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AutoShape 20"/>
          <p:cNvSpPr>
            <a:spLocks/>
          </p:cNvSpPr>
          <p:nvPr/>
        </p:nvSpPr>
        <p:spPr bwMode="auto">
          <a:xfrm>
            <a:off x="2014538" y="5562600"/>
            <a:ext cx="271462" cy="647700"/>
          </a:xfrm>
          <a:prstGeom prst="leftBrace">
            <a:avLst>
              <a:gd name="adj1" fmla="val 1988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646113" y="5470525"/>
            <a:ext cx="15192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Loaded </a:t>
            </a:r>
            <a:br>
              <a:rPr lang="en-US" sz="2400">
                <a:solidFill>
                  <a:schemeClr val="tx2"/>
                </a:solidFill>
              </a:rPr>
            </a:br>
            <a:r>
              <a:rPr lang="en-US" sz="2400">
                <a:solidFill>
                  <a:schemeClr val="tx2"/>
                </a:solidFill>
              </a:rPr>
              <a:t>from exec</a:t>
            </a:r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>
            <a:off x="2368550" y="5562600"/>
            <a:ext cx="281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Line 23"/>
          <p:cNvSpPr>
            <a:spLocks noChangeShapeType="1"/>
          </p:cNvSpPr>
          <p:nvPr/>
        </p:nvSpPr>
        <p:spPr bwMode="auto">
          <a:xfrm>
            <a:off x="2362200" y="4191000"/>
            <a:ext cx="281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2362200" y="1676400"/>
            <a:ext cx="281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Text Box 25"/>
          <p:cNvSpPr txBox="1">
            <a:spLocks noChangeArrowheads="1"/>
          </p:cNvSpPr>
          <p:nvPr/>
        </p:nvSpPr>
        <p:spPr bwMode="auto">
          <a:xfrm>
            <a:off x="5181600" y="6400800"/>
            <a:ext cx="350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0</a:t>
            </a:r>
          </a:p>
        </p:txBody>
      </p:sp>
      <p:sp>
        <p:nvSpPr>
          <p:cNvPr id="7194" name="Line 26"/>
          <p:cNvSpPr>
            <a:spLocks noChangeShapeType="1"/>
          </p:cNvSpPr>
          <p:nvPr/>
        </p:nvSpPr>
        <p:spPr bwMode="auto">
          <a:xfrm>
            <a:off x="2362200" y="6172200"/>
            <a:ext cx="281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Stack Frame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497138" y="2162175"/>
            <a:ext cx="35052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Parameters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497138" y="3457575"/>
            <a:ext cx="3505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Return address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497138" y="3990975"/>
            <a:ext cx="3505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Stack Frame Pointer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497138" y="4524375"/>
            <a:ext cx="3505200" cy="1219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Local variables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973138" y="5486400"/>
            <a:ext cx="522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SP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1560513" y="5743575"/>
            <a:ext cx="5445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6916738" y="1981200"/>
            <a:ext cx="0" cy="4114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2497138" y="23907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2497138" y="26193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Line 12"/>
          <p:cNvSpPr>
            <a:spLocks noChangeShapeType="1"/>
          </p:cNvSpPr>
          <p:nvPr/>
        </p:nvSpPr>
        <p:spPr bwMode="auto">
          <a:xfrm>
            <a:off x="2497138" y="31527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auto">
          <a:xfrm>
            <a:off x="2497138" y="47529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auto">
          <a:xfrm>
            <a:off x="2497138" y="49815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2497138" y="53625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auto">
          <a:xfrm>
            <a:off x="2497138" y="5591175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2497138" y="2162175"/>
            <a:ext cx="3505200" cy="35814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Line 18"/>
          <p:cNvSpPr>
            <a:spLocks noChangeShapeType="1"/>
          </p:cNvSpPr>
          <p:nvPr/>
        </p:nvSpPr>
        <p:spPr bwMode="auto">
          <a:xfrm>
            <a:off x="2192338" y="5743575"/>
            <a:ext cx="403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Line 19"/>
          <p:cNvSpPr>
            <a:spLocks noChangeShapeType="1"/>
          </p:cNvSpPr>
          <p:nvPr/>
        </p:nvSpPr>
        <p:spPr bwMode="auto">
          <a:xfrm>
            <a:off x="2192338" y="2133600"/>
            <a:ext cx="403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6916738" y="5030788"/>
            <a:ext cx="1160462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/>
              <a:t>Stack</a:t>
            </a:r>
          </a:p>
          <a:p>
            <a:pPr algn="ctr" eaLnBrk="0" hangingPunct="0">
              <a:lnSpc>
                <a:spcPct val="20000"/>
              </a:lnSpc>
              <a:spcBef>
                <a:spcPct val="50000"/>
              </a:spcBef>
            </a:pPr>
            <a:r>
              <a:rPr lang="en-US" sz="2400"/>
              <a:t>Growth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752600" y="1752600"/>
            <a:ext cx="744538" cy="2438400"/>
            <a:chOff x="1104" y="1104"/>
            <a:chExt cx="469" cy="1536"/>
          </a:xfrm>
        </p:grpSpPr>
        <p:sp>
          <p:nvSpPr>
            <p:cNvPr id="8218" name="Line 22"/>
            <p:cNvSpPr>
              <a:spLocks noChangeShapeType="1"/>
            </p:cNvSpPr>
            <p:nvPr/>
          </p:nvSpPr>
          <p:spPr bwMode="auto">
            <a:xfrm flipH="1">
              <a:off x="1104" y="2640"/>
              <a:ext cx="469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9" name="Line 23"/>
            <p:cNvSpPr>
              <a:spLocks noChangeShapeType="1"/>
            </p:cNvSpPr>
            <p:nvPr/>
          </p:nvSpPr>
          <p:spPr bwMode="auto">
            <a:xfrm flipV="1">
              <a:off x="1104" y="1104"/>
              <a:ext cx="0" cy="1536"/>
            </a:xfrm>
            <a:prstGeom prst="line">
              <a:avLst/>
            </a:prstGeom>
            <a:noFill/>
            <a:ln w="4127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14" name="Line 24"/>
          <p:cNvSpPr>
            <a:spLocks noChangeShapeType="1"/>
          </p:cNvSpPr>
          <p:nvPr/>
        </p:nvSpPr>
        <p:spPr bwMode="auto">
          <a:xfrm>
            <a:off x="2497138" y="1600200"/>
            <a:ext cx="0" cy="1019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none" w="lg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215" name="Line 25"/>
          <p:cNvSpPr>
            <a:spLocks noChangeShapeType="1"/>
          </p:cNvSpPr>
          <p:nvPr/>
        </p:nvSpPr>
        <p:spPr bwMode="auto">
          <a:xfrm>
            <a:off x="6005513" y="1600200"/>
            <a:ext cx="0" cy="1019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none" w="lg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216" name="Line 26"/>
          <p:cNvSpPr>
            <a:spLocks noChangeShapeType="1"/>
          </p:cNvSpPr>
          <p:nvPr/>
        </p:nvSpPr>
        <p:spPr bwMode="auto">
          <a:xfrm>
            <a:off x="2500313" y="5305425"/>
            <a:ext cx="0" cy="1019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none" w="lg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217" name="Line 27"/>
          <p:cNvSpPr>
            <a:spLocks noChangeShapeType="1"/>
          </p:cNvSpPr>
          <p:nvPr/>
        </p:nvSpPr>
        <p:spPr bwMode="auto">
          <a:xfrm>
            <a:off x="6005513" y="5305425"/>
            <a:ext cx="0" cy="10191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none" w="lg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What are buffer overflows?</a:t>
            </a:r>
          </a:p>
        </p:txBody>
      </p:sp>
      <p:sp>
        <p:nvSpPr>
          <p:cNvPr id="92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50292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sz="2400" dirty="0" smtClean="0"/>
              <a:t>Suppose a web server contains a function:</a:t>
            </a:r>
            <a:br>
              <a:rPr lang="en-US" sz="2400" dirty="0" smtClean="0"/>
            </a:br>
            <a:r>
              <a:rPr lang="en-US" dirty="0" smtClean="0"/>
              <a:t>		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void 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func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(char *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str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) {</a:t>
            </a:r>
            <a:b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   		  char 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buf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[128];</a:t>
            </a:r>
          </a:p>
          <a:p>
            <a:pPr>
              <a:spcBef>
                <a:spcPct val="4000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              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strcpy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(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buf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, 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str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b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		  do-something(</a:t>
            </a:r>
            <a:r>
              <a:rPr lang="en-US" sz="2000" b="1" dirty="0" err="1" smtClean="0">
                <a:solidFill>
                  <a:schemeClr val="tx2"/>
                </a:solidFill>
                <a:latin typeface="Courier New" pitchFamily="49" charset="0"/>
              </a:rPr>
              <a:t>buf</a:t>
            </a: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);</a:t>
            </a:r>
            <a:b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Courier New" pitchFamily="49" charset="0"/>
              </a:rPr>
              <a:t> 		}</a:t>
            </a:r>
          </a:p>
          <a:p>
            <a:r>
              <a:rPr lang="en-US" sz="2400" dirty="0" smtClean="0"/>
              <a:t>When the function is invoked the stack looks like:</a:t>
            </a:r>
          </a:p>
          <a:p>
            <a:endParaRPr lang="en-US" sz="24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>
              <a:spcBef>
                <a:spcPct val="30000"/>
              </a:spcBef>
            </a:pPr>
            <a:r>
              <a:rPr lang="en-US" sz="2400" dirty="0" smtClean="0"/>
              <a:t>What if  </a:t>
            </a:r>
            <a:r>
              <a:rPr lang="en-US" sz="2400" b="1" dirty="0" smtClean="0">
                <a:solidFill>
                  <a:schemeClr val="tx2"/>
                </a:solidFill>
                <a:latin typeface="Courier New" pitchFamily="49" charset="0"/>
              </a:rPr>
              <a:t>*</a:t>
            </a:r>
            <a:r>
              <a:rPr lang="en-US" sz="2400" b="1" dirty="0" err="1" smtClean="0">
                <a:solidFill>
                  <a:schemeClr val="tx2"/>
                </a:solidFill>
                <a:latin typeface="Courier New" pitchFamily="49" charset="0"/>
              </a:rPr>
              <a:t>str</a:t>
            </a:r>
            <a:r>
              <a:rPr lang="en-US" sz="2400" dirty="0" smtClean="0"/>
              <a:t>   is  136 bytes long?   After   </a:t>
            </a:r>
            <a:r>
              <a:rPr lang="en-US" sz="2400" b="1" dirty="0" err="1" smtClean="0">
                <a:solidFill>
                  <a:schemeClr val="tx2"/>
                </a:solidFill>
                <a:latin typeface="Courier New" pitchFamily="49" charset="0"/>
              </a:rPr>
              <a:t>strcpy</a:t>
            </a:r>
            <a:r>
              <a:rPr lang="en-US" sz="2400" b="1" dirty="0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41513" y="4114800"/>
            <a:ext cx="5988050" cy="749300"/>
            <a:chOff x="1297" y="2514"/>
            <a:chExt cx="3772" cy="472"/>
          </a:xfrm>
        </p:grpSpPr>
        <p:sp>
          <p:nvSpPr>
            <p:cNvPr id="9235" name="Rectangle 5"/>
            <p:cNvSpPr>
              <a:spLocks noChangeArrowheads="1"/>
            </p:cNvSpPr>
            <p:nvPr/>
          </p:nvSpPr>
          <p:spPr bwMode="auto">
            <a:xfrm>
              <a:off x="3747" y="2654"/>
              <a:ext cx="286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/>
                <a:t>str</a:t>
              </a:r>
              <a:endParaRPr kumimoji="1" lang="en-US" sz="1800">
                <a:solidFill>
                  <a:schemeClr val="bg2"/>
                </a:solidFill>
                <a:latin typeface="Comic Sans MS" pitchFamily="66" charset="0"/>
                <a:sym typeface="Symbol" pitchFamily="18" charset="2"/>
              </a:endParaRPr>
            </a:p>
          </p:txBody>
        </p:sp>
        <p:sp>
          <p:nvSpPr>
            <p:cNvPr id="9236" name="Rectangle 6"/>
            <p:cNvSpPr>
              <a:spLocks noChangeArrowheads="1"/>
            </p:cNvSpPr>
            <p:nvPr/>
          </p:nvSpPr>
          <p:spPr bwMode="auto">
            <a:xfrm>
              <a:off x="3109" y="2654"/>
              <a:ext cx="638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/>
                <a:t>ret-addr</a:t>
              </a:r>
              <a:endParaRPr kumimoji="1" lang="en-US" sz="1800">
                <a:solidFill>
                  <a:schemeClr val="bg2"/>
                </a:solidFill>
                <a:latin typeface="Comic Sans MS" pitchFamily="66" charset="0"/>
                <a:sym typeface="Symbol" pitchFamily="18" charset="2"/>
              </a:endParaRPr>
            </a:p>
          </p:txBody>
        </p:sp>
        <p:sp>
          <p:nvSpPr>
            <p:cNvPr id="9237" name="Rectangle 7"/>
            <p:cNvSpPr>
              <a:spLocks noChangeArrowheads="1"/>
            </p:cNvSpPr>
            <p:nvPr/>
          </p:nvSpPr>
          <p:spPr bwMode="auto">
            <a:xfrm>
              <a:off x="2797" y="2654"/>
              <a:ext cx="312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/>
                <a:t>sfp</a:t>
              </a:r>
              <a:endParaRPr kumimoji="1" lang="en-US" sz="1800">
                <a:solidFill>
                  <a:schemeClr val="bg2"/>
                </a:solidFill>
                <a:latin typeface="Comic Sans MS" pitchFamily="66" charset="0"/>
                <a:sym typeface="Symbol" pitchFamily="18" charset="2"/>
              </a:endParaRPr>
            </a:p>
          </p:txBody>
        </p:sp>
        <p:sp>
          <p:nvSpPr>
            <p:cNvPr id="9238" name="Rectangle 8"/>
            <p:cNvSpPr>
              <a:spLocks noChangeArrowheads="1"/>
            </p:cNvSpPr>
            <p:nvPr/>
          </p:nvSpPr>
          <p:spPr bwMode="auto">
            <a:xfrm>
              <a:off x="1824" y="2654"/>
              <a:ext cx="973" cy="23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/>
                <a:t>buf</a:t>
              </a:r>
            </a:p>
          </p:txBody>
        </p:sp>
        <p:sp>
          <p:nvSpPr>
            <p:cNvPr id="9239" name="Line 9"/>
            <p:cNvSpPr>
              <a:spLocks noChangeShapeType="1"/>
            </p:cNvSpPr>
            <p:nvPr/>
          </p:nvSpPr>
          <p:spPr bwMode="auto">
            <a:xfrm>
              <a:off x="4033" y="2654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Line 10"/>
            <p:cNvSpPr>
              <a:spLocks noChangeShapeType="1"/>
            </p:cNvSpPr>
            <p:nvPr/>
          </p:nvSpPr>
          <p:spPr bwMode="auto">
            <a:xfrm>
              <a:off x="4033" y="2891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Line 11"/>
            <p:cNvSpPr>
              <a:spLocks noChangeShapeType="1"/>
            </p:cNvSpPr>
            <p:nvPr/>
          </p:nvSpPr>
          <p:spPr bwMode="auto">
            <a:xfrm>
              <a:off x="1297" y="2657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Line 12"/>
            <p:cNvSpPr>
              <a:spLocks noChangeShapeType="1"/>
            </p:cNvSpPr>
            <p:nvPr/>
          </p:nvSpPr>
          <p:spPr bwMode="auto">
            <a:xfrm>
              <a:off x="1297" y="2891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Text Box 13"/>
            <p:cNvSpPr txBox="1">
              <a:spLocks noChangeArrowheads="1"/>
            </p:cNvSpPr>
            <p:nvPr/>
          </p:nvSpPr>
          <p:spPr bwMode="auto">
            <a:xfrm>
              <a:off x="4627" y="2514"/>
              <a:ext cx="44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en-US" sz="1800"/>
                <a:t>top</a:t>
              </a:r>
              <a:br>
                <a:rPr lang="en-US" sz="1800"/>
              </a:br>
              <a:r>
                <a:rPr lang="en-US" sz="1800"/>
                <a:t>of</a:t>
              </a:r>
              <a:br>
                <a:rPr lang="en-US" sz="1800"/>
              </a:br>
              <a:r>
                <a:rPr lang="en-US" sz="1800"/>
                <a:t>stack</a:t>
              </a:r>
            </a:p>
          </p:txBody>
        </p:sp>
        <p:sp>
          <p:nvSpPr>
            <p:cNvPr id="9244" name="Line 14"/>
            <p:cNvSpPr>
              <a:spLocks noChangeShapeType="1"/>
            </p:cNvSpPr>
            <p:nvPr/>
          </p:nvSpPr>
          <p:spPr bwMode="auto">
            <a:xfrm flipH="1">
              <a:off x="2016" y="2986"/>
              <a:ext cx="20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941513" y="5727700"/>
            <a:ext cx="5988050" cy="749300"/>
            <a:chOff x="1297" y="3580"/>
            <a:chExt cx="3772" cy="472"/>
          </a:xfrm>
        </p:grpSpPr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1297" y="3580"/>
              <a:ext cx="3772" cy="472"/>
              <a:chOff x="1297" y="3580"/>
              <a:chExt cx="3772" cy="472"/>
            </a:xfrm>
          </p:grpSpPr>
          <p:sp>
            <p:nvSpPr>
              <p:cNvPr id="9225" name="Rectangle 17"/>
              <p:cNvSpPr>
                <a:spLocks noChangeArrowheads="1"/>
              </p:cNvSpPr>
              <p:nvPr/>
            </p:nvSpPr>
            <p:spPr bwMode="auto">
              <a:xfrm>
                <a:off x="3747" y="3720"/>
                <a:ext cx="286" cy="237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800"/>
                  <a:t>str</a:t>
                </a:r>
                <a:endParaRPr kumimoji="1" lang="en-US" sz="1800">
                  <a:solidFill>
                    <a:schemeClr val="bg2"/>
                  </a:solidFill>
                  <a:latin typeface="Comic Sans MS" pitchFamily="66" charset="0"/>
                  <a:sym typeface="Symbol" pitchFamily="18" charset="2"/>
                </a:endParaRPr>
              </a:p>
            </p:txBody>
          </p:sp>
          <p:sp>
            <p:nvSpPr>
              <p:cNvPr id="9226" name="Line 18"/>
              <p:cNvSpPr>
                <a:spLocks noChangeShapeType="1"/>
              </p:cNvSpPr>
              <p:nvPr/>
            </p:nvSpPr>
            <p:spPr bwMode="auto">
              <a:xfrm>
                <a:off x="4033" y="3720"/>
                <a:ext cx="5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7" name="Line 19"/>
              <p:cNvSpPr>
                <a:spLocks noChangeShapeType="1"/>
              </p:cNvSpPr>
              <p:nvPr/>
            </p:nvSpPr>
            <p:spPr bwMode="auto">
              <a:xfrm>
                <a:off x="4033" y="3957"/>
                <a:ext cx="5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8" name="Line 20"/>
              <p:cNvSpPr>
                <a:spLocks noChangeShapeType="1"/>
              </p:cNvSpPr>
              <p:nvPr/>
            </p:nvSpPr>
            <p:spPr bwMode="auto">
              <a:xfrm>
                <a:off x="1297" y="3723"/>
                <a:ext cx="5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29" name="Line 21"/>
              <p:cNvSpPr>
                <a:spLocks noChangeShapeType="1"/>
              </p:cNvSpPr>
              <p:nvPr/>
            </p:nvSpPr>
            <p:spPr bwMode="auto">
              <a:xfrm>
                <a:off x="1297" y="3957"/>
                <a:ext cx="5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0" name="Text Box 22"/>
              <p:cNvSpPr txBox="1">
                <a:spLocks noChangeArrowheads="1"/>
              </p:cNvSpPr>
              <p:nvPr/>
            </p:nvSpPr>
            <p:spPr bwMode="auto">
              <a:xfrm>
                <a:off x="4627" y="3580"/>
                <a:ext cx="442" cy="4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800"/>
                  <a:t>top</a:t>
                </a:r>
                <a:br>
                  <a:rPr lang="en-US" sz="1800"/>
                </a:br>
                <a:r>
                  <a:rPr lang="en-US" sz="1800"/>
                  <a:t>of</a:t>
                </a:r>
                <a:br>
                  <a:rPr lang="en-US" sz="1800"/>
                </a:br>
                <a:r>
                  <a:rPr lang="en-US" sz="1800"/>
                  <a:t>stack</a:t>
                </a:r>
              </a:p>
            </p:txBody>
          </p:sp>
          <p:sp>
            <p:nvSpPr>
              <p:cNvPr id="9231" name="Line 23"/>
              <p:cNvSpPr>
                <a:spLocks noChangeShapeType="1"/>
              </p:cNvSpPr>
              <p:nvPr/>
            </p:nvSpPr>
            <p:spPr bwMode="auto">
              <a:xfrm flipH="1">
                <a:off x="2016" y="4052"/>
                <a:ext cx="201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2" name="Rectangle 24"/>
              <p:cNvSpPr>
                <a:spLocks noChangeArrowheads="1"/>
              </p:cNvSpPr>
              <p:nvPr/>
            </p:nvSpPr>
            <p:spPr bwMode="auto">
              <a:xfrm>
                <a:off x="1824" y="3723"/>
                <a:ext cx="1923" cy="234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1800" dirty="0"/>
                  <a:t>       *</a:t>
                </a:r>
                <a:r>
                  <a:rPr lang="en-US" sz="1800" dirty="0" err="1"/>
                  <a:t>str</a:t>
                </a:r>
                <a:r>
                  <a:rPr lang="en-US" sz="1800" dirty="0"/>
                  <a:t>                      </a:t>
                </a:r>
              </a:p>
            </p:txBody>
          </p:sp>
          <p:sp>
            <p:nvSpPr>
              <p:cNvPr id="9233" name="Line 25"/>
              <p:cNvSpPr>
                <a:spLocks noChangeShapeType="1"/>
              </p:cNvSpPr>
              <p:nvPr/>
            </p:nvSpPr>
            <p:spPr bwMode="auto">
              <a:xfrm>
                <a:off x="2797" y="3723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34" name="Line 26"/>
              <p:cNvSpPr>
                <a:spLocks noChangeShapeType="1"/>
              </p:cNvSpPr>
              <p:nvPr/>
            </p:nvSpPr>
            <p:spPr bwMode="auto">
              <a:xfrm>
                <a:off x="3109" y="3723"/>
                <a:ext cx="0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223" name="Rectangle 27" descr="Dark downward diagonal"/>
            <p:cNvSpPr>
              <a:spLocks noChangeArrowheads="1"/>
            </p:cNvSpPr>
            <p:nvPr/>
          </p:nvSpPr>
          <p:spPr bwMode="auto">
            <a:xfrm>
              <a:off x="3109" y="3723"/>
              <a:ext cx="638" cy="234"/>
            </a:xfrm>
            <a:prstGeom prst="rect">
              <a:avLst/>
            </a:prstGeom>
            <a:pattFill prst="dkDnDiag">
              <a:fgClr>
                <a:schemeClr val="hlink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Text Box 28"/>
            <p:cNvSpPr txBox="1">
              <a:spLocks noChangeArrowheads="1"/>
            </p:cNvSpPr>
            <p:nvPr/>
          </p:nvSpPr>
          <p:spPr bwMode="auto">
            <a:xfrm>
              <a:off x="3296" y="3720"/>
              <a:ext cx="3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b="1"/>
                <a:t>ret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Basic stack exploit</a:t>
            </a:r>
          </a:p>
        </p:txBody>
      </p:sp>
      <p:sp>
        <p:nvSpPr>
          <p:cNvPr id="102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4953000"/>
          </a:xfrm>
        </p:spPr>
        <p:txBody>
          <a:bodyPr>
            <a:normAutofit lnSpcReduction="10000"/>
          </a:bodyPr>
          <a:lstStyle/>
          <a:p>
            <a:r>
              <a:rPr lang="en-US" sz="2400" smtClean="0"/>
              <a:t>Problem:   no range checking in  </a:t>
            </a:r>
            <a:r>
              <a:rPr lang="en-US" sz="2400" smtClean="0">
                <a:solidFill>
                  <a:schemeClr val="tx2"/>
                </a:solidFill>
              </a:rPr>
              <a:t>strcpy().</a:t>
            </a:r>
          </a:p>
          <a:p>
            <a:pPr>
              <a:spcBef>
                <a:spcPct val="70000"/>
              </a:spcBef>
            </a:pPr>
            <a:r>
              <a:rPr lang="en-US" sz="2400" smtClean="0"/>
              <a:t>Suppose    </a:t>
            </a:r>
            <a:r>
              <a:rPr lang="en-US" sz="2400" smtClean="0">
                <a:solidFill>
                  <a:schemeClr val="tx2"/>
                </a:solidFill>
              </a:rPr>
              <a:t>*str</a:t>
            </a:r>
            <a:r>
              <a:rPr lang="en-US" sz="2400" smtClean="0"/>
              <a:t>   is such that after  </a:t>
            </a:r>
            <a:r>
              <a:rPr lang="en-US" sz="2400" smtClean="0">
                <a:solidFill>
                  <a:schemeClr val="tx2"/>
                </a:solidFill>
              </a:rPr>
              <a:t>strcpy</a:t>
            </a:r>
            <a:r>
              <a:rPr lang="en-US" sz="2400" smtClean="0"/>
              <a:t>  stack looks like:</a:t>
            </a:r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endParaRPr lang="en-US" sz="2400" smtClean="0"/>
          </a:p>
          <a:p>
            <a:r>
              <a:rPr lang="en-US" sz="2400" smtClean="0"/>
              <a:t>When   </a:t>
            </a:r>
            <a:r>
              <a:rPr lang="en-US" sz="2400" smtClean="0">
                <a:solidFill>
                  <a:schemeClr val="tx2"/>
                </a:solidFill>
              </a:rPr>
              <a:t>func()</a:t>
            </a:r>
            <a:r>
              <a:rPr lang="en-US" sz="2400" smtClean="0"/>
              <a:t>   exits,  the user will be given a shell  !</a:t>
            </a:r>
          </a:p>
          <a:p>
            <a:r>
              <a:rPr lang="en-US" sz="2400" smtClean="0"/>
              <a:t>Note:  attack code runs </a:t>
            </a:r>
            <a:r>
              <a:rPr lang="en-US" sz="2400" i="1" smtClean="0"/>
              <a:t>in stack</a:t>
            </a:r>
            <a:r>
              <a:rPr lang="en-US" sz="2400" smtClean="0"/>
              <a:t>.</a:t>
            </a:r>
          </a:p>
          <a:p>
            <a:endParaRPr lang="en-US" sz="2400" smtClean="0"/>
          </a:p>
          <a:p>
            <a:r>
              <a:rPr lang="en-US" sz="2400" smtClean="0"/>
              <a:t>To determine </a:t>
            </a:r>
            <a:r>
              <a:rPr lang="en-US" sz="2400" smtClean="0">
                <a:solidFill>
                  <a:schemeClr val="tx2"/>
                </a:solidFill>
              </a:rPr>
              <a:t>ret</a:t>
            </a:r>
            <a:r>
              <a:rPr lang="en-US" sz="2400" smtClean="0"/>
              <a:t> guess position of stack when </a:t>
            </a:r>
            <a:r>
              <a:rPr lang="en-US" sz="2400" smtClean="0">
                <a:solidFill>
                  <a:schemeClr val="tx2"/>
                </a:solidFill>
              </a:rPr>
              <a:t>func()</a:t>
            </a:r>
            <a:r>
              <a:rPr lang="en-US" sz="2400" smtClean="0"/>
              <a:t> is called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2590800"/>
            <a:ext cx="6689725" cy="1639888"/>
            <a:chOff x="576" y="1632"/>
            <a:chExt cx="4214" cy="1033"/>
          </a:xfrm>
        </p:grpSpPr>
        <p:sp>
          <p:nvSpPr>
            <p:cNvPr id="10246" name="Line 5"/>
            <p:cNvSpPr>
              <a:spLocks noChangeShapeType="1"/>
            </p:cNvSpPr>
            <p:nvPr/>
          </p:nvSpPr>
          <p:spPr bwMode="auto">
            <a:xfrm>
              <a:off x="3754" y="1968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7" name="Line 6"/>
            <p:cNvSpPr>
              <a:spLocks noChangeShapeType="1"/>
            </p:cNvSpPr>
            <p:nvPr/>
          </p:nvSpPr>
          <p:spPr bwMode="auto">
            <a:xfrm>
              <a:off x="3754" y="2205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Line 7"/>
            <p:cNvSpPr>
              <a:spLocks noChangeShapeType="1"/>
            </p:cNvSpPr>
            <p:nvPr/>
          </p:nvSpPr>
          <p:spPr bwMode="auto">
            <a:xfrm>
              <a:off x="576" y="1971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9" name="Line 8"/>
            <p:cNvSpPr>
              <a:spLocks noChangeShapeType="1"/>
            </p:cNvSpPr>
            <p:nvPr/>
          </p:nvSpPr>
          <p:spPr bwMode="auto">
            <a:xfrm>
              <a:off x="576" y="2205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0" name="Text Box 9"/>
            <p:cNvSpPr txBox="1">
              <a:spLocks noChangeArrowheads="1"/>
            </p:cNvSpPr>
            <p:nvPr/>
          </p:nvSpPr>
          <p:spPr bwMode="auto">
            <a:xfrm>
              <a:off x="4348" y="1828"/>
              <a:ext cx="442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en-US" sz="1800"/>
                <a:t>top</a:t>
              </a:r>
              <a:br>
                <a:rPr lang="en-US" sz="1800"/>
              </a:br>
              <a:r>
                <a:rPr lang="en-US" sz="1800"/>
                <a:t>of</a:t>
              </a:r>
              <a:br>
                <a:rPr lang="en-US" sz="1800"/>
              </a:br>
              <a:r>
                <a:rPr lang="en-US" sz="1800"/>
                <a:t>stack</a:t>
              </a:r>
            </a:p>
          </p:txBody>
        </p:sp>
        <p:sp>
          <p:nvSpPr>
            <p:cNvPr id="10251" name="Line 10"/>
            <p:cNvSpPr>
              <a:spLocks noChangeShapeType="1"/>
            </p:cNvSpPr>
            <p:nvPr/>
          </p:nvSpPr>
          <p:spPr bwMode="auto">
            <a:xfrm flipH="1">
              <a:off x="1295" y="2300"/>
              <a:ext cx="20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Rectangle 11"/>
            <p:cNvSpPr>
              <a:spLocks noChangeArrowheads="1"/>
            </p:cNvSpPr>
            <p:nvPr/>
          </p:nvSpPr>
          <p:spPr bwMode="auto">
            <a:xfrm>
              <a:off x="1103" y="1971"/>
              <a:ext cx="2651" cy="23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800"/>
                <a:t>       *str                 ret    Code for P</a:t>
              </a:r>
            </a:p>
          </p:txBody>
        </p:sp>
        <p:sp>
          <p:nvSpPr>
            <p:cNvPr id="10253" name="Line 12"/>
            <p:cNvSpPr>
              <a:spLocks noChangeShapeType="1"/>
            </p:cNvSpPr>
            <p:nvPr/>
          </p:nvSpPr>
          <p:spPr bwMode="auto">
            <a:xfrm>
              <a:off x="2076" y="1971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Line 13"/>
            <p:cNvSpPr>
              <a:spLocks noChangeShapeType="1"/>
            </p:cNvSpPr>
            <p:nvPr/>
          </p:nvSpPr>
          <p:spPr bwMode="auto">
            <a:xfrm>
              <a:off x="2388" y="1971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5" name="Line 14"/>
            <p:cNvSpPr>
              <a:spLocks noChangeShapeType="1"/>
            </p:cNvSpPr>
            <p:nvPr/>
          </p:nvSpPr>
          <p:spPr bwMode="auto">
            <a:xfrm>
              <a:off x="2750" y="1971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6" name="Freeform 15"/>
            <p:cNvSpPr>
              <a:spLocks/>
            </p:cNvSpPr>
            <p:nvPr/>
          </p:nvSpPr>
          <p:spPr bwMode="auto">
            <a:xfrm>
              <a:off x="2558" y="1632"/>
              <a:ext cx="390" cy="340"/>
            </a:xfrm>
            <a:custGeom>
              <a:avLst/>
              <a:gdLst>
                <a:gd name="T0" fmla="*/ 0 w 390"/>
                <a:gd name="T1" fmla="*/ 340 h 340"/>
                <a:gd name="T2" fmla="*/ 48 w 390"/>
                <a:gd name="T3" fmla="*/ 196 h 340"/>
                <a:gd name="T4" fmla="*/ 144 w 390"/>
                <a:gd name="T5" fmla="*/ 52 h 340"/>
                <a:gd name="T6" fmla="*/ 288 w 390"/>
                <a:gd name="T7" fmla="*/ 4 h 340"/>
                <a:gd name="T8" fmla="*/ 347 w 390"/>
                <a:gd name="T9" fmla="*/ 30 h 340"/>
                <a:gd name="T10" fmla="*/ 384 w 390"/>
                <a:gd name="T11" fmla="*/ 100 h 340"/>
                <a:gd name="T12" fmla="*/ 384 w 390"/>
                <a:gd name="T13" fmla="*/ 244 h 340"/>
                <a:gd name="T14" fmla="*/ 377 w 390"/>
                <a:gd name="T15" fmla="*/ 318 h 3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0"/>
                <a:gd name="T25" fmla="*/ 0 h 340"/>
                <a:gd name="T26" fmla="*/ 390 w 390"/>
                <a:gd name="T27" fmla="*/ 340 h 3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0" h="340">
                  <a:moveTo>
                    <a:pt x="0" y="340"/>
                  </a:moveTo>
                  <a:cubicBezTo>
                    <a:pt x="12" y="292"/>
                    <a:pt x="24" y="244"/>
                    <a:pt x="48" y="196"/>
                  </a:cubicBezTo>
                  <a:cubicBezTo>
                    <a:pt x="72" y="148"/>
                    <a:pt x="104" y="84"/>
                    <a:pt x="144" y="52"/>
                  </a:cubicBezTo>
                  <a:cubicBezTo>
                    <a:pt x="184" y="20"/>
                    <a:pt x="254" y="8"/>
                    <a:pt x="288" y="4"/>
                  </a:cubicBezTo>
                  <a:cubicBezTo>
                    <a:pt x="322" y="0"/>
                    <a:pt x="331" y="14"/>
                    <a:pt x="347" y="30"/>
                  </a:cubicBezTo>
                  <a:cubicBezTo>
                    <a:pt x="363" y="46"/>
                    <a:pt x="378" y="64"/>
                    <a:pt x="384" y="100"/>
                  </a:cubicBezTo>
                  <a:cubicBezTo>
                    <a:pt x="390" y="136"/>
                    <a:pt x="385" y="208"/>
                    <a:pt x="384" y="244"/>
                  </a:cubicBezTo>
                  <a:cubicBezTo>
                    <a:pt x="383" y="280"/>
                    <a:pt x="378" y="303"/>
                    <a:pt x="377" y="318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7" name="Text Box 16"/>
            <p:cNvSpPr txBox="1">
              <a:spLocks noChangeArrowheads="1"/>
            </p:cNvSpPr>
            <p:nvPr/>
          </p:nvSpPr>
          <p:spPr bwMode="auto">
            <a:xfrm>
              <a:off x="1056" y="2415"/>
              <a:ext cx="26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/>
                <a:t>Program P:   </a:t>
              </a:r>
              <a:r>
                <a:rPr lang="en-US" b="1">
                  <a:solidFill>
                    <a:schemeClr val="bg2"/>
                  </a:solidFill>
                  <a:latin typeface="Courier New" pitchFamily="49" charset="0"/>
                </a:rPr>
                <a:t>exec( “/bin/sh” )</a:t>
              </a:r>
            </a:p>
          </p:txBody>
        </p:sp>
      </p:grpSp>
      <p:sp>
        <p:nvSpPr>
          <p:cNvPr id="10245" name="Text Box 17"/>
          <p:cNvSpPr txBox="1">
            <a:spLocks noChangeArrowheads="1"/>
          </p:cNvSpPr>
          <p:nvPr/>
        </p:nvSpPr>
        <p:spPr bwMode="auto">
          <a:xfrm>
            <a:off x="4881563" y="4267200"/>
            <a:ext cx="3576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chemeClr val="bg2"/>
                </a:solidFill>
                <a:latin typeface="Comic Sans MS" pitchFamily="66" charset="0"/>
              </a:rPr>
              <a:t>(exact shell code by Aleph One)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Many unsafe C lib functions</a:t>
            </a:r>
          </a:p>
        </p:txBody>
      </p:sp>
      <p:sp>
        <p:nvSpPr>
          <p:cNvPr id="112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78800" cy="5105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err="1" smtClean="0">
                <a:solidFill>
                  <a:schemeClr val="accent2"/>
                </a:solidFill>
              </a:rPr>
              <a:t>strcpy</a:t>
            </a:r>
            <a:r>
              <a:rPr lang="en-US" sz="2400" dirty="0" smtClean="0"/>
              <a:t> (char *</a:t>
            </a:r>
            <a:r>
              <a:rPr lang="en-US" sz="2400" dirty="0" err="1" smtClean="0"/>
              <a:t>dest</a:t>
            </a:r>
            <a:r>
              <a:rPr lang="en-US" sz="2400" dirty="0" smtClean="0"/>
              <a:t>,  const char *</a:t>
            </a:r>
            <a:r>
              <a:rPr lang="en-US" sz="2400" dirty="0" err="1" smtClean="0"/>
              <a:t>src</a:t>
            </a:r>
            <a:r>
              <a:rPr lang="en-US" sz="2400" dirty="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err="1" smtClean="0">
                <a:solidFill>
                  <a:schemeClr val="accent2"/>
                </a:solidFill>
              </a:rPr>
              <a:t>strcat</a:t>
            </a:r>
            <a:r>
              <a:rPr lang="en-US" sz="2400" dirty="0" smtClean="0"/>
              <a:t> (char *</a:t>
            </a:r>
            <a:r>
              <a:rPr lang="en-US" sz="2400" dirty="0" err="1" smtClean="0"/>
              <a:t>dest</a:t>
            </a:r>
            <a:r>
              <a:rPr lang="en-US" sz="2400" dirty="0" smtClean="0"/>
              <a:t>, const char *</a:t>
            </a:r>
            <a:r>
              <a:rPr lang="en-US" sz="2400" dirty="0" err="1" smtClean="0"/>
              <a:t>src</a:t>
            </a:r>
            <a:r>
              <a:rPr lang="en-US" sz="2400" dirty="0" smtClean="0"/>
              <a:t>)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accent2"/>
                </a:solidFill>
              </a:rPr>
              <a:t>gets</a:t>
            </a:r>
            <a:r>
              <a:rPr lang="en-US" sz="2400" dirty="0" smtClean="0"/>
              <a:t> (char *s)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/>
              <a:t>	</a:t>
            </a:r>
            <a:r>
              <a:rPr lang="en-US" sz="2400" dirty="0" err="1" smtClean="0">
                <a:solidFill>
                  <a:schemeClr val="accent2"/>
                </a:solidFill>
              </a:rPr>
              <a:t>scanf</a:t>
            </a:r>
            <a:r>
              <a:rPr lang="en-US" sz="2400" dirty="0" smtClean="0"/>
              <a:t> ( const char *format, … )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/>
              <a:t>	</a:t>
            </a:r>
          </a:p>
          <a:p>
            <a:pPr>
              <a:buFont typeface="Wingdings" pitchFamily="2" charset="2"/>
              <a:buNone/>
            </a:pPr>
            <a:endParaRPr lang="en-US" sz="2400" dirty="0" smtClean="0"/>
          </a:p>
          <a:p>
            <a:pPr>
              <a:spcBef>
                <a:spcPct val="150000"/>
              </a:spcBef>
            </a:pPr>
            <a:r>
              <a:rPr lang="en-US" sz="2000" dirty="0" smtClean="0"/>
              <a:t>“Safe” versions  </a:t>
            </a:r>
            <a:r>
              <a:rPr lang="en-US" sz="2000" dirty="0" err="1" smtClean="0">
                <a:solidFill>
                  <a:schemeClr val="accent2"/>
                </a:solidFill>
              </a:rPr>
              <a:t>strncpy</a:t>
            </a:r>
            <a:r>
              <a:rPr lang="en-US" sz="2000" dirty="0" smtClean="0">
                <a:solidFill>
                  <a:srgbClr val="6699FF"/>
                </a:solidFill>
              </a:rPr>
              <a:t>(), </a:t>
            </a:r>
            <a:r>
              <a:rPr lang="en-US" sz="2000" dirty="0" err="1" smtClean="0">
                <a:solidFill>
                  <a:schemeClr val="accent2"/>
                </a:solidFill>
              </a:rPr>
              <a:t>strncat</a:t>
            </a:r>
            <a:r>
              <a:rPr lang="en-US" sz="2000" dirty="0" smtClean="0">
                <a:solidFill>
                  <a:srgbClr val="6699FF"/>
                </a:solidFill>
              </a:rPr>
              <a:t>()</a:t>
            </a:r>
            <a:r>
              <a:rPr lang="en-US" sz="2000" dirty="0" smtClean="0"/>
              <a:t>  are misleading</a:t>
            </a:r>
          </a:p>
          <a:p>
            <a:pPr lvl="1"/>
            <a:r>
              <a:rPr lang="en-US" dirty="0" err="1" smtClean="0">
                <a:solidFill>
                  <a:schemeClr val="accent2"/>
                </a:solidFill>
              </a:rPr>
              <a:t>strncpy</a:t>
            </a:r>
            <a:r>
              <a:rPr lang="en-US" dirty="0" smtClean="0"/>
              <a:t>()   may leave buffer </a:t>
            </a:r>
            <a:r>
              <a:rPr lang="en-US" dirty="0" err="1" smtClean="0"/>
              <a:t>unterminated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>
                <a:solidFill>
                  <a:schemeClr val="accent2"/>
                </a:solidFill>
              </a:rPr>
              <a:t>strncpy</a:t>
            </a:r>
            <a:r>
              <a:rPr lang="en-US" dirty="0" smtClean="0"/>
              <a:t>(), </a:t>
            </a:r>
            <a:r>
              <a:rPr lang="en-US" dirty="0" err="1" smtClean="0">
                <a:solidFill>
                  <a:schemeClr val="accent2"/>
                </a:solidFill>
              </a:rPr>
              <a:t>strncat</a:t>
            </a:r>
            <a:r>
              <a:rPr lang="en-US" dirty="0" smtClean="0"/>
              <a:t>()    encourage off by 1 bugs.</a:t>
            </a:r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>
            <a:off x="1295400" y="3352800"/>
            <a:ext cx="0" cy="533400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Exploiting buffer overflows</a:t>
            </a:r>
          </a:p>
        </p:txBody>
      </p:sp>
      <p:sp>
        <p:nvSpPr>
          <p:cNvPr id="122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915400" cy="525780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Suppose web server calls  </a:t>
            </a:r>
            <a:r>
              <a:rPr lang="en-US" sz="2400" dirty="0" err="1" smtClean="0">
                <a:solidFill>
                  <a:schemeClr val="accent2"/>
                </a:solidFill>
              </a:rPr>
              <a:t>func</a:t>
            </a:r>
            <a:r>
              <a:rPr lang="en-US" sz="2400" dirty="0" smtClean="0">
                <a:solidFill>
                  <a:schemeClr val="accent2"/>
                </a:solidFill>
              </a:rPr>
              <a:t>()</a:t>
            </a:r>
            <a:r>
              <a:rPr lang="en-US" sz="2400" dirty="0" smtClean="0"/>
              <a:t>  with </a:t>
            </a:r>
            <a:r>
              <a:rPr lang="en-US" sz="2400" u="sng" dirty="0" smtClean="0"/>
              <a:t>given URL</a:t>
            </a:r>
            <a:r>
              <a:rPr lang="en-US" sz="2400" dirty="0" smtClean="0"/>
              <a:t>.</a:t>
            </a:r>
          </a:p>
          <a:p>
            <a:pPr lvl="1"/>
            <a:r>
              <a:rPr lang="en-US" dirty="0" smtClean="0"/>
              <a:t>Attacker sends a 200 byte URL.  Gets shell on web server</a:t>
            </a:r>
          </a:p>
          <a:p>
            <a:pPr>
              <a:spcBef>
                <a:spcPct val="100000"/>
              </a:spcBef>
            </a:pPr>
            <a:r>
              <a:rPr lang="en-US" sz="2400" dirty="0" smtClean="0"/>
              <a:t>Some complications:</a:t>
            </a:r>
          </a:p>
          <a:p>
            <a:pPr lvl="1"/>
            <a:r>
              <a:rPr lang="en-US" dirty="0" smtClean="0"/>
              <a:t>Program   P  should not contain the ‘\0’  character.</a:t>
            </a:r>
          </a:p>
          <a:p>
            <a:pPr lvl="1"/>
            <a:r>
              <a:rPr lang="en-US" dirty="0" smtClean="0"/>
              <a:t>Overflow should not crash program before  </a:t>
            </a:r>
            <a:r>
              <a:rPr lang="en-US" dirty="0" err="1" smtClean="0"/>
              <a:t>func</a:t>
            </a:r>
            <a:r>
              <a:rPr lang="en-US" dirty="0" smtClean="0"/>
              <a:t>()  exists.</a:t>
            </a:r>
          </a:p>
          <a:p>
            <a:pPr>
              <a:spcBef>
                <a:spcPct val="100000"/>
              </a:spcBef>
            </a:pPr>
            <a:r>
              <a:rPr lang="en-US" sz="2400" dirty="0" smtClean="0"/>
              <a:t>Sample </a:t>
            </a:r>
            <a:r>
              <a:rPr lang="en-US" sz="2400" u="sng" dirty="0" smtClean="0"/>
              <a:t>remote</a:t>
            </a:r>
            <a:r>
              <a:rPr lang="en-US" sz="2400" dirty="0" smtClean="0"/>
              <a:t> buffer overflows of this type:</a:t>
            </a:r>
          </a:p>
          <a:p>
            <a:pPr lvl="1">
              <a:lnSpc>
                <a:spcPct val="110000"/>
              </a:lnSpc>
            </a:pPr>
            <a:r>
              <a:rPr lang="en-US" sz="1800" dirty="0" smtClean="0"/>
              <a:t>(2005)</a:t>
            </a:r>
            <a:r>
              <a:rPr lang="en-US" sz="2000" dirty="0" smtClean="0"/>
              <a:t>  Overflow in MIME type field in MS Outlook.</a:t>
            </a:r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(2005)</a:t>
            </a:r>
            <a:r>
              <a:rPr lang="en-US" sz="2000" dirty="0" smtClean="0"/>
              <a:t>  Overflow in Symantec Virus Detection</a:t>
            </a:r>
          </a:p>
          <a:p>
            <a:pPr lvl="2">
              <a:lnSpc>
                <a:spcPct val="120000"/>
              </a:lnSpc>
              <a:buFont typeface="Wingdings" pitchFamily="2" charset="2"/>
              <a:buNone/>
            </a:pPr>
            <a:r>
              <a:rPr lang="en-US" dirty="0" smtClean="0">
                <a:latin typeface="Arial" charset="0"/>
              </a:rPr>
              <a:t>	Set test = </a:t>
            </a:r>
            <a:r>
              <a:rPr lang="en-US" dirty="0" err="1" smtClean="0">
                <a:latin typeface="Arial" charset="0"/>
              </a:rPr>
              <a:t>CreateObject</a:t>
            </a:r>
            <a:r>
              <a:rPr lang="en-US" dirty="0" smtClean="0">
                <a:latin typeface="Arial" charset="0"/>
              </a:rPr>
              <a:t>("Symantec.SymVAFileQuery.1") </a:t>
            </a:r>
            <a:r>
              <a:rPr lang="en-US" dirty="0" err="1" smtClean="0">
                <a:latin typeface="Arial" charset="0"/>
              </a:rPr>
              <a:t>test.GetPrivateProfileString</a:t>
            </a:r>
            <a:r>
              <a:rPr lang="en-US" dirty="0" smtClean="0">
                <a:latin typeface="Arial" charset="0"/>
              </a:rPr>
              <a:t>  "file",  [long string]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229600" cy="914400"/>
          </a:xfrm>
        </p:spPr>
        <p:txBody>
          <a:bodyPr/>
          <a:lstStyle/>
          <a:p>
            <a:r>
              <a:rPr lang="en-US" sz="4400" smtClean="0"/>
              <a:t>Control hijacking opportunities</a:t>
            </a:r>
          </a:p>
        </p:txBody>
      </p:sp>
      <p:sp>
        <p:nvSpPr>
          <p:cNvPr id="133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4953000"/>
          </a:xfrm>
        </p:spPr>
        <p:txBody>
          <a:bodyPr>
            <a:normAutofit lnSpcReduction="10000"/>
          </a:bodyPr>
          <a:lstStyle/>
          <a:p>
            <a:pPr>
              <a:tabLst>
                <a:tab pos="1250950" algn="l"/>
              </a:tabLst>
            </a:pPr>
            <a:r>
              <a:rPr lang="en-US" sz="2400" dirty="0" smtClean="0"/>
              <a:t>Stack smashing attack:</a:t>
            </a:r>
          </a:p>
          <a:p>
            <a:pPr marL="744538" lvl="1" indent="-287338">
              <a:tabLst>
                <a:tab pos="1250950" algn="l"/>
              </a:tabLst>
            </a:pPr>
            <a:r>
              <a:rPr lang="en-US" dirty="0" smtClean="0"/>
              <a:t>Override return address in stack activation record by overflowing a local buffer variable.</a:t>
            </a:r>
          </a:p>
          <a:p>
            <a:pPr>
              <a:tabLst>
                <a:tab pos="1250950" algn="l"/>
              </a:tabLst>
            </a:pPr>
            <a:endParaRPr lang="en-US" dirty="0" smtClean="0"/>
          </a:p>
          <a:p>
            <a:pPr>
              <a:tabLst>
                <a:tab pos="1250950" algn="l"/>
              </a:tabLst>
            </a:pPr>
            <a:r>
              <a:rPr lang="en-US" sz="2400" dirty="0" smtClean="0"/>
              <a:t>Function pointers:    </a:t>
            </a:r>
            <a:r>
              <a:rPr lang="en-US" sz="2000" dirty="0" smtClean="0"/>
              <a:t>(e.g.  PHP 4.0.2,   MS </a:t>
            </a:r>
            <a:r>
              <a:rPr lang="en-US" sz="2000" dirty="0" err="1" smtClean="0"/>
              <a:t>MediaPlayer</a:t>
            </a:r>
            <a:r>
              <a:rPr lang="en-US" sz="2000" dirty="0" smtClean="0"/>
              <a:t> Bitmaps)</a:t>
            </a:r>
          </a:p>
          <a:p>
            <a:pPr>
              <a:tabLst>
                <a:tab pos="1250950" algn="l"/>
              </a:tabLst>
            </a:pPr>
            <a:endParaRPr lang="en-US" sz="2400" dirty="0" smtClean="0"/>
          </a:p>
          <a:p>
            <a:pPr marL="744538" lvl="1" indent="-287338">
              <a:spcBef>
                <a:spcPct val="130000"/>
              </a:spcBef>
              <a:tabLst>
                <a:tab pos="1250950" algn="l"/>
              </a:tabLst>
            </a:pPr>
            <a:r>
              <a:rPr lang="en-US" dirty="0" smtClean="0"/>
              <a:t>Overflowing  </a:t>
            </a:r>
            <a:r>
              <a:rPr lang="en-US" dirty="0" err="1" smtClean="0"/>
              <a:t>buf</a:t>
            </a:r>
            <a:r>
              <a:rPr lang="en-US" dirty="0" smtClean="0"/>
              <a:t>  will override function pointer.</a:t>
            </a:r>
          </a:p>
          <a:p>
            <a:pPr>
              <a:spcBef>
                <a:spcPct val="130000"/>
              </a:spcBef>
              <a:tabLst>
                <a:tab pos="1250950" algn="l"/>
              </a:tabLst>
            </a:pPr>
            <a:r>
              <a:rPr lang="en-US" sz="2400" dirty="0" err="1" smtClean="0"/>
              <a:t>Longjmp</a:t>
            </a:r>
            <a:r>
              <a:rPr lang="en-US" sz="2400" dirty="0" smtClean="0"/>
              <a:t> buffers:  </a:t>
            </a:r>
            <a:r>
              <a:rPr lang="en-US" sz="2000" dirty="0" err="1" smtClean="0">
                <a:solidFill>
                  <a:schemeClr val="bg2"/>
                </a:solidFill>
              </a:rPr>
              <a:t>longjmp</a:t>
            </a:r>
            <a:r>
              <a:rPr lang="en-US" sz="2000" dirty="0" smtClean="0">
                <a:solidFill>
                  <a:schemeClr val="bg2"/>
                </a:solidFill>
              </a:rPr>
              <a:t>(pos)         </a:t>
            </a:r>
            <a:r>
              <a:rPr lang="en-US" sz="2000" dirty="0" smtClean="0"/>
              <a:t>(e.g. Perl 5.003)</a:t>
            </a:r>
          </a:p>
          <a:p>
            <a:pPr marL="744538" lvl="1" indent="-287338">
              <a:tabLst>
                <a:tab pos="1250950" algn="l"/>
              </a:tabLst>
            </a:pPr>
            <a:r>
              <a:rPr lang="en-US" dirty="0" smtClean="0"/>
              <a:t>Overflowing </a:t>
            </a:r>
            <a:r>
              <a:rPr lang="en-US" dirty="0" err="1" smtClean="0"/>
              <a:t>buf</a:t>
            </a:r>
            <a:r>
              <a:rPr lang="en-US" dirty="0" smtClean="0"/>
              <a:t> next to pos overrides value of pos</a:t>
            </a:r>
            <a:r>
              <a:rPr lang="en-US" sz="1800" dirty="0" smtClean="0"/>
              <a:t>.</a:t>
            </a:r>
            <a:endParaRPr lang="en-US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95400" y="3810000"/>
            <a:ext cx="5634038" cy="749300"/>
            <a:chOff x="816" y="2400"/>
            <a:chExt cx="3549" cy="472"/>
          </a:xfrm>
        </p:grpSpPr>
        <p:sp>
          <p:nvSpPr>
            <p:cNvPr id="13317" name="Line 5"/>
            <p:cNvSpPr>
              <a:spLocks noChangeShapeType="1"/>
            </p:cNvSpPr>
            <p:nvPr/>
          </p:nvSpPr>
          <p:spPr bwMode="auto">
            <a:xfrm>
              <a:off x="3393" y="2540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8" name="Line 6"/>
            <p:cNvSpPr>
              <a:spLocks noChangeShapeType="1"/>
            </p:cNvSpPr>
            <p:nvPr/>
          </p:nvSpPr>
          <p:spPr bwMode="auto">
            <a:xfrm>
              <a:off x="3393" y="2777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9" name="Line 7"/>
            <p:cNvSpPr>
              <a:spLocks noChangeShapeType="1"/>
            </p:cNvSpPr>
            <p:nvPr/>
          </p:nvSpPr>
          <p:spPr bwMode="auto">
            <a:xfrm>
              <a:off x="816" y="2543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>
              <a:off x="816" y="2777"/>
              <a:ext cx="5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3920" y="2400"/>
              <a:ext cx="445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en-US" sz="1800"/>
                <a:t>Heap</a:t>
              </a:r>
              <a:br>
                <a:rPr lang="en-US" sz="1800"/>
              </a:br>
              <a:r>
                <a:rPr lang="en-US" sz="1800"/>
                <a:t>or</a:t>
              </a:r>
              <a:br>
                <a:rPr lang="en-US" sz="1800"/>
              </a:br>
              <a:r>
                <a:rPr lang="en-US" sz="1800"/>
                <a:t>stack</a:t>
              </a:r>
            </a:p>
          </p:txBody>
        </p:sp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>
              <a:off x="1343" y="2543"/>
              <a:ext cx="1714" cy="234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800"/>
                <a:t>             buf[128]</a:t>
              </a:r>
            </a:p>
          </p:txBody>
        </p:sp>
        <p:sp>
          <p:nvSpPr>
            <p:cNvPr id="13323" name="Rectangle 11"/>
            <p:cNvSpPr>
              <a:spLocks noChangeArrowheads="1"/>
            </p:cNvSpPr>
            <p:nvPr/>
          </p:nvSpPr>
          <p:spPr bwMode="auto">
            <a:xfrm>
              <a:off x="3057" y="2540"/>
              <a:ext cx="543" cy="237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/>
                <a:t>FuncPtr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Heap-based control hijacking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114800"/>
          </a:xfrm>
        </p:spPr>
        <p:txBody>
          <a:bodyPr/>
          <a:lstStyle/>
          <a:p>
            <a:r>
              <a:rPr lang="en-US" sz="2400" dirty="0" smtClean="0"/>
              <a:t>Compiler generated function pointers   (e.g.  C++ code)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Suppose   </a:t>
            </a:r>
            <a:r>
              <a:rPr lang="en-US" sz="2400" dirty="0" err="1" smtClean="0"/>
              <a:t>vtable</a:t>
            </a:r>
            <a:r>
              <a:rPr lang="en-US" sz="2400" dirty="0" smtClean="0"/>
              <a:t>   is on the heap next to a string object: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620892" y="26670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ptr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20892" y="29718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20892" y="32766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20892" y="3581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95400" y="3886200"/>
            <a:ext cx="121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Object  T</a:t>
            </a:r>
            <a:endParaRPr lang="en-US" sz="2000" dirty="0"/>
          </a:p>
        </p:txBody>
      </p:sp>
      <p:cxnSp>
        <p:nvCxnSpPr>
          <p:cNvPr id="11" name="Straight Arrow Connector 10"/>
          <p:cNvCxnSpPr>
            <a:stCxn id="5" idx="3"/>
            <a:endCxn id="12" idx="1"/>
          </p:cNvCxnSpPr>
          <p:nvPr/>
        </p:nvCxnSpPr>
        <p:spPr>
          <a:xfrm flipV="1">
            <a:off x="2459092" y="2438400"/>
            <a:ext cx="14478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906892" y="22860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FP1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92" y="25908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FP2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06892" y="28956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FP3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5251" y="3181290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vtable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2" idx="3"/>
            <a:endCxn id="20" idx="1"/>
          </p:cNvCxnSpPr>
          <p:nvPr/>
        </p:nvCxnSpPr>
        <p:spPr>
          <a:xfrm flipV="1">
            <a:off x="4745092" y="2318266"/>
            <a:ext cx="990600" cy="1201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35692" y="213360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method #1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3" idx="3"/>
            <a:endCxn id="22" idx="1"/>
          </p:cNvCxnSpPr>
          <p:nvPr/>
        </p:nvCxnSpPr>
        <p:spPr>
          <a:xfrm flipV="1">
            <a:off x="4745092" y="2728762"/>
            <a:ext cx="990600" cy="144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35692" y="254409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method #2</a:t>
            </a:r>
            <a:endParaRPr lang="en-US" dirty="0"/>
          </a:p>
        </p:txBody>
      </p:sp>
      <p:cxnSp>
        <p:nvCxnSpPr>
          <p:cNvPr id="23" name="Straight Arrow Connector 22"/>
          <p:cNvCxnSpPr>
            <a:endCxn id="24" idx="1"/>
          </p:cNvCxnSpPr>
          <p:nvPr/>
        </p:nvCxnSpPr>
        <p:spPr>
          <a:xfrm>
            <a:off x="4745092" y="3030172"/>
            <a:ext cx="990600" cy="1262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35692" y="297180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method #3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4495800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6705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ptr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38200" y="5410200"/>
            <a:ext cx="1905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buf</a:t>
            </a:r>
            <a:r>
              <a:rPr lang="en-US" sz="2000" dirty="0" smtClean="0">
                <a:solidFill>
                  <a:schemeClr val="tx1"/>
                </a:solidFill>
              </a:rPr>
              <a:t>[256]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086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7467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7848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61"/>
          <p:cNvGrpSpPr/>
          <p:nvPr/>
        </p:nvGrpSpPr>
        <p:grpSpPr>
          <a:xfrm>
            <a:off x="6629400" y="6336268"/>
            <a:ext cx="1676400" cy="445532"/>
            <a:chOff x="2971800" y="6324600"/>
            <a:chExt cx="1676400" cy="445532"/>
          </a:xfrm>
        </p:grpSpPr>
        <p:sp>
          <p:nvSpPr>
            <p:cNvPr id="72" name="Left Brace 71"/>
            <p:cNvSpPr/>
            <p:nvPr/>
          </p:nvSpPr>
          <p:spPr>
            <a:xfrm rot="16200000">
              <a:off x="3733800" y="5562600"/>
              <a:ext cx="152400" cy="16764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276600" y="6400800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object T</a:t>
              </a:r>
              <a:endParaRPr lang="en-US" b="1" dirty="0"/>
            </a:p>
          </p:txBody>
        </p:sp>
      </p:grpSp>
      <p:cxnSp>
        <p:nvCxnSpPr>
          <p:cNvPr id="74" name="Straight Connector 73"/>
          <p:cNvCxnSpPr/>
          <p:nvPr/>
        </p:nvCxnSpPr>
        <p:spPr>
          <a:xfrm>
            <a:off x="381000" y="5410200"/>
            <a:ext cx="838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57200" y="6246812"/>
            <a:ext cx="838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3048000" y="5410200"/>
            <a:ext cx="1066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vtable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rot="5400000">
            <a:off x="3009900" y="5829300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rot="5400000">
            <a:off x="3313905" y="5828506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705600" y="5421868"/>
            <a:ext cx="1524000" cy="8382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5105400" y="5334000"/>
            <a:ext cx="1295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3048000" y="5410200"/>
            <a:ext cx="1066800" cy="8382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82"/>
          <p:cNvGrpSpPr/>
          <p:nvPr/>
        </p:nvGrpSpPr>
        <p:grpSpPr>
          <a:xfrm>
            <a:off x="3199606" y="6249194"/>
            <a:ext cx="3659188" cy="381794"/>
            <a:chOff x="3199606" y="6249194"/>
            <a:chExt cx="3659188" cy="381794"/>
          </a:xfrm>
        </p:grpSpPr>
        <p:cxnSp>
          <p:nvCxnSpPr>
            <p:cNvPr id="84" name="Straight Arrow Connector 83"/>
            <p:cNvCxnSpPr/>
            <p:nvPr/>
          </p:nvCxnSpPr>
          <p:spPr>
            <a:xfrm rot="5400000">
              <a:off x="6667500" y="6438900"/>
              <a:ext cx="381000" cy="1588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0800000">
              <a:off x="3200400" y="6629400"/>
              <a:ext cx="3657600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 flipH="1" flipV="1">
              <a:off x="3009900" y="6438900"/>
              <a:ext cx="381000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Heap-based control hijacking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458200" cy="4114800"/>
          </a:xfrm>
        </p:spPr>
        <p:txBody>
          <a:bodyPr/>
          <a:lstStyle/>
          <a:p>
            <a:r>
              <a:rPr lang="en-US" sz="2400" dirty="0" smtClean="0"/>
              <a:t>Compiler generated function pointers   (e.g.  C++ code)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After overflow of 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buf</a:t>
            </a:r>
            <a:r>
              <a:rPr lang="en-US" sz="2400" dirty="0" smtClean="0"/>
              <a:t>  we have: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620892" y="26670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ptr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20892" y="29718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20892" y="32766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20892" y="35814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95400" y="3886200"/>
            <a:ext cx="1218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Object  T</a:t>
            </a:r>
            <a:endParaRPr lang="en-US" sz="2000" dirty="0"/>
          </a:p>
        </p:txBody>
      </p:sp>
      <p:cxnSp>
        <p:nvCxnSpPr>
          <p:cNvPr id="11" name="Straight Arrow Connector 10"/>
          <p:cNvCxnSpPr>
            <a:stCxn id="5" idx="3"/>
            <a:endCxn id="12" idx="1"/>
          </p:cNvCxnSpPr>
          <p:nvPr/>
        </p:nvCxnSpPr>
        <p:spPr>
          <a:xfrm flipV="1">
            <a:off x="2459092" y="2438400"/>
            <a:ext cx="14478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906892" y="22860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FP1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6892" y="25908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FP2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06892" y="2895600"/>
            <a:ext cx="838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FP3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5251" y="3181290"/>
            <a:ext cx="869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vtable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2" idx="3"/>
            <a:endCxn id="20" idx="1"/>
          </p:cNvCxnSpPr>
          <p:nvPr/>
        </p:nvCxnSpPr>
        <p:spPr>
          <a:xfrm flipV="1">
            <a:off x="4745092" y="2318266"/>
            <a:ext cx="990600" cy="1201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35692" y="213360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method #1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3" idx="3"/>
            <a:endCxn id="22" idx="1"/>
          </p:cNvCxnSpPr>
          <p:nvPr/>
        </p:nvCxnSpPr>
        <p:spPr>
          <a:xfrm flipV="1">
            <a:off x="4745092" y="2728762"/>
            <a:ext cx="990600" cy="1443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35692" y="2544096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method #2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745092" y="3030172"/>
            <a:ext cx="990600" cy="1262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35692" y="297180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method #3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4495800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705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ptr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38200" y="5410200"/>
            <a:ext cx="1905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buf</a:t>
            </a:r>
            <a:r>
              <a:rPr lang="en-US" sz="2000" dirty="0" smtClean="0">
                <a:solidFill>
                  <a:schemeClr val="tx1"/>
                </a:solidFill>
              </a:rPr>
              <a:t>[256]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86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467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data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7848600" y="5421868"/>
            <a:ext cx="381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61"/>
          <p:cNvGrpSpPr/>
          <p:nvPr/>
        </p:nvGrpSpPr>
        <p:grpSpPr>
          <a:xfrm>
            <a:off x="6629400" y="6336268"/>
            <a:ext cx="1676400" cy="445532"/>
            <a:chOff x="2971800" y="6324600"/>
            <a:chExt cx="1676400" cy="445532"/>
          </a:xfrm>
        </p:grpSpPr>
        <p:sp>
          <p:nvSpPr>
            <p:cNvPr id="42" name="Left Brace 41"/>
            <p:cNvSpPr/>
            <p:nvPr/>
          </p:nvSpPr>
          <p:spPr>
            <a:xfrm rot="16200000">
              <a:off x="3733800" y="5562600"/>
              <a:ext cx="152400" cy="1676400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76600" y="6400800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object T</a:t>
              </a:r>
              <a:endParaRPr lang="en-US" b="1" dirty="0"/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81000" y="5410200"/>
            <a:ext cx="838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57200" y="6246812"/>
            <a:ext cx="8382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3048000" y="5410200"/>
            <a:ext cx="10668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vtable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rot="5400000">
            <a:off x="3009900" y="5829300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3313905" y="5828506"/>
            <a:ext cx="838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38200" y="5410200"/>
            <a:ext cx="2590800" cy="838200"/>
          </a:xfrm>
          <a:prstGeom prst="rect">
            <a:avLst/>
          </a:prstGeom>
          <a:solidFill>
            <a:schemeClr val="accent4">
              <a:lumMod val="20000"/>
              <a:lumOff val="80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2" name="Straight Arrow Connector 51"/>
          <p:cNvCxnSpPr>
            <a:endCxn id="54" idx="1"/>
          </p:cNvCxnSpPr>
          <p:nvPr/>
        </p:nvCxnSpPr>
        <p:spPr>
          <a:xfrm flipV="1">
            <a:off x="3200400" y="4457700"/>
            <a:ext cx="3657600" cy="952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858000" y="3962400"/>
            <a:ext cx="1143000" cy="990600"/>
          </a:xfrm>
          <a:prstGeom prst="rect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shell</a:t>
            </a:r>
            <a:br>
              <a:rPr lang="en-US" sz="2000" b="1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chemeClr val="tx1"/>
                </a:solidFill>
              </a:rPr>
              <a:t>code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705600" y="5421868"/>
            <a:ext cx="1524000" cy="8382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5105400" y="5334000"/>
            <a:ext cx="1295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048000" y="5410200"/>
            <a:ext cx="1066800" cy="838200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69"/>
          <p:cNvGrpSpPr/>
          <p:nvPr/>
        </p:nvGrpSpPr>
        <p:grpSpPr>
          <a:xfrm>
            <a:off x="3199606" y="6249194"/>
            <a:ext cx="3659188" cy="381794"/>
            <a:chOff x="3199606" y="6249194"/>
            <a:chExt cx="3659188" cy="381794"/>
          </a:xfrm>
        </p:grpSpPr>
        <p:cxnSp>
          <p:nvCxnSpPr>
            <p:cNvPr id="65" name="Straight Arrow Connector 64"/>
            <p:cNvCxnSpPr/>
            <p:nvPr/>
          </p:nvCxnSpPr>
          <p:spPr>
            <a:xfrm rot="5400000">
              <a:off x="6667500" y="6438900"/>
              <a:ext cx="381000" cy="1588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10800000">
              <a:off x="3200400" y="6629400"/>
              <a:ext cx="3657600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5400000" flipH="1" flipV="1">
              <a:off x="3009900" y="6438900"/>
              <a:ext cx="381000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types of overflow attacks</a:t>
            </a:r>
          </a:p>
        </p:txBody>
      </p:sp>
      <p:sp>
        <p:nvSpPr>
          <p:cNvPr id="143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86800" cy="5029200"/>
          </a:xfrm>
        </p:spPr>
        <p:txBody>
          <a:bodyPr/>
          <a:lstStyle/>
          <a:p>
            <a:r>
              <a:rPr lang="en-US" sz="2400" u="sng" dirty="0" smtClean="0"/>
              <a:t>Integer overflows</a:t>
            </a:r>
            <a:r>
              <a:rPr lang="en-US" sz="2400" dirty="0" smtClean="0"/>
              <a:t>:    </a:t>
            </a:r>
            <a:r>
              <a:rPr lang="en-US" sz="1800" dirty="0" smtClean="0">
                <a:latin typeface="Arial" charset="0"/>
              </a:rPr>
              <a:t>(e.g.  MS DirectX MIDI Lib)     Phrack60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/>
              <a:t>			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void 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</a:rPr>
              <a:t>func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(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 a, char v) {</a:t>
            </a:r>
            <a:b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</a:b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   		  char 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</a:rPr>
              <a:t>buf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[128];</a:t>
            </a:r>
          </a:p>
          <a:p>
            <a:pPr>
              <a:lnSpc>
                <a:spcPct val="7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			  init(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</a:rPr>
              <a:t>buf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);</a:t>
            </a:r>
          </a:p>
          <a:p>
            <a:pPr>
              <a:lnSpc>
                <a:spcPct val="7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			  </a:t>
            </a:r>
            <a:r>
              <a:rPr lang="en-US" sz="2000" b="1" dirty="0" err="1" smtClean="0">
                <a:solidFill>
                  <a:schemeClr val="accent2"/>
                </a:solidFill>
                <a:latin typeface="Courier New" pitchFamily="49" charset="0"/>
              </a:rPr>
              <a:t>buf</a:t>
            </a: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[a] = v;</a:t>
            </a:r>
            <a:b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</a:br>
            <a:r>
              <a:rPr lang="en-US" sz="2000" b="1" dirty="0" smtClean="0">
                <a:solidFill>
                  <a:schemeClr val="accent2"/>
                </a:solidFill>
                <a:latin typeface="Courier New" pitchFamily="49" charset="0"/>
              </a:rPr>
              <a:t> 		}</a:t>
            </a:r>
          </a:p>
          <a:p>
            <a:pPr lvl="1">
              <a:spcBef>
                <a:spcPct val="40000"/>
              </a:spcBef>
            </a:pPr>
            <a:r>
              <a:rPr lang="en-US" dirty="0" smtClean="0"/>
              <a:t>Problem:   a  can point to `ret-</a:t>
            </a:r>
            <a:r>
              <a:rPr lang="en-US" dirty="0" err="1" smtClean="0"/>
              <a:t>addr</a:t>
            </a:r>
            <a:r>
              <a:rPr lang="en-US" dirty="0" smtClean="0"/>
              <a:t>’  on stack</a:t>
            </a:r>
            <a:r>
              <a:rPr lang="en-US" dirty="0" smtClean="0"/>
              <a:t>.</a:t>
            </a:r>
          </a:p>
          <a:p>
            <a:pPr lvl="1">
              <a:spcBef>
                <a:spcPct val="40000"/>
              </a:spcBef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overflow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/>
              <a:t>i</a:t>
            </a:r>
            <a:r>
              <a:rPr lang="en-US" sz="2400" dirty="0" err="1" smtClean="0"/>
              <a:t>nt</a:t>
            </a:r>
            <a:r>
              <a:rPr lang="en-US" sz="2400" dirty="0" smtClean="0"/>
              <a:t> main(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argc</a:t>
            </a:r>
            <a:r>
              <a:rPr lang="en-US" sz="2400" dirty="0" smtClean="0"/>
              <a:t>, char **</a:t>
            </a:r>
            <a:r>
              <a:rPr lang="en-US" sz="2400" dirty="0" err="1" smtClean="0"/>
              <a:t>argv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 smtClean="0"/>
              <a:t>{</a:t>
            </a:r>
          </a:p>
          <a:p>
            <a:pPr>
              <a:buNone/>
            </a:pPr>
            <a:r>
              <a:rPr lang="en-US" sz="2400" dirty="0" smtClean="0"/>
              <a:t>    char </a:t>
            </a:r>
            <a:r>
              <a:rPr lang="en-US" sz="2400" dirty="0" err="1" smtClean="0"/>
              <a:t>buf</a:t>
            </a:r>
            <a:r>
              <a:rPr lang="en-US" sz="2400" dirty="0" smtClean="0"/>
              <a:t>[80</a:t>
            </a:r>
            <a:r>
              <a:rPr lang="en-US" sz="2400" dirty="0" smtClean="0"/>
              <a:t>];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smtClean="0"/>
              <a:t>u</a:t>
            </a:r>
            <a:r>
              <a:rPr lang="en-US" sz="2400" dirty="0" smtClean="0"/>
              <a:t>nsigned </a:t>
            </a:r>
            <a:r>
              <a:rPr lang="en-US" sz="2400" dirty="0" smtClean="0">
                <a:solidFill>
                  <a:schemeClr val="tx2"/>
                </a:solidFill>
              </a:rPr>
              <a:t>short</a:t>
            </a:r>
            <a:r>
              <a:rPr lang="en-US" sz="2400" dirty="0" smtClean="0"/>
              <a:t> s;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;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smtClean="0"/>
              <a:t>= </a:t>
            </a:r>
            <a:r>
              <a:rPr lang="en-US" sz="2400" dirty="0" err="1" smtClean="0"/>
              <a:t>atoi</a:t>
            </a:r>
            <a:r>
              <a:rPr lang="en-US" sz="2400" dirty="0" smtClean="0"/>
              <a:t>(</a:t>
            </a:r>
            <a:r>
              <a:rPr lang="en-US" sz="2400" dirty="0" err="1" smtClean="0"/>
              <a:t>argv</a:t>
            </a:r>
            <a:r>
              <a:rPr lang="en-US" sz="2400" dirty="0" smtClean="0"/>
              <a:t>[1</a:t>
            </a:r>
            <a:r>
              <a:rPr lang="en-US" sz="2400" dirty="0" smtClean="0"/>
              <a:t>]);</a:t>
            </a:r>
          </a:p>
          <a:p>
            <a:pPr>
              <a:buNone/>
            </a:pPr>
            <a:r>
              <a:rPr lang="en-US" sz="2400" dirty="0" smtClean="0"/>
              <a:t>    s </a:t>
            </a:r>
            <a:r>
              <a:rPr lang="en-US" sz="2400" dirty="0" smtClean="0"/>
              <a:t>= </a:t>
            </a:r>
            <a:r>
              <a:rPr lang="en-US" sz="2400" dirty="0" err="1" smtClean="0"/>
              <a:t>i</a:t>
            </a:r>
            <a:r>
              <a:rPr lang="en-US" sz="2400" dirty="0" smtClean="0"/>
              <a:t>;</a:t>
            </a:r>
          </a:p>
          <a:p>
            <a:pPr>
              <a:buNone/>
            </a:pPr>
            <a:r>
              <a:rPr lang="en-US" sz="2400" dirty="0" smtClean="0"/>
              <a:t>    if(s </a:t>
            </a:r>
            <a:r>
              <a:rPr lang="en-US" sz="2400" dirty="0" smtClean="0"/>
              <a:t>&gt;= </a:t>
            </a:r>
            <a:r>
              <a:rPr lang="en-US" sz="2400" dirty="0" smtClean="0"/>
              <a:t>80) { </a:t>
            </a:r>
            <a:r>
              <a:rPr lang="en-US" sz="2400" dirty="0" err="1" smtClean="0"/>
              <a:t>error_msg</a:t>
            </a:r>
            <a:r>
              <a:rPr lang="en-US" sz="2400" dirty="0" smtClean="0"/>
              <a:t>(); return </a:t>
            </a:r>
            <a:r>
              <a:rPr lang="en-US" sz="2400" dirty="0" smtClean="0"/>
              <a:t>-1; </a:t>
            </a:r>
            <a:r>
              <a:rPr lang="en-US" sz="2400" dirty="0" smtClean="0"/>
              <a:t>}</a:t>
            </a:r>
          </a:p>
          <a:p>
            <a:pPr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memcpy</a:t>
            </a:r>
            <a:r>
              <a:rPr lang="en-US" sz="2400" dirty="0" smtClean="0"/>
              <a:t>(</a:t>
            </a:r>
            <a:r>
              <a:rPr lang="en-US" sz="2400" dirty="0" err="1" smtClean="0"/>
              <a:t>buf</a:t>
            </a:r>
            <a:r>
              <a:rPr lang="en-US" sz="2400" dirty="0" smtClean="0"/>
              <a:t>, </a:t>
            </a:r>
            <a:r>
              <a:rPr lang="en-US" sz="2400" dirty="0" err="1" smtClean="0"/>
              <a:t>argv</a:t>
            </a:r>
            <a:r>
              <a:rPr lang="en-US" sz="2400" dirty="0" smtClean="0"/>
              <a:t>[2], </a:t>
            </a:r>
            <a:r>
              <a:rPr lang="en-US" sz="2400" dirty="0" err="1" smtClean="0"/>
              <a:t>i</a:t>
            </a:r>
            <a:r>
              <a:rPr lang="en-US" sz="2400" dirty="0" smtClean="0"/>
              <a:t>);</a:t>
            </a:r>
          </a:p>
          <a:p>
            <a:pPr>
              <a:buNone/>
            </a:pPr>
            <a:r>
              <a:rPr lang="en-US" sz="2400" dirty="0" smtClean="0"/>
              <a:t>}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What happens if called with </a:t>
            </a:r>
            <a:r>
              <a:rPr lang="en-US" dirty="0" err="1" smtClean="0"/>
              <a:t>argv</a:t>
            </a:r>
            <a:r>
              <a:rPr lang="en-US" dirty="0" smtClean="0"/>
              <a:t>[1] = 65536?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Free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50000"/>
              </a:lnSpc>
              <a:spcBef>
                <a:spcPct val="200000"/>
              </a:spcBef>
            </a:pPr>
            <a:r>
              <a:rPr lang="en-US" sz="2400" u="sng" dirty="0" smtClean="0"/>
              <a:t>Double free</a:t>
            </a:r>
            <a:r>
              <a:rPr lang="en-US" sz="2000" dirty="0" smtClean="0"/>
              <a:t>:    </a:t>
            </a:r>
            <a:r>
              <a:rPr lang="en-US" sz="2400" dirty="0" smtClean="0"/>
              <a:t>double free space on heap.</a:t>
            </a:r>
          </a:p>
          <a:p>
            <a:pPr lvl="1">
              <a:lnSpc>
                <a:spcPct val="50000"/>
              </a:lnSpc>
              <a:spcBef>
                <a:spcPct val="80000"/>
              </a:spcBef>
            </a:pPr>
            <a:r>
              <a:rPr lang="en-US" dirty="0" smtClean="0"/>
              <a:t>Can cause </a:t>
            </a:r>
            <a:r>
              <a:rPr lang="en-US" dirty="0" err="1" smtClean="0"/>
              <a:t>mem</a:t>
            </a:r>
            <a:r>
              <a:rPr lang="en-US" dirty="0" smtClean="0"/>
              <a:t> mgr to write data to specific location</a:t>
            </a:r>
          </a:p>
          <a:p>
            <a:pPr lvl="1">
              <a:lnSpc>
                <a:spcPct val="50000"/>
              </a:lnSpc>
              <a:spcBef>
                <a:spcPct val="80000"/>
              </a:spcBef>
            </a:pPr>
            <a:r>
              <a:rPr lang="en-US" dirty="0" smtClean="0"/>
              <a:t>Examples:    CVS server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52400" y="1676400"/>
          <a:ext cx="6934200" cy="4625975"/>
        </p:xfrm>
        <a:graphic>
          <a:graphicData uri="http://schemas.openxmlformats.org/presentationml/2006/ole">
            <p:oleObj spid="_x0000_s2050" name="Chart" r:id="rId3" imgW="6096000" imgH="4067057" progId="MSGraph.Chart.8">
              <p:embed followColorScheme="full"/>
            </p:oleObj>
          </a:graphicData>
        </a:graphic>
      </p:graphicFrame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781800" y="4953000"/>
            <a:ext cx="2027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/>
              <a:t>Source:  NVD/CVE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Integer overflow stats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Finding buffer overflows</a:t>
            </a:r>
          </a:p>
        </p:txBody>
      </p:sp>
      <p:sp>
        <p:nvSpPr>
          <p:cNvPr id="153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257800"/>
          </a:xfrm>
        </p:spPr>
        <p:txBody>
          <a:bodyPr>
            <a:normAutofit lnSpcReduction="10000"/>
          </a:bodyPr>
          <a:lstStyle/>
          <a:p>
            <a:pPr marL="280988" indent="-280988">
              <a:tabLst>
                <a:tab pos="966788" algn="l"/>
              </a:tabLst>
            </a:pPr>
            <a:r>
              <a:rPr lang="en-US" sz="2400" dirty="0" smtClean="0"/>
              <a:t>To find overflow:</a:t>
            </a:r>
          </a:p>
          <a:p>
            <a:pPr marL="625475" lvl="1" indent="-230188">
              <a:tabLst>
                <a:tab pos="966788" algn="l"/>
              </a:tabLst>
            </a:pPr>
            <a:r>
              <a:rPr lang="en-US" dirty="0" smtClean="0"/>
              <a:t>Run web server on local machine</a:t>
            </a:r>
          </a:p>
          <a:p>
            <a:pPr marL="625475" lvl="1" indent="-230188">
              <a:tabLst>
                <a:tab pos="966788" algn="l"/>
              </a:tabLst>
            </a:pPr>
            <a:r>
              <a:rPr lang="en-US" dirty="0" smtClean="0"/>
              <a:t>Issue requests with long tags</a:t>
            </a:r>
            <a:br>
              <a:rPr lang="en-US" dirty="0" smtClean="0"/>
            </a:br>
            <a:r>
              <a:rPr lang="en-US" dirty="0" smtClean="0"/>
              <a:t>	All long tags end with    “$$$$$”</a:t>
            </a:r>
          </a:p>
          <a:p>
            <a:pPr marL="625475" lvl="1" indent="-230188">
              <a:tabLst>
                <a:tab pos="966788" algn="l"/>
              </a:tabLst>
            </a:pPr>
            <a:r>
              <a:rPr lang="en-US" dirty="0" smtClean="0"/>
              <a:t>If web server crashes,</a:t>
            </a:r>
            <a:br>
              <a:rPr lang="en-US" dirty="0" smtClean="0"/>
            </a:br>
            <a:r>
              <a:rPr lang="en-US" dirty="0" smtClean="0"/>
              <a:t>	search core dump for  “$$$$$” to find </a:t>
            </a:r>
            <a:br>
              <a:rPr lang="en-US" dirty="0" smtClean="0"/>
            </a:br>
            <a:r>
              <a:rPr lang="en-US" dirty="0" smtClean="0"/>
              <a:t>	overflow location</a:t>
            </a:r>
          </a:p>
          <a:p>
            <a:pPr marL="625475" lvl="1" indent="-230188">
              <a:tabLst>
                <a:tab pos="966788" algn="l"/>
              </a:tabLst>
            </a:pPr>
            <a:endParaRPr lang="en-US" dirty="0" smtClean="0"/>
          </a:p>
          <a:p>
            <a:pPr marL="280988" indent="-280988">
              <a:tabLst>
                <a:tab pos="966788" algn="l"/>
              </a:tabLst>
            </a:pPr>
            <a:r>
              <a:rPr lang="en-US" sz="2400" dirty="0" smtClean="0"/>
              <a:t>Many automated tools exist  </a:t>
            </a:r>
            <a:r>
              <a:rPr lang="en-US" sz="1800" dirty="0" smtClean="0"/>
              <a:t>(called  </a:t>
            </a:r>
            <a:r>
              <a:rPr lang="en-US" sz="1800" dirty="0" err="1" smtClean="0"/>
              <a:t>fuzzers</a:t>
            </a:r>
            <a:r>
              <a:rPr lang="en-US" sz="1800" dirty="0" smtClean="0"/>
              <a:t> – next lecture)</a:t>
            </a:r>
          </a:p>
          <a:p>
            <a:pPr marL="280988" indent="-280988">
              <a:tabLst>
                <a:tab pos="966788" algn="l"/>
              </a:tabLst>
            </a:pPr>
            <a:endParaRPr lang="en-US" sz="2000" dirty="0" smtClean="0"/>
          </a:p>
          <a:p>
            <a:pPr marL="280988" indent="-280988">
              <a:tabLst>
                <a:tab pos="966788" algn="l"/>
              </a:tabLst>
            </a:pPr>
            <a:r>
              <a:rPr lang="en-US" sz="2400" dirty="0" smtClean="0"/>
              <a:t>Then use </a:t>
            </a:r>
            <a:r>
              <a:rPr lang="en-US" sz="2400" dirty="0" err="1" smtClean="0"/>
              <a:t>disassemblers</a:t>
            </a:r>
            <a:r>
              <a:rPr lang="en-US" sz="2400" dirty="0" smtClean="0"/>
              <a:t> and debuggers (e.g. </a:t>
            </a:r>
            <a:r>
              <a:rPr lang="en-US" sz="2400" dirty="0" smtClean="0">
                <a:latin typeface="Arial" charset="0"/>
              </a:rPr>
              <a:t>IDA-Pro</a:t>
            </a:r>
            <a:r>
              <a:rPr lang="en-US" sz="2400" dirty="0" smtClean="0"/>
              <a:t>) to construct exploit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Format string bugs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Format string problem</a:t>
            </a:r>
          </a:p>
        </p:txBody>
      </p:sp>
      <p:sp>
        <p:nvSpPr>
          <p:cNvPr id="870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58200" cy="53340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sz="2000" dirty="0" smtClean="0"/>
              <a:t>			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int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func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(char *user)  {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			  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fprintf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( 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stdout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, user);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			}</a:t>
            </a:r>
          </a:p>
          <a:p>
            <a:pPr>
              <a:lnSpc>
                <a:spcPct val="85000"/>
              </a:lnSpc>
              <a:spcBef>
                <a:spcPct val="80000"/>
              </a:spcBef>
              <a:buFont typeface="Wingdings" pitchFamily="2" charset="2"/>
              <a:buNone/>
            </a:pPr>
            <a:r>
              <a:rPr lang="en-US" sz="2400" u="sng" dirty="0" smtClean="0">
                <a:cs typeface="Arial" charset="0"/>
              </a:rPr>
              <a:t>Problem</a:t>
            </a:r>
            <a:r>
              <a:rPr lang="en-US" sz="2400" dirty="0" smtClean="0">
                <a:cs typeface="Arial" charset="0"/>
              </a:rPr>
              <a:t>:   what if   </a:t>
            </a:r>
            <a:r>
              <a:rPr lang="en-US" sz="2400" dirty="0" smtClean="0">
                <a:latin typeface="Arial" charset="0"/>
                <a:cs typeface="Arial" charset="0"/>
              </a:rPr>
              <a:t>user = “%</a:t>
            </a:r>
            <a:r>
              <a:rPr lang="en-US" sz="2400" dirty="0" err="1" smtClean="0">
                <a:latin typeface="Arial" charset="0"/>
                <a:cs typeface="Arial" charset="0"/>
              </a:rPr>
              <a:t>s%s%s%s%s%s%s</a:t>
            </a:r>
            <a:r>
              <a:rPr lang="en-US" sz="2400" dirty="0" smtClean="0">
                <a:latin typeface="Arial" charset="0"/>
                <a:cs typeface="Arial" charset="0"/>
              </a:rPr>
              <a:t>”</a:t>
            </a:r>
            <a:r>
              <a:rPr lang="en-US" sz="2400" dirty="0" smtClean="0">
                <a:cs typeface="Arial" charset="0"/>
              </a:rPr>
              <a:t>  ??</a:t>
            </a:r>
          </a:p>
          <a:p>
            <a:pPr lvl="1">
              <a:spcBef>
                <a:spcPct val="15000"/>
              </a:spcBef>
            </a:pPr>
            <a:r>
              <a:rPr lang="en-US" dirty="0" smtClean="0">
                <a:cs typeface="Arial" charset="0"/>
              </a:rPr>
              <a:t>Most likely program will crash:   </a:t>
            </a:r>
            <a:r>
              <a:rPr lang="en-US" dirty="0" err="1" smtClean="0">
                <a:cs typeface="Arial" charset="0"/>
              </a:rPr>
              <a:t>DoS</a:t>
            </a:r>
            <a:r>
              <a:rPr lang="en-US" dirty="0" smtClean="0">
                <a:cs typeface="Arial" charset="0"/>
              </a:rPr>
              <a:t>.</a:t>
            </a:r>
          </a:p>
          <a:p>
            <a:pPr lvl="1">
              <a:spcBef>
                <a:spcPct val="15000"/>
              </a:spcBef>
            </a:pPr>
            <a:r>
              <a:rPr lang="en-US" dirty="0" smtClean="0">
                <a:cs typeface="Arial" charset="0"/>
              </a:rPr>
              <a:t>If not, program will print memory contents.  Privacy?</a:t>
            </a:r>
          </a:p>
          <a:p>
            <a:pPr lvl="1">
              <a:spcBef>
                <a:spcPct val="15000"/>
              </a:spcBef>
            </a:pPr>
            <a:r>
              <a:rPr lang="en-US" dirty="0" smtClean="0">
                <a:cs typeface="Arial" charset="0"/>
              </a:rPr>
              <a:t>Full exploit using   </a:t>
            </a:r>
            <a:r>
              <a:rPr lang="en-US" dirty="0" smtClean="0">
                <a:solidFill>
                  <a:srgbClr val="869406"/>
                </a:solidFill>
                <a:cs typeface="Arial" charset="0"/>
              </a:rPr>
              <a:t>user = </a:t>
            </a:r>
            <a:r>
              <a:rPr lang="en-US" dirty="0" smtClean="0">
                <a:solidFill>
                  <a:srgbClr val="869406"/>
                </a:solidFill>
                <a:latin typeface="Comic Sans MS" pitchFamily="66" charset="0"/>
                <a:cs typeface="Arial" charset="0"/>
              </a:rPr>
              <a:t>“</a:t>
            </a:r>
            <a:r>
              <a:rPr lang="en-US" dirty="0" smtClean="0">
                <a:solidFill>
                  <a:srgbClr val="869406"/>
                </a:solidFill>
                <a:cs typeface="Arial" charset="0"/>
              </a:rPr>
              <a:t>%n</a:t>
            </a:r>
            <a:r>
              <a:rPr lang="en-US" dirty="0" smtClean="0">
                <a:solidFill>
                  <a:srgbClr val="869406"/>
                </a:solidFill>
                <a:latin typeface="Comic Sans MS" pitchFamily="66" charset="0"/>
                <a:cs typeface="Arial" charset="0"/>
              </a:rPr>
              <a:t>”</a:t>
            </a:r>
            <a:endParaRPr lang="en-US" dirty="0" smtClean="0">
              <a:solidFill>
                <a:srgbClr val="869406"/>
              </a:solidFill>
              <a:cs typeface="Arial" charset="0"/>
            </a:endParaRPr>
          </a:p>
          <a:p>
            <a:pPr>
              <a:spcBef>
                <a:spcPct val="150000"/>
              </a:spcBef>
              <a:buFont typeface="Wingdings" pitchFamily="2" charset="2"/>
              <a:buNone/>
            </a:pPr>
            <a:r>
              <a:rPr lang="en-US" sz="2400" u="sng" dirty="0" smtClean="0">
                <a:cs typeface="Arial" charset="0"/>
              </a:rPr>
              <a:t>Correct form</a:t>
            </a:r>
            <a:r>
              <a:rPr lang="en-US" sz="2400" dirty="0" smtClean="0">
                <a:cs typeface="Arial" charset="0"/>
              </a:rPr>
              <a:t>:</a:t>
            </a:r>
          </a:p>
          <a:p>
            <a:pPr>
              <a:lnSpc>
                <a:spcPct val="85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z="2000" dirty="0" smtClean="0"/>
              <a:t>			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int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 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func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(char *user)  {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			  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fprintf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( </a:t>
            </a:r>
            <a:r>
              <a:rPr lang="en-US" sz="2400" b="1" dirty="0" err="1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stdout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, “</a:t>
            </a:r>
            <a:r>
              <a:rPr lang="en-US" sz="2400" b="1" dirty="0" smtClean="0">
                <a:latin typeface="Courier New" pitchFamily="49" charset="0"/>
                <a:cs typeface="Arial" charset="0"/>
              </a:rPr>
              <a:t>%s</a:t>
            </a: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”, user);</a:t>
            </a:r>
          </a:p>
          <a:p>
            <a:pPr>
              <a:lnSpc>
                <a:spcPct val="85000"/>
              </a:lnSpc>
              <a:spcBef>
                <a:spcPct val="10000"/>
              </a:spcBef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accent2"/>
                </a:solidFill>
                <a:latin typeface="Courier New" pitchFamily="49" charset="0"/>
                <a:cs typeface="Arial" charset="0"/>
              </a:rPr>
              <a:t>			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History</a:t>
            </a:r>
          </a:p>
        </p:txBody>
      </p:sp>
      <p:sp>
        <p:nvSpPr>
          <p:cNvPr id="337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5029200"/>
          </a:xfrm>
        </p:spPr>
        <p:txBody>
          <a:bodyPr/>
          <a:lstStyle/>
          <a:p>
            <a:pPr>
              <a:tabLst>
                <a:tab pos="3779838" algn="l"/>
              </a:tabLst>
            </a:pPr>
            <a:r>
              <a:rPr lang="en-US" sz="2400" smtClean="0"/>
              <a:t>  First exploit discovered in June 2000.</a:t>
            </a:r>
          </a:p>
          <a:p>
            <a:pPr>
              <a:tabLst>
                <a:tab pos="3779838" algn="l"/>
              </a:tabLst>
            </a:pPr>
            <a:r>
              <a:rPr lang="en-US" sz="2400" smtClean="0"/>
              <a:t>  Examples:</a:t>
            </a:r>
          </a:p>
          <a:p>
            <a:pPr lvl="1">
              <a:tabLst>
                <a:tab pos="3779838" algn="l"/>
              </a:tabLst>
            </a:pPr>
            <a:r>
              <a:rPr lang="en-US" smtClean="0"/>
              <a:t>wu-ftpd  2.* :	remote root</a:t>
            </a:r>
          </a:p>
          <a:p>
            <a:pPr lvl="1">
              <a:tabLst>
                <a:tab pos="3779838" algn="l"/>
              </a:tabLst>
            </a:pPr>
            <a:r>
              <a:rPr lang="en-US" smtClean="0"/>
              <a:t>Linux rpc.statd:	remote root</a:t>
            </a:r>
          </a:p>
          <a:p>
            <a:pPr lvl="1">
              <a:tabLst>
                <a:tab pos="3779838" algn="l"/>
              </a:tabLst>
            </a:pPr>
            <a:r>
              <a:rPr lang="en-US" smtClean="0"/>
              <a:t>IRIX telnetd:	remote root</a:t>
            </a:r>
          </a:p>
          <a:p>
            <a:pPr lvl="1">
              <a:tabLst>
                <a:tab pos="3779838" algn="l"/>
              </a:tabLst>
            </a:pPr>
            <a:r>
              <a:rPr lang="en-US" smtClean="0"/>
              <a:t>BSD chpass:	local root</a:t>
            </a: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2286000" y="4495800"/>
            <a:ext cx="0" cy="12192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Vulnerable functions</a:t>
            </a:r>
          </a:p>
        </p:txBody>
      </p:sp>
      <p:sp>
        <p:nvSpPr>
          <p:cNvPr id="348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7772400" cy="5029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Any function using a format string.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Printing: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printf, fprintf, sprintf, …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vprintf, vfprintf, vsprintf, …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smtClean="0"/>
              <a:t>Logging:</a:t>
            </a:r>
          </a:p>
          <a:p>
            <a:pPr>
              <a:buFont typeface="Wingdings" pitchFamily="2" charset="2"/>
              <a:buNone/>
            </a:pPr>
            <a:r>
              <a:rPr lang="en-US" sz="2400" smtClean="0"/>
              <a:t>	syslog,  err, warn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Exploit</a:t>
            </a:r>
          </a:p>
        </p:txBody>
      </p:sp>
      <p:sp>
        <p:nvSpPr>
          <p:cNvPr id="358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800600"/>
          </a:xfrm>
        </p:spPr>
        <p:txBody>
          <a:bodyPr>
            <a:normAutofit lnSpcReduction="10000"/>
          </a:bodyPr>
          <a:lstStyle/>
          <a:p>
            <a:r>
              <a:rPr lang="en-US" sz="2400" smtClean="0"/>
              <a:t>Dumping arbitrary memory:</a:t>
            </a:r>
          </a:p>
          <a:p>
            <a:pPr lvl="1">
              <a:lnSpc>
                <a:spcPct val="150000"/>
              </a:lnSpc>
            </a:pPr>
            <a:r>
              <a:rPr lang="en-US" smtClean="0"/>
              <a:t>Walk up stack until desired pointer is found.</a:t>
            </a:r>
          </a:p>
          <a:p>
            <a:pPr lvl="1">
              <a:lnSpc>
                <a:spcPct val="150000"/>
              </a:lnSpc>
            </a:pPr>
            <a:r>
              <a:rPr lang="en-US" smtClean="0"/>
              <a:t>printf( “%08x.%08x.%08x.%08x|%s|”)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  <a:p>
            <a:r>
              <a:rPr lang="en-US" sz="2400" smtClean="0"/>
              <a:t>Writing to arbitrary memory:</a:t>
            </a:r>
          </a:p>
          <a:p>
            <a:pPr lvl="1">
              <a:lnSpc>
                <a:spcPct val="150000"/>
              </a:lnSpc>
            </a:pPr>
            <a:r>
              <a:rPr lang="en-US" smtClean="0"/>
              <a:t>printf( “hello %n”, &amp;temp)   --  writes ‘6’ into temp.</a:t>
            </a:r>
          </a:p>
          <a:p>
            <a:pPr lvl="1">
              <a:lnSpc>
                <a:spcPct val="150000"/>
              </a:lnSpc>
            </a:pPr>
            <a:r>
              <a:rPr lang="en-US" smtClean="0"/>
              <a:t>printf( “%08x.%08x.%08x.%08x.%n”)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mtClean="0"/>
              <a:t>Overflow using format string</a:t>
            </a:r>
          </a:p>
        </p:txBody>
      </p:sp>
      <p:sp>
        <p:nvSpPr>
          <p:cNvPr id="368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78800" cy="4800600"/>
          </a:xfrm>
        </p:spPr>
        <p:txBody>
          <a:bodyPr/>
          <a:lstStyle/>
          <a:p>
            <a:pPr>
              <a:buFont typeface="Wingdings" pitchFamily="2" charset="2"/>
              <a:buNone/>
              <a:tabLst>
                <a:tab pos="625475" algn="l"/>
              </a:tabLst>
            </a:pPr>
            <a:r>
              <a:rPr lang="en-US" sz="3200" dirty="0" smtClean="0"/>
              <a:t>		</a:t>
            </a:r>
            <a:r>
              <a:rPr lang="en-US" sz="2400" dirty="0" smtClean="0"/>
              <a:t>char </a:t>
            </a:r>
            <a:r>
              <a:rPr lang="en-US" sz="2400" dirty="0" err="1" smtClean="0"/>
              <a:t>errmsg</a:t>
            </a:r>
            <a:r>
              <a:rPr lang="en-US" sz="2400" dirty="0" smtClean="0"/>
              <a:t>[512],  </a:t>
            </a:r>
            <a:r>
              <a:rPr lang="en-US" sz="2400" dirty="0" err="1" smtClean="0"/>
              <a:t>outbuf</a:t>
            </a:r>
            <a:r>
              <a:rPr lang="en-US" sz="2400" dirty="0" smtClean="0"/>
              <a:t>[512];</a:t>
            </a:r>
          </a:p>
          <a:p>
            <a:pPr>
              <a:spcBef>
                <a:spcPct val="60000"/>
              </a:spcBef>
              <a:buFont typeface="Wingdings" pitchFamily="2" charset="2"/>
              <a:buNone/>
              <a:tabLst>
                <a:tab pos="625475" algn="l"/>
              </a:tabLst>
            </a:pPr>
            <a:r>
              <a:rPr lang="en-US" sz="2400" dirty="0" smtClean="0"/>
              <a:t>		</a:t>
            </a:r>
            <a:r>
              <a:rPr lang="en-US" sz="2400" dirty="0" err="1" smtClean="0"/>
              <a:t>sprintf</a:t>
            </a:r>
            <a:r>
              <a:rPr lang="en-US" sz="2400" dirty="0" smtClean="0"/>
              <a:t> (</a:t>
            </a:r>
            <a:r>
              <a:rPr lang="en-US" sz="2400" dirty="0" err="1" smtClean="0"/>
              <a:t>errmsg</a:t>
            </a:r>
            <a:r>
              <a:rPr lang="en-US" sz="2400" dirty="0" smtClean="0"/>
              <a:t>, “Illegal command: %400s”, user);</a:t>
            </a:r>
          </a:p>
          <a:p>
            <a:pPr>
              <a:spcBef>
                <a:spcPct val="90000"/>
              </a:spcBef>
              <a:buFont typeface="Wingdings" pitchFamily="2" charset="2"/>
              <a:buNone/>
              <a:tabLst>
                <a:tab pos="625475" algn="l"/>
              </a:tabLst>
            </a:pPr>
            <a:r>
              <a:rPr lang="en-US" sz="2400" dirty="0" smtClean="0"/>
              <a:t>		</a:t>
            </a:r>
            <a:r>
              <a:rPr lang="en-US" sz="2400" dirty="0" err="1" smtClean="0"/>
              <a:t>sprintf</a:t>
            </a:r>
            <a:r>
              <a:rPr lang="en-US" sz="2400" dirty="0" smtClean="0"/>
              <a:t>( </a:t>
            </a:r>
            <a:r>
              <a:rPr lang="en-US" sz="2400" dirty="0" err="1" smtClean="0"/>
              <a:t>outbuf</a:t>
            </a:r>
            <a:r>
              <a:rPr lang="en-US" sz="2400" dirty="0" smtClean="0"/>
              <a:t>, </a:t>
            </a:r>
            <a:r>
              <a:rPr lang="en-US" sz="2400" dirty="0" err="1" smtClean="0"/>
              <a:t>errmsg</a:t>
            </a:r>
            <a:r>
              <a:rPr lang="en-US" sz="2400" dirty="0" smtClean="0"/>
              <a:t> );</a:t>
            </a:r>
          </a:p>
          <a:p>
            <a:pPr>
              <a:spcBef>
                <a:spcPct val="60000"/>
              </a:spcBef>
              <a:buFont typeface="Wingdings" pitchFamily="2" charset="2"/>
              <a:buNone/>
              <a:tabLst>
                <a:tab pos="625475" algn="l"/>
              </a:tabLst>
            </a:pPr>
            <a:endParaRPr lang="en-US" sz="2400" dirty="0" smtClean="0"/>
          </a:p>
          <a:p>
            <a:pPr>
              <a:spcBef>
                <a:spcPct val="60000"/>
              </a:spcBef>
              <a:tabLst>
                <a:tab pos="625475" algn="l"/>
              </a:tabLst>
            </a:pPr>
            <a:r>
              <a:rPr lang="en-US" sz="2400" dirty="0" smtClean="0"/>
              <a:t>  What if   user = “%500d &lt;</a:t>
            </a:r>
            <a:r>
              <a:rPr lang="en-US" sz="2400" dirty="0" err="1" smtClean="0"/>
              <a:t>nops</a:t>
            </a:r>
            <a:r>
              <a:rPr lang="en-US" sz="2400" dirty="0" smtClean="0"/>
              <a:t>&gt; &lt;</a:t>
            </a:r>
            <a:r>
              <a:rPr lang="en-US" sz="2400" dirty="0" err="1" smtClean="0"/>
              <a:t>shellcode</a:t>
            </a:r>
            <a:r>
              <a:rPr lang="en-US" sz="2400" dirty="0" smtClean="0"/>
              <a:t>&gt;”</a:t>
            </a:r>
          </a:p>
          <a:p>
            <a:pPr lvl="1">
              <a:spcBef>
                <a:spcPct val="30000"/>
              </a:spcBef>
              <a:tabLst>
                <a:tab pos="625475" algn="l"/>
              </a:tabLst>
            </a:pPr>
            <a:r>
              <a:rPr lang="en-US" sz="2800" dirty="0" smtClean="0"/>
              <a:t>Bypass  “%400s”  limitation.</a:t>
            </a:r>
          </a:p>
          <a:p>
            <a:pPr lvl="1">
              <a:spcBef>
                <a:spcPct val="30000"/>
              </a:spcBef>
              <a:tabLst>
                <a:tab pos="625475" algn="l"/>
              </a:tabLst>
            </a:pPr>
            <a:r>
              <a:rPr lang="en-US" sz="2800" dirty="0" smtClean="0"/>
              <a:t>Will </a:t>
            </a:r>
            <a:r>
              <a:rPr lang="en-US" sz="2800" dirty="0" smtClean="0"/>
              <a:t>overflow </a:t>
            </a:r>
            <a:r>
              <a:rPr lang="en-US" sz="2800" dirty="0" err="1" smtClean="0"/>
              <a:t>outbuf</a:t>
            </a:r>
            <a:r>
              <a:rPr lang="en-US" sz="2800" dirty="0" smtClean="0"/>
              <a:t>.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rot="-5400000">
            <a:off x="2514600" y="2743200"/>
            <a:ext cx="0" cy="30480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914400" y="1600200"/>
            <a:ext cx="7391400" cy="2133600"/>
          </a:xfrm>
          <a:prstGeom prst="rect">
            <a:avLst/>
          </a:prstGeom>
          <a:noFill/>
          <a:ln w="28575" algn="ctr">
            <a:solidFill>
              <a:schemeClr val="accent2"/>
            </a:solidFill>
            <a:miter lim="800000"/>
            <a:headEnd/>
            <a:tailEnd type="none" w="lg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822</Words>
  <Application>Microsoft Office PowerPoint</Application>
  <PresentationFormat>On-screen Show (4:3)</PresentationFormat>
  <Paragraphs>250</Paragraphs>
  <Slides>23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Chart</vt:lpstr>
      <vt:lpstr>Control hijacking attacks</vt:lpstr>
      <vt:lpstr>1.  Buffer overflows</vt:lpstr>
      <vt:lpstr>What is needed</vt:lpstr>
      <vt:lpstr>Linux process memory layout</vt:lpstr>
      <vt:lpstr>Stack Frame</vt:lpstr>
      <vt:lpstr>What are buffer overflows?</vt:lpstr>
      <vt:lpstr>Basic stack exploit</vt:lpstr>
      <vt:lpstr>Many unsafe C lib functions</vt:lpstr>
      <vt:lpstr>Exploiting buffer overflows</vt:lpstr>
      <vt:lpstr>Control hijacking opportunities</vt:lpstr>
      <vt:lpstr>Heap-based control hijacking</vt:lpstr>
      <vt:lpstr>Heap-based control hijacking</vt:lpstr>
      <vt:lpstr>Other types of overflow attacks</vt:lpstr>
      <vt:lpstr>Integer overflow : Example</vt:lpstr>
      <vt:lpstr>Double Free</vt:lpstr>
      <vt:lpstr>Integer overflow stats</vt:lpstr>
      <vt:lpstr>Finding buffer overflows</vt:lpstr>
      <vt:lpstr>Format string bugs</vt:lpstr>
      <vt:lpstr>Format string problem</vt:lpstr>
      <vt:lpstr>History</vt:lpstr>
      <vt:lpstr>Vulnerable functions</vt:lpstr>
      <vt:lpstr>Exploit</vt:lpstr>
      <vt:lpstr>Overflow using format string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hijacking attacks</dc:title>
  <dc:creator>admin</dc:creator>
  <cp:lastModifiedBy>admin</cp:lastModifiedBy>
  <cp:revision>2</cp:revision>
  <dcterms:created xsi:type="dcterms:W3CDTF">2006-08-16T00:00:00Z</dcterms:created>
  <dcterms:modified xsi:type="dcterms:W3CDTF">2010-01-25T07:37:35Z</dcterms:modified>
</cp:coreProperties>
</file>