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1" r:id="rId23"/>
    <p:sldId id="280" r:id="rId24"/>
    <p:sldId id="282" r:id="rId25"/>
    <p:sldId id="283" r:id="rId26"/>
    <p:sldId id="287" r:id="rId27"/>
    <p:sldId id="285" r:id="rId28"/>
    <p:sldId id="286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F10FE-7F5D-47BA-A09E-7414C305C3A1}" type="datetimeFigureOut">
              <a:rPr lang="en-US" smtClean="0"/>
              <a:t>10/5/2010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0E9F0-6799-4BF8-A4F7-FDCA2DC0A21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38880-7FB0-430E-88F0-130576A29BBD}" type="slidenum">
              <a:rPr lang="en-US"/>
              <a:pPr/>
              <a:t>7</a:t>
            </a:fld>
            <a:endParaRPr lang="en-US"/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common question is: how is map reduce different from cloning the input data N ways, and using N workers to process the data using the original non-MR formulation/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600D2-E208-45BA-9015-D6F1528DF03F}" type="slidenum">
              <a:rPr lang="en-US"/>
              <a:pPr/>
              <a:t>20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1F66A-0A6C-4B71-A351-B73BAE2C9FA8}" type="slidenum">
              <a:rPr lang="en-US"/>
              <a:pPr/>
              <a:t>22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5A180-4E9E-4EA3-B0D5-9AD90412AE6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B7DF0-6DAD-46EE-8FB8-4173523B8695}" type="slidenum">
              <a:rPr lang="en-US"/>
              <a:pPr/>
              <a:t>25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5C127-E868-4BCF-A872-72577E96245B}" type="slidenum">
              <a:rPr lang="en-US"/>
              <a:pPr/>
              <a:t>26</a:t>
            </a:fld>
            <a:endParaRPr lang="en-US"/>
          </a:p>
        </p:txBody>
      </p:sp>
      <p:sp>
        <p:nvSpPr>
          <p:cNvPr id="1904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08A5B-6B98-4F87-AF73-38C577D0E7B3}" type="slidenum">
              <a:rPr lang="en-US"/>
              <a:pPr/>
              <a:t>27</a:t>
            </a:fld>
            <a:endParaRPr lang="en-US"/>
          </a:p>
        </p:txBody>
      </p:sp>
      <p:sp>
        <p:nvSpPr>
          <p:cNvPr id="2119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90895-64B9-4E3B-B483-F37E1CDAD581}" type="slidenum">
              <a:rPr lang="en-US"/>
              <a:pPr/>
              <a:t>28</a:t>
            </a:fld>
            <a:endParaRPr lang="en-US"/>
          </a:p>
        </p:txBody>
      </p:sp>
      <p:sp>
        <p:nvSpPr>
          <p:cNvPr id="2140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8218488" cy="265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7000"/>
            <a:ext cx="8218488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3962400" cy="2057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Computing</a:t>
            </a:r>
          </a:p>
          <a:p>
            <a:pPr algn="l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MapReduce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Efficiency</a:t>
            </a:r>
          </a:p>
          <a:p>
            <a:pPr algn="l"/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Assignment</a:t>
            </a:r>
            <a:endParaRPr lang="en-IN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MR Runtime Execution Example</a:t>
            </a:r>
            <a:endParaRPr lang="en-US" sz="40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slides illustrate an example run of MapReduce on a Google cluster</a:t>
            </a:r>
          </a:p>
          <a:p>
            <a:r>
              <a:rPr lang="en-US"/>
              <a:t>A sample job from the indexing pipeline, processes ~900 GB of crawled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(1 of 9)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1628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MR Runtime (2 of 9)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1628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(3 of 9)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91400" cy="494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(4 of 9)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086600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(5 of 9)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6934200" cy="471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(6 of 9)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086600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(7 of 9)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1628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(8 of 9)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18488" cy="5472113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1628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(9 of 9)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18488" cy="5472113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239000" cy="492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Computing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Parallel efficiency with </a:t>
            </a:r>
            <a:r>
              <a:rPr lang="en-US" i="1" dirty="0" smtClean="0"/>
              <a:t>p</a:t>
            </a:r>
            <a:r>
              <a:rPr lang="en-US" dirty="0" smtClean="0"/>
              <a:t> processors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Traditional parallel computing:</a:t>
            </a:r>
          </a:p>
          <a:p>
            <a:pPr lvl="1"/>
            <a:r>
              <a:rPr lang="en-US" dirty="0" smtClean="0"/>
              <a:t>focus on compute intensive tasks</a:t>
            </a:r>
          </a:p>
          <a:p>
            <a:pPr lvl="1"/>
            <a:r>
              <a:rPr lang="en-US" dirty="0" smtClean="0"/>
              <a:t>often ignores disk read and write</a:t>
            </a:r>
          </a:p>
          <a:p>
            <a:pPr lvl="1"/>
            <a:r>
              <a:rPr lang="en-US" dirty="0" smtClean="0"/>
              <a:t>focus on inter-processor n/w communication overheads</a:t>
            </a:r>
          </a:p>
          <a:p>
            <a:pPr lvl="1"/>
            <a:r>
              <a:rPr lang="en-US" dirty="0" smtClean="0"/>
              <a:t>assumes a “shared-nothing”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057400"/>
            <a:ext cx="246402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Examples: </a:t>
            </a:r>
            <a:r>
              <a:rPr lang="en-US" dirty="0" err="1" smtClean="0"/>
              <a:t>MapReduce</a:t>
            </a:r>
            <a:r>
              <a:rPr lang="en-US" dirty="0" smtClean="0"/>
              <a:t> @ </a:t>
            </a:r>
            <a:r>
              <a:rPr lang="en-US" dirty="0" err="1" smtClean="0"/>
              <a:t>Facebook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Types of Applications:</a:t>
            </a:r>
          </a:p>
          <a:p>
            <a:pPr lvl="1" eaLnBrk="1" hangingPunct="1"/>
            <a:r>
              <a:rPr lang="en-US" dirty="0" smtClean="0"/>
              <a:t>Summarization </a:t>
            </a:r>
          </a:p>
          <a:p>
            <a:pPr lvl="2" eaLnBrk="1" hangingPunct="1"/>
            <a:r>
              <a:rPr lang="en-US" dirty="0" err="1" smtClean="0"/>
              <a:t>Eg</a:t>
            </a:r>
            <a:r>
              <a:rPr lang="en-US" dirty="0" smtClean="0"/>
              <a:t>: Daily/Weekly aggregations of impression/click counts</a:t>
            </a:r>
          </a:p>
          <a:p>
            <a:pPr lvl="2" eaLnBrk="1" hangingPunct="1"/>
            <a:r>
              <a:rPr lang="en-US" dirty="0" smtClean="0"/>
              <a:t>Complex measures of user engagement </a:t>
            </a:r>
          </a:p>
          <a:p>
            <a:pPr lvl="1" eaLnBrk="1" hangingPunct="1"/>
            <a:r>
              <a:rPr lang="en-US" dirty="0" smtClean="0"/>
              <a:t>Ad hoc Analysis</a:t>
            </a:r>
          </a:p>
          <a:p>
            <a:pPr lvl="2" eaLnBrk="1" hangingPunct="1"/>
            <a:r>
              <a:rPr lang="en-US" dirty="0" err="1" smtClean="0"/>
              <a:t>Eg</a:t>
            </a:r>
            <a:r>
              <a:rPr lang="en-US" dirty="0" smtClean="0"/>
              <a:t>: how many group </a:t>
            </a:r>
            <a:r>
              <a:rPr lang="en-US" dirty="0" err="1" smtClean="0"/>
              <a:t>admins</a:t>
            </a:r>
            <a:r>
              <a:rPr lang="en-US" dirty="0" smtClean="0"/>
              <a:t> broken down by state/country</a:t>
            </a:r>
          </a:p>
          <a:p>
            <a:pPr lvl="1" eaLnBrk="1" hangingPunct="1"/>
            <a:r>
              <a:rPr lang="en-US" dirty="0" smtClean="0"/>
              <a:t>Data Mining (Assembling training data)</a:t>
            </a:r>
          </a:p>
          <a:p>
            <a:pPr lvl="2" eaLnBrk="1" hangingPunct="1"/>
            <a:r>
              <a:rPr lang="en-US" dirty="0" err="1" smtClean="0"/>
              <a:t>Eg</a:t>
            </a:r>
            <a:r>
              <a:rPr lang="en-US" dirty="0" smtClean="0"/>
              <a:t>: User Engagement as a function of user attributes</a:t>
            </a:r>
          </a:p>
          <a:p>
            <a:pPr lvl="1" eaLnBrk="1" hangingPunct="1"/>
            <a:r>
              <a:rPr lang="en-US" dirty="0" smtClean="0"/>
              <a:t>Spam Detection</a:t>
            </a:r>
          </a:p>
          <a:p>
            <a:pPr lvl="2" eaLnBrk="1" hangingPunct="1"/>
            <a:r>
              <a:rPr lang="en-US" dirty="0" smtClean="0"/>
              <a:t>Anomalous patterns </a:t>
            </a:r>
            <a:endParaRPr lang="en-US" dirty="0" smtClean="0"/>
          </a:p>
          <a:p>
            <a:pPr lvl="2" eaLnBrk="1" hangingPunct="1"/>
            <a:r>
              <a:rPr lang="en-US" dirty="0" smtClean="0"/>
              <a:t>Application </a:t>
            </a:r>
            <a:r>
              <a:rPr lang="en-US" dirty="0" err="1" smtClean="0"/>
              <a:t>api</a:t>
            </a:r>
            <a:r>
              <a:rPr lang="en-US" dirty="0" smtClean="0"/>
              <a:t> usage patterns</a:t>
            </a:r>
          </a:p>
          <a:p>
            <a:pPr lvl="1" eaLnBrk="1" hangingPunct="1"/>
            <a:r>
              <a:rPr lang="en-US" dirty="0" smtClean="0"/>
              <a:t>Ad </a:t>
            </a:r>
            <a:r>
              <a:rPr lang="en-US" dirty="0" smtClean="0"/>
              <a:t>Optimization</a:t>
            </a:r>
          </a:p>
          <a:p>
            <a:pPr lvl="1" eaLnBrk="1" hangingPunct="1"/>
            <a:r>
              <a:rPr lang="en-US" dirty="0" smtClean="0"/>
              <a:t>Too many to count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SQL Join using </a:t>
            </a:r>
            <a:r>
              <a:rPr lang="en-US" dirty="0" err="1" smtClean="0"/>
              <a:t>MapReduce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80209"/>
            <a:ext cx="8915400" cy="52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(Yahoo!)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530850"/>
          </a:xfrm>
          <a:noFill/>
          <a:ln/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smtClean="0"/>
              <a:t>Data is stored in HDFS (</a:t>
            </a:r>
            <a:r>
              <a:rPr lang="en-US" sz="2400" dirty="0" err="1" smtClean="0"/>
              <a:t>Hadoop’s</a:t>
            </a:r>
            <a:r>
              <a:rPr lang="en-US" sz="2400" dirty="0" smtClean="0"/>
              <a:t> version of GFS) or disk</a:t>
            </a:r>
            <a:endParaRPr lang="en-US" sz="2400" dirty="0"/>
          </a:p>
          <a:p>
            <a:pPr marL="609600" indent="-609600">
              <a:buFontTx/>
              <a:buNone/>
            </a:pPr>
            <a:r>
              <a:rPr lang="en-US" sz="2800" dirty="0" err="1" smtClean="0"/>
              <a:t>Hadoop</a:t>
            </a:r>
            <a:r>
              <a:rPr lang="en-US" sz="2800" dirty="0" smtClean="0"/>
              <a:t> </a:t>
            </a:r>
            <a:r>
              <a:rPr lang="en-US" sz="2800" dirty="0" smtClean="0"/>
              <a:t>MR interface:</a:t>
            </a:r>
            <a:endParaRPr lang="en-US" sz="2000" dirty="0" smtClean="0"/>
          </a:p>
          <a:p>
            <a:pPr marL="936625" lvl="1" indent="-533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000" dirty="0" smtClean="0"/>
              <a:t>The</a:t>
            </a:r>
            <a:r>
              <a:rPr lang="en-US" sz="2000" dirty="0" smtClean="0">
                <a:latin typeface="Courier New" pitchFamily="49" charset="0"/>
              </a:rPr>
              <a:t> f</a:t>
            </a:r>
            <a:r>
              <a:rPr lang="en-US" sz="2000" baseline="-25000" dirty="0" smtClean="0">
                <a:latin typeface="Courier New" pitchFamily="49" charset="0"/>
              </a:rPr>
              <a:t>m</a:t>
            </a:r>
            <a:r>
              <a:rPr lang="en-US" sz="2000" dirty="0" smtClean="0"/>
              <a:t> and </a:t>
            </a:r>
            <a:r>
              <a:rPr lang="en-US" sz="2000" dirty="0" err="1" smtClean="0">
                <a:latin typeface="Courier New" pitchFamily="49" charset="0"/>
              </a:rPr>
              <a:t>f</a:t>
            </a:r>
            <a:r>
              <a:rPr lang="en-US" sz="2000" baseline="-25000" dirty="0" err="1" smtClean="0">
                <a:latin typeface="Courier New" pitchFamily="49" charset="0"/>
              </a:rPr>
              <a:t>r</a:t>
            </a:r>
            <a:r>
              <a:rPr lang="en-US" sz="2000" dirty="0" smtClean="0"/>
              <a:t> are function objects (classes)</a:t>
            </a:r>
          </a:p>
          <a:p>
            <a:pPr marL="936625" lvl="1" indent="-533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000" dirty="0" smtClean="0"/>
              <a:t>Class </a:t>
            </a:r>
            <a:r>
              <a:rPr lang="en-US" sz="2000" dirty="0"/>
              <a:t>for </a:t>
            </a:r>
            <a:r>
              <a:rPr lang="en-US" sz="2000" dirty="0">
                <a:latin typeface="Courier New" pitchFamily="49" charset="0"/>
              </a:rPr>
              <a:t>f</a:t>
            </a:r>
            <a:r>
              <a:rPr lang="en-US" sz="2000" baseline="-25000" dirty="0">
                <a:latin typeface="Courier New" pitchFamily="49" charset="0"/>
              </a:rPr>
              <a:t>m</a:t>
            </a:r>
            <a:r>
              <a:rPr lang="en-US" sz="2000" dirty="0"/>
              <a:t> implements the </a:t>
            </a:r>
            <a:r>
              <a:rPr lang="en-US" sz="2000" dirty="0" err="1">
                <a:latin typeface="Courier New" pitchFamily="49" charset="0"/>
              </a:rPr>
              <a:t>Mapper</a:t>
            </a:r>
            <a:r>
              <a:rPr lang="en-US" sz="2000" dirty="0"/>
              <a:t> interface</a:t>
            </a:r>
          </a:p>
          <a:p>
            <a:pPr marL="1050925" lvl="2" indent="15875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Map(</a:t>
            </a:r>
            <a:r>
              <a:rPr lang="en-US" sz="1800" dirty="0" err="1">
                <a:latin typeface="Courier New" pitchFamily="49" charset="0"/>
              </a:rPr>
              <a:t>WritableComparable</a:t>
            </a:r>
            <a:r>
              <a:rPr lang="en-US" sz="1800" dirty="0">
                <a:latin typeface="Courier New" pitchFamily="49" charset="0"/>
              </a:rPr>
              <a:t> key, Writable value,</a:t>
            </a:r>
          </a:p>
          <a:p>
            <a:pPr marL="1050925" lvl="2" indent="15875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OutputCollector</a:t>
            </a:r>
            <a:r>
              <a:rPr lang="en-US" sz="1800" dirty="0">
                <a:latin typeface="Courier New" pitchFamily="49" charset="0"/>
              </a:rPr>
              <a:t> output, Reporter </a:t>
            </a:r>
            <a:r>
              <a:rPr lang="en-US" sz="1800" dirty="0" err="1">
                <a:latin typeface="Courier New" pitchFamily="49" charset="0"/>
              </a:rPr>
              <a:t>reporter</a:t>
            </a:r>
            <a:r>
              <a:rPr lang="en-US" sz="1800" dirty="0">
                <a:latin typeface="Courier New" pitchFamily="49" charset="0"/>
              </a:rPr>
              <a:t>)</a:t>
            </a:r>
            <a:endParaRPr lang="en-US" sz="1800" dirty="0"/>
          </a:p>
          <a:p>
            <a:pPr marL="936625" lvl="1" indent="-533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000" dirty="0"/>
              <a:t>Class for </a:t>
            </a:r>
            <a:r>
              <a:rPr lang="en-US" sz="2000" dirty="0" err="1">
                <a:latin typeface="Courier New" pitchFamily="49" charset="0"/>
              </a:rPr>
              <a:t>f</a:t>
            </a:r>
            <a:r>
              <a:rPr lang="en-US" sz="2000" baseline="-25000" dirty="0" err="1">
                <a:latin typeface="Courier New" pitchFamily="49" charset="0"/>
              </a:rPr>
              <a:t>r</a:t>
            </a:r>
            <a:r>
              <a:rPr lang="en-US" sz="2000" dirty="0"/>
              <a:t> implements the </a:t>
            </a:r>
            <a:r>
              <a:rPr lang="en-US" sz="2000" dirty="0">
                <a:latin typeface="Courier New" pitchFamily="49" charset="0"/>
              </a:rPr>
              <a:t>Reducer</a:t>
            </a:r>
            <a:r>
              <a:rPr lang="en-US" sz="2000" dirty="0"/>
              <a:t> interface</a:t>
            </a:r>
          </a:p>
          <a:p>
            <a:pPr marL="936625" lvl="1" indent="-53340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/>
              <a:t>	</a:t>
            </a:r>
            <a:r>
              <a:rPr lang="en-US" sz="1800" dirty="0">
                <a:latin typeface="Courier New" pitchFamily="49" charset="0"/>
              </a:rPr>
              <a:t>reduce(</a:t>
            </a:r>
            <a:r>
              <a:rPr lang="en-US" sz="1800" dirty="0" err="1">
                <a:latin typeface="Courier New" pitchFamily="49" charset="0"/>
              </a:rPr>
              <a:t>WritableComparable</a:t>
            </a:r>
            <a:r>
              <a:rPr lang="en-US" sz="1800" dirty="0">
                <a:latin typeface="Courier New" pitchFamily="49" charset="0"/>
              </a:rPr>
              <a:t> key, </a:t>
            </a:r>
            <a:r>
              <a:rPr lang="en-US" sz="1800" dirty="0" err="1">
                <a:latin typeface="Courier New" pitchFamily="49" charset="0"/>
              </a:rPr>
              <a:t>Iterator</a:t>
            </a:r>
            <a:r>
              <a:rPr lang="en-US" sz="1800" dirty="0">
                <a:latin typeface="Courier New" pitchFamily="49" charset="0"/>
              </a:rPr>
              <a:t> values,</a:t>
            </a:r>
          </a:p>
          <a:p>
            <a:pPr marL="936625" lvl="1" indent="-533400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>
                <a:latin typeface="Courier New" pitchFamily="49" charset="0"/>
              </a:rPr>
              <a:t>		 </a:t>
            </a:r>
            <a:r>
              <a:rPr lang="en-US" sz="1800" dirty="0" err="1">
                <a:latin typeface="Courier New" pitchFamily="49" charset="0"/>
              </a:rPr>
              <a:t>OutputCollector</a:t>
            </a:r>
            <a:r>
              <a:rPr lang="en-US" sz="1800" dirty="0">
                <a:latin typeface="Courier New" pitchFamily="49" charset="0"/>
              </a:rPr>
              <a:t> output, Reporter </a:t>
            </a:r>
            <a:r>
              <a:rPr lang="en-US" sz="1800" dirty="0" err="1">
                <a:latin typeface="Courier New" pitchFamily="49" charset="0"/>
              </a:rPr>
              <a:t>reporter</a:t>
            </a:r>
            <a:r>
              <a:rPr lang="en-US" sz="1800" dirty="0">
                <a:latin typeface="Courier New" pitchFamily="49" charset="0"/>
              </a:rPr>
              <a:t>)</a:t>
            </a:r>
            <a:endParaRPr lang="en-US" sz="2400" dirty="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09600" y="50292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err="1"/>
              <a:t>Hadoop</a:t>
            </a:r>
            <a:r>
              <a:rPr lang="en-US" sz="2000" i="1" dirty="0"/>
              <a:t> takes the generated class files and manages running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Pig Latin and Hive: MR Languages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80037"/>
            <a:ext cx="8229600" cy="94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Pig Latin – Yahoo!</a:t>
            </a:r>
          </a:p>
          <a:p>
            <a:r>
              <a:rPr lang="en-US" dirty="0" smtClean="0"/>
              <a:t>Hive - </a:t>
            </a:r>
            <a:r>
              <a:rPr lang="en-US" dirty="0" err="1" smtClean="0"/>
              <a:t>Facebook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720177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Pig</a:t>
            </a:r>
            <a:endParaRPr lang="en-US" dirty="0"/>
          </a:p>
        </p:txBody>
      </p:sp>
      <p:graphicFrame>
        <p:nvGraphicFramePr>
          <p:cNvPr id="5394" name="Group 274"/>
          <p:cNvGraphicFramePr>
            <a:graphicFrameLocks noGrp="1"/>
          </p:cNvGraphicFramePr>
          <p:nvPr/>
        </p:nvGraphicFramePr>
        <p:xfrm>
          <a:off x="228600" y="3281363"/>
          <a:ext cx="4267200" cy="2377440"/>
        </p:xfrm>
        <a:graphic>
          <a:graphicData uri="http://schemas.openxmlformats.org/drawingml/2006/table">
            <a:tbl>
              <a:tblPr/>
              <a:tblGrid>
                <a:gridCol w="838200"/>
                <a:gridCol w="2362200"/>
                <a:gridCol w="10668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user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url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time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Amy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www.cnn.com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8:00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Amy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www.crap.com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8:05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Amy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www.myblog.com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10:00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Amy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www.flickr.com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10:05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Fred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cnn.com/index.htm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12:00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95" name="Group 275"/>
          <p:cNvGraphicFramePr>
            <a:graphicFrameLocks noGrp="1"/>
          </p:cNvGraphicFramePr>
          <p:nvPr/>
        </p:nvGraphicFramePr>
        <p:xfrm>
          <a:off x="5257800" y="3270250"/>
          <a:ext cx="3657600" cy="1981200"/>
        </p:xfrm>
        <a:graphic>
          <a:graphicData uri="http://schemas.openxmlformats.org/drawingml/2006/table">
            <a:tbl>
              <a:tblPr/>
              <a:tblGrid>
                <a:gridCol w="2244725"/>
                <a:gridCol w="141287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url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pagerank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www.cnn.com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www.flickr.com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www.myblog.com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www.crap.com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59A"/>
                    </a:solidFill>
                  </a:tcPr>
                </a:tc>
              </a:tr>
            </a:tbl>
          </a:graphicData>
        </a:graphic>
      </p:graphicFrame>
      <p:sp>
        <p:nvSpPr>
          <p:cNvPr id="5275" name="Text Box 155"/>
          <p:cNvSpPr txBox="1">
            <a:spLocks noChangeArrowheads="1"/>
          </p:cNvSpPr>
          <p:nvPr/>
        </p:nvSpPr>
        <p:spPr bwMode="auto">
          <a:xfrm>
            <a:off x="0" y="1600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/>
              <a:t>Find sessions that end with the “best” page.</a:t>
            </a:r>
          </a:p>
        </p:txBody>
      </p:sp>
      <p:sp>
        <p:nvSpPr>
          <p:cNvPr id="5277" name="Rectangle 157"/>
          <p:cNvSpPr>
            <a:spLocks noChangeArrowheads="1"/>
          </p:cNvSpPr>
          <p:nvPr/>
        </p:nvSpPr>
        <p:spPr bwMode="auto">
          <a:xfrm>
            <a:off x="5257800" y="282416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Pages</a:t>
            </a:r>
          </a:p>
        </p:txBody>
      </p:sp>
      <p:sp>
        <p:nvSpPr>
          <p:cNvPr id="5341" name="Rectangle 221"/>
          <p:cNvSpPr>
            <a:spLocks noChangeArrowheads="1"/>
          </p:cNvSpPr>
          <p:nvPr/>
        </p:nvSpPr>
        <p:spPr bwMode="auto">
          <a:xfrm>
            <a:off x="228600" y="2824163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Visits</a:t>
            </a:r>
          </a:p>
        </p:txBody>
      </p:sp>
      <p:sp>
        <p:nvSpPr>
          <p:cNvPr id="5396" name="Text Box 276"/>
          <p:cNvSpPr txBox="1">
            <a:spLocks noChangeArrowheads="1"/>
          </p:cNvSpPr>
          <p:nvPr/>
        </p:nvSpPr>
        <p:spPr bwMode="auto">
          <a:xfrm rot="5400000">
            <a:off x="2058193" y="5942807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. . .</a:t>
            </a:r>
          </a:p>
        </p:txBody>
      </p:sp>
      <p:sp>
        <p:nvSpPr>
          <p:cNvPr id="5397" name="Text Box 277"/>
          <p:cNvSpPr txBox="1">
            <a:spLocks noChangeArrowheads="1"/>
          </p:cNvSpPr>
          <p:nvPr/>
        </p:nvSpPr>
        <p:spPr bwMode="auto">
          <a:xfrm rot="5400000">
            <a:off x="6858793" y="5485607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6868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dirty="0">
                <a:latin typeface="Courier" pitchFamily="64" charset="0"/>
              </a:rPr>
              <a:t>      Visits = load ‘/data/visits’ as (user, </a:t>
            </a:r>
            <a:r>
              <a:rPr lang="en-US" b="0" dirty="0" err="1">
                <a:latin typeface="Courier" pitchFamily="64" charset="0"/>
              </a:rPr>
              <a:t>url</a:t>
            </a:r>
            <a:r>
              <a:rPr lang="en-US" b="0" dirty="0">
                <a:latin typeface="Courier" pitchFamily="64" charset="0"/>
              </a:rPr>
              <a:t>, time);</a:t>
            </a:r>
          </a:p>
          <a:p>
            <a:pPr>
              <a:lnSpc>
                <a:spcPct val="150000"/>
              </a:lnSpc>
            </a:pPr>
            <a:r>
              <a:rPr lang="en-US" b="0" dirty="0">
                <a:latin typeface="Courier" pitchFamily="64" charset="0"/>
              </a:rPr>
              <a:t>      Visits = </a:t>
            </a:r>
            <a:r>
              <a:rPr lang="en-US" b="0" dirty="0" err="1">
                <a:latin typeface="Courier" pitchFamily="64" charset="0"/>
              </a:rPr>
              <a:t>foreach</a:t>
            </a:r>
            <a:r>
              <a:rPr lang="en-US" b="0" dirty="0">
                <a:latin typeface="Courier" pitchFamily="64" charset="0"/>
              </a:rPr>
              <a:t> Visits generate user, </a:t>
            </a:r>
            <a:r>
              <a:rPr lang="en-US" b="0" dirty="0" err="1">
                <a:latin typeface="Courier" pitchFamily="64" charset="0"/>
              </a:rPr>
              <a:t>Canonicalize</a:t>
            </a:r>
            <a:r>
              <a:rPr lang="en-US" b="0" dirty="0">
                <a:latin typeface="Courier" pitchFamily="64" charset="0"/>
              </a:rPr>
              <a:t>(</a:t>
            </a:r>
            <a:r>
              <a:rPr lang="en-US" b="0" dirty="0" err="1">
                <a:latin typeface="Courier" pitchFamily="64" charset="0"/>
              </a:rPr>
              <a:t>url</a:t>
            </a:r>
            <a:r>
              <a:rPr lang="en-US" b="0" dirty="0">
                <a:latin typeface="Courier" pitchFamily="64" charset="0"/>
              </a:rPr>
              <a:t>), time;</a:t>
            </a:r>
          </a:p>
          <a:p>
            <a:pPr>
              <a:lnSpc>
                <a:spcPct val="150000"/>
              </a:lnSpc>
            </a:pPr>
            <a:endParaRPr lang="en-US" b="0" dirty="0">
              <a:latin typeface="Courier" pitchFamily="64" charset="0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Courier" pitchFamily="64" charset="0"/>
              </a:rPr>
              <a:t>       Pages = load ‘/data/pages’ as (</a:t>
            </a:r>
            <a:r>
              <a:rPr lang="en-US" b="0" dirty="0" err="1">
                <a:latin typeface="Courier" pitchFamily="64" charset="0"/>
              </a:rPr>
              <a:t>url</a:t>
            </a:r>
            <a:r>
              <a:rPr lang="en-US" b="0" dirty="0">
                <a:latin typeface="Courier" pitchFamily="64" charset="0"/>
              </a:rPr>
              <a:t>, </a:t>
            </a:r>
            <a:r>
              <a:rPr lang="en-US" b="0" dirty="0" err="1">
                <a:latin typeface="Courier" pitchFamily="64" charset="0"/>
              </a:rPr>
              <a:t>pagerank</a:t>
            </a:r>
            <a:r>
              <a:rPr lang="en-US" b="0" dirty="0">
                <a:latin typeface="Courier" pitchFamily="64" charset="0"/>
              </a:rPr>
              <a:t>);</a:t>
            </a:r>
          </a:p>
          <a:p>
            <a:pPr>
              <a:lnSpc>
                <a:spcPct val="150000"/>
              </a:lnSpc>
            </a:pPr>
            <a:endParaRPr lang="en-US" b="0" dirty="0">
              <a:latin typeface="Courier" pitchFamily="64" charset="0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Courier" pitchFamily="64" charset="0"/>
              </a:rPr>
              <a:t>       </a:t>
            </a:r>
            <a:r>
              <a:rPr lang="en-US" b="0" dirty="0" smtClean="0">
                <a:latin typeface="Courier" pitchFamily="64" charset="0"/>
              </a:rPr>
              <a:t>VP </a:t>
            </a:r>
            <a:r>
              <a:rPr lang="en-US" b="0" dirty="0">
                <a:latin typeface="Courier" pitchFamily="64" charset="0"/>
              </a:rPr>
              <a:t>= join Visits by </a:t>
            </a:r>
            <a:r>
              <a:rPr lang="en-US" b="0" dirty="0" err="1">
                <a:latin typeface="Courier" pitchFamily="64" charset="0"/>
              </a:rPr>
              <a:t>url</a:t>
            </a:r>
            <a:r>
              <a:rPr lang="en-US" b="0" dirty="0">
                <a:latin typeface="Courier" pitchFamily="64" charset="0"/>
              </a:rPr>
              <a:t>, Pages by </a:t>
            </a:r>
            <a:r>
              <a:rPr lang="en-US" b="0" dirty="0" err="1">
                <a:latin typeface="Courier" pitchFamily="64" charset="0"/>
              </a:rPr>
              <a:t>url</a:t>
            </a:r>
            <a:r>
              <a:rPr lang="en-US" b="0" dirty="0">
                <a:latin typeface="Courier" pitchFamily="6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b="0" dirty="0">
                <a:latin typeface="Courier" pitchFamily="64" charset="0"/>
              </a:rPr>
              <a:t>  </a:t>
            </a:r>
            <a:r>
              <a:rPr lang="en-US" b="0" dirty="0" smtClean="0">
                <a:latin typeface="Courier" pitchFamily="64" charset="0"/>
              </a:rPr>
              <a:t>     </a:t>
            </a:r>
            <a:r>
              <a:rPr lang="en-US" b="0" dirty="0" err="1" smtClean="0">
                <a:latin typeface="Courier" pitchFamily="64" charset="0"/>
              </a:rPr>
              <a:t>UserVisits</a:t>
            </a:r>
            <a:r>
              <a:rPr lang="en-US" b="0" dirty="0" smtClean="0">
                <a:latin typeface="Courier" pitchFamily="64" charset="0"/>
              </a:rPr>
              <a:t> </a:t>
            </a:r>
            <a:r>
              <a:rPr lang="en-US" b="0" dirty="0">
                <a:latin typeface="Courier" pitchFamily="64" charset="0"/>
              </a:rPr>
              <a:t>= group VP by user;</a:t>
            </a:r>
          </a:p>
          <a:p>
            <a:pPr>
              <a:lnSpc>
                <a:spcPct val="150000"/>
              </a:lnSpc>
            </a:pPr>
            <a:r>
              <a:rPr lang="en-US" b="0" dirty="0">
                <a:latin typeface="Courier" pitchFamily="64" charset="0"/>
              </a:rPr>
              <a:t>    </a:t>
            </a:r>
            <a:r>
              <a:rPr lang="en-US" b="0" dirty="0" smtClean="0">
                <a:latin typeface="Courier" pitchFamily="64" charset="0"/>
              </a:rPr>
              <a:t>   Sessions </a:t>
            </a:r>
            <a:r>
              <a:rPr lang="en-US" b="0" dirty="0">
                <a:latin typeface="Courier" pitchFamily="64" charset="0"/>
              </a:rPr>
              <a:t>= </a:t>
            </a:r>
            <a:r>
              <a:rPr lang="en-US" b="0" dirty="0" err="1">
                <a:latin typeface="Courier" pitchFamily="64" charset="0"/>
              </a:rPr>
              <a:t>foreach</a:t>
            </a:r>
            <a:r>
              <a:rPr lang="en-US" b="0" dirty="0">
                <a:latin typeface="Courier" pitchFamily="64" charset="0"/>
              </a:rPr>
              <a:t> </a:t>
            </a:r>
            <a:r>
              <a:rPr lang="en-US" b="0" dirty="0" err="1">
                <a:latin typeface="Courier" pitchFamily="64" charset="0"/>
              </a:rPr>
              <a:t>UserVisits</a:t>
            </a:r>
            <a:r>
              <a:rPr lang="en-US" b="0" dirty="0">
                <a:latin typeface="Courier" pitchFamily="64" charset="0"/>
              </a:rPr>
              <a:t> generate flatten(</a:t>
            </a:r>
            <a:r>
              <a:rPr lang="en-US" b="0" dirty="0" err="1">
                <a:latin typeface="Courier" pitchFamily="64" charset="0"/>
              </a:rPr>
              <a:t>FindSessions</a:t>
            </a:r>
            <a:r>
              <a:rPr lang="en-US" b="0" dirty="0">
                <a:latin typeface="Courier" pitchFamily="64" charset="0"/>
              </a:rPr>
              <a:t>(*));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Courier" pitchFamily="64" charset="0"/>
              </a:rPr>
              <a:t>       </a:t>
            </a:r>
            <a:r>
              <a:rPr lang="en-US" b="0" dirty="0" err="1" smtClean="0">
                <a:latin typeface="Courier" pitchFamily="64" charset="0"/>
              </a:rPr>
              <a:t>HappyEndings</a:t>
            </a:r>
            <a:r>
              <a:rPr lang="en-US" b="0" dirty="0" smtClean="0">
                <a:latin typeface="Courier" pitchFamily="64" charset="0"/>
              </a:rPr>
              <a:t> </a:t>
            </a:r>
            <a:r>
              <a:rPr lang="en-US" b="0" dirty="0">
                <a:latin typeface="Courier" pitchFamily="64" charset="0"/>
              </a:rPr>
              <a:t>= filter Sessions by </a:t>
            </a:r>
            <a:r>
              <a:rPr lang="en-US" b="0" dirty="0" err="1">
                <a:latin typeface="Courier" pitchFamily="64" charset="0"/>
              </a:rPr>
              <a:t>BestIsLast</a:t>
            </a:r>
            <a:r>
              <a:rPr lang="en-US" b="0" dirty="0">
                <a:latin typeface="Courier" pitchFamily="64" charset="0"/>
              </a:rPr>
              <a:t>(*);</a:t>
            </a:r>
          </a:p>
          <a:p>
            <a:pPr>
              <a:lnSpc>
                <a:spcPct val="150000"/>
              </a:lnSpc>
            </a:pPr>
            <a:endParaRPr lang="en-US" b="0" dirty="0">
              <a:latin typeface="Courier" pitchFamily="64" charset="0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Courier" pitchFamily="64" charset="0"/>
              </a:rPr>
              <a:t>       store </a:t>
            </a:r>
            <a:r>
              <a:rPr lang="en-US" b="0" dirty="0" err="1">
                <a:latin typeface="Courier" pitchFamily="64" charset="0"/>
              </a:rPr>
              <a:t>HappyEndings</a:t>
            </a:r>
            <a:r>
              <a:rPr lang="en-US" b="0" dirty="0">
                <a:latin typeface="Courier" pitchFamily="64" charset="0"/>
              </a:rPr>
              <a:t> into '/data/</a:t>
            </a:r>
            <a:r>
              <a:rPr lang="en-US" b="0" dirty="0" err="1">
                <a:latin typeface="Courier" pitchFamily="64" charset="0"/>
              </a:rPr>
              <a:t>happy_endings</a:t>
            </a:r>
            <a:r>
              <a:rPr lang="en-US" b="0" dirty="0">
                <a:latin typeface="Courier" pitchFamily="64" charset="0"/>
              </a:rPr>
              <a:t>';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447800" y="3810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b="0">
                <a:solidFill>
                  <a:srgbClr val="400080"/>
                </a:solidFill>
              </a:rPr>
              <a:t>In Pig Latin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/>
              <a:t>Pig Latin vs. Map-Reduce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9375"/>
            <a:ext cx="7772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Map-reduce welds together 3 primitives:</a:t>
            </a: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process records </a:t>
            </a:r>
            <a:r>
              <a:rPr lang="en-US" sz="1800">
                <a:sym typeface="Symbol" pitchFamily="18" charset="2"/>
              </a:rPr>
              <a:t></a:t>
            </a:r>
            <a:r>
              <a:rPr lang="en-US" sz="1800"/>
              <a:t> create groups </a:t>
            </a:r>
            <a:r>
              <a:rPr lang="en-US" sz="1800">
                <a:sym typeface="Symbol" pitchFamily="18" charset="2"/>
              </a:rPr>
              <a:t></a:t>
            </a:r>
            <a:r>
              <a:rPr lang="en-US" sz="1800"/>
              <a:t> process groups</a:t>
            </a:r>
            <a:endParaRPr lang="en-US" sz="2000"/>
          </a:p>
          <a:p>
            <a:pPr lvl="3">
              <a:lnSpc>
                <a:spcPct val="90000"/>
              </a:lnSpc>
            </a:pPr>
            <a:endParaRPr lang="en-US" sz="2400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533400" y="38862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/>
              <a:t>In Pig, these primitives are:</a:t>
            </a:r>
            <a:endParaRPr lang="en-US" sz="2800" b="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b="0"/>
              <a:t>explicit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b="0"/>
              <a:t>independent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b="0"/>
              <a:t>fully composable</a:t>
            </a:r>
            <a:endParaRPr lang="en-US" b="0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495800" y="38862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/>
              <a:t>Pig adds primitives for: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b="0"/>
              <a:t>filtering tables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b="0"/>
              <a:t>projecting tables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b="0"/>
              <a:t>combining 2 or more tables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2339975"/>
            <a:ext cx="6172200" cy="1317625"/>
            <a:chOff x="624" y="1392"/>
            <a:chExt cx="3888" cy="830"/>
          </a:xfrm>
        </p:grpSpPr>
        <p:sp>
          <p:nvSpPr>
            <p:cNvPr id="189447" name="Rectangle 7"/>
            <p:cNvSpPr>
              <a:spLocks noChangeArrowheads="1"/>
            </p:cNvSpPr>
            <p:nvPr/>
          </p:nvSpPr>
          <p:spPr bwMode="auto">
            <a:xfrm>
              <a:off x="624" y="1471"/>
              <a:ext cx="3888" cy="6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lvl="1" defTabSz="457200" eaLnBrk="1" hangingPunct="1">
                <a:spcBef>
                  <a:spcPct val="20000"/>
                </a:spcBef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2000" b="0">
                  <a:solidFill>
                    <a:srgbClr val="400080"/>
                  </a:solidFill>
                </a:rPr>
                <a:t>a = FOREACH input GENERATE flatten(Map(*));</a:t>
              </a:r>
            </a:p>
            <a:p>
              <a:pPr lvl="1" defTabSz="457200" eaLnBrk="1" hangingPunct="1">
                <a:spcBef>
                  <a:spcPct val="20000"/>
                </a:spcBef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2000" b="0">
                  <a:solidFill>
                    <a:srgbClr val="400080"/>
                  </a:solidFill>
                </a:rPr>
                <a:t>b = GROUP a BY $0;</a:t>
              </a:r>
            </a:p>
            <a:p>
              <a:pPr lvl="1" defTabSz="457200" eaLnBrk="1" hangingPunct="1">
                <a:spcBef>
                  <a:spcPct val="20000"/>
                </a:spcBef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2000" b="0">
                  <a:solidFill>
                    <a:srgbClr val="400080"/>
                  </a:solidFill>
                </a:rPr>
                <a:t>c = FOREACH b GENERATE Reduce(*);</a:t>
              </a:r>
            </a:p>
          </p:txBody>
        </p:sp>
        <p:sp>
          <p:nvSpPr>
            <p:cNvPr id="189448" name="Rectangle 8"/>
            <p:cNvSpPr>
              <a:spLocks noChangeArrowheads="1"/>
            </p:cNvSpPr>
            <p:nvPr/>
          </p:nvSpPr>
          <p:spPr bwMode="auto">
            <a:xfrm>
              <a:off x="768" y="1392"/>
              <a:ext cx="3744" cy="8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2541588" y="5638800"/>
            <a:ext cx="3938587" cy="396875"/>
          </a:xfrm>
          <a:prstGeom prst="rect">
            <a:avLst/>
          </a:prstGeom>
          <a:solidFill>
            <a:srgbClr val="F0D59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more natural programming model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2955925" y="6232525"/>
            <a:ext cx="3063875" cy="396875"/>
          </a:xfrm>
          <a:prstGeom prst="rect">
            <a:avLst/>
          </a:prstGeom>
          <a:solidFill>
            <a:srgbClr val="F0D59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optimization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/>
      <p:bldP spid="189449" grpId="0" animBg="1"/>
      <p:bldP spid="1894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971675"/>
            <a:ext cx="4953000" cy="4657725"/>
            <a:chOff x="576" y="378"/>
            <a:chExt cx="3120" cy="2934"/>
          </a:xfrm>
        </p:grpSpPr>
        <p:sp>
          <p:nvSpPr>
            <p:cNvPr id="210948" name="Text Box 4"/>
            <p:cNvSpPr txBox="1">
              <a:spLocks noChangeArrowheads="1"/>
            </p:cNvSpPr>
            <p:nvPr/>
          </p:nvSpPr>
          <p:spPr bwMode="auto">
            <a:xfrm>
              <a:off x="576" y="906"/>
              <a:ext cx="1488" cy="294"/>
            </a:xfrm>
            <a:prstGeom prst="rect">
              <a:avLst/>
            </a:prstGeom>
            <a:solidFill>
              <a:srgbClr val="EF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/>
                <a:t>Transform</a:t>
              </a:r>
              <a:endParaRPr lang="en-US" sz="1200" b="0"/>
            </a:p>
            <a:p>
              <a:r>
                <a:rPr lang="en-US" sz="1200" b="0"/>
                <a:t>to (user, Canonicalize(url), time)</a:t>
              </a:r>
            </a:p>
          </p:txBody>
        </p:sp>
        <p:sp>
          <p:nvSpPr>
            <p:cNvPr id="210949" name="Text Box 5"/>
            <p:cNvSpPr txBox="1">
              <a:spLocks noChangeArrowheads="1"/>
            </p:cNvSpPr>
            <p:nvPr/>
          </p:nvSpPr>
          <p:spPr bwMode="auto">
            <a:xfrm>
              <a:off x="2678" y="378"/>
              <a:ext cx="1018" cy="294"/>
            </a:xfrm>
            <a:prstGeom prst="rect">
              <a:avLst/>
            </a:prstGeom>
            <a:solidFill>
              <a:srgbClr val="EF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/>
                <a:t>Load</a:t>
              </a:r>
            </a:p>
            <a:p>
              <a:r>
                <a:rPr lang="en-US" sz="1200" b="0"/>
                <a:t>Pages(url, pagerank)</a:t>
              </a:r>
            </a:p>
          </p:txBody>
        </p:sp>
        <p:sp>
          <p:nvSpPr>
            <p:cNvPr id="210950" name="Text Box 6"/>
            <p:cNvSpPr txBox="1">
              <a:spLocks noChangeArrowheads="1"/>
            </p:cNvSpPr>
            <p:nvPr/>
          </p:nvSpPr>
          <p:spPr bwMode="auto">
            <a:xfrm>
              <a:off x="816" y="378"/>
              <a:ext cx="997" cy="294"/>
            </a:xfrm>
            <a:prstGeom prst="rect">
              <a:avLst/>
            </a:prstGeom>
            <a:solidFill>
              <a:srgbClr val="EF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/>
                <a:t>Load</a:t>
              </a:r>
            </a:p>
            <a:p>
              <a:r>
                <a:rPr lang="en-US" sz="1200" b="0"/>
                <a:t>Visits(user, url, time)</a:t>
              </a:r>
            </a:p>
          </p:txBody>
        </p:sp>
        <p:sp>
          <p:nvSpPr>
            <p:cNvPr id="210951" name="Line 7"/>
            <p:cNvSpPr>
              <a:spLocks noChangeShapeType="1"/>
            </p:cNvSpPr>
            <p:nvPr/>
          </p:nvSpPr>
          <p:spPr bwMode="auto">
            <a:xfrm flipH="1" flipV="1">
              <a:off x="3168" y="672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952" name="Line 8"/>
            <p:cNvSpPr>
              <a:spLocks noChangeShapeType="1"/>
            </p:cNvSpPr>
            <p:nvPr/>
          </p:nvSpPr>
          <p:spPr bwMode="auto">
            <a:xfrm>
              <a:off x="1488" y="1344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953" name="Line 9"/>
            <p:cNvSpPr>
              <a:spLocks noChangeShapeType="1"/>
            </p:cNvSpPr>
            <p:nvPr/>
          </p:nvSpPr>
          <p:spPr bwMode="auto">
            <a:xfrm flipH="1" flipV="1">
              <a:off x="1488" y="12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954" name="Line 10"/>
            <p:cNvSpPr>
              <a:spLocks noChangeShapeType="1"/>
            </p:cNvSpPr>
            <p:nvPr/>
          </p:nvSpPr>
          <p:spPr bwMode="auto">
            <a:xfrm>
              <a:off x="2448" y="307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955" name="Line 11"/>
            <p:cNvSpPr>
              <a:spLocks noChangeShapeType="1"/>
            </p:cNvSpPr>
            <p:nvPr/>
          </p:nvSpPr>
          <p:spPr bwMode="auto">
            <a:xfrm>
              <a:off x="2448" y="253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956" name="Line 12"/>
            <p:cNvSpPr>
              <a:spLocks noChangeShapeType="1"/>
            </p:cNvSpPr>
            <p:nvPr/>
          </p:nvSpPr>
          <p:spPr bwMode="auto">
            <a:xfrm>
              <a:off x="2448" y="201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957" name="Line 13"/>
            <p:cNvSpPr>
              <a:spLocks noChangeShapeType="1"/>
            </p:cNvSpPr>
            <p:nvPr/>
          </p:nvSpPr>
          <p:spPr bwMode="auto">
            <a:xfrm>
              <a:off x="2448" y="148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958" name="Text Box 14"/>
            <p:cNvSpPr txBox="1">
              <a:spLocks noChangeArrowheads="1"/>
            </p:cNvSpPr>
            <p:nvPr/>
          </p:nvSpPr>
          <p:spPr bwMode="auto">
            <a:xfrm>
              <a:off x="2256" y="1200"/>
              <a:ext cx="445" cy="294"/>
            </a:xfrm>
            <a:prstGeom prst="rect">
              <a:avLst/>
            </a:prstGeom>
            <a:solidFill>
              <a:srgbClr val="EF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/>
                <a:t>Join</a:t>
              </a:r>
              <a:endParaRPr lang="en-US" sz="1200" b="0"/>
            </a:p>
            <a:p>
              <a:r>
                <a:rPr lang="en-US" sz="1200" b="0"/>
                <a:t>url = url</a:t>
              </a:r>
            </a:p>
          </p:txBody>
        </p:sp>
        <p:sp>
          <p:nvSpPr>
            <p:cNvPr id="210959" name="Text Box 15"/>
            <p:cNvSpPr txBox="1">
              <a:spLocks noChangeArrowheads="1"/>
            </p:cNvSpPr>
            <p:nvPr/>
          </p:nvSpPr>
          <p:spPr bwMode="auto">
            <a:xfrm>
              <a:off x="2256" y="1722"/>
              <a:ext cx="437" cy="294"/>
            </a:xfrm>
            <a:prstGeom prst="rect">
              <a:avLst/>
            </a:prstGeom>
            <a:solidFill>
              <a:srgbClr val="EF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/>
                <a:t>Group</a:t>
              </a:r>
              <a:endParaRPr lang="en-US" sz="1200" b="0"/>
            </a:p>
            <a:p>
              <a:r>
                <a:rPr lang="en-US" sz="1200" b="0"/>
                <a:t>by user</a:t>
              </a:r>
            </a:p>
          </p:txBody>
        </p:sp>
        <p:sp>
          <p:nvSpPr>
            <p:cNvPr id="210960" name="Text Box 16"/>
            <p:cNvSpPr txBox="1">
              <a:spLocks noChangeArrowheads="1"/>
            </p:cNvSpPr>
            <p:nvPr/>
          </p:nvSpPr>
          <p:spPr bwMode="auto">
            <a:xfrm>
              <a:off x="1584" y="2244"/>
              <a:ext cx="1797" cy="294"/>
            </a:xfrm>
            <a:prstGeom prst="rect">
              <a:avLst/>
            </a:prstGeom>
            <a:solidFill>
              <a:srgbClr val="EF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/>
                <a:t>Transform</a:t>
              </a:r>
              <a:endParaRPr lang="en-US" sz="1200" b="0"/>
            </a:p>
            <a:p>
              <a:r>
                <a:rPr lang="en-US" sz="1200" b="0"/>
                <a:t>to (user, Average(pagerank) as avgPR)</a:t>
              </a:r>
            </a:p>
          </p:txBody>
        </p:sp>
        <p:sp>
          <p:nvSpPr>
            <p:cNvPr id="210961" name="Text Box 17"/>
            <p:cNvSpPr txBox="1">
              <a:spLocks noChangeArrowheads="1"/>
            </p:cNvSpPr>
            <p:nvPr/>
          </p:nvSpPr>
          <p:spPr bwMode="auto">
            <a:xfrm>
              <a:off x="2131" y="2778"/>
              <a:ext cx="653" cy="294"/>
            </a:xfrm>
            <a:prstGeom prst="rect">
              <a:avLst/>
            </a:prstGeom>
            <a:solidFill>
              <a:srgbClr val="EF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/>
                <a:t>Filter</a:t>
              </a:r>
              <a:endParaRPr lang="en-US" sz="1200" b="0"/>
            </a:p>
            <a:p>
              <a:r>
                <a:rPr lang="en-US" sz="1200" b="0"/>
                <a:t>avgPR &gt; 0.5</a:t>
              </a:r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>
              <a:off x="1296" y="67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 flipH="1">
              <a:off x="2688" y="134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10965" name="Rectangle 2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Example cont.</a:t>
            </a:r>
            <a:endParaRPr lang="en-US" dirty="0"/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/>
              <a:t>Find users who tend to visit “good” pages.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1066800" y="1438275"/>
            <a:ext cx="2362200" cy="466725"/>
          </a:xfrm>
          <a:prstGeom prst="rect">
            <a:avLst/>
          </a:prstGeom>
          <a:solidFill>
            <a:srgbClr val="E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Transform</a:t>
            </a:r>
            <a:endParaRPr lang="en-US" sz="1200" b="0"/>
          </a:p>
          <a:p>
            <a:r>
              <a:rPr lang="en-US" sz="1200" b="0"/>
              <a:t>to (user, Canonicalize(url), time)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3962400" y="1905000"/>
            <a:ext cx="706438" cy="466725"/>
          </a:xfrm>
          <a:prstGeom prst="rect">
            <a:avLst/>
          </a:prstGeom>
          <a:solidFill>
            <a:srgbClr val="E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Join</a:t>
            </a:r>
            <a:endParaRPr lang="en-US" sz="1200" b="0"/>
          </a:p>
          <a:p>
            <a:r>
              <a:rPr lang="en-US" sz="1200" b="0"/>
              <a:t>url = url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3962400" y="3419475"/>
            <a:ext cx="693738" cy="466725"/>
          </a:xfrm>
          <a:prstGeom prst="rect">
            <a:avLst/>
          </a:prstGeom>
          <a:solidFill>
            <a:srgbClr val="E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Group</a:t>
            </a:r>
            <a:endParaRPr lang="en-US" sz="1200" b="0"/>
          </a:p>
          <a:p>
            <a:r>
              <a:rPr lang="en-US" sz="1200" b="0"/>
              <a:t>by user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2895600" y="4724400"/>
            <a:ext cx="2852738" cy="466725"/>
          </a:xfrm>
          <a:prstGeom prst="rect">
            <a:avLst/>
          </a:prstGeom>
          <a:solidFill>
            <a:srgbClr val="E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Transform</a:t>
            </a:r>
            <a:endParaRPr lang="en-US" sz="1200" b="0"/>
          </a:p>
          <a:p>
            <a:r>
              <a:rPr lang="en-US" sz="1200" b="0"/>
              <a:t>to (user, Average(pagerank) as avgPR)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3763963" y="5934075"/>
            <a:ext cx="1036637" cy="466725"/>
          </a:xfrm>
          <a:prstGeom prst="rect">
            <a:avLst/>
          </a:prstGeom>
          <a:solidFill>
            <a:srgbClr val="E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Filter</a:t>
            </a:r>
            <a:endParaRPr lang="en-US" sz="1200" b="0"/>
          </a:p>
          <a:p>
            <a:r>
              <a:rPr lang="en-US" sz="1200" b="0"/>
              <a:t>avgPR &gt; 0.5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715000" y="76200"/>
            <a:ext cx="1616075" cy="466725"/>
          </a:xfrm>
          <a:prstGeom prst="rect">
            <a:avLst/>
          </a:prstGeom>
          <a:solidFill>
            <a:srgbClr val="E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Load</a:t>
            </a:r>
          </a:p>
          <a:p>
            <a:r>
              <a:rPr lang="en-US" sz="1200" b="0"/>
              <a:t>Pages(url, pagerank)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1084263" y="76200"/>
            <a:ext cx="1582737" cy="466725"/>
          </a:xfrm>
          <a:prstGeom prst="rect">
            <a:avLst/>
          </a:prstGeom>
          <a:solidFill>
            <a:srgbClr val="E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Load</a:t>
            </a:r>
          </a:p>
          <a:p>
            <a:r>
              <a:rPr lang="en-US" sz="1200" b="0"/>
              <a:t>Visits(user, url, time)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919663" y="6477000"/>
            <a:ext cx="981075" cy="284163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(Amy, 0.65)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4919663" y="5334000"/>
            <a:ext cx="981075" cy="466725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(Amy, 0.65)</a:t>
            </a:r>
          </a:p>
          <a:p>
            <a:r>
              <a:rPr lang="en-US" sz="1200" b="0"/>
              <a:t>(Fred, 0.4)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4919663" y="3922713"/>
            <a:ext cx="3233737" cy="649287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(Amy, { (Amy, www.cnn.com, 8am, 0.9), </a:t>
            </a:r>
          </a:p>
          <a:p>
            <a:r>
              <a:rPr lang="en-US" sz="1200" b="0"/>
              <a:t>            </a:t>
            </a:r>
            <a:r>
              <a:rPr lang="en-US" sz="500" b="0"/>
              <a:t> </a:t>
            </a:r>
            <a:r>
              <a:rPr lang="en-US" sz="1200" b="0"/>
              <a:t>(Amy, www.snails.com, 9am, 0.4)  })</a:t>
            </a:r>
          </a:p>
          <a:p>
            <a:r>
              <a:rPr lang="en-US" sz="1200" b="0"/>
              <a:t>(Fred, { (Fred, www.snails.com, 11am, 0.4) })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4919663" y="2590800"/>
            <a:ext cx="2547937" cy="649288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(Amy, www.cnn.com, 8am, 0.9) </a:t>
            </a:r>
          </a:p>
          <a:p>
            <a:r>
              <a:rPr lang="en-US" sz="1200" b="0"/>
              <a:t>(Amy, www.snails.com, 9am, 0.4)</a:t>
            </a:r>
          </a:p>
          <a:p>
            <a:r>
              <a:rPr lang="en-US" sz="1200" b="0"/>
              <a:t>(Fred, www.snails.com, 11am, 0.4)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2193925" y="646113"/>
            <a:ext cx="2987675" cy="649287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(Amy, cnn.com, 8am) </a:t>
            </a:r>
          </a:p>
          <a:p>
            <a:r>
              <a:rPr lang="en-US" sz="1200" b="0"/>
              <a:t>(Amy, http://www.snails.com, 9am)</a:t>
            </a:r>
          </a:p>
          <a:p>
            <a:r>
              <a:rPr lang="en-US" sz="1200" b="0"/>
              <a:t>(Fred, www.snails.com/index.html, 11am)</a:t>
            </a:r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1922463" y="533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4267200" y="2362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4267200" y="3886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4267200" y="5181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H="1">
            <a:off x="4648200" y="2133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 flipH="1" flipV="1">
            <a:off x="6477000" y="533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12" name="Line 20"/>
          <p:cNvSpPr>
            <a:spLocks noChangeShapeType="1"/>
          </p:cNvSpPr>
          <p:nvPr/>
        </p:nvSpPr>
        <p:spPr bwMode="auto">
          <a:xfrm>
            <a:off x="2743200" y="2133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 flipH="1" flipV="1">
            <a:off x="2743200" y="1905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1254125" y="2398713"/>
            <a:ext cx="2251075" cy="649287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(Amy, www.cnn.com, 8am) </a:t>
            </a:r>
          </a:p>
          <a:p>
            <a:r>
              <a:rPr lang="en-US" sz="1200" b="0"/>
              <a:t>(Amy, www.snails.com, 9am)</a:t>
            </a:r>
          </a:p>
          <a:p>
            <a:r>
              <a:rPr lang="en-US" sz="1200" b="0"/>
              <a:t>(Fred, www.snails.com, 11am)</a:t>
            </a: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6705600" y="1219200"/>
            <a:ext cx="1684338" cy="466725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(www.cnn.com, 0.9) </a:t>
            </a:r>
          </a:p>
          <a:p>
            <a:r>
              <a:rPr lang="en-US" sz="1200" b="0"/>
              <a:t>(www.snails.com, 0.4)</a:t>
            </a:r>
          </a:p>
        </p:txBody>
      </p:sp>
      <p:sp>
        <p:nvSpPr>
          <p:cNvPr id="213016" name="Line 24"/>
          <p:cNvSpPr>
            <a:spLocks noChangeShapeType="1"/>
          </p:cNvSpPr>
          <p:nvPr/>
        </p:nvSpPr>
        <p:spPr bwMode="auto">
          <a:xfrm>
            <a:off x="4267200" y="6400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17" name="Line 25"/>
          <p:cNvSpPr>
            <a:spLocks noChangeShapeType="1"/>
          </p:cNvSpPr>
          <p:nvPr/>
        </p:nvSpPr>
        <p:spPr bwMode="auto">
          <a:xfrm>
            <a:off x="1981200" y="914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18" name="Line 26"/>
          <p:cNvSpPr>
            <a:spLocks noChangeShapeType="1"/>
          </p:cNvSpPr>
          <p:nvPr/>
        </p:nvSpPr>
        <p:spPr bwMode="auto">
          <a:xfrm>
            <a:off x="4343400" y="2895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19" name="Line 27"/>
          <p:cNvSpPr>
            <a:spLocks noChangeShapeType="1"/>
          </p:cNvSpPr>
          <p:nvPr/>
        </p:nvSpPr>
        <p:spPr bwMode="auto">
          <a:xfrm>
            <a:off x="4343400" y="4267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20" name="Line 28"/>
          <p:cNvSpPr>
            <a:spLocks noChangeShapeType="1"/>
          </p:cNvSpPr>
          <p:nvPr/>
        </p:nvSpPr>
        <p:spPr bwMode="auto">
          <a:xfrm>
            <a:off x="4343400" y="5562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21" name="Line 29"/>
          <p:cNvSpPr>
            <a:spLocks noChangeShapeType="1"/>
          </p:cNvSpPr>
          <p:nvPr/>
        </p:nvSpPr>
        <p:spPr bwMode="auto">
          <a:xfrm>
            <a:off x="4343400" y="6629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22" name="Line 30"/>
          <p:cNvSpPr>
            <a:spLocks noChangeShapeType="1"/>
          </p:cNvSpPr>
          <p:nvPr/>
        </p:nvSpPr>
        <p:spPr bwMode="auto">
          <a:xfrm>
            <a:off x="6477000" y="1447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3023" name="Line 31"/>
          <p:cNvSpPr>
            <a:spLocks noChangeShapeType="1"/>
          </p:cNvSpPr>
          <p:nvPr/>
        </p:nvSpPr>
        <p:spPr bwMode="auto">
          <a:xfrm>
            <a:off x="2971800" y="2133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Exercise (in groups)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Generate at least 50K random sentences of max length 140 characters from a set of 20-30 words</a:t>
            </a:r>
          </a:p>
          <a:p>
            <a:pPr marL="914400" lvl="1" indent="-457200"/>
            <a:r>
              <a:rPr lang="en-US" sz="2400" dirty="0" smtClean="0"/>
              <a:t>Challenge version: download  at least 50K tweets using Twitter’s APIs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 all sets of sentences that are 90% similar to each other, i.e. 90% of the words match</a:t>
            </a:r>
          </a:p>
          <a:p>
            <a:pPr marL="914400" lvl="1" indent="-514350"/>
            <a:r>
              <a:rPr lang="en-US" sz="2400" dirty="0" smtClean="0"/>
              <a:t>Formulate using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and implement in parallel</a:t>
            </a:r>
          </a:p>
          <a:p>
            <a:pPr marL="914400" lvl="1" indent="-457200"/>
            <a:r>
              <a:rPr lang="en-US" sz="2400" dirty="0" smtClean="0"/>
              <a:t>Challenge version: use Google Scholar to find an efficient algorithm for the above (it exists)</a:t>
            </a:r>
          </a:p>
          <a:p>
            <a:pPr marL="914400" lvl="1" indent="-457200"/>
            <a:r>
              <a:rPr lang="en-US" sz="2400" dirty="0" smtClean="0"/>
              <a:t>Challenge ++: implement the above in parallel using MR</a:t>
            </a:r>
            <a:endParaRPr lang="en-US" sz="3000" dirty="0" smtClean="0"/>
          </a:p>
          <a:p>
            <a:pPr marL="514350" indent="-514350">
              <a:buNone/>
            </a:pPr>
            <a:r>
              <a:rPr lang="en-US" sz="2800" dirty="0" smtClean="0"/>
              <a:t>(Use </a:t>
            </a:r>
            <a:r>
              <a:rPr lang="en-US" sz="2800" dirty="0" err="1" smtClean="0"/>
              <a:t>Hadoop</a:t>
            </a:r>
            <a:r>
              <a:rPr lang="en-US" sz="2800" dirty="0" smtClean="0"/>
              <a:t> on AWS)</a:t>
            </a:r>
            <a:endParaRPr lang="en-IN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Tasks on Large Distributed Files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Files are distributed in a GFS-like system</a:t>
            </a:r>
          </a:p>
          <a:p>
            <a:r>
              <a:rPr lang="en-US" dirty="0" smtClean="0"/>
              <a:t>Files are very large – many terabytes</a:t>
            </a:r>
          </a:p>
          <a:p>
            <a:r>
              <a:rPr lang="en-US" dirty="0" smtClean="0"/>
              <a:t>Reading and writing to disk (GFS) is a significant part of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Computation time per data item are not large</a:t>
            </a:r>
          </a:p>
          <a:p>
            <a:r>
              <a:rPr lang="en-US" dirty="0" smtClean="0"/>
              <a:t>All data can never be in memory, so appropriate algorithms are needed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Efficiency of MR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Execution time on single processor:</a:t>
            </a:r>
          </a:p>
          <a:p>
            <a:endParaRPr lang="en-US" sz="2800" dirty="0" smtClean="0"/>
          </a:p>
          <a:p>
            <a:r>
              <a:rPr lang="en-US" sz="2800" dirty="0" smtClean="0"/>
              <a:t>Parallel execution efficiency on </a:t>
            </a:r>
            <a:r>
              <a:rPr lang="en-US" sz="2800" i="1" dirty="0" smtClean="0"/>
              <a:t>P</a:t>
            </a:r>
            <a:r>
              <a:rPr lang="en-US" sz="2800" dirty="0" smtClean="0"/>
              <a:t> processors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Therefore        is important leading to the need for an additional  intermediate ‘combine’ stage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49" y="1447800"/>
            <a:ext cx="5924551" cy="8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t="11543" b="13426"/>
          <a:stretch>
            <a:fillRect/>
          </a:stretch>
        </p:blipFill>
        <p:spPr bwMode="auto">
          <a:xfrm>
            <a:off x="1371600" y="2590800"/>
            <a:ext cx="58782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657600"/>
            <a:ext cx="457200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572000"/>
            <a:ext cx="62895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Word-Count using </a:t>
            </a:r>
            <a:r>
              <a:rPr lang="en-US" dirty="0" err="1" smtClean="0"/>
              <a:t>MapReduce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98679"/>
            <a:ext cx="8229600" cy="838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Mappers</a:t>
            </a:r>
            <a:r>
              <a:rPr lang="en-US" dirty="0" smtClean="0"/>
              <a:t> are </a:t>
            </a:r>
            <a:r>
              <a:rPr lang="en-US" i="1" dirty="0" smtClean="0"/>
              <a:t>also</a:t>
            </a:r>
            <a:r>
              <a:rPr lang="en-US" dirty="0" smtClean="0"/>
              <a:t> doing a ‘combine’ by computing the local word count in their respective documents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526431"/>
            <a:ext cx="7815262" cy="51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5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MapReduce</a:t>
            </a:r>
            <a:r>
              <a:rPr lang="en-US" sz="2800" dirty="0"/>
              <a:t> is both a </a:t>
            </a:r>
            <a:r>
              <a:rPr lang="en-US" sz="2800" i="1" dirty="0"/>
              <a:t>programming model</a:t>
            </a:r>
            <a:r>
              <a:rPr lang="en-US" sz="2800" dirty="0"/>
              <a:t> and a </a:t>
            </a:r>
            <a:r>
              <a:rPr lang="en-US" sz="2800" i="1" dirty="0"/>
              <a:t>clustered computing system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A specific way of formulating a problem, which yields good </a:t>
            </a:r>
            <a:r>
              <a:rPr lang="en-US" sz="2400" dirty="0" smtClean="0"/>
              <a:t>parallelizability </a:t>
            </a:r>
            <a:r>
              <a:rPr lang="en-US" sz="2400" dirty="0" err="1" smtClean="0"/>
              <a:t>esp</a:t>
            </a:r>
            <a:r>
              <a:rPr lang="en-US" sz="2400" dirty="0" smtClean="0"/>
              <a:t> in the context of large distributed data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A system which takes a </a:t>
            </a:r>
            <a:r>
              <a:rPr lang="en-US" sz="2400" dirty="0" err="1"/>
              <a:t>MapReduce</a:t>
            </a:r>
            <a:r>
              <a:rPr lang="en-US" sz="2400" dirty="0"/>
              <a:t>-formulated problem and executes it on a large </a:t>
            </a:r>
            <a:r>
              <a:rPr lang="en-US" sz="2400" dirty="0" smtClean="0"/>
              <a:t>cluster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Hides </a:t>
            </a:r>
            <a:r>
              <a:rPr lang="en-US" sz="2400" dirty="0"/>
              <a:t>implementation details, such as hardware failures, grouping and sorting, scheduling </a:t>
            </a:r>
            <a:r>
              <a:rPr lang="en-US" sz="24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Word-Count using </a:t>
            </a:r>
            <a:r>
              <a:rPr lang="en-US" dirty="0" err="1" smtClean="0"/>
              <a:t>MapReduce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7318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Problem: determine the frequency of each </a:t>
            </a:r>
            <a:r>
              <a:rPr lang="en-US" b="1" dirty="0" smtClean="0"/>
              <a:t>word</a:t>
            </a:r>
            <a:r>
              <a:rPr lang="en-US" dirty="0" smtClean="0"/>
              <a:t> in a large document collection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526431"/>
            <a:ext cx="7815262" cy="51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Map:                                                   </a:t>
            </a:r>
            <a:r>
              <a:rPr lang="en-US" sz="2000" dirty="0" smtClean="0"/>
              <a:t>             document </a:t>
            </a:r>
            <a:r>
              <a:rPr lang="en-US" sz="2000" dirty="0" smtClean="0"/>
              <a:t>-&gt; word-count pairs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Reduce:                                              </a:t>
            </a:r>
            <a:r>
              <a:rPr lang="en-US" sz="2000" dirty="0" smtClean="0"/>
              <a:t>         word</a:t>
            </a:r>
            <a:r>
              <a:rPr lang="en-US" sz="2000" dirty="0" smtClean="0"/>
              <a:t>, count-list -&gt; word-count-total</a:t>
            </a:r>
            <a:endParaRPr lang="en-IN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227" y="457200"/>
            <a:ext cx="320917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196" y="977721"/>
            <a:ext cx="296260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905000"/>
            <a:ext cx="6553200" cy="461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154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General </a:t>
            </a:r>
            <a:r>
              <a:rPr lang="en-US" sz="4000" dirty="0" err="1" smtClean="0"/>
              <a:t>MapReduce</a:t>
            </a:r>
            <a:r>
              <a:rPr lang="en-US" sz="4000" dirty="0" smtClean="0"/>
              <a:t> Formulation of a Problem</a:t>
            </a:r>
            <a:endParaRPr lang="en-US" sz="40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400" dirty="0"/>
              <a:t>Map: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Preprocesses a set of files to generate intermediate </a:t>
            </a:r>
            <a:r>
              <a:rPr lang="en-US" sz="2000" i="1" dirty="0"/>
              <a:t>key-value pairs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 parallelized as you </a:t>
            </a:r>
            <a:r>
              <a:rPr lang="en-US" sz="2000" dirty="0" smtClean="0"/>
              <a:t>want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7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Group: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Partitions intermediate </a:t>
            </a:r>
            <a:r>
              <a:rPr lang="en-US" sz="2000" i="1" dirty="0"/>
              <a:t>key-value pairs</a:t>
            </a:r>
            <a:r>
              <a:rPr lang="en-US" sz="2000" dirty="0"/>
              <a:t> by unique key, generating a list of all associated values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/>
              <a:t>Reduce: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For each key, iterates over value list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Performs computation that requires context between iterations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Parallelizable amongst different keys, but not within one key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09800"/>
            <a:ext cx="39555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298" y="5715000"/>
            <a:ext cx="45565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err="1"/>
              <a:t>MapReduce</a:t>
            </a:r>
            <a:r>
              <a:rPr lang="en-US" sz="3600" dirty="0"/>
              <a:t> Parallelization: Execution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592888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MapReduce Parallelization: Pipelining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14336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39750" y="1052513"/>
            <a:ext cx="8218488" cy="2303462"/>
          </a:xfrm>
        </p:spPr>
        <p:txBody>
          <a:bodyPr/>
          <a:lstStyle/>
          <a:p>
            <a:r>
              <a:rPr lang="en-US" sz="2000"/>
              <a:t>Finely granular tasks: many more map tasks than machines</a:t>
            </a:r>
          </a:p>
          <a:p>
            <a:pPr lvl="1"/>
            <a:r>
              <a:rPr lang="en-US" sz="1800"/>
              <a:t>Better dynamic load balancing</a:t>
            </a:r>
          </a:p>
          <a:p>
            <a:pPr lvl="1"/>
            <a:r>
              <a:rPr lang="en-US" sz="1800"/>
              <a:t>Minimizes time for fault recovery</a:t>
            </a:r>
          </a:p>
          <a:p>
            <a:pPr lvl="1"/>
            <a:r>
              <a:rPr lang="en-US" sz="1800"/>
              <a:t>Can pipeline the shuffling/grouping while maps are still running</a:t>
            </a:r>
          </a:p>
          <a:p>
            <a:pPr lvl="1"/>
            <a:endParaRPr lang="en-US" sz="1800"/>
          </a:p>
          <a:p>
            <a:r>
              <a:rPr lang="en-US" sz="2000"/>
              <a:t>Example: 2000 machines  -&gt;  200,000 map + 5000 reduce tasks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141663"/>
            <a:ext cx="81280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1284</Words>
  <Application>Microsoft Office PowerPoint</Application>
  <PresentationFormat>On-screen Show (4:3)</PresentationFormat>
  <Paragraphs>260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MapReduce</vt:lpstr>
      <vt:lpstr>Parallel Computing</vt:lpstr>
      <vt:lpstr>Parallel Tasks on Large Distributed Files</vt:lpstr>
      <vt:lpstr>MapReduce</vt:lpstr>
      <vt:lpstr>Word-Count using MapReduce</vt:lpstr>
      <vt:lpstr>Slide 6</vt:lpstr>
      <vt:lpstr>General MapReduce Formulation of a Problem</vt:lpstr>
      <vt:lpstr>MapReduce Parallelization: Execution</vt:lpstr>
      <vt:lpstr>MapReduce Parallelization: Pipelining</vt:lpstr>
      <vt:lpstr>MR Runtime Execution Example</vt:lpstr>
      <vt:lpstr>MR Runtime (1 of 9)</vt:lpstr>
      <vt:lpstr>MR Runtime (2 of 9)</vt:lpstr>
      <vt:lpstr>MR Runtime (3 of 9)</vt:lpstr>
      <vt:lpstr>MR Runtime (4 of 9)</vt:lpstr>
      <vt:lpstr>MR Runtime (5 of 9)</vt:lpstr>
      <vt:lpstr>MR Runtime (6 of 9)</vt:lpstr>
      <vt:lpstr>MR Runtime (7 of 9)</vt:lpstr>
      <vt:lpstr>MR Runtime (8 of 9)</vt:lpstr>
      <vt:lpstr>MR Runtime (9 of 9)</vt:lpstr>
      <vt:lpstr>Examples: MapReduce @ Facebook</vt:lpstr>
      <vt:lpstr>SQL Join using MapReduce</vt:lpstr>
      <vt:lpstr>HaDoop MapReduce (Yahoo!)</vt:lpstr>
      <vt:lpstr> Pig Latin and Hive: MR Languages</vt:lpstr>
      <vt:lpstr>Example using Pig</vt:lpstr>
      <vt:lpstr>Slide 25</vt:lpstr>
      <vt:lpstr>Pig Latin vs. Map-Reduce</vt:lpstr>
      <vt:lpstr>Example cont.</vt:lpstr>
      <vt:lpstr>Slide 28</vt:lpstr>
      <vt:lpstr>Exercise (in groups)</vt:lpstr>
      <vt:lpstr>Parallel Efficiency of MR</vt:lpstr>
      <vt:lpstr>Word-Count using MapReduce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MapReduce</dc:title>
  <dc:creator>Gautam  Shroff</dc:creator>
  <cp:lastModifiedBy>112956</cp:lastModifiedBy>
  <cp:revision>43</cp:revision>
  <dcterms:created xsi:type="dcterms:W3CDTF">2006-08-16T00:00:00Z</dcterms:created>
  <dcterms:modified xsi:type="dcterms:W3CDTF">2010-10-05T11:00:15Z</dcterms:modified>
</cp:coreProperties>
</file>