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handoutMasterIdLst>
    <p:handoutMasterId r:id="rId56"/>
  </p:handoutMasterIdLst>
  <p:sldIdLst>
    <p:sldId id="256" r:id="rId2"/>
    <p:sldId id="569" r:id="rId3"/>
    <p:sldId id="486" r:id="rId4"/>
    <p:sldId id="531" r:id="rId5"/>
    <p:sldId id="532" r:id="rId6"/>
    <p:sldId id="570" r:id="rId7"/>
    <p:sldId id="487" r:id="rId8"/>
    <p:sldId id="533" r:id="rId9"/>
    <p:sldId id="488" r:id="rId10"/>
    <p:sldId id="489" r:id="rId11"/>
    <p:sldId id="534" r:id="rId12"/>
    <p:sldId id="536" r:id="rId13"/>
    <p:sldId id="571" r:id="rId14"/>
    <p:sldId id="490" r:id="rId15"/>
    <p:sldId id="537" r:id="rId16"/>
    <p:sldId id="491" r:id="rId17"/>
    <p:sldId id="572" r:id="rId18"/>
    <p:sldId id="542" r:id="rId19"/>
    <p:sldId id="543" r:id="rId20"/>
    <p:sldId id="544" r:id="rId21"/>
    <p:sldId id="545" r:id="rId22"/>
    <p:sldId id="573" r:id="rId23"/>
    <p:sldId id="546" r:id="rId24"/>
    <p:sldId id="547" r:id="rId25"/>
    <p:sldId id="548" r:id="rId26"/>
    <p:sldId id="549" r:id="rId27"/>
    <p:sldId id="565" r:id="rId28"/>
    <p:sldId id="566" r:id="rId29"/>
    <p:sldId id="574" r:id="rId30"/>
    <p:sldId id="552" r:id="rId31"/>
    <p:sldId id="553" r:id="rId32"/>
    <p:sldId id="575" r:id="rId33"/>
    <p:sldId id="554" r:id="rId34"/>
    <p:sldId id="592" r:id="rId35"/>
    <p:sldId id="556" r:id="rId36"/>
    <p:sldId id="567" r:id="rId37"/>
    <p:sldId id="576" r:id="rId38"/>
    <p:sldId id="577" r:id="rId39"/>
    <p:sldId id="578" r:id="rId40"/>
    <p:sldId id="579" r:id="rId41"/>
    <p:sldId id="580" r:id="rId42"/>
    <p:sldId id="581" r:id="rId43"/>
    <p:sldId id="582" r:id="rId44"/>
    <p:sldId id="583" r:id="rId45"/>
    <p:sldId id="584" r:id="rId46"/>
    <p:sldId id="585" r:id="rId47"/>
    <p:sldId id="586" r:id="rId48"/>
    <p:sldId id="587" r:id="rId49"/>
    <p:sldId id="588" r:id="rId50"/>
    <p:sldId id="589" r:id="rId51"/>
    <p:sldId id="590" r:id="rId52"/>
    <p:sldId id="568" r:id="rId53"/>
    <p:sldId id="591" r:id="rId54"/>
  </p:sldIdLst>
  <p:sldSz cx="9144000" cy="6858000" type="screen4x3"/>
  <p:notesSz cx="6858000" cy="9144000"/>
  <p:custDataLst>
    <p:tags r:id="rId57"/>
  </p:custDataLst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008000"/>
    <a:srgbClr val="CCCCFF"/>
    <a:srgbClr val="FFCCFF"/>
    <a:srgbClr val="A50021"/>
    <a:srgbClr val="FFFFCC"/>
    <a:srgbClr val="CCFF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782" autoAdjust="0"/>
    <p:restoredTop sz="94660"/>
  </p:normalViewPr>
  <p:slideViewPr>
    <p:cSldViewPr showGuides="1">
      <p:cViewPr varScale="1">
        <p:scale>
          <a:sx n="77" d="100"/>
          <a:sy n="77" d="100"/>
        </p:scale>
        <p:origin x="-96" y="-6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136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gs" Target="tags/tag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7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zh-TW"/>
          </a:p>
        </p:txBody>
      </p:sp>
      <p:sp>
        <p:nvSpPr>
          <p:cNvPr id="8878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 altLang="zh-TW"/>
          </a:p>
        </p:txBody>
      </p:sp>
      <p:sp>
        <p:nvSpPr>
          <p:cNvPr id="8878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zh-TW"/>
          </a:p>
        </p:txBody>
      </p:sp>
      <p:sp>
        <p:nvSpPr>
          <p:cNvPr id="8878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6451AE30-FB8D-4EC8-8CE2-ECDE0C6805C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43451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553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DE6DD290-18C3-4D10-BFDD-9FCB629CB6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5714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PMingLiU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PMingLiU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PMingLiU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PMingLiU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PMingLiU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116B36-8A81-4F60-A245-70C52A8BAF1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35917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D2300E-EC4D-4F82-819E-EE43B920B46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32139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6C3F48-61FA-4CF5-99B4-D942836C4FD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75060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CF0E6A-6949-46F0-9506-491E71B5D7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68661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314F8B-B330-4F8E-82C9-DBEEEDE5E69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29807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980024-78A6-4D8E-B2B4-EC3D10124D7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77990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D63712-5C7B-4F45-AE30-53969F6AB2C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43059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C20FAC-3B76-46D6-823C-41879ECA6D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19476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0CA7C8-8A95-46B7-812A-0D8B62E2BC6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63564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D8FBF9-F20B-471E-9CE0-A1A4F4DEB3E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38500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C13F12-9853-4F21-910F-B3CE09AD4E2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80479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fld id="{C7CE956B-C803-43E1-B1D8-01B960F74AF0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304800"/>
            <a:ext cx="8534400" cy="914400"/>
          </a:xfrm>
        </p:spPr>
        <p:txBody>
          <a:bodyPr/>
          <a:lstStyle/>
          <a:p>
            <a:pPr eaLnBrk="1" hangingPunct="1"/>
            <a:r>
              <a:rPr lang="en-US" altLang="zh-TW" smtClean="0">
                <a:latin typeface="Comic Sans MS" pitchFamily="66" charset="0"/>
              </a:rPr>
              <a:t>Cryptography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0" y="6248400"/>
            <a:ext cx="3048000" cy="381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000" smtClean="0">
                <a:latin typeface="Comic Sans MS" pitchFamily="66" charset="0"/>
              </a:rPr>
              <a:t>Dec 29</a:t>
            </a:r>
          </a:p>
        </p:txBody>
      </p:sp>
      <p:pic>
        <p:nvPicPr>
          <p:cNvPr id="2052" name="Picture 351" descr="ist2_413656_encryp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362200"/>
            <a:ext cx="3398838" cy="261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352" descr="19245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438400"/>
            <a:ext cx="1795463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2438400" y="457200"/>
            <a:ext cx="4221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Turing’s Code (Version 2.0)</a:t>
            </a:r>
          </a:p>
        </p:txBody>
      </p:sp>
      <p:sp>
        <p:nvSpPr>
          <p:cNvPr id="867331" name="Rectangle 3"/>
          <p:cNvSpPr>
            <a:spLocks noChangeArrowheads="1"/>
          </p:cNvSpPr>
          <p:nvPr/>
        </p:nvSpPr>
        <p:spPr bwMode="auto">
          <a:xfrm>
            <a:off x="609600" y="1323975"/>
            <a:ext cx="8305800" cy="298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b="1"/>
              <a:t>Beforehand </a:t>
            </a:r>
            <a:r>
              <a:rPr lang="en-US" altLang="en-US"/>
              <a:t>The sender and receiver agree on a large prime </a:t>
            </a:r>
            <a:r>
              <a:rPr lang="en-US" altLang="en-US">
                <a:solidFill>
                  <a:srgbClr val="0000CC"/>
                </a:solidFill>
              </a:rPr>
              <a:t>p</a:t>
            </a:r>
            <a:r>
              <a:rPr lang="en-US" altLang="en-US"/>
              <a:t>, which may be made public. (This will be the modulus for all our arithmetic.) They also agree on a secret key </a:t>
            </a:r>
            <a:r>
              <a:rPr lang="en-US" altLang="en-US">
                <a:solidFill>
                  <a:srgbClr val="0000CC"/>
                </a:solidFill>
              </a:rPr>
              <a:t>k</a:t>
            </a:r>
            <a:r>
              <a:rPr lang="en-US" altLang="en-US"/>
              <a:t> in </a:t>
            </a:r>
            <a:r>
              <a:rPr lang="en-US" altLang="en-US">
                <a:solidFill>
                  <a:srgbClr val="0000CC"/>
                </a:solidFill>
              </a:rPr>
              <a:t>{1, 2, . . . , p − 1}.</a:t>
            </a:r>
          </a:p>
          <a:p>
            <a:pPr eaLnBrk="1" hangingPunct="1">
              <a:lnSpc>
                <a:spcPct val="150000"/>
              </a:lnSpc>
            </a:pPr>
            <a:endParaRPr lang="en-US" altLang="en-US" b="1"/>
          </a:p>
          <a:p>
            <a:pPr eaLnBrk="1" hangingPunct="1">
              <a:lnSpc>
                <a:spcPct val="150000"/>
              </a:lnSpc>
            </a:pPr>
            <a:r>
              <a:rPr lang="en-US" altLang="en-US" b="1"/>
              <a:t>Encryption </a:t>
            </a:r>
            <a:r>
              <a:rPr lang="en-US" altLang="en-US"/>
              <a:t>The message m can be any integer in the set </a:t>
            </a:r>
            <a:r>
              <a:rPr lang="en-US" altLang="en-US">
                <a:solidFill>
                  <a:srgbClr val="0000CC"/>
                </a:solidFill>
              </a:rPr>
              <a:t>{0, 1, 2, . . . , p − 1}.</a:t>
            </a:r>
            <a:r>
              <a:rPr lang="en-US" altLang="en-US"/>
              <a:t> The sender encrypts the message </a:t>
            </a:r>
            <a:r>
              <a:rPr lang="en-US" altLang="en-US">
                <a:solidFill>
                  <a:srgbClr val="0000CC"/>
                </a:solidFill>
              </a:rPr>
              <a:t>m</a:t>
            </a:r>
            <a:r>
              <a:rPr lang="en-US" altLang="en-US"/>
              <a:t> to produce </a:t>
            </a:r>
            <a:r>
              <a:rPr lang="en-US" altLang="en-US">
                <a:solidFill>
                  <a:srgbClr val="0000CC"/>
                </a:solidFill>
              </a:rPr>
              <a:t>m*</a:t>
            </a:r>
            <a:r>
              <a:rPr lang="en-US" altLang="en-US"/>
              <a:t> by computing:</a:t>
            </a:r>
          </a:p>
          <a:p>
            <a:pPr algn="ctr" eaLnBrk="1" hangingPunct="1">
              <a:lnSpc>
                <a:spcPct val="150000"/>
              </a:lnSpc>
            </a:pPr>
            <a:r>
              <a:rPr lang="en-US" altLang="en-US">
                <a:solidFill>
                  <a:srgbClr val="0000CC"/>
                </a:solidFill>
              </a:rPr>
              <a:t>m* = mk mod p</a:t>
            </a:r>
          </a:p>
        </p:txBody>
      </p:sp>
      <p:sp>
        <p:nvSpPr>
          <p:cNvPr id="867332" name="Rectangle 4"/>
          <p:cNvSpPr>
            <a:spLocks noChangeArrowheads="1"/>
          </p:cNvSpPr>
          <p:nvPr/>
        </p:nvSpPr>
        <p:spPr bwMode="auto">
          <a:xfrm>
            <a:off x="609600" y="4724400"/>
            <a:ext cx="7364413" cy="160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b="1"/>
              <a:t>Decryption </a:t>
            </a:r>
            <a:r>
              <a:rPr lang="en-US" altLang="en-US"/>
              <a:t>Let </a:t>
            </a:r>
            <a:r>
              <a:rPr lang="en-US" altLang="en-US">
                <a:solidFill>
                  <a:srgbClr val="0000CC"/>
                </a:solidFill>
              </a:rPr>
              <a:t>k’</a:t>
            </a:r>
            <a:r>
              <a:rPr lang="en-US" altLang="en-US"/>
              <a:t> be the multiplicative inverse of </a:t>
            </a:r>
            <a:r>
              <a:rPr lang="en-US" altLang="en-US">
                <a:solidFill>
                  <a:srgbClr val="0000CC"/>
                </a:solidFill>
              </a:rPr>
              <a:t>k</a:t>
            </a:r>
            <a:r>
              <a:rPr lang="en-US" altLang="en-US"/>
              <a:t> under modulo </a:t>
            </a:r>
            <a:r>
              <a:rPr lang="en-US" altLang="en-US">
                <a:solidFill>
                  <a:srgbClr val="0000CC"/>
                </a:solidFill>
              </a:rPr>
              <a:t>p</a:t>
            </a:r>
            <a:r>
              <a:rPr lang="en-US" altLang="en-US"/>
              <a:t>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                   </a:t>
            </a:r>
            <a:r>
              <a:rPr lang="en-US" altLang="en-US">
                <a:solidFill>
                  <a:srgbClr val="0000CC"/>
                </a:solidFill>
              </a:rPr>
              <a:t>m* </a:t>
            </a:r>
            <a:r>
              <a:rPr kumimoji="0" lang="en-US" altLang="en-US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>
                <a:solidFill>
                  <a:srgbClr val="0000CC"/>
                </a:solidFill>
              </a:rPr>
              <a:t> mk  (mod p)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                   </a:t>
            </a:r>
            <a:r>
              <a:rPr lang="en-US" altLang="en-US">
                <a:solidFill>
                  <a:srgbClr val="0000CC"/>
                </a:solidFill>
              </a:rPr>
              <a:t>m*k’ </a:t>
            </a:r>
            <a:r>
              <a:rPr kumimoji="0" lang="en-US" altLang="en-US">
                <a:solidFill>
                  <a:srgbClr val="0000CC"/>
                </a:solidFill>
                <a:sym typeface="Euclid Symbol" pitchFamily="18" charset="2"/>
              </a:rPr>
              <a:t> m   (mod p)</a:t>
            </a:r>
          </a:p>
          <a:p>
            <a:pPr eaLnBrk="1" hangingPunct="1">
              <a:lnSpc>
                <a:spcPct val="150000"/>
              </a:lnSpc>
            </a:pPr>
            <a:r>
              <a:rPr kumimoji="0" lang="en-US" altLang="en-US">
                <a:sym typeface="Euclid Symbol" pitchFamily="18" charset="2"/>
              </a:rPr>
              <a:t>                   </a:t>
            </a:r>
            <a:r>
              <a:rPr kumimoji="0" lang="en-US" altLang="en-US">
                <a:solidFill>
                  <a:srgbClr val="0000CC"/>
                </a:solidFill>
                <a:sym typeface="Euclid Symbol" pitchFamily="18" charset="2"/>
              </a:rPr>
              <a:t>m*k’ = 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7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7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73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73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73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438400" y="457200"/>
            <a:ext cx="4221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Turing’s Code (Version 2.0)</a:t>
            </a:r>
          </a:p>
        </p:txBody>
      </p:sp>
      <p:sp>
        <p:nvSpPr>
          <p:cNvPr id="12291" name="Oval 3"/>
          <p:cNvSpPr>
            <a:spLocks noChangeArrowheads="1"/>
          </p:cNvSpPr>
          <p:nvPr/>
        </p:nvSpPr>
        <p:spPr bwMode="auto">
          <a:xfrm>
            <a:off x="1295400" y="1600200"/>
            <a:ext cx="1371600" cy="914400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Alice</a:t>
            </a:r>
          </a:p>
        </p:txBody>
      </p:sp>
      <p:sp>
        <p:nvSpPr>
          <p:cNvPr id="12292" name="Oval 4"/>
          <p:cNvSpPr>
            <a:spLocks noChangeArrowheads="1"/>
          </p:cNvSpPr>
          <p:nvPr/>
        </p:nvSpPr>
        <p:spPr bwMode="auto">
          <a:xfrm>
            <a:off x="6477000" y="1600200"/>
            <a:ext cx="1371600" cy="914400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Bob</a:t>
            </a:r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2819400" y="20574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Oval 6"/>
          <p:cNvSpPr>
            <a:spLocks noChangeArrowheads="1"/>
          </p:cNvSpPr>
          <p:nvPr/>
        </p:nvSpPr>
        <p:spPr bwMode="auto">
          <a:xfrm>
            <a:off x="3810000" y="3200400"/>
            <a:ext cx="1524000" cy="9144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adversary</a:t>
            </a:r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 flipV="1">
            <a:off x="4572000" y="22098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6552" name="Text Box 8"/>
          <p:cNvSpPr txBox="1">
            <a:spLocks noChangeArrowheads="1"/>
          </p:cNvSpPr>
          <p:nvPr/>
        </p:nvSpPr>
        <p:spPr bwMode="auto">
          <a:xfrm>
            <a:off x="3657600" y="1614488"/>
            <a:ext cx="17287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CC"/>
                </a:solidFill>
              </a:rPr>
              <a:t>m* = mk mod p</a:t>
            </a:r>
          </a:p>
        </p:txBody>
      </p:sp>
      <p:sp>
        <p:nvSpPr>
          <p:cNvPr id="876553" name="Text Box 9"/>
          <p:cNvSpPr txBox="1">
            <a:spLocks noChangeArrowheads="1"/>
          </p:cNvSpPr>
          <p:nvPr/>
        </p:nvSpPr>
        <p:spPr bwMode="auto">
          <a:xfrm>
            <a:off x="152400" y="2728913"/>
            <a:ext cx="3468688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CC"/>
                </a:solidFill>
              </a:rPr>
              <a:t>m</a:t>
            </a:r>
            <a:r>
              <a:rPr lang="en-US" altLang="en-US"/>
              <a:t> = message </a:t>
            </a:r>
          </a:p>
          <a:p>
            <a:pPr eaLnBrk="1" hangingPunct="1"/>
            <a:r>
              <a:rPr lang="en-US" altLang="en-US">
                <a:solidFill>
                  <a:srgbClr val="0000CC"/>
                </a:solidFill>
              </a:rPr>
              <a:t>k</a:t>
            </a:r>
            <a:r>
              <a:rPr lang="en-US" altLang="en-US"/>
              <a:t> = key</a:t>
            </a:r>
          </a:p>
          <a:p>
            <a:pPr eaLnBrk="1" hangingPunct="1"/>
            <a:r>
              <a:rPr lang="en-US" altLang="en-US"/>
              <a:t>encrypted message = </a:t>
            </a:r>
            <a:r>
              <a:rPr lang="en-US" altLang="en-US">
                <a:solidFill>
                  <a:srgbClr val="0000CC"/>
                </a:solidFill>
              </a:rPr>
              <a:t>mk mod p</a:t>
            </a:r>
          </a:p>
        </p:txBody>
      </p:sp>
      <p:sp>
        <p:nvSpPr>
          <p:cNvPr id="876554" name="Text Box 10"/>
          <p:cNvSpPr txBox="1">
            <a:spLocks noChangeArrowheads="1"/>
          </p:cNvSpPr>
          <p:nvPr/>
        </p:nvSpPr>
        <p:spPr bwMode="auto">
          <a:xfrm>
            <a:off x="2287588" y="4630738"/>
            <a:ext cx="4513262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Why the adversary cannot figure out </a:t>
            </a:r>
            <a:r>
              <a:rPr lang="en-US" altLang="en-US">
                <a:solidFill>
                  <a:srgbClr val="0000CC"/>
                </a:solidFill>
              </a:rPr>
              <a:t>m</a:t>
            </a:r>
            <a:r>
              <a:rPr lang="en-US" altLang="en-US"/>
              <a:t>?</a:t>
            </a:r>
            <a:endParaRPr lang="en-US" altLang="en-US">
              <a:solidFill>
                <a:srgbClr val="A50021"/>
              </a:solidFill>
            </a:endParaRPr>
          </a:p>
        </p:txBody>
      </p:sp>
      <p:sp>
        <p:nvSpPr>
          <p:cNvPr id="876555" name="Text Box 11"/>
          <p:cNvSpPr txBox="1">
            <a:spLocks noChangeArrowheads="1"/>
          </p:cNvSpPr>
          <p:nvPr/>
        </p:nvSpPr>
        <p:spPr bwMode="auto">
          <a:xfrm>
            <a:off x="5638800" y="2728913"/>
            <a:ext cx="3316288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CC"/>
                </a:solidFill>
              </a:rPr>
              <a:t>m*</a:t>
            </a:r>
            <a:r>
              <a:rPr lang="en-US" altLang="en-US"/>
              <a:t> = received message </a:t>
            </a:r>
          </a:p>
          <a:p>
            <a:pPr eaLnBrk="1" hangingPunct="1"/>
            <a:r>
              <a:rPr lang="en-US" altLang="en-US">
                <a:solidFill>
                  <a:srgbClr val="0000CC"/>
                </a:solidFill>
              </a:rPr>
              <a:t>k</a:t>
            </a:r>
            <a:r>
              <a:rPr lang="en-US" altLang="en-US"/>
              <a:t> = key</a:t>
            </a:r>
          </a:p>
          <a:p>
            <a:pPr eaLnBrk="1" hangingPunct="1"/>
            <a:r>
              <a:rPr lang="en-US" altLang="en-US"/>
              <a:t>decrypted message = </a:t>
            </a:r>
            <a:r>
              <a:rPr lang="en-US" altLang="en-US">
                <a:solidFill>
                  <a:srgbClr val="0000CC"/>
                </a:solidFill>
              </a:rPr>
              <a:t>m*k’ =m</a:t>
            </a:r>
          </a:p>
        </p:txBody>
      </p:sp>
      <p:sp>
        <p:nvSpPr>
          <p:cNvPr id="876556" name="Text Box 12"/>
          <p:cNvSpPr txBox="1">
            <a:spLocks noChangeArrowheads="1"/>
          </p:cNvSpPr>
          <p:nvPr/>
        </p:nvSpPr>
        <p:spPr bwMode="auto">
          <a:xfrm>
            <a:off x="2333625" y="5392738"/>
            <a:ext cx="4600575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Many </a:t>
            </a:r>
            <a:r>
              <a:rPr lang="en-US" altLang="en-US">
                <a:solidFill>
                  <a:srgbClr val="0000CC"/>
                </a:solidFill>
              </a:rPr>
              <a:t>m</a:t>
            </a:r>
            <a:r>
              <a:rPr lang="en-US" altLang="en-US"/>
              <a:t> and </a:t>
            </a:r>
            <a:r>
              <a:rPr lang="en-US" altLang="en-US">
                <a:solidFill>
                  <a:srgbClr val="0000CC"/>
                </a:solidFill>
              </a:rPr>
              <a:t>k</a:t>
            </a:r>
            <a:r>
              <a:rPr lang="en-US" altLang="en-US"/>
              <a:t> can produce </a:t>
            </a:r>
            <a:r>
              <a:rPr lang="en-US" altLang="en-US">
                <a:solidFill>
                  <a:srgbClr val="0000CC"/>
                </a:solidFill>
              </a:rPr>
              <a:t>m*</a:t>
            </a:r>
            <a:r>
              <a:rPr lang="en-US" altLang="en-US"/>
              <a:t> as output,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just impossible to determine </a:t>
            </a:r>
            <a:r>
              <a:rPr lang="en-US" altLang="en-US">
                <a:solidFill>
                  <a:srgbClr val="0000CC"/>
                </a:solidFill>
              </a:rPr>
              <a:t>m</a:t>
            </a:r>
            <a:r>
              <a:rPr lang="en-US" altLang="en-US"/>
              <a:t> without </a:t>
            </a:r>
            <a:r>
              <a:rPr lang="en-US" altLang="en-US">
                <a:solidFill>
                  <a:srgbClr val="0000CC"/>
                </a:solidFill>
              </a:rPr>
              <a:t>k</a:t>
            </a:r>
            <a:r>
              <a:rPr lang="en-US" altLang="en-US"/>
              <a:t>.</a:t>
            </a:r>
          </a:p>
        </p:txBody>
      </p:sp>
      <p:sp>
        <p:nvSpPr>
          <p:cNvPr id="876558" name="Text Box 14"/>
          <p:cNvSpPr txBox="1">
            <a:spLocks noChangeArrowheads="1"/>
          </p:cNvSpPr>
          <p:nvPr/>
        </p:nvSpPr>
        <p:spPr bwMode="auto">
          <a:xfrm>
            <a:off x="3429000" y="1122363"/>
            <a:ext cx="2303463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Public information </a:t>
            </a:r>
            <a:r>
              <a:rPr lang="en-US" altLang="en-US">
                <a:solidFill>
                  <a:srgbClr val="0000CC"/>
                </a:solidFill>
              </a:rPr>
              <a:t>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6552" grpId="0"/>
      <p:bldP spid="876553" grpId="0"/>
      <p:bldP spid="876554" grpId="0" animBg="1"/>
      <p:bldP spid="876555" grpId="0"/>
      <p:bldP spid="876556" grpId="0"/>
      <p:bldP spid="87655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438400" y="457200"/>
            <a:ext cx="4221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Turing’s Code (Version 2.0)</a:t>
            </a:r>
          </a:p>
        </p:txBody>
      </p:sp>
      <p:sp>
        <p:nvSpPr>
          <p:cNvPr id="13315" name="Oval 3"/>
          <p:cNvSpPr>
            <a:spLocks noChangeArrowheads="1"/>
          </p:cNvSpPr>
          <p:nvPr/>
        </p:nvSpPr>
        <p:spPr bwMode="auto">
          <a:xfrm>
            <a:off x="1295400" y="1600200"/>
            <a:ext cx="1371600" cy="914400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Alice</a:t>
            </a:r>
          </a:p>
        </p:txBody>
      </p:sp>
      <p:sp>
        <p:nvSpPr>
          <p:cNvPr id="13316" name="Oval 4"/>
          <p:cNvSpPr>
            <a:spLocks noChangeArrowheads="1"/>
          </p:cNvSpPr>
          <p:nvPr/>
        </p:nvSpPr>
        <p:spPr bwMode="auto">
          <a:xfrm>
            <a:off x="6477000" y="1600200"/>
            <a:ext cx="1371600" cy="914400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Bob</a:t>
            </a: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2819400" y="20574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Oval 6"/>
          <p:cNvSpPr>
            <a:spLocks noChangeArrowheads="1"/>
          </p:cNvSpPr>
          <p:nvPr/>
        </p:nvSpPr>
        <p:spPr bwMode="auto">
          <a:xfrm>
            <a:off x="3810000" y="3200400"/>
            <a:ext cx="1524000" cy="9144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adversary</a:t>
            </a:r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 flipV="1">
            <a:off x="4572000" y="22098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3657600" y="1614488"/>
            <a:ext cx="17287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CC"/>
                </a:solidFill>
              </a:rPr>
              <a:t>m* = mk mod p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152400" y="2728913"/>
            <a:ext cx="3468688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CC"/>
                </a:solidFill>
              </a:rPr>
              <a:t>m</a:t>
            </a:r>
            <a:r>
              <a:rPr lang="en-US" altLang="en-US"/>
              <a:t> = message </a:t>
            </a:r>
          </a:p>
          <a:p>
            <a:pPr eaLnBrk="1" hangingPunct="1"/>
            <a:r>
              <a:rPr lang="en-US" altLang="en-US">
                <a:solidFill>
                  <a:srgbClr val="0000CC"/>
                </a:solidFill>
              </a:rPr>
              <a:t>k</a:t>
            </a:r>
            <a:r>
              <a:rPr lang="en-US" altLang="en-US"/>
              <a:t> = key</a:t>
            </a:r>
          </a:p>
          <a:p>
            <a:pPr eaLnBrk="1" hangingPunct="1"/>
            <a:r>
              <a:rPr lang="en-US" altLang="en-US"/>
              <a:t>encrypted message = </a:t>
            </a:r>
            <a:r>
              <a:rPr lang="en-US" altLang="en-US">
                <a:solidFill>
                  <a:srgbClr val="0000CC"/>
                </a:solidFill>
              </a:rPr>
              <a:t>mk mod p</a:t>
            </a:r>
          </a:p>
        </p:txBody>
      </p:sp>
      <p:sp>
        <p:nvSpPr>
          <p:cNvPr id="13322" name="Text Box 11"/>
          <p:cNvSpPr txBox="1">
            <a:spLocks noChangeArrowheads="1"/>
          </p:cNvSpPr>
          <p:nvPr/>
        </p:nvSpPr>
        <p:spPr bwMode="auto">
          <a:xfrm>
            <a:off x="5638800" y="2728913"/>
            <a:ext cx="3316288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CC"/>
                </a:solidFill>
              </a:rPr>
              <a:t>m*</a:t>
            </a:r>
            <a:r>
              <a:rPr lang="en-US" altLang="en-US"/>
              <a:t> = received message </a:t>
            </a:r>
          </a:p>
          <a:p>
            <a:pPr eaLnBrk="1" hangingPunct="1"/>
            <a:r>
              <a:rPr lang="en-US" altLang="en-US">
                <a:solidFill>
                  <a:srgbClr val="0000CC"/>
                </a:solidFill>
              </a:rPr>
              <a:t>k</a:t>
            </a:r>
            <a:r>
              <a:rPr lang="en-US" altLang="en-US"/>
              <a:t> = key</a:t>
            </a:r>
          </a:p>
          <a:p>
            <a:pPr eaLnBrk="1" hangingPunct="1"/>
            <a:r>
              <a:rPr lang="en-US" altLang="en-US"/>
              <a:t>decrypted message = </a:t>
            </a:r>
            <a:r>
              <a:rPr lang="en-US" altLang="en-US">
                <a:solidFill>
                  <a:srgbClr val="0000CC"/>
                </a:solidFill>
              </a:rPr>
              <a:t>m*k’ =m</a:t>
            </a:r>
          </a:p>
        </p:txBody>
      </p:sp>
      <p:sp>
        <p:nvSpPr>
          <p:cNvPr id="878604" name="Text Box 12"/>
          <p:cNvSpPr txBox="1">
            <a:spLocks noChangeArrowheads="1"/>
          </p:cNvSpPr>
          <p:nvPr/>
        </p:nvSpPr>
        <p:spPr bwMode="auto">
          <a:xfrm>
            <a:off x="2413000" y="4941888"/>
            <a:ext cx="5616575" cy="168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If the adversary somehow knows </a:t>
            </a:r>
            <a:r>
              <a:rPr lang="en-US" altLang="en-US">
                <a:solidFill>
                  <a:srgbClr val="0000CC"/>
                </a:solidFill>
              </a:rPr>
              <a:t>m</a:t>
            </a:r>
            <a:r>
              <a:rPr lang="en-US" altLang="en-US"/>
              <a:t>,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/>
              <a:t>then first compute </a:t>
            </a:r>
            <a:r>
              <a:rPr lang="en-US" altLang="en-US">
                <a:solidFill>
                  <a:srgbClr val="0000CC"/>
                </a:solidFill>
              </a:rPr>
              <a:t>m’</a:t>
            </a:r>
            <a:r>
              <a:rPr lang="en-US" altLang="en-US"/>
              <a:t> := multiplicative inverse of </a:t>
            </a:r>
            <a:r>
              <a:rPr lang="en-US" altLang="en-US">
                <a:solidFill>
                  <a:srgbClr val="0000CC"/>
                </a:solidFill>
              </a:rPr>
              <a:t>m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>
                <a:solidFill>
                  <a:srgbClr val="0000CC"/>
                </a:solidFill>
              </a:rPr>
              <a:t>m* </a:t>
            </a:r>
            <a:r>
              <a:rPr kumimoji="0" lang="en-US" altLang="en-US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>
                <a:solidFill>
                  <a:srgbClr val="0000CC"/>
                </a:solidFill>
              </a:rPr>
              <a:t> mk  (mod p)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>
                <a:solidFill>
                  <a:srgbClr val="0000CC"/>
                </a:solidFill>
              </a:rPr>
              <a:t>m*m’ </a:t>
            </a:r>
            <a:r>
              <a:rPr kumimoji="0" lang="en-US" altLang="en-US">
                <a:solidFill>
                  <a:srgbClr val="0000CC"/>
                </a:solidFill>
                <a:sym typeface="Euclid Symbol" pitchFamily="18" charset="2"/>
              </a:rPr>
              <a:t> k   (mod p)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/>
              <a:t>So the adversary can figure out </a:t>
            </a:r>
            <a:r>
              <a:rPr lang="en-US" altLang="en-US">
                <a:solidFill>
                  <a:srgbClr val="0000CC"/>
                </a:solidFill>
              </a:rPr>
              <a:t>k</a:t>
            </a:r>
            <a:r>
              <a:rPr lang="en-US" altLang="en-US"/>
              <a:t>.</a:t>
            </a:r>
          </a:p>
        </p:txBody>
      </p:sp>
      <p:sp>
        <p:nvSpPr>
          <p:cNvPr id="13324" name="Text Box 13"/>
          <p:cNvSpPr txBox="1">
            <a:spLocks noChangeArrowheads="1"/>
          </p:cNvSpPr>
          <p:nvPr/>
        </p:nvSpPr>
        <p:spPr bwMode="auto">
          <a:xfrm>
            <a:off x="3429000" y="1122363"/>
            <a:ext cx="2303463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Public information </a:t>
            </a:r>
            <a:r>
              <a:rPr lang="en-US" altLang="en-US">
                <a:solidFill>
                  <a:srgbClr val="0000CC"/>
                </a:solidFill>
              </a:rPr>
              <a:t>p</a:t>
            </a:r>
          </a:p>
        </p:txBody>
      </p:sp>
      <p:sp>
        <p:nvSpPr>
          <p:cNvPr id="878606" name="Text Box 14"/>
          <p:cNvSpPr txBox="1">
            <a:spLocks noChangeArrowheads="1"/>
          </p:cNvSpPr>
          <p:nvPr/>
        </p:nvSpPr>
        <p:spPr bwMode="auto">
          <a:xfrm>
            <a:off x="2025650" y="4267200"/>
            <a:ext cx="5060950" cy="376238"/>
          </a:xfrm>
          <a:prstGeom prst="rect">
            <a:avLst/>
          </a:prstGeom>
          <a:solidFill>
            <a:srgbClr val="FFFF66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So why don’t we use this Turing’s code today?</a:t>
            </a:r>
          </a:p>
        </p:txBody>
      </p:sp>
      <p:sp>
        <p:nvSpPr>
          <p:cNvPr id="878607" name="Text Box 15"/>
          <p:cNvSpPr txBox="1">
            <a:spLocks noChangeArrowheads="1"/>
          </p:cNvSpPr>
          <p:nvPr/>
        </p:nvSpPr>
        <p:spPr bwMode="auto">
          <a:xfrm>
            <a:off x="152400" y="5562600"/>
            <a:ext cx="200977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plain-text attack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8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8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8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8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8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8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8606" grpId="0" animBg="1"/>
      <p:bldP spid="87860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498850" y="457200"/>
            <a:ext cx="2051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This Lecture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870200" y="1828800"/>
            <a:ext cx="3302000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Introduction to cryptograph</a:t>
            </a:r>
          </a:p>
          <a:p>
            <a:pPr eaLnBrk="1" hangingPunct="1">
              <a:lnSpc>
                <a:spcPct val="200000"/>
              </a:lnSpc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“Turing code”</a:t>
            </a:r>
          </a:p>
          <a:p>
            <a:pPr eaLnBrk="1" hangingPunct="1">
              <a:lnSpc>
                <a:spcPct val="200000"/>
              </a:lnSpc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tx2"/>
                </a:solidFill>
              </a:rPr>
              <a:t>Public key cryptography</a:t>
            </a:r>
          </a:p>
          <a:p>
            <a:pPr eaLnBrk="1" hangingPunct="1">
              <a:lnSpc>
                <a:spcPct val="200000"/>
              </a:lnSpc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RSA cryptosystem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574925" y="457200"/>
            <a:ext cx="3978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Private Key Cryptosystem</a:t>
            </a:r>
          </a:p>
        </p:txBody>
      </p:sp>
      <p:sp>
        <p:nvSpPr>
          <p:cNvPr id="15363" name="Oval 3"/>
          <p:cNvSpPr>
            <a:spLocks noChangeArrowheads="1"/>
          </p:cNvSpPr>
          <p:nvPr/>
        </p:nvSpPr>
        <p:spPr bwMode="auto">
          <a:xfrm>
            <a:off x="1295400" y="1635125"/>
            <a:ext cx="1371600" cy="914400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Alice</a:t>
            </a:r>
          </a:p>
        </p:txBody>
      </p:sp>
      <p:sp>
        <p:nvSpPr>
          <p:cNvPr id="15364" name="Oval 4"/>
          <p:cNvSpPr>
            <a:spLocks noChangeArrowheads="1"/>
          </p:cNvSpPr>
          <p:nvPr/>
        </p:nvSpPr>
        <p:spPr bwMode="auto">
          <a:xfrm>
            <a:off x="6477000" y="1635125"/>
            <a:ext cx="1371600" cy="914400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Bob</a:t>
            </a:r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2819400" y="2092325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6" name="Oval 6"/>
          <p:cNvSpPr>
            <a:spLocks noChangeArrowheads="1"/>
          </p:cNvSpPr>
          <p:nvPr/>
        </p:nvSpPr>
        <p:spPr bwMode="auto">
          <a:xfrm>
            <a:off x="3810000" y="3235325"/>
            <a:ext cx="1524000" cy="9144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adversary</a:t>
            </a:r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 flipV="1">
            <a:off x="4572000" y="2244725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304800" y="3387725"/>
            <a:ext cx="299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message -&gt; f(message,</a:t>
            </a:r>
            <a:r>
              <a:rPr lang="en-US" altLang="en-US">
                <a:solidFill>
                  <a:srgbClr val="A50021"/>
                </a:solidFill>
              </a:rPr>
              <a:t>key</a:t>
            </a:r>
            <a:r>
              <a:rPr lang="en-US" altLang="en-US"/>
              <a:t>)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3657600" y="1600200"/>
            <a:ext cx="18573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f(message, </a:t>
            </a:r>
            <a:r>
              <a:rPr lang="en-US" altLang="en-US">
                <a:solidFill>
                  <a:srgbClr val="A50021"/>
                </a:solidFill>
              </a:rPr>
              <a:t>key</a:t>
            </a:r>
            <a:r>
              <a:rPr lang="en-US" altLang="en-US"/>
              <a:t>)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152400" y="2868613"/>
            <a:ext cx="3867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encrypt the message </a:t>
            </a:r>
            <a:r>
              <a:rPr lang="en-US" altLang="en-US">
                <a:solidFill>
                  <a:srgbClr val="A50021"/>
                </a:solidFill>
              </a:rPr>
              <a:t>using the key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5184775" y="2868613"/>
            <a:ext cx="3883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decrypt the message </a:t>
            </a:r>
            <a:r>
              <a:rPr lang="en-US" altLang="en-US">
                <a:solidFill>
                  <a:srgbClr val="A50021"/>
                </a:solidFill>
              </a:rPr>
              <a:t>using the key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5791200" y="3387725"/>
            <a:ext cx="299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f(message,</a:t>
            </a:r>
            <a:r>
              <a:rPr lang="en-US" altLang="en-US">
                <a:solidFill>
                  <a:srgbClr val="A50021"/>
                </a:solidFill>
              </a:rPr>
              <a:t>key</a:t>
            </a:r>
            <a:r>
              <a:rPr lang="en-US" altLang="en-US"/>
              <a:t>) -&gt; message</a:t>
            </a: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914400" y="4378325"/>
            <a:ext cx="72755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But the adversary can not decrypt f(message,</a:t>
            </a:r>
            <a:r>
              <a:rPr lang="en-US" altLang="en-US">
                <a:solidFill>
                  <a:srgbClr val="A50021"/>
                </a:solidFill>
              </a:rPr>
              <a:t>key</a:t>
            </a:r>
            <a:r>
              <a:rPr lang="en-US" altLang="en-US"/>
              <a:t>) without the </a:t>
            </a:r>
            <a:r>
              <a:rPr lang="en-US" altLang="en-US">
                <a:solidFill>
                  <a:srgbClr val="A50021"/>
                </a:solidFill>
              </a:rPr>
              <a:t>key</a:t>
            </a:r>
          </a:p>
        </p:txBody>
      </p:sp>
      <p:sp>
        <p:nvSpPr>
          <p:cNvPr id="866320" name="Text Box 16"/>
          <p:cNvSpPr txBox="1">
            <a:spLocks noChangeArrowheads="1"/>
          </p:cNvSpPr>
          <p:nvPr/>
        </p:nvSpPr>
        <p:spPr bwMode="auto">
          <a:xfrm>
            <a:off x="381000" y="5181600"/>
            <a:ext cx="8483600" cy="376238"/>
          </a:xfrm>
          <a:prstGeom prst="rect">
            <a:avLst/>
          </a:prstGeom>
          <a:solidFill>
            <a:srgbClr val="FFFF66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Two parties have to agree on a </a:t>
            </a:r>
            <a:r>
              <a:rPr lang="en-US" altLang="en-US" b="1"/>
              <a:t>secret key</a:t>
            </a:r>
            <a:r>
              <a:rPr lang="en-US" altLang="en-US"/>
              <a:t>, which may be difficult in practice.</a:t>
            </a:r>
          </a:p>
        </p:txBody>
      </p:sp>
      <p:sp>
        <p:nvSpPr>
          <p:cNvPr id="866321" name="Text Box 17"/>
          <p:cNvSpPr txBox="1">
            <a:spLocks noChangeArrowheads="1"/>
          </p:cNvSpPr>
          <p:nvPr/>
        </p:nvSpPr>
        <p:spPr bwMode="auto">
          <a:xfrm>
            <a:off x="609600" y="5791200"/>
            <a:ext cx="7893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If we buy books from Amazon, we don’t need to exchange a secret code.</a:t>
            </a:r>
          </a:p>
        </p:txBody>
      </p:sp>
      <p:sp>
        <p:nvSpPr>
          <p:cNvPr id="866322" name="Text Box 18"/>
          <p:cNvSpPr txBox="1">
            <a:spLocks noChangeArrowheads="1"/>
          </p:cNvSpPr>
          <p:nvPr/>
        </p:nvSpPr>
        <p:spPr bwMode="auto">
          <a:xfrm>
            <a:off x="3511550" y="6365875"/>
            <a:ext cx="206057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Why is it secure?</a:t>
            </a:r>
          </a:p>
        </p:txBody>
      </p:sp>
      <p:pic>
        <p:nvPicPr>
          <p:cNvPr id="15377" name="Picture 19" descr="ist2_413656_encryp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52600"/>
            <a:ext cx="808038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8" name="Picture 20" descr="ist2_413656_encryp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1763713"/>
            <a:ext cx="808038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6320" grpId="0" animBg="1"/>
      <p:bldP spid="866321" grpId="0"/>
      <p:bldP spid="8663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693988" y="457200"/>
            <a:ext cx="3783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Public Key Cryptosystem</a:t>
            </a:r>
          </a:p>
        </p:txBody>
      </p:sp>
      <p:sp>
        <p:nvSpPr>
          <p:cNvPr id="16387" name="Oval 3"/>
          <p:cNvSpPr>
            <a:spLocks noChangeArrowheads="1"/>
          </p:cNvSpPr>
          <p:nvPr/>
        </p:nvSpPr>
        <p:spPr bwMode="auto">
          <a:xfrm>
            <a:off x="1295400" y="1635125"/>
            <a:ext cx="1371600" cy="914400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Alice</a:t>
            </a:r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6477000" y="1635125"/>
            <a:ext cx="1371600" cy="914400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Bob</a:t>
            </a:r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2819400" y="2092325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0" name="Oval 6"/>
          <p:cNvSpPr>
            <a:spLocks noChangeArrowheads="1"/>
          </p:cNvSpPr>
          <p:nvPr/>
        </p:nvSpPr>
        <p:spPr bwMode="auto">
          <a:xfrm>
            <a:off x="3810000" y="3235325"/>
            <a:ext cx="1524000" cy="9144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adversary</a:t>
            </a:r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 flipV="1">
            <a:off x="4572000" y="2244725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9624" name="Text Box 8"/>
          <p:cNvSpPr txBox="1">
            <a:spLocks noChangeArrowheads="1"/>
          </p:cNvSpPr>
          <p:nvPr/>
        </p:nvSpPr>
        <p:spPr bwMode="auto">
          <a:xfrm>
            <a:off x="76200" y="3443288"/>
            <a:ext cx="36179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message -&gt; f(message,</a:t>
            </a:r>
            <a:r>
              <a:rPr lang="en-US" altLang="en-US">
                <a:solidFill>
                  <a:srgbClr val="A50021"/>
                </a:solidFill>
              </a:rPr>
              <a:t>Bob’s key</a:t>
            </a:r>
            <a:r>
              <a:rPr lang="en-US" altLang="en-US"/>
              <a:t>)</a:t>
            </a:r>
          </a:p>
        </p:txBody>
      </p:sp>
      <p:sp>
        <p:nvSpPr>
          <p:cNvPr id="879625" name="Text Box 9"/>
          <p:cNvSpPr txBox="1">
            <a:spLocks noChangeArrowheads="1"/>
          </p:cNvSpPr>
          <p:nvPr/>
        </p:nvSpPr>
        <p:spPr bwMode="auto">
          <a:xfrm>
            <a:off x="3352800" y="1600200"/>
            <a:ext cx="24780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f(message, </a:t>
            </a:r>
            <a:r>
              <a:rPr lang="en-US" altLang="en-US">
                <a:solidFill>
                  <a:srgbClr val="A50021"/>
                </a:solidFill>
              </a:rPr>
              <a:t>Bob’s key</a:t>
            </a:r>
            <a:r>
              <a:rPr lang="en-US" altLang="en-US"/>
              <a:t>)</a:t>
            </a:r>
          </a:p>
        </p:txBody>
      </p:sp>
      <p:sp>
        <p:nvSpPr>
          <p:cNvPr id="879626" name="Text Box 10"/>
          <p:cNvSpPr txBox="1">
            <a:spLocks noChangeArrowheads="1"/>
          </p:cNvSpPr>
          <p:nvPr/>
        </p:nvSpPr>
        <p:spPr bwMode="auto">
          <a:xfrm>
            <a:off x="76200" y="2868613"/>
            <a:ext cx="40544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encrypt the message </a:t>
            </a:r>
            <a:r>
              <a:rPr lang="en-US" altLang="en-US">
                <a:solidFill>
                  <a:srgbClr val="A50021"/>
                </a:solidFill>
              </a:rPr>
              <a:t>using Bob’s key</a:t>
            </a:r>
          </a:p>
        </p:txBody>
      </p:sp>
      <p:sp>
        <p:nvSpPr>
          <p:cNvPr id="879627" name="Text Box 11"/>
          <p:cNvSpPr txBox="1">
            <a:spLocks noChangeArrowheads="1"/>
          </p:cNvSpPr>
          <p:nvPr/>
        </p:nvSpPr>
        <p:spPr bwMode="auto">
          <a:xfrm>
            <a:off x="6122988" y="2868613"/>
            <a:ext cx="24114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decrypt the message</a:t>
            </a:r>
            <a:endParaRPr lang="en-US" altLang="en-US">
              <a:solidFill>
                <a:srgbClr val="A50021"/>
              </a:solidFill>
            </a:endParaRPr>
          </a:p>
        </p:txBody>
      </p:sp>
      <p:sp>
        <p:nvSpPr>
          <p:cNvPr id="879628" name="Text Box 12"/>
          <p:cNvSpPr txBox="1">
            <a:spLocks noChangeArrowheads="1"/>
          </p:cNvSpPr>
          <p:nvPr/>
        </p:nvSpPr>
        <p:spPr bwMode="auto">
          <a:xfrm>
            <a:off x="5486400" y="3429000"/>
            <a:ext cx="36179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f(message,</a:t>
            </a:r>
            <a:r>
              <a:rPr lang="en-US" altLang="en-US">
                <a:solidFill>
                  <a:srgbClr val="A50021"/>
                </a:solidFill>
              </a:rPr>
              <a:t>Bob’s key</a:t>
            </a:r>
            <a:r>
              <a:rPr lang="en-US" altLang="en-US"/>
              <a:t>) -&gt; message</a:t>
            </a:r>
          </a:p>
        </p:txBody>
      </p:sp>
      <p:sp>
        <p:nvSpPr>
          <p:cNvPr id="879629" name="Text Box 13"/>
          <p:cNvSpPr txBox="1">
            <a:spLocks noChangeArrowheads="1"/>
          </p:cNvSpPr>
          <p:nvPr/>
        </p:nvSpPr>
        <p:spPr bwMode="auto">
          <a:xfrm>
            <a:off x="1423988" y="4433888"/>
            <a:ext cx="62722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But the adversary can not decrypt f(message, </a:t>
            </a:r>
            <a:r>
              <a:rPr lang="en-US" altLang="en-US">
                <a:solidFill>
                  <a:srgbClr val="A50021"/>
                </a:solidFill>
              </a:rPr>
              <a:t>Bob’s key</a:t>
            </a:r>
            <a:r>
              <a:rPr lang="en-US" altLang="en-US"/>
              <a:t>)!</a:t>
            </a:r>
            <a:endParaRPr lang="en-US" altLang="en-US">
              <a:solidFill>
                <a:srgbClr val="A50021"/>
              </a:solidFill>
            </a:endParaRPr>
          </a:p>
        </p:txBody>
      </p:sp>
      <p:sp>
        <p:nvSpPr>
          <p:cNvPr id="879630" name="Text Box 14"/>
          <p:cNvSpPr txBox="1">
            <a:spLocks noChangeArrowheads="1"/>
          </p:cNvSpPr>
          <p:nvPr/>
        </p:nvSpPr>
        <p:spPr bwMode="auto">
          <a:xfrm>
            <a:off x="152400" y="1143000"/>
            <a:ext cx="3651250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Public information: Key for Alice</a:t>
            </a:r>
          </a:p>
        </p:txBody>
      </p:sp>
      <p:sp>
        <p:nvSpPr>
          <p:cNvPr id="879635" name="Text Box 19"/>
          <p:cNvSpPr txBox="1">
            <a:spLocks noChangeArrowheads="1"/>
          </p:cNvSpPr>
          <p:nvPr/>
        </p:nvSpPr>
        <p:spPr bwMode="auto">
          <a:xfrm>
            <a:off x="5475288" y="1143000"/>
            <a:ext cx="3516312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Public information: Key for Bob</a:t>
            </a:r>
          </a:p>
        </p:txBody>
      </p:sp>
      <p:sp>
        <p:nvSpPr>
          <p:cNvPr id="879636" name="Text Box 20"/>
          <p:cNvSpPr txBox="1">
            <a:spLocks noChangeArrowheads="1"/>
          </p:cNvSpPr>
          <p:nvPr/>
        </p:nvSpPr>
        <p:spPr bwMode="auto">
          <a:xfrm>
            <a:off x="1976438" y="5110163"/>
            <a:ext cx="5186362" cy="376237"/>
          </a:xfrm>
          <a:prstGeom prst="rect">
            <a:avLst/>
          </a:prstGeom>
          <a:solidFill>
            <a:srgbClr val="FFFF66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Only Bob can decrypt the message sent to him!</a:t>
            </a:r>
          </a:p>
        </p:txBody>
      </p:sp>
      <p:sp>
        <p:nvSpPr>
          <p:cNvPr id="879637" name="Text Box 21"/>
          <p:cNvSpPr txBox="1">
            <a:spLocks noChangeArrowheads="1"/>
          </p:cNvSpPr>
          <p:nvPr/>
        </p:nvSpPr>
        <p:spPr bwMode="auto">
          <a:xfrm>
            <a:off x="3394075" y="6338888"/>
            <a:ext cx="2406650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How is it possible???</a:t>
            </a:r>
          </a:p>
        </p:txBody>
      </p:sp>
      <p:sp>
        <p:nvSpPr>
          <p:cNvPr id="879638" name="Text Box 22"/>
          <p:cNvSpPr txBox="1">
            <a:spLocks noChangeArrowheads="1"/>
          </p:cNvSpPr>
          <p:nvPr/>
        </p:nvSpPr>
        <p:spPr bwMode="auto">
          <a:xfrm>
            <a:off x="1219200" y="5756275"/>
            <a:ext cx="67262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There is no need to have a secret key between Alice and Bob.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79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9624" grpId="0"/>
      <p:bldP spid="879625" grpId="0"/>
      <p:bldP spid="879626" grpId="0"/>
      <p:bldP spid="879627" grpId="0"/>
      <p:bldP spid="879628" grpId="0"/>
      <p:bldP spid="879629" grpId="0"/>
      <p:bldP spid="879630" grpId="0" animBg="1"/>
      <p:bldP spid="879635" grpId="0" animBg="1"/>
      <p:bldP spid="879636" grpId="0" animBg="1"/>
      <p:bldP spid="879637" grpId="0" animBg="1"/>
      <p:bldP spid="87963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rivest_shamir_adelman_pho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8850" y="1295400"/>
            <a:ext cx="4629150" cy="332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092450" y="457200"/>
            <a:ext cx="292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RSA Cryptosystem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2286000" y="4941888"/>
            <a:ext cx="4572000" cy="168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RSA are the initials of three Computer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/>
              <a:t>Scientists, Ron Rivest, Adi Shamir and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/>
              <a:t>Len Adleman, who discovered their algorithm when they were working together at MIT in 1977.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498850" y="457200"/>
            <a:ext cx="2051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This Lecture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2209800" y="1828800"/>
            <a:ext cx="3302000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Introduction to cryptograph</a:t>
            </a:r>
          </a:p>
          <a:p>
            <a:pPr eaLnBrk="1" hangingPunct="1">
              <a:lnSpc>
                <a:spcPct val="200000"/>
              </a:lnSpc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“Turing code”</a:t>
            </a:r>
          </a:p>
          <a:p>
            <a:pPr eaLnBrk="1" hangingPunct="1">
              <a:lnSpc>
                <a:spcPct val="200000"/>
              </a:lnSpc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Public key cryptography</a:t>
            </a:r>
          </a:p>
          <a:p>
            <a:pPr eaLnBrk="1" hangingPunct="1">
              <a:lnSpc>
                <a:spcPct val="20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RSA cryptosystem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2828925" y="3927475"/>
            <a:ext cx="4381500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Key generation, encryption, decryption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Correctness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Secure?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Computational issues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874963" y="457200"/>
            <a:ext cx="3375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Generating Public Key</a:t>
            </a:r>
          </a:p>
        </p:txBody>
      </p:sp>
      <p:sp>
        <p:nvSpPr>
          <p:cNvPr id="19459" name="Oval 3"/>
          <p:cNvSpPr>
            <a:spLocks noChangeArrowheads="1"/>
          </p:cNvSpPr>
          <p:nvPr/>
        </p:nvSpPr>
        <p:spPr bwMode="auto">
          <a:xfrm>
            <a:off x="1295400" y="1635125"/>
            <a:ext cx="1371600" cy="914400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Alice</a:t>
            </a:r>
          </a:p>
        </p:txBody>
      </p:sp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6477000" y="1635125"/>
            <a:ext cx="1371600" cy="914400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Bob</a:t>
            </a:r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2819400" y="2092325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6803" name="Text Box 19"/>
          <p:cNvSpPr txBox="1">
            <a:spLocks noChangeArrowheads="1"/>
          </p:cNvSpPr>
          <p:nvPr/>
        </p:nvSpPr>
        <p:spPr bwMode="auto">
          <a:xfrm>
            <a:off x="990600" y="3276600"/>
            <a:ext cx="3727450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How Bob creates his public keys?</a:t>
            </a:r>
          </a:p>
        </p:txBody>
      </p:sp>
      <p:sp>
        <p:nvSpPr>
          <p:cNvPr id="886804" name="Text Box 20"/>
          <p:cNvSpPr txBox="1">
            <a:spLocks noChangeArrowheads="1"/>
          </p:cNvSpPr>
          <p:nvPr/>
        </p:nvSpPr>
        <p:spPr bwMode="auto">
          <a:xfrm>
            <a:off x="665163" y="3962400"/>
            <a:ext cx="4592637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Choose </a:t>
            </a:r>
            <a:r>
              <a:rPr lang="en-US" altLang="zh-TW">
                <a:solidFill>
                  <a:srgbClr val="0000CC"/>
                </a:solidFill>
              </a:rPr>
              <a:t>2</a:t>
            </a:r>
            <a:r>
              <a:rPr lang="en-US" altLang="zh-TW"/>
              <a:t> large prime numbers </a:t>
            </a:r>
            <a:r>
              <a:rPr lang="en-US" altLang="zh-TW">
                <a:solidFill>
                  <a:srgbClr val="0000CC"/>
                </a:solidFill>
              </a:rPr>
              <a:t>p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q</a:t>
            </a:r>
            <a:r>
              <a:rPr lang="en-US" altLang="zh-TW"/>
              <a:t>.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Set </a:t>
            </a:r>
            <a:r>
              <a:rPr lang="en-US" altLang="zh-TW">
                <a:solidFill>
                  <a:srgbClr val="0000CC"/>
                </a:solidFill>
              </a:rPr>
              <a:t>n = pq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T = (p-1)(q-1)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Choose </a:t>
            </a:r>
            <a:r>
              <a:rPr lang="en-US" altLang="zh-TW">
                <a:solidFill>
                  <a:srgbClr val="0000CC"/>
                </a:solidFill>
              </a:rPr>
              <a:t>e ≠1</a:t>
            </a:r>
            <a:r>
              <a:rPr lang="en-US" altLang="zh-TW"/>
              <a:t> so that </a:t>
            </a:r>
            <a:r>
              <a:rPr lang="en-US" altLang="zh-TW">
                <a:solidFill>
                  <a:srgbClr val="0000CC"/>
                </a:solidFill>
              </a:rPr>
              <a:t>gcd(e,T)=1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Calculate </a:t>
            </a:r>
            <a:r>
              <a:rPr lang="en-US" altLang="zh-TW">
                <a:solidFill>
                  <a:srgbClr val="0000CC"/>
                </a:solidFill>
              </a:rPr>
              <a:t>d</a:t>
            </a:r>
            <a:r>
              <a:rPr lang="en-US" altLang="zh-TW"/>
              <a:t> so that </a:t>
            </a:r>
            <a:r>
              <a:rPr lang="en-US" altLang="zh-TW">
                <a:solidFill>
                  <a:srgbClr val="0000CC"/>
                </a:solidFill>
              </a:rPr>
              <a:t>de = 1 (mod T)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Publish </a:t>
            </a:r>
            <a:r>
              <a:rPr lang="en-US" altLang="zh-TW">
                <a:solidFill>
                  <a:srgbClr val="0000CC"/>
                </a:solidFill>
              </a:rPr>
              <a:t>e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 as public keys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Keep </a:t>
            </a:r>
            <a:r>
              <a:rPr lang="en-US" altLang="zh-TW">
                <a:solidFill>
                  <a:srgbClr val="0000CC"/>
                </a:solidFill>
              </a:rPr>
              <a:t>d</a:t>
            </a:r>
            <a:r>
              <a:rPr lang="en-US" altLang="zh-TW"/>
              <a:t> as secret key </a:t>
            </a:r>
          </a:p>
        </p:txBody>
      </p:sp>
      <p:sp>
        <p:nvSpPr>
          <p:cNvPr id="886805" name="Text Box 21"/>
          <p:cNvSpPr txBox="1">
            <a:spLocks noChangeArrowheads="1"/>
          </p:cNvSpPr>
          <p:nvPr/>
        </p:nvSpPr>
        <p:spPr bwMode="auto">
          <a:xfrm>
            <a:off x="5181600" y="4648200"/>
            <a:ext cx="1401763" cy="37623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&gt; 150</a:t>
            </a:r>
            <a:r>
              <a:rPr lang="en-US" altLang="zh-TW"/>
              <a:t> digits</a:t>
            </a:r>
          </a:p>
        </p:txBody>
      </p:sp>
      <p:sp>
        <p:nvSpPr>
          <p:cNvPr id="886808" name="Text Box 24"/>
          <p:cNvSpPr txBox="1">
            <a:spLocks noChangeArrowheads="1"/>
          </p:cNvSpPr>
          <p:nvPr/>
        </p:nvSpPr>
        <p:spPr bwMode="auto">
          <a:xfrm>
            <a:off x="5562600" y="3352800"/>
            <a:ext cx="3394075" cy="37623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Secret key only known to Bob.</a:t>
            </a:r>
          </a:p>
        </p:txBody>
      </p:sp>
      <p:sp>
        <p:nvSpPr>
          <p:cNvPr id="886809" name="Line 25"/>
          <p:cNvSpPr>
            <a:spLocks noChangeShapeType="1"/>
          </p:cNvSpPr>
          <p:nvPr/>
        </p:nvSpPr>
        <p:spPr bwMode="auto">
          <a:xfrm flipH="1" flipV="1">
            <a:off x="4648200" y="4343400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6810" name="Line 26"/>
          <p:cNvSpPr>
            <a:spLocks noChangeShapeType="1"/>
          </p:cNvSpPr>
          <p:nvPr/>
        </p:nvSpPr>
        <p:spPr bwMode="auto">
          <a:xfrm flipH="1" flipV="1">
            <a:off x="5181600" y="43434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6813" name="Text Box 29"/>
          <p:cNvSpPr txBox="1">
            <a:spLocks noChangeArrowheads="1"/>
          </p:cNvSpPr>
          <p:nvPr/>
        </p:nvSpPr>
        <p:spPr bwMode="auto">
          <a:xfrm>
            <a:off x="6553200" y="1066800"/>
            <a:ext cx="2138363" cy="376238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public key: </a:t>
            </a:r>
            <a:r>
              <a:rPr lang="en-US" altLang="zh-TW">
                <a:solidFill>
                  <a:srgbClr val="0000CC"/>
                </a:solidFill>
              </a:rPr>
              <a:t>e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</a:p>
        </p:txBody>
      </p:sp>
      <p:sp>
        <p:nvSpPr>
          <p:cNvPr id="886814" name="Text Box 30"/>
          <p:cNvSpPr txBox="1">
            <a:spLocks noChangeArrowheads="1"/>
          </p:cNvSpPr>
          <p:nvPr/>
        </p:nvSpPr>
        <p:spPr bwMode="auto">
          <a:xfrm>
            <a:off x="6553200" y="2743200"/>
            <a:ext cx="1598613" cy="376238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secret key: </a:t>
            </a:r>
            <a:r>
              <a:rPr lang="en-US" altLang="zh-TW">
                <a:solidFill>
                  <a:srgbClr val="0000CC"/>
                </a:solidFill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6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6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6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68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68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68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6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6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6803" grpId="0" animBg="1"/>
      <p:bldP spid="886805" grpId="0" animBg="1"/>
      <p:bldP spid="886808" grpId="0" animBg="1"/>
      <p:bldP spid="886809" grpId="0" animBg="1"/>
      <p:bldP spid="886810" grpId="0" animBg="1"/>
      <p:bldP spid="886813" grpId="0" animBg="1"/>
      <p:bldP spid="88681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006725" y="457200"/>
            <a:ext cx="3089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Encrypting Message</a:t>
            </a:r>
          </a:p>
        </p:txBody>
      </p:sp>
      <p:sp>
        <p:nvSpPr>
          <p:cNvPr id="20483" name="Oval 3"/>
          <p:cNvSpPr>
            <a:spLocks noChangeArrowheads="1"/>
          </p:cNvSpPr>
          <p:nvPr/>
        </p:nvSpPr>
        <p:spPr bwMode="auto">
          <a:xfrm>
            <a:off x="1295400" y="1635125"/>
            <a:ext cx="1371600" cy="914400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Alice</a:t>
            </a:r>
          </a:p>
        </p:txBody>
      </p:sp>
      <p:sp>
        <p:nvSpPr>
          <p:cNvPr id="20484" name="Oval 4"/>
          <p:cNvSpPr>
            <a:spLocks noChangeArrowheads="1"/>
          </p:cNvSpPr>
          <p:nvPr/>
        </p:nvSpPr>
        <p:spPr bwMode="auto">
          <a:xfrm>
            <a:off x="6477000" y="1635125"/>
            <a:ext cx="1371600" cy="914400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Bob</a:t>
            </a:r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2819400" y="2092325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9863" name="Text Box 7"/>
          <p:cNvSpPr txBox="1">
            <a:spLocks noChangeArrowheads="1"/>
          </p:cNvSpPr>
          <p:nvPr/>
        </p:nvSpPr>
        <p:spPr bwMode="auto">
          <a:xfrm>
            <a:off x="762000" y="4038600"/>
            <a:ext cx="42164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 Look at Bob’s homepage for </a:t>
            </a:r>
            <a:r>
              <a:rPr lang="en-US" altLang="zh-TW">
                <a:solidFill>
                  <a:srgbClr val="0000CC"/>
                </a:solidFill>
              </a:rPr>
              <a:t>e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.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 Send </a:t>
            </a:r>
            <a:r>
              <a:rPr lang="en-US" altLang="zh-TW" sz="2000">
                <a:solidFill>
                  <a:srgbClr val="0000CC"/>
                </a:solidFill>
              </a:rPr>
              <a:t>y = x</a:t>
            </a:r>
            <a:r>
              <a:rPr lang="en-US" altLang="zh-TW" sz="2000" baseline="30000">
                <a:solidFill>
                  <a:srgbClr val="0000CC"/>
                </a:solidFill>
              </a:rPr>
              <a:t>e</a:t>
            </a:r>
            <a:r>
              <a:rPr lang="en-US" altLang="zh-TW" sz="2000">
                <a:solidFill>
                  <a:srgbClr val="0000CC"/>
                </a:solidFill>
              </a:rPr>
              <a:t> mod n</a:t>
            </a:r>
          </a:p>
        </p:txBody>
      </p:sp>
      <p:sp>
        <p:nvSpPr>
          <p:cNvPr id="889867" name="Text Box 11"/>
          <p:cNvSpPr txBox="1">
            <a:spLocks noChangeArrowheads="1"/>
          </p:cNvSpPr>
          <p:nvPr/>
        </p:nvSpPr>
        <p:spPr bwMode="auto">
          <a:xfrm>
            <a:off x="990600" y="3276600"/>
            <a:ext cx="3948113" cy="376238"/>
          </a:xfrm>
          <a:prstGeom prst="rect">
            <a:avLst/>
          </a:prstGeom>
          <a:solidFill>
            <a:srgbClr val="CC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How Alice sends a message to Bob?</a:t>
            </a:r>
          </a:p>
        </p:txBody>
      </p:sp>
      <p:sp>
        <p:nvSpPr>
          <p:cNvPr id="889868" name="Text Box 12"/>
          <p:cNvSpPr txBox="1">
            <a:spLocks noChangeArrowheads="1"/>
          </p:cNvSpPr>
          <p:nvPr/>
        </p:nvSpPr>
        <p:spPr bwMode="auto">
          <a:xfrm>
            <a:off x="1219200" y="1066800"/>
            <a:ext cx="1285875" cy="37623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message </a:t>
            </a:r>
            <a:r>
              <a:rPr lang="en-US" altLang="zh-TW">
                <a:solidFill>
                  <a:srgbClr val="0000CC"/>
                </a:solidFill>
              </a:rPr>
              <a:t>x</a:t>
            </a:r>
          </a:p>
        </p:txBody>
      </p:sp>
      <p:sp>
        <p:nvSpPr>
          <p:cNvPr id="889869" name="Text Box 13"/>
          <p:cNvSpPr txBox="1">
            <a:spLocks noChangeArrowheads="1"/>
          </p:cNvSpPr>
          <p:nvPr/>
        </p:nvSpPr>
        <p:spPr bwMode="auto">
          <a:xfrm>
            <a:off x="3429000" y="1524000"/>
            <a:ext cx="2278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000"/>
              <a:t>Send </a:t>
            </a:r>
            <a:r>
              <a:rPr lang="en-US" altLang="zh-TW" sz="2000">
                <a:solidFill>
                  <a:srgbClr val="0000CC"/>
                </a:solidFill>
              </a:rPr>
              <a:t>y = x</a:t>
            </a:r>
            <a:r>
              <a:rPr lang="en-US" altLang="zh-TW" sz="2000" baseline="30000">
                <a:solidFill>
                  <a:srgbClr val="0000CC"/>
                </a:solidFill>
              </a:rPr>
              <a:t>e</a:t>
            </a:r>
            <a:r>
              <a:rPr lang="en-US" altLang="zh-TW" sz="2000">
                <a:solidFill>
                  <a:srgbClr val="0000CC"/>
                </a:solidFill>
              </a:rPr>
              <a:t> mod n</a:t>
            </a:r>
          </a:p>
        </p:txBody>
      </p:sp>
      <p:sp>
        <p:nvSpPr>
          <p:cNvPr id="889870" name="Text Box 14"/>
          <p:cNvSpPr txBox="1">
            <a:spLocks noChangeArrowheads="1"/>
          </p:cNvSpPr>
          <p:nvPr/>
        </p:nvSpPr>
        <p:spPr bwMode="auto">
          <a:xfrm>
            <a:off x="990600" y="5257800"/>
            <a:ext cx="7289800" cy="37623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Alice does not need to know Bob’s secret key to send the message.</a:t>
            </a:r>
          </a:p>
        </p:txBody>
      </p:sp>
      <p:sp>
        <p:nvSpPr>
          <p:cNvPr id="20491" name="Text Box 15"/>
          <p:cNvSpPr txBox="1">
            <a:spLocks noChangeArrowheads="1"/>
          </p:cNvSpPr>
          <p:nvPr/>
        </p:nvSpPr>
        <p:spPr bwMode="auto">
          <a:xfrm>
            <a:off x="6553200" y="1066800"/>
            <a:ext cx="2138363" cy="376238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public key: </a:t>
            </a:r>
            <a:r>
              <a:rPr lang="en-US" altLang="zh-TW">
                <a:solidFill>
                  <a:srgbClr val="0000CC"/>
                </a:solidFill>
              </a:rPr>
              <a:t>e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</a:p>
        </p:txBody>
      </p:sp>
      <p:sp>
        <p:nvSpPr>
          <p:cNvPr id="20492" name="Text Box 16"/>
          <p:cNvSpPr txBox="1">
            <a:spLocks noChangeArrowheads="1"/>
          </p:cNvSpPr>
          <p:nvPr/>
        </p:nvSpPr>
        <p:spPr bwMode="auto">
          <a:xfrm>
            <a:off x="6553200" y="2743200"/>
            <a:ext cx="1598613" cy="376238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secret key: </a:t>
            </a:r>
            <a:r>
              <a:rPr lang="en-US" altLang="zh-TW">
                <a:solidFill>
                  <a:srgbClr val="0000CC"/>
                </a:solidFill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9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98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98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9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9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9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9867" grpId="0" animBg="1"/>
      <p:bldP spid="889868" grpId="0" animBg="1"/>
      <p:bldP spid="889869" grpId="0"/>
      <p:bldP spid="88987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498850" y="457200"/>
            <a:ext cx="2051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This Lecture</a:t>
            </a:r>
          </a:p>
        </p:txBody>
      </p:sp>
      <p:sp>
        <p:nvSpPr>
          <p:cNvPr id="3075" name="Text Box 11"/>
          <p:cNvSpPr txBox="1">
            <a:spLocks noChangeArrowheads="1"/>
          </p:cNvSpPr>
          <p:nvPr/>
        </p:nvSpPr>
        <p:spPr bwMode="auto">
          <a:xfrm>
            <a:off x="914400" y="1398588"/>
            <a:ext cx="7296150" cy="119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In this last lecture for number theory, we will see probably the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most important application of number theory in computer science –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the design of cryptosystem.</a:t>
            </a:r>
          </a:p>
        </p:txBody>
      </p:sp>
      <p:sp>
        <p:nvSpPr>
          <p:cNvPr id="3076" name="Text Box 12"/>
          <p:cNvSpPr txBox="1">
            <a:spLocks noChangeArrowheads="1"/>
          </p:cNvSpPr>
          <p:nvPr/>
        </p:nvSpPr>
        <p:spPr bwMode="auto">
          <a:xfrm>
            <a:off x="2870200" y="3013075"/>
            <a:ext cx="3302000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Introduction to cryptograph</a:t>
            </a:r>
          </a:p>
          <a:p>
            <a:pPr eaLnBrk="1" hangingPunct="1">
              <a:lnSpc>
                <a:spcPct val="20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“Turing code”</a:t>
            </a:r>
          </a:p>
          <a:p>
            <a:pPr eaLnBrk="1" hangingPunct="1">
              <a:lnSpc>
                <a:spcPct val="20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Public key cryptography</a:t>
            </a:r>
          </a:p>
          <a:p>
            <a:pPr eaLnBrk="1" hangingPunct="1">
              <a:lnSpc>
                <a:spcPct val="20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RSA cryptosystem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Oval 3"/>
          <p:cNvSpPr>
            <a:spLocks noChangeArrowheads="1"/>
          </p:cNvSpPr>
          <p:nvPr/>
        </p:nvSpPr>
        <p:spPr bwMode="auto">
          <a:xfrm>
            <a:off x="1295400" y="1635125"/>
            <a:ext cx="1371600" cy="914400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Alice</a:t>
            </a:r>
          </a:p>
        </p:txBody>
      </p:sp>
      <p:sp>
        <p:nvSpPr>
          <p:cNvPr id="21507" name="Oval 4"/>
          <p:cNvSpPr>
            <a:spLocks noChangeArrowheads="1"/>
          </p:cNvSpPr>
          <p:nvPr/>
        </p:nvSpPr>
        <p:spPr bwMode="auto">
          <a:xfrm>
            <a:off x="6477000" y="1635125"/>
            <a:ext cx="1371600" cy="914400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Bob</a:t>
            </a:r>
          </a:p>
        </p:txBody>
      </p:sp>
      <p:sp>
        <p:nvSpPr>
          <p:cNvPr id="21508" name="Line 5"/>
          <p:cNvSpPr>
            <a:spLocks noChangeShapeType="1"/>
          </p:cNvSpPr>
          <p:nvPr/>
        </p:nvSpPr>
        <p:spPr bwMode="auto">
          <a:xfrm>
            <a:off x="2819400" y="2092325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886" name="Text Box 6"/>
          <p:cNvSpPr txBox="1">
            <a:spLocks noChangeArrowheads="1"/>
          </p:cNvSpPr>
          <p:nvPr/>
        </p:nvSpPr>
        <p:spPr bwMode="auto">
          <a:xfrm>
            <a:off x="779463" y="3946525"/>
            <a:ext cx="2801937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 Receive </a:t>
            </a:r>
            <a:r>
              <a:rPr lang="en-US" altLang="zh-TW" sz="2000">
                <a:solidFill>
                  <a:srgbClr val="0000CC"/>
                </a:solidFill>
              </a:rPr>
              <a:t>y = x</a:t>
            </a:r>
            <a:r>
              <a:rPr lang="en-US" altLang="zh-TW" sz="2000" baseline="30000">
                <a:solidFill>
                  <a:srgbClr val="0000CC"/>
                </a:solidFill>
              </a:rPr>
              <a:t>e</a:t>
            </a:r>
            <a:r>
              <a:rPr lang="en-US" altLang="zh-TW" sz="2000">
                <a:solidFill>
                  <a:srgbClr val="0000CC"/>
                </a:solidFill>
              </a:rPr>
              <a:t> mod n</a:t>
            </a:r>
            <a:endParaRPr lang="en-US" altLang="zh-TW"/>
          </a:p>
          <a:p>
            <a:pPr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  Compute </a:t>
            </a:r>
            <a:r>
              <a:rPr lang="en-US" altLang="zh-TW" sz="2000">
                <a:solidFill>
                  <a:srgbClr val="0000CC"/>
                </a:solidFill>
              </a:rPr>
              <a:t>z = y</a:t>
            </a:r>
            <a:r>
              <a:rPr lang="en-US" altLang="zh-TW" sz="2000" baseline="30000">
                <a:solidFill>
                  <a:srgbClr val="0000CC"/>
                </a:solidFill>
              </a:rPr>
              <a:t>d</a:t>
            </a:r>
            <a:r>
              <a:rPr lang="en-US" altLang="zh-TW" sz="2000">
                <a:solidFill>
                  <a:srgbClr val="0000CC"/>
                </a:solidFill>
              </a:rPr>
              <a:t> mod n</a:t>
            </a:r>
            <a:endParaRPr lang="en-US" altLang="zh-TW"/>
          </a:p>
        </p:txBody>
      </p:sp>
      <p:sp>
        <p:nvSpPr>
          <p:cNvPr id="890890" name="Text Box 10"/>
          <p:cNvSpPr txBox="1">
            <a:spLocks noChangeArrowheads="1"/>
          </p:cNvSpPr>
          <p:nvPr/>
        </p:nvSpPr>
        <p:spPr bwMode="auto">
          <a:xfrm>
            <a:off x="990600" y="3276600"/>
            <a:ext cx="3835400" cy="376238"/>
          </a:xfrm>
          <a:prstGeom prst="rect">
            <a:avLst/>
          </a:prstGeom>
          <a:solidFill>
            <a:srgbClr val="CCFF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How Bob recover Alice’s message?</a:t>
            </a:r>
          </a:p>
        </p:txBody>
      </p:sp>
      <p:sp>
        <p:nvSpPr>
          <p:cNvPr id="21511" name="Text Box 14"/>
          <p:cNvSpPr txBox="1">
            <a:spLocks noChangeArrowheads="1"/>
          </p:cNvSpPr>
          <p:nvPr/>
        </p:nvSpPr>
        <p:spPr bwMode="auto">
          <a:xfrm>
            <a:off x="6553200" y="1066800"/>
            <a:ext cx="2138363" cy="376238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public key: </a:t>
            </a:r>
            <a:r>
              <a:rPr lang="en-US" altLang="zh-TW">
                <a:solidFill>
                  <a:srgbClr val="0000CC"/>
                </a:solidFill>
              </a:rPr>
              <a:t>e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</a:p>
        </p:txBody>
      </p:sp>
      <p:sp>
        <p:nvSpPr>
          <p:cNvPr id="21512" name="Text Box 15"/>
          <p:cNvSpPr txBox="1">
            <a:spLocks noChangeArrowheads="1"/>
          </p:cNvSpPr>
          <p:nvPr/>
        </p:nvSpPr>
        <p:spPr bwMode="auto">
          <a:xfrm>
            <a:off x="6553200" y="2743200"/>
            <a:ext cx="1598613" cy="376238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secret key: </a:t>
            </a:r>
            <a:r>
              <a:rPr lang="en-US" altLang="zh-TW">
                <a:solidFill>
                  <a:srgbClr val="0000CC"/>
                </a:solidFill>
              </a:rPr>
              <a:t>d</a:t>
            </a:r>
          </a:p>
        </p:txBody>
      </p:sp>
      <p:sp>
        <p:nvSpPr>
          <p:cNvPr id="21513" name="Text Box 16"/>
          <p:cNvSpPr txBox="1">
            <a:spLocks noChangeArrowheads="1"/>
          </p:cNvSpPr>
          <p:nvPr/>
        </p:nvSpPr>
        <p:spPr bwMode="auto">
          <a:xfrm>
            <a:off x="1219200" y="1066800"/>
            <a:ext cx="1285875" cy="37623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message </a:t>
            </a:r>
            <a:r>
              <a:rPr lang="en-US" altLang="zh-TW">
                <a:solidFill>
                  <a:srgbClr val="0000CC"/>
                </a:solidFill>
              </a:rPr>
              <a:t>x</a:t>
            </a:r>
          </a:p>
        </p:txBody>
      </p:sp>
      <p:sp>
        <p:nvSpPr>
          <p:cNvPr id="21514" name="Text Box 17"/>
          <p:cNvSpPr txBox="1">
            <a:spLocks noChangeArrowheads="1"/>
          </p:cNvSpPr>
          <p:nvPr/>
        </p:nvSpPr>
        <p:spPr bwMode="auto">
          <a:xfrm>
            <a:off x="3429000" y="1500188"/>
            <a:ext cx="2278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000"/>
              <a:t>Send </a:t>
            </a:r>
            <a:r>
              <a:rPr lang="en-US" altLang="zh-TW" sz="2000">
                <a:solidFill>
                  <a:srgbClr val="0000CC"/>
                </a:solidFill>
              </a:rPr>
              <a:t>y = x</a:t>
            </a:r>
            <a:r>
              <a:rPr lang="en-US" altLang="zh-TW" sz="2000" baseline="30000">
                <a:solidFill>
                  <a:srgbClr val="0000CC"/>
                </a:solidFill>
              </a:rPr>
              <a:t>e</a:t>
            </a:r>
            <a:r>
              <a:rPr lang="en-US" altLang="zh-TW" sz="2000">
                <a:solidFill>
                  <a:srgbClr val="0000CC"/>
                </a:solidFill>
              </a:rPr>
              <a:t> mod n</a:t>
            </a:r>
          </a:p>
        </p:txBody>
      </p:sp>
      <p:sp>
        <p:nvSpPr>
          <p:cNvPr id="890898" name="Rectangle 18"/>
          <p:cNvSpPr>
            <a:spLocks noChangeArrowheads="1"/>
          </p:cNvSpPr>
          <p:nvPr/>
        </p:nvSpPr>
        <p:spPr bwMode="auto">
          <a:xfrm>
            <a:off x="990600" y="5105400"/>
            <a:ext cx="5522913" cy="37623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Bob uses </a:t>
            </a:r>
            <a:r>
              <a:rPr lang="en-US" altLang="zh-TW">
                <a:solidFill>
                  <a:srgbClr val="0000CC"/>
                </a:solidFill>
              </a:rPr>
              <a:t>z</a:t>
            </a:r>
            <a:r>
              <a:rPr lang="en-US" altLang="zh-TW"/>
              <a:t> is the original message that Alice sent.</a:t>
            </a:r>
          </a:p>
        </p:txBody>
      </p:sp>
      <p:sp>
        <p:nvSpPr>
          <p:cNvPr id="21516" name="Text Box 19"/>
          <p:cNvSpPr txBox="1">
            <a:spLocks noChangeArrowheads="1"/>
          </p:cNvSpPr>
          <p:nvPr/>
        </p:nvSpPr>
        <p:spPr bwMode="auto">
          <a:xfrm>
            <a:off x="3006725" y="457200"/>
            <a:ext cx="3128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Decrypting Message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8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8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890" grpId="0" animBg="1"/>
      <p:bldP spid="89089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092450" y="457200"/>
            <a:ext cx="292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RSA Cryptosystem</a:t>
            </a:r>
          </a:p>
        </p:txBody>
      </p:sp>
      <p:sp>
        <p:nvSpPr>
          <p:cNvPr id="22531" name="Oval 3"/>
          <p:cNvSpPr>
            <a:spLocks noChangeArrowheads="1"/>
          </p:cNvSpPr>
          <p:nvPr/>
        </p:nvSpPr>
        <p:spPr bwMode="auto">
          <a:xfrm>
            <a:off x="1295400" y="1635125"/>
            <a:ext cx="1371600" cy="914400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Alice</a:t>
            </a:r>
          </a:p>
        </p:txBody>
      </p:sp>
      <p:sp>
        <p:nvSpPr>
          <p:cNvPr id="22532" name="Oval 4"/>
          <p:cNvSpPr>
            <a:spLocks noChangeArrowheads="1"/>
          </p:cNvSpPr>
          <p:nvPr/>
        </p:nvSpPr>
        <p:spPr bwMode="auto">
          <a:xfrm>
            <a:off x="6477000" y="1635125"/>
            <a:ext cx="1371600" cy="914400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Bob</a:t>
            </a:r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>
            <a:off x="2819400" y="2092325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919" name="Text Box 15"/>
          <p:cNvSpPr txBox="1">
            <a:spLocks noChangeArrowheads="1"/>
          </p:cNvSpPr>
          <p:nvPr/>
        </p:nvSpPr>
        <p:spPr bwMode="auto">
          <a:xfrm>
            <a:off x="6553200" y="1066800"/>
            <a:ext cx="2138363" cy="376238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public key: </a:t>
            </a:r>
            <a:r>
              <a:rPr lang="en-US" altLang="zh-TW">
                <a:solidFill>
                  <a:srgbClr val="0000CC"/>
                </a:solidFill>
              </a:rPr>
              <a:t>e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</a:p>
        </p:txBody>
      </p:sp>
      <p:sp>
        <p:nvSpPr>
          <p:cNvPr id="891920" name="Text Box 16"/>
          <p:cNvSpPr txBox="1">
            <a:spLocks noChangeArrowheads="1"/>
          </p:cNvSpPr>
          <p:nvPr/>
        </p:nvSpPr>
        <p:spPr bwMode="auto">
          <a:xfrm>
            <a:off x="6553200" y="2743200"/>
            <a:ext cx="1598613" cy="376238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secret key: </a:t>
            </a:r>
            <a:r>
              <a:rPr lang="en-US" altLang="zh-TW">
                <a:solidFill>
                  <a:srgbClr val="0000CC"/>
                </a:solidFill>
              </a:rPr>
              <a:t>d</a:t>
            </a:r>
          </a:p>
        </p:txBody>
      </p:sp>
      <p:sp>
        <p:nvSpPr>
          <p:cNvPr id="891921" name="Text Box 17"/>
          <p:cNvSpPr txBox="1">
            <a:spLocks noChangeArrowheads="1"/>
          </p:cNvSpPr>
          <p:nvPr/>
        </p:nvSpPr>
        <p:spPr bwMode="auto">
          <a:xfrm>
            <a:off x="1219200" y="1066800"/>
            <a:ext cx="1285875" cy="37623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message </a:t>
            </a:r>
            <a:r>
              <a:rPr lang="en-US" altLang="zh-TW">
                <a:solidFill>
                  <a:srgbClr val="0000CC"/>
                </a:solidFill>
              </a:rPr>
              <a:t>x</a:t>
            </a:r>
          </a:p>
        </p:txBody>
      </p:sp>
      <p:sp>
        <p:nvSpPr>
          <p:cNvPr id="891922" name="Text Box 18"/>
          <p:cNvSpPr txBox="1">
            <a:spLocks noChangeArrowheads="1"/>
          </p:cNvSpPr>
          <p:nvPr/>
        </p:nvSpPr>
        <p:spPr bwMode="auto">
          <a:xfrm>
            <a:off x="3429000" y="1447800"/>
            <a:ext cx="2287588" cy="406400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000"/>
              <a:t>Send </a:t>
            </a:r>
            <a:r>
              <a:rPr lang="en-US" altLang="zh-TW" sz="2000">
                <a:solidFill>
                  <a:srgbClr val="0000CC"/>
                </a:solidFill>
              </a:rPr>
              <a:t>y = x</a:t>
            </a:r>
            <a:r>
              <a:rPr lang="en-US" altLang="zh-TW" sz="2000" baseline="30000">
                <a:solidFill>
                  <a:srgbClr val="0000CC"/>
                </a:solidFill>
              </a:rPr>
              <a:t>e</a:t>
            </a:r>
            <a:r>
              <a:rPr lang="en-US" altLang="zh-TW" sz="2000">
                <a:solidFill>
                  <a:srgbClr val="0000CC"/>
                </a:solidFill>
              </a:rPr>
              <a:t> mod n</a:t>
            </a:r>
          </a:p>
        </p:txBody>
      </p:sp>
      <p:sp>
        <p:nvSpPr>
          <p:cNvPr id="891923" name="Text Box 19"/>
          <p:cNvSpPr txBox="1">
            <a:spLocks noChangeArrowheads="1"/>
          </p:cNvSpPr>
          <p:nvPr/>
        </p:nvSpPr>
        <p:spPr bwMode="auto">
          <a:xfrm>
            <a:off x="655638" y="3810000"/>
            <a:ext cx="4602162" cy="243998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Choose </a:t>
            </a:r>
            <a:r>
              <a:rPr lang="en-US" altLang="zh-TW">
                <a:solidFill>
                  <a:srgbClr val="0000CC"/>
                </a:solidFill>
              </a:rPr>
              <a:t>2</a:t>
            </a:r>
            <a:r>
              <a:rPr lang="en-US" altLang="zh-TW"/>
              <a:t> large prime numbers </a:t>
            </a:r>
            <a:r>
              <a:rPr lang="en-US" altLang="zh-TW">
                <a:solidFill>
                  <a:srgbClr val="0000CC"/>
                </a:solidFill>
              </a:rPr>
              <a:t>p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q</a:t>
            </a:r>
            <a:r>
              <a:rPr lang="en-US" altLang="zh-TW"/>
              <a:t>.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Set </a:t>
            </a:r>
            <a:r>
              <a:rPr lang="en-US" altLang="zh-TW">
                <a:solidFill>
                  <a:srgbClr val="0000CC"/>
                </a:solidFill>
              </a:rPr>
              <a:t>n = pq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T = (p-1)(q-1)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Choose </a:t>
            </a:r>
            <a:r>
              <a:rPr lang="en-US" altLang="zh-TW">
                <a:solidFill>
                  <a:srgbClr val="0000CC"/>
                </a:solidFill>
              </a:rPr>
              <a:t>e ≠1</a:t>
            </a:r>
            <a:r>
              <a:rPr lang="en-US" altLang="zh-TW"/>
              <a:t> so that </a:t>
            </a:r>
            <a:r>
              <a:rPr lang="en-US" altLang="zh-TW">
                <a:solidFill>
                  <a:srgbClr val="0000CC"/>
                </a:solidFill>
              </a:rPr>
              <a:t>gcd(e,T)=1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Calculate </a:t>
            </a:r>
            <a:r>
              <a:rPr lang="en-US" altLang="zh-TW">
                <a:solidFill>
                  <a:srgbClr val="0000CC"/>
                </a:solidFill>
              </a:rPr>
              <a:t>d</a:t>
            </a:r>
            <a:r>
              <a:rPr lang="en-US" altLang="zh-TW"/>
              <a:t> so that </a:t>
            </a:r>
            <a:r>
              <a:rPr lang="en-US" altLang="zh-TW">
                <a:solidFill>
                  <a:srgbClr val="0000CC"/>
                </a:solidFill>
              </a:rPr>
              <a:t>de = 1 (mod T)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Publish </a:t>
            </a:r>
            <a:r>
              <a:rPr lang="en-US" altLang="zh-TW">
                <a:solidFill>
                  <a:srgbClr val="0000CC"/>
                </a:solidFill>
              </a:rPr>
              <a:t>e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 as public keys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Keep </a:t>
            </a:r>
            <a:r>
              <a:rPr lang="en-US" altLang="zh-TW">
                <a:solidFill>
                  <a:srgbClr val="0000CC"/>
                </a:solidFill>
              </a:rPr>
              <a:t>d</a:t>
            </a:r>
            <a:r>
              <a:rPr lang="en-US" altLang="zh-TW"/>
              <a:t> as secret key </a:t>
            </a:r>
          </a:p>
        </p:txBody>
      </p:sp>
      <p:sp>
        <p:nvSpPr>
          <p:cNvPr id="891925" name="Rectangle 21"/>
          <p:cNvSpPr>
            <a:spLocks noChangeArrowheads="1"/>
          </p:cNvSpPr>
          <p:nvPr/>
        </p:nvSpPr>
        <p:spPr bwMode="auto">
          <a:xfrm>
            <a:off x="6019800" y="4419600"/>
            <a:ext cx="2586038" cy="406400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buClr>
                <a:srgbClr val="A50021"/>
              </a:buClr>
            </a:pPr>
            <a:r>
              <a:rPr lang="en-US" altLang="zh-TW"/>
              <a:t>Compute </a:t>
            </a:r>
            <a:r>
              <a:rPr lang="en-US" altLang="zh-TW" sz="2000">
                <a:solidFill>
                  <a:srgbClr val="0000CC"/>
                </a:solidFill>
              </a:rPr>
              <a:t>z = y</a:t>
            </a:r>
            <a:r>
              <a:rPr lang="en-US" altLang="zh-TW" sz="2000" baseline="30000">
                <a:solidFill>
                  <a:srgbClr val="0000CC"/>
                </a:solidFill>
              </a:rPr>
              <a:t>d</a:t>
            </a:r>
            <a:r>
              <a:rPr lang="en-US" altLang="zh-TW" sz="2000">
                <a:solidFill>
                  <a:srgbClr val="0000CC"/>
                </a:solidFill>
              </a:rPr>
              <a:t> mod n</a:t>
            </a:r>
          </a:p>
        </p:txBody>
      </p:sp>
      <p:sp>
        <p:nvSpPr>
          <p:cNvPr id="891926" name="Text Box 22"/>
          <p:cNvSpPr txBox="1">
            <a:spLocks noChangeArrowheads="1"/>
          </p:cNvSpPr>
          <p:nvPr/>
        </p:nvSpPr>
        <p:spPr bwMode="auto">
          <a:xfrm>
            <a:off x="685800" y="3200400"/>
            <a:ext cx="1774825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Key generation</a:t>
            </a:r>
          </a:p>
        </p:txBody>
      </p:sp>
      <p:sp>
        <p:nvSpPr>
          <p:cNvPr id="891927" name="Text Box 23"/>
          <p:cNvSpPr txBox="1">
            <a:spLocks noChangeArrowheads="1"/>
          </p:cNvSpPr>
          <p:nvPr/>
        </p:nvSpPr>
        <p:spPr bwMode="auto">
          <a:xfrm>
            <a:off x="3429000" y="2286000"/>
            <a:ext cx="2292350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Encrypting message</a:t>
            </a:r>
          </a:p>
        </p:txBody>
      </p:sp>
      <p:sp>
        <p:nvSpPr>
          <p:cNvPr id="891928" name="Text Box 24"/>
          <p:cNvSpPr txBox="1">
            <a:spLocks noChangeArrowheads="1"/>
          </p:cNvSpPr>
          <p:nvPr/>
        </p:nvSpPr>
        <p:spPr bwMode="auto">
          <a:xfrm>
            <a:off x="6019800" y="3886200"/>
            <a:ext cx="2320925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Decrypting message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919" grpId="0" animBg="1"/>
      <p:bldP spid="891920" grpId="0" animBg="1"/>
      <p:bldP spid="891921" grpId="0" animBg="1"/>
      <p:bldP spid="891922" grpId="0" animBg="1"/>
      <p:bldP spid="891923" grpId="0" animBg="1"/>
      <p:bldP spid="891925" grpId="0" animBg="1"/>
      <p:bldP spid="891926" grpId="0" animBg="1"/>
      <p:bldP spid="891927" grpId="0" animBg="1"/>
      <p:bldP spid="89192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3498850" y="457200"/>
            <a:ext cx="2051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This Lecture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2209800" y="1828800"/>
            <a:ext cx="3302000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Introduction to cryptograph</a:t>
            </a:r>
          </a:p>
          <a:p>
            <a:pPr eaLnBrk="1" hangingPunct="1">
              <a:lnSpc>
                <a:spcPct val="200000"/>
              </a:lnSpc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“Turing code”</a:t>
            </a:r>
          </a:p>
          <a:p>
            <a:pPr eaLnBrk="1" hangingPunct="1">
              <a:lnSpc>
                <a:spcPct val="200000"/>
              </a:lnSpc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Public key cryptography</a:t>
            </a:r>
          </a:p>
          <a:p>
            <a:pPr eaLnBrk="1" hangingPunct="1">
              <a:lnSpc>
                <a:spcPct val="20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RSA cryptosystem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2828925" y="3927475"/>
            <a:ext cx="4381500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Key generation, encryption, decryption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Correctness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Secure?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Computational issues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3092450" y="457200"/>
            <a:ext cx="292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RSA Cryptosystem</a:t>
            </a:r>
          </a:p>
        </p:txBody>
      </p:sp>
      <p:sp>
        <p:nvSpPr>
          <p:cNvPr id="24579" name="Oval 3"/>
          <p:cNvSpPr>
            <a:spLocks noChangeArrowheads="1"/>
          </p:cNvSpPr>
          <p:nvPr/>
        </p:nvSpPr>
        <p:spPr bwMode="auto">
          <a:xfrm>
            <a:off x="1295400" y="1635125"/>
            <a:ext cx="1371600" cy="914400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Alice</a:t>
            </a:r>
          </a:p>
        </p:txBody>
      </p:sp>
      <p:sp>
        <p:nvSpPr>
          <p:cNvPr id="24580" name="Oval 4"/>
          <p:cNvSpPr>
            <a:spLocks noChangeArrowheads="1"/>
          </p:cNvSpPr>
          <p:nvPr/>
        </p:nvSpPr>
        <p:spPr bwMode="auto">
          <a:xfrm>
            <a:off x="6477000" y="1635125"/>
            <a:ext cx="1371600" cy="914400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Bob</a:t>
            </a:r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>
            <a:off x="2819400" y="2092325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2940" name="Text Box 12"/>
          <p:cNvSpPr txBox="1">
            <a:spLocks noChangeArrowheads="1"/>
          </p:cNvSpPr>
          <p:nvPr/>
        </p:nvSpPr>
        <p:spPr bwMode="auto">
          <a:xfrm>
            <a:off x="838200" y="3429000"/>
            <a:ext cx="4849813" cy="243998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For the RSA cryptosytem to work,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we need to show: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A50021"/>
                </a:solidFill>
              </a:rPr>
              <a:t>1)</a:t>
            </a:r>
            <a:r>
              <a:rPr lang="en-US" altLang="zh-TW"/>
              <a:t>  </a:t>
            </a:r>
            <a:r>
              <a:rPr lang="en-US" altLang="zh-TW">
                <a:solidFill>
                  <a:srgbClr val="0000CC"/>
                </a:solidFill>
              </a:rPr>
              <a:t>z = x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A50021"/>
                </a:solidFill>
              </a:rPr>
              <a:t>2)</a:t>
            </a:r>
            <a:r>
              <a:rPr lang="en-US" altLang="zh-TW"/>
              <a:t> Without the secret key </a:t>
            </a:r>
            <a:r>
              <a:rPr lang="en-US" altLang="zh-TW">
                <a:solidFill>
                  <a:srgbClr val="0000CC"/>
                </a:solidFill>
              </a:rPr>
              <a:t>d</a:t>
            </a:r>
            <a:r>
              <a:rPr lang="en-US" altLang="zh-TW"/>
              <a:t>,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     we can not compute the original message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     </a:t>
            </a:r>
            <a:r>
              <a:rPr lang="en-US" altLang="zh-TW" i="1"/>
              <a:t>before the sun burns out.</a:t>
            </a:r>
          </a:p>
        </p:txBody>
      </p:sp>
      <p:sp>
        <p:nvSpPr>
          <p:cNvPr id="24583" name="Text Box 13"/>
          <p:cNvSpPr txBox="1">
            <a:spLocks noChangeArrowheads="1"/>
          </p:cNvSpPr>
          <p:nvPr/>
        </p:nvSpPr>
        <p:spPr bwMode="auto">
          <a:xfrm>
            <a:off x="6553200" y="1066800"/>
            <a:ext cx="2138363" cy="376238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public key: </a:t>
            </a:r>
            <a:r>
              <a:rPr lang="en-US" altLang="zh-TW">
                <a:solidFill>
                  <a:srgbClr val="0000CC"/>
                </a:solidFill>
              </a:rPr>
              <a:t>e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</a:p>
        </p:txBody>
      </p:sp>
      <p:sp>
        <p:nvSpPr>
          <p:cNvPr id="24584" name="Text Box 14"/>
          <p:cNvSpPr txBox="1">
            <a:spLocks noChangeArrowheads="1"/>
          </p:cNvSpPr>
          <p:nvPr/>
        </p:nvSpPr>
        <p:spPr bwMode="auto">
          <a:xfrm>
            <a:off x="6553200" y="2743200"/>
            <a:ext cx="1598613" cy="376238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secret key: </a:t>
            </a:r>
            <a:r>
              <a:rPr lang="en-US" altLang="zh-TW">
                <a:solidFill>
                  <a:srgbClr val="0000CC"/>
                </a:solidFill>
              </a:rPr>
              <a:t>d</a:t>
            </a:r>
          </a:p>
        </p:txBody>
      </p:sp>
      <p:sp>
        <p:nvSpPr>
          <p:cNvPr id="24585" name="Text Box 15"/>
          <p:cNvSpPr txBox="1">
            <a:spLocks noChangeArrowheads="1"/>
          </p:cNvSpPr>
          <p:nvPr/>
        </p:nvSpPr>
        <p:spPr bwMode="auto">
          <a:xfrm>
            <a:off x="1219200" y="1066800"/>
            <a:ext cx="1285875" cy="37623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message </a:t>
            </a:r>
            <a:r>
              <a:rPr lang="en-US" altLang="zh-TW">
                <a:solidFill>
                  <a:srgbClr val="0000CC"/>
                </a:solidFill>
              </a:rPr>
              <a:t>x</a:t>
            </a:r>
          </a:p>
        </p:txBody>
      </p:sp>
      <p:sp>
        <p:nvSpPr>
          <p:cNvPr id="24586" name="Text Box 16"/>
          <p:cNvSpPr txBox="1">
            <a:spLocks noChangeArrowheads="1"/>
          </p:cNvSpPr>
          <p:nvPr/>
        </p:nvSpPr>
        <p:spPr bwMode="auto">
          <a:xfrm>
            <a:off x="3429000" y="1500188"/>
            <a:ext cx="2278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000"/>
              <a:t>Send </a:t>
            </a:r>
            <a:r>
              <a:rPr lang="en-US" altLang="zh-TW" sz="2000">
                <a:solidFill>
                  <a:srgbClr val="0000CC"/>
                </a:solidFill>
              </a:rPr>
              <a:t>y = x</a:t>
            </a:r>
            <a:r>
              <a:rPr lang="en-US" altLang="zh-TW" sz="2000" baseline="30000">
                <a:solidFill>
                  <a:srgbClr val="0000CC"/>
                </a:solidFill>
              </a:rPr>
              <a:t>e</a:t>
            </a:r>
            <a:r>
              <a:rPr lang="en-US" altLang="zh-TW" sz="2000">
                <a:solidFill>
                  <a:srgbClr val="0000CC"/>
                </a:solidFill>
              </a:rPr>
              <a:t> mod n</a:t>
            </a:r>
          </a:p>
        </p:txBody>
      </p:sp>
      <p:sp>
        <p:nvSpPr>
          <p:cNvPr id="24587" name="Rectangle 17"/>
          <p:cNvSpPr>
            <a:spLocks noChangeArrowheads="1"/>
          </p:cNvSpPr>
          <p:nvPr/>
        </p:nvSpPr>
        <p:spPr bwMode="auto">
          <a:xfrm>
            <a:off x="6172200" y="3429000"/>
            <a:ext cx="2586038" cy="406400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buClr>
                <a:srgbClr val="A50021"/>
              </a:buClr>
            </a:pPr>
            <a:r>
              <a:rPr lang="en-US" altLang="zh-TW"/>
              <a:t>Compute </a:t>
            </a:r>
            <a:r>
              <a:rPr lang="en-US" altLang="zh-TW" sz="2000">
                <a:solidFill>
                  <a:srgbClr val="0000CC"/>
                </a:solidFill>
              </a:rPr>
              <a:t>z = y</a:t>
            </a:r>
            <a:r>
              <a:rPr lang="en-US" altLang="zh-TW" sz="2000" baseline="30000">
                <a:solidFill>
                  <a:srgbClr val="0000CC"/>
                </a:solidFill>
              </a:rPr>
              <a:t>d</a:t>
            </a:r>
            <a:r>
              <a:rPr lang="en-US" altLang="zh-TW" sz="2000">
                <a:solidFill>
                  <a:srgbClr val="0000CC"/>
                </a:solidFill>
              </a:rPr>
              <a:t> mod n</a:t>
            </a:r>
          </a:p>
        </p:txBody>
      </p:sp>
      <p:sp>
        <p:nvSpPr>
          <p:cNvPr id="892946" name="Text Box 18"/>
          <p:cNvSpPr txBox="1">
            <a:spLocks noChangeArrowheads="1"/>
          </p:cNvSpPr>
          <p:nvPr/>
        </p:nvSpPr>
        <p:spPr bwMode="auto">
          <a:xfrm>
            <a:off x="5181600" y="5867400"/>
            <a:ext cx="3267075" cy="37623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with additional assumptions…</a:t>
            </a:r>
          </a:p>
        </p:txBody>
      </p:sp>
      <p:sp>
        <p:nvSpPr>
          <p:cNvPr id="892947" name="Line 19"/>
          <p:cNvSpPr>
            <a:spLocks noChangeShapeType="1"/>
          </p:cNvSpPr>
          <p:nvPr/>
        </p:nvSpPr>
        <p:spPr bwMode="auto">
          <a:xfrm flipH="1" flipV="1">
            <a:off x="5257800" y="5486400"/>
            <a:ext cx="1676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9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2946" grpId="0" animBg="1"/>
      <p:bldP spid="89294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3581400" y="457200"/>
            <a:ext cx="1920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Correctness</a:t>
            </a:r>
          </a:p>
        </p:txBody>
      </p:sp>
      <p:sp>
        <p:nvSpPr>
          <p:cNvPr id="25603" name="Oval 3"/>
          <p:cNvSpPr>
            <a:spLocks noChangeArrowheads="1"/>
          </p:cNvSpPr>
          <p:nvPr/>
        </p:nvSpPr>
        <p:spPr bwMode="auto">
          <a:xfrm>
            <a:off x="1295400" y="1635125"/>
            <a:ext cx="1371600" cy="914400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Alice</a:t>
            </a:r>
          </a:p>
        </p:txBody>
      </p:sp>
      <p:sp>
        <p:nvSpPr>
          <p:cNvPr id="25604" name="Oval 4"/>
          <p:cNvSpPr>
            <a:spLocks noChangeArrowheads="1"/>
          </p:cNvSpPr>
          <p:nvPr/>
        </p:nvSpPr>
        <p:spPr bwMode="auto">
          <a:xfrm>
            <a:off x="6477000" y="1635125"/>
            <a:ext cx="1371600" cy="914400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Bob</a:t>
            </a:r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>
            <a:off x="2819400" y="2092325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3963" name="Text Box 11"/>
          <p:cNvSpPr txBox="1">
            <a:spLocks noChangeArrowheads="1"/>
          </p:cNvSpPr>
          <p:nvPr/>
        </p:nvSpPr>
        <p:spPr bwMode="auto">
          <a:xfrm>
            <a:off x="609600" y="3657600"/>
            <a:ext cx="479583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Note that </a:t>
            </a:r>
            <a:r>
              <a:rPr lang="en-US" altLang="zh-TW" sz="2000">
                <a:solidFill>
                  <a:srgbClr val="0000CC"/>
                </a:solidFill>
              </a:rPr>
              <a:t>z = y</a:t>
            </a:r>
            <a:r>
              <a:rPr lang="en-US" altLang="zh-TW" sz="2000" baseline="30000">
                <a:solidFill>
                  <a:srgbClr val="0000CC"/>
                </a:solidFill>
              </a:rPr>
              <a:t>d</a:t>
            </a:r>
            <a:r>
              <a:rPr lang="en-US" altLang="zh-TW" sz="2000">
                <a:solidFill>
                  <a:srgbClr val="0000CC"/>
                </a:solidFill>
              </a:rPr>
              <a:t> mod n = x</a:t>
            </a:r>
            <a:r>
              <a:rPr lang="en-US" altLang="zh-TW" sz="2000" baseline="30000">
                <a:solidFill>
                  <a:srgbClr val="0000CC"/>
                </a:solidFill>
              </a:rPr>
              <a:t>ed</a:t>
            </a:r>
            <a:r>
              <a:rPr lang="en-US" altLang="zh-TW" sz="2000">
                <a:solidFill>
                  <a:srgbClr val="0000CC"/>
                </a:solidFill>
              </a:rPr>
              <a:t> mod n.</a:t>
            </a:r>
            <a:endParaRPr lang="en-US" altLang="zh-TW"/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Therefore we need to prove </a:t>
            </a:r>
            <a:r>
              <a:rPr lang="en-US" altLang="zh-TW">
                <a:solidFill>
                  <a:srgbClr val="0000CC"/>
                </a:solidFill>
              </a:rPr>
              <a:t>x = </a:t>
            </a:r>
            <a:r>
              <a:rPr lang="en-US" altLang="zh-TW" sz="2000">
                <a:solidFill>
                  <a:srgbClr val="0000CC"/>
                </a:solidFill>
              </a:rPr>
              <a:t>x</a:t>
            </a:r>
            <a:r>
              <a:rPr lang="en-US" altLang="zh-TW" sz="2000" baseline="30000">
                <a:solidFill>
                  <a:srgbClr val="0000CC"/>
                </a:solidFill>
              </a:rPr>
              <a:t>ed</a:t>
            </a:r>
            <a:r>
              <a:rPr lang="en-US" altLang="zh-TW" sz="2000">
                <a:solidFill>
                  <a:srgbClr val="0000CC"/>
                </a:solidFill>
              </a:rPr>
              <a:t> mod n</a:t>
            </a:r>
            <a:r>
              <a:rPr lang="en-US" altLang="zh-TW"/>
              <a:t>.</a:t>
            </a:r>
          </a:p>
        </p:txBody>
      </p:sp>
      <p:sp>
        <p:nvSpPr>
          <p:cNvPr id="893964" name="Text Box 12"/>
          <p:cNvSpPr txBox="1">
            <a:spLocks noChangeArrowheads="1"/>
          </p:cNvSpPr>
          <p:nvPr/>
        </p:nvSpPr>
        <p:spPr bwMode="auto">
          <a:xfrm>
            <a:off x="6477000" y="4114800"/>
            <a:ext cx="1893888" cy="20272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p, q</a:t>
            </a:r>
            <a:r>
              <a:rPr lang="en-US" altLang="zh-TW"/>
              <a:t> prime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n = pq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T = (p-1)(q-1)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e</a:t>
            </a:r>
            <a:r>
              <a:rPr lang="en-US" altLang="zh-TW"/>
              <a:t> s.t. </a:t>
            </a:r>
            <a:r>
              <a:rPr lang="en-US" altLang="zh-TW">
                <a:solidFill>
                  <a:srgbClr val="0000CC"/>
                </a:solidFill>
              </a:rPr>
              <a:t>gcd(e,T)=1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de = 1 (mod T)</a:t>
            </a:r>
          </a:p>
        </p:txBody>
      </p:sp>
      <p:sp>
        <p:nvSpPr>
          <p:cNvPr id="893965" name="Text Box 13"/>
          <p:cNvSpPr txBox="1">
            <a:spLocks noChangeArrowheads="1"/>
          </p:cNvSpPr>
          <p:nvPr/>
        </p:nvSpPr>
        <p:spPr bwMode="auto">
          <a:xfrm>
            <a:off x="762000" y="4648200"/>
            <a:ext cx="280035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8000"/>
                </a:solidFill>
              </a:rPr>
              <a:t>(a)</a:t>
            </a:r>
            <a:r>
              <a:rPr lang="en-US" altLang="zh-TW"/>
              <a:t>  </a:t>
            </a:r>
            <a:r>
              <a:rPr lang="en-US" altLang="zh-TW">
                <a:solidFill>
                  <a:srgbClr val="0000CC"/>
                </a:solidFill>
              </a:rPr>
              <a:t>x mod p =</a:t>
            </a:r>
            <a:r>
              <a:rPr lang="en-US" altLang="zh-TW"/>
              <a:t> </a:t>
            </a:r>
            <a:r>
              <a:rPr lang="en-US" altLang="zh-TW" sz="2000">
                <a:solidFill>
                  <a:srgbClr val="0000CC"/>
                </a:solidFill>
              </a:rPr>
              <a:t>x</a:t>
            </a:r>
            <a:r>
              <a:rPr lang="en-US" altLang="zh-TW" sz="2000" baseline="30000">
                <a:solidFill>
                  <a:srgbClr val="0000CC"/>
                </a:solidFill>
              </a:rPr>
              <a:t>ed</a:t>
            </a:r>
            <a:r>
              <a:rPr lang="en-US" altLang="zh-TW" sz="2000">
                <a:solidFill>
                  <a:srgbClr val="0000CC"/>
                </a:solidFill>
              </a:rPr>
              <a:t> mod p</a:t>
            </a:r>
            <a:endParaRPr lang="en-US" altLang="zh-TW"/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8000"/>
                </a:solidFill>
              </a:rPr>
              <a:t>(b)</a:t>
            </a:r>
            <a:r>
              <a:rPr lang="en-US" altLang="zh-TW"/>
              <a:t>  </a:t>
            </a:r>
            <a:r>
              <a:rPr lang="en-US" altLang="zh-TW">
                <a:solidFill>
                  <a:srgbClr val="0000CC"/>
                </a:solidFill>
              </a:rPr>
              <a:t>x mod q =</a:t>
            </a:r>
            <a:r>
              <a:rPr lang="en-US" altLang="zh-TW"/>
              <a:t> </a:t>
            </a:r>
            <a:r>
              <a:rPr lang="en-US" altLang="zh-TW" sz="2000">
                <a:solidFill>
                  <a:srgbClr val="0000CC"/>
                </a:solidFill>
              </a:rPr>
              <a:t>x</a:t>
            </a:r>
            <a:r>
              <a:rPr lang="en-US" altLang="zh-TW" sz="2000" baseline="30000">
                <a:solidFill>
                  <a:srgbClr val="0000CC"/>
                </a:solidFill>
              </a:rPr>
              <a:t>ed</a:t>
            </a:r>
            <a:r>
              <a:rPr lang="en-US" altLang="zh-TW" sz="2000">
                <a:solidFill>
                  <a:srgbClr val="0000CC"/>
                </a:solidFill>
              </a:rPr>
              <a:t> mod q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8000"/>
                </a:solidFill>
              </a:rPr>
              <a:t>(c)</a:t>
            </a:r>
            <a:r>
              <a:rPr lang="en-US" altLang="zh-TW"/>
              <a:t>  </a:t>
            </a:r>
            <a:r>
              <a:rPr lang="en-US" altLang="zh-TW">
                <a:solidFill>
                  <a:srgbClr val="0000CC"/>
                </a:solidFill>
              </a:rPr>
              <a:t>x mod n =</a:t>
            </a:r>
            <a:r>
              <a:rPr lang="en-US" altLang="zh-TW"/>
              <a:t> </a:t>
            </a:r>
            <a:r>
              <a:rPr lang="en-US" altLang="zh-TW" sz="2000">
                <a:solidFill>
                  <a:srgbClr val="0000CC"/>
                </a:solidFill>
              </a:rPr>
              <a:t>x</a:t>
            </a:r>
            <a:r>
              <a:rPr lang="en-US" altLang="zh-TW" sz="2000" baseline="30000">
                <a:solidFill>
                  <a:srgbClr val="0000CC"/>
                </a:solidFill>
              </a:rPr>
              <a:t>ed</a:t>
            </a:r>
            <a:r>
              <a:rPr lang="en-US" altLang="zh-TW" sz="2000">
                <a:solidFill>
                  <a:srgbClr val="0000CC"/>
                </a:solidFill>
              </a:rPr>
              <a:t> mod n</a:t>
            </a:r>
          </a:p>
        </p:txBody>
      </p:sp>
      <p:sp>
        <p:nvSpPr>
          <p:cNvPr id="25609" name="Text Box 14"/>
          <p:cNvSpPr txBox="1">
            <a:spLocks noChangeArrowheads="1"/>
          </p:cNvSpPr>
          <p:nvPr/>
        </p:nvSpPr>
        <p:spPr bwMode="auto">
          <a:xfrm>
            <a:off x="6553200" y="1066800"/>
            <a:ext cx="2138363" cy="376238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public key: </a:t>
            </a:r>
            <a:r>
              <a:rPr lang="en-US" altLang="zh-TW">
                <a:solidFill>
                  <a:srgbClr val="0000CC"/>
                </a:solidFill>
              </a:rPr>
              <a:t>e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</a:p>
        </p:txBody>
      </p:sp>
      <p:sp>
        <p:nvSpPr>
          <p:cNvPr id="25610" name="Text Box 15"/>
          <p:cNvSpPr txBox="1">
            <a:spLocks noChangeArrowheads="1"/>
          </p:cNvSpPr>
          <p:nvPr/>
        </p:nvSpPr>
        <p:spPr bwMode="auto">
          <a:xfrm>
            <a:off x="6553200" y="2743200"/>
            <a:ext cx="1598613" cy="376238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secret key: </a:t>
            </a:r>
            <a:r>
              <a:rPr lang="en-US" altLang="zh-TW">
                <a:solidFill>
                  <a:srgbClr val="0000CC"/>
                </a:solidFill>
              </a:rPr>
              <a:t>d</a:t>
            </a:r>
          </a:p>
        </p:txBody>
      </p:sp>
      <p:sp>
        <p:nvSpPr>
          <p:cNvPr id="25611" name="Text Box 16"/>
          <p:cNvSpPr txBox="1">
            <a:spLocks noChangeArrowheads="1"/>
          </p:cNvSpPr>
          <p:nvPr/>
        </p:nvSpPr>
        <p:spPr bwMode="auto">
          <a:xfrm>
            <a:off x="1219200" y="1066800"/>
            <a:ext cx="1285875" cy="37623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message </a:t>
            </a:r>
            <a:r>
              <a:rPr lang="en-US" altLang="zh-TW">
                <a:solidFill>
                  <a:srgbClr val="0000CC"/>
                </a:solidFill>
              </a:rPr>
              <a:t>x</a:t>
            </a:r>
          </a:p>
        </p:txBody>
      </p:sp>
      <p:sp>
        <p:nvSpPr>
          <p:cNvPr id="25612" name="Text Box 17"/>
          <p:cNvSpPr txBox="1">
            <a:spLocks noChangeArrowheads="1"/>
          </p:cNvSpPr>
          <p:nvPr/>
        </p:nvSpPr>
        <p:spPr bwMode="auto">
          <a:xfrm>
            <a:off x="3429000" y="1500188"/>
            <a:ext cx="2278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000"/>
              <a:t>Send </a:t>
            </a:r>
            <a:r>
              <a:rPr lang="en-US" altLang="zh-TW" sz="2000">
                <a:solidFill>
                  <a:srgbClr val="0000CC"/>
                </a:solidFill>
              </a:rPr>
              <a:t>y = x</a:t>
            </a:r>
            <a:r>
              <a:rPr lang="en-US" altLang="zh-TW" sz="2000" baseline="30000">
                <a:solidFill>
                  <a:srgbClr val="0000CC"/>
                </a:solidFill>
              </a:rPr>
              <a:t>e</a:t>
            </a:r>
            <a:r>
              <a:rPr lang="en-US" altLang="zh-TW" sz="2000">
                <a:solidFill>
                  <a:srgbClr val="0000CC"/>
                </a:solidFill>
              </a:rPr>
              <a:t> mod n</a:t>
            </a:r>
          </a:p>
        </p:txBody>
      </p:sp>
      <p:sp>
        <p:nvSpPr>
          <p:cNvPr id="25613" name="Rectangle 18"/>
          <p:cNvSpPr>
            <a:spLocks noChangeArrowheads="1"/>
          </p:cNvSpPr>
          <p:nvPr/>
        </p:nvSpPr>
        <p:spPr bwMode="auto">
          <a:xfrm>
            <a:off x="6172200" y="3429000"/>
            <a:ext cx="2586038" cy="406400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buClr>
                <a:srgbClr val="A50021"/>
              </a:buClr>
            </a:pPr>
            <a:r>
              <a:rPr lang="en-US" altLang="zh-TW"/>
              <a:t>Compute </a:t>
            </a:r>
            <a:r>
              <a:rPr lang="en-US" altLang="zh-TW" sz="2000">
                <a:solidFill>
                  <a:srgbClr val="0000CC"/>
                </a:solidFill>
              </a:rPr>
              <a:t>z = y</a:t>
            </a:r>
            <a:r>
              <a:rPr lang="en-US" altLang="zh-TW" sz="2000" baseline="30000">
                <a:solidFill>
                  <a:srgbClr val="0000CC"/>
                </a:solidFill>
              </a:rPr>
              <a:t>d</a:t>
            </a:r>
            <a:r>
              <a:rPr lang="en-US" altLang="zh-TW" sz="2000">
                <a:solidFill>
                  <a:srgbClr val="0000CC"/>
                </a:solidFill>
              </a:rPr>
              <a:t> mod n</a:t>
            </a:r>
          </a:p>
        </p:txBody>
      </p:sp>
      <p:sp>
        <p:nvSpPr>
          <p:cNvPr id="893971" name="Rectangle 19"/>
          <p:cNvSpPr>
            <a:spLocks noChangeArrowheads="1"/>
          </p:cNvSpPr>
          <p:nvPr/>
        </p:nvSpPr>
        <p:spPr bwMode="auto">
          <a:xfrm>
            <a:off x="685800" y="3048000"/>
            <a:ext cx="1027113" cy="3762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A50021"/>
                </a:solidFill>
              </a:rPr>
              <a:t>1)</a:t>
            </a:r>
            <a:r>
              <a:rPr lang="en-US" altLang="zh-TW"/>
              <a:t>  </a:t>
            </a:r>
            <a:r>
              <a:rPr lang="en-US" altLang="zh-TW">
                <a:solidFill>
                  <a:srgbClr val="0000CC"/>
                </a:solidFill>
              </a:rPr>
              <a:t>z = x</a:t>
            </a:r>
          </a:p>
        </p:txBody>
      </p:sp>
      <p:sp>
        <p:nvSpPr>
          <p:cNvPr id="893972" name="Text Box 20"/>
          <p:cNvSpPr txBox="1">
            <a:spLocks noChangeArrowheads="1"/>
          </p:cNvSpPr>
          <p:nvPr/>
        </p:nvSpPr>
        <p:spPr bwMode="auto">
          <a:xfrm>
            <a:off x="685800" y="6248400"/>
            <a:ext cx="6951663" cy="37623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Therefore, if Alice sends x &lt; n, then Bob can recover correctly.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3964" grpId="0" animBg="1"/>
      <p:bldP spid="893971" grpId="0" animBg="1"/>
      <p:bldP spid="89397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3581400" y="457200"/>
            <a:ext cx="1920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Correctness</a:t>
            </a:r>
          </a:p>
        </p:txBody>
      </p:sp>
      <p:sp>
        <p:nvSpPr>
          <p:cNvPr id="26627" name="Oval 3"/>
          <p:cNvSpPr>
            <a:spLocks noChangeArrowheads="1"/>
          </p:cNvSpPr>
          <p:nvPr/>
        </p:nvSpPr>
        <p:spPr bwMode="auto">
          <a:xfrm>
            <a:off x="1295400" y="1635125"/>
            <a:ext cx="1371600" cy="914400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Alice</a:t>
            </a:r>
          </a:p>
        </p:txBody>
      </p:sp>
      <p:sp>
        <p:nvSpPr>
          <p:cNvPr id="26628" name="Oval 4"/>
          <p:cNvSpPr>
            <a:spLocks noChangeArrowheads="1"/>
          </p:cNvSpPr>
          <p:nvPr/>
        </p:nvSpPr>
        <p:spPr bwMode="auto">
          <a:xfrm>
            <a:off x="6477000" y="1635125"/>
            <a:ext cx="1371600" cy="914400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Bob</a:t>
            </a:r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>
            <a:off x="2819400" y="2092325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4990" name="Text Box 14"/>
          <p:cNvSpPr txBox="1">
            <a:spLocks noChangeArrowheads="1"/>
          </p:cNvSpPr>
          <p:nvPr/>
        </p:nvSpPr>
        <p:spPr bwMode="auto">
          <a:xfrm>
            <a:off x="685800" y="4556125"/>
            <a:ext cx="44704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Hence, </a:t>
            </a:r>
            <a:r>
              <a:rPr lang="en-US" altLang="zh-TW" sz="2000">
                <a:solidFill>
                  <a:srgbClr val="0000CC"/>
                </a:solidFill>
              </a:rPr>
              <a:t>x</a:t>
            </a:r>
            <a:r>
              <a:rPr lang="en-US" altLang="zh-TW" sz="2000" baseline="30000">
                <a:solidFill>
                  <a:srgbClr val="0000CC"/>
                </a:solidFill>
              </a:rPr>
              <a:t>ed</a:t>
            </a:r>
            <a:r>
              <a:rPr lang="en-US" altLang="zh-TW" sz="2000">
                <a:solidFill>
                  <a:srgbClr val="0000CC"/>
                </a:solidFill>
              </a:rPr>
              <a:t> mod p =</a:t>
            </a:r>
            <a:r>
              <a:rPr lang="en-US" altLang="zh-TW"/>
              <a:t> </a:t>
            </a:r>
            <a:r>
              <a:rPr lang="en-US" altLang="zh-TW" sz="2000">
                <a:solidFill>
                  <a:srgbClr val="0000CC"/>
                </a:solidFill>
              </a:rPr>
              <a:t>x</a:t>
            </a:r>
            <a:r>
              <a:rPr lang="en-US" altLang="zh-TW" sz="2000" baseline="30000">
                <a:solidFill>
                  <a:srgbClr val="0000CC"/>
                </a:solidFill>
              </a:rPr>
              <a:t>1+k(p-1)(q-1)</a:t>
            </a:r>
            <a:r>
              <a:rPr lang="en-US" altLang="zh-TW" sz="2000">
                <a:solidFill>
                  <a:srgbClr val="0000CC"/>
                </a:solidFill>
              </a:rPr>
              <a:t> mod p</a:t>
            </a:r>
            <a:r>
              <a:rPr lang="en-US" altLang="zh-TW"/>
              <a:t>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               </a:t>
            </a:r>
            <a:r>
              <a:rPr lang="en-US" altLang="zh-TW" sz="2000">
                <a:solidFill>
                  <a:srgbClr val="0000CC"/>
                </a:solidFill>
              </a:rPr>
              <a:t>=</a:t>
            </a:r>
            <a:r>
              <a:rPr lang="en-US" altLang="zh-TW"/>
              <a:t> </a:t>
            </a:r>
            <a:r>
              <a:rPr lang="en-US" altLang="zh-TW" sz="2000">
                <a:solidFill>
                  <a:srgbClr val="0000CC"/>
                </a:solidFill>
              </a:rPr>
              <a:t>x</a:t>
            </a:r>
            <a:r>
              <a:rPr lang="el-GR" altLang="zh-TW" sz="2000">
                <a:solidFill>
                  <a:srgbClr val="0000CC"/>
                </a:solidFill>
              </a:rPr>
              <a:t>·</a:t>
            </a:r>
            <a:r>
              <a:rPr lang="en-US" altLang="zh-TW" sz="2000">
                <a:solidFill>
                  <a:srgbClr val="0000CC"/>
                </a:solidFill>
              </a:rPr>
              <a:t>x</a:t>
            </a:r>
            <a:r>
              <a:rPr lang="en-US" altLang="zh-TW" sz="2000" baseline="30000">
                <a:solidFill>
                  <a:srgbClr val="0000CC"/>
                </a:solidFill>
              </a:rPr>
              <a:t>k(p-1)(q-1)</a:t>
            </a:r>
            <a:r>
              <a:rPr lang="en-US" altLang="zh-TW" sz="2000">
                <a:solidFill>
                  <a:srgbClr val="0000CC"/>
                </a:solidFill>
              </a:rPr>
              <a:t> mod p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sz="2000">
                <a:solidFill>
                  <a:srgbClr val="0000CC"/>
                </a:solidFill>
              </a:rPr>
              <a:t>		  =</a:t>
            </a:r>
            <a:r>
              <a:rPr lang="en-US" altLang="zh-TW"/>
              <a:t> </a:t>
            </a:r>
            <a:r>
              <a:rPr lang="en-US" altLang="zh-TW" sz="2000">
                <a:solidFill>
                  <a:srgbClr val="0000CC"/>
                </a:solidFill>
              </a:rPr>
              <a:t>x</a:t>
            </a:r>
            <a:r>
              <a:rPr lang="el-GR" altLang="zh-TW" sz="2000">
                <a:solidFill>
                  <a:srgbClr val="0000CC"/>
                </a:solidFill>
              </a:rPr>
              <a:t>·</a:t>
            </a:r>
            <a:r>
              <a:rPr lang="en-US" altLang="zh-TW" sz="2000">
                <a:solidFill>
                  <a:srgbClr val="0000CC"/>
                </a:solidFill>
              </a:rPr>
              <a:t>(x</a:t>
            </a:r>
            <a:r>
              <a:rPr lang="en-US" altLang="zh-TW" sz="2000" baseline="30000">
                <a:solidFill>
                  <a:srgbClr val="0000CC"/>
                </a:solidFill>
              </a:rPr>
              <a:t>k(q-1)</a:t>
            </a:r>
            <a:r>
              <a:rPr lang="en-US" altLang="zh-TW">
                <a:solidFill>
                  <a:srgbClr val="0000CC"/>
                </a:solidFill>
              </a:rPr>
              <a:t>)</a:t>
            </a:r>
            <a:r>
              <a:rPr lang="en-US" altLang="zh-TW" sz="2000" baseline="30000">
                <a:solidFill>
                  <a:srgbClr val="0000CC"/>
                </a:solidFill>
              </a:rPr>
              <a:t>(p-1)</a:t>
            </a:r>
            <a:r>
              <a:rPr lang="en-US" altLang="zh-TW" sz="2000">
                <a:solidFill>
                  <a:srgbClr val="0000CC"/>
                </a:solidFill>
              </a:rPr>
              <a:t> mod p</a:t>
            </a:r>
            <a:endParaRPr lang="en-US" altLang="zh-TW"/>
          </a:p>
        </p:txBody>
      </p:sp>
      <p:sp>
        <p:nvSpPr>
          <p:cNvPr id="894991" name="Text Box 15"/>
          <p:cNvSpPr txBox="1">
            <a:spLocks noChangeArrowheads="1"/>
          </p:cNvSpPr>
          <p:nvPr/>
        </p:nvSpPr>
        <p:spPr bwMode="auto">
          <a:xfrm>
            <a:off x="685800" y="3733800"/>
            <a:ext cx="25320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Note that </a:t>
            </a:r>
            <a:r>
              <a:rPr lang="en-US" altLang="zh-TW">
                <a:solidFill>
                  <a:srgbClr val="0000CC"/>
                </a:solidFill>
              </a:rPr>
              <a:t>de = 1 + kT </a:t>
            </a:r>
          </a:p>
        </p:txBody>
      </p:sp>
      <p:sp>
        <p:nvSpPr>
          <p:cNvPr id="26632" name="Text Box 16"/>
          <p:cNvSpPr txBox="1">
            <a:spLocks noChangeArrowheads="1"/>
          </p:cNvSpPr>
          <p:nvPr/>
        </p:nvSpPr>
        <p:spPr bwMode="auto">
          <a:xfrm>
            <a:off x="6553200" y="1066800"/>
            <a:ext cx="2138363" cy="376238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public key: </a:t>
            </a:r>
            <a:r>
              <a:rPr lang="en-US" altLang="zh-TW">
                <a:solidFill>
                  <a:srgbClr val="0000CC"/>
                </a:solidFill>
              </a:rPr>
              <a:t>e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</a:p>
        </p:txBody>
      </p:sp>
      <p:sp>
        <p:nvSpPr>
          <p:cNvPr id="26633" name="Text Box 17"/>
          <p:cNvSpPr txBox="1">
            <a:spLocks noChangeArrowheads="1"/>
          </p:cNvSpPr>
          <p:nvPr/>
        </p:nvSpPr>
        <p:spPr bwMode="auto">
          <a:xfrm>
            <a:off x="6553200" y="2743200"/>
            <a:ext cx="1598613" cy="376238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secret key: </a:t>
            </a:r>
            <a:r>
              <a:rPr lang="en-US" altLang="zh-TW">
                <a:solidFill>
                  <a:srgbClr val="0000CC"/>
                </a:solidFill>
              </a:rPr>
              <a:t>d</a:t>
            </a:r>
          </a:p>
        </p:txBody>
      </p:sp>
      <p:sp>
        <p:nvSpPr>
          <p:cNvPr id="26634" name="Text Box 18"/>
          <p:cNvSpPr txBox="1">
            <a:spLocks noChangeArrowheads="1"/>
          </p:cNvSpPr>
          <p:nvPr/>
        </p:nvSpPr>
        <p:spPr bwMode="auto">
          <a:xfrm>
            <a:off x="1219200" y="1066800"/>
            <a:ext cx="1285875" cy="37623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message </a:t>
            </a:r>
            <a:r>
              <a:rPr lang="en-US" altLang="zh-TW">
                <a:solidFill>
                  <a:srgbClr val="0000CC"/>
                </a:solidFill>
              </a:rPr>
              <a:t>x</a:t>
            </a:r>
          </a:p>
        </p:txBody>
      </p:sp>
      <p:sp>
        <p:nvSpPr>
          <p:cNvPr id="26635" name="Text Box 19"/>
          <p:cNvSpPr txBox="1">
            <a:spLocks noChangeArrowheads="1"/>
          </p:cNvSpPr>
          <p:nvPr/>
        </p:nvSpPr>
        <p:spPr bwMode="auto">
          <a:xfrm>
            <a:off x="3429000" y="1500188"/>
            <a:ext cx="2278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000"/>
              <a:t>Send </a:t>
            </a:r>
            <a:r>
              <a:rPr lang="en-US" altLang="zh-TW" sz="2000">
                <a:solidFill>
                  <a:srgbClr val="0000CC"/>
                </a:solidFill>
              </a:rPr>
              <a:t>y = x</a:t>
            </a:r>
            <a:r>
              <a:rPr lang="en-US" altLang="zh-TW" sz="2000" baseline="30000">
                <a:solidFill>
                  <a:srgbClr val="0000CC"/>
                </a:solidFill>
              </a:rPr>
              <a:t>e</a:t>
            </a:r>
            <a:r>
              <a:rPr lang="en-US" altLang="zh-TW" sz="2000">
                <a:solidFill>
                  <a:srgbClr val="0000CC"/>
                </a:solidFill>
              </a:rPr>
              <a:t> mod n</a:t>
            </a:r>
          </a:p>
        </p:txBody>
      </p:sp>
      <p:sp>
        <p:nvSpPr>
          <p:cNvPr id="26636" name="Rectangle 20"/>
          <p:cNvSpPr>
            <a:spLocks noChangeArrowheads="1"/>
          </p:cNvSpPr>
          <p:nvPr/>
        </p:nvSpPr>
        <p:spPr bwMode="auto">
          <a:xfrm>
            <a:off x="6172200" y="3429000"/>
            <a:ext cx="2586038" cy="406400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buClr>
                <a:srgbClr val="A50021"/>
              </a:buClr>
            </a:pPr>
            <a:r>
              <a:rPr lang="en-US" altLang="zh-TW"/>
              <a:t>Compute </a:t>
            </a:r>
            <a:r>
              <a:rPr lang="en-US" altLang="zh-TW" sz="2000">
                <a:solidFill>
                  <a:srgbClr val="0000CC"/>
                </a:solidFill>
              </a:rPr>
              <a:t>z = y</a:t>
            </a:r>
            <a:r>
              <a:rPr lang="en-US" altLang="zh-TW" sz="2000" baseline="30000">
                <a:solidFill>
                  <a:srgbClr val="0000CC"/>
                </a:solidFill>
              </a:rPr>
              <a:t>d</a:t>
            </a:r>
            <a:r>
              <a:rPr lang="en-US" altLang="zh-TW" sz="2000">
                <a:solidFill>
                  <a:srgbClr val="0000CC"/>
                </a:solidFill>
              </a:rPr>
              <a:t> mod n</a:t>
            </a:r>
          </a:p>
        </p:txBody>
      </p:sp>
      <p:sp>
        <p:nvSpPr>
          <p:cNvPr id="26637" name="Text Box 21"/>
          <p:cNvSpPr txBox="1">
            <a:spLocks noChangeArrowheads="1"/>
          </p:cNvSpPr>
          <p:nvPr/>
        </p:nvSpPr>
        <p:spPr bwMode="auto">
          <a:xfrm>
            <a:off x="6477000" y="4114800"/>
            <a:ext cx="1893888" cy="20272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p, q</a:t>
            </a:r>
            <a:r>
              <a:rPr lang="en-US" altLang="zh-TW"/>
              <a:t> prime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n = pq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T = (p-1)(q-1)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e</a:t>
            </a:r>
            <a:r>
              <a:rPr lang="en-US" altLang="zh-TW"/>
              <a:t> s.t. </a:t>
            </a:r>
            <a:r>
              <a:rPr lang="en-US" altLang="zh-TW">
                <a:solidFill>
                  <a:srgbClr val="0000CC"/>
                </a:solidFill>
              </a:rPr>
              <a:t>gcd(e,T)=1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de = 1 (mod T)</a:t>
            </a:r>
          </a:p>
        </p:txBody>
      </p:sp>
      <p:sp>
        <p:nvSpPr>
          <p:cNvPr id="894999" name="Rectangle 23"/>
          <p:cNvSpPr>
            <a:spLocks noChangeArrowheads="1"/>
          </p:cNvSpPr>
          <p:nvPr/>
        </p:nvSpPr>
        <p:spPr bwMode="auto">
          <a:xfrm>
            <a:off x="2057400" y="3048000"/>
            <a:ext cx="2800350" cy="4064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8000"/>
                </a:solidFill>
              </a:rPr>
              <a:t>(a)</a:t>
            </a:r>
            <a:r>
              <a:rPr lang="en-US" altLang="zh-TW"/>
              <a:t>  </a:t>
            </a:r>
            <a:r>
              <a:rPr lang="en-US" altLang="zh-TW">
                <a:solidFill>
                  <a:srgbClr val="0000CC"/>
                </a:solidFill>
              </a:rPr>
              <a:t>x mod p =</a:t>
            </a:r>
            <a:r>
              <a:rPr lang="en-US" altLang="zh-TW"/>
              <a:t> </a:t>
            </a:r>
            <a:r>
              <a:rPr lang="en-US" altLang="zh-TW" sz="2000">
                <a:solidFill>
                  <a:srgbClr val="0000CC"/>
                </a:solidFill>
              </a:rPr>
              <a:t>x</a:t>
            </a:r>
            <a:r>
              <a:rPr lang="en-US" altLang="zh-TW" sz="2000" baseline="30000">
                <a:solidFill>
                  <a:srgbClr val="0000CC"/>
                </a:solidFill>
              </a:rPr>
              <a:t>ed</a:t>
            </a:r>
            <a:r>
              <a:rPr lang="en-US" altLang="zh-TW" sz="2000">
                <a:solidFill>
                  <a:srgbClr val="0000CC"/>
                </a:solidFill>
              </a:rPr>
              <a:t> mod p</a:t>
            </a:r>
          </a:p>
        </p:txBody>
      </p:sp>
      <p:sp>
        <p:nvSpPr>
          <p:cNvPr id="26639" name="Rectangle 24"/>
          <p:cNvSpPr>
            <a:spLocks noChangeArrowheads="1"/>
          </p:cNvSpPr>
          <p:nvPr/>
        </p:nvSpPr>
        <p:spPr bwMode="auto">
          <a:xfrm>
            <a:off x="685800" y="3048000"/>
            <a:ext cx="1027113" cy="3762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A50021"/>
                </a:solidFill>
              </a:rPr>
              <a:t>1)</a:t>
            </a:r>
            <a:r>
              <a:rPr lang="en-US" altLang="zh-TW"/>
              <a:t>  </a:t>
            </a:r>
            <a:r>
              <a:rPr lang="en-US" altLang="zh-TW">
                <a:solidFill>
                  <a:srgbClr val="0000CC"/>
                </a:solidFill>
              </a:rPr>
              <a:t>z = x</a:t>
            </a:r>
          </a:p>
        </p:txBody>
      </p:sp>
      <p:sp>
        <p:nvSpPr>
          <p:cNvPr id="895001" name="Rectangle 25"/>
          <p:cNvSpPr>
            <a:spLocks noChangeArrowheads="1"/>
          </p:cNvSpPr>
          <p:nvPr/>
        </p:nvSpPr>
        <p:spPr bwMode="auto">
          <a:xfrm>
            <a:off x="3124200" y="3609975"/>
            <a:ext cx="1884363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= 1 + k(p-1)(q-1)</a:t>
            </a:r>
            <a:r>
              <a:rPr lang="en-US" altLang="zh-TW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4991" grpId="0"/>
      <p:bldP spid="894999" grpId="0" animBg="1"/>
      <p:bldP spid="89500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3581400" y="457200"/>
            <a:ext cx="1920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Correctness</a:t>
            </a:r>
          </a:p>
        </p:txBody>
      </p:sp>
      <p:sp>
        <p:nvSpPr>
          <p:cNvPr id="27651" name="Oval 3"/>
          <p:cNvSpPr>
            <a:spLocks noChangeArrowheads="1"/>
          </p:cNvSpPr>
          <p:nvPr/>
        </p:nvSpPr>
        <p:spPr bwMode="auto">
          <a:xfrm>
            <a:off x="1295400" y="1635125"/>
            <a:ext cx="1371600" cy="914400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Alice</a:t>
            </a:r>
          </a:p>
        </p:txBody>
      </p:sp>
      <p:sp>
        <p:nvSpPr>
          <p:cNvPr id="27652" name="Oval 4"/>
          <p:cNvSpPr>
            <a:spLocks noChangeArrowheads="1"/>
          </p:cNvSpPr>
          <p:nvPr/>
        </p:nvSpPr>
        <p:spPr bwMode="auto">
          <a:xfrm>
            <a:off x="6477000" y="1635125"/>
            <a:ext cx="1371600" cy="914400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Bob</a:t>
            </a:r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2819400" y="2092325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6017" name="Text Box 17"/>
          <p:cNvSpPr txBox="1">
            <a:spLocks noChangeArrowheads="1"/>
          </p:cNvSpPr>
          <p:nvPr/>
        </p:nvSpPr>
        <p:spPr bwMode="auto">
          <a:xfrm>
            <a:off x="304800" y="3886200"/>
            <a:ext cx="5770563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Fermat’s little theorem</a:t>
            </a:r>
            <a:r>
              <a:rPr lang="en-US" altLang="zh-TW"/>
              <a:t>: If </a:t>
            </a:r>
            <a:r>
              <a:rPr lang="en-US" altLang="zh-TW">
                <a:solidFill>
                  <a:srgbClr val="0000CC"/>
                </a:solidFill>
              </a:rPr>
              <a:t>p | a</a:t>
            </a:r>
            <a:r>
              <a:rPr lang="en-US" altLang="zh-TW"/>
              <a:t>, then </a:t>
            </a:r>
            <a:r>
              <a:rPr lang="en-US" altLang="zh-TW">
                <a:solidFill>
                  <a:srgbClr val="0000CC"/>
                </a:solidFill>
              </a:rPr>
              <a:t>a</a:t>
            </a:r>
            <a:r>
              <a:rPr lang="en-US" altLang="zh-TW" baseline="30000">
                <a:solidFill>
                  <a:srgbClr val="0000CC"/>
                </a:solidFill>
              </a:rPr>
              <a:t>p-1</a:t>
            </a:r>
            <a:r>
              <a:rPr lang="en-US" altLang="zh-TW">
                <a:solidFill>
                  <a:srgbClr val="0000CC"/>
                </a:solidFill>
              </a:rPr>
              <a:t> </a:t>
            </a:r>
            <a:r>
              <a:rPr kumimoji="0" lang="en-US" altLang="en-US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zh-TW">
                <a:solidFill>
                  <a:srgbClr val="0000CC"/>
                </a:solidFill>
              </a:rPr>
              <a:t> 1 mod p</a:t>
            </a:r>
          </a:p>
        </p:txBody>
      </p:sp>
      <p:sp>
        <p:nvSpPr>
          <p:cNvPr id="27655" name="Text Box 18"/>
          <p:cNvSpPr txBox="1">
            <a:spLocks noChangeArrowheads="1"/>
          </p:cNvSpPr>
          <p:nvPr/>
        </p:nvSpPr>
        <p:spPr bwMode="auto">
          <a:xfrm>
            <a:off x="6553200" y="1066800"/>
            <a:ext cx="2138363" cy="376238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public key: </a:t>
            </a:r>
            <a:r>
              <a:rPr lang="en-US" altLang="zh-TW">
                <a:solidFill>
                  <a:srgbClr val="0000CC"/>
                </a:solidFill>
              </a:rPr>
              <a:t>e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</a:p>
        </p:txBody>
      </p:sp>
      <p:sp>
        <p:nvSpPr>
          <p:cNvPr id="27656" name="Text Box 19"/>
          <p:cNvSpPr txBox="1">
            <a:spLocks noChangeArrowheads="1"/>
          </p:cNvSpPr>
          <p:nvPr/>
        </p:nvSpPr>
        <p:spPr bwMode="auto">
          <a:xfrm>
            <a:off x="6553200" y="2743200"/>
            <a:ext cx="1598613" cy="376238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secret key: </a:t>
            </a:r>
            <a:r>
              <a:rPr lang="en-US" altLang="zh-TW">
                <a:solidFill>
                  <a:srgbClr val="0000CC"/>
                </a:solidFill>
              </a:rPr>
              <a:t>d</a:t>
            </a:r>
          </a:p>
        </p:txBody>
      </p:sp>
      <p:sp>
        <p:nvSpPr>
          <p:cNvPr id="27657" name="Text Box 20"/>
          <p:cNvSpPr txBox="1">
            <a:spLocks noChangeArrowheads="1"/>
          </p:cNvSpPr>
          <p:nvPr/>
        </p:nvSpPr>
        <p:spPr bwMode="auto">
          <a:xfrm>
            <a:off x="1219200" y="1066800"/>
            <a:ext cx="1285875" cy="37623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message </a:t>
            </a:r>
            <a:r>
              <a:rPr lang="en-US" altLang="zh-TW">
                <a:solidFill>
                  <a:srgbClr val="0000CC"/>
                </a:solidFill>
              </a:rPr>
              <a:t>x</a:t>
            </a:r>
          </a:p>
        </p:txBody>
      </p:sp>
      <p:sp>
        <p:nvSpPr>
          <p:cNvPr id="27658" name="Text Box 21"/>
          <p:cNvSpPr txBox="1">
            <a:spLocks noChangeArrowheads="1"/>
          </p:cNvSpPr>
          <p:nvPr/>
        </p:nvSpPr>
        <p:spPr bwMode="auto">
          <a:xfrm>
            <a:off x="3429000" y="1500188"/>
            <a:ext cx="2278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000"/>
              <a:t>Send </a:t>
            </a:r>
            <a:r>
              <a:rPr lang="en-US" altLang="zh-TW" sz="2000">
                <a:solidFill>
                  <a:srgbClr val="0000CC"/>
                </a:solidFill>
              </a:rPr>
              <a:t>y = x</a:t>
            </a:r>
            <a:r>
              <a:rPr lang="en-US" altLang="zh-TW" sz="2000" baseline="30000">
                <a:solidFill>
                  <a:srgbClr val="0000CC"/>
                </a:solidFill>
              </a:rPr>
              <a:t>e</a:t>
            </a:r>
            <a:r>
              <a:rPr lang="en-US" altLang="zh-TW" sz="2000">
                <a:solidFill>
                  <a:srgbClr val="0000CC"/>
                </a:solidFill>
              </a:rPr>
              <a:t> mod n</a:t>
            </a:r>
          </a:p>
        </p:txBody>
      </p:sp>
      <p:sp>
        <p:nvSpPr>
          <p:cNvPr id="27659" name="Rectangle 22"/>
          <p:cNvSpPr>
            <a:spLocks noChangeArrowheads="1"/>
          </p:cNvSpPr>
          <p:nvPr/>
        </p:nvSpPr>
        <p:spPr bwMode="auto">
          <a:xfrm>
            <a:off x="6172200" y="3429000"/>
            <a:ext cx="2586038" cy="406400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buClr>
                <a:srgbClr val="A50021"/>
              </a:buClr>
            </a:pPr>
            <a:r>
              <a:rPr lang="en-US" altLang="zh-TW"/>
              <a:t>Compute </a:t>
            </a:r>
            <a:r>
              <a:rPr lang="en-US" altLang="zh-TW" sz="2000">
                <a:solidFill>
                  <a:srgbClr val="0000CC"/>
                </a:solidFill>
              </a:rPr>
              <a:t>z = y</a:t>
            </a:r>
            <a:r>
              <a:rPr lang="en-US" altLang="zh-TW" sz="2000" baseline="30000">
                <a:solidFill>
                  <a:srgbClr val="0000CC"/>
                </a:solidFill>
              </a:rPr>
              <a:t>d</a:t>
            </a:r>
            <a:r>
              <a:rPr lang="en-US" altLang="zh-TW" sz="2000">
                <a:solidFill>
                  <a:srgbClr val="0000CC"/>
                </a:solidFill>
              </a:rPr>
              <a:t> mod n</a:t>
            </a:r>
          </a:p>
        </p:txBody>
      </p:sp>
      <p:sp>
        <p:nvSpPr>
          <p:cNvPr id="27660" name="Text Box 23"/>
          <p:cNvSpPr txBox="1">
            <a:spLocks noChangeArrowheads="1"/>
          </p:cNvSpPr>
          <p:nvPr/>
        </p:nvSpPr>
        <p:spPr bwMode="auto">
          <a:xfrm>
            <a:off x="6477000" y="4114800"/>
            <a:ext cx="1893888" cy="20272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p, q</a:t>
            </a:r>
            <a:r>
              <a:rPr lang="en-US" altLang="zh-TW"/>
              <a:t> prime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n = pq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T = (p-1)(q-1)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e</a:t>
            </a:r>
            <a:r>
              <a:rPr lang="en-US" altLang="zh-TW"/>
              <a:t> s.t. </a:t>
            </a:r>
            <a:r>
              <a:rPr lang="en-US" altLang="zh-TW">
                <a:solidFill>
                  <a:srgbClr val="0000CC"/>
                </a:solidFill>
              </a:rPr>
              <a:t>gcd(e,T)=1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de = 1 (mod T)</a:t>
            </a:r>
          </a:p>
        </p:txBody>
      </p:sp>
      <p:sp>
        <p:nvSpPr>
          <p:cNvPr id="896024" name="Text Box 24"/>
          <p:cNvSpPr txBox="1">
            <a:spLocks noChangeArrowheads="1"/>
          </p:cNvSpPr>
          <p:nvPr/>
        </p:nvSpPr>
        <p:spPr bwMode="auto">
          <a:xfrm>
            <a:off x="685800" y="4572000"/>
            <a:ext cx="4470400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Hence, </a:t>
            </a:r>
            <a:r>
              <a:rPr lang="en-US" altLang="zh-TW" sz="2000">
                <a:solidFill>
                  <a:srgbClr val="0000CC"/>
                </a:solidFill>
              </a:rPr>
              <a:t>x</a:t>
            </a:r>
            <a:r>
              <a:rPr lang="en-US" altLang="zh-TW" sz="2000" baseline="30000">
                <a:solidFill>
                  <a:srgbClr val="0000CC"/>
                </a:solidFill>
              </a:rPr>
              <a:t>ed</a:t>
            </a:r>
            <a:r>
              <a:rPr lang="en-US" altLang="zh-TW" sz="2000">
                <a:solidFill>
                  <a:srgbClr val="0000CC"/>
                </a:solidFill>
              </a:rPr>
              <a:t> mod p =</a:t>
            </a:r>
            <a:r>
              <a:rPr lang="en-US" altLang="zh-TW"/>
              <a:t> </a:t>
            </a:r>
            <a:r>
              <a:rPr lang="en-US" altLang="zh-TW" sz="2000">
                <a:solidFill>
                  <a:srgbClr val="0000CC"/>
                </a:solidFill>
              </a:rPr>
              <a:t>x</a:t>
            </a:r>
            <a:r>
              <a:rPr lang="en-US" altLang="zh-TW" sz="2000" baseline="30000">
                <a:solidFill>
                  <a:srgbClr val="0000CC"/>
                </a:solidFill>
              </a:rPr>
              <a:t>1+k(p-1)(q-1)</a:t>
            </a:r>
            <a:r>
              <a:rPr lang="en-US" altLang="zh-TW" sz="2000">
                <a:solidFill>
                  <a:srgbClr val="0000CC"/>
                </a:solidFill>
              </a:rPr>
              <a:t> mod p</a:t>
            </a:r>
            <a:r>
              <a:rPr lang="en-US" altLang="zh-TW"/>
              <a:t>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               </a:t>
            </a:r>
            <a:r>
              <a:rPr lang="en-US" altLang="zh-TW" sz="2000">
                <a:solidFill>
                  <a:srgbClr val="0000CC"/>
                </a:solidFill>
              </a:rPr>
              <a:t>=</a:t>
            </a:r>
            <a:r>
              <a:rPr lang="en-US" altLang="zh-TW"/>
              <a:t> </a:t>
            </a:r>
            <a:r>
              <a:rPr lang="en-US" altLang="zh-TW" sz="2000">
                <a:solidFill>
                  <a:srgbClr val="0000CC"/>
                </a:solidFill>
              </a:rPr>
              <a:t>x</a:t>
            </a:r>
            <a:r>
              <a:rPr lang="el-GR" altLang="zh-TW" sz="2000">
                <a:solidFill>
                  <a:srgbClr val="0000CC"/>
                </a:solidFill>
              </a:rPr>
              <a:t>·</a:t>
            </a:r>
            <a:r>
              <a:rPr lang="en-US" altLang="zh-TW" sz="2000">
                <a:solidFill>
                  <a:srgbClr val="0000CC"/>
                </a:solidFill>
              </a:rPr>
              <a:t>x</a:t>
            </a:r>
            <a:r>
              <a:rPr lang="en-US" altLang="zh-TW" sz="2000" baseline="30000">
                <a:solidFill>
                  <a:srgbClr val="0000CC"/>
                </a:solidFill>
              </a:rPr>
              <a:t>k(p-1)(q-1)</a:t>
            </a:r>
            <a:r>
              <a:rPr lang="en-US" altLang="zh-TW" sz="2000">
                <a:solidFill>
                  <a:srgbClr val="0000CC"/>
                </a:solidFill>
              </a:rPr>
              <a:t> mod p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sz="2000">
                <a:solidFill>
                  <a:srgbClr val="0000CC"/>
                </a:solidFill>
              </a:rPr>
              <a:t>		  =</a:t>
            </a:r>
            <a:r>
              <a:rPr lang="en-US" altLang="zh-TW"/>
              <a:t> </a:t>
            </a:r>
            <a:r>
              <a:rPr lang="en-US" altLang="zh-TW" sz="2000">
                <a:solidFill>
                  <a:srgbClr val="0000CC"/>
                </a:solidFill>
              </a:rPr>
              <a:t>x</a:t>
            </a:r>
            <a:r>
              <a:rPr lang="el-GR" altLang="zh-TW" sz="2000">
                <a:solidFill>
                  <a:srgbClr val="0000CC"/>
                </a:solidFill>
              </a:rPr>
              <a:t>·</a:t>
            </a:r>
            <a:r>
              <a:rPr lang="en-US" altLang="zh-TW" sz="2000">
                <a:solidFill>
                  <a:srgbClr val="0000CC"/>
                </a:solidFill>
              </a:rPr>
              <a:t>(x</a:t>
            </a:r>
            <a:r>
              <a:rPr lang="en-US" altLang="zh-TW" sz="2000" baseline="30000">
                <a:solidFill>
                  <a:srgbClr val="0000CC"/>
                </a:solidFill>
              </a:rPr>
              <a:t>k(q-1)</a:t>
            </a:r>
            <a:r>
              <a:rPr lang="en-US" altLang="zh-TW">
                <a:solidFill>
                  <a:srgbClr val="0000CC"/>
                </a:solidFill>
              </a:rPr>
              <a:t>)</a:t>
            </a:r>
            <a:r>
              <a:rPr lang="en-US" altLang="zh-TW" sz="2000" baseline="30000">
                <a:solidFill>
                  <a:srgbClr val="0000CC"/>
                </a:solidFill>
              </a:rPr>
              <a:t>(p-1)</a:t>
            </a:r>
            <a:r>
              <a:rPr lang="en-US" altLang="zh-TW" sz="2000">
                <a:solidFill>
                  <a:srgbClr val="0000CC"/>
                </a:solidFill>
              </a:rPr>
              <a:t> mod p</a:t>
            </a:r>
          </a:p>
          <a:p>
            <a:pPr eaLnBrk="1" hangingPunct="1">
              <a:lnSpc>
                <a:spcPct val="150000"/>
              </a:lnSpc>
            </a:pPr>
            <a:endParaRPr lang="en-US" altLang="zh-TW" sz="2000">
              <a:solidFill>
                <a:srgbClr val="0000CC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	  </a:t>
            </a:r>
            <a:r>
              <a:rPr lang="en-US" altLang="zh-TW" sz="2000">
                <a:solidFill>
                  <a:srgbClr val="0000CC"/>
                </a:solidFill>
              </a:rPr>
              <a:t>=</a:t>
            </a:r>
            <a:r>
              <a:rPr lang="en-US" altLang="zh-TW"/>
              <a:t> </a:t>
            </a:r>
            <a:r>
              <a:rPr lang="en-US" altLang="zh-TW" sz="2000">
                <a:solidFill>
                  <a:srgbClr val="0000CC"/>
                </a:solidFill>
              </a:rPr>
              <a:t>x mod p</a:t>
            </a:r>
          </a:p>
        </p:txBody>
      </p:sp>
      <p:sp>
        <p:nvSpPr>
          <p:cNvPr id="27662" name="Rectangle 26"/>
          <p:cNvSpPr>
            <a:spLocks noChangeArrowheads="1"/>
          </p:cNvSpPr>
          <p:nvPr/>
        </p:nvSpPr>
        <p:spPr bwMode="auto">
          <a:xfrm>
            <a:off x="2057400" y="3048000"/>
            <a:ext cx="2800350" cy="4064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8000"/>
                </a:solidFill>
              </a:rPr>
              <a:t>(a)</a:t>
            </a:r>
            <a:r>
              <a:rPr lang="en-US" altLang="zh-TW"/>
              <a:t>  </a:t>
            </a:r>
            <a:r>
              <a:rPr lang="en-US" altLang="zh-TW">
                <a:solidFill>
                  <a:srgbClr val="0000CC"/>
                </a:solidFill>
              </a:rPr>
              <a:t>x mod p =</a:t>
            </a:r>
            <a:r>
              <a:rPr lang="en-US" altLang="zh-TW"/>
              <a:t> </a:t>
            </a:r>
            <a:r>
              <a:rPr lang="en-US" altLang="zh-TW" sz="2000">
                <a:solidFill>
                  <a:srgbClr val="0000CC"/>
                </a:solidFill>
              </a:rPr>
              <a:t>x</a:t>
            </a:r>
            <a:r>
              <a:rPr lang="en-US" altLang="zh-TW" sz="2000" baseline="30000">
                <a:solidFill>
                  <a:srgbClr val="0000CC"/>
                </a:solidFill>
              </a:rPr>
              <a:t>ed</a:t>
            </a:r>
            <a:r>
              <a:rPr lang="en-US" altLang="zh-TW" sz="2000">
                <a:solidFill>
                  <a:srgbClr val="0000CC"/>
                </a:solidFill>
              </a:rPr>
              <a:t> mod p</a:t>
            </a:r>
          </a:p>
        </p:txBody>
      </p:sp>
      <p:sp>
        <p:nvSpPr>
          <p:cNvPr id="27663" name="Rectangle 27"/>
          <p:cNvSpPr>
            <a:spLocks noChangeArrowheads="1"/>
          </p:cNvSpPr>
          <p:nvPr/>
        </p:nvSpPr>
        <p:spPr bwMode="auto">
          <a:xfrm>
            <a:off x="685800" y="3048000"/>
            <a:ext cx="1027113" cy="3762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A50021"/>
                </a:solidFill>
              </a:rPr>
              <a:t>1)</a:t>
            </a:r>
            <a:r>
              <a:rPr lang="en-US" altLang="zh-TW"/>
              <a:t>  </a:t>
            </a:r>
            <a:r>
              <a:rPr lang="en-US" altLang="zh-TW">
                <a:solidFill>
                  <a:srgbClr val="0000CC"/>
                </a:solidFill>
              </a:rPr>
              <a:t>z = x</a:t>
            </a:r>
          </a:p>
        </p:txBody>
      </p:sp>
      <p:sp>
        <p:nvSpPr>
          <p:cNvPr id="896031" name="AutoShape 31"/>
          <p:cNvSpPr>
            <a:spLocks/>
          </p:cNvSpPr>
          <p:nvPr/>
        </p:nvSpPr>
        <p:spPr bwMode="auto">
          <a:xfrm rot="-5400000">
            <a:off x="3390900" y="5614988"/>
            <a:ext cx="304800" cy="685800"/>
          </a:xfrm>
          <a:prstGeom prst="leftBrace">
            <a:avLst>
              <a:gd name="adj1" fmla="val 18750"/>
              <a:gd name="adj2" fmla="val 50000"/>
            </a:avLst>
          </a:prstGeom>
          <a:noFill/>
          <a:ln w="9525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96032" name="Text Box 32"/>
          <p:cNvSpPr txBox="1">
            <a:spLocks noChangeArrowheads="1"/>
          </p:cNvSpPr>
          <p:nvPr/>
        </p:nvSpPr>
        <p:spPr bwMode="auto">
          <a:xfrm>
            <a:off x="3352800" y="6019800"/>
            <a:ext cx="3016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A50021"/>
                </a:solidFill>
              </a:rPr>
              <a:t>a</a:t>
            </a:r>
          </a:p>
        </p:txBody>
      </p:sp>
      <p:sp>
        <p:nvSpPr>
          <p:cNvPr id="896034" name="Line 34"/>
          <p:cNvSpPr>
            <a:spLocks noChangeShapeType="1"/>
          </p:cNvSpPr>
          <p:nvPr/>
        </p:nvSpPr>
        <p:spPr bwMode="auto">
          <a:xfrm>
            <a:off x="3581400" y="3962400"/>
            <a:ext cx="228600" cy="22860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96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96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0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6017" grpId="0" animBg="1"/>
      <p:bldP spid="896031" grpId="0" animBg="1"/>
      <p:bldP spid="896032" grpId="0"/>
      <p:bldP spid="89603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3581400" y="457200"/>
            <a:ext cx="1920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Correctness</a:t>
            </a:r>
          </a:p>
        </p:txBody>
      </p:sp>
      <p:sp>
        <p:nvSpPr>
          <p:cNvPr id="28675" name="Oval 3"/>
          <p:cNvSpPr>
            <a:spLocks noChangeArrowheads="1"/>
          </p:cNvSpPr>
          <p:nvPr/>
        </p:nvSpPr>
        <p:spPr bwMode="auto">
          <a:xfrm>
            <a:off x="1295400" y="1635125"/>
            <a:ext cx="1371600" cy="914400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Alice</a:t>
            </a:r>
          </a:p>
        </p:txBody>
      </p:sp>
      <p:sp>
        <p:nvSpPr>
          <p:cNvPr id="28676" name="Oval 4"/>
          <p:cNvSpPr>
            <a:spLocks noChangeArrowheads="1"/>
          </p:cNvSpPr>
          <p:nvPr/>
        </p:nvSpPr>
        <p:spPr bwMode="auto">
          <a:xfrm>
            <a:off x="6477000" y="1635125"/>
            <a:ext cx="1371600" cy="914400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Bob</a:t>
            </a:r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>
            <a:off x="2819400" y="2092325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685800" y="4556125"/>
            <a:ext cx="44704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Hence, </a:t>
            </a:r>
            <a:r>
              <a:rPr lang="en-US" altLang="zh-TW" sz="2000">
                <a:solidFill>
                  <a:srgbClr val="0000CC"/>
                </a:solidFill>
              </a:rPr>
              <a:t>x</a:t>
            </a:r>
            <a:r>
              <a:rPr lang="en-US" altLang="zh-TW" sz="2000" baseline="30000">
                <a:solidFill>
                  <a:srgbClr val="0000CC"/>
                </a:solidFill>
              </a:rPr>
              <a:t>ed</a:t>
            </a:r>
            <a:r>
              <a:rPr lang="en-US" altLang="zh-TW" sz="2000">
                <a:solidFill>
                  <a:srgbClr val="0000CC"/>
                </a:solidFill>
              </a:rPr>
              <a:t> mod p =</a:t>
            </a:r>
            <a:r>
              <a:rPr lang="en-US" altLang="zh-TW"/>
              <a:t> </a:t>
            </a:r>
            <a:r>
              <a:rPr lang="en-US" altLang="zh-TW" sz="2000">
                <a:solidFill>
                  <a:srgbClr val="0000CC"/>
                </a:solidFill>
              </a:rPr>
              <a:t>x</a:t>
            </a:r>
            <a:r>
              <a:rPr lang="en-US" altLang="zh-TW" sz="2000" baseline="30000">
                <a:solidFill>
                  <a:srgbClr val="0000CC"/>
                </a:solidFill>
              </a:rPr>
              <a:t>1+k(p-1)(q-1)</a:t>
            </a:r>
            <a:r>
              <a:rPr lang="en-US" altLang="zh-TW" sz="2000">
                <a:solidFill>
                  <a:srgbClr val="0000CC"/>
                </a:solidFill>
              </a:rPr>
              <a:t> mod p</a:t>
            </a:r>
            <a:r>
              <a:rPr lang="en-US" altLang="zh-TW"/>
              <a:t>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               </a:t>
            </a:r>
            <a:r>
              <a:rPr lang="en-US" altLang="zh-TW" sz="2000">
                <a:solidFill>
                  <a:srgbClr val="0000CC"/>
                </a:solidFill>
              </a:rPr>
              <a:t>=</a:t>
            </a:r>
            <a:r>
              <a:rPr lang="en-US" altLang="zh-TW"/>
              <a:t> </a:t>
            </a:r>
            <a:r>
              <a:rPr lang="en-US" altLang="zh-TW" sz="2000">
                <a:solidFill>
                  <a:srgbClr val="0000CC"/>
                </a:solidFill>
              </a:rPr>
              <a:t>x</a:t>
            </a:r>
            <a:r>
              <a:rPr lang="el-GR" altLang="zh-TW" sz="2000">
                <a:solidFill>
                  <a:srgbClr val="0000CC"/>
                </a:solidFill>
              </a:rPr>
              <a:t>·</a:t>
            </a:r>
            <a:r>
              <a:rPr lang="en-US" altLang="zh-TW" sz="2000">
                <a:solidFill>
                  <a:srgbClr val="0000CC"/>
                </a:solidFill>
              </a:rPr>
              <a:t>x</a:t>
            </a:r>
            <a:r>
              <a:rPr lang="en-US" altLang="zh-TW" sz="2000" baseline="30000">
                <a:solidFill>
                  <a:srgbClr val="0000CC"/>
                </a:solidFill>
              </a:rPr>
              <a:t>k(p-1)(q-1)</a:t>
            </a:r>
            <a:r>
              <a:rPr lang="en-US" altLang="zh-TW" sz="2000">
                <a:solidFill>
                  <a:srgbClr val="0000CC"/>
                </a:solidFill>
              </a:rPr>
              <a:t> mod p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sz="2000">
                <a:solidFill>
                  <a:srgbClr val="0000CC"/>
                </a:solidFill>
              </a:rPr>
              <a:t>		  =</a:t>
            </a:r>
            <a:r>
              <a:rPr lang="en-US" altLang="zh-TW"/>
              <a:t> </a:t>
            </a:r>
            <a:r>
              <a:rPr lang="en-US" altLang="zh-TW" sz="2000">
                <a:solidFill>
                  <a:srgbClr val="0000CC"/>
                </a:solidFill>
              </a:rPr>
              <a:t>x</a:t>
            </a:r>
            <a:r>
              <a:rPr lang="el-GR" altLang="zh-TW" sz="2000">
                <a:solidFill>
                  <a:srgbClr val="0000CC"/>
                </a:solidFill>
              </a:rPr>
              <a:t>·</a:t>
            </a:r>
            <a:r>
              <a:rPr lang="en-US" altLang="zh-TW" sz="2000">
                <a:solidFill>
                  <a:srgbClr val="0000CC"/>
                </a:solidFill>
              </a:rPr>
              <a:t>(x</a:t>
            </a:r>
            <a:r>
              <a:rPr lang="en-US" altLang="zh-TW" sz="2000" baseline="30000">
                <a:solidFill>
                  <a:srgbClr val="0000CC"/>
                </a:solidFill>
              </a:rPr>
              <a:t>k(q-1)</a:t>
            </a:r>
            <a:r>
              <a:rPr lang="en-US" altLang="zh-TW">
                <a:solidFill>
                  <a:srgbClr val="0000CC"/>
                </a:solidFill>
              </a:rPr>
              <a:t>)</a:t>
            </a:r>
            <a:r>
              <a:rPr lang="en-US" altLang="zh-TW" sz="2000" baseline="30000">
                <a:solidFill>
                  <a:srgbClr val="0000CC"/>
                </a:solidFill>
              </a:rPr>
              <a:t>(p-1)</a:t>
            </a:r>
            <a:r>
              <a:rPr lang="en-US" altLang="zh-TW" sz="2000">
                <a:solidFill>
                  <a:srgbClr val="0000CC"/>
                </a:solidFill>
              </a:rPr>
              <a:t> mod p</a:t>
            </a:r>
            <a:endParaRPr lang="en-US" altLang="zh-TW"/>
          </a:p>
        </p:txBody>
      </p:sp>
      <p:sp>
        <p:nvSpPr>
          <p:cNvPr id="28679" name="Text Box 8"/>
          <p:cNvSpPr txBox="1">
            <a:spLocks noChangeArrowheads="1"/>
          </p:cNvSpPr>
          <p:nvPr/>
        </p:nvSpPr>
        <p:spPr bwMode="auto">
          <a:xfrm>
            <a:off x="6553200" y="1066800"/>
            <a:ext cx="2138363" cy="376238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public key: </a:t>
            </a:r>
            <a:r>
              <a:rPr lang="en-US" altLang="zh-TW">
                <a:solidFill>
                  <a:srgbClr val="0000CC"/>
                </a:solidFill>
              </a:rPr>
              <a:t>e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</a:p>
        </p:txBody>
      </p:sp>
      <p:sp>
        <p:nvSpPr>
          <p:cNvPr id="28680" name="Text Box 9"/>
          <p:cNvSpPr txBox="1">
            <a:spLocks noChangeArrowheads="1"/>
          </p:cNvSpPr>
          <p:nvPr/>
        </p:nvSpPr>
        <p:spPr bwMode="auto">
          <a:xfrm>
            <a:off x="6553200" y="2743200"/>
            <a:ext cx="1598613" cy="376238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secret key: </a:t>
            </a:r>
            <a:r>
              <a:rPr lang="en-US" altLang="zh-TW">
                <a:solidFill>
                  <a:srgbClr val="0000CC"/>
                </a:solidFill>
              </a:rPr>
              <a:t>d</a:t>
            </a:r>
          </a:p>
        </p:txBody>
      </p:sp>
      <p:sp>
        <p:nvSpPr>
          <p:cNvPr id="28681" name="Text Box 10"/>
          <p:cNvSpPr txBox="1">
            <a:spLocks noChangeArrowheads="1"/>
          </p:cNvSpPr>
          <p:nvPr/>
        </p:nvSpPr>
        <p:spPr bwMode="auto">
          <a:xfrm>
            <a:off x="1219200" y="1066800"/>
            <a:ext cx="1285875" cy="37623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message </a:t>
            </a:r>
            <a:r>
              <a:rPr lang="en-US" altLang="zh-TW">
                <a:solidFill>
                  <a:srgbClr val="0000CC"/>
                </a:solidFill>
              </a:rPr>
              <a:t>x</a:t>
            </a:r>
          </a:p>
        </p:txBody>
      </p:sp>
      <p:sp>
        <p:nvSpPr>
          <p:cNvPr id="28682" name="Text Box 11"/>
          <p:cNvSpPr txBox="1">
            <a:spLocks noChangeArrowheads="1"/>
          </p:cNvSpPr>
          <p:nvPr/>
        </p:nvSpPr>
        <p:spPr bwMode="auto">
          <a:xfrm>
            <a:off x="3429000" y="1500188"/>
            <a:ext cx="2278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000"/>
              <a:t>Send </a:t>
            </a:r>
            <a:r>
              <a:rPr lang="en-US" altLang="zh-TW" sz="2000">
                <a:solidFill>
                  <a:srgbClr val="0000CC"/>
                </a:solidFill>
              </a:rPr>
              <a:t>y = x</a:t>
            </a:r>
            <a:r>
              <a:rPr lang="en-US" altLang="zh-TW" sz="2000" baseline="30000">
                <a:solidFill>
                  <a:srgbClr val="0000CC"/>
                </a:solidFill>
              </a:rPr>
              <a:t>e</a:t>
            </a:r>
            <a:r>
              <a:rPr lang="en-US" altLang="zh-TW" sz="2000">
                <a:solidFill>
                  <a:srgbClr val="0000CC"/>
                </a:solidFill>
              </a:rPr>
              <a:t> mod n</a:t>
            </a:r>
          </a:p>
        </p:txBody>
      </p:sp>
      <p:sp>
        <p:nvSpPr>
          <p:cNvPr id="28683" name="Rectangle 12"/>
          <p:cNvSpPr>
            <a:spLocks noChangeArrowheads="1"/>
          </p:cNvSpPr>
          <p:nvPr/>
        </p:nvSpPr>
        <p:spPr bwMode="auto">
          <a:xfrm>
            <a:off x="6172200" y="3429000"/>
            <a:ext cx="2586038" cy="406400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buClr>
                <a:srgbClr val="A50021"/>
              </a:buClr>
            </a:pPr>
            <a:r>
              <a:rPr lang="en-US" altLang="zh-TW"/>
              <a:t>Compute </a:t>
            </a:r>
            <a:r>
              <a:rPr lang="en-US" altLang="zh-TW" sz="2000">
                <a:solidFill>
                  <a:srgbClr val="0000CC"/>
                </a:solidFill>
              </a:rPr>
              <a:t>z = y</a:t>
            </a:r>
            <a:r>
              <a:rPr lang="en-US" altLang="zh-TW" sz="2000" baseline="30000">
                <a:solidFill>
                  <a:srgbClr val="0000CC"/>
                </a:solidFill>
              </a:rPr>
              <a:t>d</a:t>
            </a:r>
            <a:r>
              <a:rPr lang="en-US" altLang="zh-TW" sz="2000">
                <a:solidFill>
                  <a:srgbClr val="0000CC"/>
                </a:solidFill>
              </a:rPr>
              <a:t> mod n</a:t>
            </a:r>
          </a:p>
        </p:txBody>
      </p:sp>
      <p:sp>
        <p:nvSpPr>
          <p:cNvPr id="28684" name="Text Box 13"/>
          <p:cNvSpPr txBox="1">
            <a:spLocks noChangeArrowheads="1"/>
          </p:cNvSpPr>
          <p:nvPr/>
        </p:nvSpPr>
        <p:spPr bwMode="auto">
          <a:xfrm>
            <a:off x="6477000" y="4114800"/>
            <a:ext cx="1893888" cy="20272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p, q</a:t>
            </a:r>
            <a:r>
              <a:rPr lang="en-US" altLang="zh-TW"/>
              <a:t> prime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n = pq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T = (p-1)(q-1)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e</a:t>
            </a:r>
            <a:r>
              <a:rPr lang="en-US" altLang="zh-TW"/>
              <a:t> s.t. </a:t>
            </a:r>
            <a:r>
              <a:rPr lang="en-US" altLang="zh-TW">
                <a:solidFill>
                  <a:srgbClr val="0000CC"/>
                </a:solidFill>
              </a:rPr>
              <a:t>gcd(e,T)=1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de = 1 (mod T)</a:t>
            </a:r>
          </a:p>
        </p:txBody>
      </p:sp>
      <p:sp>
        <p:nvSpPr>
          <p:cNvPr id="28685" name="Rectangle 14"/>
          <p:cNvSpPr>
            <a:spLocks noChangeArrowheads="1"/>
          </p:cNvSpPr>
          <p:nvPr/>
        </p:nvSpPr>
        <p:spPr bwMode="auto">
          <a:xfrm>
            <a:off x="2057400" y="3048000"/>
            <a:ext cx="2800350" cy="4064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8000"/>
                </a:solidFill>
              </a:rPr>
              <a:t>(a)</a:t>
            </a:r>
            <a:r>
              <a:rPr lang="en-US" altLang="zh-TW"/>
              <a:t>  </a:t>
            </a:r>
            <a:r>
              <a:rPr lang="en-US" altLang="zh-TW">
                <a:solidFill>
                  <a:srgbClr val="0000CC"/>
                </a:solidFill>
              </a:rPr>
              <a:t>x mod p =</a:t>
            </a:r>
            <a:r>
              <a:rPr lang="en-US" altLang="zh-TW"/>
              <a:t> </a:t>
            </a:r>
            <a:r>
              <a:rPr lang="en-US" altLang="zh-TW" sz="2000">
                <a:solidFill>
                  <a:srgbClr val="0000CC"/>
                </a:solidFill>
              </a:rPr>
              <a:t>x</a:t>
            </a:r>
            <a:r>
              <a:rPr lang="en-US" altLang="zh-TW" sz="2000" baseline="30000">
                <a:solidFill>
                  <a:srgbClr val="0000CC"/>
                </a:solidFill>
              </a:rPr>
              <a:t>ed</a:t>
            </a:r>
            <a:r>
              <a:rPr lang="en-US" altLang="zh-TW" sz="2000">
                <a:solidFill>
                  <a:srgbClr val="0000CC"/>
                </a:solidFill>
              </a:rPr>
              <a:t> mod p</a:t>
            </a:r>
          </a:p>
        </p:txBody>
      </p:sp>
      <p:sp>
        <p:nvSpPr>
          <p:cNvPr id="28686" name="Rectangle 15"/>
          <p:cNvSpPr>
            <a:spLocks noChangeArrowheads="1"/>
          </p:cNvSpPr>
          <p:nvPr/>
        </p:nvSpPr>
        <p:spPr bwMode="auto">
          <a:xfrm>
            <a:off x="685800" y="3048000"/>
            <a:ext cx="1027113" cy="3762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A50021"/>
                </a:solidFill>
              </a:rPr>
              <a:t>1)</a:t>
            </a:r>
            <a:r>
              <a:rPr lang="en-US" altLang="zh-TW"/>
              <a:t>  </a:t>
            </a:r>
            <a:r>
              <a:rPr lang="en-US" altLang="zh-TW">
                <a:solidFill>
                  <a:srgbClr val="0000CC"/>
                </a:solidFill>
              </a:rPr>
              <a:t>z = x</a:t>
            </a:r>
          </a:p>
        </p:txBody>
      </p:sp>
      <p:sp>
        <p:nvSpPr>
          <p:cNvPr id="912401" name="Text Box 17"/>
          <p:cNvSpPr txBox="1">
            <a:spLocks noChangeArrowheads="1"/>
          </p:cNvSpPr>
          <p:nvPr/>
        </p:nvSpPr>
        <p:spPr bwMode="auto">
          <a:xfrm>
            <a:off x="533400" y="5410200"/>
            <a:ext cx="1697038" cy="37623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What if </a:t>
            </a:r>
            <a:r>
              <a:rPr lang="en-US" altLang="zh-TW">
                <a:solidFill>
                  <a:srgbClr val="0000CC"/>
                </a:solidFill>
              </a:rPr>
              <a:t>p | a</a:t>
            </a:r>
            <a:r>
              <a:rPr lang="en-US" altLang="zh-TW"/>
              <a:t>?</a:t>
            </a:r>
          </a:p>
        </p:txBody>
      </p:sp>
      <p:sp>
        <p:nvSpPr>
          <p:cNvPr id="28688" name="AutoShape 18"/>
          <p:cNvSpPr>
            <a:spLocks/>
          </p:cNvSpPr>
          <p:nvPr/>
        </p:nvSpPr>
        <p:spPr bwMode="auto">
          <a:xfrm rot="-5400000">
            <a:off x="3390900" y="5614988"/>
            <a:ext cx="304800" cy="685800"/>
          </a:xfrm>
          <a:prstGeom prst="leftBrace">
            <a:avLst>
              <a:gd name="adj1" fmla="val 18750"/>
              <a:gd name="adj2" fmla="val 50000"/>
            </a:avLst>
          </a:prstGeom>
          <a:noFill/>
          <a:ln w="9525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89" name="Text Box 19"/>
          <p:cNvSpPr txBox="1">
            <a:spLocks noChangeArrowheads="1"/>
          </p:cNvSpPr>
          <p:nvPr/>
        </p:nvSpPr>
        <p:spPr bwMode="auto">
          <a:xfrm>
            <a:off x="3355975" y="6034088"/>
            <a:ext cx="3016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A50021"/>
                </a:solidFill>
              </a:rPr>
              <a:t>a</a:t>
            </a:r>
          </a:p>
        </p:txBody>
      </p:sp>
      <p:sp>
        <p:nvSpPr>
          <p:cNvPr id="912404" name="Text Box 20"/>
          <p:cNvSpPr txBox="1">
            <a:spLocks noChangeArrowheads="1"/>
          </p:cNvSpPr>
          <p:nvPr/>
        </p:nvSpPr>
        <p:spPr bwMode="auto">
          <a:xfrm>
            <a:off x="304800" y="3733800"/>
            <a:ext cx="5692775" cy="4064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This means </a:t>
            </a:r>
            <a:r>
              <a:rPr lang="en-US" altLang="zh-TW">
                <a:solidFill>
                  <a:srgbClr val="0000CC"/>
                </a:solidFill>
              </a:rPr>
              <a:t>p | </a:t>
            </a:r>
            <a:r>
              <a:rPr lang="en-US" altLang="zh-TW" sz="2000">
                <a:solidFill>
                  <a:srgbClr val="0000CC"/>
                </a:solidFill>
              </a:rPr>
              <a:t>x</a:t>
            </a:r>
            <a:r>
              <a:rPr lang="en-US" altLang="zh-TW" sz="2000" baseline="30000">
                <a:solidFill>
                  <a:srgbClr val="0000CC"/>
                </a:solidFill>
              </a:rPr>
              <a:t>k(q-1)</a:t>
            </a:r>
            <a:r>
              <a:rPr lang="en-US" altLang="zh-TW"/>
              <a:t>, implying </a:t>
            </a:r>
            <a:r>
              <a:rPr lang="en-US" altLang="zh-TW">
                <a:solidFill>
                  <a:srgbClr val="0000CC"/>
                </a:solidFill>
              </a:rPr>
              <a:t>p | x</a:t>
            </a:r>
            <a:r>
              <a:rPr lang="en-US" altLang="zh-TW"/>
              <a:t>, since </a:t>
            </a:r>
            <a:r>
              <a:rPr lang="en-US" altLang="zh-TW">
                <a:solidFill>
                  <a:srgbClr val="0000CC"/>
                </a:solidFill>
              </a:rPr>
              <a:t>p</a:t>
            </a:r>
            <a:r>
              <a:rPr lang="en-US" altLang="zh-TW"/>
              <a:t> is prime</a:t>
            </a:r>
          </a:p>
        </p:txBody>
      </p:sp>
      <p:sp>
        <p:nvSpPr>
          <p:cNvPr id="912405" name="Freeform 21"/>
          <p:cNvSpPr>
            <a:spLocks/>
          </p:cNvSpPr>
          <p:nvPr/>
        </p:nvSpPr>
        <p:spPr bwMode="auto">
          <a:xfrm>
            <a:off x="342900" y="4191000"/>
            <a:ext cx="495300" cy="1219200"/>
          </a:xfrm>
          <a:custGeom>
            <a:avLst/>
            <a:gdLst>
              <a:gd name="T0" fmla="*/ 266700 w 312"/>
              <a:gd name="T1" fmla="*/ 0 h 768"/>
              <a:gd name="T2" fmla="*/ 38100 w 312"/>
              <a:gd name="T3" fmla="*/ 609600 h 768"/>
              <a:gd name="T4" fmla="*/ 495300 w 312"/>
              <a:gd name="T5" fmla="*/ 1219200 h 768"/>
              <a:gd name="T6" fmla="*/ 0 60000 65536"/>
              <a:gd name="T7" fmla="*/ 0 60000 65536"/>
              <a:gd name="T8" fmla="*/ 0 60000 65536"/>
              <a:gd name="T9" fmla="*/ 0 w 312"/>
              <a:gd name="T10" fmla="*/ 0 h 768"/>
              <a:gd name="T11" fmla="*/ 312 w 312"/>
              <a:gd name="T12" fmla="*/ 768 h 76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12" h="768">
                <a:moveTo>
                  <a:pt x="168" y="0"/>
                </a:moveTo>
                <a:cubicBezTo>
                  <a:pt x="84" y="128"/>
                  <a:pt x="0" y="256"/>
                  <a:pt x="24" y="384"/>
                </a:cubicBezTo>
                <a:cubicBezTo>
                  <a:pt x="48" y="512"/>
                  <a:pt x="180" y="640"/>
                  <a:pt x="312" y="7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2406" name="Text Box 22"/>
          <p:cNvSpPr txBox="1">
            <a:spLocks noChangeArrowheads="1"/>
          </p:cNvSpPr>
          <p:nvPr/>
        </p:nvSpPr>
        <p:spPr bwMode="auto">
          <a:xfrm>
            <a:off x="533400" y="6375400"/>
            <a:ext cx="5180013" cy="4064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Since </a:t>
            </a:r>
            <a:r>
              <a:rPr lang="en-US" altLang="zh-TW">
                <a:solidFill>
                  <a:srgbClr val="0000CC"/>
                </a:solidFill>
              </a:rPr>
              <a:t>p | x</a:t>
            </a:r>
            <a:r>
              <a:rPr lang="en-US" altLang="zh-TW"/>
              <a:t>, we have </a:t>
            </a:r>
            <a:r>
              <a:rPr lang="en-US" altLang="zh-TW" sz="2000">
                <a:solidFill>
                  <a:srgbClr val="0000CC"/>
                </a:solidFill>
              </a:rPr>
              <a:t>x</a:t>
            </a:r>
            <a:r>
              <a:rPr lang="en-US" altLang="zh-TW" sz="2000" baseline="30000">
                <a:solidFill>
                  <a:srgbClr val="0000CC"/>
                </a:solidFill>
              </a:rPr>
              <a:t>ed</a:t>
            </a:r>
            <a:r>
              <a:rPr lang="en-US" altLang="zh-TW" sz="2000">
                <a:solidFill>
                  <a:srgbClr val="0000CC"/>
                </a:solidFill>
              </a:rPr>
              <a:t> mod p = x mod p = 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2401" grpId="0" animBg="1"/>
      <p:bldP spid="912404" grpId="0" animBg="1"/>
      <p:bldP spid="912405" grpId="0" animBg="1"/>
      <p:bldP spid="91240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581400" y="457200"/>
            <a:ext cx="1920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Correctness</a:t>
            </a:r>
          </a:p>
        </p:txBody>
      </p:sp>
      <p:sp>
        <p:nvSpPr>
          <p:cNvPr id="29699" name="Oval 3"/>
          <p:cNvSpPr>
            <a:spLocks noChangeArrowheads="1"/>
          </p:cNvSpPr>
          <p:nvPr/>
        </p:nvSpPr>
        <p:spPr bwMode="auto">
          <a:xfrm>
            <a:off x="1295400" y="1635125"/>
            <a:ext cx="1371600" cy="914400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Alice</a:t>
            </a:r>
          </a:p>
        </p:txBody>
      </p:sp>
      <p:sp>
        <p:nvSpPr>
          <p:cNvPr id="29700" name="Oval 4"/>
          <p:cNvSpPr>
            <a:spLocks noChangeArrowheads="1"/>
          </p:cNvSpPr>
          <p:nvPr/>
        </p:nvSpPr>
        <p:spPr bwMode="auto">
          <a:xfrm>
            <a:off x="6477000" y="1635125"/>
            <a:ext cx="1371600" cy="914400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Bob</a:t>
            </a:r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>
            <a:off x="2819400" y="2092325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615950" y="3657600"/>
            <a:ext cx="479583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Note that </a:t>
            </a:r>
            <a:r>
              <a:rPr lang="en-US" altLang="zh-TW" sz="2000">
                <a:solidFill>
                  <a:srgbClr val="0000CC"/>
                </a:solidFill>
              </a:rPr>
              <a:t>z = y</a:t>
            </a:r>
            <a:r>
              <a:rPr lang="en-US" altLang="zh-TW" sz="2000" baseline="30000">
                <a:solidFill>
                  <a:srgbClr val="0000CC"/>
                </a:solidFill>
              </a:rPr>
              <a:t>d</a:t>
            </a:r>
            <a:r>
              <a:rPr lang="en-US" altLang="zh-TW" sz="2000">
                <a:solidFill>
                  <a:srgbClr val="0000CC"/>
                </a:solidFill>
              </a:rPr>
              <a:t> mod n = x</a:t>
            </a:r>
            <a:r>
              <a:rPr lang="en-US" altLang="zh-TW" sz="2000" baseline="30000">
                <a:solidFill>
                  <a:srgbClr val="0000CC"/>
                </a:solidFill>
              </a:rPr>
              <a:t>ed</a:t>
            </a:r>
            <a:r>
              <a:rPr lang="en-US" altLang="zh-TW" sz="2000">
                <a:solidFill>
                  <a:srgbClr val="0000CC"/>
                </a:solidFill>
              </a:rPr>
              <a:t> mod n.</a:t>
            </a:r>
            <a:endParaRPr lang="en-US" altLang="zh-TW"/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Therefore we need to prove </a:t>
            </a:r>
            <a:r>
              <a:rPr lang="en-US" altLang="zh-TW">
                <a:solidFill>
                  <a:srgbClr val="0000CC"/>
                </a:solidFill>
              </a:rPr>
              <a:t>x = </a:t>
            </a:r>
            <a:r>
              <a:rPr lang="en-US" altLang="zh-TW" sz="2000">
                <a:solidFill>
                  <a:srgbClr val="0000CC"/>
                </a:solidFill>
              </a:rPr>
              <a:t>x</a:t>
            </a:r>
            <a:r>
              <a:rPr lang="en-US" altLang="zh-TW" sz="2000" baseline="30000">
                <a:solidFill>
                  <a:srgbClr val="0000CC"/>
                </a:solidFill>
              </a:rPr>
              <a:t>ed</a:t>
            </a:r>
            <a:r>
              <a:rPr lang="en-US" altLang="zh-TW" sz="2000">
                <a:solidFill>
                  <a:srgbClr val="0000CC"/>
                </a:solidFill>
              </a:rPr>
              <a:t> mod n</a:t>
            </a:r>
            <a:r>
              <a:rPr lang="en-US" altLang="zh-TW"/>
              <a:t>.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6477000" y="4114800"/>
            <a:ext cx="1893888" cy="20272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p, q</a:t>
            </a:r>
            <a:r>
              <a:rPr lang="en-US" altLang="zh-TW"/>
              <a:t> prime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n = pq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T = (p-1)(q-1)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e</a:t>
            </a:r>
            <a:r>
              <a:rPr lang="en-US" altLang="zh-TW"/>
              <a:t> s.t. </a:t>
            </a:r>
            <a:r>
              <a:rPr lang="en-US" altLang="zh-TW">
                <a:solidFill>
                  <a:srgbClr val="0000CC"/>
                </a:solidFill>
              </a:rPr>
              <a:t>gcd(e,T)=1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de = 1 (mod T)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762000" y="4624388"/>
            <a:ext cx="280035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8000"/>
                </a:solidFill>
              </a:rPr>
              <a:t>(a)</a:t>
            </a:r>
            <a:r>
              <a:rPr lang="en-US" altLang="zh-TW"/>
              <a:t>  </a:t>
            </a:r>
            <a:r>
              <a:rPr lang="en-US" altLang="zh-TW">
                <a:solidFill>
                  <a:srgbClr val="0000CC"/>
                </a:solidFill>
              </a:rPr>
              <a:t>x mod p =</a:t>
            </a:r>
            <a:r>
              <a:rPr lang="en-US" altLang="zh-TW"/>
              <a:t> </a:t>
            </a:r>
            <a:r>
              <a:rPr lang="en-US" altLang="zh-TW" sz="2000">
                <a:solidFill>
                  <a:srgbClr val="0000CC"/>
                </a:solidFill>
              </a:rPr>
              <a:t>x</a:t>
            </a:r>
            <a:r>
              <a:rPr lang="en-US" altLang="zh-TW" sz="2000" baseline="30000">
                <a:solidFill>
                  <a:srgbClr val="0000CC"/>
                </a:solidFill>
              </a:rPr>
              <a:t>ed</a:t>
            </a:r>
            <a:r>
              <a:rPr lang="en-US" altLang="zh-TW" sz="2000">
                <a:solidFill>
                  <a:srgbClr val="0000CC"/>
                </a:solidFill>
              </a:rPr>
              <a:t> mod p</a:t>
            </a:r>
            <a:endParaRPr lang="en-US" altLang="zh-TW"/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8000"/>
                </a:solidFill>
              </a:rPr>
              <a:t>(b)</a:t>
            </a:r>
            <a:r>
              <a:rPr lang="en-US" altLang="zh-TW"/>
              <a:t>  </a:t>
            </a:r>
            <a:r>
              <a:rPr lang="en-US" altLang="zh-TW">
                <a:solidFill>
                  <a:srgbClr val="0000CC"/>
                </a:solidFill>
              </a:rPr>
              <a:t>x mod q =</a:t>
            </a:r>
            <a:r>
              <a:rPr lang="en-US" altLang="zh-TW"/>
              <a:t> </a:t>
            </a:r>
            <a:r>
              <a:rPr lang="en-US" altLang="zh-TW" sz="2000">
                <a:solidFill>
                  <a:srgbClr val="0000CC"/>
                </a:solidFill>
              </a:rPr>
              <a:t>x</a:t>
            </a:r>
            <a:r>
              <a:rPr lang="en-US" altLang="zh-TW" sz="2000" baseline="30000">
                <a:solidFill>
                  <a:srgbClr val="0000CC"/>
                </a:solidFill>
              </a:rPr>
              <a:t>ed</a:t>
            </a:r>
            <a:r>
              <a:rPr lang="en-US" altLang="zh-TW" sz="2000">
                <a:solidFill>
                  <a:srgbClr val="0000CC"/>
                </a:solidFill>
              </a:rPr>
              <a:t> mod q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8000"/>
                </a:solidFill>
              </a:rPr>
              <a:t>(c)</a:t>
            </a:r>
            <a:r>
              <a:rPr lang="en-US" altLang="zh-TW"/>
              <a:t>  </a:t>
            </a:r>
            <a:r>
              <a:rPr lang="en-US" altLang="zh-TW">
                <a:solidFill>
                  <a:srgbClr val="0000CC"/>
                </a:solidFill>
              </a:rPr>
              <a:t>x mod n =</a:t>
            </a:r>
            <a:r>
              <a:rPr lang="en-US" altLang="zh-TW"/>
              <a:t> </a:t>
            </a:r>
            <a:r>
              <a:rPr lang="en-US" altLang="zh-TW" sz="2000">
                <a:solidFill>
                  <a:srgbClr val="0000CC"/>
                </a:solidFill>
              </a:rPr>
              <a:t>x</a:t>
            </a:r>
            <a:r>
              <a:rPr lang="en-US" altLang="zh-TW" sz="2000" baseline="30000">
                <a:solidFill>
                  <a:srgbClr val="0000CC"/>
                </a:solidFill>
              </a:rPr>
              <a:t>ed</a:t>
            </a:r>
            <a:r>
              <a:rPr lang="en-US" altLang="zh-TW" sz="2000">
                <a:solidFill>
                  <a:srgbClr val="0000CC"/>
                </a:solidFill>
              </a:rPr>
              <a:t> mod n</a:t>
            </a: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6553200" y="1066800"/>
            <a:ext cx="2138363" cy="376238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public key: </a:t>
            </a:r>
            <a:r>
              <a:rPr lang="en-US" altLang="zh-TW">
                <a:solidFill>
                  <a:srgbClr val="0000CC"/>
                </a:solidFill>
              </a:rPr>
              <a:t>e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6553200" y="2743200"/>
            <a:ext cx="1598613" cy="376238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secret key: </a:t>
            </a:r>
            <a:r>
              <a:rPr lang="en-US" altLang="zh-TW">
                <a:solidFill>
                  <a:srgbClr val="0000CC"/>
                </a:solidFill>
              </a:rPr>
              <a:t>d</a:t>
            </a: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1219200" y="1066800"/>
            <a:ext cx="1285875" cy="37623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message </a:t>
            </a:r>
            <a:r>
              <a:rPr lang="en-US" altLang="zh-TW">
                <a:solidFill>
                  <a:srgbClr val="0000CC"/>
                </a:solidFill>
              </a:rPr>
              <a:t>x</a:t>
            </a:r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3429000" y="1500188"/>
            <a:ext cx="2278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000"/>
              <a:t>Send </a:t>
            </a:r>
            <a:r>
              <a:rPr lang="en-US" altLang="zh-TW" sz="2000">
                <a:solidFill>
                  <a:srgbClr val="0000CC"/>
                </a:solidFill>
              </a:rPr>
              <a:t>y = x</a:t>
            </a:r>
            <a:r>
              <a:rPr lang="en-US" altLang="zh-TW" sz="2000" baseline="30000">
                <a:solidFill>
                  <a:srgbClr val="0000CC"/>
                </a:solidFill>
              </a:rPr>
              <a:t>e</a:t>
            </a:r>
            <a:r>
              <a:rPr lang="en-US" altLang="zh-TW" sz="2000">
                <a:solidFill>
                  <a:srgbClr val="0000CC"/>
                </a:solidFill>
              </a:rPr>
              <a:t> mod n</a:t>
            </a:r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6172200" y="3429000"/>
            <a:ext cx="2586038" cy="406400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buClr>
                <a:srgbClr val="A50021"/>
              </a:buClr>
            </a:pPr>
            <a:r>
              <a:rPr lang="en-US" altLang="zh-TW"/>
              <a:t>Compute </a:t>
            </a:r>
            <a:r>
              <a:rPr lang="en-US" altLang="zh-TW" sz="2000">
                <a:solidFill>
                  <a:srgbClr val="0000CC"/>
                </a:solidFill>
              </a:rPr>
              <a:t>z = y</a:t>
            </a:r>
            <a:r>
              <a:rPr lang="en-US" altLang="zh-TW" sz="2000" baseline="30000">
                <a:solidFill>
                  <a:srgbClr val="0000CC"/>
                </a:solidFill>
              </a:rPr>
              <a:t>d</a:t>
            </a:r>
            <a:r>
              <a:rPr lang="en-US" altLang="zh-TW" sz="2000">
                <a:solidFill>
                  <a:srgbClr val="0000CC"/>
                </a:solidFill>
              </a:rPr>
              <a:t> mod n</a:t>
            </a:r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685800" y="3048000"/>
            <a:ext cx="1027113" cy="3762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A50021"/>
                </a:solidFill>
              </a:rPr>
              <a:t>1)</a:t>
            </a:r>
            <a:r>
              <a:rPr lang="en-US" altLang="zh-TW"/>
              <a:t>  </a:t>
            </a:r>
            <a:r>
              <a:rPr lang="en-US" altLang="zh-TW">
                <a:solidFill>
                  <a:srgbClr val="0000CC"/>
                </a:solidFill>
              </a:rPr>
              <a:t>z = x</a:t>
            </a:r>
          </a:p>
        </p:txBody>
      </p:sp>
      <p:sp>
        <p:nvSpPr>
          <p:cNvPr id="913423" name="Text Box 15"/>
          <p:cNvSpPr txBox="1">
            <a:spLocks noChangeArrowheads="1"/>
          </p:cNvSpPr>
          <p:nvPr/>
        </p:nvSpPr>
        <p:spPr bwMode="auto">
          <a:xfrm>
            <a:off x="685800" y="6248400"/>
            <a:ext cx="7974013" cy="37623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8000"/>
                </a:solidFill>
              </a:rPr>
              <a:t>(c)</a:t>
            </a:r>
            <a:r>
              <a:rPr lang="en-US" altLang="zh-TW"/>
              <a:t> can be proved directly, also follows from Chinese Remainder theorem.</a:t>
            </a:r>
          </a:p>
        </p:txBody>
      </p:sp>
      <p:pic>
        <p:nvPicPr>
          <p:cNvPr id="913424" name="Picture 2" descr="C:\Users\Nick\AppData\Local\Microsoft\Windows\Temporary Internet Files\Content.IE5\3YL2AMRO\MCj0441310000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572000"/>
            <a:ext cx="457200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13425" name="Picture 2" descr="C:\Users\Nick\AppData\Local\Microsoft\Windows\Temporary Internet Files\Content.IE5\3YL2AMRO\MCj0441310000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5019675"/>
            <a:ext cx="457200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3426" name="Text Box 18"/>
          <p:cNvSpPr txBox="1">
            <a:spLocks noChangeArrowheads="1"/>
          </p:cNvSpPr>
          <p:nvPr/>
        </p:nvSpPr>
        <p:spPr bwMode="auto">
          <a:xfrm>
            <a:off x="4191000" y="5105400"/>
            <a:ext cx="192087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The same proof.</a:t>
            </a:r>
          </a:p>
        </p:txBody>
      </p:sp>
      <p:sp>
        <p:nvSpPr>
          <p:cNvPr id="913427" name="Line 19"/>
          <p:cNvSpPr>
            <a:spLocks noChangeShapeType="1"/>
          </p:cNvSpPr>
          <p:nvPr/>
        </p:nvSpPr>
        <p:spPr bwMode="auto">
          <a:xfrm flipH="1" flipV="1">
            <a:off x="3962400" y="5257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3428" name="Line 20"/>
          <p:cNvSpPr>
            <a:spLocks noChangeShapeType="1"/>
          </p:cNvSpPr>
          <p:nvPr/>
        </p:nvSpPr>
        <p:spPr bwMode="auto">
          <a:xfrm flipV="1">
            <a:off x="2743200" y="5867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913429" name="Picture 2" descr="C:\Users\Nick\AppData\Local\Microsoft\Windows\Temporary Internet Files\Content.IE5\3YL2AMRO\MCj0441310000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5410200"/>
            <a:ext cx="457200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3423" grpId="0" animBg="1"/>
      <p:bldP spid="913426" grpId="0" animBg="1"/>
      <p:bldP spid="913427" grpId="0" animBg="1"/>
      <p:bldP spid="91342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3498850" y="457200"/>
            <a:ext cx="2051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This Lecture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2209800" y="1828800"/>
            <a:ext cx="3302000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Introduction to cryptograph</a:t>
            </a:r>
          </a:p>
          <a:p>
            <a:pPr eaLnBrk="1" hangingPunct="1">
              <a:lnSpc>
                <a:spcPct val="200000"/>
              </a:lnSpc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“Turing code”</a:t>
            </a:r>
          </a:p>
          <a:p>
            <a:pPr eaLnBrk="1" hangingPunct="1">
              <a:lnSpc>
                <a:spcPct val="200000"/>
              </a:lnSpc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Public key cryptography</a:t>
            </a:r>
          </a:p>
          <a:p>
            <a:pPr eaLnBrk="1" hangingPunct="1">
              <a:lnSpc>
                <a:spcPct val="20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RSA cryptosystem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2828925" y="3927475"/>
            <a:ext cx="4381500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Key generation, encryption, decryption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Correctness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Secure?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Computational issues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498850" y="457200"/>
            <a:ext cx="2139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Cryptography</a:t>
            </a:r>
          </a:p>
        </p:txBody>
      </p:sp>
      <p:sp>
        <p:nvSpPr>
          <p:cNvPr id="870403" name="Oval 3"/>
          <p:cNvSpPr>
            <a:spLocks noChangeArrowheads="1"/>
          </p:cNvSpPr>
          <p:nvPr/>
        </p:nvSpPr>
        <p:spPr bwMode="auto">
          <a:xfrm>
            <a:off x="1295400" y="2895600"/>
            <a:ext cx="1371600" cy="914400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Alice</a:t>
            </a:r>
          </a:p>
        </p:txBody>
      </p:sp>
      <p:sp>
        <p:nvSpPr>
          <p:cNvPr id="870404" name="Oval 4"/>
          <p:cNvSpPr>
            <a:spLocks noChangeArrowheads="1"/>
          </p:cNvSpPr>
          <p:nvPr/>
        </p:nvSpPr>
        <p:spPr bwMode="auto">
          <a:xfrm>
            <a:off x="6477000" y="2895600"/>
            <a:ext cx="1371600" cy="914400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Bob</a:t>
            </a:r>
          </a:p>
        </p:txBody>
      </p:sp>
      <p:sp>
        <p:nvSpPr>
          <p:cNvPr id="870405" name="Line 5"/>
          <p:cNvSpPr>
            <a:spLocks noChangeShapeType="1"/>
          </p:cNvSpPr>
          <p:nvPr/>
        </p:nvSpPr>
        <p:spPr bwMode="auto">
          <a:xfrm>
            <a:off x="2819400" y="33528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2133600" y="1371600"/>
            <a:ext cx="4800600" cy="78898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b="1"/>
              <a:t>Cryptography</a:t>
            </a:r>
            <a:r>
              <a:rPr lang="en-US" altLang="en-US"/>
              <a:t> is the study of methods for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sending and receiving secret messages.</a:t>
            </a:r>
          </a:p>
        </p:txBody>
      </p:sp>
      <p:sp>
        <p:nvSpPr>
          <p:cNvPr id="870407" name="Oval 7"/>
          <p:cNvSpPr>
            <a:spLocks noChangeArrowheads="1"/>
          </p:cNvSpPr>
          <p:nvPr/>
        </p:nvSpPr>
        <p:spPr bwMode="auto">
          <a:xfrm>
            <a:off x="3810000" y="4495800"/>
            <a:ext cx="1524000" cy="9144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adversary</a:t>
            </a:r>
          </a:p>
        </p:txBody>
      </p:sp>
      <p:sp>
        <p:nvSpPr>
          <p:cNvPr id="870408" name="Line 8"/>
          <p:cNvSpPr>
            <a:spLocks noChangeShapeType="1"/>
          </p:cNvSpPr>
          <p:nvPr/>
        </p:nvSpPr>
        <p:spPr bwMode="auto">
          <a:xfrm flipV="1">
            <a:off x="45720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409" name="Text Box 9"/>
          <p:cNvSpPr txBox="1">
            <a:spLocks noChangeArrowheads="1"/>
          </p:cNvSpPr>
          <p:nvPr/>
        </p:nvSpPr>
        <p:spPr bwMode="auto">
          <a:xfrm>
            <a:off x="1136650" y="5840413"/>
            <a:ext cx="6940550" cy="78898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b="1"/>
              <a:t>Goal:</a:t>
            </a:r>
            <a:r>
              <a:rPr lang="en-US" altLang="en-US"/>
              <a:t> Even though an adversary can listen to your conversation,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         the adversary can not learn what the message was. </a:t>
            </a:r>
          </a:p>
        </p:txBody>
      </p:sp>
      <p:sp>
        <p:nvSpPr>
          <p:cNvPr id="870410" name="Text Box 10"/>
          <p:cNvSpPr txBox="1">
            <a:spLocks noChangeArrowheads="1"/>
          </p:cNvSpPr>
          <p:nvPr/>
        </p:nvSpPr>
        <p:spPr bwMode="auto">
          <a:xfrm>
            <a:off x="3946525" y="2936875"/>
            <a:ext cx="1073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message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03" grpId="0" animBg="1"/>
      <p:bldP spid="870404" grpId="0" animBg="1"/>
      <p:bldP spid="870405" grpId="0" animBg="1"/>
      <p:bldP spid="870407" grpId="0" animBg="1"/>
      <p:bldP spid="870408" grpId="0" animBg="1"/>
      <p:bldP spid="870409" grpId="0" animBg="1"/>
      <p:bldP spid="87041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2971800" y="457200"/>
            <a:ext cx="3213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Why is this Secure?</a:t>
            </a:r>
          </a:p>
        </p:txBody>
      </p:sp>
      <p:sp>
        <p:nvSpPr>
          <p:cNvPr id="31747" name="Oval 3"/>
          <p:cNvSpPr>
            <a:spLocks noChangeArrowheads="1"/>
          </p:cNvSpPr>
          <p:nvPr/>
        </p:nvSpPr>
        <p:spPr bwMode="auto">
          <a:xfrm>
            <a:off x="1295400" y="1635125"/>
            <a:ext cx="1371600" cy="914400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Alice</a:t>
            </a:r>
          </a:p>
        </p:txBody>
      </p:sp>
      <p:sp>
        <p:nvSpPr>
          <p:cNvPr id="31748" name="Oval 4"/>
          <p:cNvSpPr>
            <a:spLocks noChangeArrowheads="1"/>
          </p:cNvSpPr>
          <p:nvPr/>
        </p:nvSpPr>
        <p:spPr bwMode="auto">
          <a:xfrm>
            <a:off x="6477000" y="1635125"/>
            <a:ext cx="1371600" cy="914400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Bob</a:t>
            </a:r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>
            <a:off x="2819400" y="2092325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9089" name="Text Box 17"/>
          <p:cNvSpPr txBox="1">
            <a:spLocks noChangeArrowheads="1"/>
          </p:cNvSpPr>
          <p:nvPr/>
        </p:nvSpPr>
        <p:spPr bwMode="auto">
          <a:xfrm>
            <a:off x="609600" y="4724400"/>
            <a:ext cx="5276850" cy="164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u="sng"/>
              <a:t>Method 1: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From </a:t>
            </a:r>
            <a:r>
              <a:rPr lang="en-US" altLang="zh-TW">
                <a:solidFill>
                  <a:srgbClr val="0000CC"/>
                </a:solidFill>
              </a:rPr>
              <a:t>y=</a:t>
            </a:r>
            <a:r>
              <a:rPr lang="en-US" altLang="zh-TW" sz="2000">
                <a:solidFill>
                  <a:srgbClr val="0000CC"/>
                </a:solidFill>
              </a:rPr>
              <a:t>x</a:t>
            </a:r>
            <a:r>
              <a:rPr lang="en-US" altLang="zh-TW" sz="2000" baseline="30000">
                <a:solidFill>
                  <a:srgbClr val="0000CC"/>
                </a:solidFill>
              </a:rPr>
              <a:t>e</a:t>
            </a:r>
            <a:r>
              <a:rPr lang="en-US" altLang="zh-TW" sz="2000">
                <a:solidFill>
                  <a:srgbClr val="0000CC"/>
                </a:solidFill>
              </a:rPr>
              <a:t> mod n</a:t>
            </a:r>
            <a:r>
              <a:rPr lang="en-US" altLang="zh-TW"/>
              <a:t>, don’t know how to compute </a:t>
            </a:r>
            <a:r>
              <a:rPr lang="en-US" altLang="zh-TW">
                <a:solidFill>
                  <a:srgbClr val="0000CC"/>
                </a:solidFill>
              </a:rPr>
              <a:t>x</a:t>
            </a:r>
            <a:r>
              <a:rPr lang="en-US" altLang="zh-TW"/>
              <a:t>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Thus not possible to work backward.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It is an example of an “one-way” function. </a:t>
            </a:r>
          </a:p>
        </p:txBody>
      </p:sp>
      <p:sp>
        <p:nvSpPr>
          <p:cNvPr id="31751" name="Text Box 18"/>
          <p:cNvSpPr txBox="1">
            <a:spLocks noChangeArrowheads="1"/>
          </p:cNvSpPr>
          <p:nvPr/>
        </p:nvSpPr>
        <p:spPr bwMode="auto">
          <a:xfrm>
            <a:off x="6553200" y="1066800"/>
            <a:ext cx="2138363" cy="376238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public key: </a:t>
            </a:r>
            <a:r>
              <a:rPr lang="en-US" altLang="zh-TW">
                <a:solidFill>
                  <a:srgbClr val="0000CC"/>
                </a:solidFill>
              </a:rPr>
              <a:t>e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</a:p>
        </p:txBody>
      </p:sp>
      <p:sp>
        <p:nvSpPr>
          <p:cNvPr id="31752" name="Text Box 19"/>
          <p:cNvSpPr txBox="1">
            <a:spLocks noChangeArrowheads="1"/>
          </p:cNvSpPr>
          <p:nvPr/>
        </p:nvSpPr>
        <p:spPr bwMode="auto">
          <a:xfrm>
            <a:off x="6553200" y="2743200"/>
            <a:ext cx="1598613" cy="376238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secret key: </a:t>
            </a:r>
            <a:r>
              <a:rPr lang="en-US" altLang="zh-TW">
                <a:solidFill>
                  <a:srgbClr val="0000CC"/>
                </a:solidFill>
              </a:rPr>
              <a:t>d</a:t>
            </a:r>
          </a:p>
        </p:txBody>
      </p:sp>
      <p:sp>
        <p:nvSpPr>
          <p:cNvPr id="31753" name="Text Box 20"/>
          <p:cNvSpPr txBox="1">
            <a:spLocks noChangeArrowheads="1"/>
          </p:cNvSpPr>
          <p:nvPr/>
        </p:nvSpPr>
        <p:spPr bwMode="auto">
          <a:xfrm>
            <a:off x="1219200" y="1066800"/>
            <a:ext cx="1285875" cy="37623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message </a:t>
            </a:r>
            <a:r>
              <a:rPr lang="en-US" altLang="zh-TW">
                <a:solidFill>
                  <a:srgbClr val="0000CC"/>
                </a:solidFill>
              </a:rPr>
              <a:t>x</a:t>
            </a:r>
          </a:p>
        </p:txBody>
      </p:sp>
      <p:sp>
        <p:nvSpPr>
          <p:cNvPr id="31754" name="Text Box 21"/>
          <p:cNvSpPr txBox="1">
            <a:spLocks noChangeArrowheads="1"/>
          </p:cNvSpPr>
          <p:nvPr/>
        </p:nvSpPr>
        <p:spPr bwMode="auto">
          <a:xfrm>
            <a:off x="3429000" y="1500188"/>
            <a:ext cx="2278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000"/>
              <a:t>Send </a:t>
            </a:r>
            <a:r>
              <a:rPr lang="en-US" altLang="zh-TW" sz="2000">
                <a:solidFill>
                  <a:srgbClr val="0000CC"/>
                </a:solidFill>
              </a:rPr>
              <a:t>y = x</a:t>
            </a:r>
            <a:r>
              <a:rPr lang="en-US" altLang="zh-TW" sz="2000" baseline="30000">
                <a:solidFill>
                  <a:srgbClr val="0000CC"/>
                </a:solidFill>
              </a:rPr>
              <a:t>e</a:t>
            </a:r>
            <a:r>
              <a:rPr lang="en-US" altLang="zh-TW" sz="2000">
                <a:solidFill>
                  <a:srgbClr val="0000CC"/>
                </a:solidFill>
              </a:rPr>
              <a:t> mod n</a:t>
            </a:r>
          </a:p>
        </p:txBody>
      </p:sp>
      <p:sp>
        <p:nvSpPr>
          <p:cNvPr id="31755" name="Rectangle 22"/>
          <p:cNvSpPr>
            <a:spLocks noChangeArrowheads="1"/>
          </p:cNvSpPr>
          <p:nvPr/>
        </p:nvSpPr>
        <p:spPr bwMode="auto">
          <a:xfrm>
            <a:off x="6172200" y="3429000"/>
            <a:ext cx="2586038" cy="406400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buClr>
                <a:srgbClr val="A50021"/>
              </a:buClr>
            </a:pPr>
            <a:r>
              <a:rPr lang="en-US" altLang="zh-TW"/>
              <a:t>Compute </a:t>
            </a:r>
            <a:r>
              <a:rPr lang="en-US" altLang="zh-TW" sz="2000">
                <a:solidFill>
                  <a:srgbClr val="0000CC"/>
                </a:solidFill>
              </a:rPr>
              <a:t>z = y</a:t>
            </a:r>
            <a:r>
              <a:rPr lang="en-US" altLang="zh-TW" sz="2000" baseline="30000">
                <a:solidFill>
                  <a:srgbClr val="0000CC"/>
                </a:solidFill>
              </a:rPr>
              <a:t>d</a:t>
            </a:r>
            <a:r>
              <a:rPr lang="en-US" altLang="zh-TW" sz="2000">
                <a:solidFill>
                  <a:srgbClr val="0000CC"/>
                </a:solidFill>
              </a:rPr>
              <a:t> mod n</a:t>
            </a:r>
          </a:p>
        </p:txBody>
      </p:sp>
      <p:sp>
        <p:nvSpPr>
          <p:cNvPr id="31756" name="Text Box 23"/>
          <p:cNvSpPr txBox="1">
            <a:spLocks noChangeArrowheads="1"/>
          </p:cNvSpPr>
          <p:nvPr/>
        </p:nvSpPr>
        <p:spPr bwMode="auto">
          <a:xfrm>
            <a:off x="6477000" y="4114800"/>
            <a:ext cx="1893888" cy="20272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p, q</a:t>
            </a:r>
            <a:r>
              <a:rPr lang="en-US" altLang="zh-TW"/>
              <a:t> prime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n = pq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T = (p-1)(q-1)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e</a:t>
            </a:r>
            <a:r>
              <a:rPr lang="en-US" altLang="zh-TW"/>
              <a:t> s.t. </a:t>
            </a:r>
            <a:r>
              <a:rPr lang="en-US" altLang="zh-TW">
                <a:solidFill>
                  <a:srgbClr val="0000CC"/>
                </a:solidFill>
              </a:rPr>
              <a:t>gcd(e,T)=1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de = 1 (mod T)</a:t>
            </a:r>
          </a:p>
        </p:txBody>
      </p:sp>
      <p:sp>
        <p:nvSpPr>
          <p:cNvPr id="899096" name="Rectangle 24"/>
          <p:cNvSpPr>
            <a:spLocks noChangeArrowheads="1"/>
          </p:cNvSpPr>
          <p:nvPr/>
        </p:nvSpPr>
        <p:spPr bwMode="auto">
          <a:xfrm>
            <a:off x="533400" y="3429000"/>
            <a:ext cx="5105400" cy="12017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A50021"/>
                </a:solidFill>
              </a:rPr>
              <a:t>2)</a:t>
            </a:r>
            <a:r>
              <a:rPr lang="en-US" altLang="zh-TW"/>
              <a:t> Without the secret key </a:t>
            </a:r>
            <a:r>
              <a:rPr lang="en-US" altLang="zh-TW">
                <a:solidFill>
                  <a:srgbClr val="0000CC"/>
                </a:solidFill>
              </a:rPr>
              <a:t>d</a:t>
            </a:r>
            <a:r>
              <a:rPr lang="en-US" altLang="zh-TW"/>
              <a:t>,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     we can not compute the original message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     </a:t>
            </a:r>
            <a:r>
              <a:rPr lang="en-US" altLang="zh-TW" i="1"/>
              <a:t>before the sun burns out.</a:t>
            </a:r>
          </a:p>
        </p:txBody>
      </p:sp>
      <p:sp>
        <p:nvSpPr>
          <p:cNvPr id="899097" name="Oval 25"/>
          <p:cNvSpPr>
            <a:spLocks noChangeArrowheads="1"/>
          </p:cNvSpPr>
          <p:nvPr/>
        </p:nvSpPr>
        <p:spPr bwMode="auto">
          <a:xfrm>
            <a:off x="3886200" y="2286000"/>
            <a:ext cx="1524000" cy="9144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adversary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99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0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0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0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9096" grpId="0" animBg="1"/>
      <p:bldP spid="89909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2971800" y="457200"/>
            <a:ext cx="3213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Why is this Secure?</a:t>
            </a:r>
          </a:p>
        </p:txBody>
      </p:sp>
      <p:sp>
        <p:nvSpPr>
          <p:cNvPr id="32771" name="Oval 3"/>
          <p:cNvSpPr>
            <a:spLocks noChangeArrowheads="1"/>
          </p:cNvSpPr>
          <p:nvPr/>
        </p:nvSpPr>
        <p:spPr bwMode="auto">
          <a:xfrm>
            <a:off x="1295400" y="1635125"/>
            <a:ext cx="1371600" cy="914400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Alice</a:t>
            </a:r>
          </a:p>
        </p:txBody>
      </p:sp>
      <p:sp>
        <p:nvSpPr>
          <p:cNvPr id="32772" name="Oval 4"/>
          <p:cNvSpPr>
            <a:spLocks noChangeArrowheads="1"/>
          </p:cNvSpPr>
          <p:nvPr/>
        </p:nvSpPr>
        <p:spPr bwMode="auto">
          <a:xfrm>
            <a:off x="6477000" y="1635125"/>
            <a:ext cx="1371600" cy="914400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Bob</a:t>
            </a:r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>
            <a:off x="2819400" y="2092325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4" name="Text Box 13"/>
          <p:cNvSpPr txBox="1">
            <a:spLocks noChangeArrowheads="1"/>
          </p:cNvSpPr>
          <p:nvPr/>
        </p:nvSpPr>
        <p:spPr bwMode="auto">
          <a:xfrm>
            <a:off x="6553200" y="1066800"/>
            <a:ext cx="2138363" cy="376238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public key: </a:t>
            </a:r>
            <a:r>
              <a:rPr lang="en-US" altLang="zh-TW">
                <a:solidFill>
                  <a:srgbClr val="0000CC"/>
                </a:solidFill>
              </a:rPr>
              <a:t>e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</a:p>
        </p:txBody>
      </p:sp>
      <p:sp>
        <p:nvSpPr>
          <p:cNvPr id="32775" name="Text Box 14"/>
          <p:cNvSpPr txBox="1">
            <a:spLocks noChangeArrowheads="1"/>
          </p:cNvSpPr>
          <p:nvPr/>
        </p:nvSpPr>
        <p:spPr bwMode="auto">
          <a:xfrm>
            <a:off x="6553200" y="2743200"/>
            <a:ext cx="1598613" cy="376238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secret key: </a:t>
            </a:r>
            <a:r>
              <a:rPr lang="en-US" altLang="zh-TW">
                <a:solidFill>
                  <a:srgbClr val="0000CC"/>
                </a:solidFill>
              </a:rPr>
              <a:t>d</a:t>
            </a:r>
          </a:p>
        </p:txBody>
      </p:sp>
      <p:sp>
        <p:nvSpPr>
          <p:cNvPr id="32776" name="Text Box 15"/>
          <p:cNvSpPr txBox="1">
            <a:spLocks noChangeArrowheads="1"/>
          </p:cNvSpPr>
          <p:nvPr/>
        </p:nvSpPr>
        <p:spPr bwMode="auto">
          <a:xfrm>
            <a:off x="1219200" y="1066800"/>
            <a:ext cx="1285875" cy="37623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message </a:t>
            </a:r>
            <a:r>
              <a:rPr lang="en-US" altLang="zh-TW">
                <a:solidFill>
                  <a:srgbClr val="0000CC"/>
                </a:solidFill>
              </a:rPr>
              <a:t>x</a:t>
            </a:r>
          </a:p>
        </p:txBody>
      </p:sp>
      <p:sp>
        <p:nvSpPr>
          <p:cNvPr id="32777" name="Text Box 16"/>
          <p:cNvSpPr txBox="1">
            <a:spLocks noChangeArrowheads="1"/>
          </p:cNvSpPr>
          <p:nvPr/>
        </p:nvSpPr>
        <p:spPr bwMode="auto">
          <a:xfrm>
            <a:off x="3429000" y="1500188"/>
            <a:ext cx="2278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000"/>
              <a:t>Send </a:t>
            </a:r>
            <a:r>
              <a:rPr lang="en-US" altLang="zh-TW" sz="2000">
                <a:solidFill>
                  <a:srgbClr val="0000CC"/>
                </a:solidFill>
              </a:rPr>
              <a:t>y = x</a:t>
            </a:r>
            <a:r>
              <a:rPr lang="en-US" altLang="zh-TW" sz="2000" baseline="30000">
                <a:solidFill>
                  <a:srgbClr val="0000CC"/>
                </a:solidFill>
              </a:rPr>
              <a:t>e</a:t>
            </a:r>
            <a:r>
              <a:rPr lang="en-US" altLang="zh-TW" sz="2000">
                <a:solidFill>
                  <a:srgbClr val="0000CC"/>
                </a:solidFill>
              </a:rPr>
              <a:t> mod n</a:t>
            </a:r>
          </a:p>
        </p:txBody>
      </p:sp>
      <p:sp>
        <p:nvSpPr>
          <p:cNvPr id="32778" name="Rectangle 17"/>
          <p:cNvSpPr>
            <a:spLocks noChangeArrowheads="1"/>
          </p:cNvSpPr>
          <p:nvPr/>
        </p:nvSpPr>
        <p:spPr bwMode="auto">
          <a:xfrm>
            <a:off x="6172200" y="3429000"/>
            <a:ext cx="2586038" cy="406400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buClr>
                <a:srgbClr val="A50021"/>
              </a:buClr>
            </a:pPr>
            <a:r>
              <a:rPr lang="en-US" altLang="zh-TW"/>
              <a:t>Compute </a:t>
            </a:r>
            <a:r>
              <a:rPr lang="en-US" altLang="zh-TW" sz="2000">
                <a:solidFill>
                  <a:srgbClr val="0000CC"/>
                </a:solidFill>
              </a:rPr>
              <a:t>z = y</a:t>
            </a:r>
            <a:r>
              <a:rPr lang="en-US" altLang="zh-TW" sz="2000" baseline="30000">
                <a:solidFill>
                  <a:srgbClr val="0000CC"/>
                </a:solidFill>
              </a:rPr>
              <a:t>d</a:t>
            </a:r>
            <a:r>
              <a:rPr lang="en-US" altLang="zh-TW" sz="2000">
                <a:solidFill>
                  <a:srgbClr val="0000CC"/>
                </a:solidFill>
              </a:rPr>
              <a:t> mod n</a:t>
            </a:r>
          </a:p>
        </p:txBody>
      </p:sp>
      <p:sp>
        <p:nvSpPr>
          <p:cNvPr id="32779" name="Text Box 18"/>
          <p:cNvSpPr txBox="1">
            <a:spLocks noChangeArrowheads="1"/>
          </p:cNvSpPr>
          <p:nvPr/>
        </p:nvSpPr>
        <p:spPr bwMode="auto">
          <a:xfrm>
            <a:off x="6477000" y="4114800"/>
            <a:ext cx="1893888" cy="20272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p, q</a:t>
            </a:r>
            <a:r>
              <a:rPr lang="en-US" altLang="zh-TW"/>
              <a:t> prime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n = pq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T = (p-1)(q-1)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e</a:t>
            </a:r>
            <a:r>
              <a:rPr lang="en-US" altLang="zh-TW"/>
              <a:t> s.t. </a:t>
            </a:r>
            <a:r>
              <a:rPr lang="en-US" altLang="zh-TW">
                <a:solidFill>
                  <a:srgbClr val="0000CC"/>
                </a:solidFill>
              </a:rPr>
              <a:t>gcd(e,T)=1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de = 1 (mod T)</a:t>
            </a:r>
          </a:p>
        </p:txBody>
      </p:sp>
      <p:sp>
        <p:nvSpPr>
          <p:cNvPr id="900115" name="Text Box 19"/>
          <p:cNvSpPr txBox="1">
            <a:spLocks noChangeArrowheads="1"/>
          </p:cNvSpPr>
          <p:nvPr/>
        </p:nvSpPr>
        <p:spPr bwMode="auto">
          <a:xfrm>
            <a:off x="609600" y="4724400"/>
            <a:ext cx="5216525" cy="160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u="sng"/>
              <a:t>Method 2: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Factor </a:t>
            </a:r>
            <a:r>
              <a:rPr lang="en-US" altLang="zh-TW">
                <a:solidFill>
                  <a:srgbClr val="0000CC"/>
                </a:solidFill>
              </a:rPr>
              <a:t>n = pq</a:t>
            </a:r>
            <a:r>
              <a:rPr lang="en-US" altLang="zh-TW"/>
              <a:t>.  Compute secrete key </a:t>
            </a:r>
            <a:r>
              <a:rPr lang="en-US" altLang="zh-TW">
                <a:solidFill>
                  <a:srgbClr val="0000CC"/>
                </a:solidFill>
              </a:rPr>
              <a:t>d</a:t>
            </a:r>
            <a:r>
              <a:rPr lang="en-US" altLang="zh-TW"/>
              <a:t>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Then decrypt everything!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No one knows an efficient way to do factoring. </a:t>
            </a:r>
          </a:p>
        </p:txBody>
      </p:sp>
      <p:sp>
        <p:nvSpPr>
          <p:cNvPr id="32781" name="Rectangle 20"/>
          <p:cNvSpPr>
            <a:spLocks noChangeArrowheads="1"/>
          </p:cNvSpPr>
          <p:nvPr/>
        </p:nvSpPr>
        <p:spPr bwMode="auto">
          <a:xfrm>
            <a:off x="533400" y="3446463"/>
            <a:ext cx="5105400" cy="12017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A50021"/>
                </a:solidFill>
              </a:rPr>
              <a:t>2)</a:t>
            </a:r>
            <a:r>
              <a:rPr lang="en-US" altLang="zh-TW"/>
              <a:t> Without the secret key </a:t>
            </a:r>
            <a:r>
              <a:rPr lang="en-US" altLang="zh-TW">
                <a:solidFill>
                  <a:srgbClr val="0000CC"/>
                </a:solidFill>
              </a:rPr>
              <a:t>d</a:t>
            </a:r>
            <a:r>
              <a:rPr lang="en-US" altLang="zh-TW"/>
              <a:t>,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     we can not compute the original message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     </a:t>
            </a:r>
            <a:r>
              <a:rPr lang="en-US" altLang="zh-TW" i="1"/>
              <a:t>before the sun burns out.</a:t>
            </a:r>
          </a:p>
        </p:txBody>
      </p:sp>
      <p:sp>
        <p:nvSpPr>
          <p:cNvPr id="32782" name="Oval 22"/>
          <p:cNvSpPr>
            <a:spLocks noChangeArrowheads="1"/>
          </p:cNvSpPr>
          <p:nvPr/>
        </p:nvSpPr>
        <p:spPr bwMode="auto">
          <a:xfrm>
            <a:off x="3886200" y="2286000"/>
            <a:ext cx="1524000" cy="9144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adversary</a:t>
            </a:r>
          </a:p>
        </p:txBody>
      </p:sp>
      <p:sp>
        <p:nvSpPr>
          <p:cNvPr id="900119" name="Text Box 23"/>
          <p:cNvSpPr txBox="1">
            <a:spLocks noChangeArrowheads="1"/>
          </p:cNvSpPr>
          <p:nvPr/>
        </p:nvSpPr>
        <p:spPr bwMode="auto">
          <a:xfrm>
            <a:off x="101600" y="6400800"/>
            <a:ext cx="8890000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The security is based on </a:t>
            </a:r>
            <a:r>
              <a:rPr lang="en-US" altLang="zh-TW">
                <a:solidFill>
                  <a:srgbClr val="A50021"/>
                </a:solidFill>
              </a:rPr>
              <a:t>assumptions</a:t>
            </a:r>
            <a:r>
              <a:rPr lang="en-US" altLang="zh-TW"/>
              <a:t> that some computational problems are hard.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011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3498850" y="457200"/>
            <a:ext cx="2051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This Lecture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2209800" y="1828800"/>
            <a:ext cx="3302000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Introduction to cryptograph</a:t>
            </a:r>
          </a:p>
          <a:p>
            <a:pPr eaLnBrk="1" hangingPunct="1">
              <a:lnSpc>
                <a:spcPct val="200000"/>
              </a:lnSpc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“Turing code”</a:t>
            </a:r>
          </a:p>
          <a:p>
            <a:pPr eaLnBrk="1" hangingPunct="1">
              <a:lnSpc>
                <a:spcPct val="200000"/>
              </a:lnSpc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Public key cryptography</a:t>
            </a:r>
          </a:p>
          <a:p>
            <a:pPr eaLnBrk="1" hangingPunct="1">
              <a:lnSpc>
                <a:spcPct val="20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RSA cryptosystem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2828925" y="3927475"/>
            <a:ext cx="4381500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Key generation, encryption, decryption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Correctness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Secure?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Computational issues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3521075" y="457200"/>
            <a:ext cx="2138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RSA Example</a:t>
            </a:r>
          </a:p>
        </p:txBody>
      </p:sp>
      <p:sp>
        <p:nvSpPr>
          <p:cNvPr id="34819" name="Oval 3"/>
          <p:cNvSpPr>
            <a:spLocks noChangeArrowheads="1"/>
          </p:cNvSpPr>
          <p:nvPr/>
        </p:nvSpPr>
        <p:spPr bwMode="auto">
          <a:xfrm>
            <a:off x="1295400" y="1635125"/>
            <a:ext cx="1371600" cy="914400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Alice</a:t>
            </a:r>
          </a:p>
        </p:txBody>
      </p:sp>
      <p:sp>
        <p:nvSpPr>
          <p:cNvPr id="34820" name="Oval 4"/>
          <p:cNvSpPr>
            <a:spLocks noChangeArrowheads="1"/>
          </p:cNvSpPr>
          <p:nvPr/>
        </p:nvSpPr>
        <p:spPr bwMode="auto">
          <a:xfrm>
            <a:off x="6477000" y="1635125"/>
            <a:ext cx="1371600" cy="914400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Bob</a:t>
            </a:r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>
            <a:off x="2819400" y="2092325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133" name="Text Box 13"/>
          <p:cNvSpPr txBox="1">
            <a:spLocks noChangeArrowheads="1"/>
          </p:cNvSpPr>
          <p:nvPr/>
        </p:nvSpPr>
        <p:spPr bwMode="auto">
          <a:xfrm>
            <a:off x="4876800" y="4114800"/>
            <a:ext cx="1081088" cy="202723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p=5 q=11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n = 55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T = 40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e = 7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d = 23</a:t>
            </a:r>
          </a:p>
        </p:txBody>
      </p:sp>
      <p:sp>
        <p:nvSpPr>
          <p:cNvPr id="901134" name="Text Box 14"/>
          <p:cNvSpPr txBox="1">
            <a:spLocks noChangeArrowheads="1"/>
          </p:cNvSpPr>
          <p:nvPr/>
        </p:nvSpPr>
        <p:spPr bwMode="auto">
          <a:xfrm>
            <a:off x="838200" y="3810000"/>
            <a:ext cx="7143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x=33</a:t>
            </a:r>
          </a:p>
        </p:txBody>
      </p:sp>
      <p:sp>
        <p:nvSpPr>
          <p:cNvPr id="901141" name="Text Box 21"/>
          <p:cNvSpPr txBox="1">
            <a:spLocks noChangeArrowheads="1"/>
          </p:cNvSpPr>
          <p:nvPr/>
        </p:nvSpPr>
        <p:spPr bwMode="auto">
          <a:xfrm>
            <a:off x="762000" y="4953000"/>
            <a:ext cx="3097213" cy="346075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1600"/>
              <a:t>How to compute it efficiently?</a:t>
            </a:r>
          </a:p>
        </p:txBody>
      </p:sp>
      <p:sp>
        <p:nvSpPr>
          <p:cNvPr id="34825" name="Text Box 22"/>
          <p:cNvSpPr txBox="1">
            <a:spLocks noChangeArrowheads="1"/>
          </p:cNvSpPr>
          <p:nvPr/>
        </p:nvSpPr>
        <p:spPr bwMode="auto">
          <a:xfrm>
            <a:off x="6553200" y="1066800"/>
            <a:ext cx="2138363" cy="376238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public key: </a:t>
            </a:r>
            <a:r>
              <a:rPr lang="en-US" altLang="zh-TW">
                <a:solidFill>
                  <a:srgbClr val="0000CC"/>
                </a:solidFill>
              </a:rPr>
              <a:t>e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</a:p>
        </p:txBody>
      </p:sp>
      <p:sp>
        <p:nvSpPr>
          <p:cNvPr id="34826" name="Text Box 23"/>
          <p:cNvSpPr txBox="1">
            <a:spLocks noChangeArrowheads="1"/>
          </p:cNvSpPr>
          <p:nvPr/>
        </p:nvSpPr>
        <p:spPr bwMode="auto">
          <a:xfrm>
            <a:off x="6553200" y="2743200"/>
            <a:ext cx="1598613" cy="376238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secret key: </a:t>
            </a:r>
            <a:r>
              <a:rPr lang="en-US" altLang="zh-TW">
                <a:solidFill>
                  <a:srgbClr val="0000CC"/>
                </a:solidFill>
              </a:rPr>
              <a:t>d</a:t>
            </a:r>
          </a:p>
        </p:txBody>
      </p:sp>
      <p:sp>
        <p:nvSpPr>
          <p:cNvPr id="34827" name="Text Box 24"/>
          <p:cNvSpPr txBox="1">
            <a:spLocks noChangeArrowheads="1"/>
          </p:cNvSpPr>
          <p:nvPr/>
        </p:nvSpPr>
        <p:spPr bwMode="auto">
          <a:xfrm>
            <a:off x="1219200" y="1066800"/>
            <a:ext cx="1285875" cy="37623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message </a:t>
            </a:r>
            <a:r>
              <a:rPr lang="en-US" altLang="zh-TW">
                <a:solidFill>
                  <a:srgbClr val="0000CC"/>
                </a:solidFill>
              </a:rPr>
              <a:t>x</a:t>
            </a:r>
          </a:p>
        </p:txBody>
      </p:sp>
      <p:sp>
        <p:nvSpPr>
          <p:cNvPr id="34828" name="Text Box 25"/>
          <p:cNvSpPr txBox="1">
            <a:spLocks noChangeArrowheads="1"/>
          </p:cNvSpPr>
          <p:nvPr/>
        </p:nvSpPr>
        <p:spPr bwMode="auto">
          <a:xfrm>
            <a:off x="3429000" y="1500188"/>
            <a:ext cx="2278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000"/>
              <a:t>Send </a:t>
            </a:r>
            <a:r>
              <a:rPr lang="en-US" altLang="zh-TW" sz="2000">
                <a:solidFill>
                  <a:srgbClr val="0000CC"/>
                </a:solidFill>
              </a:rPr>
              <a:t>y = x</a:t>
            </a:r>
            <a:r>
              <a:rPr lang="en-US" altLang="zh-TW" sz="2000" baseline="30000">
                <a:solidFill>
                  <a:srgbClr val="0000CC"/>
                </a:solidFill>
              </a:rPr>
              <a:t>e</a:t>
            </a:r>
            <a:r>
              <a:rPr lang="en-US" altLang="zh-TW" sz="2000">
                <a:solidFill>
                  <a:srgbClr val="0000CC"/>
                </a:solidFill>
              </a:rPr>
              <a:t> mod n</a:t>
            </a:r>
          </a:p>
        </p:txBody>
      </p:sp>
      <p:sp>
        <p:nvSpPr>
          <p:cNvPr id="34829" name="Rectangle 26"/>
          <p:cNvSpPr>
            <a:spLocks noChangeArrowheads="1"/>
          </p:cNvSpPr>
          <p:nvPr/>
        </p:nvSpPr>
        <p:spPr bwMode="auto">
          <a:xfrm>
            <a:off x="6172200" y="3429000"/>
            <a:ext cx="2586038" cy="406400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buClr>
                <a:srgbClr val="A50021"/>
              </a:buClr>
            </a:pPr>
            <a:r>
              <a:rPr lang="en-US" altLang="zh-TW"/>
              <a:t>Compute </a:t>
            </a:r>
            <a:r>
              <a:rPr lang="en-US" altLang="zh-TW" sz="2000">
                <a:solidFill>
                  <a:srgbClr val="0000CC"/>
                </a:solidFill>
              </a:rPr>
              <a:t>z = y</a:t>
            </a:r>
            <a:r>
              <a:rPr lang="en-US" altLang="zh-TW" sz="2000" baseline="30000">
                <a:solidFill>
                  <a:srgbClr val="0000CC"/>
                </a:solidFill>
              </a:rPr>
              <a:t>d</a:t>
            </a:r>
            <a:r>
              <a:rPr lang="en-US" altLang="zh-TW" sz="2000">
                <a:solidFill>
                  <a:srgbClr val="0000CC"/>
                </a:solidFill>
              </a:rPr>
              <a:t> mod n</a:t>
            </a:r>
          </a:p>
        </p:txBody>
      </p:sp>
      <p:sp>
        <p:nvSpPr>
          <p:cNvPr id="34830" name="Text Box 27"/>
          <p:cNvSpPr txBox="1">
            <a:spLocks noChangeArrowheads="1"/>
          </p:cNvSpPr>
          <p:nvPr/>
        </p:nvSpPr>
        <p:spPr bwMode="auto">
          <a:xfrm>
            <a:off x="6477000" y="4114800"/>
            <a:ext cx="1893888" cy="20272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p, q</a:t>
            </a:r>
            <a:r>
              <a:rPr lang="en-US" altLang="zh-TW"/>
              <a:t> prime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n = pq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T = (p-1)(q-1)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e</a:t>
            </a:r>
            <a:r>
              <a:rPr lang="en-US" altLang="zh-TW"/>
              <a:t> s.t. </a:t>
            </a:r>
            <a:r>
              <a:rPr lang="en-US" altLang="zh-TW">
                <a:solidFill>
                  <a:srgbClr val="0000CC"/>
                </a:solidFill>
              </a:rPr>
              <a:t>gcd(e,T)=1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de = 1 (mod T)</a:t>
            </a:r>
          </a:p>
        </p:txBody>
      </p:sp>
      <p:sp>
        <p:nvSpPr>
          <p:cNvPr id="34831" name="Line 28"/>
          <p:cNvSpPr>
            <a:spLocks noChangeShapeType="1"/>
          </p:cNvSpPr>
          <p:nvPr/>
        </p:nvSpPr>
        <p:spPr bwMode="auto">
          <a:xfrm>
            <a:off x="60198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154" name="Text Box 34"/>
          <p:cNvSpPr txBox="1">
            <a:spLocks noChangeArrowheads="1"/>
          </p:cNvSpPr>
          <p:nvPr/>
        </p:nvSpPr>
        <p:spPr bwMode="auto">
          <a:xfrm>
            <a:off x="4953000" y="6324600"/>
            <a:ext cx="3325813" cy="37623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First Bob generated his keys.</a:t>
            </a:r>
          </a:p>
        </p:txBody>
      </p:sp>
      <p:sp>
        <p:nvSpPr>
          <p:cNvPr id="901156" name="Text Box 36"/>
          <p:cNvSpPr txBox="1">
            <a:spLocks noChangeArrowheads="1"/>
          </p:cNvSpPr>
          <p:nvPr/>
        </p:nvSpPr>
        <p:spPr bwMode="auto">
          <a:xfrm>
            <a:off x="838200" y="3124200"/>
            <a:ext cx="4595813" cy="37623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Then Alice sends the encrypted message.</a:t>
            </a:r>
          </a:p>
        </p:txBody>
      </p:sp>
      <p:sp>
        <p:nvSpPr>
          <p:cNvPr id="901160" name="Rectangle 40"/>
          <p:cNvSpPr>
            <a:spLocks noChangeArrowheads="1"/>
          </p:cNvSpPr>
          <p:nvPr/>
        </p:nvSpPr>
        <p:spPr bwMode="auto">
          <a:xfrm>
            <a:off x="1905000" y="3810000"/>
            <a:ext cx="18716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y = 33</a:t>
            </a:r>
            <a:r>
              <a:rPr lang="en-US" altLang="zh-TW" baseline="30000">
                <a:solidFill>
                  <a:srgbClr val="0000CC"/>
                </a:solidFill>
              </a:rPr>
              <a:t>23</a:t>
            </a:r>
            <a:r>
              <a:rPr lang="en-US" altLang="zh-TW">
                <a:solidFill>
                  <a:srgbClr val="0000CC"/>
                </a:solidFill>
              </a:rPr>
              <a:t> mod 55</a:t>
            </a:r>
          </a:p>
        </p:txBody>
      </p:sp>
      <p:sp>
        <p:nvSpPr>
          <p:cNvPr id="901161" name="Text Box 41"/>
          <p:cNvSpPr txBox="1">
            <a:spLocks noChangeArrowheads="1"/>
          </p:cNvSpPr>
          <p:nvPr/>
        </p:nvSpPr>
        <p:spPr bwMode="auto">
          <a:xfrm>
            <a:off x="457200" y="49530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01162" name="Text Box 42"/>
          <p:cNvSpPr txBox="1">
            <a:spLocks noChangeArrowheads="1"/>
          </p:cNvSpPr>
          <p:nvPr/>
        </p:nvSpPr>
        <p:spPr bwMode="auto">
          <a:xfrm>
            <a:off x="228600" y="4419600"/>
            <a:ext cx="42021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1200">
                <a:solidFill>
                  <a:srgbClr val="0000CC"/>
                </a:solidFill>
              </a:rPr>
              <a:t>y = 84298649517881922539738734663399137 mod 55</a:t>
            </a:r>
          </a:p>
        </p:txBody>
      </p:sp>
      <p:sp>
        <p:nvSpPr>
          <p:cNvPr id="901163" name="Line 43"/>
          <p:cNvSpPr>
            <a:spLocks noChangeShapeType="1"/>
          </p:cNvSpPr>
          <p:nvPr/>
        </p:nvSpPr>
        <p:spPr bwMode="auto">
          <a:xfrm flipH="1" flipV="1">
            <a:off x="2286000" y="4648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34" grpId="0"/>
      <p:bldP spid="901141" grpId="0" animBg="1"/>
      <p:bldP spid="901154" grpId="0" animBg="1"/>
      <p:bldP spid="901156" grpId="0" animBg="1"/>
      <p:bldP spid="901160" grpId="0"/>
      <p:bldP spid="901161" grpId="0"/>
      <p:bldP spid="901162" grpId="0"/>
      <p:bldP spid="90116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3429000" y="457200"/>
            <a:ext cx="2316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Exponentiation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914400" y="1752600"/>
            <a:ext cx="3622675" cy="421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144</a:t>
            </a:r>
            <a:r>
              <a:rPr lang="en-US" altLang="zh-TW" baseline="30000"/>
              <a:t>4</a:t>
            </a:r>
            <a:r>
              <a:rPr lang="en-US" altLang="zh-TW"/>
              <a:t> mod 713 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= 144 * 144 * 144 * 144 mod 713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= 20736 * 144 * 144 mod 713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= 59 * 144 * 144 mod 713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= 8496 * 144 mod 713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= 653 * 144 mod 713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= 94032 mod 713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= 629 mod 713</a:t>
            </a:r>
          </a:p>
        </p:txBody>
      </p:sp>
      <p:sp>
        <p:nvSpPr>
          <p:cNvPr id="902148" name="Line 4"/>
          <p:cNvSpPr>
            <a:spLocks noChangeShapeType="1"/>
          </p:cNvSpPr>
          <p:nvPr/>
        </p:nvSpPr>
        <p:spPr bwMode="auto">
          <a:xfrm>
            <a:off x="4572000" y="3332163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2149" name="Text Box 5"/>
          <p:cNvSpPr txBox="1">
            <a:spLocks noChangeArrowheads="1"/>
          </p:cNvSpPr>
          <p:nvPr/>
        </p:nvSpPr>
        <p:spPr bwMode="auto">
          <a:xfrm>
            <a:off x="5486400" y="2971800"/>
            <a:ext cx="2493963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1600"/>
              <a:t>20736 * 20736 mod 713</a:t>
            </a:r>
          </a:p>
          <a:p>
            <a:pPr eaLnBrk="1" hangingPunct="1"/>
            <a:endParaRPr lang="en-US" altLang="zh-TW" sz="1600"/>
          </a:p>
          <a:p>
            <a:pPr eaLnBrk="1" hangingPunct="1"/>
            <a:r>
              <a:rPr lang="en-US" altLang="zh-TW" sz="1600"/>
              <a:t>= 59 * 59 mod 713</a:t>
            </a:r>
          </a:p>
          <a:p>
            <a:pPr eaLnBrk="1" hangingPunct="1"/>
            <a:endParaRPr lang="en-US" altLang="zh-TW" sz="1600"/>
          </a:p>
          <a:p>
            <a:pPr eaLnBrk="1" hangingPunct="1"/>
            <a:r>
              <a:rPr lang="en-US" altLang="zh-TW" sz="1600"/>
              <a:t>= 3481 mod 713</a:t>
            </a:r>
          </a:p>
          <a:p>
            <a:pPr eaLnBrk="1" hangingPunct="1"/>
            <a:endParaRPr lang="en-US" altLang="zh-TW" sz="1600"/>
          </a:p>
          <a:p>
            <a:pPr eaLnBrk="1" hangingPunct="1"/>
            <a:r>
              <a:rPr lang="en-US" altLang="zh-TW" sz="1600"/>
              <a:t>= 629 mod 713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2667000" y="1219200"/>
            <a:ext cx="3743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To compute exponentiation </a:t>
            </a:r>
            <a:r>
              <a:rPr lang="en-US" altLang="zh-TW">
                <a:solidFill>
                  <a:srgbClr val="0000CC"/>
                </a:solidFill>
              </a:rPr>
              <a:t>mod n</a:t>
            </a:r>
          </a:p>
        </p:txBody>
      </p:sp>
      <p:sp>
        <p:nvSpPr>
          <p:cNvPr id="902151" name="Text Box 7"/>
          <p:cNvSpPr txBox="1">
            <a:spLocks noChangeArrowheads="1"/>
          </p:cNvSpPr>
          <p:nvPr/>
        </p:nvSpPr>
        <p:spPr bwMode="auto">
          <a:xfrm>
            <a:off x="457200" y="6172200"/>
            <a:ext cx="5673725" cy="37623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This still takes too long when the exponent is large.</a:t>
            </a:r>
          </a:p>
        </p:txBody>
      </p:sp>
      <p:sp>
        <p:nvSpPr>
          <p:cNvPr id="902152" name="Line 8"/>
          <p:cNvSpPr>
            <a:spLocks noChangeShapeType="1"/>
          </p:cNvSpPr>
          <p:nvPr/>
        </p:nvSpPr>
        <p:spPr bwMode="auto">
          <a:xfrm flipH="1" flipV="1">
            <a:off x="3276600" y="56388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2153" name="Text Box 9"/>
          <p:cNvSpPr txBox="1">
            <a:spLocks noChangeArrowheads="1"/>
          </p:cNvSpPr>
          <p:nvPr/>
        </p:nvSpPr>
        <p:spPr bwMode="auto">
          <a:xfrm>
            <a:off x="5394325" y="5222875"/>
            <a:ext cx="3194050" cy="37623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This is much more efficient.</a:t>
            </a:r>
          </a:p>
        </p:txBody>
      </p:sp>
      <p:sp>
        <p:nvSpPr>
          <p:cNvPr id="902154" name="Line 10"/>
          <p:cNvSpPr>
            <a:spLocks noChangeShapeType="1"/>
          </p:cNvSpPr>
          <p:nvPr/>
        </p:nvSpPr>
        <p:spPr bwMode="auto">
          <a:xfrm flipV="1">
            <a:off x="6553200" y="4800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298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2148" grpId="0" animBg="1"/>
      <p:bldP spid="902151" grpId="0" animBg="1"/>
      <p:bldP spid="902152" grpId="0" animBg="1"/>
      <p:bldP spid="902153" grpId="0" animBg="1"/>
      <p:bldP spid="90215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3090863" y="457200"/>
            <a:ext cx="29289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Repeated Squaring</a:t>
            </a:r>
          </a:p>
        </p:txBody>
      </p:sp>
      <p:sp>
        <p:nvSpPr>
          <p:cNvPr id="903171" name="Text Box 3"/>
          <p:cNvSpPr txBox="1">
            <a:spLocks noChangeArrowheads="1"/>
          </p:cNvSpPr>
          <p:nvPr/>
        </p:nvSpPr>
        <p:spPr bwMode="auto">
          <a:xfrm>
            <a:off x="808038" y="2252663"/>
            <a:ext cx="2882900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144</a:t>
            </a:r>
            <a:r>
              <a:rPr lang="en-US" altLang="zh-TW" baseline="30000"/>
              <a:t>50</a:t>
            </a:r>
            <a:r>
              <a:rPr lang="en-US" altLang="zh-TW"/>
              <a:t> mod 713 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= </a:t>
            </a:r>
            <a:r>
              <a:rPr lang="en-US" altLang="zh-TW" sz="1600"/>
              <a:t>144</a:t>
            </a:r>
            <a:r>
              <a:rPr lang="en-US" altLang="zh-TW" sz="1600" baseline="30000"/>
              <a:t>32</a:t>
            </a:r>
            <a:r>
              <a:rPr lang="en-US" altLang="zh-TW"/>
              <a:t> </a:t>
            </a:r>
            <a:r>
              <a:rPr lang="en-US" altLang="zh-TW" sz="1600"/>
              <a:t>144</a:t>
            </a:r>
            <a:r>
              <a:rPr lang="en-US" altLang="zh-TW" sz="1600" baseline="30000"/>
              <a:t>16</a:t>
            </a:r>
            <a:r>
              <a:rPr lang="en-US" altLang="zh-TW"/>
              <a:t> </a:t>
            </a:r>
            <a:r>
              <a:rPr lang="en-US" altLang="zh-TW" sz="1600"/>
              <a:t>144</a:t>
            </a:r>
            <a:r>
              <a:rPr lang="en-US" altLang="zh-TW" sz="1600" baseline="30000"/>
              <a:t>2</a:t>
            </a:r>
            <a:r>
              <a:rPr lang="en-US" altLang="zh-TW"/>
              <a:t> mod 713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= 648</a:t>
            </a:r>
            <a:r>
              <a:rPr lang="el-GR" altLang="zh-TW"/>
              <a:t>·</a:t>
            </a:r>
            <a:r>
              <a:rPr lang="en-US" altLang="zh-TW"/>
              <a:t>485</a:t>
            </a:r>
            <a:r>
              <a:rPr lang="el-GR" altLang="zh-TW"/>
              <a:t>·</a:t>
            </a:r>
            <a:r>
              <a:rPr lang="en-US" altLang="zh-TW"/>
              <a:t>59 mod 713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= 242</a:t>
            </a:r>
          </a:p>
        </p:txBody>
      </p:sp>
      <p:sp>
        <p:nvSpPr>
          <p:cNvPr id="903173" name="Text Box 5"/>
          <p:cNvSpPr txBox="1">
            <a:spLocks noChangeArrowheads="1"/>
          </p:cNvSpPr>
          <p:nvPr/>
        </p:nvSpPr>
        <p:spPr bwMode="auto">
          <a:xfrm>
            <a:off x="5334000" y="1219200"/>
            <a:ext cx="2473325" cy="522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1600"/>
              <a:t>144</a:t>
            </a:r>
            <a:r>
              <a:rPr lang="en-US" altLang="zh-TW" sz="1600" baseline="30000"/>
              <a:t>2</a:t>
            </a:r>
            <a:r>
              <a:rPr lang="en-US" altLang="zh-TW" sz="1600"/>
              <a:t> mod 713 = 59</a:t>
            </a:r>
          </a:p>
          <a:p>
            <a:pPr eaLnBrk="1" hangingPunct="1"/>
            <a:endParaRPr lang="en-US" altLang="zh-TW" sz="1600"/>
          </a:p>
          <a:p>
            <a:pPr eaLnBrk="1" hangingPunct="1"/>
            <a:r>
              <a:rPr lang="en-US" altLang="zh-TW" sz="1600"/>
              <a:t>144</a:t>
            </a:r>
            <a:r>
              <a:rPr lang="en-US" altLang="zh-TW" sz="1600" baseline="30000"/>
              <a:t>4</a:t>
            </a:r>
            <a:r>
              <a:rPr lang="en-US" altLang="zh-TW" sz="1600"/>
              <a:t> mod 713 </a:t>
            </a:r>
          </a:p>
          <a:p>
            <a:pPr eaLnBrk="1" hangingPunct="1"/>
            <a:r>
              <a:rPr lang="en-US" altLang="zh-TW" sz="1600"/>
              <a:t>= 144</a:t>
            </a:r>
            <a:r>
              <a:rPr lang="en-US" altLang="zh-TW" sz="1600" baseline="30000"/>
              <a:t>2 </a:t>
            </a:r>
            <a:r>
              <a:rPr lang="el-GR" altLang="zh-TW" sz="1600" baseline="30000"/>
              <a:t>·</a:t>
            </a:r>
            <a:r>
              <a:rPr lang="en-US" altLang="zh-TW" sz="1600"/>
              <a:t>144</a:t>
            </a:r>
            <a:r>
              <a:rPr lang="en-US" altLang="zh-TW" sz="1600" baseline="30000"/>
              <a:t>2</a:t>
            </a:r>
            <a:r>
              <a:rPr lang="en-US" altLang="zh-TW" sz="1600"/>
              <a:t> mod 713</a:t>
            </a:r>
          </a:p>
          <a:p>
            <a:pPr eaLnBrk="1" hangingPunct="1"/>
            <a:r>
              <a:rPr lang="en-US" altLang="zh-TW" sz="1600"/>
              <a:t>= 59</a:t>
            </a:r>
            <a:r>
              <a:rPr lang="el-GR" altLang="zh-TW" sz="1600"/>
              <a:t>·</a:t>
            </a:r>
            <a:r>
              <a:rPr lang="en-US" altLang="zh-TW" sz="1600"/>
              <a:t>59 mod 713</a:t>
            </a:r>
            <a:endParaRPr lang="el-GR" altLang="zh-TW" sz="1600"/>
          </a:p>
          <a:p>
            <a:pPr eaLnBrk="1" hangingPunct="1"/>
            <a:r>
              <a:rPr lang="en-US" altLang="zh-TW" sz="1600"/>
              <a:t>= 629 </a:t>
            </a:r>
          </a:p>
          <a:p>
            <a:pPr eaLnBrk="1" hangingPunct="1"/>
            <a:endParaRPr lang="en-US" altLang="zh-TW" sz="1600"/>
          </a:p>
          <a:p>
            <a:pPr eaLnBrk="1" hangingPunct="1"/>
            <a:r>
              <a:rPr lang="en-US" altLang="zh-TW" sz="1600"/>
              <a:t>144</a:t>
            </a:r>
            <a:r>
              <a:rPr lang="en-US" altLang="zh-TW" sz="1600" baseline="30000"/>
              <a:t>8</a:t>
            </a:r>
            <a:r>
              <a:rPr lang="en-US" altLang="zh-TW" sz="1600"/>
              <a:t> mod 713</a:t>
            </a:r>
          </a:p>
          <a:p>
            <a:pPr eaLnBrk="1" hangingPunct="1"/>
            <a:r>
              <a:rPr lang="en-US" altLang="zh-TW" sz="1600"/>
              <a:t>= 144</a:t>
            </a:r>
            <a:r>
              <a:rPr lang="en-US" altLang="zh-TW" sz="1600" baseline="30000"/>
              <a:t>4</a:t>
            </a:r>
            <a:r>
              <a:rPr lang="el-GR" altLang="zh-TW" sz="1600"/>
              <a:t>·</a:t>
            </a:r>
            <a:r>
              <a:rPr lang="en-US" altLang="zh-TW" sz="1600"/>
              <a:t>144</a:t>
            </a:r>
            <a:r>
              <a:rPr lang="en-US" altLang="zh-TW" sz="1600" baseline="30000"/>
              <a:t>4</a:t>
            </a:r>
            <a:r>
              <a:rPr lang="en-US" altLang="zh-TW" sz="1600"/>
              <a:t> mod 713</a:t>
            </a:r>
          </a:p>
          <a:p>
            <a:pPr eaLnBrk="1" hangingPunct="1"/>
            <a:r>
              <a:rPr lang="en-US" altLang="zh-TW" sz="1600"/>
              <a:t>= 629</a:t>
            </a:r>
            <a:r>
              <a:rPr lang="el-GR" altLang="zh-TW" sz="1600"/>
              <a:t>·</a:t>
            </a:r>
            <a:r>
              <a:rPr lang="en-US" altLang="zh-TW" sz="1600"/>
              <a:t>629 mod 713</a:t>
            </a:r>
          </a:p>
          <a:p>
            <a:pPr eaLnBrk="1" hangingPunct="1"/>
            <a:r>
              <a:rPr lang="en-US" altLang="zh-TW" sz="1600"/>
              <a:t>= 639</a:t>
            </a:r>
          </a:p>
          <a:p>
            <a:pPr eaLnBrk="1" hangingPunct="1"/>
            <a:endParaRPr lang="en-US" altLang="zh-TW" sz="1600"/>
          </a:p>
          <a:p>
            <a:pPr eaLnBrk="1" hangingPunct="1"/>
            <a:r>
              <a:rPr lang="en-US" altLang="zh-TW" sz="1600"/>
              <a:t>144</a:t>
            </a:r>
            <a:r>
              <a:rPr lang="en-US" altLang="zh-TW" sz="1600" baseline="30000"/>
              <a:t>16</a:t>
            </a:r>
            <a:r>
              <a:rPr lang="en-US" altLang="zh-TW" sz="1600"/>
              <a:t> mod 713</a:t>
            </a:r>
          </a:p>
          <a:p>
            <a:pPr eaLnBrk="1" hangingPunct="1"/>
            <a:r>
              <a:rPr lang="en-US" altLang="zh-TW" sz="1600"/>
              <a:t>= 144</a:t>
            </a:r>
            <a:r>
              <a:rPr lang="en-US" altLang="zh-TW" sz="1600" baseline="30000"/>
              <a:t>8</a:t>
            </a:r>
            <a:r>
              <a:rPr lang="el-GR" altLang="zh-TW" sz="1600"/>
              <a:t>·</a:t>
            </a:r>
            <a:r>
              <a:rPr lang="en-US" altLang="zh-TW" sz="1600"/>
              <a:t>144</a:t>
            </a:r>
            <a:r>
              <a:rPr lang="en-US" altLang="zh-TW" sz="1600" baseline="30000"/>
              <a:t>8</a:t>
            </a:r>
            <a:r>
              <a:rPr lang="en-US" altLang="zh-TW" sz="1600"/>
              <a:t> mod 713</a:t>
            </a:r>
          </a:p>
          <a:p>
            <a:pPr eaLnBrk="1" hangingPunct="1"/>
            <a:r>
              <a:rPr lang="en-US" altLang="zh-TW" sz="1600"/>
              <a:t>= 639</a:t>
            </a:r>
            <a:r>
              <a:rPr lang="el-GR" altLang="zh-TW" sz="1600"/>
              <a:t>·</a:t>
            </a:r>
            <a:r>
              <a:rPr lang="en-US" altLang="zh-TW" sz="1600"/>
              <a:t>639 mod 713</a:t>
            </a:r>
          </a:p>
          <a:p>
            <a:pPr eaLnBrk="1" hangingPunct="1"/>
            <a:r>
              <a:rPr lang="en-US" altLang="zh-TW" sz="1600"/>
              <a:t>= 485</a:t>
            </a:r>
          </a:p>
          <a:p>
            <a:pPr eaLnBrk="1" hangingPunct="1"/>
            <a:endParaRPr lang="en-US" altLang="zh-TW" sz="1600"/>
          </a:p>
          <a:p>
            <a:pPr eaLnBrk="1" hangingPunct="1"/>
            <a:r>
              <a:rPr lang="en-US" altLang="zh-TW" sz="1600"/>
              <a:t>144</a:t>
            </a:r>
            <a:r>
              <a:rPr lang="en-US" altLang="zh-TW" sz="1600" baseline="30000"/>
              <a:t>32</a:t>
            </a:r>
            <a:r>
              <a:rPr lang="en-US" altLang="zh-TW" sz="1600"/>
              <a:t> mod 713</a:t>
            </a:r>
          </a:p>
          <a:p>
            <a:pPr eaLnBrk="1" hangingPunct="1"/>
            <a:r>
              <a:rPr lang="en-US" altLang="zh-TW" sz="1600"/>
              <a:t>= 144</a:t>
            </a:r>
            <a:r>
              <a:rPr lang="en-US" altLang="zh-TW" sz="1600" baseline="30000"/>
              <a:t>16</a:t>
            </a:r>
            <a:r>
              <a:rPr lang="el-GR" altLang="zh-TW" sz="1600"/>
              <a:t>·</a:t>
            </a:r>
            <a:r>
              <a:rPr lang="en-US" altLang="zh-TW" sz="1600"/>
              <a:t>144</a:t>
            </a:r>
            <a:r>
              <a:rPr lang="en-US" altLang="zh-TW" sz="1600" baseline="30000"/>
              <a:t>16</a:t>
            </a:r>
            <a:r>
              <a:rPr lang="en-US" altLang="zh-TW" sz="1600"/>
              <a:t> mod 713</a:t>
            </a:r>
          </a:p>
          <a:p>
            <a:pPr eaLnBrk="1" hangingPunct="1"/>
            <a:r>
              <a:rPr lang="en-US" altLang="zh-TW" sz="1600"/>
              <a:t>= 485</a:t>
            </a:r>
            <a:r>
              <a:rPr lang="el-GR" altLang="zh-TW" sz="1600"/>
              <a:t>·</a:t>
            </a:r>
            <a:r>
              <a:rPr lang="en-US" altLang="zh-TW" sz="1600"/>
              <a:t>485 mod 713</a:t>
            </a:r>
          </a:p>
          <a:p>
            <a:pPr eaLnBrk="1" hangingPunct="1"/>
            <a:r>
              <a:rPr lang="en-US" altLang="zh-TW" sz="1600"/>
              <a:t>= 648</a:t>
            </a:r>
          </a:p>
        </p:txBody>
      </p:sp>
      <p:sp>
        <p:nvSpPr>
          <p:cNvPr id="903174" name="Text Box 6"/>
          <p:cNvSpPr txBox="1">
            <a:spLocks noChangeArrowheads="1"/>
          </p:cNvSpPr>
          <p:nvPr/>
        </p:nvSpPr>
        <p:spPr bwMode="auto">
          <a:xfrm>
            <a:off x="838200" y="1524000"/>
            <a:ext cx="3017838" cy="37623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Note that 50 = 32 + 16 + 2</a:t>
            </a:r>
          </a:p>
        </p:txBody>
      </p:sp>
      <p:sp>
        <p:nvSpPr>
          <p:cNvPr id="903175" name="Line 7"/>
          <p:cNvSpPr>
            <a:spLocks noChangeShapeType="1"/>
          </p:cNvSpPr>
          <p:nvPr/>
        </p:nvSpPr>
        <p:spPr bwMode="auto">
          <a:xfrm>
            <a:off x="1371600" y="3733800"/>
            <a:ext cx="3810000" cy="2590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3176" name="Line 8"/>
          <p:cNvSpPr>
            <a:spLocks noChangeShapeType="1"/>
          </p:cNvSpPr>
          <p:nvPr/>
        </p:nvSpPr>
        <p:spPr bwMode="auto">
          <a:xfrm>
            <a:off x="1828800" y="3733800"/>
            <a:ext cx="3352800" cy="1371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3177" name="Line 9"/>
          <p:cNvSpPr>
            <a:spLocks noChangeShapeType="1"/>
          </p:cNvSpPr>
          <p:nvPr/>
        </p:nvSpPr>
        <p:spPr bwMode="auto">
          <a:xfrm flipV="1">
            <a:off x="2362200" y="1447800"/>
            <a:ext cx="3048000" cy="1905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3174" grpId="0" animBg="1"/>
      <p:bldP spid="903175" grpId="0" animBg="1"/>
      <p:bldP spid="903176" grpId="0" animBg="1"/>
      <p:bldP spid="90317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2874963" y="457200"/>
            <a:ext cx="3375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Generating Public Key</a:t>
            </a:r>
          </a:p>
        </p:txBody>
      </p:sp>
      <p:sp>
        <p:nvSpPr>
          <p:cNvPr id="36867" name="Text Box 7"/>
          <p:cNvSpPr txBox="1">
            <a:spLocks noChangeArrowheads="1"/>
          </p:cNvSpPr>
          <p:nvPr/>
        </p:nvSpPr>
        <p:spPr bwMode="auto">
          <a:xfrm>
            <a:off x="2286000" y="1447800"/>
            <a:ext cx="4592638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Choose </a:t>
            </a:r>
            <a:r>
              <a:rPr lang="en-US" altLang="zh-TW">
                <a:solidFill>
                  <a:srgbClr val="0000CC"/>
                </a:solidFill>
              </a:rPr>
              <a:t>2</a:t>
            </a:r>
            <a:r>
              <a:rPr lang="en-US" altLang="zh-TW"/>
              <a:t> large prime numbers </a:t>
            </a:r>
            <a:r>
              <a:rPr lang="en-US" altLang="zh-TW">
                <a:solidFill>
                  <a:srgbClr val="0000CC"/>
                </a:solidFill>
              </a:rPr>
              <a:t>p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q</a:t>
            </a:r>
            <a:r>
              <a:rPr lang="en-US" altLang="zh-TW"/>
              <a:t>.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Set </a:t>
            </a:r>
            <a:r>
              <a:rPr lang="en-US" altLang="zh-TW">
                <a:solidFill>
                  <a:srgbClr val="0000CC"/>
                </a:solidFill>
              </a:rPr>
              <a:t>n = pq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T = (p-1)(q-1)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Choose </a:t>
            </a:r>
            <a:r>
              <a:rPr lang="en-US" altLang="zh-TW">
                <a:solidFill>
                  <a:srgbClr val="0000CC"/>
                </a:solidFill>
              </a:rPr>
              <a:t>e ≠1</a:t>
            </a:r>
            <a:r>
              <a:rPr lang="en-US" altLang="zh-TW"/>
              <a:t> so that </a:t>
            </a:r>
            <a:r>
              <a:rPr lang="en-US" altLang="zh-TW">
                <a:solidFill>
                  <a:srgbClr val="0000CC"/>
                </a:solidFill>
              </a:rPr>
              <a:t>gcd(e,T)=1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Calculate </a:t>
            </a:r>
            <a:r>
              <a:rPr lang="en-US" altLang="zh-TW">
                <a:solidFill>
                  <a:srgbClr val="0000CC"/>
                </a:solidFill>
              </a:rPr>
              <a:t>d</a:t>
            </a:r>
            <a:r>
              <a:rPr lang="en-US" altLang="zh-TW"/>
              <a:t> so that </a:t>
            </a:r>
            <a:r>
              <a:rPr lang="en-US" altLang="zh-TW">
                <a:solidFill>
                  <a:srgbClr val="0000CC"/>
                </a:solidFill>
              </a:rPr>
              <a:t>de = 1 (mod T)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Publish </a:t>
            </a:r>
            <a:r>
              <a:rPr lang="en-US" altLang="zh-TW">
                <a:solidFill>
                  <a:srgbClr val="0000CC"/>
                </a:solidFill>
              </a:rPr>
              <a:t>e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 as public keys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Keep </a:t>
            </a:r>
            <a:r>
              <a:rPr lang="en-US" altLang="zh-TW">
                <a:solidFill>
                  <a:srgbClr val="0000CC"/>
                </a:solidFill>
              </a:rPr>
              <a:t>d</a:t>
            </a:r>
            <a:r>
              <a:rPr lang="en-US" altLang="zh-TW"/>
              <a:t> as secret key </a:t>
            </a:r>
          </a:p>
        </p:txBody>
      </p:sp>
      <p:sp>
        <p:nvSpPr>
          <p:cNvPr id="915470" name="AutoShape 14"/>
          <p:cNvSpPr>
            <a:spLocks noChangeArrowheads="1"/>
          </p:cNvSpPr>
          <p:nvPr/>
        </p:nvSpPr>
        <p:spPr bwMode="auto">
          <a:xfrm>
            <a:off x="1143000" y="13716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15471" name="Text Box 15"/>
          <p:cNvSpPr txBox="1">
            <a:spLocks noChangeArrowheads="1"/>
          </p:cNvSpPr>
          <p:nvPr/>
        </p:nvSpPr>
        <p:spPr bwMode="auto">
          <a:xfrm>
            <a:off x="1143000" y="4419600"/>
            <a:ext cx="5297488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How to choose large prime numbers efficiently?</a:t>
            </a:r>
          </a:p>
        </p:txBody>
      </p:sp>
      <p:sp>
        <p:nvSpPr>
          <p:cNvPr id="915472" name="Text Box 16"/>
          <p:cNvSpPr txBox="1">
            <a:spLocks noChangeArrowheads="1"/>
          </p:cNvSpPr>
          <p:nvPr/>
        </p:nvSpPr>
        <p:spPr bwMode="auto">
          <a:xfrm>
            <a:off x="1143000" y="5181600"/>
            <a:ext cx="7362825" cy="376238"/>
          </a:xfrm>
          <a:prstGeom prst="rect">
            <a:avLst/>
          </a:prstGeom>
          <a:solidFill>
            <a:srgbClr val="CCCC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Given a large number, how to check whether it is prime efficiently?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5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5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5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5470" grpId="0" animBg="1"/>
      <p:bldP spid="915471" grpId="0" animBg="1"/>
      <p:bldP spid="915472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3200400" y="457200"/>
            <a:ext cx="2678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Primality Testing</a:t>
            </a:r>
          </a:p>
        </p:txBody>
      </p:sp>
      <p:sp>
        <p:nvSpPr>
          <p:cNvPr id="37891" name="Text Box 7"/>
          <p:cNvSpPr txBox="1">
            <a:spLocks noChangeArrowheads="1"/>
          </p:cNvSpPr>
          <p:nvPr/>
        </p:nvSpPr>
        <p:spPr bwMode="auto">
          <a:xfrm>
            <a:off x="1219200" y="1371600"/>
            <a:ext cx="6651625" cy="376238"/>
          </a:xfrm>
          <a:prstGeom prst="rect">
            <a:avLst/>
          </a:prstGeom>
          <a:solidFill>
            <a:srgbClr val="CCCC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Given a large integer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, determine quickly whether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 is prime</a:t>
            </a:r>
          </a:p>
        </p:txBody>
      </p:sp>
      <p:sp>
        <p:nvSpPr>
          <p:cNvPr id="904200" name="Text Box 8"/>
          <p:cNvSpPr txBox="1">
            <a:spLocks noChangeArrowheads="1"/>
          </p:cNvSpPr>
          <p:nvPr/>
        </p:nvSpPr>
        <p:spPr bwMode="auto">
          <a:xfrm>
            <a:off x="1295400" y="2362200"/>
            <a:ext cx="5091113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First test:</a:t>
            </a:r>
            <a:r>
              <a:rPr lang="en-US" altLang="zh-TW"/>
              <a:t> for </a:t>
            </a:r>
            <a:r>
              <a:rPr lang="en-US" altLang="zh-TW">
                <a:solidFill>
                  <a:srgbClr val="0000CC"/>
                </a:solidFill>
              </a:rPr>
              <a:t>i =</a:t>
            </a:r>
            <a:r>
              <a:rPr lang="en-US" altLang="zh-TW"/>
              <a:t> </a:t>
            </a:r>
            <a:r>
              <a:rPr lang="en-US" altLang="zh-TW">
                <a:solidFill>
                  <a:srgbClr val="0000CC"/>
                </a:solidFill>
              </a:rPr>
              <a:t>1,…,√n</a:t>
            </a:r>
            <a:r>
              <a:rPr lang="en-US" altLang="zh-TW"/>
              <a:t>, check if </a:t>
            </a:r>
            <a:r>
              <a:rPr lang="en-US" altLang="zh-TW">
                <a:solidFill>
                  <a:srgbClr val="0000CC"/>
                </a:solidFill>
              </a:rPr>
              <a:t>i</a:t>
            </a:r>
            <a:r>
              <a:rPr lang="en-US" altLang="zh-TW"/>
              <a:t> divides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.</a:t>
            </a:r>
          </a:p>
        </p:txBody>
      </p:sp>
      <p:sp>
        <p:nvSpPr>
          <p:cNvPr id="904201" name="Rectangle 9"/>
          <p:cNvSpPr>
            <a:spLocks noChangeArrowheads="1"/>
          </p:cNvSpPr>
          <p:nvPr/>
        </p:nvSpPr>
        <p:spPr bwMode="auto">
          <a:xfrm>
            <a:off x="1371600" y="6019800"/>
            <a:ext cx="3055938" cy="376238"/>
          </a:xfrm>
          <a:prstGeom prst="rect">
            <a:avLst/>
          </a:prstGeom>
          <a:solidFill>
            <a:srgbClr val="FFFF66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Need some number theory!</a:t>
            </a:r>
          </a:p>
        </p:txBody>
      </p:sp>
      <p:sp>
        <p:nvSpPr>
          <p:cNvPr id="904203" name="Text Box 11"/>
          <p:cNvSpPr txBox="1">
            <a:spLocks noChangeArrowheads="1"/>
          </p:cNvSpPr>
          <p:nvPr/>
        </p:nvSpPr>
        <p:spPr bwMode="auto">
          <a:xfrm>
            <a:off x="1295400" y="3200400"/>
            <a:ext cx="6127750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We are talking about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 with </a:t>
            </a:r>
            <a:r>
              <a:rPr lang="en-US" altLang="zh-TW">
                <a:solidFill>
                  <a:srgbClr val="0000CC"/>
                </a:solidFill>
              </a:rPr>
              <a:t>150</a:t>
            </a:r>
            <a:r>
              <a:rPr lang="en-US" altLang="zh-TW"/>
              <a:t> digits.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This simply takes too long (</a:t>
            </a:r>
            <a:r>
              <a:rPr lang="en-US" altLang="zh-TW">
                <a:solidFill>
                  <a:srgbClr val="0000CC"/>
                </a:solidFill>
              </a:rPr>
              <a:t>2</a:t>
            </a:r>
            <a:r>
              <a:rPr lang="en-US" altLang="zh-TW" baseline="30000">
                <a:solidFill>
                  <a:srgbClr val="0000CC"/>
                </a:solidFill>
              </a:rPr>
              <a:t>150</a:t>
            </a:r>
            <a:r>
              <a:rPr lang="en-US" altLang="zh-TW"/>
              <a:t> steps, sun will burn out).</a:t>
            </a:r>
          </a:p>
          <a:p>
            <a:pPr eaLnBrk="1" hangingPunct="1">
              <a:lnSpc>
                <a:spcPct val="150000"/>
              </a:lnSpc>
            </a:pPr>
            <a:endParaRPr lang="en-US" altLang="zh-TW"/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We are looking for an exponential improvement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(instead of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, we can only afford roughly </a:t>
            </a:r>
            <a:r>
              <a:rPr lang="en-US" altLang="zh-TW">
                <a:solidFill>
                  <a:srgbClr val="0000CC"/>
                </a:solidFill>
              </a:rPr>
              <a:t>log(n)</a:t>
            </a:r>
            <a:r>
              <a:rPr lang="en-US" altLang="zh-TW"/>
              <a:t> steps),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like we did in the extended GCD algorithm.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4200" grpId="0" animBg="1"/>
      <p:bldP spid="904201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3200400" y="457200"/>
            <a:ext cx="2678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Primality Testing</a:t>
            </a:r>
          </a:p>
        </p:txBody>
      </p:sp>
      <p:sp>
        <p:nvSpPr>
          <p:cNvPr id="906248" name="Text Box 8"/>
          <p:cNvSpPr txBox="1">
            <a:spLocks noChangeArrowheads="1"/>
          </p:cNvSpPr>
          <p:nvPr/>
        </p:nvSpPr>
        <p:spPr bwMode="auto">
          <a:xfrm>
            <a:off x="1524000" y="3581400"/>
            <a:ext cx="6075363" cy="119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It doesn’t seem to help,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since we don’t know how to compute </a:t>
            </a:r>
            <a:r>
              <a:rPr lang="en-US" altLang="en-US">
                <a:solidFill>
                  <a:srgbClr val="0000CC"/>
                </a:solidFill>
              </a:rPr>
              <a:t>(n-1)!</a:t>
            </a:r>
            <a:r>
              <a:rPr lang="en-US" altLang="en-US"/>
              <a:t> </a:t>
            </a:r>
            <a:r>
              <a:rPr lang="en-US" altLang="en-US">
                <a:solidFill>
                  <a:srgbClr val="0000CC"/>
                </a:solidFill>
              </a:rPr>
              <a:t>mod n</a:t>
            </a:r>
            <a:r>
              <a:rPr lang="en-US" altLang="en-US"/>
              <a:t> quickly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(in roughly </a:t>
            </a:r>
            <a:r>
              <a:rPr lang="en-US" altLang="zh-TW">
                <a:solidFill>
                  <a:srgbClr val="0000CC"/>
                </a:solidFill>
              </a:rPr>
              <a:t>log(n)</a:t>
            </a:r>
            <a:r>
              <a:rPr lang="en-US" altLang="zh-TW"/>
              <a:t> steps).</a:t>
            </a:r>
          </a:p>
        </p:txBody>
      </p:sp>
      <p:sp>
        <p:nvSpPr>
          <p:cNvPr id="38916" name="Rectangle 9"/>
          <p:cNvSpPr>
            <a:spLocks noChangeArrowheads="1"/>
          </p:cNvSpPr>
          <p:nvPr/>
        </p:nvSpPr>
        <p:spPr bwMode="auto">
          <a:xfrm>
            <a:off x="1524000" y="1474788"/>
            <a:ext cx="6096000" cy="152400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17" name="Rectangle 10"/>
          <p:cNvSpPr>
            <a:spLocks noChangeArrowheads="1"/>
          </p:cNvSpPr>
          <p:nvPr/>
        </p:nvSpPr>
        <p:spPr bwMode="auto">
          <a:xfrm>
            <a:off x="2057400" y="1703388"/>
            <a:ext cx="39449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b="1"/>
              <a:t>Theorem:</a:t>
            </a:r>
            <a:r>
              <a:rPr lang="en-US" altLang="en-US"/>
              <a:t> </a:t>
            </a:r>
            <a:r>
              <a:rPr lang="en-US" altLang="en-US">
                <a:solidFill>
                  <a:srgbClr val="0000CC"/>
                </a:solidFill>
              </a:rPr>
              <a:t>n</a:t>
            </a:r>
            <a:r>
              <a:rPr lang="en-US" altLang="en-US"/>
              <a:t> is a prime if and only if</a:t>
            </a:r>
            <a:endParaRPr lang="en-US" altLang="en-US">
              <a:solidFill>
                <a:srgbClr val="0000CC"/>
              </a:solidFill>
            </a:endParaRPr>
          </a:p>
        </p:txBody>
      </p:sp>
      <p:sp>
        <p:nvSpPr>
          <p:cNvPr id="38918" name="Rectangle 11"/>
          <p:cNvSpPr>
            <a:spLocks noChangeArrowheads="1"/>
          </p:cNvSpPr>
          <p:nvPr/>
        </p:nvSpPr>
        <p:spPr bwMode="auto">
          <a:xfrm>
            <a:off x="3429000" y="2312988"/>
            <a:ext cx="2665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CC"/>
                </a:solidFill>
              </a:rPr>
              <a:t>(n-1)! </a:t>
            </a:r>
            <a:r>
              <a:rPr lang="en-US" altLang="en-US" sz="2400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 sz="2400">
                <a:solidFill>
                  <a:srgbClr val="0000CC"/>
                </a:solidFill>
              </a:rPr>
              <a:t>-1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(mod 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6248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3200400" y="457200"/>
            <a:ext cx="2678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Primality Testing</a:t>
            </a:r>
          </a:p>
        </p:txBody>
      </p:sp>
      <p:sp>
        <p:nvSpPr>
          <p:cNvPr id="39939" name="Rectangle 5"/>
          <p:cNvSpPr>
            <a:spLocks noChangeArrowheads="1"/>
          </p:cNvSpPr>
          <p:nvPr/>
        </p:nvSpPr>
        <p:spPr bwMode="auto">
          <a:xfrm>
            <a:off x="3048000" y="1981200"/>
            <a:ext cx="2257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CC"/>
                </a:solidFill>
              </a:rPr>
              <a:t>1 </a:t>
            </a:r>
            <a:r>
              <a:rPr lang="en-US" altLang="en-US" sz="2400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 sz="2400">
                <a:solidFill>
                  <a:srgbClr val="0000CC"/>
                </a:solidFill>
              </a:rPr>
              <a:t>a</a:t>
            </a:r>
            <a:r>
              <a:rPr lang="en-US" altLang="en-US" sz="2400" baseline="30000">
                <a:solidFill>
                  <a:srgbClr val="0000CC"/>
                </a:solidFill>
              </a:rPr>
              <a:t>n-1 </a:t>
            </a:r>
            <a:r>
              <a:rPr lang="en-US" altLang="en-US" sz="2400">
                <a:solidFill>
                  <a:srgbClr val="0000CC"/>
                </a:solidFill>
              </a:rPr>
              <a:t>(mod n)</a:t>
            </a:r>
          </a:p>
        </p:txBody>
      </p:sp>
      <p:sp>
        <p:nvSpPr>
          <p:cNvPr id="39940" name="Rectangle 6"/>
          <p:cNvSpPr>
            <a:spLocks noChangeArrowheads="1"/>
          </p:cNvSpPr>
          <p:nvPr/>
        </p:nvSpPr>
        <p:spPr bwMode="auto">
          <a:xfrm>
            <a:off x="1676400" y="1371600"/>
            <a:ext cx="50498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b="1"/>
              <a:t>Theorem:</a:t>
            </a:r>
            <a:r>
              <a:rPr lang="en-US" altLang="en-US"/>
              <a:t> If </a:t>
            </a:r>
            <a:r>
              <a:rPr lang="en-US" altLang="en-US">
                <a:solidFill>
                  <a:srgbClr val="0000CC"/>
                </a:solidFill>
              </a:rPr>
              <a:t>n </a:t>
            </a:r>
            <a:r>
              <a:rPr lang="en-US" altLang="en-US"/>
              <a:t>is prime &amp; </a:t>
            </a:r>
            <a:r>
              <a:rPr lang="en-US" altLang="en-US">
                <a:solidFill>
                  <a:srgbClr val="0000CC"/>
                </a:solidFill>
              </a:rPr>
              <a:t>a</a:t>
            </a:r>
            <a:r>
              <a:rPr lang="en-US" altLang="en-US"/>
              <a:t> not a multiple of </a:t>
            </a:r>
            <a:r>
              <a:rPr lang="en-US" altLang="en-US">
                <a:solidFill>
                  <a:srgbClr val="0000CC"/>
                </a:solidFill>
              </a:rPr>
              <a:t>n</a:t>
            </a:r>
          </a:p>
        </p:txBody>
      </p:sp>
      <p:sp>
        <p:nvSpPr>
          <p:cNvPr id="39941" name="Rectangle 7"/>
          <p:cNvSpPr>
            <a:spLocks noChangeArrowheads="1"/>
          </p:cNvSpPr>
          <p:nvPr/>
        </p:nvSpPr>
        <p:spPr bwMode="auto">
          <a:xfrm>
            <a:off x="1143000" y="1143000"/>
            <a:ext cx="6096000" cy="1524000"/>
          </a:xfrm>
          <a:prstGeom prst="rect">
            <a:avLst/>
          </a:prstGeom>
          <a:noFill/>
          <a:ln w="38100">
            <a:solidFill>
              <a:srgbClr val="FF99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07272" name="Text Box 8"/>
          <p:cNvSpPr txBox="1">
            <a:spLocks noChangeArrowheads="1"/>
          </p:cNvSpPr>
          <p:nvPr/>
        </p:nvSpPr>
        <p:spPr bwMode="auto">
          <a:xfrm>
            <a:off x="1143000" y="3200400"/>
            <a:ext cx="6716713" cy="92551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Contrapositive.</a:t>
            </a:r>
            <a:r>
              <a:rPr lang="en-US" altLang="zh-TW"/>
              <a:t> If </a:t>
            </a:r>
            <a:r>
              <a:rPr lang="en-US" altLang="en-US">
                <a:solidFill>
                  <a:srgbClr val="0000CC"/>
                </a:solidFill>
              </a:rPr>
              <a:t>1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>
                <a:solidFill>
                  <a:srgbClr val="0000CC"/>
                </a:solidFill>
              </a:rPr>
              <a:t>a</a:t>
            </a:r>
            <a:r>
              <a:rPr lang="en-US" altLang="en-US" baseline="30000">
                <a:solidFill>
                  <a:srgbClr val="0000CC"/>
                </a:solidFill>
              </a:rPr>
              <a:t>n-1 </a:t>
            </a:r>
            <a:r>
              <a:rPr lang="en-US" altLang="en-US">
                <a:solidFill>
                  <a:srgbClr val="0000CC"/>
                </a:solidFill>
              </a:rPr>
              <a:t>(mod n) </a:t>
            </a:r>
            <a:r>
              <a:rPr lang="en-US" altLang="en-US"/>
              <a:t>and</a:t>
            </a:r>
            <a:r>
              <a:rPr lang="en-US" altLang="en-US">
                <a:solidFill>
                  <a:srgbClr val="0000CC"/>
                </a:solidFill>
              </a:rPr>
              <a:t> a </a:t>
            </a:r>
            <a:r>
              <a:rPr lang="en-US" altLang="en-US"/>
              <a:t>is not a multiple of</a:t>
            </a:r>
            <a:r>
              <a:rPr lang="en-US" altLang="en-US">
                <a:solidFill>
                  <a:srgbClr val="0000CC"/>
                </a:solidFill>
              </a:rPr>
              <a:t> n,</a:t>
            </a:r>
          </a:p>
          <a:p>
            <a:pPr eaLnBrk="1" hangingPunct="1"/>
            <a:endParaRPr lang="en-US" altLang="zh-TW">
              <a:solidFill>
                <a:srgbClr val="0000CC"/>
              </a:solidFill>
            </a:endParaRPr>
          </a:p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		</a:t>
            </a:r>
            <a:r>
              <a:rPr lang="en-US" altLang="zh-TW"/>
              <a:t>then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 is not a prime number.</a:t>
            </a:r>
          </a:p>
        </p:txBody>
      </p:sp>
      <p:sp>
        <p:nvSpPr>
          <p:cNvPr id="907273" name="Line 9"/>
          <p:cNvSpPr>
            <a:spLocks noChangeShapeType="1"/>
          </p:cNvSpPr>
          <p:nvPr/>
        </p:nvSpPr>
        <p:spPr bwMode="auto">
          <a:xfrm>
            <a:off x="3505200" y="3200400"/>
            <a:ext cx="7620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7274" name="Text Box 10"/>
          <p:cNvSpPr txBox="1">
            <a:spLocks noChangeArrowheads="1"/>
          </p:cNvSpPr>
          <p:nvPr/>
        </p:nvSpPr>
        <p:spPr bwMode="auto">
          <a:xfrm>
            <a:off x="1093788" y="4572000"/>
            <a:ext cx="66786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u="sng"/>
              <a:t>Example</a:t>
            </a:r>
            <a:r>
              <a:rPr lang="en-US" altLang="zh-TW"/>
              <a:t>.  Show that </a:t>
            </a:r>
            <a:r>
              <a:rPr lang="en-US" altLang="zh-TW">
                <a:solidFill>
                  <a:srgbClr val="0000CC"/>
                </a:solidFill>
              </a:rPr>
              <a:t>1763</a:t>
            </a:r>
            <a:r>
              <a:rPr lang="en-US" altLang="zh-TW"/>
              <a:t> is composite (not a prime number).</a:t>
            </a:r>
          </a:p>
        </p:txBody>
      </p:sp>
      <p:sp>
        <p:nvSpPr>
          <p:cNvPr id="907275" name="Text Box 11"/>
          <p:cNvSpPr txBox="1">
            <a:spLocks noChangeArrowheads="1"/>
          </p:cNvSpPr>
          <p:nvPr/>
        </p:nvSpPr>
        <p:spPr bwMode="auto">
          <a:xfrm>
            <a:off x="1143000" y="5105400"/>
            <a:ext cx="1930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Let </a:t>
            </a:r>
            <a:r>
              <a:rPr lang="en-US" altLang="zh-TW">
                <a:solidFill>
                  <a:srgbClr val="0000CC"/>
                </a:solidFill>
              </a:rPr>
              <a:t>a=2, n=1763</a:t>
            </a:r>
            <a:r>
              <a:rPr lang="en-US" altLang="zh-TW"/>
              <a:t>.</a:t>
            </a:r>
          </a:p>
        </p:txBody>
      </p:sp>
      <p:sp>
        <p:nvSpPr>
          <p:cNvPr id="907276" name="Text Box 12"/>
          <p:cNvSpPr txBox="1">
            <a:spLocks noChangeArrowheads="1"/>
          </p:cNvSpPr>
          <p:nvPr/>
        </p:nvSpPr>
        <p:spPr bwMode="auto">
          <a:xfrm>
            <a:off x="1143000" y="5638800"/>
            <a:ext cx="30368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2</a:t>
            </a:r>
            <a:r>
              <a:rPr lang="en-US" altLang="zh-TW" baseline="30000">
                <a:solidFill>
                  <a:srgbClr val="0000CC"/>
                </a:solidFill>
              </a:rPr>
              <a:t>1762</a:t>
            </a:r>
            <a:r>
              <a:rPr lang="en-US" altLang="zh-TW">
                <a:solidFill>
                  <a:srgbClr val="0000CC"/>
                </a:solidFill>
              </a:rPr>
              <a:t> (mod 1763) = 142 ≠ 1</a:t>
            </a:r>
          </a:p>
        </p:txBody>
      </p:sp>
      <p:sp>
        <p:nvSpPr>
          <p:cNvPr id="907277" name="Text Box 13"/>
          <p:cNvSpPr txBox="1">
            <a:spLocks noChangeArrowheads="1"/>
          </p:cNvSpPr>
          <p:nvPr/>
        </p:nvSpPr>
        <p:spPr bwMode="auto">
          <a:xfrm>
            <a:off x="336550" y="6248400"/>
            <a:ext cx="8426450" cy="37623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Therefore, it is composite by (the contrapositive of) Fermat’s little theorem.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7272" grpId="0" animBg="1"/>
      <p:bldP spid="907273" grpId="0" animBg="1"/>
      <p:bldP spid="907274" grpId="0"/>
      <p:bldP spid="907275" grpId="0"/>
      <p:bldP spid="907276" grpId="0"/>
      <p:bldP spid="90727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498850" y="457200"/>
            <a:ext cx="2139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Cryptography</a:t>
            </a:r>
          </a:p>
        </p:txBody>
      </p:sp>
      <p:sp>
        <p:nvSpPr>
          <p:cNvPr id="5123" name="Oval 3"/>
          <p:cNvSpPr>
            <a:spLocks noChangeArrowheads="1"/>
          </p:cNvSpPr>
          <p:nvPr/>
        </p:nvSpPr>
        <p:spPr bwMode="auto">
          <a:xfrm>
            <a:off x="1295400" y="2895600"/>
            <a:ext cx="1371600" cy="914400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Alice</a:t>
            </a:r>
          </a:p>
        </p:txBody>
      </p:sp>
      <p:sp>
        <p:nvSpPr>
          <p:cNvPr id="5124" name="Oval 4"/>
          <p:cNvSpPr>
            <a:spLocks noChangeArrowheads="1"/>
          </p:cNvSpPr>
          <p:nvPr/>
        </p:nvSpPr>
        <p:spPr bwMode="auto">
          <a:xfrm>
            <a:off x="6477000" y="2895600"/>
            <a:ext cx="1371600" cy="914400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Bob</a:t>
            </a:r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2819400" y="33528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6" name="Oval 7"/>
          <p:cNvSpPr>
            <a:spLocks noChangeArrowheads="1"/>
          </p:cNvSpPr>
          <p:nvPr/>
        </p:nvSpPr>
        <p:spPr bwMode="auto">
          <a:xfrm>
            <a:off x="3810000" y="4495800"/>
            <a:ext cx="1524000" cy="9144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adversary</a:t>
            </a:r>
          </a:p>
        </p:txBody>
      </p:sp>
      <p:sp>
        <p:nvSpPr>
          <p:cNvPr id="5127" name="Line 8"/>
          <p:cNvSpPr>
            <a:spLocks noChangeShapeType="1"/>
          </p:cNvSpPr>
          <p:nvPr/>
        </p:nvSpPr>
        <p:spPr bwMode="auto">
          <a:xfrm flipV="1">
            <a:off x="45720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Text Box 9"/>
          <p:cNvSpPr txBox="1">
            <a:spLocks noChangeArrowheads="1"/>
          </p:cNvSpPr>
          <p:nvPr/>
        </p:nvSpPr>
        <p:spPr bwMode="auto">
          <a:xfrm>
            <a:off x="1136650" y="1420813"/>
            <a:ext cx="6940550" cy="78898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b="1"/>
              <a:t>Goal:</a:t>
            </a:r>
            <a:r>
              <a:rPr lang="en-US" altLang="en-US"/>
              <a:t> Even though an adversary can listen to your conversation,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         the adversary can not learn what the message was. </a:t>
            </a:r>
          </a:p>
        </p:txBody>
      </p:sp>
      <p:sp>
        <p:nvSpPr>
          <p:cNvPr id="873483" name="Text Box 11"/>
          <p:cNvSpPr txBox="1">
            <a:spLocks noChangeArrowheads="1"/>
          </p:cNvSpPr>
          <p:nvPr/>
        </p:nvSpPr>
        <p:spPr bwMode="auto">
          <a:xfrm>
            <a:off x="482600" y="4648200"/>
            <a:ext cx="256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message -&gt; f(message)</a:t>
            </a:r>
          </a:p>
        </p:txBody>
      </p:sp>
      <p:sp>
        <p:nvSpPr>
          <p:cNvPr id="873484" name="Text Box 12"/>
          <p:cNvSpPr txBox="1">
            <a:spLocks noChangeArrowheads="1"/>
          </p:cNvSpPr>
          <p:nvPr/>
        </p:nvSpPr>
        <p:spPr bwMode="auto">
          <a:xfrm>
            <a:off x="3900488" y="2860675"/>
            <a:ext cx="13573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f(message)</a:t>
            </a:r>
          </a:p>
        </p:txBody>
      </p:sp>
      <p:sp>
        <p:nvSpPr>
          <p:cNvPr id="873485" name="Text Box 13"/>
          <p:cNvSpPr txBox="1">
            <a:spLocks noChangeArrowheads="1"/>
          </p:cNvSpPr>
          <p:nvPr/>
        </p:nvSpPr>
        <p:spPr bwMode="auto">
          <a:xfrm>
            <a:off x="576263" y="4129088"/>
            <a:ext cx="23955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encrypt the message</a:t>
            </a:r>
          </a:p>
        </p:txBody>
      </p:sp>
      <p:sp>
        <p:nvSpPr>
          <p:cNvPr id="873486" name="Text Box 14"/>
          <p:cNvSpPr txBox="1">
            <a:spLocks noChangeArrowheads="1"/>
          </p:cNvSpPr>
          <p:nvPr/>
        </p:nvSpPr>
        <p:spPr bwMode="auto">
          <a:xfrm>
            <a:off x="6096000" y="4129088"/>
            <a:ext cx="24114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decrypt the message</a:t>
            </a:r>
          </a:p>
        </p:txBody>
      </p:sp>
      <p:sp>
        <p:nvSpPr>
          <p:cNvPr id="873487" name="Text Box 15"/>
          <p:cNvSpPr txBox="1">
            <a:spLocks noChangeArrowheads="1"/>
          </p:cNvSpPr>
          <p:nvPr/>
        </p:nvSpPr>
        <p:spPr bwMode="auto">
          <a:xfrm>
            <a:off x="6019800" y="4648200"/>
            <a:ext cx="256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f(message) -&gt; message</a:t>
            </a:r>
          </a:p>
        </p:txBody>
      </p:sp>
      <p:sp>
        <p:nvSpPr>
          <p:cNvPr id="873488" name="Text Box 16"/>
          <p:cNvSpPr txBox="1">
            <a:spLocks noChangeArrowheads="1"/>
          </p:cNvSpPr>
          <p:nvPr/>
        </p:nvSpPr>
        <p:spPr bwMode="auto">
          <a:xfrm>
            <a:off x="762000" y="5638800"/>
            <a:ext cx="7639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But the adversary has no clue how to obtain message from f(message)</a:t>
            </a:r>
          </a:p>
        </p:txBody>
      </p:sp>
      <p:sp>
        <p:nvSpPr>
          <p:cNvPr id="873489" name="Text Box 17"/>
          <p:cNvSpPr txBox="1">
            <a:spLocks noChangeArrowheads="1"/>
          </p:cNvSpPr>
          <p:nvPr/>
        </p:nvSpPr>
        <p:spPr bwMode="auto">
          <a:xfrm>
            <a:off x="3641725" y="6289675"/>
            <a:ext cx="1871663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A difficult goal!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3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3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3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3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3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3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3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3483" grpId="0"/>
      <p:bldP spid="873484" grpId="0"/>
      <p:bldP spid="873485" grpId="0"/>
      <p:bldP spid="873486" grpId="0"/>
      <p:bldP spid="873487" grpId="0"/>
      <p:bldP spid="873488" grpId="0"/>
      <p:bldP spid="873489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3200400" y="457200"/>
            <a:ext cx="2678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Primality Testing</a:t>
            </a:r>
          </a:p>
        </p:txBody>
      </p:sp>
      <p:sp>
        <p:nvSpPr>
          <p:cNvPr id="40963" name="Text Box 5"/>
          <p:cNvSpPr txBox="1">
            <a:spLocks noChangeArrowheads="1"/>
          </p:cNvSpPr>
          <p:nvPr/>
        </p:nvSpPr>
        <p:spPr bwMode="auto">
          <a:xfrm>
            <a:off x="1143000" y="1447800"/>
            <a:ext cx="6716713" cy="92551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Contrapositive.</a:t>
            </a:r>
            <a:r>
              <a:rPr lang="en-US" altLang="zh-TW"/>
              <a:t> If </a:t>
            </a:r>
            <a:r>
              <a:rPr lang="en-US" altLang="en-US">
                <a:solidFill>
                  <a:srgbClr val="0000CC"/>
                </a:solidFill>
              </a:rPr>
              <a:t>1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>
                <a:solidFill>
                  <a:srgbClr val="0000CC"/>
                </a:solidFill>
              </a:rPr>
              <a:t>a</a:t>
            </a:r>
            <a:r>
              <a:rPr lang="en-US" altLang="en-US" baseline="30000">
                <a:solidFill>
                  <a:srgbClr val="0000CC"/>
                </a:solidFill>
              </a:rPr>
              <a:t>n-1 </a:t>
            </a:r>
            <a:r>
              <a:rPr lang="en-US" altLang="en-US">
                <a:solidFill>
                  <a:srgbClr val="0000CC"/>
                </a:solidFill>
              </a:rPr>
              <a:t>(mod n) </a:t>
            </a:r>
            <a:r>
              <a:rPr lang="en-US" altLang="en-US"/>
              <a:t>and</a:t>
            </a:r>
            <a:r>
              <a:rPr lang="en-US" altLang="en-US">
                <a:solidFill>
                  <a:srgbClr val="0000CC"/>
                </a:solidFill>
              </a:rPr>
              <a:t> a </a:t>
            </a:r>
            <a:r>
              <a:rPr lang="en-US" altLang="en-US"/>
              <a:t>is not a multiple of</a:t>
            </a:r>
            <a:r>
              <a:rPr lang="en-US" altLang="en-US">
                <a:solidFill>
                  <a:srgbClr val="0000CC"/>
                </a:solidFill>
              </a:rPr>
              <a:t> n,</a:t>
            </a:r>
          </a:p>
          <a:p>
            <a:pPr eaLnBrk="1" hangingPunct="1"/>
            <a:endParaRPr lang="en-US" altLang="zh-TW">
              <a:solidFill>
                <a:srgbClr val="0000CC"/>
              </a:solidFill>
            </a:endParaRPr>
          </a:p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		</a:t>
            </a:r>
            <a:r>
              <a:rPr lang="en-US" altLang="zh-TW"/>
              <a:t>then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 is not a prime number.</a:t>
            </a:r>
          </a:p>
        </p:txBody>
      </p:sp>
      <p:sp>
        <p:nvSpPr>
          <p:cNvPr id="908294" name="Text Box 6"/>
          <p:cNvSpPr txBox="1">
            <a:spLocks noChangeArrowheads="1"/>
          </p:cNvSpPr>
          <p:nvPr/>
        </p:nvSpPr>
        <p:spPr bwMode="auto">
          <a:xfrm>
            <a:off x="1066800" y="2895600"/>
            <a:ext cx="66786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u="sng"/>
              <a:t>Example</a:t>
            </a:r>
            <a:r>
              <a:rPr lang="en-US" altLang="zh-TW"/>
              <a:t>.  Show that </a:t>
            </a:r>
            <a:r>
              <a:rPr lang="en-US" altLang="zh-TW">
                <a:solidFill>
                  <a:srgbClr val="0000CC"/>
                </a:solidFill>
              </a:rPr>
              <a:t>1387</a:t>
            </a:r>
            <a:r>
              <a:rPr lang="en-US" altLang="zh-TW"/>
              <a:t> is composite (not a prime number).</a:t>
            </a:r>
          </a:p>
        </p:txBody>
      </p:sp>
      <p:sp>
        <p:nvSpPr>
          <p:cNvPr id="908295" name="Rectangle 7"/>
          <p:cNvSpPr>
            <a:spLocks noChangeArrowheads="1"/>
          </p:cNvSpPr>
          <p:nvPr/>
        </p:nvSpPr>
        <p:spPr bwMode="auto">
          <a:xfrm>
            <a:off x="1143000" y="3505200"/>
            <a:ext cx="1930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Let </a:t>
            </a:r>
            <a:r>
              <a:rPr lang="en-US" altLang="zh-TW">
                <a:solidFill>
                  <a:srgbClr val="0000CC"/>
                </a:solidFill>
              </a:rPr>
              <a:t>a=2, n=1387</a:t>
            </a:r>
            <a:r>
              <a:rPr lang="en-US" altLang="zh-TW"/>
              <a:t>.</a:t>
            </a:r>
          </a:p>
        </p:txBody>
      </p:sp>
      <p:sp>
        <p:nvSpPr>
          <p:cNvPr id="908297" name="Rectangle 9"/>
          <p:cNvSpPr>
            <a:spLocks noChangeArrowheads="1"/>
          </p:cNvSpPr>
          <p:nvPr/>
        </p:nvSpPr>
        <p:spPr bwMode="auto">
          <a:xfrm>
            <a:off x="1143000" y="4114800"/>
            <a:ext cx="22891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2</a:t>
            </a:r>
            <a:r>
              <a:rPr lang="en-US" altLang="zh-TW" baseline="30000">
                <a:solidFill>
                  <a:srgbClr val="0000CC"/>
                </a:solidFill>
              </a:rPr>
              <a:t>1386</a:t>
            </a:r>
            <a:r>
              <a:rPr lang="en-US" altLang="zh-TW">
                <a:solidFill>
                  <a:srgbClr val="0000CC"/>
                </a:solidFill>
              </a:rPr>
              <a:t> (mod 1387) = 1</a:t>
            </a:r>
          </a:p>
        </p:txBody>
      </p:sp>
      <p:sp>
        <p:nvSpPr>
          <p:cNvPr id="908298" name="Text Box 10"/>
          <p:cNvSpPr txBox="1">
            <a:spLocks noChangeArrowheads="1"/>
          </p:cNvSpPr>
          <p:nvPr/>
        </p:nvSpPr>
        <p:spPr bwMode="auto">
          <a:xfrm>
            <a:off x="3870325" y="4052888"/>
            <a:ext cx="42052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can not tell whether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 is prime or not.</a:t>
            </a:r>
          </a:p>
        </p:txBody>
      </p:sp>
      <p:sp>
        <p:nvSpPr>
          <p:cNvPr id="908299" name="Text Box 11"/>
          <p:cNvSpPr txBox="1">
            <a:spLocks noChangeArrowheads="1"/>
          </p:cNvSpPr>
          <p:nvPr/>
        </p:nvSpPr>
        <p:spPr bwMode="auto">
          <a:xfrm>
            <a:off x="1143000" y="4724400"/>
            <a:ext cx="1009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Try </a:t>
            </a:r>
            <a:r>
              <a:rPr lang="en-US" altLang="zh-TW">
                <a:solidFill>
                  <a:srgbClr val="0000CC"/>
                </a:solidFill>
              </a:rPr>
              <a:t>a=3</a:t>
            </a:r>
          </a:p>
        </p:txBody>
      </p:sp>
      <p:sp>
        <p:nvSpPr>
          <p:cNvPr id="908301" name="Rectangle 13"/>
          <p:cNvSpPr>
            <a:spLocks noChangeArrowheads="1"/>
          </p:cNvSpPr>
          <p:nvPr/>
        </p:nvSpPr>
        <p:spPr bwMode="auto">
          <a:xfrm>
            <a:off x="1143000" y="5257800"/>
            <a:ext cx="31765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3</a:t>
            </a:r>
            <a:r>
              <a:rPr lang="en-US" altLang="zh-TW" baseline="30000">
                <a:solidFill>
                  <a:srgbClr val="0000CC"/>
                </a:solidFill>
              </a:rPr>
              <a:t>1386</a:t>
            </a:r>
            <a:r>
              <a:rPr lang="en-US" altLang="zh-TW">
                <a:solidFill>
                  <a:srgbClr val="0000CC"/>
                </a:solidFill>
              </a:rPr>
              <a:t> (mod 1387) = 1238 ≠</a:t>
            </a:r>
            <a:r>
              <a:rPr lang="en-US" altLang="zh-TW"/>
              <a:t> </a:t>
            </a:r>
            <a:r>
              <a:rPr lang="en-US" altLang="zh-TW">
                <a:solidFill>
                  <a:srgbClr val="0000CC"/>
                </a:solidFill>
              </a:rPr>
              <a:t>1</a:t>
            </a:r>
          </a:p>
        </p:txBody>
      </p:sp>
      <p:sp>
        <p:nvSpPr>
          <p:cNvPr id="908302" name="Text Box 14"/>
          <p:cNvSpPr txBox="1">
            <a:spLocks noChangeArrowheads="1"/>
          </p:cNvSpPr>
          <p:nvPr/>
        </p:nvSpPr>
        <p:spPr bwMode="auto">
          <a:xfrm>
            <a:off x="4860925" y="5257800"/>
            <a:ext cx="292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this shows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 is composite.</a:t>
            </a:r>
          </a:p>
        </p:txBody>
      </p:sp>
      <p:sp>
        <p:nvSpPr>
          <p:cNvPr id="40971" name="Line 15"/>
          <p:cNvSpPr>
            <a:spLocks noChangeShapeType="1"/>
          </p:cNvSpPr>
          <p:nvPr/>
        </p:nvSpPr>
        <p:spPr bwMode="auto">
          <a:xfrm>
            <a:off x="3505200" y="1447800"/>
            <a:ext cx="7620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8294" grpId="0"/>
      <p:bldP spid="908295" grpId="0"/>
      <p:bldP spid="908297" grpId="0"/>
      <p:bldP spid="908298" grpId="0"/>
      <p:bldP spid="908299" grpId="0"/>
      <p:bldP spid="908301" grpId="0"/>
      <p:bldP spid="90830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3200400" y="457200"/>
            <a:ext cx="2678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Primality Testing</a:t>
            </a:r>
          </a:p>
        </p:txBody>
      </p:sp>
      <p:sp>
        <p:nvSpPr>
          <p:cNvPr id="41987" name="Text Box 4"/>
          <p:cNvSpPr txBox="1">
            <a:spLocks noChangeArrowheads="1"/>
          </p:cNvSpPr>
          <p:nvPr/>
        </p:nvSpPr>
        <p:spPr bwMode="auto">
          <a:xfrm>
            <a:off x="1143000" y="1447800"/>
            <a:ext cx="6716713" cy="92551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Contrapositive.</a:t>
            </a:r>
            <a:r>
              <a:rPr lang="en-US" altLang="zh-TW"/>
              <a:t> If </a:t>
            </a:r>
            <a:r>
              <a:rPr lang="en-US" altLang="en-US">
                <a:solidFill>
                  <a:srgbClr val="0000CC"/>
                </a:solidFill>
              </a:rPr>
              <a:t>1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>
                <a:solidFill>
                  <a:srgbClr val="0000CC"/>
                </a:solidFill>
              </a:rPr>
              <a:t>a</a:t>
            </a:r>
            <a:r>
              <a:rPr lang="en-US" altLang="en-US" baseline="30000">
                <a:solidFill>
                  <a:srgbClr val="0000CC"/>
                </a:solidFill>
              </a:rPr>
              <a:t>n-1 </a:t>
            </a:r>
            <a:r>
              <a:rPr lang="en-US" altLang="en-US">
                <a:solidFill>
                  <a:srgbClr val="0000CC"/>
                </a:solidFill>
              </a:rPr>
              <a:t>(mod n) </a:t>
            </a:r>
            <a:r>
              <a:rPr lang="en-US" altLang="en-US"/>
              <a:t>and</a:t>
            </a:r>
            <a:r>
              <a:rPr lang="en-US" altLang="en-US">
                <a:solidFill>
                  <a:srgbClr val="0000CC"/>
                </a:solidFill>
              </a:rPr>
              <a:t> a </a:t>
            </a:r>
            <a:r>
              <a:rPr lang="en-US" altLang="en-US"/>
              <a:t>is not a multiple of</a:t>
            </a:r>
            <a:r>
              <a:rPr lang="en-US" altLang="en-US">
                <a:solidFill>
                  <a:srgbClr val="0000CC"/>
                </a:solidFill>
              </a:rPr>
              <a:t> n,</a:t>
            </a:r>
          </a:p>
          <a:p>
            <a:pPr eaLnBrk="1" hangingPunct="1"/>
            <a:endParaRPr lang="en-US" altLang="zh-TW">
              <a:solidFill>
                <a:srgbClr val="0000CC"/>
              </a:solidFill>
            </a:endParaRPr>
          </a:p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		</a:t>
            </a:r>
            <a:r>
              <a:rPr lang="en-US" altLang="zh-TW"/>
              <a:t>then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 is not a prime number.</a:t>
            </a:r>
          </a:p>
        </p:txBody>
      </p:sp>
      <p:sp>
        <p:nvSpPr>
          <p:cNvPr id="916491" name="Text Box 11"/>
          <p:cNvSpPr txBox="1">
            <a:spLocks noChangeArrowheads="1"/>
          </p:cNvSpPr>
          <p:nvPr/>
        </p:nvSpPr>
        <p:spPr bwMode="auto">
          <a:xfrm>
            <a:off x="1143000" y="2819400"/>
            <a:ext cx="1735138" cy="376238"/>
          </a:xfrm>
          <a:prstGeom prst="rect">
            <a:avLst/>
          </a:prstGeom>
          <a:solidFill>
            <a:srgbClr val="FFFF66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“Fermat” test</a:t>
            </a:r>
          </a:p>
        </p:txBody>
      </p:sp>
      <p:sp>
        <p:nvSpPr>
          <p:cNvPr id="916492" name="Text Box 12"/>
          <p:cNvSpPr txBox="1">
            <a:spLocks noChangeArrowheads="1"/>
          </p:cNvSpPr>
          <p:nvPr/>
        </p:nvSpPr>
        <p:spPr bwMode="auto">
          <a:xfrm>
            <a:off x="3124200" y="2819400"/>
            <a:ext cx="5162550" cy="243998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Given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, choose </a:t>
            </a:r>
            <a:r>
              <a:rPr lang="en-US" altLang="zh-TW">
                <a:solidFill>
                  <a:srgbClr val="0000CC"/>
                </a:solidFill>
              </a:rPr>
              <a:t>a &lt; n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Compute </a:t>
            </a:r>
            <a:r>
              <a:rPr lang="en-US" altLang="en-US">
                <a:solidFill>
                  <a:srgbClr val="0000CC"/>
                </a:solidFill>
              </a:rPr>
              <a:t>a</a:t>
            </a:r>
            <a:r>
              <a:rPr lang="en-US" altLang="en-US" baseline="30000">
                <a:solidFill>
                  <a:srgbClr val="0000CC"/>
                </a:solidFill>
              </a:rPr>
              <a:t>n-1 </a:t>
            </a:r>
            <a:r>
              <a:rPr lang="en-US" altLang="en-US">
                <a:solidFill>
                  <a:srgbClr val="0000CC"/>
                </a:solidFill>
              </a:rPr>
              <a:t>(mod n)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chemeClr val="tx2"/>
                </a:solidFill>
              </a:rPr>
              <a:t>If</a:t>
            </a:r>
            <a:r>
              <a:rPr lang="en-US" altLang="zh-TW">
                <a:solidFill>
                  <a:srgbClr val="0000CC"/>
                </a:solidFill>
              </a:rPr>
              <a:t> </a:t>
            </a:r>
            <a:r>
              <a:rPr lang="en-US" altLang="en-US">
                <a:solidFill>
                  <a:srgbClr val="0000CC"/>
                </a:solidFill>
              </a:rPr>
              <a:t>a</a:t>
            </a:r>
            <a:r>
              <a:rPr lang="en-US" altLang="en-US" baseline="30000">
                <a:solidFill>
                  <a:srgbClr val="0000CC"/>
                </a:solidFill>
              </a:rPr>
              <a:t>n-1 </a:t>
            </a:r>
            <a:r>
              <a:rPr lang="en-US" altLang="en-US">
                <a:solidFill>
                  <a:srgbClr val="0000CC"/>
                </a:solidFill>
              </a:rPr>
              <a:t>(mod n) </a:t>
            </a:r>
            <a:r>
              <a:rPr lang="en-US" altLang="zh-TW">
                <a:solidFill>
                  <a:srgbClr val="0000CC"/>
                </a:solidFill>
              </a:rPr>
              <a:t>≠</a:t>
            </a:r>
            <a:r>
              <a:rPr lang="en-US" altLang="zh-TW"/>
              <a:t> </a:t>
            </a:r>
            <a:r>
              <a:rPr lang="en-US" altLang="zh-TW">
                <a:solidFill>
                  <a:srgbClr val="0000CC"/>
                </a:solidFill>
              </a:rPr>
              <a:t>1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	</a:t>
            </a:r>
            <a:r>
              <a:rPr lang="en-US" altLang="zh-TW">
                <a:solidFill>
                  <a:schemeClr val="tx2"/>
                </a:solidFill>
              </a:rPr>
              <a:t>conclude that</a:t>
            </a:r>
            <a:r>
              <a:rPr lang="en-US" altLang="zh-TW">
                <a:solidFill>
                  <a:srgbClr val="0000CC"/>
                </a:solidFill>
              </a:rPr>
              <a:t> n </a:t>
            </a:r>
            <a:r>
              <a:rPr lang="en-US" altLang="zh-TW">
                <a:solidFill>
                  <a:schemeClr val="tx2"/>
                </a:solidFill>
              </a:rPr>
              <a:t>is a composite number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chemeClr val="tx2"/>
                </a:solidFill>
              </a:rPr>
              <a:t>If</a:t>
            </a:r>
            <a:r>
              <a:rPr lang="en-US" altLang="zh-TW">
                <a:solidFill>
                  <a:srgbClr val="0000CC"/>
                </a:solidFill>
              </a:rPr>
              <a:t> </a:t>
            </a:r>
            <a:r>
              <a:rPr lang="en-US" altLang="en-US">
                <a:solidFill>
                  <a:srgbClr val="0000CC"/>
                </a:solidFill>
              </a:rPr>
              <a:t>a</a:t>
            </a:r>
            <a:r>
              <a:rPr lang="en-US" altLang="en-US" baseline="30000">
                <a:solidFill>
                  <a:srgbClr val="0000CC"/>
                </a:solidFill>
              </a:rPr>
              <a:t>n-1 </a:t>
            </a:r>
            <a:r>
              <a:rPr lang="en-US" altLang="en-US">
                <a:solidFill>
                  <a:srgbClr val="0000CC"/>
                </a:solidFill>
              </a:rPr>
              <a:t>(mod n) </a:t>
            </a:r>
            <a:r>
              <a:rPr lang="en-US" altLang="zh-TW">
                <a:solidFill>
                  <a:srgbClr val="0000CC"/>
                </a:solidFill>
              </a:rPr>
              <a:t>=</a:t>
            </a:r>
            <a:r>
              <a:rPr lang="en-US" altLang="zh-TW"/>
              <a:t> </a:t>
            </a:r>
            <a:r>
              <a:rPr lang="en-US" altLang="zh-TW">
                <a:solidFill>
                  <a:srgbClr val="0000CC"/>
                </a:solidFill>
              </a:rPr>
              <a:t>1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	</a:t>
            </a:r>
            <a:r>
              <a:rPr lang="en-US" altLang="zh-TW">
                <a:solidFill>
                  <a:schemeClr val="tx2"/>
                </a:solidFill>
              </a:rPr>
              <a:t>try another</a:t>
            </a:r>
            <a:r>
              <a:rPr lang="en-US" altLang="zh-TW">
                <a:solidFill>
                  <a:srgbClr val="0000CC"/>
                </a:solidFill>
              </a:rPr>
              <a:t> a</a:t>
            </a:r>
          </a:p>
        </p:txBody>
      </p:sp>
      <p:sp>
        <p:nvSpPr>
          <p:cNvPr id="916494" name="Text Box 14"/>
          <p:cNvSpPr txBox="1">
            <a:spLocks noChangeArrowheads="1"/>
          </p:cNvSpPr>
          <p:nvPr/>
        </p:nvSpPr>
        <p:spPr bwMode="auto">
          <a:xfrm>
            <a:off x="1143000" y="5562600"/>
            <a:ext cx="52451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Each test takes about </a:t>
            </a:r>
            <a:r>
              <a:rPr lang="en-US" altLang="zh-TW">
                <a:solidFill>
                  <a:srgbClr val="0000CC"/>
                </a:solidFill>
              </a:rPr>
              <a:t>log(n)</a:t>
            </a:r>
            <a:r>
              <a:rPr lang="en-US" altLang="zh-TW"/>
              <a:t> steps.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It depends on how many </a:t>
            </a:r>
            <a:r>
              <a:rPr lang="en-US" altLang="zh-TW">
                <a:solidFill>
                  <a:srgbClr val="0000CC"/>
                </a:solidFill>
              </a:rPr>
              <a:t>a</a:t>
            </a:r>
            <a:r>
              <a:rPr lang="en-US" altLang="zh-TW"/>
              <a:t> that we need to try…</a:t>
            </a:r>
          </a:p>
        </p:txBody>
      </p:sp>
      <p:sp>
        <p:nvSpPr>
          <p:cNvPr id="41991" name="Line 15"/>
          <p:cNvSpPr>
            <a:spLocks noChangeShapeType="1"/>
          </p:cNvSpPr>
          <p:nvPr/>
        </p:nvSpPr>
        <p:spPr bwMode="auto">
          <a:xfrm>
            <a:off x="3505200" y="1447800"/>
            <a:ext cx="7620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4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4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4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4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4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4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6491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3200400" y="457200"/>
            <a:ext cx="2678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Primality Testing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1143000" y="1447800"/>
            <a:ext cx="6716713" cy="92551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Contrapositive.</a:t>
            </a:r>
            <a:r>
              <a:rPr lang="en-US" altLang="zh-TW"/>
              <a:t> If </a:t>
            </a:r>
            <a:r>
              <a:rPr lang="en-US" altLang="en-US">
                <a:solidFill>
                  <a:srgbClr val="0000CC"/>
                </a:solidFill>
              </a:rPr>
              <a:t>1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>
                <a:solidFill>
                  <a:srgbClr val="0000CC"/>
                </a:solidFill>
              </a:rPr>
              <a:t>a</a:t>
            </a:r>
            <a:r>
              <a:rPr lang="en-US" altLang="en-US" baseline="30000">
                <a:solidFill>
                  <a:srgbClr val="0000CC"/>
                </a:solidFill>
              </a:rPr>
              <a:t>n-1 </a:t>
            </a:r>
            <a:r>
              <a:rPr lang="en-US" altLang="en-US">
                <a:solidFill>
                  <a:srgbClr val="0000CC"/>
                </a:solidFill>
              </a:rPr>
              <a:t>(mod n) </a:t>
            </a:r>
            <a:r>
              <a:rPr lang="en-US" altLang="en-US"/>
              <a:t>and</a:t>
            </a:r>
            <a:r>
              <a:rPr lang="en-US" altLang="en-US">
                <a:solidFill>
                  <a:srgbClr val="0000CC"/>
                </a:solidFill>
              </a:rPr>
              <a:t> a </a:t>
            </a:r>
            <a:r>
              <a:rPr lang="en-US" altLang="en-US"/>
              <a:t>is not a multiple of</a:t>
            </a:r>
            <a:r>
              <a:rPr lang="en-US" altLang="en-US">
                <a:solidFill>
                  <a:srgbClr val="0000CC"/>
                </a:solidFill>
              </a:rPr>
              <a:t> n,</a:t>
            </a:r>
          </a:p>
          <a:p>
            <a:pPr eaLnBrk="1" hangingPunct="1"/>
            <a:endParaRPr lang="en-US" altLang="zh-TW">
              <a:solidFill>
                <a:srgbClr val="0000CC"/>
              </a:solidFill>
            </a:endParaRPr>
          </a:p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		</a:t>
            </a:r>
            <a:r>
              <a:rPr lang="en-US" altLang="zh-TW"/>
              <a:t>then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 is not a prime number.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1143000" y="2819400"/>
            <a:ext cx="1735138" cy="376238"/>
          </a:xfrm>
          <a:prstGeom prst="rect">
            <a:avLst/>
          </a:prstGeom>
          <a:solidFill>
            <a:srgbClr val="FFFF66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“Fermat” test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3124200" y="2819400"/>
            <a:ext cx="5162550" cy="243998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Given n, choose a &lt; n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Compute </a:t>
            </a:r>
            <a:r>
              <a:rPr lang="en-US" altLang="en-US">
                <a:solidFill>
                  <a:srgbClr val="0000CC"/>
                </a:solidFill>
              </a:rPr>
              <a:t>a</a:t>
            </a:r>
            <a:r>
              <a:rPr lang="en-US" altLang="en-US" baseline="30000">
                <a:solidFill>
                  <a:srgbClr val="0000CC"/>
                </a:solidFill>
              </a:rPr>
              <a:t>n-1 </a:t>
            </a:r>
            <a:r>
              <a:rPr lang="en-US" altLang="en-US">
                <a:solidFill>
                  <a:srgbClr val="0000CC"/>
                </a:solidFill>
              </a:rPr>
              <a:t>(mod n)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chemeClr val="tx2"/>
                </a:solidFill>
              </a:rPr>
              <a:t>If</a:t>
            </a:r>
            <a:r>
              <a:rPr lang="en-US" altLang="zh-TW">
                <a:solidFill>
                  <a:srgbClr val="0000CC"/>
                </a:solidFill>
              </a:rPr>
              <a:t> </a:t>
            </a:r>
            <a:r>
              <a:rPr lang="en-US" altLang="en-US">
                <a:solidFill>
                  <a:srgbClr val="0000CC"/>
                </a:solidFill>
              </a:rPr>
              <a:t>a</a:t>
            </a:r>
            <a:r>
              <a:rPr lang="en-US" altLang="en-US" baseline="30000">
                <a:solidFill>
                  <a:srgbClr val="0000CC"/>
                </a:solidFill>
              </a:rPr>
              <a:t>n-1 </a:t>
            </a:r>
            <a:r>
              <a:rPr lang="en-US" altLang="en-US">
                <a:solidFill>
                  <a:srgbClr val="0000CC"/>
                </a:solidFill>
              </a:rPr>
              <a:t>(mod n) </a:t>
            </a:r>
            <a:r>
              <a:rPr lang="en-US" altLang="zh-TW">
                <a:solidFill>
                  <a:srgbClr val="0000CC"/>
                </a:solidFill>
              </a:rPr>
              <a:t>≠</a:t>
            </a:r>
            <a:r>
              <a:rPr lang="en-US" altLang="zh-TW"/>
              <a:t> </a:t>
            </a:r>
            <a:r>
              <a:rPr lang="en-US" altLang="zh-TW">
                <a:solidFill>
                  <a:srgbClr val="0000CC"/>
                </a:solidFill>
              </a:rPr>
              <a:t>1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	</a:t>
            </a:r>
            <a:r>
              <a:rPr lang="en-US" altLang="zh-TW">
                <a:solidFill>
                  <a:schemeClr val="tx2"/>
                </a:solidFill>
              </a:rPr>
              <a:t>conclude that</a:t>
            </a:r>
            <a:r>
              <a:rPr lang="en-US" altLang="zh-TW">
                <a:solidFill>
                  <a:srgbClr val="0000CC"/>
                </a:solidFill>
              </a:rPr>
              <a:t> n </a:t>
            </a:r>
            <a:r>
              <a:rPr lang="en-US" altLang="zh-TW">
                <a:solidFill>
                  <a:schemeClr val="tx2"/>
                </a:solidFill>
              </a:rPr>
              <a:t>is a composite number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chemeClr val="tx2"/>
                </a:solidFill>
              </a:rPr>
              <a:t>If</a:t>
            </a:r>
            <a:r>
              <a:rPr lang="en-US" altLang="zh-TW">
                <a:solidFill>
                  <a:srgbClr val="0000CC"/>
                </a:solidFill>
              </a:rPr>
              <a:t> </a:t>
            </a:r>
            <a:r>
              <a:rPr lang="en-US" altLang="en-US">
                <a:solidFill>
                  <a:srgbClr val="0000CC"/>
                </a:solidFill>
              </a:rPr>
              <a:t>a</a:t>
            </a:r>
            <a:r>
              <a:rPr lang="en-US" altLang="en-US" baseline="30000">
                <a:solidFill>
                  <a:srgbClr val="0000CC"/>
                </a:solidFill>
              </a:rPr>
              <a:t>n-1 </a:t>
            </a:r>
            <a:r>
              <a:rPr lang="en-US" altLang="en-US">
                <a:solidFill>
                  <a:srgbClr val="0000CC"/>
                </a:solidFill>
              </a:rPr>
              <a:t>(mod n) </a:t>
            </a:r>
            <a:r>
              <a:rPr lang="en-US" altLang="zh-TW">
                <a:solidFill>
                  <a:srgbClr val="0000CC"/>
                </a:solidFill>
              </a:rPr>
              <a:t>=</a:t>
            </a:r>
            <a:r>
              <a:rPr lang="en-US" altLang="zh-TW"/>
              <a:t> </a:t>
            </a:r>
            <a:r>
              <a:rPr lang="en-US" altLang="zh-TW">
                <a:solidFill>
                  <a:srgbClr val="0000CC"/>
                </a:solidFill>
              </a:rPr>
              <a:t>1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	</a:t>
            </a:r>
            <a:r>
              <a:rPr lang="en-US" altLang="zh-TW">
                <a:solidFill>
                  <a:schemeClr val="tx2"/>
                </a:solidFill>
              </a:rPr>
              <a:t>try another</a:t>
            </a:r>
            <a:r>
              <a:rPr lang="en-US" altLang="zh-TW">
                <a:solidFill>
                  <a:srgbClr val="0000CC"/>
                </a:solidFill>
              </a:rPr>
              <a:t> a</a:t>
            </a:r>
          </a:p>
        </p:txBody>
      </p:sp>
      <p:sp>
        <p:nvSpPr>
          <p:cNvPr id="917510" name="Text Box 6"/>
          <p:cNvSpPr txBox="1">
            <a:spLocks noChangeArrowheads="1"/>
          </p:cNvSpPr>
          <p:nvPr/>
        </p:nvSpPr>
        <p:spPr bwMode="auto">
          <a:xfrm>
            <a:off x="1066800" y="5562600"/>
            <a:ext cx="7091363" cy="119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Unfortunately, there exists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 which is composite,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but </a:t>
            </a:r>
            <a:r>
              <a:rPr lang="en-US" altLang="en-US">
                <a:solidFill>
                  <a:srgbClr val="0000CC"/>
                </a:solidFill>
              </a:rPr>
              <a:t>a</a:t>
            </a:r>
            <a:r>
              <a:rPr lang="en-US" altLang="en-US" baseline="30000">
                <a:solidFill>
                  <a:srgbClr val="0000CC"/>
                </a:solidFill>
              </a:rPr>
              <a:t>n-1 </a:t>
            </a:r>
            <a:r>
              <a:rPr lang="en-US" altLang="en-US">
                <a:solidFill>
                  <a:srgbClr val="0000CC"/>
                </a:solidFill>
              </a:rPr>
              <a:t>(mod n) </a:t>
            </a:r>
            <a:r>
              <a:rPr lang="en-US" altLang="zh-TW">
                <a:solidFill>
                  <a:srgbClr val="0000CC"/>
                </a:solidFill>
              </a:rPr>
              <a:t>=</a:t>
            </a:r>
            <a:r>
              <a:rPr lang="en-US" altLang="zh-TW"/>
              <a:t> </a:t>
            </a:r>
            <a:r>
              <a:rPr lang="en-US" altLang="zh-TW">
                <a:solidFill>
                  <a:srgbClr val="0000CC"/>
                </a:solidFill>
              </a:rPr>
              <a:t>1</a:t>
            </a:r>
            <a:r>
              <a:rPr lang="en-US" altLang="zh-TW"/>
              <a:t> for every </a:t>
            </a:r>
            <a:r>
              <a:rPr lang="en-US" altLang="zh-TW">
                <a:solidFill>
                  <a:srgbClr val="0000CC"/>
                </a:solidFill>
              </a:rPr>
              <a:t>a</a:t>
            </a:r>
            <a:r>
              <a:rPr lang="en-US" altLang="zh-TW"/>
              <a:t>!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These are called </a:t>
            </a:r>
            <a:r>
              <a:rPr lang="en-US" altLang="zh-TW">
                <a:solidFill>
                  <a:srgbClr val="A50021"/>
                </a:solidFill>
              </a:rPr>
              <a:t>Carmichael numbers</a:t>
            </a:r>
            <a:r>
              <a:rPr lang="en-US" altLang="zh-TW"/>
              <a:t> (e.g. </a:t>
            </a:r>
            <a:r>
              <a:rPr lang="en-US" altLang="zh-TW">
                <a:solidFill>
                  <a:srgbClr val="0000CC"/>
                </a:solidFill>
              </a:rPr>
              <a:t>561, 1105, 1729</a:t>
            </a:r>
            <a:r>
              <a:rPr lang="en-US" altLang="zh-TW"/>
              <a:t>, etc…)</a:t>
            </a:r>
          </a:p>
        </p:txBody>
      </p:sp>
      <p:sp>
        <p:nvSpPr>
          <p:cNvPr id="43015" name="Line 9"/>
          <p:cNvSpPr>
            <a:spLocks noChangeShapeType="1"/>
          </p:cNvSpPr>
          <p:nvPr/>
        </p:nvSpPr>
        <p:spPr bwMode="auto">
          <a:xfrm>
            <a:off x="3505200" y="1447800"/>
            <a:ext cx="7620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3200400" y="457200"/>
            <a:ext cx="2678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Primality Testing</a:t>
            </a:r>
          </a:p>
        </p:txBody>
      </p:sp>
      <p:sp>
        <p:nvSpPr>
          <p:cNvPr id="44035" name="Text Box 6"/>
          <p:cNvSpPr txBox="1">
            <a:spLocks noChangeArrowheads="1"/>
          </p:cNvSpPr>
          <p:nvPr/>
        </p:nvSpPr>
        <p:spPr bwMode="auto">
          <a:xfrm>
            <a:off x="914400" y="1143000"/>
            <a:ext cx="6954838" cy="78898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Contrapositive 1.</a:t>
            </a:r>
            <a:r>
              <a:rPr lang="en-US" altLang="zh-TW"/>
              <a:t> If </a:t>
            </a:r>
            <a:r>
              <a:rPr lang="en-US" altLang="en-US">
                <a:solidFill>
                  <a:srgbClr val="0000CC"/>
                </a:solidFill>
              </a:rPr>
              <a:t>1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>
                <a:solidFill>
                  <a:srgbClr val="0000CC"/>
                </a:solidFill>
              </a:rPr>
              <a:t>a</a:t>
            </a:r>
            <a:r>
              <a:rPr lang="en-US" altLang="en-US" baseline="30000">
                <a:solidFill>
                  <a:srgbClr val="0000CC"/>
                </a:solidFill>
              </a:rPr>
              <a:t>n-1 </a:t>
            </a:r>
            <a:r>
              <a:rPr lang="en-US" altLang="en-US">
                <a:solidFill>
                  <a:srgbClr val="0000CC"/>
                </a:solidFill>
              </a:rPr>
              <a:t>(mod n) </a:t>
            </a:r>
            <a:r>
              <a:rPr lang="en-US" altLang="en-US"/>
              <a:t>and</a:t>
            </a:r>
            <a:r>
              <a:rPr lang="en-US" altLang="en-US">
                <a:solidFill>
                  <a:srgbClr val="0000CC"/>
                </a:solidFill>
              </a:rPr>
              <a:t> a </a:t>
            </a:r>
            <a:r>
              <a:rPr lang="en-US" altLang="en-US"/>
              <a:t>is not a multiple of</a:t>
            </a:r>
            <a:r>
              <a:rPr lang="en-US" altLang="en-US">
                <a:solidFill>
                  <a:srgbClr val="0000CC"/>
                </a:solidFill>
              </a:rPr>
              <a:t> n,</a:t>
            </a:r>
            <a:endParaRPr lang="en-US" altLang="zh-TW">
              <a:solidFill>
                <a:srgbClr val="0000CC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		</a:t>
            </a:r>
            <a:r>
              <a:rPr lang="en-US" altLang="zh-TW"/>
              <a:t>then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 is not a prime number.</a:t>
            </a:r>
          </a:p>
        </p:txBody>
      </p:sp>
      <p:sp>
        <p:nvSpPr>
          <p:cNvPr id="918535" name="Text Box 7"/>
          <p:cNvSpPr txBox="1">
            <a:spLocks noChangeArrowheads="1"/>
          </p:cNvSpPr>
          <p:nvPr/>
        </p:nvSpPr>
        <p:spPr bwMode="auto">
          <a:xfrm>
            <a:off x="914400" y="2209800"/>
            <a:ext cx="7362825" cy="788988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Lemma.</a:t>
            </a:r>
            <a:r>
              <a:rPr lang="en-US" altLang="zh-TW"/>
              <a:t>   If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 is a prime number,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</a:t>
            </a:r>
            <a:r>
              <a:rPr lang="en-US" altLang="zh-TW">
                <a:solidFill>
                  <a:srgbClr val="0000CC"/>
                </a:solidFill>
              </a:rPr>
              <a:t>x</a:t>
            </a:r>
            <a:r>
              <a:rPr lang="en-US" altLang="zh-TW" baseline="30000">
                <a:solidFill>
                  <a:srgbClr val="0000CC"/>
                </a:solidFill>
              </a:rPr>
              <a:t>2</a:t>
            </a:r>
            <a:r>
              <a:rPr lang="en-US" altLang="en-US">
                <a:solidFill>
                  <a:srgbClr val="0000CC"/>
                </a:solidFill>
              </a:rPr>
              <a:t>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>
                <a:solidFill>
                  <a:srgbClr val="0000CC"/>
                </a:solidFill>
              </a:rPr>
              <a:t>1 (mod n) </a:t>
            </a:r>
            <a:r>
              <a:rPr lang="en-US" altLang="en-US">
                <a:solidFill>
                  <a:schemeClr val="tx2"/>
                </a:solidFill>
              </a:rPr>
              <a:t>if and only if</a:t>
            </a:r>
            <a:r>
              <a:rPr lang="en-US" altLang="en-US">
                <a:solidFill>
                  <a:srgbClr val="0000CC"/>
                </a:solidFill>
              </a:rPr>
              <a:t> x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>
                <a:solidFill>
                  <a:srgbClr val="0000CC"/>
                </a:solidFill>
              </a:rPr>
              <a:t>1 (mod n)</a:t>
            </a:r>
            <a:r>
              <a:rPr lang="en-US" altLang="en-US"/>
              <a:t> or </a:t>
            </a:r>
            <a:r>
              <a:rPr lang="en-US" altLang="en-US">
                <a:solidFill>
                  <a:srgbClr val="0000CC"/>
                </a:solidFill>
              </a:rPr>
              <a:t>x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-</a:t>
            </a:r>
            <a:r>
              <a:rPr lang="en-US" altLang="en-US">
                <a:solidFill>
                  <a:srgbClr val="0000CC"/>
                </a:solidFill>
              </a:rPr>
              <a:t>1 (mod n)</a:t>
            </a:r>
            <a:endParaRPr lang="en-US" altLang="zh-TW">
              <a:solidFill>
                <a:srgbClr val="0000CC"/>
              </a:solidFill>
            </a:endParaRPr>
          </a:p>
        </p:txBody>
      </p:sp>
      <p:sp>
        <p:nvSpPr>
          <p:cNvPr id="918536" name="Text Box 8"/>
          <p:cNvSpPr txBox="1">
            <a:spLocks noChangeArrowheads="1"/>
          </p:cNvSpPr>
          <p:nvPr/>
        </p:nvSpPr>
        <p:spPr bwMode="auto">
          <a:xfrm>
            <a:off x="914400" y="3276600"/>
            <a:ext cx="8001000" cy="788988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Contrapositive 2.</a:t>
            </a:r>
            <a:r>
              <a:rPr lang="en-US" altLang="zh-TW"/>
              <a:t>   If </a:t>
            </a:r>
            <a:r>
              <a:rPr lang="en-US" altLang="zh-TW">
                <a:solidFill>
                  <a:srgbClr val="0000CC"/>
                </a:solidFill>
              </a:rPr>
              <a:t>x</a:t>
            </a:r>
            <a:r>
              <a:rPr lang="en-US" altLang="zh-TW" baseline="30000">
                <a:solidFill>
                  <a:srgbClr val="0000CC"/>
                </a:solidFill>
              </a:rPr>
              <a:t>2</a:t>
            </a:r>
            <a:r>
              <a:rPr lang="en-US" altLang="en-US">
                <a:solidFill>
                  <a:srgbClr val="0000CC"/>
                </a:solidFill>
              </a:rPr>
              <a:t>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>
                <a:solidFill>
                  <a:srgbClr val="0000CC"/>
                </a:solidFill>
              </a:rPr>
              <a:t>1 (mod n)</a:t>
            </a:r>
            <a:r>
              <a:rPr lang="en-US" altLang="zh-TW"/>
              <a:t> but </a:t>
            </a:r>
            <a:r>
              <a:rPr lang="en-US" altLang="en-US">
                <a:solidFill>
                  <a:srgbClr val="0000CC"/>
                </a:solidFill>
              </a:rPr>
              <a:t>x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>
                <a:solidFill>
                  <a:srgbClr val="0000CC"/>
                </a:solidFill>
              </a:rPr>
              <a:t>1 (mod n)</a:t>
            </a:r>
            <a:r>
              <a:rPr lang="en-US" altLang="en-US"/>
              <a:t> and </a:t>
            </a:r>
            <a:r>
              <a:rPr lang="en-US" altLang="en-US">
                <a:solidFill>
                  <a:srgbClr val="0000CC"/>
                </a:solidFill>
              </a:rPr>
              <a:t>x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-</a:t>
            </a:r>
            <a:r>
              <a:rPr lang="en-US" altLang="en-US">
                <a:solidFill>
                  <a:srgbClr val="0000CC"/>
                </a:solidFill>
              </a:rPr>
              <a:t>1 (mod n)</a:t>
            </a:r>
            <a:endParaRPr lang="en-US" altLang="zh-TW">
              <a:solidFill>
                <a:srgbClr val="0000CC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	</a:t>
            </a:r>
            <a:r>
              <a:rPr lang="en-US" altLang="zh-TW"/>
              <a:t>then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 is a composite number.</a:t>
            </a:r>
          </a:p>
        </p:txBody>
      </p:sp>
      <p:sp>
        <p:nvSpPr>
          <p:cNvPr id="918537" name="Line 9"/>
          <p:cNvSpPr>
            <a:spLocks noChangeShapeType="1"/>
          </p:cNvSpPr>
          <p:nvPr/>
        </p:nvSpPr>
        <p:spPr bwMode="auto">
          <a:xfrm>
            <a:off x="5638800" y="3200400"/>
            <a:ext cx="7620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8538" name="Line 10"/>
          <p:cNvSpPr>
            <a:spLocks noChangeShapeType="1"/>
          </p:cNvSpPr>
          <p:nvPr/>
        </p:nvSpPr>
        <p:spPr bwMode="auto">
          <a:xfrm>
            <a:off x="7467600" y="3200400"/>
            <a:ext cx="7620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0" name="Line 11"/>
          <p:cNvSpPr>
            <a:spLocks noChangeShapeType="1"/>
          </p:cNvSpPr>
          <p:nvPr/>
        </p:nvSpPr>
        <p:spPr bwMode="auto">
          <a:xfrm>
            <a:off x="3505200" y="1143000"/>
            <a:ext cx="7620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8540" name="Text Box 12"/>
          <p:cNvSpPr txBox="1">
            <a:spLocks noChangeArrowheads="1"/>
          </p:cNvSpPr>
          <p:nvPr/>
        </p:nvSpPr>
        <p:spPr bwMode="auto">
          <a:xfrm>
            <a:off x="914400" y="4953000"/>
            <a:ext cx="7537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For</a:t>
            </a:r>
            <a:r>
              <a:rPr lang="en-US" altLang="zh-TW">
                <a:solidFill>
                  <a:srgbClr val="0000CC"/>
                </a:solidFill>
              </a:rPr>
              <a:t> n=1387 </a:t>
            </a:r>
            <a:r>
              <a:rPr lang="en-US" altLang="zh-TW"/>
              <a:t>and</a:t>
            </a:r>
            <a:r>
              <a:rPr lang="en-US" altLang="zh-TW">
                <a:solidFill>
                  <a:srgbClr val="0000CC"/>
                </a:solidFill>
              </a:rPr>
              <a:t> a=2, </a:t>
            </a:r>
            <a:r>
              <a:rPr lang="en-US" altLang="zh-TW"/>
              <a:t>Fermat’s test fails because</a:t>
            </a:r>
            <a:r>
              <a:rPr lang="en-US" altLang="zh-TW">
                <a:solidFill>
                  <a:srgbClr val="0000CC"/>
                </a:solidFill>
              </a:rPr>
              <a:t> 2</a:t>
            </a:r>
            <a:r>
              <a:rPr lang="en-US" altLang="zh-TW" baseline="30000">
                <a:solidFill>
                  <a:srgbClr val="0000CC"/>
                </a:solidFill>
              </a:rPr>
              <a:t>1386</a:t>
            </a:r>
            <a:r>
              <a:rPr lang="en-US" altLang="zh-TW">
                <a:solidFill>
                  <a:srgbClr val="0000CC"/>
                </a:solidFill>
              </a:rPr>
              <a:t>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zh-TW">
                <a:solidFill>
                  <a:srgbClr val="0000CC"/>
                </a:solidFill>
              </a:rPr>
              <a:t> 1 (mod 1387)</a:t>
            </a:r>
            <a:r>
              <a:rPr lang="en-US" altLang="zh-TW"/>
              <a:t>.</a:t>
            </a:r>
          </a:p>
        </p:txBody>
      </p:sp>
      <p:sp>
        <p:nvSpPr>
          <p:cNvPr id="918541" name="Text Box 13"/>
          <p:cNvSpPr txBox="1">
            <a:spLocks noChangeArrowheads="1"/>
          </p:cNvSpPr>
          <p:nvPr/>
        </p:nvSpPr>
        <p:spPr bwMode="auto">
          <a:xfrm>
            <a:off x="914400" y="4419600"/>
            <a:ext cx="11350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u="sng"/>
              <a:t>Example </a:t>
            </a:r>
          </a:p>
        </p:txBody>
      </p:sp>
      <p:sp>
        <p:nvSpPr>
          <p:cNvPr id="918542" name="AutoShape 14"/>
          <p:cNvSpPr>
            <a:spLocks/>
          </p:cNvSpPr>
          <p:nvPr/>
        </p:nvSpPr>
        <p:spPr bwMode="auto">
          <a:xfrm rot="-5400000">
            <a:off x="6248400" y="4572000"/>
            <a:ext cx="304800" cy="457200"/>
          </a:xfrm>
          <a:prstGeom prst="rightBrace">
            <a:avLst>
              <a:gd name="adj1" fmla="val 125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18543" name="Text Box 15"/>
          <p:cNvSpPr txBox="1">
            <a:spLocks noChangeArrowheads="1"/>
          </p:cNvSpPr>
          <p:nvPr/>
        </p:nvSpPr>
        <p:spPr bwMode="auto">
          <a:xfrm>
            <a:off x="5394325" y="4384675"/>
            <a:ext cx="24876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Note that it is </a:t>
            </a:r>
            <a:r>
              <a:rPr lang="en-US" altLang="zh-TW">
                <a:solidFill>
                  <a:srgbClr val="0000CC"/>
                </a:solidFill>
              </a:rPr>
              <a:t>(2</a:t>
            </a:r>
            <a:r>
              <a:rPr lang="en-US" altLang="zh-TW" baseline="30000">
                <a:solidFill>
                  <a:srgbClr val="0000CC"/>
                </a:solidFill>
              </a:rPr>
              <a:t>693</a:t>
            </a:r>
            <a:r>
              <a:rPr lang="en-US" altLang="zh-TW">
                <a:solidFill>
                  <a:srgbClr val="0000CC"/>
                </a:solidFill>
              </a:rPr>
              <a:t>)</a:t>
            </a:r>
            <a:r>
              <a:rPr lang="en-US" altLang="zh-TW" baseline="30000">
                <a:solidFill>
                  <a:srgbClr val="0000CC"/>
                </a:solidFill>
              </a:rPr>
              <a:t>2</a:t>
            </a:r>
          </a:p>
        </p:txBody>
      </p:sp>
      <p:sp>
        <p:nvSpPr>
          <p:cNvPr id="918544" name="Text Box 16"/>
          <p:cNvSpPr txBox="1">
            <a:spLocks noChangeArrowheads="1"/>
          </p:cNvSpPr>
          <p:nvPr/>
        </p:nvSpPr>
        <p:spPr bwMode="auto">
          <a:xfrm>
            <a:off x="914400" y="5562600"/>
            <a:ext cx="51292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However </a:t>
            </a:r>
            <a:r>
              <a:rPr lang="en-US" altLang="zh-TW">
                <a:solidFill>
                  <a:srgbClr val="0000CC"/>
                </a:solidFill>
              </a:rPr>
              <a:t>2</a:t>
            </a:r>
            <a:r>
              <a:rPr lang="en-US" altLang="zh-TW" baseline="30000">
                <a:solidFill>
                  <a:srgbClr val="0000CC"/>
                </a:solidFill>
              </a:rPr>
              <a:t>693</a:t>
            </a:r>
            <a:r>
              <a:rPr lang="en-US" altLang="zh-TW">
                <a:solidFill>
                  <a:srgbClr val="0000CC"/>
                </a:solidFill>
              </a:rPr>
              <a:t> 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 512 (mod 1387)  1 (mod 1387)</a:t>
            </a:r>
            <a:endParaRPr lang="en-US" altLang="zh-TW">
              <a:solidFill>
                <a:srgbClr val="0000CC"/>
              </a:solidFill>
              <a:sym typeface="Euclid Symbol" pitchFamily="18" charset="2"/>
            </a:endParaRPr>
          </a:p>
        </p:txBody>
      </p:sp>
      <p:sp>
        <p:nvSpPr>
          <p:cNvPr id="918545" name="Line 17"/>
          <p:cNvSpPr>
            <a:spLocks noChangeShapeType="1"/>
          </p:cNvSpPr>
          <p:nvPr/>
        </p:nvSpPr>
        <p:spPr bwMode="auto">
          <a:xfrm>
            <a:off x="4419600" y="5500688"/>
            <a:ext cx="7620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8546" name="Text Box 18"/>
          <p:cNvSpPr txBox="1">
            <a:spLocks noChangeArrowheads="1"/>
          </p:cNvSpPr>
          <p:nvPr/>
        </p:nvSpPr>
        <p:spPr bwMode="auto">
          <a:xfrm>
            <a:off x="914400" y="6248400"/>
            <a:ext cx="7713663" cy="37623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By </a:t>
            </a:r>
            <a:r>
              <a:rPr lang="en-US" altLang="zh-TW" b="1"/>
              <a:t>contrapositive 2</a:t>
            </a:r>
            <a:r>
              <a:rPr lang="en-US" altLang="zh-TW"/>
              <a:t>, we can conclude that </a:t>
            </a:r>
            <a:r>
              <a:rPr lang="en-US" altLang="zh-TW">
                <a:solidFill>
                  <a:srgbClr val="0000CC"/>
                </a:solidFill>
              </a:rPr>
              <a:t>1387</a:t>
            </a:r>
            <a:r>
              <a:rPr lang="en-US" altLang="zh-TW"/>
              <a:t> is a composite number.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8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8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8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8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8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8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8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8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8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8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8535" grpId="0" animBg="1"/>
      <p:bldP spid="918536" grpId="0" animBg="1"/>
      <p:bldP spid="918537" grpId="0" animBg="1"/>
      <p:bldP spid="918538" grpId="0" animBg="1"/>
      <p:bldP spid="918540" grpId="0"/>
      <p:bldP spid="918541" grpId="0"/>
      <p:bldP spid="918542" grpId="0" animBg="1"/>
      <p:bldP spid="918543" grpId="0"/>
      <p:bldP spid="918544" grpId="0"/>
      <p:bldP spid="918545" grpId="0" animBg="1"/>
      <p:bldP spid="918546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3200400" y="457200"/>
            <a:ext cx="2678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Primality Testing</a:t>
            </a:r>
          </a:p>
        </p:txBody>
      </p:sp>
      <p:sp>
        <p:nvSpPr>
          <p:cNvPr id="45059" name="Text Box 7"/>
          <p:cNvSpPr txBox="1">
            <a:spLocks noChangeArrowheads="1"/>
          </p:cNvSpPr>
          <p:nvPr/>
        </p:nvSpPr>
        <p:spPr bwMode="auto">
          <a:xfrm>
            <a:off x="914400" y="1143000"/>
            <a:ext cx="6954838" cy="78898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Contrapositive 1.</a:t>
            </a:r>
            <a:r>
              <a:rPr lang="en-US" altLang="zh-TW"/>
              <a:t> If </a:t>
            </a:r>
            <a:r>
              <a:rPr lang="en-US" altLang="en-US">
                <a:solidFill>
                  <a:srgbClr val="0000CC"/>
                </a:solidFill>
              </a:rPr>
              <a:t>1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>
                <a:solidFill>
                  <a:srgbClr val="0000CC"/>
                </a:solidFill>
              </a:rPr>
              <a:t>a</a:t>
            </a:r>
            <a:r>
              <a:rPr lang="en-US" altLang="en-US" baseline="30000">
                <a:solidFill>
                  <a:srgbClr val="0000CC"/>
                </a:solidFill>
              </a:rPr>
              <a:t>n-1 </a:t>
            </a:r>
            <a:r>
              <a:rPr lang="en-US" altLang="en-US">
                <a:solidFill>
                  <a:srgbClr val="0000CC"/>
                </a:solidFill>
              </a:rPr>
              <a:t>(mod n) </a:t>
            </a:r>
            <a:r>
              <a:rPr lang="en-US" altLang="en-US"/>
              <a:t>and</a:t>
            </a:r>
            <a:r>
              <a:rPr lang="en-US" altLang="en-US">
                <a:solidFill>
                  <a:srgbClr val="0000CC"/>
                </a:solidFill>
              </a:rPr>
              <a:t> a </a:t>
            </a:r>
            <a:r>
              <a:rPr lang="en-US" altLang="en-US"/>
              <a:t>is not a multiple of</a:t>
            </a:r>
            <a:r>
              <a:rPr lang="en-US" altLang="en-US">
                <a:solidFill>
                  <a:srgbClr val="0000CC"/>
                </a:solidFill>
              </a:rPr>
              <a:t> n,</a:t>
            </a:r>
            <a:endParaRPr lang="en-US" altLang="zh-TW">
              <a:solidFill>
                <a:srgbClr val="0000CC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		</a:t>
            </a:r>
            <a:r>
              <a:rPr lang="en-US" altLang="zh-TW"/>
              <a:t>then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 is not a prime number.</a:t>
            </a:r>
          </a:p>
        </p:txBody>
      </p:sp>
      <p:sp>
        <p:nvSpPr>
          <p:cNvPr id="45060" name="Line 8"/>
          <p:cNvSpPr>
            <a:spLocks noChangeShapeType="1"/>
          </p:cNvSpPr>
          <p:nvPr/>
        </p:nvSpPr>
        <p:spPr bwMode="auto">
          <a:xfrm>
            <a:off x="3505200" y="1143000"/>
            <a:ext cx="7620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1" name="Text Box 9"/>
          <p:cNvSpPr txBox="1">
            <a:spLocks noChangeArrowheads="1"/>
          </p:cNvSpPr>
          <p:nvPr/>
        </p:nvSpPr>
        <p:spPr bwMode="auto">
          <a:xfrm>
            <a:off x="914400" y="2182813"/>
            <a:ext cx="8001000" cy="788987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Contrapositive 2.</a:t>
            </a:r>
            <a:r>
              <a:rPr lang="en-US" altLang="zh-TW"/>
              <a:t>   If </a:t>
            </a:r>
            <a:r>
              <a:rPr lang="en-US" altLang="zh-TW">
                <a:solidFill>
                  <a:srgbClr val="0000CC"/>
                </a:solidFill>
              </a:rPr>
              <a:t>x</a:t>
            </a:r>
            <a:r>
              <a:rPr lang="en-US" altLang="zh-TW" baseline="30000">
                <a:solidFill>
                  <a:srgbClr val="0000CC"/>
                </a:solidFill>
              </a:rPr>
              <a:t>2</a:t>
            </a:r>
            <a:r>
              <a:rPr lang="en-US" altLang="en-US">
                <a:solidFill>
                  <a:srgbClr val="0000CC"/>
                </a:solidFill>
              </a:rPr>
              <a:t>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>
                <a:solidFill>
                  <a:srgbClr val="0000CC"/>
                </a:solidFill>
              </a:rPr>
              <a:t>1 (mod n)</a:t>
            </a:r>
            <a:r>
              <a:rPr lang="en-US" altLang="zh-TW"/>
              <a:t> but </a:t>
            </a:r>
            <a:r>
              <a:rPr lang="en-US" altLang="en-US">
                <a:solidFill>
                  <a:srgbClr val="0000CC"/>
                </a:solidFill>
              </a:rPr>
              <a:t>x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>
                <a:solidFill>
                  <a:srgbClr val="0000CC"/>
                </a:solidFill>
              </a:rPr>
              <a:t>1 (mod n)</a:t>
            </a:r>
            <a:r>
              <a:rPr lang="en-US" altLang="en-US"/>
              <a:t> and </a:t>
            </a:r>
            <a:r>
              <a:rPr lang="en-US" altLang="en-US">
                <a:solidFill>
                  <a:srgbClr val="0000CC"/>
                </a:solidFill>
              </a:rPr>
              <a:t>x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-</a:t>
            </a:r>
            <a:r>
              <a:rPr lang="en-US" altLang="en-US">
                <a:solidFill>
                  <a:srgbClr val="0000CC"/>
                </a:solidFill>
              </a:rPr>
              <a:t>1 (mod n)</a:t>
            </a:r>
            <a:endParaRPr lang="en-US" altLang="zh-TW">
              <a:solidFill>
                <a:srgbClr val="0000CC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	</a:t>
            </a:r>
            <a:r>
              <a:rPr lang="en-US" altLang="zh-TW"/>
              <a:t>then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 is a composite number.</a:t>
            </a:r>
          </a:p>
        </p:txBody>
      </p:sp>
      <p:sp>
        <p:nvSpPr>
          <p:cNvPr id="45062" name="Line 10"/>
          <p:cNvSpPr>
            <a:spLocks noChangeShapeType="1"/>
          </p:cNvSpPr>
          <p:nvPr/>
        </p:nvSpPr>
        <p:spPr bwMode="auto">
          <a:xfrm>
            <a:off x="5638800" y="2106613"/>
            <a:ext cx="7620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3" name="Line 11"/>
          <p:cNvSpPr>
            <a:spLocks noChangeShapeType="1"/>
          </p:cNvSpPr>
          <p:nvPr/>
        </p:nvSpPr>
        <p:spPr bwMode="auto">
          <a:xfrm>
            <a:off x="7467600" y="2106613"/>
            <a:ext cx="7620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0348" name="Text Box 12"/>
          <p:cNvSpPr txBox="1">
            <a:spLocks noChangeArrowheads="1"/>
          </p:cNvSpPr>
          <p:nvPr/>
        </p:nvSpPr>
        <p:spPr bwMode="auto">
          <a:xfrm>
            <a:off x="914400" y="3200400"/>
            <a:ext cx="2543175" cy="376238"/>
          </a:xfrm>
          <a:prstGeom prst="rect">
            <a:avLst/>
          </a:prstGeom>
          <a:solidFill>
            <a:srgbClr val="FFFF66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Strong primality test</a:t>
            </a:r>
          </a:p>
        </p:txBody>
      </p:sp>
      <p:sp>
        <p:nvSpPr>
          <p:cNvPr id="910349" name="Text Box 13"/>
          <p:cNvSpPr txBox="1">
            <a:spLocks noChangeArrowheads="1"/>
          </p:cNvSpPr>
          <p:nvPr/>
        </p:nvSpPr>
        <p:spPr bwMode="auto">
          <a:xfrm>
            <a:off x="914400" y="3810000"/>
            <a:ext cx="15382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Let </a:t>
            </a:r>
            <a:r>
              <a:rPr lang="en-US" altLang="zh-TW">
                <a:solidFill>
                  <a:srgbClr val="0000CC"/>
                </a:solidFill>
              </a:rPr>
              <a:t>n-1 = 2</a:t>
            </a:r>
            <a:r>
              <a:rPr lang="en-US" altLang="zh-TW" baseline="30000">
                <a:solidFill>
                  <a:srgbClr val="0000CC"/>
                </a:solidFill>
              </a:rPr>
              <a:t>k</a:t>
            </a:r>
            <a:r>
              <a:rPr lang="en-US" altLang="zh-TW">
                <a:solidFill>
                  <a:srgbClr val="0000CC"/>
                </a:solidFill>
              </a:rPr>
              <a:t>d</a:t>
            </a:r>
          </a:p>
        </p:txBody>
      </p:sp>
      <p:sp>
        <p:nvSpPr>
          <p:cNvPr id="910350" name="Text Box 14"/>
          <p:cNvSpPr txBox="1">
            <a:spLocks noChangeArrowheads="1"/>
          </p:cNvSpPr>
          <p:nvPr/>
        </p:nvSpPr>
        <p:spPr bwMode="auto">
          <a:xfrm>
            <a:off x="2895600" y="3810000"/>
            <a:ext cx="1155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Pick an </a:t>
            </a:r>
            <a:r>
              <a:rPr lang="en-US" altLang="zh-TW">
                <a:solidFill>
                  <a:srgbClr val="0000CC"/>
                </a:solidFill>
              </a:rPr>
              <a:t>a</a:t>
            </a:r>
            <a:r>
              <a:rPr lang="en-US" altLang="zh-TW"/>
              <a:t>.</a:t>
            </a:r>
          </a:p>
        </p:txBody>
      </p:sp>
      <p:sp>
        <p:nvSpPr>
          <p:cNvPr id="910351" name="Text Box 15"/>
          <p:cNvSpPr txBox="1">
            <a:spLocks noChangeArrowheads="1"/>
          </p:cNvSpPr>
          <p:nvPr/>
        </p:nvSpPr>
        <p:spPr bwMode="auto">
          <a:xfrm>
            <a:off x="914400" y="4343400"/>
            <a:ext cx="69167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Compute </a:t>
            </a:r>
            <a:r>
              <a:rPr lang="en-US" altLang="zh-TW">
                <a:solidFill>
                  <a:srgbClr val="0000CC"/>
                </a:solidFill>
              </a:rPr>
              <a:t>a</a:t>
            </a:r>
            <a:r>
              <a:rPr lang="en-US" altLang="zh-TW" baseline="30000">
                <a:solidFill>
                  <a:srgbClr val="0000CC"/>
                </a:solidFill>
              </a:rPr>
              <a:t>2</a:t>
            </a:r>
            <a:r>
              <a:rPr lang="en-US" altLang="zh-TW" baseline="60000">
                <a:solidFill>
                  <a:srgbClr val="0000CC"/>
                </a:solidFill>
              </a:rPr>
              <a:t>k</a:t>
            </a:r>
            <a:r>
              <a:rPr lang="en-US" altLang="zh-TW" baseline="30000">
                <a:solidFill>
                  <a:srgbClr val="0000CC"/>
                </a:solidFill>
              </a:rPr>
              <a:t>d</a:t>
            </a:r>
            <a:r>
              <a:rPr lang="en-US" altLang="zh-TW">
                <a:solidFill>
                  <a:srgbClr val="0000CC"/>
                </a:solidFill>
              </a:rPr>
              <a:t> (mod n), a</a:t>
            </a:r>
            <a:r>
              <a:rPr lang="en-US" altLang="zh-TW" baseline="30000">
                <a:solidFill>
                  <a:srgbClr val="0000CC"/>
                </a:solidFill>
              </a:rPr>
              <a:t>2</a:t>
            </a:r>
            <a:r>
              <a:rPr lang="en-US" altLang="zh-TW" baseline="60000">
                <a:solidFill>
                  <a:srgbClr val="0000CC"/>
                </a:solidFill>
              </a:rPr>
              <a:t>k-1</a:t>
            </a:r>
            <a:r>
              <a:rPr lang="en-US" altLang="zh-TW" baseline="30000">
                <a:solidFill>
                  <a:srgbClr val="0000CC"/>
                </a:solidFill>
              </a:rPr>
              <a:t>d</a:t>
            </a:r>
            <a:r>
              <a:rPr lang="en-US" altLang="zh-TW">
                <a:solidFill>
                  <a:srgbClr val="0000CC"/>
                </a:solidFill>
              </a:rPr>
              <a:t> (mod n), a</a:t>
            </a:r>
            <a:r>
              <a:rPr lang="en-US" altLang="zh-TW" baseline="30000">
                <a:solidFill>
                  <a:srgbClr val="0000CC"/>
                </a:solidFill>
              </a:rPr>
              <a:t>2</a:t>
            </a:r>
            <a:r>
              <a:rPr lang="en-US" altLang="zh-TW" baseline="60000">
                <a:solidFill>
                  <a:srgbClr val="0000CC"/>
                </a:solidFill>
              </a:rPr>
              <a:t>k-2</a:t>
            </a:r>
            <a:r>
              <a:rPr lang="en-US" altLang="zh-TW" baseline="30000">
                <a:solidFill>
                  <a:srgbClr val="0000CC"/>
                </a:solidFill>
              </a:rPr>
              <a:t>d</a:t>
            </a:r>
            <a:r>
              <a:rPr lang="en-US" altLang="zh-TW">
                <a:solidFill>
                  <a:srgbClr val="0000CC"/>
                </a:solidFill>
              </a:rPr>
              <a:t> (mod n),…, a</a:t>
            </a:r>
            <a:r>
              <a:rPr lang="en-US" altLang="zh-TW" baseline="30000">
                <a:solidFill>
                  <a:srgbClr val="0000CC"/>
                </a:solidFill>
              </a:rPr>
              <a:t>d</a:t>
            </a:r>
            <a:r>
              <a:rPr lang="en-US" altLang="zh-TW">
                <a:solidFill>
                  <a:srgbClr val="0000CC"/>
                </a:solidFill>
              </a:rPr>
              <a:t> (mod n) </a:t>
            </a:r>
          </a:p>
        </p:txBody>
      </p:sp>
      <p:sp>
        <p:nvSpPr>
          <p:cNvPr id="910352" name="Text Box 16"/>
          <p:cNvSpPr txBox="1">
            <a:spLocks noChangeArrowheads="1"/>
          </p:cNvSpPr>
          <p:nvPr/>
        </p:nvSpPr>
        <p:spPr bwMode="auto">
          <a:xfrm>
            <a:off x="2286000" y="5029200"/>
            <a:ext cx="5159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≠1</a:t>
            </a:r>
          </a:p>
        </p:txBody>
      </p:sp>
      <p:sp>
        <p:nvSpPr>
          <p:cNvPr id="910353" name="Line 17"/>
          <p:cNvSpPr>
            <a:spLocks noChangeShapeType="1"/>
          </p:cNvSpPr>
          <p:nvPr/>
        </p:nvSpPr>
        <p:spPr bwMode="auto">
          <a:xfrm flipV="1">
            <a:off x="2514600" y="4724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0354" name="Text Box 18"/>
          <p:cNvSpPr txBox="1">
            <a:spLocks noChangeArrowheads="1"/>
          </p:cNvSpPr>
          <p:nvPr/>
        </p:nvSpPr>
        <p:spPr bwMode="auto">
          <a:xfrm>
            <a:off x="838200" y="6019800"/>
            <a:ext cx="3538538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Composite by </a:t>
            </a:r>
            <a:r>
              <a:rPr lang="en-US" altLang="zh-TW" b="1"/>
              <a:t>contrapositive 1.</a:t>
            </a:r>
          </a:p>
        </p:txBody>
      </p:sp>
      <p:sp>
        <p:nvSpPr>
          <p:cNvPr id="910355" name="Line 19"/>
          <p:cNvSpPr>
            <a:spLocks noChangeShapeType="1"/>
          </p:cNvSpPr>
          <p:nvPr/>
        </p:nvSpPr>
        <p:spPr bwMode="auto">
          <a:xfrm flipV="1">
            <a:off x="2514600" y="5486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0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0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0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0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0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0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0348" grpId="0" animBg="1"/>
      <p:bldP spid="910349" grpId="0"/>
      <p:bldP spid="910350" grpId="0"/>
      <p:bldP spid="910351" grpId="0"/>
      <p:bldP spid="910352" grpId="0"/>
      <p:bldP spid="910353" grpId="0" animBg="1"/>
      <p:bldP spid="910354" grpId="0" animBg="1"/>
      <p:bldP spid="910355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3200400" y="457200"/>
            <a:ext cx="2678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Primality Testing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914400" y="1143000"/>
            <a:ext cx="6954838" cy="78898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Contrapositive 1.</a:t>
            </a:r>
            <a:r>
              <a:rPr lang="en-US" altLang="zh-TW"/>
              <a:t> If </a:t>
            </a:r>
            <a:r>
              <a:rPr lang="en-US" altLang="en-US">
                <a:solidFill>
                  <a:srgbClr val="0000CC"/>
                </a:solidFill>
              </a:rPr>
              <a:t>1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>
                <a:solidFill>
                  <a:srgbClr val="0000CC"/>
                </a:solidFill>
              </a:rPr>
              <a:t>a</a:t>
            </a:r>
            <a:r>
              <a:rPr lang="en-US" altLang="en-US" baseline="30000">
                <a:solidFill>
                  <a:srgbClr val="0000CC"/>
                </a:solidFill>
              </a:rPr>
              <a:t>n-1 </a:t>
            </a:r>
            <a:r>
              <a:rPr lang="en-US" altLang="en-US">
                <a:solidFill>
                  <a:srgbClr val="0000CC"/>
                </a:solidFill>
              </a:rPr>
              <a:t>(mod n) </a:t>
            </a:r>
            <a:r>
              <a:rPr lang="en-US" altLang="en-US"/>
              <a:t>and</a:t>
            </a:r>
            <a:r>
              <a:rPr lang="en-US" altLang="en-US">
                <a:solidFill>
                  <a:srgbClr val="0000CC"/>
                </a:solidFill>
              </a:rPr>
              <a:t> a </a:t>
            </a:r>
            <a:r>
              <a:rPr lang="en-US" altLang="en-US"/>
              <a:t>is not a multiple of</a:t>
            </a:r>
            <a:r>
              <a:rPr lang="en-US" altLang="en-US">
                <a:solidFill>
                  <a:srgbClr val="0000CC"/>
                </a:solidFill>
              </a:rPr>
              <a:t> n,</a:t>
            </a:r>
            <a:endParaRPr lang="en-US" altLang="zh-TW">
              <a:solidFill>
                <a:srgbClr val="0000CC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		</a:t>
            </a:r>
            <a:r>
              <a:rPr lang="en-US" altLang="zh-TW"/>
              <a:t>then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 is not a prime number.</a:t>
            </a:r>
          </a:p>
        </p:txBody>
      </p:sp>
      <p:sp>
        <p:nvSpPr>
          <p:cNvPr id="46084" name="Line 4"/>
          <p:cNvSpPr>
            <a:spLocks noChangeShapeType="1"/>
          </p:cNvSpPr>
          <p:nvPr/>
        </p:nvSpPr>
        <p:spPr bwMode="auto">
          <a:xfrm>
            <a:off x="3505200" y="1143000"/>
            <a:ext cx="7620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914400" y="2182813"/>
            <a:ext cx="8001000" cy="788987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Contrapositive 2.</a:t>
            </a:r>
            <a:r>
              <a:rPr lang="en-US" altLang="zh-TW"/>
              <a:t>   If </a:t>
            </a:r>
            <a:r>
              <a:rPr lang="en-US" altLang="zh-TW">
                <a:solidFill>
                  <a:srgbClr val="0000CC"/>
                </a:solidFill>
              </a:rPr>
              <a:t>x</a:t>
            </a:r>
            <a:r>
              <a:rPr lang="en-US" altLang="zh-TW" baseline="30000">
                <a:solidFill>
                  <a:srgbClr val="0000CC"/>
                </a:solidFill>
              </a:rPr>
              <a:t>2</a:t>
            </a:r>
            <a:r>
              <a:rPr lang="en-US" altLang="en-US">
                <a:solidFill>
                  <a:srgbClr val="0000CC"/>
                </a:solidFill>
              </a:rPr>
              <a:t>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>
                <a:solidFill>
                  <a:srgbClr val="0000CC"/>
                </a:solidFill>
              </a:rPr>
              <a:t>1 (mod n)</a:t>
            </a:r>
            <a:r>
              <a:rPr lang="en-US" altLang="zh-TW"/>
              <a:t> but </a:t>
            </a:r>
            <a:r>
              <a:rPr lang="en-US" altLang="en-US">
                <a:solidFill>
                  <a:srgbClr val="0000CC"/>
                </a:solidFill>
              </a:rPr>
              <a:t>x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>
                <a:solidFill>
                  <a:srgbClr val="0000CC"/>
                </a:solidFill>
              </a:rPr>
              <a:t>1 (mod n)</a:t>
            </a:r>
            <a:r>
              <a:rPr lang="en-US" altLang="en-US"/>
              <a:t> and </a:t>
            </a:r>
            <a:r>
              <a:rPr lang="en-US" altLang="en-US">
                <a:solidFill>
                  <a:srgbClr val="0000CC"/>
                </a:solidFill>
              </a:rPr>
              <a:t>x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-</a:t>
            </a:r>
            <a:r>
              <a:rPr lang="en-US" altLang="en-US">
                <a:solidFill>
                  <a:srgbClr val="0000CC"/>
                </a:solidFill>
              </a:rPr>
              <a:t>1 (mod n)</a:t>
            </a:r>
            <a:endParaRPr lang="en-US" altLang="zh-TW">
              <a:solidFill>
                <a:srgbClr val="0000CC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	</a:t>
            </a:r>
            <a:r>
              <a:rPr lang="en-US" altLang="zh-TW"/>
              <a:t>then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 is a composite number.</a:t>
            </a:r>
          </a:p>
        </p:txBody>
      </p:sp>
      <p:sp>
        <p:nvSpPr>
          <p:cNvPr id="46086" name="Line 6"/>
          <p:cNvSpPr>
            <a:spLocks noChangeShapeType="1"/>
          </p:cNvSpPr>
          <p:nvPr/>
        </p:nvSpPr>
        <p:spPr bwMode="auto">
          <a:xfrm>
            <a:off x="5638800" y="2106613"/>
            <a:ext cx="7620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7" name="Line 7"/>
          <p:cNvSpPr>
            <a:spLocks noChangeShapeType="1"/>
          </p:cNvSpPr>
          <p:nvPr/>
        </p:nvSpPr>
        <p:spPr bwMode="auto">
          <a:xfrm>
            <a:off x="7467600" y="2106613"/>
            <a:ext cx="7620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8" name="Text Box 9"/>
          <p:cNvSpPr txBox="1">
            <a:spLocks noChangeArrowheads="1"/>
          </p:cNvSpPr>
          <p:nvPr/>
        </p:nvSpPr>
        <p:spPr bwMode="auto">
          <a:xfrm>
            <a:off x="914400" y="3810000"/>
            <a:ext cx="15382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Let </a:t>
            </a:r>
            <a:r>
              <a:rPr lang="en-US" altLang="zh-TW">
                <a:solidFill>
                  <a:srgbClr val="0000CC"/>
                </a:solidFill>
              </a:rPr>
              <a:t>n-1 = 2</a:t>
            </a:r>
            <a:r>
              <a:rPr lang="en-US" altLang="zh-TW" baseline="30000">
                <a:solidFill>
                  <a:srgbClr val="0000CC"/>
                </a:solidFill>
              </a:rPr>
              <a:t>k</a:t>
            </a:r>
            <a:r>
              <a:rPr lang="en-US" altLang="zh-TW">
                <a:solidFill>
                  <a:srgbClr val="0000CC"/>
                </a:solidFill>
              </a:rPr>
              <a:t>d</a:t>
            </a:r>
          </a:p>
        </p:txBody>
      </p:sp>
      <p:sp>
        <p:nvSpPr>
          <p:cNvPr id="46089" name="Text Box 10"/>
          <p:cNvSpPr txBox="1">
            <a:spLocks noChangeArrowheads="1"/>
          </p:cNvSpPr>
          <p:nvPr/>
        </p:nvSpPr>
        <p:spPr bwMode="auto">
          <a:xfrm>
            <a:off x="2895600" y="3810000"/>
            <a:ext cx="1155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Pick an </a:t>
            </a:r>
            <a:r>
              <a:rPr lang="en-US" altLang="zh-TW">
                <a:solidFill>
                  <a:srgbClr val="0000CC"/>
                </a:solidFill>
              </a:rPr>
              <a:t>a</a:t>
            </a:r>
            <a:r>
              <a:rPr lang="en-US" altLang="zh-TW"/>
              <a:t>.</a:t>
            </a:r>
          </a:p>
        </p:txBody>
      </p:sp>
      <p:sp>
        <p:nvSpPr>
          <p:cNvPr id="46090" name="Text Box 11"/>
          <p:cNvSpPr txBox="1">
            <a:spLocks noChangeArrowheads="1"/>
          </p:cNvSpPr>
          <p:nvPr/>
        </p:nvSpPr>
        <p:spPr bwMode="auto">
          <a:xfrm>
            <a:off x="914400" y="4343400"/>
            <a:ext cx="69167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Compute </a:t>
            </a:r>
            <a:r>
              <a:rPr lang="en-US" altLang="zh-TW">
                <a:solidFill>
                  <a:srgbClr val="0000CC"/>
                </a:solidFill>
              </a:rPr>
              <a:t>a</a:t>
            </a:r>
            <a:r>
              <a:rPr lang="en-US" altLang="zh-TW" baseline="30000">
                <a:solidFill>
                  <a:srgbClr val="0000CC"/>
                </a:solidFill>
              </a:rPr>
              <a:t>2</a:t>
            </a:r>
            <a:r>
              <a:rPr lang="en-US" altLang="zh-TW" baseline="60000">
                <a:solidFill>
                  <a:srgbClr val="0000CC"/>
                </a:solidFill>
              </a:rPr>
              <a:t>k</a:t>
            </a:r>
            <a:r>
              <a:rPr lang="en-US" altLang="zh-TW" baseline="30000">
                <a:solidFill>
                  <a:srgbClr val="0000CC"/>
                </a:solidFill>
              </a:rPr>
              <a:t>d</a:t>
            </a:r>
            <a:r>
              <a:rPr lang="en-US" altLang="zh-TW">
                <a:solidFill>
                  <a:srgbClr val="0000CC"/>
                </a:solidFill>
              </a:rPr>
              <a:t> (mod n), a</a:t>
            </a:r>
            <a:r>
              <a:rPr lang="en-US" altLang="zh-TW" baseline="30000">
                <a:solidFill>
                  <a:srgbClr val="0000CC"/>
                </a:solidFill>
              </a:rPr>
              <a:t>2</a:t>
            </a:r>
            <a:r>
              <a:rPr lang="en-US" altLang="zh-TW" baseline="60000">
                <a:solidFill>
                  <a:srgbClr val="0000CC"/>
                </a:solidFill>
              </a:rPr>
              <a:t>k-1</a:t>
            </a:r>
            <a:r>
              <a:rPr lang="en-US" altLang="zh-TW" baseline="30000">
                <a:solidFill>
                  <a:srgbClr val="0000CC"/>
                </a:solidFill>
              </a:rPr>
              <a:t>d</a:t>
            </a:r>
            <a:r>
              <a:rPr lang="en-US" altLang="zh-TW">
                <a:solidFill>
                  <a:srgbClr val="0000CC"/>
                </a:solidFill>
              </a:rPr>
              <a:t> (mod n), a</a:t>
            </a:r>
            <a:r>
              <a:rPr lang="en-US" altLang="zh-TW" baseline="30000">
                <a:solidFill>
                  <a:srgbClr val="0000CC"/>
                </a:solidFill>
              </a:rPr>
              <a:t>2</a:t>
            </a:r>
            <a:r>
              <a:rPr lang="en-US" altLang="zh-TW" baseline="60000">
                <a:solidFill>
                  <a:srgbClr val="0000CC"/>
                </a:solidFill>
              </a:rPr>
              <a:t>k-2</a:t>
            </a:r>
            <a:r>
              <a:rPr lang="en-US" altLang="zh-TW" baseline="30000">
                <a:solidFill>
                  <a:srgbClr val="0000CC"/>
                </a:solidFill>
              </a:rPr>
              <a:t>d</a:t>
            </a:r>
            <a:r>
              <a:rPr lang="en-US" altLang="zh-TW">
                <a:solidFill>
                  <a:srgbClr val="0000CC"/>
                </a:solidFill>
              </a:rPr>
              <a:t> (mod n),…, a</a:t>
            </a:r>
            <a:r>
              <a:rPr lang="en-US" altLang="zh-TW" baseline="30000">
                <a:solidFill>
                  <a:srgbClr val="0000CC"/>
                </a:solidFill>
              </a:rPr>
              <a:t>d</a:t>
            </a:r>
            <a:r>
              <a:rPr lang="en-US" altLang="zh-TW">
                <a:solidFill>
                  <a:srgbClr val="0000CC"/>
                </a:solidFill>
              </a:rPr>
              <a:t> (mod n) </a:t>
            </a:r>
          </a:p>
        </p:txBody>
      </p:sp>
      <p:sp>
        <p:nvSpPr>
          <p:cNvPr id="921612" name="Text Box 12"/>
          <p:cNvSpPr txBox="1">
            <a:spLocks noChangeArrowheads="1"/>
          </p:cNvSpPr>
          <p:nvPr/>
        </p:nvSpPr>
        <p:spPr bwMode="auto">
          <a:xfrm>
            <a:off x="2286000" y="5029200"/>
            <a:ext cx="403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=1</a:t>
            </a:r>
          </a:p>
        </p:txBody>
      </p:sp>
      <p:sp>
        <p:nvSpPr>
          <p:cNvPr id="921613" name="Line 13"/>
          <p:cNvSpPr>
            <a:spLocks noChangeShapeType="1"/>
          </p:cNvSpPr>
          <p:nvPr/>
        </p:nvSpPr>
        <p:spPr bwMode="auto">
          <a:xfrm flipV="1">
            <a:off x="2514600" y="4724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614" name="Text Box 14"/>
          <p:cNvSpPr txBox="1">
            <a:spLocks noChangeArrowheads="1"/>
          </p:cNvSpPr>
          <p:nvPr/>
        </p:nvSpPr>
        <p:spPr bwMode="auto">
          <a:xfrm>
            <a:off x="2133600" y="6019800"/>
            <a:ext cx="3497263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Composite by </a:t>
            </a:r>
            <a:r>
              <a:rPr lang="en-US" altLang="zh-TW" b="1"/>
              <a:t>contrapositive 2</a:t>
            </a:r>
            <a:r>
              <a:rPr lang="en-US" altLang="zh-TW"/>
              <a:t>.</a:t>
            </a:r>
          </a:p>
        </p:txBody>
      </p:sp>
      <p:sp>
        <p:nvSpPr>
          <p:cNvPr id="921615" name="Line 15"/>
          <p:cNvSpPr>
            <a:spLocks noChangeShapeType="1"/>
          </p:cNvSpPr>
          <p:nvPr/>
        </p:nvSpPr>
        <p:spPr bwMode="auto">
          <a:xfrm flipV="1">
            <a:off x="3733800" y="4724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616" name="Text Box 16"/>
          <p:cNvSpPr txBox="1">
            <a:spLocks noChangeArrowheads="1"/>
          </p:cNvSpPr>
          <p:nvPr/>
        </p:nvSpPr>
        <p:spPr bwMode="auto">
          <a:xfrm>
            <a:off x="3200400" y="5029200"/>
            <a:ext cx="12969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≠1 </a:t>
            </a:r>
            <a:r>
              <a:rPr lang="en-US" altLang="zh-TW"/>
              <a:t>&amp;</a:t>
            </a:r>
            <a:r>
              <a:rPr lang="en-US" altLang="zh-TW">
                <a:solidFill>
                  <a:srgbClr val="0000CC"/>
                </a:solidFill>
              </a:rPr>
              <a:t> ≠-1</a:t>
            </a:r>
            <a:r>
              <a:rPr lang="en-US" altLang="zh-TW"/>
              <a:t> </a:t>
            </a:r>
          </a:p>
        </p:txBody>
      </p:sp>
      <p:sp>
        <p:nvSpPr>
          <p:cNvPr id="921617" name="Line 17"/>
          <p:cNvSpPr>
            <a:spLocks noChangeShapeType="1"/>
          </p:cNvSpPr>
          <p:nvPr/>
        </p:nvSpPr>
        <p:spPr bwMode="auto">
          <a:xfrm flipV="1">
            <a:off x="38100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7" name="Text Box 18"/>
          <p:cNvSpPr txBox="1">
            <a:spLocks noChangeArrowheads="1"/>
          </p:cNvSpPr>
          <p:nvPr/>
        </p:nvSpPr>
        <p:spPr bwMode="auto">
          <a:xfrm>
            <a:off x="914400" y="3205163"/>
            <a:ext cx="2543175" cy="376237"/>
          </a:xfrm>
          <a:prstGeom prst="rect">
            <a:avLst/>
          </a:prstGeom>
          <a:solidFill>
            <a:srgbClr val="FFFF66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Strong primality test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12" grpId="0"/>
      <p:bldP spid="921613" grpId="0" animBg="1"/>
      <p:bldP spid="921614" grpId="0" animBg="1"/>
      <p:bldP spid="921615" grpId="0" animBg="1"/>
      <p:bldP spid="921616" grpId="0"/>
      <p:bldP spid="921617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3200400" y="457200"/>
            <a:ext cx="2678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Primality Testing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914400" y="1143000"/>
            <a:ext cx="6954838" cy="78898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Contrapositive 1.</a:t>
            </a:r>
            <a:r>
              <a:rPr lang="en-US" altLang="zh-TW"/>
              <a:t> If </a:t>
            </a:r>
            <a:r>
              <a:rPr lang="en-US" altLang="en-US">
                <a:solidFill>
                  <a:srgbClr val="0000CC"/>
                </a:solidFill>
              </a:rPr>
              <a:t>1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>
                <a:solidFill>
                  <a:srgbClr val="0000CC"/>
                </a:solidFill>
              </a:rPr>
              <a:t>a</a:t>
            </a:r>
            <a:r>
              <a:rPr lang="en-US" altLang="en-US" baseline="30000">
                <a:solidFill>
                  <a:srgbClr val="0000CC"/>
                </a:solidFill>
              </a:rPr>
              <a:t>n-1 </a:t>
            </a:r>
            <a:r>
              <a:rPr lang="en-US" altLang="en-US">
                <a:solidFill>
                  <a:srgbClr val="0000CC"/>
                </a:solidFill>
              </a:rPr>
              <a:t>(mod n) </a:t>
            </a:r>
            <a:r>
              <a:rPr lang="en-US" altLang="en-US"/>
              <a:t>and</a:t>
            </a:r>
            <a:r>
              <a:rPr lang="en-US" altLang="en-US">
                <a:solidFill>
                  <a:srgbClr val="0000CC"/>
                </a:solidFill>
              </a:rPr>
              <a:t> a </a:t>
            </a:r>
            <a:r>
              <a:rPr lang="en-US" altLang="en-US"/>
              <a:t>is not a multiple of</a:t>
            </a:r>
            <a:r>
              <a:rPr lang="en-US" altLang="en-US">
                <a:solidFill>
                  <a:srgbClr val="0000CC"/>
                </a:solidFill>
              </a:rPr>
              <a:t> n,</a:t>
            </a:r>
            <a:endParaRPr lang="en-US" altLang="zh-TW">
              <a:solidFill>
                <a:srgbClr val="0000CC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		</a:t>
            </a:r>
            <a:r>
              <a:rPr lang="en-US" altLang="zh-TW"/>
              <a:t>then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 is not a prime number.</a:t>
            </a:r>
          </a:p>
        </p:txBody>
      </p:sp>
      <p:sp>
        <p:nvSpPr>
          <p:cNvPr id="47108" name="Line 4"/>
          <p:cNvSpPr>
            <a:spLocks noChangeShapeType="1"/>
          </p:cNvSpPr>
          <p:nvPr/>
        </p:nvSpPr>
        <p:spPr bwMode="auto">
          <a:xfrm>
            <a:off x="3505200" y="1143000"/>
            <a:ext cx="7620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914400" y="2182813"/>
            <a:ext cx="8001000" cy="788987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Contrapositive 2.</a:t>
            </a:r>
            <a:r>
              <a:rPr lang="en-US" altLang="zh-TW"/>
              <a:t>   If </a:t>
            </a:r>
            <a:r>
              <a:rPr lang="en-US" altLang="zh-TW">
                <a:solidFill>
                  <a:srgbClr val="0000CC"/>
                </a:solidFill>
              </a:rPr>
              <a:t>x</a:t>
            </a:r>
            <a:r>
              <a:rPr lang="en-US" altLang="zh-TW" baseline="30000">
                <a:solidFill>
                  <a:srgbClr val="0000CC"/>
                </a:solidFill>
              </a:rPr>
              <a:t>2</a:t>
            </a:r>
            <a:r>
              <a:rPr lang="en-US" altLang="en-US">
                <a:solidFill>
                  <a:srgbClr val="0000CC"/>
                </a:solidFill>
              </a:rPr>
              <a:t>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>
                <a:solidFill>
                  <a:srgbClr val="0000CC"/>
                </a:solidFill>
              </a:rPr>
              <a:t>1 (mod n)</a:t>
            </a:r>
            <a:r>
              <a:rPr lang="en-US" altLang="zh-TW"/>
              <a:t> but </a:t>
            </a:r>
            <a:r>
              <a:rPr lang="en-US" altLang="en-US">
                <a:solidFill>
                  <a:srgbClr val="0000CC"/>
                </a:solidFill>
              </a:rPr>
              <a:t>x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>
                <a:solidFill>
                  <a:srgbClr val="0000CC"/>
                </a:solidFill>
              </a:rPr>
              <a:t>1 (mod n)</a:t>
            </a:r>
            <a:r>
              <a:rPr lang="en-US" altLang="en-US"/>
              <a:t> and </a:t>
            </a:r>
            <a:r>
              <a:rPr lang="en-US" altLang="en-US">
                <a:solidFill>
                  <a:srgbClr val="0000CC"/>
                </a:solidFill>
              </a:rPr>
              <a:t>x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-</a:t>
            </a:r>
            <a:r>
              <a:rPr lang="en-US" altLang="en-US">
                <a:solidFill>
                  <a:srgbClr val="0000CC"/>
                </a:solidFill>
              </a:rPr>
              <a:t>1 (mod n)</a:t>
            </a:r>
            <a:endParaRPr lang="en-US" altLang="zh-TW">
              <a:solidFill>
                <a:srgbClr val="0000CC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	</a:t>
            </a:r>
            <a:r>
              <a:rPr lang="en-US" altLang="zh-TW"/>
              <a:t>then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 is a composite number.</a:t>
            </a:r>
          </a:p>
        </p:txBody>
      </p:sp>
      <p:sp>
        <p:nvSpPr>
          <p:cNvPr id="47110" name="Line 6"/>
          <p:cNvSpPr>
            <a:spLocks noChangeShapeType="1"/>
          </p:cNvSpPr>
          <p:nvPr/>
        </p:nvSpPr>
        <p:spPr bwMode="auto">
          <a:xfrm>
            <a:off x="5638800" y="2106613"/>
            <a:ext cx="7620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1" name="Line 7"/>
          <p:cNvSpPr>
            <a:spLocks noChangeShapeType="1"/>
          </p:cNvSpPr>
          <p:nvPr/>
        </p:nvSpPr>
        <p:spPr bwMode="auto">
          <a:xfrm>
            <a:off x="7467600" y="2106613"/>
            <a:ext cx="7620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2" name="Text Box 9"/>
          <p:cNvSpPr txBox="1">
            <a:spLocks noChangeArrowheads="1"/>
          </p:cNvSpPr>
          <p:nvPr/>
        </p:nvSpPr>
        <p:spPr bwMode="auto">
          <a:xfrm>
            <a:off x="914400" y="3810000"/>
            <a:ext cx="15382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Let </a:t>
            </a:r>
            <a:r>
              <a:rPr lang="en-US" altLang="zh-TW">
                <a:solidFill>
                  <a:srgbClr val="0000CC"/>
                </a:solidFill>
              </a:rPr>
              <a:t>n-1 = 2</a:t>
            </a:r>
            <a:r>
              <a:rPr lang="en-US" altLang="zh-TW" baseline="30000">
                <a:solidFill>
                  <a:srgbClr val="0000CC"/>
                </a:solidFill>
              </a:rPr>
              <a:t>k</a:t>
            </a:r>
            <a:r>
              <a:rPr lang="en-US" altLang="zh-TW">
                <a:solidFill>
                  <a:srgbClr val="0000CC"/>
                </a:solidFill>
              </a:rPr>
              <a:t>d</a:t>
            </a:r>
          </a:p>
        </p:txBody>
      </p:sp>
      <p:sp>
        <p:nvSpPr>
          <p:cNvPr id="47113" name="Text Box 10"/>
          <p:cNvSpPr txBox="1">
            <a:spLocks noChangeArrowheads="1"/>
          </p:cNvSpPr>
          <p:nvPr/>
        </p:nvSpPr>
        <p:spPr bwMode="auto">
          <a:xfrm>
            <a:off x="2895600" y="3810000"/>
            <a:ext cx="1155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Pick an </a:t>
            </a:r>
            <a:r>
              <a:rPr lang="en-US" altLang="zh-TW">
                <a:solidFill>
                  <a:srgbClr val="0000CC"/>
                </a:solidFill>
              </a:rPr>
              <a:t>a</a:t>
            </a:r>
            <a:r>
              <a:rPr lang="en-US" altLang="zh-TW"/>
              <a:t>.</a:t>
            </a:r>
          </a:p>
        </p:txBody>
      </p:sp>
      <p:sp>
        <p:nvSpPr>
          <p:cNvPr id="47114" name="Text Box 11"/>
          <p:cNvSpPr txBox="1">
            <a:spLocks noChangeArrowheads="1"/>
          </p:cNvSpPr>
          <p:nvPr/>
        </p:nvSpPr>
        <p:spPr bwMode="auto">
          <a:xfrm>
            <a:off x="914400" y="4343400"/>
            <a:ext cx="69167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Compute </a:t>
            </a:r>
            <a:r>
              <a:rPr lang="en-US" altLang="zh-TW">
                <a:solidFill>
                  <a:srgbClr val="0000CC"/>
                </a:solidFill>
              </a:rPr>
              <a:t>a</a:t>
            </a:r>
            <a:r>
              <a:rPr lang="en-US" altLang="zh-TW" baseline="30000">
                <a:solidFill>
                  <a:srgbClr val="0000CC"/>
                </a:solidFill>
              </a:rPr>
              <a:t>2</a:t>
            </a:r>
            <a:r>
              <a:rPr lang="en-US" altLang="zh-TW" baseline="60000">
                <a:solidFill>
                  <a:srgbClr val="0000CC"/>
                </a:solidFill>
              </a:rPr>
              <a:t>k</a:t>
            </a:r>
            <a:r>
              <a:rPr lang="en-US" altLang="zh-TW" baseline="30000">
                <a:solidFill>
                  <a:srgbClr val="0000CC"/>
                </a:solidFill>
              </a:rPr>
              <a:t>d</a:t>
            </a:r>
            <a:r>
              <a:rPr lang="en-US" altLang="zh-TW">
                <a:solidFill>
                  <a:srgbClr val="0000CC"/>
                </a:solidFill>
              </a:rPr>
              <a:t> (mod n), a</a:t>
            </a:r>
            <a:r>
              <a:rPr lang="en-US" altLang="zh-TW" baseline="30000">
                <a:solidFill>
                  <a:srgbClr val="0000CC"/>
                </a:solidFill>
              </a:rPr>
              <a:t>2</a:t>
            </a:r>
            <a:r>
              <a:rPr lang="en-US" altLang="zh-TW" baseline="60000">
                <a:solidFill>
                  <a:srgbClr val="0000CC"/>
                </a:solidFill>
              </a:rPr>
              <a:t>k-1</a:t>
            </a:r>
            <a:r>
              <a:rPr lang="en-US" altLang="zh-TW" baseline="30000">
                <a:solidFill>
                  <a:srgbClr val="0000CC"/>
                </a:solidFill>
              </a:rPr>
              <a:t>d</a:t>
            </a:r>
            <a:r>
              <a:rPr lang="en-US" altLang="zh-TW">
                <a:solidFill>
                  <a:srgbClr val="0000CC"/>
                </a:solidFill>
              </a:rPr>
              <a:t> (mod n), a</a:t>
            </a:r>
            <a:r>
              <a:rPr lang="en-US" altLang="zh-TW" baseline="30000">
                <a:solidFill>
                  <a:srgbClr val="0000CC"/>
                </a:solidFill>
              </a:rPr>
              <a:t>2</a:t>
            </a:r>
            <a:r>
              <a:rPr lang="en-US" altLang="zh-TW" baseline="60000">
                <a:solidFill>
                  <a:srgbClr val="0000CC"/>
                </a:solidFill>
              </a:rPr>
              <a:t>k-2</a:t>
            </a:r>
            <a:r>
              <a:rPr lang="en-US" altLang="zh-TW" baseline="30000">
                <a:solidFill>
                  <a:srgbClr val="0000CC"/>
                </a:solidFill>
              </a:rPr>
              <a:t>d</a:t>
            </a:r>
            <a:r>
              <a:rPr lang="en-US" altLang="zh-TW">
                <a:solidFill>
                  <a:srgbClr val="0000CC"/>
                </a:solidFill>
              </a:rPr>
              <a:t> (mod n),…, a</a:t>
            </a:r>
            <a:r>
              <a:rPr lang="en-US" altLang="zh-TW" baseline="30000">
                <a:solidFill>
                  <a:srgbClr val="0000CC"/>
                </a:solidFill>
              </a:rPr>
              <a:t>d</a:t>
            </a:r>
            <a:r>
              <a:rPr lang="en-US" altLang="zh-TW">
                <a:solidFill>
                  <a:srgbClr val="0000CC"/>
                </a:solidFill>
              </a:rPr>
              <a:t> (mod n) </a:t>
            </a:r>
          </a:p>
        </p:txBody>
      </p:sp>
      <p:sp>
        <p:nvSpPr>
          <p:cNvPr id="47115" name="Text Box 12"/>
          <p:cNvSpPr txBox="1">
            <a:spLocks noChangeArrowheads="1"/>
          </p:cNvSpPr>
          <p:nvPr/>
        </p:nvSpPr>
        <p:spPr bwMode="auto">
          <a:xfrm>
            <a:off x="2286000" y="5029200"/>
            <a:ext cx="403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=1</a:t>
            </a:r>
          </a:p>
        </p:txBody>
      </p:sp>
      <p:sp>
        <p:nvSpPr>
          <p:cNvPr id="47116" name="Line 13"/>
          <p:cNvSpPr>
            <a:spLocks noChangeShapeType="1"/>
          </p:cNvSpPr>
          <p:nvPr/>
        </p:nvSpPr>
        <p:spPr bwMode="auto">
          <a:xfrm flipV="1">
            <a:off x="2514600" y="4724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62" name="Text Box 14"/>
          <p:cNvSpPr txBox="1">
            <a:spLocks noChangeArrowheads="1"/>
          </p:cNvSpPr>
          <p:nvPr/>
        </p:nvSpPr>
        <p:spPr bwMode="auto">
          <a:xfrm>
            <a:off x="3556000" y="6019800"/>
            <a:ext cx="3917950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Continue to go backward and check</a:t>
            </a:r>
          </a:p>
        </p:txBody>
      </p:sp>
      <p:sp>
        <p:nvSpPr>
          <p:cNvPr id="47118" name="Line 15"/>
          <p:cNvSpPr>
            <a:spLocks noChangeShapeType="1"/>
          </p:cNvSpPr>
          <p:nvPr/>
        </p:nvSpPr>
        <p:spPr bwMode="auto">
          <a:xfrm flipV="1">
            <a:off x="3733800" y="4724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64" name="Line 16"/>
          <p:cNvSpPr>
            <a:spLocks noChangeShapeType="1"/>
          </p:cNvSpPr>
          <p:nvPr/>
        </p:nvSpPr>
        <p:spPr bwMode="auto">
          <a:xfrm flipV="1">
            <a:off x="5257800" y="48006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0" name="Text Box 17"/>
          <p:cNvSpPr txBox="1">
            <a:spLocks noChangeArrowheads="1"/>
          </p:cNvSpPr>
          <p:nvPr/>
        </p:nvSpPr>
        <p:spPr bwMode="auto">
          <a:xfrm>
            <a:off x="3505200" y="5029200"/>
            <a:ext cx="403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=1</a:t>
            </a:r>
          </a:p>
        </p:txBody>
      </p:sp>
      <p:sp>
        <p:nvSpPr>
          <p:cNvPr id="47121" name="Text Box 18"/>
          <p:cNvSpPr txBox="1">
            <a:spLocks noChangeArrowheads="1"/>
          </p:cNvSpPr>
          <p:nvPr/>
        </p:nvSpPr>
        <p:spPr bwMode="auto">
          <a:xfrm>
            <a:off x="914400" y="3205163"/>
            <a:ext cx="2543175" cy="376237"/>
          </a:xfrm>
          <a:prstGeom prst="rect">
            <a:avLst/>
          </a:prstGeom>
          <a:solidFill>
            <a:srgbClr val="FFFF66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Strong primality test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662" grpId="0" animBg="1"/>
      <p:bldP spid="923664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200400" y="457200"/>
            <a:ext cx="2678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Primality Testing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914400" y="1143000"/>
            <a:ext cx="6954838" cy="78898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Contrapositive 1.</a:t>
            </a:r>
            <a:r>
              <a:rPr lang="en-US" altLang="zh-TW"/>
              <a:t> If </a:t>
            </a:r>
            <a:r>
              <a:rPr lang="en-US" altLang="en-US">
                <a:solidFill>
                  <a:srgbClr val="0000CC"/>
                </a:solidFill>
              </a:rPr>
              <a:t>1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>
                <a:solidFill>
                  <a:srgbClr val="0000CC"/>
                </a:solidFill>
              </a:rPr>
              <a:t>a</a:t>
            </a:r>
            <a:r>
              <a:rPr lang="en-US" altLang="en-US" baseline="30000">
                <a:solidFill>
                  <a:srgbClr val="0000CC"/>
                </a:solidFill>
              </a:rPr>
              <a:t>n-1 </a:t>
            </a:r>
            <a:r>
              <a:rPr lang="en-US" altLang="en-US">
                <a:solidFill>
                  <a:srgbClr val="0000CC"/>
                </a:solidFill>
              </a:rPr>
              <a:t>(mod n) </a:t>
            </a:r>
            <a:r>
              <a:rPr lang="en-US" altLang="en-US"/>
              <a:t>and</a:t>
            </a:r>
            <a:r>
              <a:rPr lang="en-US" altLang="en-US">
                <a:solidFill>
                  <a:srgbClr val="0000CC"/>
                </a:solidFill>
              </a:rPr>
              <a:t> a </a:t>
            </a:r>
            <a:r>
              <a:rPr lang="en-US" altLang="en-US"/>
              <a:t>is not a multiple of</a:t>
            </a:r>
            <a:r>
              <a:rPr lang="en-US" altLang="en-US">
                <a:solidFill>
                  <a:srgbClr val="0000CC"/>
                </a:solidFill>
              </a:rPr>
              <a:t> n,</a:t>
            </a:r>
            <a:endParaRPr lang="en-US" altLang="zh-TW">
              <a:solidFill>
                <a:srgbClr val="0000CC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		</a:t>
            </a:r>
            <a:r>
              <a:rPr lang="en-US" altLang="zh-TW"/>
              <a:t>then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 is not a prime number.</a:t>
            </a:r>
          </a:p>
        </p:txBody>
      </p:sp>
      <p:sp>
        <p:nvSpPr>
          <p:cNvPr id="48132" name="Line 4"/>
          <p:cNvSpPr>
            <a:spLocks noChangeShapeType="1"/>
          </p:cNvSpPr>
          <p:nvPr/>
        </p:nvSpPr>
        <p:spPr bwMode="auto">
          <a:xfrm>
            <a:off x="3505200" y="1143000"/>
            <a:ext cx="7620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914400" y="2182813"/>
            <a:ext cx="8001000" cy="788987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Contrapositive 2.</a:t>
            </a:r>
            <a:r>
              <a:rPr lang="en-US" altLang="zh-TW"/>
              <a:t>   If </a:t>
            </a:r>
            <a:r>
              <a:rPr lang="en-US" altLang="zh-TW">
                <a:solidFill>
                  <a:srgbClr val="0000CC"/>
                </a:solidFill>
              </a:rPr>
              <a:t>x</a:t>
            </a:r>
            <a:r>
              <a:rPr lang="en-US" altLang="zh-TW" baseline="30000">
                <a:solidFill>
                  <a:srgbClr val="0000CC"/>
                </a:solidFill>
              </a:rPr>
              <a:t>2</a:t>
            </a:r>
            <a:r>
              <a:rPr lang="en-US" altLang="en-US">
                <a:solidFill>
                  <a:srgbClr val="0000CC"/>
                </a:solidFill>
              </a:rPr>
              <a:t>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>
                <a:solidFill>
                  <a:srgbClr val="0000CC"/>
                </a:solidFill>
              </a:rPr>
              <a:t>1 (mod n)</a:t>
            </a:r>
            <a:r>
              <a:rPr lang="en-US" altLang="zh-TW"/>
              <a:t> but </a:t>
            </a:r>
            <a:r>
              <a:rPr lang="en-US" altLang="en-US">
                <a:solidFill>
                  <a:srgbClr val="0000CC"/>
                </a:solidFill>
              </a:rPr>
              <a:t>x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>
                <a:solidFill>
                  <a:srgbClr val="0000CC"/>
                </a:solidFill>
              </a:rPr>
              <a:t>1 (mod n)</a:t>
            </a:r>
            <a:r>
              <a:rPr lang="en-US" altLang="en-US"/>
              <a:t> and </a:t>
            </a:r>
            <a:r>
              <a:rPr lang="en-US" altLang="en-US">
                <a:solidFill>
                  <a:srgbClr val="0000CC"/>
                </a:solidFill>
              </a:rPr>
              <a:t>x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-</a:t>
            </a:r>
            <a:r>
              <a:rPr lang="en-US" altLang="en-US">
                <a:solidFill>
                  <a:srgbClr val="0000CC"/>
                </a:solidFill>
              </a:rPr>
              <a:t>1 (mod n)</a:t>
            </a:r>
            <a:endParaRPr lang="en-US" altLang="zh-TW">
              <a:solidFill>
                <a:srgbClr val="0000CC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	</a:t>
            </a:r>
            <a:r>
              <a:rPr lang="en-US" altLang="zh-TW"/>
              <a:t>then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 is a composite number.</a:t>
            </a:r>
          </a:p>
        </p:txBody>
      </p:sp>
      <p:sp>
        <p:nvSpPr>
          <p:cNvPr id="48134" name="Line 6"/>
          <p:cNvSpPr>
            <a:spLocks noChangeShapeType="1"/>
          </p:cNvSpPr>
          <p:nvPr/>
        </p:nvSpPr>
        <p:spPr bwMode="auto">
          <a:xfrm>
            <a:off x="5638800" y="2106613"/>
            <a:ext cx="7620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5" name="Line 7"/>
          <p:cNvSpPr>
            <a:spLocks noChangeShapeType="1"/>
          </p:cNvSpPr>
          <p:nvPr/>
        </p:nvSpPr>
        <p:spPr bwMode="auto">
          <a:xfrm>
            <a:off x="7467600" y="2106613"/>
            <a:ext cx="7620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6" name="Text Box 9"/>
          <p:cNvSpPr txBox="1">
            <a:spLocks noChangeArrowheads="1"/>
          </p:cNvSpPr>
          <p:nvPr/>
        </p:nvSpPr>
        <p:spPr bwMode="auto">
          <a:xfrm>
            <a:off x="914400" y="3810000"/>
            <a:ext cx="15382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Let </a:t>
            </a:r>
            <a:r>
              <a:rPr lang="en-US" altLang="zh-TW">
                <a:solidFill>
                  <a:srgbClr val="0000CC"/>
                </a:solidFill>
              </a:rPr>
              <a:t>n-1 = 2</a:t>
            </a:r>
            <a:r>
              <a:rPr lang="en-US" altLang="zh-TW" baseline="30000">
                <a:solidFill>
                  <a:srgbClr val="0000CC"/>
                </a:solidFill>
              </a:rPr>
              <a:t>k</a:t>
            </a:r>
            <a:r>
              <a:rPr lang="en-US" altLang="zh-TW">
                <a:solidFill>
                  <a:srgbClr val="0000CC"/>
                </a:solidFill>
              </a:rPr>
              <a:t>d</a:t>
            </a:r>
          </a:p>
        </p:txBody>
      </p:sp>
      <p:sp>
        <p:nvSpPr>
          <p:cNvPr id="48137" name="Text Box 10"/>
          <p:cNvSpPr txBox="1">
            <a:spLocks noChangeArrowheads="1"/>
          </p:cNvSpPr>
          <p:nvPr/>
        </p:nvSpPr>
        <p:spPr bwMode="auto">
          <a:xfrm>
            <a:off x="2895600" y="3810000"/>
            <a:ext cx="1155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Pick an </a:t>
            </a:r>
            <a:r>
              <a:rPr lang="en-US" altLang="zh-TW">
                <a:solidFill>
                  <a:srgbClr val="0000CC"/>
                </a:solidFill>
              </a:rPr>
              <a:t>a</a:t>
            </a:r>
            <a:r>
              <a:rPr lang="en-US" altLang="zh-TW"/>
              <a:t>.</a:t>
            </a:r>
          </a:p>
        </p:txBody>
      </p:sp>
      <p:sp>
        <p:nvSpPr>
          <p:cNvPr id="48138" name="Text Box 11"/>
          <p:cNvSpPr txBox="1">
            <a:spLocks noChangeArrowheads="1"/>
          </p:cNvSpPr>
          <p:nvPr/>
        </p:nvSpPr>
        <p:spPr bwMode="auto">
          <a:xfrm>
            <a:off x="914400" y="4343400"/>
            <a:ext cx="69167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Compute </a:t>
            </a:r>
            <a:r>
              <a:rPr lang="en-US" altLang="zh-TW">
                <a:solidFill>
                  <a:srgbClr val="0000CC"/>
                </a:solidFill>
              </a:rPr>
              <a:t>a</a:t>
            </a:r>
            <a:r>
              <a:rPr lang="en-US" altLang="zh-TW" baseline="30000">
                <a:solidFill>
                  <a:srgbClr val="0000CC"/>
                </a:solidFill>
              </a:rPr>
              <a:t>2</a:t>
            </a:r>
            <a:r>
              <a:rPr lang="en-US" altLang="zh-TW" baseline="60000">
                <a:solidFill>
                  <a:srgbClr val="0000CC"/>
                </a:solidFill>
              </a:rPr>
              <a:t>k</a:t>
            </a:r>
            <a:r>
              <a:rPr lang="en-US" altLang="zh-TW" baseline="30000">
                <a:solidFill>
                  <a:srgbClr val="0000CC"/>
                </a:solidFill>
              </a:rPr>
              <a:t>d</a:t>
            </a:r>
            <a:r>
              <a:rPr lang="en-US" altLang="zh-TW">
                <a:solidFill>
                  <a:srgbClr val="0000CC"/>
                </a:solidFill>
              </a:rPr>
              <a:t> (mod n), a</a:t>
            </a:r>
            <a:r>
              <a:rPr lang="en-US" altLang="zh-TW" baseline="30000">
                <a:solidFill>
                  <a:srgbClr val="0000CC"/>
                </a:solidFill>
              </a:rPr>
              <a:t>2</a:t>
            </a:r>
            <a:r>
              <a:rPr lang="en-US" altLang="zh-TW" baseline="60000">
                <a:solidFill>
                  <a:srgbClr val="0000CC"/>
                </a:solidFill>
              </a:rPr>
              <a:t>k-1</a:t>
            </a:r>
            <a:r>
              <a:rPr lang="en-US" altLang="zh-TW" baseline="30000">
                <a:solidFill>
                  <a:srgbClr val="0000CC"/>
                </a:solidFill>
              </a:rPr>
              <a:t>d</a:t>
            </a:r>
            <a:r>
              <a:rPr lang="en-US" altLang="zh-TW">
                <a:solidFill>
                  <a:srgbClr val="0000CC"/>
                </a:solidFill>
              </a:rPr>
              <a:t> (mod n), a</a:t>
            </a:r>
            <a:r>
              <a:rPr lang="en-US" altLang="zh-TW" baseline="30000">
                <a:solidFill>
                  <a:srgbClr val="0000CC"/>
                </a:solidFill>
              </a:rPr>
              <a:t>2</a:t>
            </a:r>
            <a:r>
              <a:rPr lang="en-US" altLang="zh-TW" baseline="60000">
                <a:solidFill>
                  <a:srgbClr val="0000CC"/>
                </a:solidFill>
              </a:rPr>
              <a:t>k-2</a:t>
            </a:r>
            <a:r>
              <a:rPr lang="en-US" altLang="zh-TW" baseline="30000">
                <a:solidFill>
                  <a:srgbClr val="0000CC"/>
                </a:solidFill>
              </a:rPr>
              <a:t>d</a:t>
            </a:r>
            <a:r>
              <a:rPr lang="en-US" altLang="zh-TW">
                <a:solidFill>
                  <a:srgbClr val="0000CC"/>
                </a:solidFill>
              </a:rPr>
              <a:t> (mod n),…, a</a:t>
            </a:r>
            <a:r>
              <a:rPr lang="en-US" altLang="zh-TW" baseline="30000">
                <a:solidFill>
                  <a:srgbClr val="0000CC"/>
                </a:solidFill>
              </a:rPr>
              <a:t>d</a:t>
            </a:r>
            <a:r>
              <a:rPr lang="en-US" altLang="zh-TW">
                <a:solidFill>
                  <a:srgbClr val="0000CC"/>
                </a:solidFill>
              </a:rPr>
              <a:t> (mod n) </a:t>
            </a:r>
          </a:p>
        </p:txBody>
      </p:sp>
      <p:sp>
        <p:nvSpPr>
          <p:cNvPr id="48139" name="Text Box 12"/>
          <p:cNvSpPr txBox="1">
            <a:spLocks noChangeArrowheads="1"/>
          </p:cNvSpPr>
          <p:nvPr/>
        </p:nvSpPr>
        <p:spPr bwMode="auto">
          <a:xfrm>
            <a:off x="2286000" y="5029200"/>
            <a:ext cx="403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=1</a:t>
            </a:r>
          </a:p>
        </p:txBody>
      </p:sp>
      <p:sp>
        <p:nvSpPr>
          <p:cNvPr id="48140" name="Line 13"/>
          <p:cNvSpPr>
            <a:spLocks noChangeShapeType="1"/>
          </p:cNvSpPr>
          <p:nvPr/>
        </p:nvSpPr>
        <p:spPr bwMode="auto">
          <a:xfrm flipV="1">
            <a:off x="2514600" y="4724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38" name="Text Box 14"/>
          <p:cNvSpPr txBox="1">
            <a:spLocks noChangeArrowheads="1"/>
          </p:cNvSpPr>
          <p:nvPr/>
        </p:nvSpPr>
        <p:spPr bwMode="auto">
          <a:xfrm>
            <a:off x="2743200" y="6019800"/>
            <a:ext cx="496887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End the test and say it is a “probable” prime.</a:t>
            </a:r>
          </a:p>
        </p:txBody>
      </p:sp>
      <p:sp>
        <p:nvSpPr>
          <p:cNvPr id="48142" name="Line 15"/>
          <p:cNvSpPr>
            <a:spLocks noChangeShapeType="1"/>
          </p:cNvSpPr>
          <p:nvPr/>
        </p:nvSpPr>
        <p:spPr bwMode="auto">
          <a:xfrm flipV="1">
            <a:off x="3733800" y="4724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41" name="Line 17"/>
          <p:cNvSpPr>
            <a:spLocks noChangeShapeType="1"/>
          </p:cNvSpPr>
          <p:nvPr/>
        </p:nvSpPr>
        <p:spPr bwMode="auto">
          <a:xfrm flipV="1">
            <a:off x="52578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4" name="Text Box 18"/>
          <p:cNvSpPr txBox="1">
            <a:spLocks noChangeArrowheads="1"/>
          </p:cNvSpPr>
          <p:nvPr/>
        </p:nvSpPr>
        <p:spPr bwMode="auto">
          <a:xfrm>
            <a:off x="3505200" y="5029200"/>
            <a:ext cx="403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=1</a:t>
            </a:r>
          </a:p>
        </p:txBody>
      </p:sp>
      <p:sp>
        <p:nvSpPr>
          <p:cNvPr id="922648" name="Text Box 24"/>
          <p:cNvSpPr txBox="1">
            <a:spLocks noChangeArrowheads="1"/>
          </p:cNvSpPr>
          <p:nvPr/>
        </p:nvSpPr>
        <p:spPr bwMode="auto">
          <a:xfrm>
            <a:off x="5029200" y="5029200"/>
            <a:ext cx="4984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=-1</a:t>
            </a:r>
          </a:p>
        </p:txBody>
      </p:sp>
      <p:sp>
        <p:nvSpPr>
          <p:cNvPr id="922649" name="Line 25"/>
          <p:cNvSpPr>
            <a:spLocks noChangeShapeType="1"/>
          </p:cNvSpPr>
          <p:nvPr/>
        </p:nvSpPr>
        <p:spPr bwMode="auto">
          <a:xfrm flipV="1">
            <a:off x="5257800" y="4724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7" name="Text Box 28"/>
          <p:cNvSpPr txBox="1">
            <a:spLocks noChangeArrowheads="1"/>
          </p:cNvSpPr>
          <p:nvPr/>
        </p:nvSpPr>
        <p:spPr bwMode="auto">
          <a:xfrm>
            <a:off x="914400" y="3205163"/>
            <a:ext cx="2543175" cy="376237"/>
          </a:xfrm>
          <a:prstGeom prst="rect">
            <a:avLst/>
          </a:prstGeom>
          <a:solidFill>
            <a:srgbClr val="FFFF66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Strong primality test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638" grpId="0" animBg="1"/>
      <p:bldP spid="922641" grpId="0" animBg="1"/>
      <p:bldP spid="922648" grpId="0"/>
      <p:bldP spid="922649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3200400" y="457200"/>
            <a:ext cx="2678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Primality Testing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914400" y="1143000"/>
            <a:ext cx="6954838" cy="78898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Contrapositive 1.</a:t>
            </a:r>
            <a:r>
              <a:rPr lang="en-US" altLang="zh-TW"/>
              <a:t> If </a:t>
            </a:r>
            <a:r>
              <a:rPr lang="en-US" altLang="en-US">
                <a:solidFill>
                  <a:srgbClr val="0000CC"/>
                </a:solidFill>
              </a:rPr>
              <a:t>1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>
                <a:solidFill>
                  <a:srgbClr val="0000CC"/>
                </a:solidFill>
              </a:rPr>
              <a:t>a</a:t>
            </a:r>
            <a:r>
              <a:rPr lang="en-US" altLang="en-US" baseline="30000">
                <a:solidFill>
                  <a:srgbClr val="0000CC"/>
                </a:solidFill>
              </a:rPr>
              <a:t>n-1 </a:t>
            </a:r>
            <a:r>
              <a:rPr lang="en-US" altLang="en-US">
                <a:solidFill>
                  <a:srgbClr val="0000CC"/>
                </a:solidFill>
              </a:rPr>
              <a:t>(mod n) </a:t>
            </a:r>
            <a:r>
              <a:rPr lang="en-US" altLang="en-US"/>
              <a:t>and</a:t>
            </a:r>
            <a:r>
              <a:rPr lang="en-US" altLang="en-US">
                <a:solidFill>
                  <a:srgbClr val="0000CC"/>
                </a:solidFill>
              </a:rPr>
              <a:t> a </a:t>
            </a:r>
            <a:r>
              <a:rPr lang="en-US" altLang="en-US"/>
              <a:t>is not a multiple of</a:t>
            </a:r>
            <a:r>
              <a:rPr lang="en-US" altLang="en-US">
                <a:solidFill>
                  <a:srgbClr val="0000CC"/>
                </a:solidFill>
              </a:rPr>
              <a:t> n,</a:t>
            </a:r>
            <a:endParaRPr lang="en-US" altLang="zh-TW">
              <a:solidFill>
                <a:srgbClr val="0000CC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		</a:t>
            </a:r>
            <a:r>
              <a:rPr lang="en-US" altLang="zh-TW"/>
              <a:t>then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 is not a prime number.</a:t>
            </a:r>
          </a:p>
        </p:txBody>
      </p:sp>
      <p:sp>
        <p:nvSpPr>
          <p:cNvPr id="49156" name="Line 4"/>
          <p:cNvSpPr>
            <a:spLocks noChangeShapeType="1"/>
          </p:cNvSpPr>
          <p:nvPr/>
        </p:nvSpPr>
        <p:spPr bwMode="auto">
          <a:xfrm>
            <a:off x="3505200" y="1143000"/>
            <a:ext cx="7620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914400" y="2182813"/>
            <a:ext cx="8001000" cy="788987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Contrapositive 2.</a:t>
            </a:r>
            <a:r>
              <a:rPr lang="en-US" altLang="zh-TW"/>
              <a:t>   If </a:t>
            </a:r>
            <a:r>
              <a:rPr lang="en-US" altLang="zh-TW">
                <a:solidFill>
                  <a:srgbClr val="0000CC"/>
                </a:solidFill>
              </a:rPr>
              <a:t>x</a:t>
            </a:r>
            <a:r>
              <a:rPr lang="en-US" altLang="zh-TW" baseline="30000">
                <a:solidFill>
                  <a:srgbClr val="0000CC"/>
                </a:solidFill>
              </a:rPr>
              <a:t>2</a:t>
            </a:r>
            <a:r>
              <a:rPr lang="en-US" altLang="en-US">
                <a:solidFill>
                  <a:srgbClr val="0000CC"/>
                </a:solidFill>
              </a:rPr>
              <a:t>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>
                <a:solidFill>
                  <a:srgbClr val="0000CC"/>
                </a:solidFill>
              </a:rPr>
              <a:t>1 (mod n)</a:t>
            </a:r>
            <a:r>
              <a:rPr lang="en-US" altLang="zh-TW"/>
              <a:t> but </a:t>
            </a:r>
            <a:r>
              <a:rPr lang="en-US" altLang="en-US">
                <a:solidFill>
                  <a:srgbClr val="0000CC"/>
                </a:solidFill>
              </a:rPr>
              <a:t>x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>
                <a:solidFill>
                  <a:srgbClr val="0000CC"/>
                </a:solidFill>
              </a:rPr>
              <a:t>1 (mod n)</a:t>
            </a:r>
            <a:r>
              <a:rPr lang="en-US" altLang="en-US"/>
              <a:t> and </a:t>
            </a:r>
            <a:r>
              <a:rPr lang="en-US" altLang="en-US">
                <a:solidFill>
                  <a:srgbClr val="0000CC"/>
                </a:solidFill>
              </a:rPr>
              <a:t>x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-</a:t>
            </a:r>
            <a:r>
              <a:rPr lang="en-US" altLang="en-US">
                <a:solidFill>
                  <a:srgbClr val="0000CC"/>
                </a:solidFill>
              </a:rPr>
              <a:t>1 (mod n)</a:t>
            </a:r>
            <a:endParaRPr lang="en-US" altLang="zh-TW">
              <a:solidFill>
                <a:srgbClr val="0000CC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	</a:t>
            </a:r>
            <a:r>
              <a:rPr lang="en-US" altLang="zh-TW"/>
              <a:t>then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 is a composite number.</a:t>
            </a:r>
          </a:p>
        </p:txBody>
      </p:sp>
      <p:sp>
        <p:nvSpPr>
          <p:cNvPr id="49158" name="Line 6"/>
          <p:cNvSpPr>
            <a:spLocks noChangeShapeType="1"/>
          </p:cNvSpPr>
          <p:nvPr/>
        </p:nvSpPr>
        <p:spPr bwMode="auto">
          <a:xfrm>
            <a:off x="5638800" y="2106613"/>
            <a:ext cx="7620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9" name="Line 7"/>
          <p:cNvSpPr>
            <a:spLocks noChangeShapeType="1"/>
          </p:cNvSpPr>
          <p:nvPr/>
        </p:nvSpPr>
        <p:spPr bwMode="auto">
          <a:xfrm>
            <a:off x="7467600" y="2106613"/>
            <a:ext cx="7620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0" name="Text Box 9"/>
          <p:cNvSpPr txBox="1">
            <a:spLocks noChangeArrowheads="1"/>
          </p:cNvSpPr>
          <p:nvPr/>
        </p:nvSpPr>
        <p:spPr bwMode="auto">
          <a:xfrm>
            <a:off x="914400" y="3810000"/>
            <a:ext cx="15382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Let </a:t>
            </a:r>
            <a:r>
              <a:rPr lang="en-US" altLang="zh-TW">
                <a:solidFill>
                  <a:srgbClr val="0000CC"/>
                </a:solidFill>
              </a:rPr>
              <a:t>n-1 = 2</a:t>
            </a:r>
            <a:r>
              <a:rPr lang="en-US" altLang="zh-TW" baseline="30000">
                <a:solidFill>
                  <a:srgbClr val="0000CC"/>
                </a:solidFill>
              </a:rPr>
              <a:t>k</a:t>
            </a:r>
            <a:r>
              <a:rPr lang="en-US" altLang="zh-TW">
                <a:solidFill>
                  <a:srgbClr val="0000CC"/>
                </a:solidFill>
              </a:rPr>
              <a:t>d</a:t>
            </a:r>
          </a:p>
        </p:txBody>
      </p:sp>
      <p:sp>
        <p:nvSpPr>
          <p:cNvPr id="49161" name="Text Box 10"/>
          <p:cNvSpPr txBox="1">
            <a:spLocks noChangeArrowheads="1"/>
          </p:cNvSpPr>
          <p:nvPr/>
        </p:nvSpPr>
        <p:spPr bwMode="auto">
          <a:xfrm>
            <a:off x="2895600" y="3810000"/>
            <a:ext cx="1155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Pick an </a:t>
            </a:r>
            <a:r>
              <a:rPr lang="en-US" altLang="zh-TW">
                <a:solidFill>
                  <a:srgbClr val="0000CC"/>
                </a:solidFill>
              </a:rPr>
              <a:t>a</a:t>
            </a:r>
            <a:r>
              <a:rPr lang="en-US" altLang="zh-TW"/>
              <a:t>.</a:t>
            </a:r>
          </a:p>
        </p:txBody>
      </p:sp>
      <p:sp>
        <p:nvSpPr>
          <p:cNvPr id="49162" name="Text Box 11"/>
          <p:cNvSpPr txBox="1">
            <a:spLocks noChangeArrowheads="1"/>
          </p:cNvSpPr>
          <p:nvPr/>
        </p:nvSpPr>
        <p:spPr bwMode="auto">
          <a:xfrm>
            <a:off x="914400" y="4343400"/>
            <a:ext cx="69167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Compute </a:t>
            </a:r>
            <a:r>
              <a:rPr lang="en-US" altLang="zh-TW">
                <a:solidFill>
                  <a:srgbClr val="0000CC"/>
                </a:solidFill>
              </a:rPr>
              <a:t>a</a:t>
            </a:r>
            <a:r>
              <a:rPr lang="en-US" altLang="zh-TW" baseline="30000">
                <a:solidFill>
                  <a:srgbClr val="0000CC"/>
                </a:solidFill>
              </a:rPr>
              <a:t>2</a:t>
            </a:r>
            <a:r>
              <a:rPr lang="en-US" altLang="zh-TW" baseline="60000">
                <a:solidFill>
                  <a:srgbClr val="0000CC"/>
                </a:solidFill>
              </a:rPr>
              <a:t>k</a:t>
            </a:r>
            <a:r>
              <a:rPr lang="en-US" altLang="zh-TW" baseline="30000">
                <a:solidFill>
                  <a:srgbClr val="0000CC"/>
                </a:solidFill>
              </a:rPr>
              <a:t>d</a:t>
            </a:r>
            <a:r>
              <a:rPr lang="en-US" altLang="zh-TW">
                <a:solidFill>
                  <a:srgbClr val="0000CC"/>
                </a:solidFill>
              </a:rPr>
              <a:t> (mod n), a</a:t>
            </a:r>
            <a:r>
              <a:rPr lang="en-US" altLang="zh-TW" baseline="30000">
                <a:solidFill>
                  <a:srgbClr val="0000CC"/>
                </a:solidFill>
              </a:rPr>
              <a:t>2</a:t>
            </a:r>
            <a:r>
              <a:rPr lang="en-US" altLang="zh-TW" baseline="60000">
                <a:solidFill>
                  <a:srgbClr val="0000CC"/>
                </a:solidFill>
              </a:rPr>
              <a:t>k-1</a:t>
            </a:r>
            <a:r>
              <a:rPr lang="en-US" altLang="zh-TW" baseline="30000">
                <a:solidFill>
                  <a:srgbClr val="0000CC"/>
                </a:solidFill>
              </a:rPr>
              <a:t>d</a:t>
            </a:r>
            <a:r>
              <a:rPr lang="en-US" altLang="zh-TW">
                <a:solidFill>
                  <a:srgbClr val="0000CC"/>
                </a:solidFill>
              </a:rPr>
              <a:t> (mod n), a</a:t>
            </a:r>
            <a:r>
              <a:rPr lang="en-US" altLang="zh-TW" baseline="30000">
                <a:solidFill>
                  <a:srgbClr val="0000CC"/>
                </a:solidFill>
              </a:rPr>
              <a:t>2</a:t>
            </a:r>
            <a:r>
              <a:rPr lang="en-US" altLang="zh-TW" baseline="60000">
                <a:solidFill>
                  <a:srgbClr val="0000CC"/>
                </a:solidFill>
              </a:rPr>
              <a:t>k-2</a:t>
            </a:r>
            <a:r>
              <a:rPr lang="en-US" altLang="zh-TW" baseline="30000">
                <a:solidFill>
                  <a:srgbClr val="0000CC"/>
                </a:solidFill>
              </a:rPr>
              <a:t>d</a:t>
            </a:r>
            <a:r>
              <a:rPr lang="en-US" altLang="zh-TW">
                <a:solidFill>
                  <a:srgbClr val="0000CC"/>
                </a:solidFill>
              </a:rPr>
              <a:t> (mod n),…, a</a:t>
            </a:r>
            <a:r>
              <a:rPr lang="en-US" altLang="zh-TW" baseline="30000">
                <a:solidFill>
                  <a:srgbClr val="0000CC"/>
                </a:solidFill>
              </a:rPr>
              <a:t>d</a:t>
            </a:r>
            <a:r>
              <a:rPr lang="en-US" altLang="zh-TW">
                <a:solidFill>
                  <a:srgbClr val="0000CC"/>
                </a:solidFill>
              </a:rPr>
              <a:t> (mod n) </a:t>
            </a:r>
          </a:p>
        </p:txBody>
      </p:sp>
      <p:sp>
        <p:nvSpPr>
          <p:cNvPr id="49163" name="Text Box 12"/>
          <p:cNvSpPr txBox="1">
            <a:spLocks noChangeArrowheads="1"/>
          </p:cNvSpPr>
          <p:nvPr/>
        </p:nvSpPr>
        <p:spPr bwMode="auto">
          <a:xfrm>
            <a:off x="2286000" y="5029200"/>
            <a:ext cx="403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=1</a:t>
            </a:r>
          </a:p>
        </p:txBody>
      </p:sp>
      <p:sp>
        <p:nvSpPr>
          <p:cNvPr id="49164" name="Line 13"/>
          <p:cNvSpPr>
            <a:spLocks noChangeShapeType="1"/>
          </p:cNvSpPr>
          <p:nvPr/>
        </p:nvSpPr>
        <p:spPr bwMode="auto">
          <a:xfrm flipV="1">
            <a:off x="2514600" y="4724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686" name="Text Box 14"/>
          <p:cNvSpPr txBox="1">
            <a:spLocks noChangeArrowheads="1"/>
          </p:cNvSpPr>
          <p:nvPr/>
        </p:nvSpPr>
        <p:spPr bwMode="auto">
          <a:xfrm>
            <a:off x="2743200" y="6019800"/>
            <a:ext cx="496887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End the test and say it is a “probable” prime.</a:t>
            </a:r>
          </a:p>
        </p:txBody>
      </p:sp>
      <p:sp>
        <p:nvSpPr>
          <p:cNvPr id="49166" name="Line 15"/>
          <p:cNvSpPr>
            <a:spLocks noChangeShapeType="1"/>
          </p:cNvSpPr>
          <p:nvPr/>
        </p:nvSpPr>
        <p:spPr bwMode="auto">
          <a:xfrm flipV="1">
            <a:off x="3733800" y="4724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7" name="Text Box 17"/>
          <p:cNvSpPr txBox="1">
            <a:spLocks noChangeArrowheads="1"/>
          </p:cNvSpPr>
          <p:nvPr/>
        </p:nvSpPr>
        <p:spPr bwMode="auto">
          <a:xfrm>
            <a:off x="3505200" y="5029200"/>
            <a:ext cx="403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=1</a:t>
            </a:r>
          </a:p>
        </p:txBody>
      </p:sp>
      <p:sp>
        <p:nvSpPr>
          <p:cNvPr id="924692" name="Text Box 20"/>
          <p:cNvSpPr txBox="1">
            <a:spLocks noChangeArrowheads="1"/>
          </p:cNvSpPr>
          <p:nvPr/>
        </p:nvSpPr>
        <p:spPr bwMode="auto">
          <a:xfrm>
            <a:off x="5006975" y="5029200"/>
            <a:ext cx="403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=1</a:t>
            </a:r>
          </a:p>
        </p:txBody>
      </p:sp>
      <p:sp>
        <p:nvSpPr>
          <p:cNvPr id="924693" name="Line 21"/>
          <p:cNvSpPr>
            <a:spLocks noChangeShapeType="1"/>
          </p:cNvSpPr>
          <p:nvPr/>
        </p:nvSpPr>
        <p:spPr bwMode="auto">
          <a:xfrm flipV="1">
            <a:off x="5235575" y="4724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694" name="Line 22"/>
          <p:cNvSpPr>
            <a:spLocks noChangeShapeType="1"/>
          </p:cNvSpPr>
          <p:nvPr/>
        </p:nvSpPr>
        <p:spPr bwMode="auto">
          <a:xfrm flipV="1">
            <a:off x="6454775" y="4724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695" name="Text Box 23"/>
          <p:cNvSpPr txBox="1">
            <a:spLocks noChangeArrowheads="1"/>
          </p:cNvSpPr>
          <p:nvPr/>
        </p:nvSpPr>
        <p:spPr bwMode="auto">
          <a:xfrm>
            <a:off x="6226175" y="5029200"/>
            <a:ext cx="403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=1</a:t>
            </a:r>
          </a:p>
        </p:txBody>
      </p:sp>
      <p:sp>
        <p:nvSpPr>
          <p:cNvPr id="924696" name="Line 24"/>
          <p:cNvSpPr>
            <a:spLocks noChangeShapeType="1"/>
          </p:cNvSpPr>
          <p:nvPr/>
        </p:nvSpPr>
        <p:spPr bwMode="auto">
          <a:xfrm flipV="1">
            <a:off x="7292975" y="4724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697" name="Text Box 25"/>
          <p:cNvSpPr txBox="1">
            <a:spLocks noChangeArrowheads="1"/>
          </p:cNvSpPr>
          <p:nvPr/>
        </p:nvSpPr>
        <p:spPr bwMode="auto">
          <a:xfrm>
            <a:off x="7064375" y="5029200"/>
            <a:ext cx="403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=1</a:t>
            </a:r>
          </a:p>
        </p:txBody>
      </p:sp>
      <p:sp>
        <p:nvSpPr>
          <p:cNvPr id="49174" name="Text Box 26"/>
          <p:cNvSpPr txBox="1">
            <a:spLocks noChangeArrowheads="1"/>
          </p:cNvSpPr>
          <p:nvPr/>
        </p:nvSpPr>
        <p:spPr bwMode="auto">
          <a:xfrm>
            <a:off x="914400" y="3205163"/>
            <a:ext cx="2543175" cy="376237"/>
          </a:xfrm>
          <a:prstGeom prst="rect">
            <a:avLst/>
          </a:prstGeom>
          <a:solidFill>
            <a:srgbClr val="FFFF66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Strong primality test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686" grpId="0" animBg="1"/>
      <p:bldP spid="924692" grpId="0"/>
      <p:bldP spid="924693" grpId="0" animBg="1"/>
      <p:bldP spid="924694" grpId="0" animBg="1"/>
      <p:bldP spid="924695" grpId="0"/>
      <p:bldP spid="924696" grpId="0" animBg="1"/>
      <p:bldP spid="924697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3200400" y="457200"/>
            <a:ext cx="2678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Primality Testing</a:t>
            </a:r>
          </a:p>
        </p:txBody>
      </p:sp>
      <p:sp>
        <p:nvSpPr>
          <p:cNvPr id="925707" name="Text Box 11"/>
          <p:cNvSpPr txBox="1">
            <a:spLocks noChangeArrowheads="1"/>
          </p:cNvSpPr>
          <p:nvPr/>
        </p:nvSpPr>
        <p:spPr bwMode="auto">
          <a:xfrm>
            <a:off x="1143000" y="1676400"/>
            <a:ext cx="6408738" cy="491648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Given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, pick an </a:t>
            </a:r>
            <a:r>
              <a:rPr lang="en-US" altLang="zh-TW">
                <a:solidFill>
                  <a:srgbClr val="0000CC"/>
                </a:solidFill>
              </a:rPr>
              <a:t>a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Let </a:t>
            </a:r>
            <a:r>
              <a:rPr lang="en-US" altLang="zh-TW">
                <a:solidFill>
                  <a:srgbClr val="0000CC"/>
                </a:solidFill>
              </a:rPr>
              <a:t>n’ = n-1 </a:t>
            </a:r>
            <a:r>
              <a:rPr lang="en-US" altLang="zh-TW"/>
              <a:t>(so </a:t>
            </a:r>
            <a:r>
              <a:rPr lang="en-US" altLang="zh-TW">
                <a:solidFill>
                  <a:srgbClr val="0000CC"/>
                </a:solidFill>
              </a:rPr>
              <a:t>n’</a:t>
            </a:r>
            <a:r>
              <a:rPr lang="en-US" altLang="zh-TW"/>
              <a:t> is an even number)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If </a:t>
            </a:r>
            <a:r>
              <a:rPr lang="en-US" altLang="zh-TW">
                <a:solidFill>
                  <a:srgbClr val="0000CC"/>
                </a:solidFill>
              </a:rPr>
              <a:t>a</a:t>
            </a:r>
            <a:r>
              <a:rPr lang="en-US" altLang="zh-TW" baseline="30000">
                <a:solidFill>
                  <a:srgbClr val="0000CC"/>
                </a:solidFill>
              </a:rPr>
              <a:t>n’</a:t>
            </a:r>
            <a:r>
              <a:rPr lang="en-US" altLang="zh-TW">
                <a:solidFill>
                  <a:srgbClr val="0000CC"/>
                </a:solidFill>
              </a:rPr>
              <a:t> (mod n) ≠ 1</a:t>
            </a:r>
            <a:r>
              <a:rPr lang="en-US" altLang="zh-TW"/>
              <a:t>,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then stop and say “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 is composite”.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n’ := n’/2</a:t>
            </a:r>
            <a:r>
              <a:rPr lang="en-US" altLang="zh-TW"/>
              <a:t>;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While </a:t>
            </a:r>
            <a:r>
              <a:rPr lang="en-US" altLang="zh-TW">
                <a:solidFill>
                  <a:srgbClr val="0000CC"/>
                </a:solidFill>
              </a:rPr>
              <a:t>n’</a:t>
            </a:r>
            <a:r>
              <a:rPr lang="en-US" altLang="zh-TW"/>
              <a:t> is an integer do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If </a:t>
            </a:r>
            <a:r>
              <a:rPr lang="en-US" altLang="zh-TW">
                <a:solidFill>
                  <a:srgbClr val="0000CC"/>
                </a:solidFill>
              </a:rPr>
              <a:t>a</a:t>
            </a:r>
            <a:r>
              <a:rPr lang="en-US" altLang="zh-TW" baseline="30000">
                <a:solidFill>
                  <a:srgbClr val="0000CC"/>
                </a:solidFill>
              </a:rPr>
              <a:t>n’</a:t>
            </a:r>
            <a:r>
              <a:rPr lang="en-US" altLang="zh-TW">
                <a:solidFill>
                  <a:srgbClr val="0000CC"/>
                </a:solidFill>
              </a:rPr>
              <a:t> (mod n) = -1</a:t>
            </a:r>
            <a:r>
              <a:rPr lang="en-US" altLang="zh-TW"/>
              <a:t>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	then stop and say “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 is a probable prime”.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If </a:t>
            </a:r>
            <a:r>
              <a:rPr lang="en-US" altLang="zh-TW">
                <a:solidFill>
                  <a:srgbClr val="0000CC"/>
                </a:solidFill>
              </a:rPr>
              <a:t>a</a:t>
            </a:r>
            <a:r>
              <a:rPr lang="en-US" altLang="zh-TW" baseline="30000">
                <a:solidFill>
                  <a:srgbClr val="0000CC"/>
                </a:solidFill>
              </a:rPr>
              <a:t>n’</a:t>
            </a:r>
            <a:r>
              <a:rPr lang="en-US" altLang="zh-TW">
                <a:solidFill>
                  <a:srgbClr val="0000CC"/>
                </a:solidFill>
              </a:rPr>
              <a:t> (mod n) ≠ 1</a:t>
            </a:r>
            <a:r>
              <a:rPr lang="en-US" altLang="zh-TW"/>
              <a:t>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	then stop and say “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 is composite”.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 </a:t>
            </a:r>
            <a:r>
              <a:rPr lang="en-US" altLang="zh-TW">
                <a:solidFill>
                  <a:srgbClr val="0000CC"/>
                </a:solidFill>
              </a:rPr>
              <a:t>n’ := n’/2</a:t>
            </a:r>
            <a:r>
              <a:rPr lang="en-US" altLang="zh-TW"/>
              <a:t>;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Stop and say “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 is a probable prime”.</a:t>
            </a:r>
          </a:p>
        </p:txBody>
      </p:sp>
      <p:sp>
        <p:nvSpPr>
          <p:cNvPr id="50180" name="Text Box 12"/>
          <p:cNvSpPr txBox="1">
            <a:spLocks noChangeArrowheads="1"/>
          </p:cNvSpPr>
          <p:nvPr/>
        </p:nvSpPr>
        <p:spPr bwMode="auto">
          <a:xfrm>
            <a:off x="1114425" y="1066800"/>
            <a:ext cx="2543175" cy="376238"/>
          </a:xfrm>
          <a:prstGeom prst="rect">
            <a:avLst/>
          </a:prstGeom>
          <a:solidFill>
            <a:srgbClr val="FFFF66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Strong primality test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168775" y="457200"/>
            <a:ext cx="708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Key</a:t>
            </a:r>
          </a:p>
        </p:txBody>
      </p:sp>
      <p:sp>
        <p:nvSpPr>
          <p:cNvPr id="6147" name="Oval 3"/>
          <p:cNvSpPr>
            <a:spLocks noChangeArrowheads="1"/>
          </p:cNvSpPr>
          <p:nvPr/>
        </p:nvSpPr>
        <p:spPr bwMode="auto">
          <a:xfrm>
            <a:off x="1295400" y="2895600"/>
            <a:ext cx="1371600" cy="914400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Alice</a:t>
            </a:r>
          </a:p>
        </p:txBody>
      </p:sp>
      <p:sp>
        <p:nvSpPr>
          <p:cNvPr id="6148" name="Oval 4"/>
          <p:cNvSpPr>
            <a:spLocks noChangeArrowheads="1"/>
          </p:cNvSpPr>
          <p:nvPr/>
        </p:nvSpPr>
        <p:spPr bwMode="auto">
          <a:xfrm>
            <a:off x="6477000" y="2895600"/>
            <a:ext cx="1371600" cy="914400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Bob</a:t>
            </a:r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2819400" y="33528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" name="Oval 6"/>
          <p:cNvSpPr>
            <a:spLocks noChangeArrowheads="1"/>
          </p:cNvSpPr>
          <p:nvPr/>
        </p:nvSpPr>
        <p:spPr bwMode="auto">
          <a:xfrm>
            <a:off x="3810000" y="4495800"/>
            <a:ext cx="1524000" cy="9144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adversary</a:t>
            </a:r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 flipV="1">
            <a:off x="45720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136650" y="1420813"/>
            <a:ext cx="6940550" cy="78898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b="1"/>
              <a:t>Goal:</a:t>
            </a:r>
            <a:r>
              <a:rPr lang="en-US" altLang="en-US"/>
              <a:t> Even though an adversary can listen to your conversation,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         the adversary can not learn what the message was. </a:t>
            </a:r>
          </a:p>
        </p:txBody>
      </p:sp>
      <p:sp>
        <p:nvSpPr>
          <p:cNvPr id="874505" name="Text Box 9"/>
          <p:cNvSpPr txBox="1">
            <a:spLocks noChangeArrowheads="1"/>
          </p:cNvSpPr>
          <p:nvPr/>
        </p:nvSpPr>
        <p:spPr bwMode="auto">
          <a:xfrm>
            <a:off x="304800" y="4648200"/>
            <a:ext cx="299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message -&gt; f(message,</a:t>
            </a:r>
            <a:r>
              <a:rPr lang="en-US" altLang="en-US">
                <a:solidFill>
                  <a:srgbClr val="A50021"/>
                </a:solidFill>
              </a:rPr>
              <a:t>key</a:t>
            </a:r>
            <a:r>
              <a:rPr lang="en-US" altLang="en-US"/>
              <a:t>)</a:t>
            </a:r>
          </a:p>
        </p:txBody>
      </p:sp>
      <p:sp>
        <p:nvSpPr>
          <p:cNvPr id="874506" name="Text Box 10"/>
          <p:cNvSpPr txBox="1">
            <a:spLocks noChangeArrowheads="1"/>
          </p:cNvSpPr>
          <p:nvPr/>
        </p:nvSpPr>
        <p:spPr bwMode="auto">
          <a:xfrm>
            <a:off x="3657600" y="2860675"/>
            <a:ext cx="18573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f(message, </a:t>
            </a:r>
            <a:r>
              <a:rPr lang="en-US" altLang="en-US">
                <a:solidFill>
                  <a:srgbClr val="A50021"/>
                </a:solidFill>
              </a:rPr>
              <a:t>key</a:t>
            </a:r>
            <a:r>
              <a:rPr lang="en-US" altLang="en-US"/>
              <a:t>)</a:t>
            </a:r>
          </a:p>
        </p:txBody>
      </p:sp>
      <p:sp>
        <p:nvSpPr>
          <p:cNvPr id="874507" name="Text Box 11"/>
          <p:cNvSpPr txBox="1">
            <a:spLocks noChangeArrowheads="1"/>
          </p:cNvSpPr>
          <p:nvPr/>
        </p:nvSpPr>
        <p:spPr bwMode="auto">
          <a:xfrm>
            <a:off x="152400" y="4129088"/>
            <a:ext cx="3867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encrypt the message </a:t>
            </a:r>
            <a:r>
              <a:rPr lang="en-US" altLang="en-US">
                <a:solidFill>
                  <a:srgbClr val="A50021"/>
                </a:solidFill>
              </a:rPr>
              <a:t>using the key</a:t>
            </a:r>
          </a:p>
        </p:txBody>
      </p:sp>
      <p:sp>
        <p:nvSpPr>
          <p:cNvPr id="874508" name="Text Box 12"/>
          <p:cNvSpPr txBox="1">
            <a:spLocks noChangeArrowheads="1"/>
          </p:cNvSpPr>
          <p:nvPr/>
        </p:nvSpPr>
        <p:spPr bwMode="auto">
          <a:xfrm>
            <a:off x="5184775" y="4129088"/>
            <a:ext cx="3883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decrypt the message </a:t>
            </a:r>
            <a:r>
              <a:rPr lang="en-US" altLang="en-US">
                <a:solidFill>
                  <a:srgbClr val="A50021"/>
                </a:solidFill>
              </a:rPr>
              <a:t>using the key</a:t>
            </a:r>
          </a:p>
        </p:txBody>
      </p:sp>
      <p:sp>
        <p:nvSpPr>
          <p:cNvPr id="874509" name="Text Box 13"/>
          <p:cNvSpPr txBox="1">
            <a:spLocks noChangeArrowheads="1"/>
          </p:cNvSpPr>
          <p:nvPr/>
        </p:nvSpPr>
        <p:spPr bwMode="auto">
          <a:xfrm>
            <a:off x="5791200" y="4648200"/>
            <a:ext cx="299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f(message,</a:t>
            </a:r>
            <a:r>
              <a:rPr lang="en-US" altLang="en-US">
                <a:solidFill>
                  <a:srgbClr val="A50021"/>
                </a:solidFill>
              </a:rPr>
              <a:t>key</a:t>
            </a:r>
            <a:r>
              <a:rPr lang="en-US" altLang="en-US"/>
              <a:t>) -&gt; message</a:t>
            </a:r>
          </a:p>
        </p:txBody>
      </p:sp>
      <p:sp>
        <p:nvSpPr>
          <p:cNvPr id="874510" name="Text Box 14"/>
          <p:cNvSpPr txBox="1">
            <a:spLocks noChangeArrowheads="1"/>
          </p:cNvSpPr>
          <p:nvPr/>
        </p:nvSpPr>
        <p:spPr bwMode="auto">
          <a:xfrm>
            <a:off x="914400" y="5638800"/>
            <a:ext cx="72755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But the adversary can not decrypt f(message,</a:t>
            </a:r>
            <a:r>
              <a:rPr lang="en-US" altLang="en-US">
                <a:solidFill>
                  <a:srgbClr val="A50021"/>
                </a:solidFill>
              </a:rPr>
              <a:t>key</a:t>
            </a:r>
            <a:r>
              <a:rPr lang="en-US" altLang="en-US"/>
              <a:t>) without the </a:t>
            </a:r>
            <a:r>
              <a:rPr lang="en-US" altLang="en-US">
                <a:solidFill>
                  <a:srgbClr val="A50021"/>
                </a:solidFill>
              </a:rPr>
              <a:t>key</a:t>
            </a:r>
          </a:p>
        </p:txBody>
      </p:sp>
      <p:sp>
        <p:nvSpPr>
          <p:cNvPr id="874514" name="Text Box 18"/>
          <p:cNvSpPr txBox="1">
            <a:spLocks noChangeArrowheads="1"/>
          </p:cNvSpPr>
          <p:nvPr/>
        </p:nvSpPr>
        <p:spPr bwMode="auto">
          <a:xfrm>
            <a:off x="3355975" y="6289675"/>
            <a:ext cx="2289175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Use number theory!</a:t>
            </a:r>
          </a:p>
        </p:txBody>
      </p:sp>
      <p:pic>
        <p:nvPicPr>
          <p:cNvPr id="874515" name="Picture 19" descr="ist2_413656_encryp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189288"/>
            <a:ext cx="808038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4516" name="Picture 20" descr="ist2_413656_encryp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3200400"/>
            <a:ext cx="808038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4505" grpId="0"/>
      <p:bldP spid="874506" grpId="0"/>
      <p:bldP spid="874507" grpId="0"/>
      <p:bldP spid="874508" grpId="0"/>
      <p:bldP spid="874509" grpId="0"/>
      <p:bldP spid="874510" grpId="0"/>
      <p:bldP spid="874514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3200400" y="457200"/>
            <a:ext cx="2678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Primality Testing</a:t>
            </a:r>
          </a:p>
        </p:txBody>
      </p:sp>
      <p:sp>
        <p:nvSpPr>
          <p:cNvPr id="926723" name="Text Box 3"/>
          <p:cNvSpPr txBox="1">
            <a:spLocks noChangeArrowheads="1"/>
          </p:cNvSpPr>
          <p:nvPr/>
        </p:nvSpPr>
        <p:spPr bwMode="auto">
          <a:xfrm>
            <a:off x="762000" y="2895600"/>
            <a:ext cx="6483350" cy="788988"/>
          </a:xfrm>
          <a:prstGeom prst="rect">
            <a:avLst/>
          </a:prstGeom>
          <a:solidFill>
            <a:srgbClr val="FFFF66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Theorem:</a:t>
            </a:r>
            <a:r>
              <a:rPr lang="en-US" altLang="zh-TW"/>
              <a:t> if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 is composite, for more than half of </a:t>
            </a:r>
            <a:r>
              <a:rPr lang="en-US" altLang="zh-TW">
                <a:solidFill>
                  <a:srgbClr val="0000CC"/>
                </a:solidFill>
              </a:rPr>
              <a:t>a &lt; n</a:t>
            </a:r>
            <a:r>
              <a:rPr lang="en-US" altLang="zh-TW"/>
              <a:t>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   the strong primality test will say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 is composite! </a:t>
            </a:r>
          </a:p>
        </p:txBody>
      </p:sp>
      <p:sp>
        <p:nvSpPr>
          <p:cNvPr id="926724" name="Text Box 4"/>
          <p:cNvSpPr txBox="1">
            <a:spLocks noChangeArrowheads="1"/>
          </p:cNvSpPr>
          <p:nvPr/>
        </p:nvSpPr>
        <p:spPr bwMode="auto">
          <a:xfrm>
            <a:off x="762000" y="3962400"/>
            <a:ext cx="7685088" cy="201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So, given a composite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, if we pick a </a:t>
            </a:r>
            <a:r>
              <a:rPr lang="en-US" altLang="zh-TW">
                <a:solidFill>
                  <a:srgbClr val="A50021"/>
                </a:solidFill>
              </a:rPr>
              <a:t>random</a:t>
            </a:r>
            <a:r>
              <a:rPr lang="en-US" altLang="zh-TW"/>
              <a:t> </a:t>
            </a:r>
            <a:r>
              <a:rPr lang="en-US" altLang="zh-TW">
                <a:solidFill>
                  <a:srgbClr val="0000CC"/>
                </a:solidFill>
              </a:rPr>
              <a:t>a</a:t>
            </a:r>
            <a:r>
              <a:rPr lang="en-US" altLang="zh-TW"/>
              <a:t>,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the strong primality test will be incorrect with probability </a:t>
            </a:r>
            <a:r>
              <a:rPr lang="en-US" altLang="zh-TW">
                <a:solidFill>
                  <a:srgbClr val="0000CC"/>
                </a:solidFill>
              </a:rPr>
              <a:t>&lt;= 1/2</a:t>
            </a:r>
            <a:r>
              <a:rPr lang="en-US" altLang="zh-TW"/>
              <a:t>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Thus, if we repeat the procedure for </a:t>
            </a:r>
            <a:r>
              <a:rPr lang="en-US" altLang="zh-TW">
                <a:solidFill>
                  <a:srgbClr val="0000CC"/>
                </a:solidFill>
              </a:rPr>
              <a:t>10000</a:t>
            </a:r>
            <a:r>
              <a:rPr lang="en-US" altLang="zh-TW"/>
              <a:t> times,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then the probability that the strong primality test is still incorrect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is very small (e.g. much smaller than our computer will suddenly crash).</a:t>
            </a: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762000" y="1371600"/>
            <a:ext cx="769937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For a particular </a:t>
            </a:r>
            <a:r>
              <a:rPr lang="en-US" altLang="zh-TW">
                <a:solidFill>
                  <a:srgbClr val="0000CC"/>
                </a:solidFill>
              </a:rPr>
              <a:t>a</a:t>
            </a:r>
            <a:r>
              <a:rPr lang="en-US" altLang="zh-TW"/>
              <a:t>, the strong primality test takes “about” </a:t>
            </a:r>
            <a:r>
              <a:rPr lang="en-US" altLang="zh-TW">
                <a:solidFill>
                  <a:srgbClr val="0000CC"/>
                </a:solidFill>
              </a:rPr>
              <a:t>log(n)</a:t>
            </a:r>
            <a:r>
              <a:rPr lang="en-US" altLang="zh-TW"/>
              <a:t> steps.</a:t>
            </a:r>
          </a:p>
        </p:txBody>
      </p:sp>
      <p:sp>
        <p:nvSpPr>
          <p:cNvPr id="926726" name="Text Box 6"/>
          <p:cNvSpPr txBox="1">
            <a:spLocks noChangeArrowheads="1"/>
          </p:cNvSpPr>
          <p:nvPr/>
        </p:nvSpPr>
        <p:spPr bwMode="auto">
          <a:xfrm>
            <a:off x="762000" y="2133600"/>
            <a:ext cx="69199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But again, there exists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 which is composite but pass the test…</a:t>
            </a:r>
          </a:p>
        </p:txBody>
      </p:sp>
      <p:sp>
        <p:nvSpPr>
          <p:cNvPr id="926727" name="Text Box 7"/>
          <p:cNvSpPr txBox="1">
            <a:spLocks noChangeArrowheads="1"/>
          </p:cNvSpPr>
          <p:nvPr/>
        </p:nvSpPr>
        <p:spPr bwMode="auto">
          <a:xfrm>
            <a:off x="781050" y="6172200"/>
            <a:ext cx="5619750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This is the most efficient method used in practice!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6723" grpId="0" animBg="1"/>
      <p:bldP spid="926727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2874963" y="457200"/>
            <a:ext cx="3375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Generating Public Key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2286000" y="1447800"/>
            <a:ext cx="4592638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Choose </a:t>
            </a:r>
            <a:r>
              <a:rPr lang="en-US" altLang="zh-TW">
                <a:solidFill>
                  <a:srgbClr val="0000CC"/>
                </a:solidFill>
              </a:rPr>
              <a:t>2</a:t>
            </a:r>
            <a:r>
              <a:rPr lang="en-US" altLang="zh-TW"/>
              <a:t> large prime numbers </a:t>
            </a:r>
            <a:r>
              <a:rPr lang="en-US" altLang="zh-TW">
                <a:solidFill>
                  <a:srgbClr val="0000CC"/>
                </a:solidFill>
              </a:rPr>
              <a:t>p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q</a:t>
            </a:r>
            <a:r>
              <a:rPr lang="en-US" altLang="zh-TW"/>
              <a:t>.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Set </a:t>
            </a:r>
            <a:r>
              <a:rPr lang="en-US" altLang="zh-TW">
                <a:solidFill>
                  <a:srgbClr val="0000CC"/>
                </a:solidFill>
              </a:rPr>
              <a:t>n = pq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T = (p-1)(q-1)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Choose </a:t>
            </a:r>
            <a:r>
              <a:rPr lang="en-US" altLang="zh-TW">
                <a:solidFill>
                  <a:srgbClr val="0000CC"/>
                </a:solidFill>
              </a:rPr>
              <a:t>e ≠1</a:t>
            </a:r>
            <a:r>
              <a:rPr lang="en-US" altLang="zh-TW"/>
              <a:t> so that </a:t>
            </a:r>
            <a:r>
              <a:rPr lang="en-US" altLang="zh-TW">
                <a:solidFill>
                  <a:srgbClr val="0000CC"/>
                </a:solidFill>
              </a:rPr>
              <a:t>gcd(e,T)=1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Calculate </a:t>
            </a:r>
            <a:r>
              <a:rPr lang="en-US" altLang="zh-TW">
                <a:solidFill>
                  <a:srgbClr val="0000CC"/>
                </a:solidFill>
              </a:rPr>
              <a:t>d</a:t>
            </a:r>
            <a:r>
              <a:rPr lang="en-US" altLang="zh-TW"/>
              <a:t> so that </a:t>
            </a:r>
            <a:r>
              <a:rPr lang="en-US" altLang="zh-TW">
                <a:solidFill>
                  <a:srgbClr val="0000CC"/>
                </a:solidFill>
              </a:rPr>
              <a:t>de = 1 (mod T)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Publish </a:t>
            </a:r>
            <a:r>
              <a:rPr lang="en-US" altLang="zh-TW">
                <a:solidFill>
                  <a:srgbClr val="0000CC"/>
                </a:solidFill>
              </a:rPr>
              <a:t>e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 as public keys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Keep </a:t>
            </a:r>
            <a:r>
              <a:rPr lang="en-US" altLang="zh-TW">
                <a:solidFill>
                  <a:srgbClr val="0000CC"/>
                </a:solidFill>
              </a:rPr>
              <a:t>d</a:t>
            </a:r>
            <a:r>
              <a:rPr lang="en-US" altLang="zh-TW"/>
              <a:t> as secret key </a:t>
            </a:r>
          </a:p>
        </p:txBody>
      </p:sp>
      <p:sp>
        <p:nvSpPr>
          <p:cNvPr id="52228" name="AutoShape 4"/>
          <p:cNvSpPr>
            <a:spLocks noChangeArrowheads="1"/>
          </p:cNvSpPr>
          <p:nvPr/>
        </p:nvSpPr>
        <p:spPr bwMode="auto">
          <a:xfrm>
            <a:off x="1143000" y="13716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7749" name="Text Box 5"/>
          <p:cNvSpPr txBox="1">
            <a:spLocks noChangeArrowheads="1"/>
          </p:cNvSpPr>
          <p:nvPr/>
        </p:nvSpPr>
        <p:spPr bwMode="auto">
          <a:xfrm>
            <a:off x="1941513" y="4881563"/>
            <a:ext cx="5297487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How to choose large prime numbers efficiently?</a:t>
            </a:r>
          </a:p>
        </p:txBody>
      </p:sp>
      <p:sp>
        <p:nvSpPr>
          <p:cNvPr id="927751" name="Text Box 7"/>
          <p:cNvSpPr txBox="1">
            <a:spLocks noChangeArrowheads="1"/>
          </p:cNvSpPr>
          <p:nvPr/>
        </p:nvSpPr>
        <p:spPr bwMode="auto">
          <a:xfrm>
            <a:off x="304800" y="4267200"/>
            <a:ext cx="8612188" cy="37623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Prime number theorem</a:t>
            </a:r>
            <a:r>
              <a:rPr lang="en-US" altLang="zh-TW"/>
              <a:t>: From </a:t>
            </a:r>
            <a:r>
              <a:rPr lang="en-US" altLang="zh-TW">
                <a:solidFill>
                  <a:srgbClr val="0000CC"/>
                </a:solidFill>
              </a:rPr>
              <a:t>1</a:t>
            </a:r>
            <a:r>
              <a:rPr lang="en-US" altLang="zh-TW"/>
              <a:t> to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, there are roughly </a:t>
            </a:r>
            <a:r>
              <a:rPr lang="en-US" altLang="zh-TW">
                <a:solidFill>
                  <a:srgbClr val="0000CC"/>
                </a:solidFill>
              </a:rPr>
              <a:t>n/log(n)</a:t>
            </a:r>
            <a:r>
              <a:rPr lang="en-US" altLang="zh-TW"/>
              <a:t> prime numbers.</a:t>
            </a:r>
          </a:p>
        </p:txBody>
      </p:sp>
      <p:sp>
        <p:nvSpPr>
          <p:cNvPr id="927752" name="Text Box 8"/>
          <p:cNvSpPr txBox="1">
            <a:spLocks noChangeArrowheads="1"/>
          </p:cNvSpPr>
          <p:nvPr/>
        </p:nvSpPr>
        <p:spPr bwMode="auto">
          <a:xfrm>
            <a:off x="1981200" y="5486400"/>
            <a:ext cx="4808538" cy="12017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Pick a random large number,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do the (randomized) strong primality tests,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until we find a prime!</a:t>
            </a:r>
          </a:p>
        </p:txBody>
      </p:sp>
      <p:sp>
        <p:nvSpPr>
          <p:cNvPr id="52232" name="AutoShape 9"/>
          <p:cNvSpPr>
            <a:spLocks noChangeArrowheads="1"/>
          </p:cNvSpPr>
          <p:nvPr/>
        </p:nvSpPr>
        <p:spPr bwMode="auto">
          <a:xfrm>
            <a:off x="1905000" y="2286000"/>
            <a:ext cx="228600" cy="33337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2233" name="Text Box 10"/>
          <p:cNvSpPr txBox="1">
            <a:spLocks noChangeArrowheads="1"/>
          </p:cNvSpPr>
          <p:nvPr/>
        </p:nvSpPr>
        <p:spPr bwMode="auto">
          <a:xfrm>
            <a:off x="304800" y="2286000"/>
            <a:ext cx="1455738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Similar idea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7749" grpId="0" animBg="1"/>
      <p:bldP spid="927751" grpId="0" animBg="1"/>
      <p:bldP spid="927752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3810000" y="457200"/>
            <a:ext cx="1414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Remarks</a:t>
            </a:r>
          </a:p>
        </p:txBody>
      </p:sp>
      <p:sp>
        <p:nvSpPr>
          <p:cNvPr id="929795" name="Text Box 3"/>
          <p:cNvSpPr txBox="1">
            <a:spLocks noChangeArrowheads="1"/>
          </p:cNvSpPr>
          <p:nvPr/>
        </p:nvSpPr>
        <p:spPr bwMode="auto">
          <a:xfrm>
            <a:off x="76200" y="1447800"/>
            <a:ext cx="8990013" cy="325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We have derived everything from basic principle.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RSA cryptosystem is one of the most important achievements in compute science.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</a:pPr>
            <a:r>
              <a:rPr lang="en-US" altLang="zh-TW"/>
              <a:t> (The researchers won the Turing award for their contribution.)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Number theory is also very useful in coding theory (e.g. compression).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Mathematics is very important in computer science.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6"/>
          <p:cNvSpPr txBox="1">
            <a:spLocks noChangeArrowheads="1"/>
          </p:cNvSpPr>
          <p:nvPr/>
        </p:nvSpPr>
        <p:spPr bwMode="auto">
          <a:xfrm>
            <a:off x="3429000" y="457200"/>
            <a:ext cx="2292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More Remarks</a:t>
            </a:r>
          </a:p>
        </p:txBody>
      </p:sp>
      <p:sp>
        <p:nvSpPr>
          <p:cNvPr id="54275" name="Text Box 7"/>
          <p:cNvSpPr txBox="1">
            <a:spLocks noChangeArrowheads="1"/>
          </p:cNvSpPr>
          <p:nvPr/>
        </p:nvSpPr>
        <p:spPr bwMode="auto">
          <a:xfrm>
            <a:off x="936625" y="1295400"/>
            <a:ext cx="6483350" cy="788988"/>
          </a:xfrm>
          <a:prstGeom prst="rect">
            <a:avLst/>
          </a:prstGeom>
          <a:solidFill>
            <a:srgbClr val="FFFF66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Theorem:</a:t>
            </a:r>
            <a:r>
              <a:rPr lang="en-US" altLang="zh-TW"/>
              <a:t> if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 is composite, for more than half of </a:t>
            </a:r>
            <a:r>
              <a:rPr lang="en-US" altLang="zh-TW">
                <a:solidFill>
                  <a:srgbClr val="0000CC"/>
                </a:solidFill>
              </a:rPr>
              <a:t>a &lt; n</a:t>
            </a:r>
            <a:r>
              <a:rPr lang="en-US" altLang="zh-TW"/>
              <a:t>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   the strong primality test will say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 is composite! </a:t>
            </a:r>
          </a:p>
        </p:txBody>
      </p:sp>
      <p:sp>
        <p:nvSpPr>
          <p:cNvPr id="905224" name="Text Box 8"/>
          <p:cNvSpPr txBox="1">
            <a:spLocks noChangeArrowheads="1"/>
          </p:cNvSpPr>
          <p:nvPr/>
        </p:nvSpPr>
        <p:spPr bwMode="auto">
          <a:xfrm>
            <a:off x="914400" y="2438400"/>
            <a:ext cx="7191375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The proof uses Chinese Remainder theorem and some elementary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number theory.  (Introduction to Algorithms, MIT press)</a:t>
            </a:r>
          </a:p>
        </p:txBody>
      </p:sp>
      <p:sp>
        <p:nvSpPr>
          <p:cNvPr id="905225" name="Text Box 9"/>
          <p:cNvSpPr txBox="1">
            <a:spLocks noChangeArrowheads="1"/>
          </p:cNvSpPr>
          <p:nvPr/>
        </p:nvSpPr>
        <p:spPr bwMode="auto">
          <a:xfrm>
            <a:off x="990600" y="4267200"/>
            <a:ext cx="5935663" cy="788988"/>
          </a:xfrm>
          <a:prstGeom prst="rect">
            <a:avLst/>
          </a:prstGeom>
          <a:solidFill>
            <a:srgbClr val="CCCC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Theroem </a:t>
            </a:r>
            <a:r>
              <a:rPr lang="en-US" altLang="zh-TW"/>
              <a:t>(Primes is in P, 2004)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There is an efficient and </a:t>
            </a:r>
            <a:r>
              <a:rPr lang="en-US" altLang="zh-TW">
                <a:solidFill>
                  <a:srgbClr val="A50021"/>
                </a:solidFill>
              </a:rPr>
              <a:t>deterministic</a:t>
            </a:r>
            <a:r>
              <a:rPr lang="en-US" altLang="zh-TW"/>
              <a:t> primality test.</a:t>
            </a:r>
          </a:p>
        </p:txBody>
      </p:sp>
      <p:sp>
        <p:nvSpPr>
          <p:cNvPr id="905226" name="Text Box 10"/>
          <p:cNvSpPr txBox="1">
            <a:spLocks noChangeArrowheads="1"/>
          </p:cNvSpPr>
          <p:nvPr/>
        </p:nvSpPr>
        <p:spPr bwMode="auto">
          <a:xfrm>
            <a:off x="1019175" y="3509963"/>
            <a:ext cx="6153150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Conjecture</a:t>
            </a:r>
            <a:r>
              <a:rPr lang="en-US" altLang="zh-TW"/>
              <a:t>: It is enough to try </a:t>
            </a:r>
            <a:r>
              <a:rPr lang="en-US" altLang="zh-TW">
                <a:solidFill>
                  <a:srgbClr val="0000CC"/>
                </a:solidFill>
              </a:rPr>
              <a:t>a</a:t>
            </a:r>
            <a:r>
              <a:rPr lang="en-US" altLang="zh-TW"/>
              <a:t> to up to roughly </a:t>
            </a:r>
            <a:r>
              <a:rPr lang="en-US" altLang="zh-TW">
                <a:solidFill>
                  <a:srgbClr val="0000CC"/>
                </a:solidFill>
              </a:rPr>
              <a:t>log(n).</a:t>
            </a:r>
          </a:p>
        </p:txBody>
      </p:sp>
      <p:sp>
        <p:nvSpPr>
          <p:cNvPr id="905227" name="Text Box 11"/>
          <p:cNvSpPr txBox="1">
            <a:spLocks noChangeArrowheads="1"/>
          </p:cNvSpPr>
          <p:nvPr/>
        </p:nvSpPr>
        <p:spPr bwMode="auto">
          <a:xfrm>
            <a:off x="990600" y="5334000"/>
            <a:ext cx="7451725" cy="78898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Major Open Problem: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Is there an efficient algorithm to compute the prime factorization?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5224" grpId="0"/>
      <p:bldP spid="905225" grpId="0" animBg="1"/>
      <p:bldP spid="905226" grpId="0" animBg="1"/>
      <p:bldP spid="9052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498850" y="457200"/>
            <a:ext cx="2051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This Lecture</a:t>
            </a: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2870200" y="1828800"/>
            <a:ext cx="3302000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Introduction to cryptograph</a:t>
            </a:r>
          </a:p>
          <a:p>
            <a:pPr eaLnBrk="1" hangingPunct="1">
              <a:lnSpc>
                <a:spcPct val="20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“Turing code”</a:t>
            </a:r>
          </a:p>
          <a:p>
            <a:pPr eaLnBrk="1" hangingPunct="1">
              <a:lnSpc>
                <a:spcPct val="200000"/>
              </a:lnSpc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Public key cryptography</a:t>
            </a:r>
          </a:p>
          <a:p>
            <a:pPr eaLnBrk="1" hangingPunct="1">
              <a:lnSpc>
                <a:spcPct val="200000"/>
              </a:lnSpc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RSA cryptosystem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438400" y="457200"/>
            <a:ext cx="4221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Turing’s Code (Version 1.0)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600200" y="1295400"/>
            <a:ext cx="596582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The first step is to translate a message into a number</a:t>
            </a:r>
          </a:p>
        </p:txBody>
      </p:sp>
      <p:sp>
        <p:nvSpPr>
          <p:cNvPr id="869380" name="Rectangle 4"/>
          <p:cNvSpPr>
            <a:spLocks noChangeArrowheads="1"/>
          </p:cNvSpPr>
          <p:nvPr/>
        </p:nvSpPr>
        <p:spPr bwMode="auto">
          <a:xfrm>
            <a:off x="3048000" y="2039938"/>
            <a:ext cx="3048000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   “v    i    c    t    o  r   y”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-&gt; 22 09 03 20 15 18 25</a:t>
            </a:r>
          </a:p>
        </p:txBody>
      </p:sp>
      <p:sp>
        <p:nvSpPr>
          <p:cNvPr id="869381" name="Rectangle 5"/>
          <p:cNvSpPr>
            <a:spLocks noChangeArrowheads="1"/>
          </p:cNvSpPr>
          <p:nvPr/>
        </p:nvSpPr>
        <p:spPr bwMode="auto">
          <a:xfrm>
            <a:off x="1143000" y="3365500"/>
            <a:ext cx="6858000" cy="2578100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b="1"/>
              <a:t>Beforehand </a:t>
            </a:r>
            <a:r>
              <a:rPr lang="en-US" altLang="en-US"/>
              <a:t>The sender and receiver agree on a </a:t>
            </a:r>
            <a:r>
              <a:rPr lang="en-US" altLang="en-US">
                <a:solidFill>
                  <a:srgbClr val="A50021"/>
                </a:solidFill>
              </a:rPr>
              <a:t>secret key</a:t>
            </a:r>
            <a:r>
              <a:rPr lang="en-US" altLang="en-US"/>
              <a:t>, 	       which is a large number </a:t>
            </a:r>
            <a:r>
              <a:rPr lang="en-US" altLang="en-US">
                <a:solidFill>
                  <a:srgbClr val="0000CC"/>
                </a:solidFill>
              </a:rPr>
              <a:t>k</a:t>
            </a:r>
            <a:r>
              <a:rPr lang="en-US" altLang="en-US"/>
              <a:t>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b="1"/>
              <a:t>Encryption </a:t>
            </a:r>
            <a:r>
              <a:rPr lang="en-US" altLang="en-US"/>
              <a:t>The sender encrypts the message </a:t>
            </a:r>
            <a:r>
              <a:rPr lang="en-US" altLang="en-US">
                <a:solidFill>
                  <a:srgbClr val="0000CC"/>
                </a:solidFill>
              </a:rPr>
              <a:t>m</a:t>
            </a:r>
            <a:r>
              <a:rPr lang="en-US" altLang="en-US"/>
              <a:t> by computing: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                   </a:t>
            </a:r>
            <a:r>
              <a:rPr lang="en-US" altLang="en-US">
                <a:solidFill>
                  <a:srgbClr val="0000CC"/>
                </a:solidFill>
              </a:rPr>
              <a:t>m* = m · k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b="1"/>
              <a:t>Decryption </a:t>
            </a:r>
            <a:r>
              <a:rPr lang="en-US" altLang="en-US"/>
              <a:t>The receiver decrypts m by computing: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                   </a:t>
            </a:r>
            <a:r>
              <a:rPr lang="en-US" altLang="en-US">
                <a:solidFill>
                  <a:srgbClr val="0000CC"/>
                </a:solidFill>
              </a:rPr>
              <a:t>m*/k = m · k/k = m</a:t>
            </a:r>
            <a:r>
              <a:rPr lang="en-US" alt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3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3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3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3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38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3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3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3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3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9380" grpId="0"/>
      <p:bldP spid="869381" grpId="0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438400" y="457200"/>
            <a:ext cx="4221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Turing’s Code (Version 1.0)</a:t>
            </a:r>
          </a:p>
        </p:txBody>
      </p:sp>
      <p:sp>
        <p:nvSpPr>
          <p:cNvPr id="9219" name="Oval 3"/>
          <p:cNvSpPr>
            <a:spLocks noChangeArrowheads="1"/>
          </p:cNvSpPr>
          <p:nvPr/>
        </p:nvSpPr>
        <p:spPr bwMode="auto">
          <a:xfrm>
            <a:off x="1295400" y="1482725"/>
            <a:ext cx="1371600" cy="914400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Alice</a:t>
            </a:r>
          </a:p>
        </p:txBody>
      </p:sp>
      <p:sp>
        <p:nvSpPr>
          <p:cNvPr id="9220" name="Oval 4"/>
          <p:cNvSpPr>
            <a:spLocks noChangeArrowheads="1"/>
          </p:cNvSpPr>
          <p:nvPr/>
        </p:nvSpPr>
        <p:spPr bwMode="auto">
          <a:xfrm>
            <a:off x="6477000" y="1482725"/>
            <a:ext cx="1371600" cy="914400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Bob</a:t>
            </a:r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2819400" y="1939925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Oval 6"/>
          <p:cNvSpPr>
            <a:spLocks noChangeArrowheads="1"/>
          </p:cNvSpPr>
          <p:nvPr/>
        </p:nvSpPr>
        <p:spPr bwMode="auto">
          <a:xfrm>
            <a:off x="3810000" y="3082925"/>
            <a:ext cx="1524000" cy="9144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adversary</a:t>
            </a:r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 flipV="1">
            <a:off x="4572000" y="2092325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5530" name="Text Box 10"/>
          <p:cNvSpPr txBox="1">
            <a:spLocks noChangeArrowheads="1"/>
          </p:cNvSpPr>
          <p:nvPr/>
        </p:nvSpPr>
        <p:spPr bwMode="auto">
          <a:xfrm>
            <a:off x="4343400" y="1447800"/>
            <a:ext cx="4857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CC"/>
                </a:solidFill>
              </a:rPr>
              <a:t>mk</a:t>
            </a:r>
          </a:p>
        </p:txBody>
      </p:sp>
      <p:sp>
        <p:nvSpPr>
          <p:cNvPr id="875531" name="Text Box 11"/>
          <p:cNvSpPr txBox="1">
            <a:spLocks noChangeArrowheads="1"/>
          </p:cNvSpPr>
          <p:nvPr/>
        </p:nvSpPr>
        <p:spPr bwMode="auto">
          <a:xfrm>
            <a:off x="423863" y="2611438"/>
            <a:ext cx="2776537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CC"/>
                </a:solidFill>
              </a:rPr>
              <a:t>m</a:t>
            </a:r>
            <a:r>
              <a:rPr lang="en-US" altLang="en-US"/>
              <a:t> = message </a:t>
            </a:r>
          </a:p>
          <a:p>
            <a:pPr eaLnBrk="1" hangingPunct="1"/>
            <a:r>
              <a:rPr lang="en-US" altLang="en-US">
                <a:solidFill>
                  <a:srgbClr val="0000CC"/>
                </a:solidFill>
              </a:rPr>
              <a:t>k</a:t>
            </a:r>
            <a:r>
              <a:rPr lang="en-US" altLang="en-US"/>
              <a:t> = key</a:t>
            </a:r>
          </a:p>
          <a:p>
            <a:pPr eaLnBrk="1" hangingPunct="1"/>
            <a:r>
              <a:rPr lang="en-US" altLang="en-US"/>
              <a:t>encrypted message = </a:t>
            </a:r>
            <a:r>
              <a:rPr lang="en-US" altLang="en-US">
                <a:solidFill>
                  <a:srgbClr val="0000CC"/>
                </a:solidFill>
              </a:rPr>
              <a:t>mk</a:t>
            </a:r>
          </a:p>
        </p:txBody>
      </p:sp>
      <p:sp>
        <p:nvSpPr>
          <p:cNvPr id="875534" name="Text Box 14"/>
          <p:cNvSpPr txBox="1">
            <a:spLocks noChangeArrowheads="1"/>
          </p:cNvSpPr>
          <p:nvPr/>
        </p:nvSpPr>
        <p:spPr bwMode="auto">
          <a:xfrm>
            <a:off x="1430338" y="4495800"/>
            <a:ext cx="4513262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Why the adversary cannot figure out </a:t>
            </a:r>
            <a:r>
              <a:rPr lang="en-US" altLang="en-US">
                <a:solidFill>
                  <a:srgbClr val="0000CC"/>
                </a:solidFill>
              </a:rPr>
              <a:t>m</a:t>
            </a:r>
            <a:r>
              <a:rPr lang="en-US" altLang="en-US"/>
              <a:t>?</a:t>
            </a:r>
            <a:endParaRPr lang="en-US" altLang="en-US">
              <a:solidFill>
                <a:srgbClr val="A50021"/>
              </a:solidFill>
            </a:endParaRPr>
          </a:p>
        </p:txBody>
      </p:sp>
      <p:sp>
        <p:nvSpPr>
          <p:cNvPr id="875538" name="Text Box 18"/>
          <p:cNvSpPr txBox="1">
            <a:spLocks noChangeArrowheads="1"/>
          </p:cNvSpPr>
          <p:nvPr/>
        </p:nvSpPr>
        <p:spPr bwMode="auto">
          <a:xfrm>
            <a:off x="5638800" y="2611438"/>
            <a:ext cx="332740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CC"/>
                </a:solidFill>
              </a:rPr>
              <a:t>mk</a:t>
            </a:r>
            <a:r>
              <a:rPr lang="en-US" altLang="en-US"/>
              <a:t> = received message </a:t>
            </a:r>
          </a:p>
          <a:p>
            <a:pPr eaLnBrk="1" hangingPunct="1"/>
            <a:r>
              <a:rPr lang="en-US" altLang="en-US">
                <a:solidFill>
                  <a:srgbClr val="0000CC"/>
                </a:solidFill>
              </a:rPr>
              <a:t>k</a:t>
            </a:r>
            <a:r>
              <a:rPr lang="en-US" altLang="en-US"/>
              <a:t> = key</a:t>
            </a:r>
          </a:p>
          <a:p>
            <a:pPr eaLnBrk="1" hangingPunct="1"/>
            <a:r>
              <a:rPr lang="en-US" altLang="en-US"/>
              <a:t>decrypted message = </a:t>
            </a:r>
            <a:r>
              <a:rPr lang="en-US" altLang="en-US">
                <a:solidFill>
                  <a:srgbClr val="0000CC"/>
                </a:solidFill>
              </a:rPr>
              <a:t>mk/k=m</a:t>
            </a:r>
          </a:p>
        </p:txBody>
      </p:sp>
      <p:sp>
        <p:nvSpPr>
          <p:cNvPr id="875539" name="Text Box 19"/>
          <p:cNvSpPr txBox="1">
            <a:spLocks noChangeArrowheads="1"/>
          </p:cNvSpPr>
          <p:nvPr/>
        </p:nvSpPr>
        <p:spPr bwMode="auto">
          <a:xfrm>
            <a:off x="1476375" y="5257800"/>
            <a:ext cx="4638675" cy="119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The adversary doesn’t have the key </a:t>
            </a:r>
            <a:r>
              <a:rPr lang="en-US" altLang="en-US">
                <a:solidFill>
                  <a:srgbClr val="0000CC"/>
                </a:solidFill>
              </a:rPr>
              <a:t>k</a:t>
            </a:r>
            <a:r>
              <a:rPr lang="en-US" altLang="en-US"/>
              <a:t>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and so can only factor </a:t>
            </a:r>
            <a:r>
              <a:rPr lang="en-US" altLang="en-US">
                <a:solidFill>
                  <a:srgbClr val="0000CC"/>
                </a:solidFill>
              </a:rPr>
              <a:t>mk</a:t>
            </a:r>
            <a:r>
              <a:rPr lang="en-US" altLang="en-US"/>
              <a:t> to figure out </a:t>
            </a:r>
            <a:r>
              <a:rPr lang="en-US" altLang="en-US">
                <a:solidFill>
                  <a:srgbClr val="0000CC"/>
                </a:solidFill>
              </a:rPr>
              <a:t>m</a:t>
            </a:r>
            <a:r>
              <a:rPr lang="en-US" altLang="en-US"/>
              <a:t>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but factoring is a difficult task to do.</a:t>
            </a:r>
          </a:p>
        </p:txBody>
      </p:sp>
      <p:pic>
        <p:nvPicPr>
          <p:cNvPr id="875540" name="Picture 20" descr="1924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648200"/>
            <a:ext cx="1290638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5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5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5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5530" grpId="0"/>
      <p:bldP spid="875531" grpId="0"/>
      <p:bldP spid="875534" grpId="0" animBg="1"/>
      <p:bldP spid="875538" grpId="0"/>
      <p:bldP spid="8755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438400" y="457200"/>
            <a:ext cx="4221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Turing’s Code (Version 1.0)</a:t>
            </a:r>
          </a:p>
        </p:txBody>
      </p:sp>
      <p:sp>
        <p:nvSpPr>
          <p:cNvPr id="10243" name="Oval 3"/>
          <p:cNvSpPr>
            <a:spLocks noChangeArrowheads="1"/>
          </p:cNvSpPr>
          <p:nvPr/>
        </p:nvSpPr>
        <p:spPr bwMode="auto">
          <a:xfrm>
            <a:off x="1295400" y="1482725"/>
            <a:ext cx="1371600" cy="914400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Alice</a:t>
            </a:r>
          </a:p>
        </p:txBody>
      </p:sp>
      <p:sp>
        <p:nvSpPr>
          <p:cNvPr id="10244" name="Oval 4"/>
          <p:cNvSpPr>
            <a:spLocks noChangeArrowheads="1"/>
          </p:cNvSpPr>
          <p:nvPr/>
        </p:nvSpPr>
        <p:spPr bwMode="auto">
          <a:xfrm>
            <a:off x="6477000" y="1482725"/>
            <a:ext cx="1371600" cy="914400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Bob</a:t>
            </a:r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2819400" y="1939925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Oval 6"/>
          <p:cNvSpPr>
            <a:spLocks noChangeArrowheads="1"/>
          </p:cNvSpPr>
          <p:nvPr/>
        </p:nvSpPr>
        <p:spPr bwMode="auto">
          <a:xfrm>
            <a:off x="3810000" y="3082925"/>
            <a:ext cx="1524000" cy="9144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en-US"/>
              <a:t>adversary</a:t>
            </a:r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 flipV="1">
            <a:off x="4572000" y="2092325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4343400" y="1447800"/>
            <a:ext cx="4857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CC"/>
                </a:solidFill>
              </a:rPr>
              <a:t>mk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423863" y="2611438"/>
            <a:ext cx="2776537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CC"/>
                </a:solidFill>
              </a:rPr>
              <a:t>m</a:t>
            </a:r>
            <a:r>
              <a:rPr lang="en-US" altLang="en-US"/>
              <a:t> = message </a:t>
            </a:r>
          </a:p>
          <a:p>
            <a:pPr eaLnBrk="1" hangingPunct="1"/>
            <a:r>
              <a:rPr lang="en-US" altLang="en-US">
                <a:solidFill>
                  <a:srgbClr val="0000CC"/>
                </a:solidFill>
              </a:rPr>
              <a:t>k</a:t>
            </a:r>
            <a:r>
              <a:rPr lang="en-US" altLang="en-US"/>
              <a:t> = key</a:t>
            </a:r>
          </a:p>
          <a:p>
            <a:pPr eaLnBrk="1" hangingPunct="1"/>
            <a:r>
              <a:rPr lang="en-US" altLang="en-US"/>
              <a:t>encrypted message = </a:t>
            </a:r>
            <a:r>
              <a:rPr lang="en-US" altLang="en-US">
                <a:solidFill>
                  <a:srgbClr val="0000CC"/>
                </a:solidFill>
              </a:rPr>
              <a:t>mk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5638800" y="2611438"/>
            <a:ext cx="332740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CC"/>
                </a:solidFill>
              </a:rPr>
              <a:t>mk</a:t>
            </a:r>
            <a:r>
              <a:rPr lang="en-US" altLang="en-US"/>
              <a:t> = received message </a:t>
            </a:r>
          </a:p>
          <a:p>
            <a:pPr eaLnBrk="1" hangingPunct="1"/>
            <a:r>
              <a:rPr lang="en-US" altLang="en-US">
                <a:solidFill>
                  <a:srgbClr val="0000CC"/>
                </a:solidFill>
              </a:rPr>
              <a:t>k</a:t>
            </a:r>
            <a:r>
              <a:rPr lang="en-US" altLang="en-US"/>
              <a:t> = key</a:t>
            </a:r>
          </a:p>
          <a:p>
            <a:pPr eaLnBrk="1" hangingPunct="1"/>
            <a:r>
              <a:rPr lang="en-US" altLang="en-US"/>
              <a:t>decrypted message = </a:t>
            </a:r>
            <a:r>
              <a:rPr lang="en-US" altLang="en-US">
                <a:solidFill>
                  <a:srgbClr val="0000CC"/>
                </a:solidFill>
              </a:rPr>
              <a:t>mk/k=m</a:t>
            </a:r>
          </a:p>
        </p:txBody>
      </p:sp>
      <p:sp>
        <p:nvSpPr>
          <p:cNvPr id="868363" name="Text Box 11"/>
          <p:cNvSpPr txBox="1">
            <a:spLocks noChangeArrowheads="1"/>
          </p:cNvSpPr>
          <p:nvPr/>
        </p:nvSpPr>
        <p:spPr bwMode="auto">
          <a:xfrm>
            <a:off x="2025650" y="4500563"/>
            <a:ext cx="5060950" cy="376237"/>
          </a:xfrm>
          <a:prstGeom prst="rect">
            <a:avLst/>
          </a:prstGeom>
          <a:solidFill>
            <a:srgbClr val="FFFF66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So why don’t we use this Turing’s code today?</a:t>
            </a:r>
          </a:p>
        </p:txBody>
      </p:sp>
      <p:sp>
        <p:nvSpPr>
          <p:cNvPr id="868364" name="Text Box 12"/>
          <p:cNvSpPr txBox="1">
            <a:spLocks noChangeArrowheads="1"/>
          </p:cNvSpPr>
          <p:nvPr/>
        </p:nvSpPr>
        <p:spPr bwMode="auto">
          <a:xfrm>
            <a:off x="1344613" y="5105400"/>
            <a:ext cx="7477125" cy="160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b="1"/>
              <a:t>Major flaw:</a:t>
            </a:r>
            <a:r>
              <a:rPr lang="en-US" altLang="en-US"/>
              <a:t> if you use the same key to send two messages </a:t>
            </a:r>
            <a:r>
              <a:rPr lang="en-US" altLang="en-US">
                <a:solidFill>
                  <a:srgbClr val="0000CC"/>
                </a:solidFill>
              </a:rPr>
              <a:t>m</a:t>
            </a:r>
            <a:r>
              <a:rPr lang="en-US" altLang="en-US"/>
              <a:t> and </a:t>
            </a:r>
            <a:r>
              <a:rPr lang="en-US" altLang="en-US">
                <a:solidFill>
                  <a:srgbClr val="0000CC"/>
                </a:solidFill>
              </a:rPr>
              <a:t>m’,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                    then from </a:t>
            </a:r>
            <a:r>
              <a:rPr lang="en-US" altLang="en-US">
                <a:solidFill>
                  <a:srgbClr val="0000CC"/>
                </a:solidFill>
              </a:rPr>
              <a:t>mk</a:t>
            </a:r>
            <a:r>
              <a:rPr lang="en-US" altLang="en-US"/>
              <a:t> and </a:t>
            </a:r>
            <a:r>
              <a:rPr lang="en-US" altLang="en-US">
                <a:solidFill>
                  <a:srgbClr val="0000CC"/>
                </a:solidFill>
              </a:rPr>
              <a:t>m’k</a:t>
            </a:r>
            <a:r>
              <a:rPr lang="en-US" altLang="en-US"/>
              <a:t>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                    we can use </a:t>
            </a:r>
            <a:r>
              <a:rPr lang="en-US" altLang="en-US">
                <a:solidFill>
                  <a:srgbClr val="0000CC"/>
                </a:solidFill>
              </a:rPr>
              <a:t>gcd(mk,m’k)</a:t>
            </a:r>
            <a:r>
              <a:rPr lang="en-US" altLang="en-US"/>
              <a:t> to figure out </a:t>
            </a:r>
            <a:r>
              <a:rPr lang="en-US" altLang="en-US">
                <a:solidFill>
                  <a:srgbClr val="0000CC"/>
                </a:solidFill>
              </a:rPr>
              <a:t>k</a:t>
            </a:r>
            <a:r>
              <a:rPr lang="en-US" altLang="en-US"/>
              <a:t>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                    and then decrypt every message.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836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53"/>
  <p:tag name="DEFAULTHEIGHT" val="20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PMingLiU"/>
        <a:cs typeface=""/>
      </a:majorFont>
      <a:minorFont>
        <a:latin typeface="Arial"/>
        <a:ea typeface="PMingLiU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ea typeface="PMingLiU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ea typeface="PMingLiU" pitchFamily="18" charset="-12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13517</TotalTime>
  <Words>4012</Words>
  <Application>Microsoft Office PowerPoint</Application>
  <PresentationFormat>On-screen Show (4:3)</PresentationFormat>
  <Paragraphs>724</Paragraphs>
  <Slides>53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8" baseType="lpstr">
      <vt:lpstr>Comic Sans MS</vt:lpstr>
      <vt:lpstr>PMingLiU</vt:lpstr>
      <vt:lpstr>Arial</vt:lpstr>
      <vt:lpstr>Euclid Symbol</vt:lpstr>
      <vt:lpstr>Default Design</vt:lpstr>
      <vt:lpstr>Cryptography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CUHK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Discrete Mathematics</dc:title>
  <dc:creator>CSE</dc:creator>
  <cp:lastModifiedBy>DELL</cp:lastModifiedBy>
  <cp:revision>324</cp:revision>
  <dcterms:created xsi:type="dcterms:W3CDTF">2007-08-29T04:27:34Z</dcterms:created>
  <dcterms:modified xsi:type="dcterms:W3CDTF">2015-09-02T11:45:33Z</dcterms:modified>
</cp:coreProperties>
</file>