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1.bin" ContentType="application/vnd.openxmlformats-officedocument.oleObject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60" r:id="rId3"/>
    <p:sldId id="258" r:id="rId4"/>
    <p:sldId id="279" r:id="rId5"/>
    <p:sldId id="259" r:id="rId6"/>
    <p:sldId id="26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33" r:id="rId16"/>
    <p:sldId id="334" r:id="rId17"/>
    <p:sldId id="280" r:id="rId18"/>
    <p:sldId id="335" r:id="rId19"/>
    <p:sldId id="339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40" r:id="rId65"/>
    <p:sldId id="269" r:id="rId66"/>
    <p:sldId id="276" r:id="rId67"/>
    <p:sldId id="277" r:id="rId68"/>
    <p:sldId id="266" r:id="rId69"/>
    <p:sldId id="267" r:id="rId70"/>
    <p:sldId id="268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954C-A1A8-E645-8CA3-23443616F4BC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5AAA1-8F87-2040-871A-A2B94B7D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BE36-2B78-4A18-B538-649BD5B4163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81E17-FB8F-D747-A6FC-1486E2BBFC04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/>
            <a:r>
              <a:rPr lang="en-US"/>
              <a:t>The solution strategy is:</a:t>
            </a:r>
          </a:p>
          <a:p>
            <a:pPr marL="228600" indent="-228600" algn="l" rtl="0">
              <a:buFontTx/>
              <a:buAutoNum type="arabicPeriod"/>
            </a:pPr>
            <a:r>
              <a:rPr lang="en-US"/>
              <a:t>Select Features </a:t>
            </a:r>
            <a:r>
              <a:rPr lang="en-US">
                <a:sym typeface="Wingdings" pitchFamily="-101" charset="2"/>
              </a:rPr>
              <a:t> feature space R</a:t>
            </a:r>
            <a:r>
              <a:rPr lang="en-US" baseline="30000">
                <a:sym typeface="Wingdings" pitchFamily="-101" charset="2"/>
              </a:rPr>
              <a:t>d</a:t>
            </a:r>
          </a:p>
          <a:p>
            <a:pPr marL="228600" indent="-228600" algn="l" rtl="0">
              <a:buFontTx/>
              <a:buAutoNum type="arabicPeriod"/>
            </a:pPr>
            <a:r>
              <a:rPr lang="en-US"/>
              <a:t>Select distance metric </a:t>
            </a:r>
            <a:r>
              <a:rPr lang="en-US">
                <a:sym typeface="Wingdings" pitchFamily="-101" charset="2"/>
              </a:rPr>
              <a:t> for example l</a:t>
            </a:r>
            <a:r>
              <a:rPr lang="en-US" baseline="-25000">
                <a:sym typeface="Wingdings" pitchFamily="-101" charset="2"/>
              </a:rPr>
              <a:t>1</a:t>
            </a:r>
            <a:r>
              <a:rPr lang="en-US">
                <a:sym typeface="Wingdings" pitchFamily="-101" charset="2"/>
              </a:rPr>
              <a:t> or l</a:t>
            </a:r>
            <a:r>
              <a:rPr lang="en-US" baseline="-25000">
                <a:sym typeface="Wingdings" pitchFamily="-101" charset="2"/>
              </a:rPr>
              <a:t>2</a:t>
            </a:r>
          </a:p>
          <a:p>
            <a:pPr marL="228600" indent="-228600" algn="l" rtl="0">
              <a:buFontTx/>
              <a:buAutoNum type="arabicPeriod"/>
            </a:pPr>
            <a:r>
              <a:rPr lang="en-US">
                <a:sym typeface="Wingdings" pitchFamily="-101" charset="2"/>
              </a:rPr>
              <a:t>Build data-structure for fast near-neighbor queries</a:t>
            </a:r>
          </a:p>
          <a:p>
            <a:pPr marL="228600" indent="-228600" algn="l" rtl="0">
              <a:buFontTx/>
              <a:buChar char="•"/>
            </a:pPr>
            <a:r>
              <a:rPr lang="en-US">
                <a:sym typeface="Wingdings" pitchFamily="-101" charset="2"/>
              </a:rPr>
              <a:t>Scale-ability with n &amp; with d is important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696" y="686405"/>
            <a:ext cx="4497586" cy="3427489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3D284-9233-AC40-9E7C-AEA9E03D36D0}" type="slidenum">
              <a:rPr lang="en-US"/>
              <a:pPr/>
              <a:t>7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1" charset="0"/>
              </a:rPr>
              <a:t>Extension to the K-dimensional case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U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04776-22E7-4CF9-A918-83D6BAEB1B03}" type="slidenum">
              <a:rPr lang="en-US" altLang="zh-CN"/>
              <a:pPr/>
              <a:t>68</a:t>
            </a:fld>
            <a:endParaRPr lang="en-US" altLang="zh-CN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260DC0-762D-495C-B2ED-F64333378290}" type="slidenum">
              <a:rPr lang="en-US" altLang="zh-CN" sz="1200"/>
              <a:pPr algn="r"/>
              <a:t>68</a:t>
            </a:fld>
            <a:endParaRPr lang="en-US" altLang="zh-CN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9ECC352-3BBF-49BB-80F8-65CE8439990C}" type="slidenum">
              <a:rPr lang="en-US" altLang="zh-CN"/>
              <a:pPr/>
              <a:t>69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44808-EA3F-4A40-86DE-136E489710A4}" type="slidenum">
              <a:rPr lang="en-US" altLang="zh-CN"/>
              <a:pPr/>
              <a:t>70</a:t>
            </a:fld>
            <a:endParaRPr lang="en-US" altLang="zh-CN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AEE4FF-E60B-4C1E-A64F-0C547E8876A0}" type="slidenum">
              <a:rPr lang="en-US" altLang="zh-CN" sz="1200"/>
              <a:pPr algn="r"/>
              <a:t>70</a:t>
            </a:fld>
            <a:endParaRPr lang="en-US" altLang="zh-CN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err="1" smtClean="0"/>
              <a:t>Dd</a:t>
            </a:r>
            <a:r>
              <a:rPr lang="en-US" altLang="zh-CN" dirty="0" smtClean="0"/>
              <a:t> definition</a:t>
            </a:r>
            <a:endParaRPr lang="zh-CN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25AA0-9347-0349-AF4E-6C2CD6538666}" type="slidenum">
              <a:rPr lang="en-US"/>
              <a:pPr/>
              <a:t>8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1838" cy="3406775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4976"/>
            <a:ext cx="5048250" cy="4162274"/>
          </a:xfrm>
          <a:noFill/>
          <a:ln/>
        </p:spPr>
        <p:txBody>
          <a:bodyPr/>
          <a:lstStyle/>
          <a:p>
            <a:endParaRPr lang="es-ES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61FFE-B582-A44E-9A3B-E58CAE7D176C}" type="slidenum">
              <a:rPr lang="en-US"/>
              <a:pPr/>
              <a:t>9</a:t>
            </a:fld>
            <a:endParaRPr lang="en-US"/>
          </a:p>
        </p:txBody>
      </p:sp>
      <p:sp>
        <p:nvSpPr>
          <p:cNvPr id="216067" name="Rectangle 2"/>
          <p:cNvSpPr txBox="1">
            <a:spLocks noGrp="1" noChangeArrowheads="1"/>
          </p:cNvSpPr>
          <p:nvPr/>
        </p:nvSpPr>
        <p:spPr bwMode="auto">
          <a:xfrm>
            <a:off x="-1489" y="-1512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67" tIns="0" rIns="19067" bIns="0">
            <a:prstTxWarp prst="textNoShape">
              <a:avLst/>
            </a:prstTxWarp>
          </a:bodyPr>
          <a:lstStyle/>
          <a:p>
            <a:pPr defTabSz="953527" eaLnBrk="0" hangingPunct="0"/>
            <a:r>
              <a:rPr lang="en-US" sz="1000" i="1" dirty="0">
                <a:latin typeface="Times New Roman" pitchFamily="-101" charset="0"/>
              </a:rPr>
              <a:t>Multimedia Technologies</a:t>
            </a:r>
          </a:p>
        </p:txBody>
      </p:sp>
      <p:sp>
        <p:nvSpPr>
          <p:cNvPr id="216068" name="Rectangle 3"/>
          <p:cNvSpPr txBox="1">
            <a:spLocks noGrp="1" noChangeArrowheads="1"/>
          </p:cNvSpPr>
          <p:nvPr/>
        </p:nvSpPr>
        <p:spPr bwMode="auto">
          <a:xfrm>
            <a:off x="3885903" y="-1512"/>
            <a:ext cx="2972097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67" tIns="0" rIns="19067" bIns="0">
            <a:prstTxWarp prst="textNoShape">
              <a:avLst/>
            </a:prstTxWarp>
          </a:bodyPr>
          <a:lstStyle/>
          <a:p>
            <a:pPr algn="r" defTabSz="953527" eaLnBrk="0" hangingPunct="0"/>
            <a:r>
              <a:rPr lang="en-US" sz="1000" i="1" dirty="0">
                <a:latin typeface="Times New Roman" pitchFamily="-101" charset="0"/>
              </a:rPr>
              <a:t>7/17/97</a:t>
            </a:r>
          </a:p>
        </p:txBody>
      </p:sp>
      <p:sp>
        <p:nvSpPr>
          <p:cNvPr id="216069" name="Rectangle 6"/>
          <p:cNvSpPr txBox="1">
            <a:spLocks noGrp="1" noChangeArrowheads="1"/>
          </p:cNvSpPr>
          <p:nvPr/>
        </p:nvSpPr>
        <p:spPr bwMode="auto">
          <a:xfrm>
            <a:off x="-1489" y="8685893"/>
            <a:ext cx="2972098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67" tIns="0" rIns="19067" bIns="0" anchor="b">
            <a:prstTxWarp prst="textNoShape">
              <a:avLst/>
            </a:prstTxWarp>
          </a:bodyPr>
          <a:lstStyle/>
          <a:p>
            <a:pPr defTabSz="953527" eaLnBrk="0" hangingPunct="0"/>
            <a:r>
              <a:rPr lang="en-US" sz="1000" i="1" dirty="0" err="1">
                <a:latin typeface="Times New Roman" pitchFamily="-101" charset="0"/>
              </a:rPr>
              <a:t>Kien</a:t>
            </a:r>
            <a:r>
              <a:rPr lang="en-US" sz="1000" i="1" dirty="0">
                <a:latin typeface="Times New Roman" pitchFamily="-101" charset="0"/>
              </a:rPr>
              <a:t> A. </a:t>
            </a:r>
            <a:r>
              <a:rPr lang="en-US" sz="1000" i="1" dirty="0" err="1">
                <a:latin typeface="Times New Roman" pitchFamily="-101" charset="0"/>
              </a:rPr>
              <a:t>Hua</a:t>
            </a:r>
            <a:endParaRPr lang="en-US" sz="1000" i="1" dirty="0">
              <a:latin typeface="Times New Roman" pitchFamily="-101" charset="0"/>
            </a:endParaRPr>
          </a:p>
        </p:txBody>
      </p:sp>
      <p:sp>
        <p:nvSpPr>
          <p:cNvPr id="21607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67" tIns="0" rIns="19067" bIns="0" anchor="b">
            <a:prstTxWarp prst="textNoShape">
              <a:avLst/>
            </a:prstTxWarp>
          </a:bodyPr>
          <a:lstStyle/>
          <a:p>
            <a:pPr algn="r" defTabSz="953527" eaLnBrk="0" hangingPunct="0"/>
            <a:fld id="{FA684BB3-AD02-D94E-B6A5-E7372C448E94}" type="slidenum">
              <a:rPr lang="en-US" sz="1000" i="1">
                <a:latin typeface="Times New Roman" pitchFamily="-101" charset="0"/>
              </a:rPr>
              <a:pPr algn="r" defTabSz="953527" eaLnBrk="0" hangingPunct="0"/>
              <a:t>9</a:t>
            </a:fld>
            <a:endParaRPr lang="en-US" sz="1000" i="1" dirty="0">
              <a:latin typeface="Times New Roman" pitchFamily="-101" charset="0"/>
            </a:endParaRPr>
          </a:p>
        </p:txBody>
      </p:sp>
      <p:sp>
        <p:nvSpPr>
          <p:cNvPr id="2160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114" y="690942"/>
            <a:ext cx="4485680" cy="3418416"/>
          </a:xfrm>
          <a:ln cap="flat"/>
        </p:spPr>
      </p:sp>
      <p:sp>
        <p:nvSpPr>
          <p:cNvPr id="2160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28903" cy="4113893"/>
          </a:xfrm>
          <a:noFill/>
          <a:ln/>
        </p:spPr>
        <p:txBody>
          <a:bodyPr lIns="92165" tIns="46083" rIns="92165" bIns="46083"/>
          <a:lstStyle/>
          <a:p>
            <a:pPr defTabSz="900970"/>
            <a:endParaRPr lang="es-ES" dirty="0">
              <a:latin typeface="Times New Roman" pitchFamily="-10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25E2F-37B0-C24F-AE39-0012A3754257}" type="slidenum">
              <a:rPr lang="en-US"/>
              <a:pPr/>
              <a:t>10</a:t>
            </a:fld>
            <a:endParaRPr 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8" y="686405"/>
            <a:ext cx="4497586" cy="3427489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1" charset="0"/>
              </a:rPr>
              <a:t>Extension to the K-dimensional case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29A82-3856-0F4E-AB29-29EAC95E16C3}" type="slidenum">
              <a:rPr lang="en-US"/>
              <a:pPr/>
              <a:t>11</a:t>
            </a:fld>
            <a:endParaRPr 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8" y="686405"/>
            <a:ext cx="4497586" cy="3427489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1" charset="0"/>
              </a:rPr>
              <a:t>Extension to the K-dimensional case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89D85-7B90-2243-AE6E-588315F9A798}" type="slidenum">
              <a:rPr lang="en-US"/>
              <a:pPr/>
              <a:t>12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8" y="686405"/>
            <a:ext cx="4497586" cy="3427489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1" charset="0"/>
              </a:rPr>
              <a:t>Extension to the K-dimensional case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5A94-BF76-7040-9FB8-708FB33A8A7B}" type="datetimeFigureOut">
              <a:rPr lang="en-US" smtClean="0"/>
              <a:pPr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A97E-F0DB-E543-9000-E0934EE8B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8" Type="http://schemas.openxmlformats.org/officeDocument/2006/relationships/oleObject" Target="../embeddings/oleObject2.bin"/><Relationship Id="rId9" Type="http://schemas.openxmlformats.org/officeDocument/2006/relationships/oleObject" Target="../embeddings/oleObject3.bin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Searching on Multi-Dimensional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 106</a:t>
            </a:r>
          </a:p>
          <a:p>
            <a:r>
              <a:rPr lang="en-US" dirty="0" smtClean="0"/>
              <a:t>Slide Courtesy: Dan </a:t>
            </a:r>
            <a:r>
              <a:rPr lang="en-US" dirty="0" err="1" smtClean="0"/>
              <a:t>Tromer</a:t>
            </a:r>
            <a:r>
              <a:rPr lang="en-US" dirty="0" smtClean="0"/>
              <a:t>, </a:t>
            </a:r>
            <a:r>
              <a:rPr lang="en-US" dirty="0" err="1" smtClean="0"/>
              <a:t>Piotyr</a:t>
            </a:r>
            <a:r>
              <a:rPr lang="en-US" dirty="0" smtClean="0"/>
              <a:t> </a:t>
            </a:r>
            <a:r>
              <a:rPr lang="en-US" dirty="0" err="1" smtClean="0"/>
              <a:t>Indyk</a:t>
            </a:r>
            <a:r>
              <a:rPr lang="en-US" dirty="0" smtClean="0"/>
              <a:t>, George </a:t>
            </a:r>
            <a:r>
              <a:rPr lang="en-US" dirty="0" err="1" smtClean="0"/>
              <a:t>Bebis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Quadtree – Nearest Neighbor Query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66725" y="1989138"/>
            <a:ext cx="3816350" cy="374491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1114425" y="4760913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1006475" y="3068638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1150938" y="245745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1690688" y="353695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3240088" y="5049838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2339975" y="1916113"/>
            <a:ext cx="0" cy="3852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466725" y="3897313"/>
            <a:ext cx="1873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1439863" y="1989138"/>
            <a:ext cx="0" cy="1871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431800" y="2960688"/>
            <a:ext cx="19081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2374900" y="3897313"/>
            <a:ext cx="1873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2190750" y="5826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>
                <a:latin typeface="Times New Roman" pitchFamily="-101" charset="0"/>
              </a:rPr>
              <a:t>X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71438" y="37163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>
                <a:latin typeface="Times New Roman" pitchFamily="-101" charset="0"/>
              </a:rPr>
              <a:t>Y</a:t>
            </a:r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6659563" y="1881188"/>
            <a:ext cx="936625" cy="5762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1"/>
            <a:r>
              <a:rPr lang="en-US" sz="2400">
                <a:latin typeface="Times New Roman" pitchFamily="-101" charset="0"/>
              </a:rPr>
              <a:t>X</a:t>
            </a:r>
            <a:r>
              <a:rPr lang="en-US" sz="2400" baseline="-25000">
                <a:latin typeface="Times New Roman" pitchFamily="-101" charset="0"/>
              </a:rPr>
              <a:t>1</a:t>
            </a:r>
            <a:r>
              <a:rPr lang="en-US" sz="2400">
                <a:latin typeface="Times New Roman" pitchFamily="-101" charset="0"/>
              </a:rPr>
              <a:t>,Y</a:t>
            </a:r>
            <a:r>
              <a:rPr lang="en-US" sz="2400" baseline="-25000">
                <a:latin typeface="Times New Roman" pitchFamily="-101" charset="0"/>
              </a:rPr>
              <a:t>1</a:t>
            </a:r>
          </a:p>
        </p:txBody>
      </p:sp>
      <p:sp>
        <p:nvSpPr>
          <p:cNvPr id="101393" name="Line 18"/>
          <p:cNvSpPr>
            <a:spLocks noChangeShapeType="1"/>
          </p:cNvSpPr>
          <p:nvPr/>
        </p:nvSpPr>
        <p:spPr bwMode="auto">
          <a:xfrm>
            <a:off x="7559675" y="2312988"/>
            <a:ext cx="11890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4" name="Line 19"/>
          <p:cNvSpPr>
            <a:spLocks noChangeShapeType="1"/>
          </p:cNvSpPr>
          <p:nvPr/>
        </p:nvSpPr>
        <p:spPr bwMode="auto">
          <a:xfrm flipH="1">
            <a:off x="5111750" y="2312988"/>
            <a:ext cx="1547813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5" name="Oval 20"/>
          <p:cNvSpPr>
            <a:spLocks noChangeArrowheads="1"/>
          </p:cNvSpPr>
          <p:nvPr/>
        </p:nvSpPr>
        <p:spPr bwMode="auto">
          <a:xfrm>
            <a:off x="3851275" y="3500438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6" name="Oval 21"/>
          <p:cNvSpPr>
            <a:spLocks noChangeArrowheads="1"/>
          </p:cNvSpPr>
          <p:nvPr/>
        </p:nvSpPr>
        <p:spPr bwMode="auto">
          <a:xfrm>
            <a:off x="4932363" y="3068638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7" name="Line 22"/>
          <p:cNvSpPr>
            <a:spLocks noChangeShapeType="1"/>
          </p:cNvSpPr>
          <p:nvPr/>
        </p:nvSpPr>
        <p:spPr bwMode="auto">
          <a:xfrm flipH="1">
            <a:off x="6551613" y="245745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8" name="Line 23"/>
          <p:cNvSpPr>
            <a:spLocks noChangeShapeType="1"/>
          </p:cNvSpPr>
          <p:nvPr/>
        </p:nvSpPr>
        <p:spPr bwMode="auto">
          <a:xfrm>
            <a:off x="7272338" y="2457450"/>
            <a:ext cx="684212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9" name="Oval 27"/>
          <p:cNvSpPr>
            <a:spLocks noChangeArrowheads="1"/>
          </p:cNvSpPr>
          <p:nvPr/>
        </p:nvSpPr>
        <p:spPr bwMode="auto">
          <a:xfrm>
            <a:off x="6011863" y="3068638"/>
            <a:ext cx="936625" cy="5762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1"/>
            <a:r>
              <a:rPr lang="en-US" sz="2400">
                <a:latin typeface="Times New Roman" pitchFamily="-101" charset="0"/>
              </a:rPr>
              <a:t>X</a:t>
            </a:r>
            <a:r>
              <a:rPr lang="en-US" sz="2400" baseline="-25000">
                <a:latin typeface="Times New Roman" pitchFamily="-101" charset="0"/>
              </a:rPr>
              <a:t>2</a:t>
            </a:r>
            <a:r>
              <a:rPr lang="en-US" sz="2400">
                <a:latin typeface="Times New Roman" pitchFamily="-101" charset="0"/>
              </a:rPr>
              <a:t>,Y</a:t>
            </a:r>
            <a:r>
              <a:rPr lang="en-US" sz="2400" baseline="-25000">
                <a:latin typeface="Times New Roman" pitchFamily="-101" charset="0"/>
              </a:rPr>
              <a:t>2</a:t>
            </a:r>
          </a:p>
        </p:txBody>
      </p:sp>
      <p:sp>
        <p:nvSpPr>
          <p:cNvPr id="101400" name="Line 28"/>
          <p:cNvSpPr>
            <a:spLocks noChangeShapeType="1"/>
          </p:cNvSpPr>
          <p:nvPr/>
        </p:nvSpPr>
        <p:spPr bwMode="auto">
          <a:xfrm>
            <a:off x="6911975" y="3500438"/>
            <a:ext cx="11890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1" name="Line 29"/>
          <p:cNvSpPr>
            <a:spLocks noChangeShapeType="1"/>
          </p:cNvSpPr>
          <p:nvPr/>
        </p:nvSpPr>
        <p:spPr bwMode="auto">
          <a:xfrm flipH="1">
            <a:off x="4643438" y="3500438"/>
            <a:ext cx="1368425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2" name="Line 30"/>
          <p:cNvSpPr>
            <a:spLocks noChangeShapeType="1"/>
          </p:cNvSpPr>
          <p:nvPr/>
        </p:nvSpPr>
        <p:spPr bwMode="auto">
          <a:xfrm flipH="1">
            <a:off x="5832475" y="3644900"/>
            <a:ext cx="503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3" name="Line 31"/>
          <p:cNvSpPr>
            <a:spLocks noChangeShapeType="1"/>
          </p:cNvSpPr>
          <p:nvPr/>
        </p:nvSpPr>
        <p:spPr bwMode="auto">
          <a:xfrm>
            <a:off x="6624638" y="3644900"/>
            <a:ext cx="539750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4" name="Oval 32"/>
          <p:cNvSpPr>
            <a:spLocks noChangeArrowheads="1"/>
          </p:cNvSpPr>
          <p:nvPr/>
        </p:nvSpPr>
        <p:spPr bwMode="auto">
          <a:xfrm>
            <a:off x="7848600" y="3141663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5" name="Oval 33"/>
          <p:cNvSpPr>
            <a:spLocks noChangeArrowheads="1"/>
          </p:cNvSpPr>
          <p:nvPr/>
        </p:nvSpPr>
        <p:spPr bwMode="auto">
          <a:xfrm>
            <a:off x="8748713" y="310515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6" name="Oval 34"/>
          <p:cNvSpPr>
            <a:spLocks noChangeArrowheads="1"/>
          </p:cNvSpPr>
          <p:nvPr/>
        </p:nvSpPr>
        <p:spPr bwMode="auto">
          <a:xfrm>
            <a:off x="5724525" y="4329113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7" name="Oval 35"/>
          <p:cNvSpPr>
            <a:spLocks noChangeArrowheads="1"/>
          </p:cNvSpPr>
          <p:nvPr/>
        </p:nvSpPr>
        <p:spPr bwMode="auto">
          <a:xfrm>
            <a:off x="4427538" y="429260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8" name="Oval 36"/>
          <p:cNvSpPr>
            <a:spLocks noChangeArrowheads="1"/>
          </p:cNvSpPr>
          <p:nvPr/>
        </p:nvSpPr>
        <p:spPr bwMode="auto">
          <a:xfrm>
            <a:off x="7091363" y="4329113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9" name="TextBox 45"/>
          <p:cNvSpPr txBox="1">
            <a:spLocks noChangeArrowheads="1"/>
          </p:cNvSpPr>
          <p:nvPr/>
        </p:nvSpPr>
        <p:spPr bwMode="auto">
          <a:xfrm>
            <a:off x="6192838" y="2120900"/>
            <a:ext cx="55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SW</a:t>
            </a:r>
          </a:p>
        </p:txBody>
      </p:sp>
      <p:sp>
        <p:nvSpPr>
          <p:cNvPr id="101410" name="TextBox 44"/>
          <p:cNvSpPr txBox="1">
            <a:spLocks noChangeArrowheads="1"/>
          </p:cNvSpPr>
          <p:nvPr/>
        </p:nvSpPr>
        <p:spPr bwMode="auto">
          <a:xfrm>
            <a:off x="7646988" y="2274888"/>
            <a:ext cx="50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</a:t>
            </a:r>
          </a:p>
        </p:txBody>
      </p:sp>
      <p:sp>
        <p:nvSpPr>
          <p:cNvPr id="101411" name="TextBox 43"/>
          <p:cNvSpPr txBox="1">
            <a:spLocks noChangeArrowheads="1"/>
          </p:cNvSpPr>
          <p:nvPr/>
        </p:nvSpPr>
        <p:spPr bwMode="auto">
          <a:xfrm>
            <a:off x="7218363" y="23987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</a:t>
            </a:r>
          </a:p>
        </p:txBody>
      </p:sp>
      <p:sp>
        <p:nvSpPr>
          <p:cNvPr id="101412" name="TextBox 42"/>
          <p:cNvSpPr txBox="1">
            <a:spLocks noChangeArrowheads="1"/>
          </p:cNvSpPr>
          <p:nvPr/>
        </p:nvSpPr>
        <p:spPr bwMode="auto">
          <a:xfrm>
            <a:off x="6569075" y="245745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Oval 2"/>
          <p:cNvSpPr>
            <a:spLocks noChangeArrowheads="1"/>
          </p:cNvSpPr>
          <p:nvPr/>
        </p:nvSpPr>
        <p:spPr bwMode="auto">
          <a:xfrm>
            <a:off x="5543550" y="4221163"/>
            <a:ext cx="935038" cy="5048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Quadtree – Nearest Neighbor Query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66725" y="1989138"/>
            <a:ext cx="3816350" cy="374491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1114425" y="4760913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1006475" y="3068638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1150938" y="245745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1690688" y="353695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3240088" y="5049838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2339975" y="1916113"/>
            <a:ext cx="0" cy="3852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466725" y="3897313"/>
            <a:ext cx="1873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1439863" y="1989138"/>
            <a:ext cx="0" cy="1871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431800" y="2960688"/>
            <a:ext cx="19081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374900" y="3897313"/>
            <a:ext cx="1873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2190750" y="5826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>
                <a:latin typeface="Times New Roman" pitchFamily="-101" charset="0"/>
              </a:rPr>
              <a:t>X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71438" y="37163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>
                <a:latin typeface="Times New Roman" pitchFamily="-101" charset="0"/>
              </a:rPr>
              <a:t>Y</a:t>
            </a:r>
          </a:p>
        </p:txBody>
      </p:sp>
      <p:sp>
        <p:nvSpPr>
          <p:cNvPr id="102417" name="Oval 17"/>
          <p:cNvSpPr>
            <a:spLocks noChangeArrowheads="1"/>
          </p:cNvSpPr>
          <p:nvPr/>
        </p:nvSpPr>
        <p:spPr bwMode="auto">
          <a:xfrm>
            <a:off x="3851275" y="3500438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8" name="Oval 18"/>
          <p:cNvSpPr>
            <a:spLocks noChangeArrowheads="1"/>
          </p:cNvSpPr>
          <p:nvPr/>
        </p:nvSpPr>
        <p:spPr bwMode="auto">
          <a:xfrm>
            <a:off x="6067425" y="43576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9" name="Oval 19"/>
          <p:cNvSpPr>
            <a:spLocks noChangeArrowheads="1"/>
          </p:cNvSpPr>
          <p:nvPr/>
        </p:nvSpPr>
        <p:spPr bwMode="auto">
          <a:xfrm>
            <a:off x="769938" y="220980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0" name="Oval 21"/>
          <p:cNvSpPr>
            <a:spLocks noChangeArrowheads="1"/>
          </p:cNvSpPr>
          <p:nvPr/>
        </p:nvSpPr>
        <p:spPr bwMode="auto">
          <a:xfrm>
            <a:off x="6659563" y="1881188"/>
            <a:ext cx="936625" cy="5762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1"/>
            <a:r>
              <a:rPr lang="en-US" sz="2400">
                <a:latin typeface="Times New Roman" pitchFamily="-101" charset="0"/>
              </a:rPr>
              <a:t>X</a:t>
            </a:r>
            <a:r>
              <a:rPr lang="en-US" sz="2400" baseline="-25000">
                <a:latin typeface="Times New Roman" pitchFamily="-101" charset="0"/>
              </a:rPr>
              <a:t>1</a:t>
            </a:r>
            <a:r>
              <a:rPr lang="en-US" sz="2400">
                <a:latin typeface="Times New Roman" pitchFamily="-101" charset="0"/>
              </a:rPr>
              <a:t>,Y</a:t>
            </a:r>
            <a:r>
              <a:rPr lang="en-US" sz="2400" baseline="-25000">
                <a:latin typeface="Times New Roman" pitchFamily="-101" charset="0"/>
              </a:rPr>
              <a:t>1</a:t>
            </a:r>
          </a:p>
        </p:txBody>
      </p:sp>
      <p:sp>
        <p:nvSpPr>
          <p:cNvPr id="102421" name="Line 22"/>
          <p:cNvSpPr>
            <a:spLocks noChangeShapeType="1"/>
          </p:cNvSpPr>
          <p:nvPr/>
        </p:nvSpPr>
        <p:spPr bwMode="auto">
          <a:xfrm>
            <a:off x="7559675" y="2312988"/>
            <a:ext cx="1225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2" name="Line 23"/>
          <p:cNvSpPr>
            <a:spLocks noChangeShapeType="1"/>
          </p:cNvSpPr>
          <p:nvPr/>
        </p:nvSpPr>
        <p:spPr bwMode="auto">
          <a:xfrm flipH="1">
            <a:off x="5111750" y="2312988"/>
            <a:ext cx="1547813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3" name="Oval 24"/>
          <p:cNvSpPr>
            <a:spLocks noChangeArrowheads="1"/>
          </p:cNvSpPr>
          <p:nvPr/>
        </p:nvSpPr>
        <p:spPr bwMode="auto">
          <a:xfrm>
            <a:off x="4932363" y="3068638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4" name="Line 25"/>
          <p:cNvSpPr>
            <a:spLocks noChangeShapeType="1"/>
          </p:cNvSpPr>
          <p:nvPr/>
        </p:nvSpPr>
        <p:spPr bwMode="auto">
          <a:xfrm flipH="1">
            <a:off x="6551613" y="245745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5" name="Line 26"/>
          <p:cNvSpPr>
            <a:spLocks noChangeShapeType="1"/>
          </p:cNvSpPr>
          <p:nvPr/>
        </p:nvSpPr>
        <p:spPr bwMode="auto">
          <a:xfrm>
            <a:off x="7272338" y="2457450"/>
            <a:ext cx="684212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6" name="Oval 29"/>
          <p:cNvSpPr>
            <a:spLocks noChangeArrowheads="1"/>
          </p:cNvSpPr>
          <p:nvPr/>
        </p:nvSpPr>
        <p:spPr bwMode="auto">
          <a:xfrm>
            <a:off x="6011863" y="3068638"/>
            <a:ext cx="936625" cy="5762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1"/>
            <a:r>
              <a:rPr lang="en-US" sz="2400">
                <a:latin typeface="Times New Roman" pitchFamily="-101" charset="0"/>
              </a:rPr>
              <a:t>X</a:t>
            </a:r>
            <a:r>
              <a:rPr lang="en-US" sz="2400" baseline="-25000">
                <a:latin typeface="Times New Roman" pitchFamily="-101" charset="0"/>
              </a:rPr>
              <a:t>2</a:t>
            </a:r>
            <a:r>
              <a:rPr lang="en-US" sz="2400">
                <a:latin typeface="Times New Roman" pitchFamily="-101" charset="0"/>
              </a:rPr>
              <a:t>,Y</a:t>
            </a:r>
            <a:r>
              <a:rPr lang="en-US" sz="2400" baseline="-25000">
                <a:latin typeface="Times New Roman" pitchFamily="-101" charset="0"/>
              </a:rPr>
              <a:t>2</a:t>
            </a:r>
          </a:p>
        </p:txBody>
      </p:sp>
      <p:sp>
        <p:nvSpPr>
          <p:cNvPr id="102427" name="Line 30"/>
          <p:cNvSpPr>
            <a:spLocks noChangeShapeType="1"/>
          </p:cNvSpPr>
          <p:nvPr/>
        </p:nvSpPr>
        <p:spPr bwMode="auto">
          <a:xfrm>
            <a:off x="6911975" y="3500438"/>
            <a:ext cx="11890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8" name="Line 31"/>
          <p:cNvSpPr>
            <a:spLocks noChangeShapeType="1"/>
          </p:cNvSpPr>
          <p:nvPr/>
        </p:nvSpPr>
        <p:spPr bwMode="auto">
          <a:xfrm flipH="1">
            <a:off x="4643438" y="3500438"/>
            <a:ext cx="1368425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9" name="Line 32"/>
          <p:cNvSpPr>
            <a:spLocks noChangeShapeType="1"/>
          </p:cNvSpPr>
          <p:nvPr/>
        </p:nvSpPr>
        <p:spPr bwMode="auto">
          <a:xfrm flipH="1">
            <a:off x="5832475" y="3644900"/>
            <a:ext cx="503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0" name="Line 33"/>
          <p:cNvSpPr>
            <a:spLocks noChangeShapeType="1"/>
          </p:cNvSpPr>
          <p:nvPr/>
        </p:nvSpPr>
        <p:spPr bwMode="auto">
          <a:xfrm>
            <a:off x="6624638" y="3644900"/>
            <a:ext cx="539750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1" name="Oval 34"/>
          <p:cNvSpPr>
            <a:spLocks noChangeArrowheads="1"/>
          </p:cNvSpPr>
          <p:nvPr/>
        </p:nvSpPr>
        <p:spPr bwMode="auto">
          <a:xfrm>
            <a:off x="7848600" y="3141663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2" name="Oval 35"/>
          <p:cNvSpPr>
            <a:spLocks noChangeArrowheads="1"/>
          </p:cNvSpPr>
          <p:nvPr/>
        </p:nvSpPr>
        <p:spPr bwMode="auto">
          <a:xfrm>
            <a:off x="8748713" y="310515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3" name="Oval 36"/>
          <p:cNvSpPr>
            <a:spLocks noChangeArrowheads="1"/>
          </p:cNvSpPr>
          <p:nvPr/>
        </p:nvSpPr>
        <p:spPr bwMode="auto">
          <a:xfrm>
            <a:off x="5724525" y="4329113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4" name="Oval 37"/>
          <p:cNvSpPr>
            <a:spLocks noChangeArrowheads="1"/>
          </p:cNvSpPr>
          <p:nvPr/>
        </p:nvSpPr>
        <p:spPr bwMode="auto">
          <a:xfrm>
            <a:off x="4427538" y="4292600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5" name="Oval 38"/>
          <p:cNvSpPr>
            <a:spLocks noChangeArrowheads="1"/>
          </p:cNvSpPr>
          <p:nvPr/>
        </p:nvSpPr>
        <p:spPr bwMode="auto">
          <a:xfrm>
            <a:off x="7091363" y="4329113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6" name="TextBox 40"/>
          <p:cNvSpPr txBox="1">
            <a:spLocks noChangeArrowheads="1"/>
          </p:cNvSpPr>
          <p:nvPr/>
        </p:nvSpPr>
        <p:spPr bwMode="auto">
          <a:xfrm>
            <a:off x="5745163" y="3614738"/>
            <a:ext cx="56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NW</a:t>
            </a:r>
          </a:p>
        </p:txBody>
      </p:sp>
      <p:sp>
        <p:nvSpPr>
          <p:cNvPr id="102437" name="TextBox 42"/>
          <p:cNvSpPr txBox="1">
            <a:spLocks noChangeArrowheads="1"/>
          </p:cNvSpPr>
          <p:nvPr/>
        </p:nvSpPr>
        <p:spPr bwMode="auto">
          <a:xfrm>
            <a:off x="6467475" y="242570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NW</a:t>
            </a:r>
          </a:p>
        </p:txBody>
      </p:sp>
      <p:sp>
        <p:nvSpPr>
          <p:cNvPr id="102438" name="TextBox 43"/>
          <p:cNvSpPr txBox="1">
            <a:spLocks noChangeArrowheads="1"/>
          </p:cNvSpPr>
          <p:nvPr/>
        </p:nvSpPr>
        <p:spPr bwMode="auto">
          <a:xfrm>
            <a:off x="7218363" y="23987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</a:t>
            </a:r>
          </a:p>
        </p:txBody>
      </p:sp>
      <p:sp>
        <p:nvSpPr>
          <p:cNvPr id="102439" name="TextBox 44"/>
          <p:cNvSpPr txBox="1">
            <a:spLocks noChangeArrowheads="1"/>
          </p:cNvSpPr>
          <p:nvPr/>
        </p:nvSpPr>
        <p:spPr bwMode="auto">
          <a:xfrm>
            <a:off x="7531100" y="2032000"/>
            <a:ext cx="506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</a:t>
            </a:r>
          </a:p>
        </p:txBody>
      </p:sp>
      <p:sp>
        <p:nvSpPr>
          <p:cNvPr id="102440" name="TextBox 45"/>
          <p:cNvSpPr txBox="1">
            <a:spLocks noChangeArrowheads="1"/>
          </p:cNvSpPr>
          <p:nvPr/>
        </p:nvSpPr>
        <p:spPr bwMode="auto">
          <a:xfrm>
            <a:off x="6011863" y="2060575"/>
            <a:ext cx="55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Quadtree</a:t>
            </a:r>
            <a:r>
              <a:rPr lang="he-IL">
                <a:latin typeface="Garamond" pitchFamily="-101" charset="0"/>
              </a:rPr>
              <a:t>– </a:t>
            </a:r>
            <a:r>
              <a:rPr lang="es-ES_tradnl"/>
              <a:t> </a:t>
            </a:r>
            <a:r>
              <a:rPr lang="en-US"/>
              <a:t>Nearest Neighbor Query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11188" y="1636713"/>
            <a:ext cx="3816350" cy="374491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762000" y="4905375"/>
            <a:ext cx="252413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295400" y="3228975"/>
            <a:ext cx="252413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1295400" y="2105025"/>
            <a:ext cx="252413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2133600" y="1781175"/>
            <a:ext cx="252413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3962400" y="5057775"/>
            <a:ext cx="252413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2484438" y="1563688"/>
            <a:ext cx="0" cy="3852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611188" y="3544888"/>
            <a:ext cx="1873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1584325" y="1636713"/>
            <a:ext cx="0" cy="1871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76263" y="2608263"/>
            <a:ext cx="19081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2519363" y="3544888"/>
            <a:ext cx="18732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2335213" y="54737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>
                <a:latin typeface="Times New Roman" pitchFamily="-101" charset="0"/>
              </a:rPr>
              <a:t>X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215900" y="3363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>
                <a:latin typeface="Times New Roman" pitchFamily="-101" charset="0"/>
              </a:rPr>
              <a:t>Y</a:t>
            </a:r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4114800" y="1857375"/>
            <a:ext cx="252413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1" name="Oval 17"/>
          <p:cNvSpPr>
            <a:spLocks noChangeArrowheads="1"/>
          </p:cNvSpPr>
          <p:nvPr/>
        </p:nvSpPr>
        <p:spPr bwMode="auto">
          <a:xfrm>
            <a:off x="2590800" y="360997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650" name="Oval 18"/>
          <p:cNvSpPr>
            <a:spLocks noChangeArrowheads="1"/>
          </p:cNvSpPr>
          <p:nvPr/>
        </p:nvSpPr>
        <p:spPr bwMode="auto">
          <a:xfrm rot="1509325">
            <a:off x="871538" y="3262313"/>
            <a:ext cx="2620962" cy="6223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3" name="Oval 20"/>
          <p:cNvSpPr>
            <a:spLocks noChangeArrowheads="1"/>
          </p:cNvSpPr>
          <p:nvPr/>
        </p:nvSpPr>
        <p:spPr bwMode="auto">
          <a:xfrm>
            <a:off x="6659563" y="1528763"/>
            <a:ext cx="936625" cy="5762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1"/>
            <a:r>
              <a:rPr lang="en-US" sz="2400">
                <a:latin typeface="Times New Roman" pitchFamily="-101" charset="0"/>
              </a:rPr>
              <a:t>X</a:t>
            </a:r>
            <a:r>
              <a:rPr lang="en-US" sz="2400" baseline="-25000">
                <a:latin typeface="Times New Roman" pitchFamily="-101" charset="0"/>
              </a:rPr>
              <a:t>1</a:t>
            </a:r>
            <a:r>
              <a:rPr lang="en-US" sz="2400">
                <a:latin typeface="Times New Roman" pitchFamily="-101" charset="0"/>
              </a:rPr>
              <a:t>,Y</a:t>
            </a:r>
            <a:r>
              <a:rPr lang="en-US" sz="2400" baseline="-25000">
                <a:latin typeface="Times New Roman" pitchFamily="-101" charset="0"/>
              </a:rPr>
              <a:t>1</a:t>
            </a:r>
          </a:p>
        </p:txBody>
      </p:sp>
      <p:sp>
        <p:nvSpPr>
          <p:cNvPr id="103444" name="Line 23"/>
          <p:cNvSpPr>
            <a:spLocks noChangeShapeType="1"/>
          </p:cNvSpPr>
          <p:nvPr/>
        </p:nvSpPr>
        <p:spPr bwMode="auto">
          <a:xfrm>
            <a:off x="7559675" y="1960563"/>
            <a:ext cx="12969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5" name="Line 24"/>
          <p:cNvSpPr>
            <a:spLocks noChangeShapeType="1"/>
          </p:cNvSpPr>
          <p:nvPr/>
        </p:nvSpPr>
        <p:spPr bwMode="auto">
          <a:xfrm flipH="1">
            <a:off x="5111750" y="1960563"/>
            <a:ext cx="1547813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6" name="Oval 25"/>
          <p:cNvSpPr>
            <a:spLocks noChangeArrowheads="1"/>
          </p:cNvSpPr>
          <p:nvPr/>
        </p:nvSpPr>
        <p:spPr bwMode="auto">
          <a:xfrm>
            <a:off x="4932363" y="2716213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7" name="Line 26"/>
          <p:cNvSpPr>
            <a:spLocks noChangeShapeType="1"/>
          </p:cNvSpPr>
          <p:nvPr/>
        </p:nvSpPr>
        <p:spPr bwMode="auto">
          <a:xfrm flipH="1">
            <a:off x="6551613" y="2105025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8" name="Line 27"/>
          <p:cNvSpPr>
            <a:spLocks noChangeShapeType="1"/>
          </p:cNvSpPr>
          <p:nvPr/>
        </p:nvSpPr>
        <p:spPr bwMode="auto">
          <a:xfrm>
            <a:off x="7272338" y="2105025"/>
            <a:ext cx="684212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9" name="Oval 31"/>
          <p:cNvSpPr>
            <a:spLocks noChangeArrowheads="1"/>
          </p:cNvSpPr>
          <p:nvPr/>
        </p:nvSpPr>
        <p:spPr bwMode="auto">
          <a:xfrm>
            <a:off x="6011863" y="2716213"/>
            <a:ext cx="936625" cy="5762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rtl="1"/>
            <a:r>
              <a:rPr lang="en-US" sz="2400">
                <a:latin typeface="Times New Roman" pitchFamily="-101" charset="0"/>
              </a:rPr>
              <a:t>X</a:t>
            </a:r>
            <a:r>
              <a:rPr lang="en-US" sz="2400" baseline="-25000">
                <a:latin typeface="Times New Roman" pitchFamily="-101" charset="0"/>
              </a:rPr>
              <a:t>2</a:t>
            </a:r>
            <a:r>
              <a:rPr lang="en-US" sz="2400">
                <a:latin typeface="Times New Roman" pitchFamily="-101" charset="0"/>
              </a:rPr>
              <a:t>,Y</a:t>
            </a:r>
            <a:r>
              <a:rPr lang="en-US" sz="2400" baseline="-25000">
                <a:latin typeface="Times New Roman" pitchFamily="-101" charset="0"/>
              </a:rPr>
              <a:t>2</a:t>
            </a:r>
          </a:p>
        </p:txBody>
      </p:sp>
      <p:sp>
        <p:nvSpPr>
          <p:cNvPr id="103450" name="Line 32"/>
          <p:cNvSpPr>
            <a:spLocks noChangeShapeType="1"/>
          </p:cNvSpPr>
          <p:nvPr/>
        </p:nvSpPr>
        <p:spPr bwMode="auto">
          <a:xfrm>
            <a:off x="6911975" y="3148013"/>
            <a:ext cx="11890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1" name="Line 33"/>
          <p:cNvSpPr>
            <a:spLocks noChangeShapeType="1"/>
          </p:cNvSpPr>
          <p:nvPr/>
        </p:nvSpPr>
        <p:spPr bwMode="auto">
          <a:xfrm flipH="1">
            <a:off x="4643438" y="3148013"/>
            <a:ext cx="1368425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2" name="Line 34"/>
          <p:cNvSpPr>
            <a:spLocks noChangeShapeType="1"/>
          </p:cNvSpPr>
          <p:nvPr/>
        </p:nvSpPr>
        <p:spPr bwMode="auto">
          <a:xfrm flipH="1">
            <a:off x="5832475" y="3292475"/>
            <a:ext cx="503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3" name="Line 35"/>
          <p:cNvSpPr>
            <a:spLocks noChangeShapeType="1"/>
          </p:cNvSpPr>
          <p:nvPr/>
        </p:nvSpPr>
        <p:spPr bwMode="auto">
          <a:xfrm>
            <a:off x="6624638" y="3292475"/>
            <a:ext cx="539750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4" name="Oval 36"/>
          <p:cNvSpPr>
            <a:spLocks noChangeArrowheads="1"/>
          </p:cNvSpPr>
          <p:nvPr/>
        </p:nvSpPr>
        <p:spPr bwMode="auto">
          <a:xfrm>
            <a:off x="7920038" y="2789238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5" name="Oval 37"/>
          <p:cNvSpPr>
            <a:spLocks noChangeArrowheads="1"/>
          </p:cNvSpPr>
          <p:nvPr/>
        </p:nvSpPr>
        <p:spPr bwMode="auto">
          <a:xfrm>
            <a:off x="8783638" y="2824163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6" name="Oval 38"/>
          <p:cNvSpPr>
            <a:spLocks noChangeArrowheads="1"/>
          </p:cNvSpPr>
          <p:nvPr/>
        </p:nvSpPr>
        <p:spPr bwMode="auto">
          <a:xfrm>
            <a:off x="5724525" y="3976688"/>
            <a:ext cx="252413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7" name="Oval 39"/>
          <p:cNvSpPr>
            <a:spLocks noChangeArrowheads="1"/>
          </p:cNvSpPr>
          <p:nvPr/>
        </p:nvSpPr>
        <p:spPr bwMode="auto">
          <a:xfrm>
            <a:off x="4427538" y="3940175"/>
            <a:ext cx="252412" cy="2524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8" name="Oval 40"/>
          <p:cNvSpPr>
            <a:spLocks noChangeArrowheads="1"/>
          </p:cNvSpPr>
          <p:nvPr/>
        </p:nvSpPr>
        <p:spPr bwMode="auto">
          <a:xfrm>
            <a:off x="7091363" y="3976688"/>
            <a:ext cx="252412" cy="2524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9" name="Oval 41"/>
          <p:cNvSpPr>
            <a:spLocks noChangeArrowheads="1"/>
          </p:cNvSpPr>
          <p:nvPr/>
        </p:nvSpPr>
        <p:spPr bwMode="auto">
          <a:xfrm>
            <a:off x="7667625" y="28971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674" name="Oval 42"/>
          <p:cNvSpPr>
            <a:spLocks noChangeArrowheads="1"/>
          </p:cNvSpPr>
          <p:nvPr/>
        </p:nvSpPr>
        <p:spPr bwMode="auto">
          <a:xfrm rot="-1076375">
            <a:off x="4211638" y="3292475"/>
            <a:ext cx="3852862" cy="504825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61" name="TextBox 42"/>
          <p:cNvSpPr txBox="1">
            <a:spLocks noChangeArrowheads="1"/>
          </p:cNvSpPr>
          <p:nvPr/>
        </p:nvSpPr>
        <p:spPr bwMode="auto">
          <a:xfrm>
            <a:off x="6548438" y="202565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NW</a:t>
            </a:r>
          </a:p>
        </p:txBody>
      </p:sp>
      <p:sp>
        <p:nvSpPr>
          <p:cNvPr id="103462" name="TextBox 43"/>
          <p:cNvSpPr txBox="1">
            <a:spLocks noChangeArrowheads="1"/>
          </p:cNvSpPr>
          <p:nvPr/>
        </p:nvSpPr>
        <p:spPr bwMode="auto">
          <a:xfrm>
            <a:off x="6043613" y="1741488"/>
            <a:ext cx="55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SW</a:t>
            </a:r>
          </a:p>
        </p:txBody>
      </p:sp>
      <p:sp>
        <p:nvSpPr>
          <p:cNvPr id="103463" name="TextBox 44"/>
          <p:cNvSpPr txBox="1">
            <a:spLocks noChangeArrowheads="1"/>
          </p:cNvSpPr>
          <p:nvPr/>
        </p:nvSpPr>
        <p:spPr bwMode="auto">
          <a:xfrm>
            <a:off x="7307263" y="2103438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</a:t>
            </a:r>
          </a:p>
        </p:txBody>
      </p:sp>
      <p:sp>
        <p:nvSpPr>
          <p:cNvPr id="103464" name="TextBox 45"/>
          <p:cNvSpPr txBox="1">
            <a:spLocks noChangeArrowheads="1"/>
          </p:cNvSpPr>
          <p:nvPr/>
        </p:nvSpPr>
        <p:spPr bwMode="auto">
          <a:xfrm>
            <a:off x="7596188" y="17700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</a:t>
            </a:r>
          </a:p>
        </p:txBody>
      </p:sp>
      <p:sp>
        <p:nvSpPr>
          <p:cNvPr id="103465" name="TextBox 46"/>
          <p:cNvSpPr txBox="1">
            <a:spLocks noChangeArrowheads="1"/>
          </p:cNvSpPr>
          <p:nvPr/>
        </p:nvSpPr>
        <p:spPr bwMode="auto">
          <a:xfrm>
            <a:off x="5294313" y="3005138"/>
            <a:ext cx="55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SW</a:t>
            </a:r>
          </a:p>
        </p:txBody>
      </p:sp>
      <p:sp>
        <p:nvSpPr>
          <p:cNvPr id="103466" name="TextBox 47"/>
          <p:cNvSpPr txBox="1">
            <a:spLocks noChangeArrowheads="1"/>
          </p:cNvSpPr>
          <p:nvPr/>
        </p:nvSpPr>
        <p:spPr bwMode="auto">
          <a:xfrm>
            <a:off x="5724525" y="3324225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NW</a:t>
            </a:r>
          </a:p>
        </p:txBody>
      </p:sp>
      <p:sp>
        <p:nvSpPr>
          <p:cNvPr id="103467" name="TextBox 48"/>
          <p:cNvSpPr txBox="1">
            <a:spLocks noChangeArrowheads="1"/>
          </p:cNvSpPr>
          <p:nvPr/>
        </p:nvSpPr>
        <p:spPr bwMode="auto">
          <a:xfrm>
            <a:off x="6648450" y="3267075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</a:t>
            </a:r>
          </a:p>
        </p:txBody>
      </p:sp>
      <p:sp>
        <p:nvSpPr>
          <p:cNvPr id="103468" name="TextBox 49"/>
          <p:cNvSpPr txBox="1">
            <a:spLocks noChangeArrowheads="1"/>
          </p:cNvSpPr>
          <p:nvPr/>
        </p:nvSpPr>
        <p:spPr bwMode="auto">
          <a:xfrm>
            <a:off x="7362825" y="325913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50" grpId="0" animBg="1"/>
      <p:bldP spid="3256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57175" y="787400"/>
            <a:ext cx="5715000" cy="4064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2400" b="1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Algorithm</a:t>
            </a:r>
          </a:p>
          <a:p>
            <a:pPr>
              <a:buFontTx/>
              <a:buNone/>
            </a:pPr>
            <a:endParaRPr lang="en-US" sz="800">
              <a:solidFill>
                <a:srgbClr val="FF0000"/>
              </a:solidFill>
            </a:endParaRPr>
          </a:p>
          <a:p>
            <a:pPr>
              <a:buFont typeface="Wingdings" pitchFamily="-101" charset="2"/>
              <a:buNone/>
            </a:pPr>
            <a:r>
              <a:rPr lang="en-US" sz="2000"/>
              <a:t>Initialize range search with large r</a:t>
            </a:r>
          </a:p>
          <a:p>
            <a:pPr>
              <a:buFontTx/>
              <a:buNone/>
            </a:pPr>
            <a:r>
              <a:rPr lang="en-US" sz="2000"/>
              <a:t>Put the root on a stack</a:t>
            </a:r>
          </a:p>
          <a:p>
            <a:pPr>
              <a:buFontTx/>
              <a:buNone/>
            </a:pPr>
            <a:r>
              <a:rPr lang="en-US" sz="2000"/>
              <a:t>Repeat</a:t>
            </a:r>
            <a:endParaRPr lang="en-US" sz="1000"/>
          </a:p>
          <a:p>
            <a:pPr lvl="1"/>
            <a:r>
              <a:rPr lang="en-US" sz="2000"/>
              <a:t>Pop the next node </a:t>
            </a:r>
            <a:r>
              <a:rPr lang="en-US" sz="2000" i="1"/>
              <a:t>T</a:t>
            </a:r>
            <a:r>
              <a:rPr lang="en-US" sz="2000"/>
              <a:t> from the stack</a:t>
            </a:r>
            <a:endParaRPr lang="en-US" sz="1000"/>
          </a:p>
          <a:p>
            <a:pPr lvl="1"/>
            <a:r>
              <a:rPr lang="en-US" sz="2000"/>
              <a:t>For each child </a:t>
            </a:r>
            <a:r>
              <a:rPr lang="en-US" sz="2000" i="1"/>
              <a:t>C</a:t>
            </a:r>
            <a:r>
              <a:rPr lang="en-US" sz="2000"/>
              <a:t> of </a:t>
            </a:r>
            <a:r>
              <a:rPr lang="en-US" sz="2000" i="1"/>
              <a:t>T</a:t>
            </a:r>
            <a:endParaRPr lang="en-US" sz="1000"/>
          </a:p>
          <a:p>
            <a:pPr lvl="2"/>
            <a:r>
              <a:rPr lang="en-US" sz="1800"/>
              <a:t>if </a:t>
            </a:r>
            <a:r>
              <a:rPr lang="en-US" sz="1800" i="1"/>
              <a:t>C</a:t>
            </a:r>
            <a:r>
              <a:rPr lang="en-US" sz="1800"/>
              <a:t> intersects with a circle (ball) of radius </a:t>
            </a:r>
            <a:r>
              <a:rPr lang="en-US" sz="1800" i="1"/>
              <a:t>r</a:t>
            </a:r>
            <a:r>
              <a:rPr lang="en-US" sz="1800"/>
              <a:t> around </a:t>
            </a:r>
            <a:r>
              <a:rPr lang="en-US" sz="1800" i="1"/>
              <a:t>q</a:t>
            </a:r>
            <a:r>
              <a:rPr lang="en-US" sz="1800"/>
              <a:t>, add </a:t>
            </a:r>
            <a:r>
              <a:rPr lang="en-US" sz="1800" i="1"/>
              <a:t>C</a:t>
            </a:r>
            <a:r>
              <a:rPr lang="en-US" sz="1800"/>
              <a:t> to the stack </a:t>
            </a:r>
          </a:p>
          <a:p>
            <a:pPr lvl="2"/>
            <a:r>
              <a:rPr lang="en-US" sz="1800"/>
              <a:t>if </a:t>
            </a:r>
            <a:r>
              <a:rPr lang="en-US" sz="1800" i="1"/>
              <a:t>C</a:t>
            </a:r>
            <a:r>
              <a:rPr lang="en-US" sz="1800"/>
              <a:t> is a leaf, examine point(s) in </a:t>
            </a:r>
            <a:r>
              <a:rPr lang="en-US" sz="1800" i="1"/>
              <a:t>C </a:t>
            </a:r>
            <a:r>
              <a:rPr lang="en-US" sz="1800"/>
              <a:t>and</a:t>
            </a:r>
          </a:p>
          <a:p>
            <a:pPr lvl="2">
              <a:buFont typeface="Wingdings" pitchFamily="-101" charset="2"/>
              <a:buNone/>
            </a:pPr>
            <a:r>
              <a:rPr lang="en-US" sz="1800"/>
              <a:t>	  update r</a:t>
            </a:r>
            <a:endParaRPr lang="en-US" sz="1000"/>
          </a:p>
          <a:p>
            <a:pPr lvl="2"/>
            <a:endParaRPr lang="en-US" sz="1800"/>
          </a:p>
          <a:p>
            <a:pPr lvl="2"/>
            <a:endParaRPr lang="en-US" sz="1800"/>
          </a:p>
          <a:p>
            <a:pPr lvl="2"/>
            <a:endParaRPr lang="en-US" sz="1800"/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6727825" y="2105025"/>
            <a:ext cx="88900" cy="936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8108950" y="3805238"/>
            <a:ext cx="90488" cy="952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797800" y="2105025"/>
            <a:ext cx="88900" cy="936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6861175" y="2341563"/>
            <a:ext cx="88900" cy="9366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6415088" y="2860675"/>
            <a:ext cx="88900" cy="952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5924550" y="1631950"/>
            <a:ext cx="2943225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5924550" y="1631950"/>
            <a:ext cx="1471613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7396163" y="1631950"/>
            <a:ext cx="1471612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5924550" y="2860675"/>
            <a:ext cx="1471613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6683375" y="1631950"/>
            <a:ext cx="71278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6683375" y="2246313"/>
            <a:ext cx="712788" cy="61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6683375" y="1916113"/>
            <a:ext cx="712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7038975" y="1631950"/>
            <a:ext cx="1588" cy="614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>
            <a:off x="7127875" y="1773238"/>
            <a:ext cx="90488" cy="952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7083425" y="1962150"/>
            <a:ext cx="90488" cy="952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>
            <a:off x="6861175" y="1727200"/>
            <a:ext cx="88900" cy="936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5924550" y="1631950"/>
            <a:ext cx="758825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8" name="AutoShape 20"/>
          <p:cNvSpPr>
            <a:spLocks noChangeArrowheads="1"/>
          </p:cNvSpPr>
          <p:nvPr/>
        </p:nvSpPr>
        <p:spPr bwMode="auto">
          <a:xfrm>
            <a:off x="6637338" y="3001963"/>
            <a:ext cx="90487" cy="9525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9" name="Oval 21"/>
          <p:cNvSpPr>
            <a:spLocks noChangeArrowheads="1"/>
          </p:cNvSpPr>
          <p:nvPr/>
        </p:nvSpPr>
        <p:spPr bwMode="auto">
          <a:xfrm>
            <a:off x="6146800" y="2482850"/>
            <a:ext cx="1071563" cy="113347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70" name="Rectangle 25"/>
          <p:cNvSpPr>
            <a:spLocks noChangeArrowheads="1"/>
          </p:cNvSpPr>
          <p:nvPr/>
        </p:nvSpPr>
        <p:spPr bwMode="auto">
          <a:xfrm>
            <a:off x="257175" y="5194300"/>
            <a:ext cx="728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ym typeface="Symbol" pitchFamily="-101" charset="2"/>
              </a:rPr>
              <a:t>  Whenever a point is found, update r (i.e., current minimum)</a:t>
            </a:r>
            <a:endParaRPr lang="en-US" sz="1200">
              <a:sym typeface="Symbol" pitchFamily="-101" charset="2"/>
            </a:endParaRPr>
          </a:p>
          <a:p>
            <a:pPr>
              <a:buFontTx/>
              <a:buChar char="•"/>
            </a:pPr>
            <a:r>
              <a:rPr lang="en-US" sz="2000">
                <a:sym typeface="Symbol" pitchFamily="-101" charset="2"/>
              </a:rPr>
              <a:t>  Only investigate nodes with respect to current r.</a:t>
            </a:r>
          </a:p>
        </p:txBody>
      </p:sp>
      <p:sp>
        <p:nvSpPr>
          <p:cNvPr id="104471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Quadtree</a:t>
            </a:r>
            <a:r>
              <a:rPr lang="he-IL" sz="4000">
                <a:latin typeface="Garamond" pitchFamily="-101" charset="0"/>
              </a:rPr>
              <a:t>– </a:t>
            </a:r>
            <a:r>
              <a:rPr lang="en-US" sz="4000"/>
              <a:t> Nearest Neighbor Search</a:t>
            </a:r>
            <a:br>
              <a:rPr lang="en-US" sz="4000"/>
            </a:br>
            <a:endParaRPr lang="en-US"/>
          </a:p>
        </p:txBody>
      </p:sp>
      <p:sp>
        <p:nvSpPr>
          <p:cNvPr id="104472" name="TextBox 1"/>
          <p:cNvSpPr txBox="1">
            <a:spLocks noChangeArrowheads="1"/>
          </p:cNvSpPr>
          <p:nvPr/>
        </p:nvSpPr>
        <p:spPr bwMode="auto">
          <a:xfrm>
            <a:off x="6726238" y="29559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6346825" y="2719388"/>
            <a:ext cx="784225" cy="84137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9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977900"/>
            <a:ext cx="4944586" cy="2535588"/>
          </a:xfrm>
        </p:spPr>
        <p:txBody>
          <a:bodyPr/>
          <a:lstStyle/>
          <a:p>
            <a:r>
              <a:rPr lang="en-US" sz="2000" dirty="0"/>
              <a:t>Simple data structure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Easy to implement.</a:t>
            </a:r>
          </a:p>
          <a:p>
            <a:endParaRPr lang="en-US" sz="2000" dirty="0"/>
          </a:p>
          <a:p>
            <a:r>
              <a:rPr lang="en-US" sz="2000" dirty="0"/>
              <a:t>But, it might not be efficient</a:t>
            </a:r>
            <a:r>
              <a:rPr lang="en-US" sz="2000" dirty="0" smtClean="0"/>
              <a:t>:</a:t>
            </a:r>
            <a:r>
              <a:rPr lang="en-US" sz="2000" dirty="0" smtClean="0"/>
              <a:t> two close points m</a:t>
            </a:r>
            <a:r>
              <a:rPr lang="en-US" sz="2000" dirty="0" smtClean="0"/>
              <a:t>ay  require a lot of levels in the tree to split them</a:t>
            </a:r>
            <a:endParaRPr lang="en-US" sz="1800" dirty="0" smtClean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457200" y="239713"/>
            <a:ext cx="3905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200">
                <a:solidFill>
                  <a:srgbClr val="006633"/>
                </a:solidFill>
                <a:latin typeface="Garamond" pitchFamily="-101" charset="0"/>
              </a:rPr>
              <a:t>Quadtree (cont’d)</a:t>
            </a:r>
            <a:endParaRPr lang="en-US" sz="440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74072" y="165590"/>
            <a:ext cx="2425700" cy="2638425"/>
            <a:chOff x="2286000" y="2209800"/>
            <a:chExt cx="4191000" cy="4191000"/>
          </a:xfrm>
        </p:grpSpPr>
        <p:sp>
          <p:nvSpPr>
            <p:cNvPr id="105477" name="Rectangle 3"/>
            <p:cNvSpPr>
              <a:spLocks noChangeArrowheads="1"/>
            </p:cNvSpPr>
            <p:nvPr/>
          </p:nvSpPr>
          <p:spPr bwMode="auto">
            <a:xfrm>
              <a:off x="2286000" y="2209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78" name="Rectangle 4"/>
            <p:cNvSpPr>
              <a:spLocks noChangeArrowheads="1"/>
            </p:cNvSpPr>
            <p:nvPr/>
          </p:nvSpPr>
          <p:spPr bwMode="auto">
            <a:xfrm>
              <a:off x="2286000" y="2209800"/>
              <a:ext cx="9906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79" name="Rectangle 5"/>
            <p:cNvSpPr>
              <a:spLocks noChangeArrowheads="1"/>
            </p:cNvSpPr>
            <p:nvPr/>
          </p:nvSpPr>
          <p:spPr bwMode="auto">
            <a:xfrm>
              <a:off x="2286000" y="2209800"/>
              <a:ext cx="2057400" cy="205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0" name="Rectangle 6"/>
            <p:cNvSpPr>
              <a:spLocks noChangeArrowheads="1"/>
            </p:cNvSpPr>
            <p:nvPr/>
          </p:nvSpPr>
          <p:spPr bwMode="auto">
            <a:xfrm>
              <a:off x="2286000" y="2209800"/>
              <a:ext cx="4191000" cy="419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1" name="Rectangle 8"/>
            <p:cNvSpPr>
              <a:spLocks noChangeArrowheads="1"/>
            </p:cNvSpPr>
            <p:nvPr/>
          </p:nvSpPr>
          <p:spPr bwMode="auto">
            <a:xfrm>
              <a:off x="2286000" y="4267200"/>
              <a:ext cx="20574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2" name="Rectangle 9"/>
            <p:cNvSpPr>
              <a:spLocks noChangeArrowheads="1"/>
            </p:cNvSpPr>
            <p:nvPr/>
          </p:nvSpPr>
          <p:spPr bwMode="auto">
            <a:xfrm>
              <a:off x="4343400" y="2209800"/>
              <a:ext cx="2133600" cy="205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3" name="Rectangle 10"/>
            <p:cNvSpPr>
              <a:spLocks noChangeArrowheads="1"/>
            </p:cNvSpPr>
            <p:nvPr/>
          </p:nvSpPr>
          <p:spPr bwMode="auto">
            <a:xfrm>
              <a:off x="2286000" y="3200400"/>
              <a:ext cx="9906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4" name="Rectangle 11"/>
            <p:cNvSpPr>
              <a:spLocks noChangeArrowheads="1"/>
            </p:cNvSpPr>
            <p:nvPr/>
          </p:nvSpPr>
          <p:spPr bwMode="auto">
            <a:xfrm>
              <a:off x="3276600" y="2209800"/>
              <a:ext cx="10668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5" name="Rectangle 12"/>
            <p:cNvSpPr>
              <a:spLocks noChangeArrowheads="1"/>
            </p:cNvSpPr>
            <p:nvPr/>
          </p:nvSpPr>
          <p:spPr bwMode="auto">
            <a:xfrm>
              <a:off x="2286000" y="2667000"/>
              <a:ext cx="4572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6" name="Rectangle 13"/>
            <p:cNvSpPr>
              <a:spLocks noChangeArrowheads="1"/>
            </p:cNvSpPr>
            <p:nvPr/>
          </p:nvSpPr>
          <p:spPr bwMode="auto">
            <a:xfrm>
              <a:off x="2743200" y="2209800"/>
              <a:ext cx="5334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7" name="AutoShape 15"/>
            <p:cNvSpPr>
              <a:spLocks noChangeArrowheads="1"/>
            </p:cNvSpPr>
            <p:nvPr/>
          </p:nvSpPr>
          <p:spPr bwMode="auto">
            <a:xfrm>
              <a:off x="2362200" y="2362200"/>
              <a:ext cx="152400" cy="15240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9915"/>
            <a:ext cx="7294370" cy="344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27"/>
            <a:ext cx="8963539" cy="6611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525" y="815354"/>
            <a:ext cx="10195378" cy="479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The </a:t>
            </a:r>
            <a:r>
              <a:rPr lang="en-US" dirty="0" smtClean="0"/>
              <a:t>following image shows original image and its</a:t>
            </a:r>
            <a:r>
              <a:rPr lang="en-US" dirty="0" smtClean="0"/>
              <a:t> PR quad </a:t>
            </a:r>
            <a:r>
              <a:rPr lang="en-US" dirty="0" smtClean="0"/>
              <a:t>tree decomposition.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3141362"/>
            <a:ext cx="64135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2983"/>
            <a:ext cx="9144000" cy="693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3"/>
            <a:ext cx="8826478" cy="683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Large Scale Image Search in Database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Find similar images in a large database</a:t>
            </a:r>
          </a:p>
        </p:txBody>
      </p:sp>
      <p:pic>
        <p:nvPicPr>
          <p:cNvPr id="4" name="Picture 15" descr="gtotem_chimpanze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724400"/>
            <a:ext cx="1016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office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810000"/>
            <a:ext cx="11668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newCar_jpg_large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800600"/>
            <a:ext cx="1158875" cy="911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4343400"/>
          <a:ext cx="1447800" cy="1447800"/>
        </p:xfrm>
        <a:graphic>
          <a:graphicData uri="http://schemas.openxmlformats.org/presentationml/2006/ole">
            <p:oleObj spid="_x0000_s19458" name="Bitmap Image" r:id="rId7" imgW="1142857" imgH="1142857" progId="">
              <p:embed/>
            </p:oleObj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276600" y="487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239000" y="5562600"/>
          <a:ext cx="814388" cy="944563"/>
        </p:xfrm>
        <a:graphic>
          <a:graphicData uri="http://schemas.openxmlformats.org/presentationml/2006/ole">
            <p:oleObj spid="_x0000_s19459" name="Bitmap Image" r:id="rId8" imgW="1142857" imgH="1324160" progId="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029200" y="5257800"/>
          <a:ext cx="833438" cy="1243013"/>
        </p:xfrm>
        <a:graphic>
          <a:graphicData uri="http://schemas.openxmlformats.org/presentationml/2006/ole">
            <p:oleObj spid="_x0000_s19460" name="Bitmap Image" r:id="rId9" imgW="1142857" imgH="1571844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172200" y="3505200"/>
          <a:ext cx="763588" cy="1146175"/>
        </p:xfrm>
        <a:graphic>
          <a:graphicData uri="http://schemas.openxmlformats.org/presentationml/2006/ole">
            <p:oleObj spid="_x0000_s19461" name="Bitmap Image" r:id="rId10" imgW="1142857" imgH="1714739" progId="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4953000" y="3886200"/>
          <a:ext cx="949325" cy="1146175"/>
        </p:xfrm>
        <a:graphic>
          <a:graphicData uri="http://schemas.openxmlformats.org/presentationml/2006/ole">
            <p:oleObj spid="_x0000_s19462" name="Bitmap Image" r:id="rId11" imgW="1142857" imgH="1380952" progId="">
              <p:embed/>
            </p:oleObj>
          </a:graphicData>
        </a:graphic>
      </p:graphicFrame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4800600" y="3048000"/>
            <a:ext cx="3581400" cy="3810000"/>
          </a:xfrm>
          <a:prstGeom prst="can">
            <a:avLst>
              <a:gd name="adj" fmla="val 2659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15" name="Picture 20" descr="Fish_dance01_2816%20in%20Kolbe,%20Wikipedia%20smal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55626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椭圆 15"/>
          <p:cNvSpPr/>
          <p:nvPr/>
        </p:nvSpPr>
        <p:spPr>
          <a:xfrm>
            <a:off x="4724400" y="3733800"/>
            <a:ext cx="14478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638800" y="4419600"/>
            <a:ext cx="14478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221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Kristen </a:t>
            </a:r>
            <a:r>
              <a:rPr lang="en-US" altLang="zh-CN" dirty="0" err="1" smtClean="0"/>
              <a:t>Grauman</a:t>
            </a:r>
            <a:r>
              <a:rPr lang="en-US" altLang="zh-CN" dirty="0" smtClean="0"/>
              <a:t> et 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57200" y="10922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1" charset="0"/>
              <a:buChar char="•"/>
            </a:pPr>
            <a:r>
              <a:rPr lang="en-US" sz="2600" dirty="0"/>
              <a:t> A </a:t>
            </a:r>
            <a:r>
              <a:rPr lang="en-US" sz="2600" b="1" dirty="0"/>
              <a:t>binary search tree </a:t>
            </a:r>
            <a:r>
              <a:rPr lang="en-US" sz="2600" dirty="0"/>
              <a:t>where every node is a </a:t>
            </a:r>
          </a:p>
          <a:p>
            <a:r>
              <a:rPr lang="en-US" sz="2600" dirty="0"/>
              <a:t>  </a:t>
            </a:r>
            <a:r>
              <a:rPr lang="en-US" sz="2600" dirty="0" err="1"/>
              <a:t>k</a:t>
            </a:r>
            <a:r>
              <a:rPr lang="en-US" sz="2600" dirty="0"/>
              <a:t>-dimensional point.</a:t>
            </a:r>
            <a:endParaRPr lang="en-US" sz="2600" dirty="0" smtClean="0"/>
          </a:p>
          <a:p>
            <a:pPr>
              <a:buFont typeface="Arial" pitchFamily="-101" charset="0"/>
              <a:buChar char="•"/>
            </a:pPr>
            <a:endParaRPr lang="en-US" sz="2800" dirty="0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533400" y="2708275"/>
            <a:ext cx="7620000" cy="3079750"/>
            <a:chOff x="609600" y="2178050"/>
            <a:chExt cx="7620000" cy="3079750"/>
          </a:xfrm>
        </p:grpSpPr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4495800" y="2178050"/>
              <a:ext cx="914400" cy="304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4648200" y="217805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-101" charset="0"/>
                </a:rPr>
                <a:t>53, 14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90800" y="2787650"/>
              <a:ext cx="914400" cy="336550"/>
              <a:chOff x="2544" y="672"/>
              <a:chExt cx="576" cy="212"/>
            </a:xfrm>
          </p:grpSpPr>
          <p:sp>
            <p:nvSpPr>
              <p:cNvPr id="38974" name="Oval 9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5" name="Text Box 10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27, 28</a:t>
                </a:r>
              </a:p>
            </p:txBody>
          </p:sp>
        </p:grpSp>
        <p:sp>
          <p:nvSpPr>
            <p:cNvPr id="38921" name="Oval 12"/>
            <p:cNvSpPr>
              <a:spLocks noChangeArrowheads="1"/>
            </p:cNvSpPr>
            <p:nvPr/>
          </p:nvSpPr>
          <p:spPr bwMode="auto">
            <a:xfrm>
              <a:off x="6400800" y="2711450"/>
              <a:ext cx="914400" cy="304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6553200" y="271145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-101" charset="0"/>
                </a:rPr>
                <a:t>65, 51</a:t>
              </a: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57600" y="3397250"/>
              <a:ext cx="914400" cy="336550"/>
              <a:chOff x="2544" y="672"/>
              <a:chExt cx="576" cy="212"/>
            </a:xfrm>
          </p:grpSpPr>
          <p:sp>
            <p:nvSpPr>
              <p:cNvPr id="38972" name="Oval 15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3" name="Text Box 16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31, 85</a:t>
                </a: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295400" y="3397250"/>
              <a:ext cx="914400" cy="336550"/>
              <a:chOff x="2544" y="672"/>
              <a:chExt cx="576" cy="212"/>
            </a:xfrm>
          </p:grpSpPr>
          <p:sp>
            <p:nvSpPr>
              <p:cNvPr id="38970" name="Oval 18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1" name="Text Box 19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30, 11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5410200" y="3321050"/>
              <a:ext cx="914400" cy="336550"/>
              <a:chOff x="2544" y="672"/>
              <a:chExt cx="576" cy="212"/>
            </a:xfrm>
          </p:grpSpPr>
          <p:sp>
            <p:nvSpPr>
              <p:cNvPr id="38968" name="Oval 21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9" name="Text Box 22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70, 3</a:t>
                </a:r>
              </a:p>
            </p:txBody>
          </p:sp>
        </p:grpSp>
        <p:sp>
          <p:nvSpPr>
            <p:cNvPr id="38926" name="Oval 24"/>
            <p:cNvSpPr>
              <a:spLocks noChangeArrowheads="1"/>
            </p:cNvSpPr>
            <p:nvPr/>
          </p:nvSpPr>
          <p:spPr bwMode="auto">
            <a:xfrm>
              <a:off x="7315200" y="3321050"/>
              <a:ext cx="914400" cy="304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7" name="Text Box 25"/>
            <p:cNvSpPr txBox="1">
              <a:spLocks noChangeArrowheads="1"/>
            </p:cNvSpPr>
            <p:nvPr/>
          </p:nvSpPr>
          <p:spPr bwMode="auto">
            <a:xfrm>
              <a:off x="7467600" y="332105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-101" charset="0"/>
                </a:rPr>
                <a:t>99, 90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609600" y="4127500"/>
              <a:ext cx="914400" cy="336550"/>
              <a:chOff x="2544" y="672"/>
              <a:chExt cx="576" cy="212"/>
            </a:xfrm>
          </p:grpSpPr>
          <p:sp>
            <p:nvSpPr>
              <p:cNvPr id="38966" name="Oval 27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7" name="Text Box 28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29, 16</a:t>
                </a:r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828800" y="4083050"/>
              <a:ext cx="914400" cy="336550"/>
              <a:chOff x="2544" y="672"/>
              <a:chExt cx="576" cy="212"/>
            </a:xfrm>
          </p:grpSpPr>
          <p:sp>
            <p:nvSpPr>
              <p:cNvPr id="38964" name="Oval 30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5" name="Text Box 31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40, 26</a:t>
                </a:r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24200" y="4083050"/>
              <a:ext cx="914400" cy="336550"/>
              <a:chOff x="2544" y="672"/>
              <a:chExt cx="576" cy="212"/>
            </a:xfrm>
          </p:grpSpPr>
          <p:sp>
            <p:nvSpPr>
              <p:cNvPr id="38962" name="Oval 33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3" name="Text Box 34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7, 39</a:t>
                </a: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4419600" y="4051300"/>
              <a:ext cx="914400" cy="336550"/>
              <a:chOff x="2544" y="672"/>
              <a:chExt cx="576" cy="212"/>
            </a:xfrm>
          </p:grpSpPr>
          <p:sp>
            <p:nvSpPr>
              <p:cNvPr id="38960" name="Oval 36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1" name="Text Box 37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32, 29</a:t>
                </a:r>
              </a:p>
            </p:txBody>
          </p:sp>
        </p:grpSp>
        <p:sp>
          <p:nvSpPr>
            <p:cNvPr id="38932" name="Oval 39"/>
            <p:cNvSpPr>
              <a:spLocks noChangeArrowheads="1"/>
            </p:cNvSpPr>
            <p:nvPr/>
          </p:nvSpPr>
          <p:spPr bwMode="auto">
            <a:xfrm>
              <a:off x="6477000" y="4006850"/>
              <a:ext cx="914400" cy="304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Text Box 40"/>
            <p:cNvSpPr txBox="1">
              <a:spLocks noChangeArrowheads="1"/>
            </p:cNvSpPr>
            <p:nvPr/>
          </p:nvSpPr>
          <p:spPr bwMode="auto">
            <a:xfrm>
              <a:off x="6629400" y="400685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-101" charset="0"/>
                </a:rPr>
                <a:t>82, 64</a:t>
              </a: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7315200" y="4845050"/>
              <a:ext cx="914400" cy="336550"/>
              <a:chOff x="2544" y="672"/>
              <a:chExt cx="576" cy="212"/>
            </a:xfrm>
          </p:grpSpPr>
          <p:sp>
            <p:nvSpPr>
              <p:cNvPr id="38958" name="Oval 42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9" name="Text Box 43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73, 75</a:t>
                </a:r>
              </a:p>
            </p:txBody>
          </p: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3810000" y="4921250"/>
              <a:ext cx="914400" cy="336550"/>
              <a:chOff x="2544" y="672"/>
              <a:chExt cx="576" cy="212"/>
            </a:xfrm>
          </p:grpSpPr>
          <p:sp>
            <p:nvSpPr>
              <p:cNvPr id="38956" name="Oval 45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7" name="Text Box 46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15, 61</a:t>
                </a:r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1295400" y="4768850"/>
              <a:ext cx="914400" cy="336550"/>
              <a:chOff x="2544" y="672"/>
              <a:chExt cx="576" cy="212"/>
            </a:xfrm>
          </p:grpSpPr>
          <p:sp>
            <p:nvSpPr>
              <p:cNvPr id="38954" name="Oval 48"/>
              <p:cNvSpPr>
                <a:spLocks noChangeArrowheads="1"/>
              </p:cNvSpPr>
              <p:nvPr/>
            </p:nvSpPr>
            <p:spPr bwMode="auto">
              <a:xfrm>
                <a:off x="2544" y="672"/>
                <a:ext cx="576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5" name="Text Box 49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-101" charset="0"/>
                  </a:rPr>
                  <a:t>38, 23</a:t>
                </a:r>
              </a:p>
            </p:txBody>
          </p:sp>
        </p:grpSp>
        <p:sp>
          <p:nvSpPr>
            <p:cNvPr id="38937" name="Line 50"/>
            <p:cNvSpPr>
              <a:spLocks noChangeShapeType="1"/>
            </p:cNvSpPr>
            <p:nvPr/>
          </p:nvSpPr>
          <p:spPr bwMode="auto">
            <a:xfrm flipH="1">
              <a:off x="3352800" y="2482850"/>
              <a:ext cx="1371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8" name="Line 51"/>
            <p:cNvSpPr>
              <a:spLocks noChangeShapeType="1"/>
            </p:cNvSpPr>
            <p:nvPr/>
          </p:nvSpPr>
          <p:spPr bwMode="auto">
            <a:xfrm>
              <a:off x="5257800" y="2482850"/>
              <a:ext cx="1447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Line 52"/>
            <p:cNvSpPr>
              <a:spLocks noChangeShapeType="1"/>
            </p:cNvSpPr>
            <p:nvPr/>
          </p:nvSpPr>
          <p:spPr bwMode="auto">
            <a:xfrm flipH="1">
              <a:off x="1828800" y="3016250"/>
              <a:ext cx="762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0" name="Line 53"/>
            <p:cNvSpPr>
              <a:spLocks noChangeShapeType="1"/>
            </p:cNvSpPr>
            <p:nvPr/>
          </p:nvSpPr>
          <p:spPr bwMode="auto">
            <a:xfrm>
              <a:off x="3429000" y="301625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Line 54"/>
            <p:cNvSpPr>
              <a:spLocks noChangeShapeType="1"/>
            </p:cNvSpPr>
            <p:nvPr/>
          </p:nvSpPr>
          <p:spPr bwMode="auto">
            <a:xfrm flipH="1">
              <a:off x="5943600" y="3016250"/>
              <a:ext cx="838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2" name="Line 55"/>
            <p:cNvSpPr>
              <a:spLocks noChangeShapeType="1"/>
            </p:cNvSpPr>
            <p:nvPr/>
          </p:nvSpPr>
          <p:spPr bwMode="auto">
            <a:xfrm>
              <a:off x="7162800" y="3016250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3" name="Line 56"/>
            <p:cNvSpPr>
              <a:spLocks noChangeShapeType="1"/>
            </p:cNvSpPr>
            <p:nvPr/>
          </p:nvSpPr>
          <p:spPr bwMode="auto">
            <a:xfrm flipH="1">
              <a:off x="6934200" y="362585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4" name="Line 57"/>
            <p:cNvSpPr>
              <a:spLocks noChangeShapeType="1"/>
            </p:cNvSpPr>
            <p:nvPr/>
          </p:nvSpPr>
          <p:spPr bwMode="auto">
            <a:xfrm>
              <a:off x="7010400" y="4311650"/>
              <a:ext cx="762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5" name="Line 58"/>
            <p:cNvSpPr>
              <a:spLocks noChangeShapeType="1"/>
            </p:cNvSpPr>
            <p:nvPr/>
          </p:nvSpPr>
          <p:spPr bwMode="auto">
            <a:xfrm flipH="1">
              <a:off x="1066800" y="370205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6" name="Line 59"/>
            <p:cNvSpPr>
              <a:spLocks noChangeShapeType="1"/>
            </p:cNvSpPr>
            <p:nvPr/>
          </p:nvSpPr>
          <p:spPr bwMode="auto">
            <a:xfrm>
              <a:off x="1905000" y="370205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7" name="Line 60"/>
            <p:cNvSpPr>
              <a:spLocks noChangeShapeType="1"/>
            </p:cNvSpPr>
            <p:nvPr/>
          </p:nvSpPr>
          <p:spPr bwMode="auto">
            <a:xfrm flipH="1">
              <a:off x="1828800" y="438785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8" name="Line 61"/>
            <p:cNvSpPr>
              <a:spLocks noChangeShapeType="1"/>
            </p:cNvSpPr>
            <p:nvPr/>
          </p:nvSpPr>
          <p:spPr bwMode="auto">
            <a:xfrm flipH="1">
              <a:off x="3657600" y="370205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9" name="Line 62"/>
            <p:cNvSpPr>
              <a:spLocks noChangeShapeType="1"/>
            </p:cNvSpPr>
            <p:nvPr/>
          </p:nvSpPr>
          <p:spPr bwMode="auto">
            <a:xfrm>
              <a:off x="4267200" y="370205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0" name="Oval 65"/>
            <p:cNvSpPr>
              <a:spLocks noChangeArrowheads="1"/>
            </p:cNvSpPr>
            <p:nvPr/>
          </p:nvSpPr>
          <p:spPr bwMode="auto">
            <a:xfrm>
              <a:off x="5715000" y="4876800"/>
              <a:ext cx="914400" cy="304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1" name="Text Box 66"/>
            <p:cNvSpPr txBox="1">
              <a:spLocks noChangeArrowheads="1"/>
            </p:cNvSpPr>
            <p:nvPr/>
          </p:nvSpPr>
          <p:spPr bwMode="auto">
            <a:xfrm>
              <a:off x="5867400" y="4845050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-101" charset="0"/>
                </a:rPr>
                <a:t>55,62</a:t>
              </a:r>
            </a:p>
          </p:txBody>
        </p:sp>
        <p:sp>
          <p:nvSpPr>
            <p:cNvPr id="38952" name="Line 67"/>
            <p:cNvSpPr>
              <a:spLocks noChangeShapeType="1"/>
            </p:cNvSpPr>
            <p:nvPr/>
          </p:nvSpPr>
          <p:spPr bwMode="auto">
            <a:xfrm flipH="1">
              <a:off x="6324600" y="4267200"/>
              <a:ext cx="3810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3" name="Line 75"/>
            <p:cNvSpPr>
              <a:spLocks noChangeShapeType="1"/>
            </p:cNvSpPr>
            <p:nvPr/>
          </p:nvSpPr>
          <p:spPr bwMode="auto">
            <a:xfrm>
              <a:off x="3581400" y="4419600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533400" y="2581275"/>
            <a:ext cx="205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Example:</a:t>
            </a:r>
            <a:r>
              <a:rPr lang="en-US" sz="2400"/>
              <a:t> k=2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(cont’d)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57200" y="1092200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/>
              <a:t> </a:t>
            </a:r>
            <a:endParaRPr lang="en-US" sz="280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 l="42509" t="5316"/>
          <a:stretch>
            <a:fillRect/>
          </a:stretch>
        </p:blipFill>
        <p:spPr bwMode="auto">
          <a:xfrm>
            <a:off x="1733550" y="1955800"/>
            <a:ext cx="563562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750888" y="1481138"/>
            <a:ext cx="4924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Example:</a:t>
            </a:r>
            <a:r>
              <a:rPr lang="en-US" sz="2400"/>
              <a:t> data stored at the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(cont’d) 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290638"/>
            <a:ext cx="80391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-101" charset="0"/>
              <a:buChar char="•"/>
            </a:pPr>
            <a:r>
              <a:rPr lang="en-US" sz="2400"/>
              <a:t>Every node (except leaves) represents a hyperplane that divides the space into two parts.</a:t>
            </a:r>
          </a:p>
          <a:p>
            <a:pPr marL="342900" indent="-342900">
              <a:buFont typeface="Arial" pitchFamily="-101" charset="0"/>
              <a:buChar char="•"/>
            </a:pPr>
            <a:r>
              <a:rPr lang="en-US" sz="2400"/>
              <a:t>Points to the left (right) of this hyperplane represent the left (right) sub-tree of that node.</a:t>
            </a:r>
          </a:p>
          <a:p>
            <a:pPr marL="342900" indent="-342900">
              <a:buFont typeface="Arial" pitchFamily="-101" charset="0"/>
              <a:buChar char="•"/>
            </a:pPr>
            <a:endParaRPr lang="en-US" sz="240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 l="42509" t="5316"/>
          <a:stretch>
            <a:fillRect/>
          </a:stretch>
        </p:blipFill>
        <p:spPr bwMode="auto">
          <a:xfrm>
            <a:off x="4230688" y="2881313"/>
            <a:ext cx="42656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3150" y="3321050"/>
            <a:ext cx="2095500" cy="2222500"/>
            <a:chOff x="457200" y="2819400"/>
            <a:chExt cx="2095500" cy="2222500"/>
          </a:xfrm>
        </p:grpSpPr>
        <p:sp>
          <p:nvSpPr>
            <p:cNvPr id="7" name="Oval 6"/>
            <p:cNvSpPr/>
            <p:nvPr/>
          </p:nvSpPr>
          <p:spPr>
            <a:xfrm>
              <a:off x="457200" y="34036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12800" y="33655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8800" y="39497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06600" y="39878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35560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49400" y="33655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1200" y="43561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3538538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00" y="35560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70100" y="43561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11200" y="41021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52600" y="39878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" y="37084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51100" y="35687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63600" y="45085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98600" y="4546600"/>
              <a:ext cx="1016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1308100" y="2819400"/>
              <a:ext cx="38100" cy="2222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3" name="TextBox 23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5437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left</a:t>
              </a:r>
              <a:endParaRPr lang="en-US"/>
            </a:p>
          </p:txBody>
        </p:sp>
        <p:sp>
          <p:nvSpPr>
            <p:cNvPr id="40984" name="TextBox 24"/>
            <p:cNvSpPr txBox="1">
              <a:spLocks noChangeArrowheads="1"/>
            </p:cNvSpPr>
            <p:nvPr/>
          </p:nvSpPr>
          <p:spPr bwMode="auto">
            <a:xfrm>
              <a:off x="1600200" y="2919968"/>
              <a:ext cx="6367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right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(cont’d)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57200" y="14176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As we move down the tree, we divide the space along </a:t>
            </a:r>
            <a:r>
              <a:rPr lang="en-US" sz="2400">
                <a:solidFill>
                  <a:srgbClr val="FFC000"/>
                </a:solidFill>
              </a:rPr>
              <a:t>alternating</a:t>
            </a:r>
            <a:r>
              <a:rPr lang="en-US" sz="2400"/>
              <a:t> (but not always) axis-aligned hyperplanes: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844800"/>
            <a:ext cx="7543800" cy="2825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x-coordinate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vertical line that 	has (ideally) half the points left or on, and half 	right.</a:t>
            </a:r>
          </a:p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y-coordinate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horizontal line 	that has (ideally) half the points below or on 	and half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- Example 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2617788"/>
            <a:ext cx="6251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5894388" y="26654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5500" y="1219200"/>
            <a:ext cx="6642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x-coordinate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vertical line that has approximately half the points left or on, and half right.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616200" y="2755900"/>
            <a:ext cx="19050" cy="27987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- Example 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2617788"/>
            <a:ext cx="6251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5894388" y="26654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6710363" y="33655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417638"/>
            <a:ext cx="69294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y-coordinate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horizontal line that has half the points below or on and half above.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524000" y="3911600"/>
            <a:ext cx="1104900" cy="2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628900" y="4211638"/>
            <a:ext cx="1104900" cy="2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628900" y="2849563"/>
            <a:ext cx="0" cy="27257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44042" name="TextBox 7"/>
          <p:cNvSpPr txBox="1">
            <a:spLocks noChangeArrowheads="1"/>
          </p:cNvSpPr>
          <p:nvPr/>
        </p:nvSpPr>
        <p:spPr bwMode="auto">
          <a:xfrm>
            <a:off x="5097463" y="33782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- Example 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2617788"/>
            <a:ext cx="6251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5894388" y="26654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6710363" y="33655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7167563" y="38989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5500" y="1219200"/>
            <a:ext cx="66421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x-coordinate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vertical line that has half the points left or on, and half right.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628900" y="2849563"/>
            <a:ext cx="0" cy="27257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562100" y="38989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628900" y="4268788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22500" y="3898900"/>
            <a:ext cx="12700" cy="14859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905000" y="3035300"/>
            <a:ext cx="25400" cy="863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327400" y="4268788"/>
            <a:ext cx="12700" cy="111601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149600" y="3084513"/>
            <a:ext cx="12700" cy="111601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45071" name="TextBox 7"/>
          <p:cNvSpPr txBox="1">
            <a:spLocks noChangeArrowheads="1"/>
          </p:cNvSpPr>
          <p:nvPr/>
        </p:nvSpPr>
        <p:spPr bwMode="auto">
          <a:xfrm>
            <a:off x="5072063" y="3457575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5072" name="TextBox 8"/>
          <p:cNvSpPr txBox="1">
            <a:spLocks noChangeArrowheads="1"/>
          </p:cNvSpPr>
          <p:nvPr/>
        </p:nvSpPr>
        <p:spPr bwMode="auto">
          <a:xfrm>
            <a:off x="6303963" y="4027488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3" name="TextBox 8"/>
          <p:cNvSpPr txBox="1">
            <a:spLocks noChangeArrowheads="1"/>
          </p:cNvSpPr>
          <p:nvPr/>
        </p:nvSpPr>
        <p:spPr bwMode="auto">
          <a:xfrm>
            <a:off x="5372100" y="401478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4" name="TextBox 8"/>
          <p:cNvSpPr txBox="1">
            <a:spLocks noChangeArrowheads="1"/>
          </p:cNvSpPr>
          <p:nvPr/>
        </p:nvSpPr>
        <p:spPr bwMode="auto">
          <a:xfrm>
            <a:off x="4589463" y="40513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 Tree - Example 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2617788"/>
            <a:ext cx="6251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5894388" y="26654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6710363" y="33655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7167563" y="38989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5943600" y="45974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417638"/>
            <a:ext cx="69294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en-US" sz="2400" u="sng" kern="0" dirty="0">
                <a:solidFill>
                  <a:srgbClr val="000000"/>
                </a:solidFill>
                <a:latin typeface="Arial"/>
              </a:rPr>
              <a:t>Split by y-coordinate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split by a horizontal line that has half the points below or on and half above.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628900" y="2849563"/>
            <a:ext cx="0" cy="27257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562100" y="38989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628900" y="4268788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892300" y="3035300"/>
            <a:ext cx="38100" cy="863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09800" y="3898900"/>
            <a:ext cx="12700" cy="14097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162300" y="3035300"/>
            <a:ext cx="0" cy="12334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3327400" y="4268788"/>
            <a:ext cx="12700" cy="103981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606550" y="4283075"/>
            <a:ext cx="6477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628900" y="4789488"/>
            <a:ext cx="71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46098" name="TextBox 7"/>
          <p:cNvSpPr txBox="1">
            <a:spLocks noChangeArrowheads="1"/>
          </p:cNvSpPr>
          <p:nvPr/>
        </p:nvSpPr>
        <p:spPr bwMode="auto">
          <a:xfrm>
            <a:off x="5072063" y="34671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6099" name="TextBox 8"/>
          <p:cNvSpPr txBox="1">
            <a:spLocks noChangeArrowheads="1"/>
          </p:cNvSpPr>
          <p:nvPr/>
        </p:nvSpPr>
        <p:spPr bwMode="auto">
          <a:xfrm>
            <a:off x="6196013" y="4027488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100" name="TextBox 8"/>
          <p:cNvSpPr txBox="1">
            <a:spLocks noChangeArrowheads="1"/>
          </p:cNvSpPr>
          <p:nvPr/>
        </p:nvSpPr>
        <p:spPr bwMode="auto">
          <a:xfrm>
            <a:off x="5372100" y="401478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101" name="TextBox 8"/>
          <p:cNvSpPr txBox="1">
            <a:spLocks noChangeArrowheads="1"/>
          </p:cNvSpPr>
          <p:nvPr/>
        </p:nvSpPr>
        <p:spPr bwMode="auto">
          <a:xfrm>
            <a:off x="4576763" y="4014788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102" name="TextBox 9"/>
          <p:cNvSpPr txBox="1">
            <a:spLocks noChangeArrowheads="1"/>
          </p:cNvSpPr>
          <p:nvPr/>
        </p:nvSpPr>
        <p:spPr bwMode="auto">
          <a:xfrm>
            <a:off x="4341813" y="4529138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Node Structure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r>
              <a:rPr lang="en-US" sz="2800"/>
              <a:t>A KD-tree node has 5 fields</a:t>
            </a:r>
          </a:p>
          <a:p>
            <a:pPr lvl="1"/>
            <a:r>
              <a:rPr lang="en-US"/>
              <a:t>Splitting axis</a:t>
            </a:r>
          </a:p>
          <a:p>
            <a:pPr lvl="1"/>
            <a:r>
              <a:rPr lang="en-US"/>
              <a:t>Splitting value</a:t>
            </a:r>
          </a:p>
          <a:p>
            <a:pPr lvl="1"/>
            <a:r>
              <a:rPr lang="en-US"/>
              <a:t>Data </a:t>
            </a:r>
          </a:p>
          <a:p>
            <a:pPr lvl="1"/>
            <a:r>
              <a:rPr lang="en-US"/>
              <a:t>Left pointer</a:t>
            </a:r>
          </a:p>
          <a:p>
            <a:pPr lvl="1"/>
            <a:r>
              <a:rPr lang="en-US"/>
              <a:t>Right pointer</a:t>
            </a:r>
          </a:p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 l="42921"/>
          <a:stretch>
            <a:fillRect/>
          </a:stretch>
        </p:blipFill>
        <p:spPr bwMode="auto">
          <a:xfrm>
            <a:off x="4235450" y="2574925"/>
            <a:ext cx="35941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Splitting Strategies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r>
              <a:rPr lang="en-US" sz="2800"/>
              <a:t>Divide based on order of point insertion</a:t>
            </a:r>
          </a:p>
          <a:p>
            <a:pPr lvl="1"/>
            <a:r>
              <a:rPr lang="en-US" sz="2400"/>
              <a:t>Assumes that points are given one at a time.</a:t>
            </a:r>
          </a:p>
          <a:p>
            <a:pPr lvl="1"/>
            <a:endParaRPr lang="en-US" sz="2400"/>
          </a:p>
          <a:p>
            <a:r>
              <a:rPr lang="en-US" sz="2800"/>
              <a:t> Divide by finding median</a:t>
            </a:r>
          </a:p>
          <a:p>
            <a:pPr lvl="1"/>
            <a:r>
              <a:rPr lang="en-US" sz="2400"/>
              <a:t>Assumes all the points are available ahead of time.</a:t>
            </a:r>
          </a:p>
          <a:p>
            <a:pPr lvl="1"/>
            <a:endParaRPr lang="en-US" sz="2400"/>
          </a:p>
          <a:p>
            <a:r>
              <a:rPr lang="en-US" sz="2800"/>
              <a:t> Divide perpendicular to the axis with widest spread</a:t>
            </a:r>
          </a:p>
          <a:p>
            <a:pPr lvl="1"/>
            <a:r>
              <a:rPr lang="en-US" sz="2400"/>
              <a:t>Split axes might not alternate</a:t>
            </a:r>
          </a:p>
          <a:p>
            <a:pPr lvl="1"/>
            <a:endParaRPr lang="en-US" sz="2400"/>
          </a:p>
          <a:p>
            <a:endParaRPr lang="en-US"/>
          </a:p>
          <a:p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6343650" y="5307013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C000"/>
                </a:solidFill>
              </a:rPr>
              <a:t>… and more!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791200" y="1828800"/>
            <a:ext cx="4572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962400" y="1828800"/>
            <a:ext cx="304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0" y="18288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dirty="0"/>
              <a:t>Given: a set </a:t>
            </a:r>
            <a:r>
              <a:rPr lang="en-US" sz="3200" i="1" dirty="0"/>
              <a:t>P</a:t>
            </a:r>
            <a:r>
              <a:rPr lang="en-US" sz="3200" dirty="0"/>
              <a:t> of </a:t>
            </a:r>
            <a:r>
              <a:rPr lang="en-US" sz="3200" i="1" dirty="0" err="1"/>
              <a:t>n</a:t>
            </a:r>
            <a:r>
              <a:rPr lang="en-US" sz="3200" dirty="0" smtClean="0"/>
              <a:t>  points in  </a:t>
            </a:r>
            <a:r>
              <a:rPr lang="en-US" sz="3200" i="1" dirty="0"/>
              <a:t>R</a:t>
            </a:r>
            <a:r>
              <a:rPr lang="en-US" sz="3200" i="1" baseline="30000" dirty="0"/>
              <a:t>d</a:t>
            </a:r>
            <a:br>
              <a:rPr lang="en-US" sz="3200" i="1" baseline="30000" dirty="0"/>
            </a:br>
            <a:r>
              <a:rPr lang="en-US" sz="3200" dirty="0"/>
              <a:t>Over some metric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dirty="0"/>
              <a:t>find the </a:t>
            </a:r>
            <a:r>
              <a:rPr lang="en-US" sz="3200" i="1" dirty="0"/>
              <a:t>nearest neighbor</a:t>
            </a:r>
            <a:r>
              <a:rPr lang="en-US" sz="3200" dirty="0"/>
              <a:t>  </a:t>
            </a:r>
            <a:r>
              <a:rPr lang="en-US" sz="3200" i="1" dirty="0" err="1"/>
              <a:t>p</a:t>
            </a:r>
            <a:r>
              <a:rPr lang="en-US" sz="3200" dirty="0"/>
              <a:t> of </a:t>
            </a:r>
            <a:r>
              <a:rPr lang="en-US" sz="3200" i="1" dirty="0" err="1"/>
              <a:t>q</a:t>
            </a:r>
            <a:r>
              <a:rPr lang="en-US" sz="3200" dirty="0"/>
              <a:t> in </a:t>
            </a:r>
            <a:r>
              <a:rPr lang="en-US" sz="3200" i="1" dirty="0"/>
              <a:t>P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2514600" y="4724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Nearest Neighbor Search</a:t>
            </a:r>
            <a:br>
              <a:rPr lang="en-US" sz="4000"/>
            </a:br>
            <a:r>
              <a:rPr lang="en-US" sz="4000"/>
              <a:t>Problem definition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066800" y="5638800"/>
            <a:ext cx="2895600" cy="457200"/>
          </a:xfrm>
          <a:prstGeom prst="wedgeEllipseCallout">
            <a:avLst>
              <a:gd name="adj1" fmla="val 30097"/>
              <a:gd name="adj2" fmla="val -19861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Distance metric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1958975" y="4976813"/>
            <a:ext cx="2365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2514600" y="4724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1958975" y="4976813"/>
            <a:ext cx="2365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4427538" y="544512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003800" y="4976813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932363" y="4437063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4500563" y="396875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816350" y="418465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3203575" y="4221163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4176713" y="461645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2303463" y="418465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1835150" y="429260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1692275" y="468947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1331913" y="504983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2051050" y="533717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2232025" y="4868863"/>
            <a:ext cx="395288" cy="3968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Q?</a:t>
            </a:r>
            <a:endParaRPr lang="he-IL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455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Example – using order of point insertion</a:t>
            </a:r>
            <a:br>
              <a:rPr lang="en-US" sz="3800" dirty="0"/>
            </a:br>
            <a:r>
              <a:rPr lang="en-US" sz="3200" dirty="0"/>
              <a:t>(data stored at </a:t>
            </a:r>
            <a:r>
              <a:rPr lang="en-US" sz="3200" dirty="0" smtClean="0"/>
              <a:t>nodes)</a:t>
            </a:r>
            <a:endParaRPr lang="en-US" sz="3200" dirty="0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28700" y="1682750"/>
            <a:ext cx="7200900" cy="4332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976438"/>
            <a:ext cx="7321550" cy="3781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66888"/>
            <a:ext cx="7429500" cy="3656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5638" y="1798638"/>
            <a:ext cx="7548562" cy="3703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78000"/>
            <a:ext cx="7678738" cy="376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51000"/>
            <a:ext cx="7756525" cy="3867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2475" y="1763713"/>
            <a:ext cx="7299325" cy="3722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2300" y="1739900"/>
            <a:ext cx="7656513" cy="374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2463" y="1841500"/>
            <a:ext cx="7499350" cy="3614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/>
              <a:t>Example – using median</a:t>
            </a:r>
            <a:br>
              <a:rPr lang="en-US" sz="3600"/>
            </a:br>
            <a:r>
              <a:rPr lang="en-US" sz="3600"/>
              <a:t>(data stored at the leaves)</a:t>
            </a:r>
            <a:endParaRPr lang="en-US" sz="380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5163" y="1849438"/>
            <a:ext cx="7512050" cy="3611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8300" y="277813"/>
            <a:ext cx="8775700" cy="1139825"/>
          </a:xfrm>
        </p:spPr>
        <p:txBody>
          <a:bodyPr/>
          <a:lstStyle/>
          <a:p>
            <a:pPr eaLnBrk="1" hangingPunct="1"/>
            <a:r>
              <a:rPr lang="en-US"/>
              <a:t>Nearest Neighbor(s) Query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20700" y="1412875"/>
            <a:ext cx="8229600" cy="4530725"/>
          </a:xfrm>
        </p:spPr>
        <p:txBody>
          <a:bodyPr/>
          <a:lstStyle/>
          <a:p>
            <a:pPr lvl="1" eaLnBrk="1" hangingPunct="1"/>
            <a:r>
              <a:rPr lang="en-US" sz="2400"/>
              <a:t>What is the closest restaurant to my hotel?</a:t>
            </a:r>
          </a:p>
          <a:p>
            <a:pPr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9D553-2D37-914A-9836-275A82A56E51}" type="slidenum">
              <a:rPr lang="en-US"/>
              <a:pPr/>
              <a:t>4</a:t>
            </a:fld>
            <a:endParaRPr lang="en-US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2133600"/>
            <a:ext cx="7289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3643313" y="5126038"/>
            <a:ext cx="115887" cy="106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238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2707" name="Content Placeholder 3" descr="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365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3731" name="Content Placeholder 3" descr="2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984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4755" name="Content Placeholder 3" descr="3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857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5779" name="Content Placeholder 3" descr="4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730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6803" name="Content Placeholder 3" descr="5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857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7827" name="Content Placeholder 3" descr="6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730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8851" name="Content Placeholder 3" descr="7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984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79875" name="Content Placeholder 3" descr="8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857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80899" name="Content Placeholder 3" descr="9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603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81923" name="Content Placeholder 3" descr="10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3814763" cy="3451225"/>
          </a:xfrm>
        </p:spPr>
        <p:txBody>
          <a:bodyPr/>
          <a:lstStyle/>
          <a:p>
            <a:r>
              <a:rPr lang="en-US" dirty="0"/>
              <a:t>Classification 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195513" y="4833938"/>
            <a:ext cx="612775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/>
              <a:t>q 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3933825"/>
            <a:ext cx="4068763" cy="1852613"/>
            <a:chOff x="748" y="2478"/>
            <a:chExt cx="2563" cy="1167"/>
          </a:xfrm>
        </p:grpSpPr>
        <p:pic>
          <p:nvPicPr>
            <p:cNvPr id="16390" name="Picture 6" descr="small_bana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3" y="2682"/>
              <a:ext cx="234" cy="351"/>
            </a:xfrm>
            <a:prstGeom prst="rect">
              <a:avLst/>
            </a:prstGeom>
            <a:noFill/>
          </p:spPr>
        </p:pic>
        <p:pic>
          <p:nvPicPr>
            <p:cNvPr id="16391" name="Picture 7" descr="small_ap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2863"/>
              <a:ext cx="204" cy="204"/>
            </a:xfrm>
            <a:prstGeom prst="rect">
              <a:avLst/>
            </a:prstGeom>
            <a:noFill/>
          </p:spPr>
        </p:pic>
        <p:pic>
          <p:nvPicPr>
            <p:cNvPr id="16392" name="Picture 8" descr="small_ap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1" y="2591"/>
              <a:ext cx="204" cy="204"/>
            </a:xfrm>
            <a:prstGeom prst="rect">
              <a:avLst/>
            </a:prstGeom>
            <a:noFill/>
          </p:spPr>
        </p:pic>
        <p:pic>
          <p:nvPicPr>
            <p:cNvPr id="16393" name="Picture 9" descr="small_ap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2478"/>
              <a:ext cx="204" cy="204"/>
            </a:xfrm>
            <a:prstGeom prst="rect">
              <a:avLst/>
            </a:prstGeom>
            <a:noFill/>
          </p:spPr>
        </p:pic>
        <p:pic>
          <p:nvPicPr>
            <p:cNvPr id="16394" name="Picture 10" descr="small_ap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7" y="3090"/>
              <a:ext cx="204" cy="204"/>
            </a:xfrm>
            <a:prstGeom prst="rect">
              <a:avLst/>
            </a:prstGeom>
            <a:noFill/>
          </p:spPr>
        </p:pic>
        <p:pic>
          <p:nvPicPr>
            <p:cNvPr id="16395" name="Picture 11" descr="small_ap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4" y="3362"/>
              <a:ext cx="204" cy="204"/>
            </a:xfrm>
            <a:prstGeom prst="rect">
              <a:avLst/>
            </a:prstGeom>
            <a:noFill/>
          </p:spPr>
        </p:pic>
        <p:pic>
          <p:nvPicPr>
            <p:cNvPr id="16396" name="Picture 12" descr="small_ap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750"/>
              <a:ext cx="204" cy="204"/>
            </a:xfrm>
            <a:prstGeom prst="rect">
              <a:avLst/>
            </a:prstGeom>
            <a:noFill/>
          </p:spPr>
        </p:pic>
        <p:pic>
          <p:nvPicPr>
            <p:cNvPr id="16397" name="Picture 13" descr="small_bana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8" y="2568"/>
              <a:ext cx="234" cy="351"/>
            </a:xfrm>
            <a:prstGeom prst="rect">
              <a:avLst/>
            </a:prstGeom>
            <a:noFill/>
          </p:spPr>
        </p:pic>
        <p:pic>
          <p:nvPicPr>
            <p:cNvPr id="16398" name="Picture 14" descr="small_bana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5" y="2908"/>
              <a:ext cx="234" cy="351"/>
            </a:xfrm>
            <a:prstGeom prst="rect">
              <a:avLst/>
            </a:prstGeom>
            <a:noFill/>
          </p:spPr>
        </p:pic>
        <p:pic>
          <p:nvPicPr>
            <p:cNvPr id="16399" name="Picture 15" descr="small_bana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9" y="3294"/>
              <a:ext cx="234" cy="351"/>
            </a:xfrm>
            <a:prstGeom prst="rect">
              <a:avLst/>
            </a:prstGeom>
            <a:noFill/>
          </p:spPr>
        </p:pic>
        <p:pic>
          <p:nvPicPr>
            <p:cNvPr id="16400" name="Picture 16" descr="small_bana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3113"/>
              <a:ext cx="234" cy="351"/>
            </a:xfrm>
            <a:prstGeom prst="rect">
              <a:avLst/>
            </a:prstGeom>
            <a:noFill/>
          </p:spPr>
        </p:pic>
        <p:pic>
          <p:nvPicPr>
            <p:cNvPr id="16401" name="Picture 17" descr="small_ap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5" y="2614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643438" y="1419540"/>
            <a:ext cx="3814762" cy="36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-101" charset="-128"/>
              </a:rPr>
              <a:t>Copyright violation detection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116013" y="6273800"/>
            <a:ext cx="478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1116013" y="3789363"/>
            <a:ext cx="0" cy="248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981575" y="61864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color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92088" y="400526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Weight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2514600" y="4724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 flipV="1">
            <a:off x="1958975" y="4976813"/>
            <a:ext cx="2365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857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en-US"/>
              <a:t>KD Tree – Exact Search</a:t>
            </a:r>
          </a:p>
        </p:txBody>
      </p:sp>
      <p:pic>
        <p:nvPicPr>
          <p:cNvPr id="82947" name="Content Placeholder 3" descr="11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600200"/>
            <a:ext cx="58515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41300"/>
            <a:ext cx="8486775" cy="1143000"/>
          </a:xfrm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06554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5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6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7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8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59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0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1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2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3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4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5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6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7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8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69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0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1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2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3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4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5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6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7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8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79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0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1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2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3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4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5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6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87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500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1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3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4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5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6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7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8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9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0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1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3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4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5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6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7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8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9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0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1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2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3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4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5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6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7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8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9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0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1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2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3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4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5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6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7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8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9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0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1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2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3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4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5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6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7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8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49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50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79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Traverse the tree, looking for the rectangle that contains the query.</a:t>
            </a:r>
          </a:p>
        </p:txBody>
      </p:sp>
      <p:sp>
        <p:nvSpPr>
          <p:cNvPr id="106552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53" name="AutoShape 91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07580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1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2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3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4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5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6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7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8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89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0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1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2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3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4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5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6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7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8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99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0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1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2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3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4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5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6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7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8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09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0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1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2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13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523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5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6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7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8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9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0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1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2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3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4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5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6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7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8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9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0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1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2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3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4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5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6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7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8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9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0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1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2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3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4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5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6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7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8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59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0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1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2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3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4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5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6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7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8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69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0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1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2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3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02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Explore the branch of the tree that is closest to the query point first.</a:t>
            </a:r>
          </a:p>
        </p:txBody>
      </p:sp>
      <p:sp>
        <p:nvSpPr>
          <p:cNvPr id="107575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6" name="Rectangle 91"/>
          <p:cNvSpPr>
            <a:spLocks noChangeArrowheads="1"/>
          </p:cNvSpPr>
          <p:nvPr/>
        </p:nvSpPr>
        <p:spPr bwMode="auto">
          <a:xfrm>
            <a:off x="2362200" y="1600200"/>
            <a:ext cx="1600200" cy="2895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7" name="Rectangle 92"/>
          <p:cNvSpPr>
            <a:spLocks noChangeArrowheads="1"/>
          </p:cNvSpPr>
          <p:nvPr/>
        </p:nvSpPr>
        <p:spPr bwMode="auto">
          <a:xfrm>
            <a:off x="6172200" y="2743200"/>
            <a:ext cx="20574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8" name="AutoShape 93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79" name="Rectangle 95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08604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5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6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7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8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09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0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1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2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3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4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5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6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7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8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19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0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1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2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3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4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5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6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7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8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29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0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1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2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3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4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5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6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37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547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8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9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0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1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2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3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4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5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6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7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8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9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0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1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2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3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4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5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6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7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8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9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0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1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2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3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4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5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6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7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8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9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0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1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2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3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4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5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6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7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8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9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0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1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2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3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4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5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6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7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8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latin typeface="Times" pitchFamily="-101" charset="0"/>
              </a:rPr>
              <a:t>Explore the branch of the tree that is closest to the query point first.</a:t>
            </a:r>
          </a:p>
        </p:txBody>
      </p:sp>
      <p:sp>
        <p:nvSpPr>
          <p:cNvPr id="108599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00" name="Rectangle 91"/>
          <p:cNvSpPr>
            <a:spLocks noChangeArrowheads="1"/>
          </p:cNvSpPr>
          <p:nvPr/>
        </p:nvSpPr>
        <p:spPr bwMode="auto">
          <a:xfrm>
            <a:off x="2362200" y="1600200"/>
            <a:ext cx="1600200" cy="1371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01" name="Rectangle 92"/>
          <p:cNvSpPr>
            <a:spLocks noChangeArrowheads="1"/>
          </p:cNvSpPr>
          <p:nvPr/>
        </p:nvSpPr>
        <p:spPr bwMode="auto">
          <a:xfrm>
            <a:off x="7239000" y="3200400"/>
            <a:ext cx="990600" cy="1295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02" name="AutoShape 93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03" name="Rectangle 95"/>
          <p:cNvSpPr>
            <a:spLocks noGrp="1" noChangeArrowheads="1"/>
          </p:cNvSpPr>
          <p:nvPr>
            <p:ph type="title"/>
          </p:nvPr>
        </p:nvSpPr>
        <p:spPr>
          <a:xfrm>
            <a:off x="481013" y="2032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3"/>
          <p:cNvSpPr>
            <a:spLocks noChangeArrowheads="1"/>
          </p:cNvSpPr>
          <p:nvPr/>
        </p:nvSpPr>
        <p:spPr bwMode="auto">
          <a:xfrm>
            <a:off x="1028700" y="2714625"/>
            <a:ext cx="87313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1" name="AutoShape 4"/>
          <p:cNvSpPr>
            <a:spLocks noChangeArrowheads="1"/>
          </p:cNvSpPr>
          <p:nvPr/>
        </p:nvSpPr>
        <p:spPr bwMode="auto">
          <a:xfrm>
            <a:off x="1201738" y="28860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2" name="AutoShape 5"/>
          <p:cNvSpPr>
            <a:spLocks noChangeArrowheads="1"/>
          </p:cNvSpPr>
          <p:nvPr/>
        </p:nvSpPr>
        <p:spPr bwMode="auto">
          <a:xfrm>
            <a:off x="942975" y="28860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3" name="AutoShape 6"/>
          <p:cNvSpPr>
            <a:spLocks noChangeArrowheads="1"/>
          </p:cNvSpPr>
          <p:nvPr/>
        </p:nvSpPr>
        <p:spPr bwMode="auto">
          <a:xfrm>
            <a:off x="2574925" y="22002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4" name="AutoShape 7"/>
          <p:cNvSpPr>
            <a:spLocks noChangeArrowheads="1"/>
          </p:cNvSpPr>
          <p:nvPr/>
        </p:nvSpPr>
        <p:spPr bwMode="auto">
          <a:xfrm>
            <a:off x="771525" y="28860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5" name="AutoShape 8"/>
          <p:cNvSpPr>
            <a:spLocks noChangeArrowheads="1"/>
          </p:cNvSpPr>
          <p:nvPr/>
        </p:nvSpPr>
        <p:spPr bwMode="auto">
          <a:xfrm>
            <a:off x="2489200" y="3830638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6" name="AutoShape 9"/>
          <p:cNvSpPr>
            <a:spLocks noChangeArrowheads="1"/>
          </p:cNvSpPr>
          <p:nvPr/>
        </p:nvSpPr>
        <p:spPr bwMode="auto">
          <a:xfrm>
            <a:off x="2403475" y="391636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7" name="AutoShape 10"/>
          <p:cNvSpPr>
            <a:spLocks noChangeArrowheads="1"/>
          </p:cNvSpPr>
          <p:nvPr/>
        </p:nvSpPr>
        <p:spPr bwMode="auto">
          <a:xfrm>
            <a:off x="3176588" y="245745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AutoShape 11"/>
          <p:cNvSpPr>
            <a:spLocks noChangeArrowheads="1"/>
          </p:cNvSpPr>
          <p:nvPr/>
        </p:nvSpPr>
        <p:spPr bwMode="auto">
          <a:xfrm>
            <a:off x="2747963" y="2286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9" name="AutoShape 12"/>
          <p:cNvSpPr>
            <a:spLocks noChangeArrowheads="1"/>
          </p:cNvSpPr>
          <p:nvPr/>
        </p:nvSpPr>
        <p:spPr bwMode="auto">
          <a:xfrm>
            <a:off x="2232025" y="391636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0" name="AutoShape 13"/>
          <p:cNvSpPr>
            <a:spLocks noChangeArrowheads="1"/>
          </p:cNvSpPr>
          <p:nvPr/>
        </p:nvSpPr>
        <p:spPr bwMode="auto">
          <a:xfrm>
            <a:off x="2403475" y="408781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1" name="AutoShape 14"/>
          <p:cNvSpPr>
            <a:spLocks noChangeArrowheads="1"/>
          </p:cNvSpPr>
          <p:nvPr/>
        </p:nvSpPr>
        <p:spPr bwMode="auto">
          <a:xfrm>
            <a:off x="2574925" y="425926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2" name="AutoShape 15"/>
          <p:cNvSpPr>
            <a:spLocks noChangeArrowheads="1"/>
          </p:cNvSpPr>
          <p:nvPr/>
        </p:nvSpPr>
        <p:spPr bwMode="auto">
          <a:xfrm>
            <a:off x="2574925" y="4002088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3" name="AutoShape 16"/>
          <p:cNvSpPr>
            <a:spLocks noChangeArrowheads="1"/>
          </p:cNvSpPr>
          <p:nvPr/>
        </p:nvSpPr>
        <p:spPr bwMode="auto">
          <a:xfrm>
            <a:off x="3606800" y="323056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4" name="AutoShape 17"/>
          <p:cNvSpPr>
            <a:spLocks noChangeArrowheads="1"/>
          </p:cNvSpPr>
          <p:nvPr/>
        </p:nvSpPr>
        <p:spPr bwMode="auto">
          <a:xfrm>
            <a:off x="1974850" y="280035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5" name="AutoShape 18"/>
          <p:cNvSpPr>
            <a:spLocks noChangeArrowheads="1"/>
          </p:cNvSpPr>
          <p:nvPr/>
        </p:nvSpPr>
        <p:spPr bwMode="auto">
          <a:xfrm>
            <a:off x="2060575" y="340201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6" name="AutoShape 19"/>
          <p:cNvSpPr>
            <a:spLocks noChangeArrowheads="1"/>
          </p:cNvSpPr>
          <p:nvPr/>
        </p:nvSpPr>
        <p:spPr bwMode="auto">
          <a:xfrm>
            <a:off x="2833688" y="323056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7" name="AutoShape 20"/>
          <p:cNvSpPr>
            <a:spLocks noChangeArrowheads="1"/>
          </p:cNvSpPr>
          <p:nvPr/>
        </p:nvSpPr>
        <p:spPr bwMode="auto">
          <a:xfrm>
            <a:off x="1287463" y="4173538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8" name="AutoShape 21"/>
          <p:cNvSpPr>
            <a:spLocks noChangeArrowheads="1"/>
          </p:cNvSpPr>
          <p:nvPr/>
        </p:nvSpPr>
        <p:spPr bwMode="auto">
          <a:xfrm>
            <a:off x="1373188" y="340201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9" name="AutoShape 22"/>
          <p:cNvSpPr>
            <a:spLocks noChangeArrowheads="1"/>
          </p:cNvSpPr>
          <p:nvPr/>
        </p:nvSpPr>
        <p:spPr bwMode="auto">
          <a:xfrm>
            <a:off x="2747963" y="211455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0" name="AutoShape 23"/>
          <p:cNvSpPr>
            <a:spLocks noChangeArrowheads="1"/>
          </p:cNvSpPr>
          <p:nvPr/>
        </p:nvSpPr>
        <p:spPr bwMode="auto">
          <a:xfrm>
            <a:off x="2919413" y="2286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1" name="AutoShape 24"/>
          <p:cNvSpPr>
            <a:spLocks noChangeArrowheads="1"/>
          </p:cNvSpPr>
          <p:nvPr/>
        </p:nvSpPr>
        <p:spPr bwMode="auto">
          <a:xfrm>
            <a:off x="3005138" y="22002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2" name="AutoShape 25"/>
          <p:cNvSpPr>
            <a:spLocks noChangeArrowheads="1"/>
          </p:cNvSpPr>
          <p:nvPr/>
        </p:nvSpPr>
        <p:spPr bwMode="auto">
          <a:xfrm>
            <a:off x="3090863" y="391636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3" name="AutoShape 26"/>
          <p:cNvSpPr>
            <a:spLocks noChangeArrowheads="1"/>
          </p:cNvSpPr>
          <p:nvPr/>
        </p:nvSpPr>
        <p:spPr bwMode="auto">
          <a:xfrm>
            <a:off x="1116013" y="408781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4" name="AutoShape 27"/>
          <p:cNvSpPr>
            <a:spLocks noChangeArrowheads="1"/>
          </p:cNvSpPr>
          <p:nvPr/>
        </p:nvSpPr>
        <p:spPr bwMode="auto">
          <a:xfrm>
            <a:off x="1544638" y="323056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5" name="AutoShape 28"/>
          <p:cNvSpPr>
            <a:spLocks noChangeArrowheads="1"/>
          </p:cNvSpPr>
          <p:nvPr/>
        </p:nvSpPr>
        <p:spPr bwMode="auto">
          <a:xfrm>
            <a:off x="2146300" y="26289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6" name="AutoShape 29"/>
          <p:cNvSpPr>
            <a:spLocks noChangeArrowheads="1"/>
          </p:cNvSpPr>
          <p:nvPr/>
        </p:nvSpPr>
        <p:spPr bwMode="auto">
          <a:xfrm>
            <a:off x="1887538" y="3573463"/>
            <a:ext cx="87312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7" name="AutoShape 30"/>
          <p:cNvSpPr>
            <a:spLocks noChangeArrowheads="1"/>
          </p:cNvSpPr>
          <p:nvPr/>
        </p:nvSpPr>
        <p:spPr bwMode="auto">
          <a:xfrm>
            <a:off x="1287463" y="18573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8" name="AutoShape 31"/>
          <p:cNvSpPr>
            <a:spLocks noChangeArrowheads="1"/>
          </p:cNvSpPr>
          <p:nvPr/>
        </p:nvSpPr>
        <p:spPr bwMode="auto">
          <a:xfrm>
            <a:off x="1116013" y="177165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9" name="AutoShape 32"/>
          <p:cNvSpPr>
            <a:spLocks noChangeArrowheads="1"/>
          </p:cNvSpPr>
          <p:nvPr/>
        </p:nvSpPr>
        <p:spPr bwMode="auto">
          <a:xfrm>
            <a:off x="942975" y="18573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0" name="AutoShape 33"/>
          <p:cNvSpPr>
            <a:spLocks noChangeArrowheads="1"/>
          </p:cNvSpPr>
          <p:nvPr/>
        </p:nvSpPr>
        <p:spPr bwMode="auto">
          <a:xfrm>
            <a:off x="1974850" y="177165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1" name="AutoShape 34"/>
          <p:cNvSpPr>
            <a:spLocks noChangeArrowheads="1"/>
          </p:cNvSpPr>
          <p:nvPr/>
        </p:nvSpPr>
        <p:spPr bwMode="auto">
          <a:xfrm>
            <a:off x="3606800" y="1857375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2" name="AutoShape 35"/>
          <p:cNvSpPr>
            <a:spLocks noChangeArrowheads="1"/>
          </p:cNvSpPr>
          <p:nvPr/>
        </p:nvSpPr>
        <p:spPr bwMode="auto">
          <a:xfrm>
            <a:off x="3692525" y="4087813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3" name="Rectangle 36"/>
          <p:cNvSpPr>
            <a:spLocks noChangeArrowheads="1"/>
          </p:cNvSpPr>
          <p:nvPr/>
        </p:nvSpPr>
        <p:spPr bwMode="auto">
          <a:xfrm>
            <a:off x="685800" y="1600200"/>
            <a:ext cx="3263900" cy="2916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4" name="Line 37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5" name="Line 38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6" name="Line 39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7" name="Line 40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8" name="Line 41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09" name="Line 42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0" name="Line 43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1" name="Line 44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2" name="Line 45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3" name="Line 46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4" name="Oval 4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5" name="Oval 4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6" name="Oval 49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7" name="Oval 50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8" name="Line 51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19" name="Line 52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0" name="Oval 53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1" name="Oval 54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2" name="Oval 55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3" name="Line 56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4" name="Line 57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5" name="Oval 58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6" name="Oval 59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7" name="Line 60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8" name="Line 61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9" name="Oval 62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0" name="Line 63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1" name="Line 64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2" name="Oval 65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3" name="Line 66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4" name="Line 67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5" name="Oval 68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6" name="Oval 69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7" name="Line 70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8" name="Line 71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39" name="Oval 72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0" name="Oval 73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1" name="Line 74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2" name="Line 75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3" name="Oval 76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4" name="Oval 77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5" name="Line 78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6" name="Line 79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7" name="Oval 80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8" name="Oval 81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49" name="Line 82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0" name="Line 83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1" name="Oval 84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2" name="Oval 85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3" name="Line 86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4" name="Line 87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83" name="Rectangle 88"/>
          <p:cNvSpPr>
            <a:spLocks noChangeArrowheads="1"/>
          </p:cNvSpPr>
          <p:nvPr/>
        </p:nvSpPr>
        <p:spPr bwMode="auto">
          <a:xfrm>
            <a:off x="427038" y="4724400"/>
            <a:ext cx="8488362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When we reach a leaf, compute the distance to each point in the node.</a:t>
            </a:r>
          </a:p>
        </p:txBody>
      </p:sp>
      <p:sp>
        <p:nvSpPr>
          <p:cNvPr id="109656" name="Oval 89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7" name="Rectangle 90"/>
          <p:cNvSpPr>
            <a:spLocks noChangeArrowheads="1"/>
          </p:cNvSpPr>
          <p:nvPr/>
        </p:nvSpPr>
        <p:spPr bwMode="auto">
          <a:xfrm>
            <a:off x="2362200" y="2362200"/>
            <a:ext cx="16002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8" name="Rectangle 91"/>
          <p:cNvSpPr>
            <a:spLocks noChangeArrowheads="1"/>
          </p:cNvSpPr>
          <p:nvPr/>
        </p:nvSpPr>
        <p:spPr bwMode="auto">
          <a:xfrm>
            <a:off x="7239000" y="3657600"/>
            <a:ext cx="3048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59" name="Line 92"/>
          <p:cNvSpPr>
            <a:spLocks noChangeShapeType="1"/>
          </p:cNvSpPr>
          <p:nvPr/>
        </p:nvSpPr>
        <p:spPr bwMode="auto">
          <a:xfrm>
            <a:off x="2743200" y="2438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60" name="AutoShape 93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61" name="Line 94"/>
          <p:cNvSpPr>
            <a:spLocks noChangeShapeType="1"/>
          </p:cNvSpPr>
          <p:nvPr/>
        </p:nvSpPr>
        <p:spPr bwMode="auto">
          <a:xfrm>
            <a:off x="2743200" y="2438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62" name="Rectangle 96"/>
          <p:cNvSpPr>
            <a:spLocks noGrp="1" noChangeArrowheads="1"/>
          </p:cNvSpPr>
          <p:nvPr>
            <p:ph type="title"/>
          </p:nvPr>
        </p:nvSpPr>
        <p:spPr>
          <a:xfrm>
            <a:off x="427038" y="2540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10653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4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5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6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7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8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59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0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1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2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3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4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5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6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7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8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69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0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1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2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3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4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5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6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7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8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79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0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1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2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3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4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5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86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595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6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7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8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9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0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1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3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4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5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7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8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9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0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1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2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3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4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5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6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7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8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9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0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1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2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3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4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5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6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7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8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9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0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1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2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3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4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5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6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7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8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9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0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1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2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3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4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5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6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600"/>
              <a:t>When we reach a leaf, compute the distance to each point in the node.</a:t>
            </a:r>
          </a:p>
        </p:txBody>
      </p:sp>
      <p:sp>
        <p:nvSpPr>
          <p:cNvPr id="110647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8" name="Rectangle 91"/>
          <p:cNvSpPr>
            <a:spLocks noChangeArrowheads="1"/>
          </p:cNvSpPr>
          <p:nvPr/>
        </p:nvSpPr>
        <p:spPr bwMode="auto">
          <a:xfrm>
            <a:off x="2362200" y="2362200"/>
            <a:ext cx="16002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9" name="Rectangle 92"/>
          <p:cNvSpPr>
            <a:spLocks noChangeArrowheads="1"/>
          </p:cNvSpPr>
          <p:nvPr/>
        </p:nvSpPr>
        <p:spPr bwMode="auto">
          <a:xfrm>
            <a:off x="7239000" y="3657600"/>
            <a:ext cx="3048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0" name="Oval 93"/>
          <p:cNvSpPr>
            <a:spLocks noChangeArrowheads="1"/>
          </p:cNvSpPr>
          <p:nvPr/>
        </p:nvSpPr>
        <p:spPr bwMode="auto">
          <a:xfrm>
            <a:off x="2133600" y="1981200"/>
            <a:ext cx="1066800" cy="990600"/>
          </a:xfrm>
          <a:prstGeom prst="ellipse">
            <a:avLst/>
          </a:prstGeom>
          <a:noFill/>
          <a:ln w="19050">
            <a:solidFill>
              <a:srgbClr val="FF0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1" name="AutoShape 94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2" name="Rectangle 96"/>
          <p:cNvSpPr>
            <a:spLocks noGrp="1" noChangeArrowheads="1"/>
          </p:cNvSpPr>
          <p:nvPr>
            <p:ph type="title"/>
          </p:nvPr>
        </p:nvSpPr>
        <p:spPr>
          <a:xfrm>
            <a:off x="361950" y="2794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11677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78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79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0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1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2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3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4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5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6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7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8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89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0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1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2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3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4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5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6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7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8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99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0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1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2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3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4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5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6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7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8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09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0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619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0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1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2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3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4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5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6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7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8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9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0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1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2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3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4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5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6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7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8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39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0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1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2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3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4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5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6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7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8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49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0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1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2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3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4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5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6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7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8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59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0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1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2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3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4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5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6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7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8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9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8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Then, backtrack and try the other branch at each node visited.</a:t>
            </a:r>
          </a:p>
        </p:txBody>
      </p:sp>
      <p:sp>
        <p:nvSpPr>
          <p:cNvPr id="111671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2" name="Rectangle 91"/>
          <p:cNvSpPr>
            <a:spLocks noChangeArrowheads="1"/>
          </p:cNvSpPr>
          <p:nvPr/>
        </p:nvSpPr>
        <p:spPr bwMode="auto">
          <a:xfrm>
            <a:off x="2362200" y="1600200"/>
            <a:ext cx="1600200" cy="76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3" name="Rectangle 92"/>
          <p:cNvSpPr>
            <a:spLocks noChangeArrowheads="1"/>
          </p:cNvSpPr>
          <p:nvPr/>
        </p:nvSpPr>
        <p:spPr bwMode="auto">
          <a:xfrm>
            <a:off x="7543800" y="3657600"/>
            <a:ext cx="6096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4" name="Oval 93"/>
          <p:cNvSpPr>
            <a:spLocks noChangeArrowheads="1"/>
          </p:cNvSpPr>
          <p:nvPr/>
        </p:nvSpPr>
        <p:spPr bwMode="auto">
          <a:xfrm>
            <a:off x="2133600" y="1981200"/>
            <a:ext cx="1066800" cy="990600"/>
          </a:xfrm>
          <a:prstGeom prst="ellipse">
            <a:avLst/>
          </a:prstGeom>
          <a:noFill/>
          <a:ln w="19050">
            <a:solidFill>
              <a:srgbClr val="FF0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5" name="AutoShape 94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6" name="Rectangle 96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12701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2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3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4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5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6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7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8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9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0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1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2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3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4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5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6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7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8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9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0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1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2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3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4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5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6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7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8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9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0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1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2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3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4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643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5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6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7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8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9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0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1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2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3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4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5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6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7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8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9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0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1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2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3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4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5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6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7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8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9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0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1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2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3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4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5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6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7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8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9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0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1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2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3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4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5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6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7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8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9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0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1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2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3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2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Each time a new closest node is found, we can update the distance bounds.</a:t>
            </a:r>
          </a:p>
        </p:txBody>
      </p:sp>
      <p:sp>
        <p:nvSpPr>
          <p:cNvPr id="112695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6" name="Rectangle 91"/>
          <p:cNvSpPr>
            <a:spLocks noChangeArrowheads="1"/>
          </p:cNvSpPr>
          <p:nvPr/>
        </p:nvSpPr>
        <p:spPr bwMode="auto">
          <a:xfrm>
            <a:off x="2362200" y="1600200"/>
            <a:ext cx="609600" cy="76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7" name="Rectangle 92"/>
          <p:cNvSpPr>
            <a:spLocks noChangeArrowheads="1"/>
          </p:cNvSpPr>
          <p:nvPr/>
        </p:nvSpPr>
        <p:spPr bwMode="auto">
          <a:xfrm>
            <a:off x="7467600" y="3962400"/>
            <a:ext cx="3048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8" name="AutoShape 94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9" name="Rectangle 100"/>
          <p:cNvSpPr>
            <a:spLocks noGrp="1" noChangeArrowheads="1"/>
          </p:cNvSpPr>
          <p:nvPr>
            <p:ph type="title"/>
          </p:nvPr>
        </p:nvSpPr>
        <p:spPr>
          <a:xfrm>
            <a:off x="427038" y="2413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  <p:sp>
        <p:nvSpPr>
          <p:cNvPr id="112700" name="Oval 93"/>
          <p:cNvSpPr>
            <a:spLocks noChangeArrowheads="1"/>
          </p:cNvSpPr>
          <p:nvPr/>
        </p:nvSpPr>
        <p:spPr bwMode="auto">
          <a:xfrm>
            <a:off x="2133600" y="1981200"/>
            <a:ext cx="1066800" cy="990600"/>
          </a:xfrm>
          <a:prstGeom prst="ellipse">
            <a:avLst/>
          </a:prstGeom>
          <a:noFill/>
          <a:ln w="19050">
            <a:solidFill>
              <a:srgbClr val="FF0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13729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0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1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2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3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4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5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6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7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8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9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0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1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2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3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4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5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6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7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8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9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0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1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2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3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4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5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6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7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8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9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0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1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2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667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8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9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0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1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2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3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5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6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7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8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9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0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1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2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3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4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5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6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7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8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9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0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1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2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3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4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5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6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7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8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9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0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1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2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3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4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5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6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7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8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9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0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1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2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3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4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5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6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7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22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Each time a new closest node is found, we can update the distance bounds.</a:t>
            </a:r>
          </a:p>
        </p:txBody>
      </p:sp>
      <p:sp>
        <p:nvSpPr>
          <p:cNvPr id="113719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0" name="Rectangle 91"/>
          <p:cNvSpPr>
            <a:spLocks noChangeArrowheads="1"/>
          </p:cNvSpPr>
          <p:nvPr/>
        </p:nvSpPr>
        <p:spPr bwMode="auto">
          <a:xfrm>
            <a:off x="2362200" y="1600200"/>
            <a:ext cx="609600" cy="76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1" name="Rectangle 92"/>
          <p:cNvSpPr>
            <a:spLocks noChangeArrowheads="1"/>
          </p:cNvSpPr>
          <p:nvPr/>
        </p:nvSpPr>
        <p:spPr bwMode="auto">
          <a:xfrm>
            <a:off x="7467600" y="3962400"/>
            <a:ext cx="3048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2" name="Oval 93"/>
          <p:cNvSpPr>
            <a:spLocks noChangeArrowheads="1"/>
          </p:cNvSpPr>
          <p:nvPr/>
        </p:nvSpPr>
        <p:spPr bwMode="auto">
          <a:xfrm>
            <a:off x="2514600" y="2286000"/>
            <a:ext cx="381000" cy="381000"/>
          </a:xfrm>
          <a:prstGeom prst="ellipse">
            <a:avLst/>
          </a:prstGeom>
          <a:noFill/>
          <a:ln w="19050">
            <a:solidFill>
              <a:srgbClr val="FF0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3" name="AutoShape 94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4" name="Line 95"/>
          <p:cNvSpPr>
            <a:spLocks noChangeShapeType="1"/>
          </p:cNvSpPr>
          <p:nvPr/>
        </p:nvSpPr>
        <p:spPr bwMode="auto">
          <a:xfrm flipH="1" flipV="1">
            <a:off x="2667000" y="2286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5" name="Line 96"/>
          <p:cNvSpPr>
            <a:spLocks noChangeShapeType="1"/>
          </p:cNvSpPr>
          <p:nvPr/>
        </p:nvSpPr>
        <p:spPr bwMode="auto">
          <a:xfrm flipV="1">
            <a:off x="2743200" y="2362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6" name="Line 97"/>
          <p:cNvSpPr>
            <a:spLocks noChangeShapeType="1"/>
          </p:cNvSpPr>
          <p:nvPr/>
        </p:nvSpPr>
        <p:spPr bwMode="auto">
          <a:xfrm flipV="1">
            <a:off x="274320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7" name="Line 98"/>
          <p:cNvSpPr>
            <a:spLocks noChangeShapeType="1"/>
          </p:cNvSpPr>
          <p:nvPr/>
        </p:nvSpPr>
        <p:spPr bwMode="auto">
          <a:xfrm flipV="1">
            <a:off x="2743200" y="2362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8" name="Rectangle 100"/>
          <p:cNvSpPr>
            <a:spLocks noGrp="1" noChangeArrowheads="1"/>
          </p:cNvSpPr>
          <p:nvPr>
            <p:ph type="title"/>
          </p:nvPr>
        </p:nvSpPr>
        <p:spPr>
          <a:xfrm>
            <a:off x="427038" y="2413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14750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1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2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3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4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5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6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7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8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9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0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1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2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3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4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5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6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7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8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69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0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1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2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3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4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5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6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7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8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79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0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1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2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3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691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2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3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4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5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6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7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8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9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0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1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2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3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4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5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6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7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8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9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0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1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2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3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4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5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6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7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8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9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0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1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2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3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4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5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6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7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8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9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0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1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2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3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4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5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6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7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8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9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0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1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6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129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Using the distance bounds and the bounds of the data below each node, we can prune parts of the tree that could NOT include the nearest neighbor.</a:t>
            </a:r>
          </a:p>
        </p:txBody>
      </p:sp>
      <p:sp>
        <p:nvSpPr>
          <p:cNvPr id="114743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4" name="Rectangle 91"/>
          <p:cNvSpPr>
            <a:spLocks noChangeArrowheads="1"/>
          </p:cNvSpPr>
          <p:nvPr/>
        </p:nvSpPr>
        <p:spPr bwMode="auto">
          <a:xfrm>
            <a:off x="2971800" y="1905000"/>
            <a:ext cx="685800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5" name="Rectangle 92"/>
          <p:cNvSpPr>
            <a:spLocks noChangeArrowheads="1"/>
          </p:cNvSpPr>
          <p:nvPr/>
        </p:nvSpPr>
        <p:spPr bwMode="auto">
          <a:xfrm>
            <a:off x="7924800" y="3962400"/>
            <a:ext cx="3048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6" name="Oval 93"/>
          <p:cNvSpPr>
            <a:spLocks noChangeArrowheads="1"/>
          </p:cNvSpPr>
          <p:nvPr/>
        </p:nvSpPr>
        <p:spPr bwMode="auto">
          <a:xfrm>
            <a:off x="2514600" y="2286000"/>
            <a:ext cx="381000" cy="381000"/>
          </a:xfrm>
          <a:prstGeom prst="ellipse">
            <a:avLst/>
          </a:prstGeom>
          <a:noFill/>
          <a:ln w="19050">
            <a:solidFill>
              <a:srgbClr val="FF0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7" name="AutoShape 94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8" name="Line 95"/>
          <p:cNvSpPr>
            <a:spLocks noChangeShapeType="1"/>
          </p:cNvSpPr>
          <p:nvPr/>
        </p:nvSpPr>
        <p:spPr bwMode="auto">
          <a:xfrm flipV="1">
            <a:off x="2743200" y="2362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9" name="Rectangle 97"/>
          <p:cNvSpPr>
            <a:spLocks noGrp="1" noChangeArrowheads="1"/>
          </p:cNvSpPr>
          <p:nvPr>
            <p:ph type="title"/>
          </p:nvPr>
        </p:nvSpPr>
        <p:spPr>
          <a:xfrm>
            <a:off x="427038" y="2286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690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will see three solutions </a:t>
            </a:r>
            <a:br>
              <a:rPr lang="en-US" dirty="0" smtClean="0"/>
            </a:br>
            <a:r>
              <a:rPr lang="en-US" dirty="0" smtClean="0"/>
              <a:t>(or as many as time permits)…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422"/>
            <a:ext cx="8229600" cy="4525963"/>
          </a:xfrm>
        </p:spPr>
        <p:txBody>
          <a:bodyPr/>
          <a:lstStyle/>
          <a:p>
            <a:r>
              <a:rPr lang="en-US" dirty="0" smtClean="0"/>
              <a:t>Quad Trees</a:t>
            </a:r>
          </a:p>
          <a:p>
            <a:r>
              <a:rPr lang="en-US" dirty="0" smtClean="0"/>
              <a:t>K-D Trees</a:t>
            </a:r>
          </a:p>
          <a:p>
            <a:r>
              <a:rPr lang="en-US" dirty="0" smtClean="0"/>
              <a:t>Locality Sensitive Hashing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15774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75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76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77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78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79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0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1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2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3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4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5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6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7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8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9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0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1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2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3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4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5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6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7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8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9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0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1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2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3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4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5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6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7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715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6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7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8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9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1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2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3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4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5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6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7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8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9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0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1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2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3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4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5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6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7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8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9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0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1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2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3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4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5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6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7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8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9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0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1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2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3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4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5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6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7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8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9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0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1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2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3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4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5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0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129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Using the distance bounds and the bounds of the data below each node, we can prune parts of the tree that could NOT include the nearest neighbor.</a:t>
            </a:r>
          </a:p>
        </p:txBody>
      </p:sp>
      <p:sp>
        <p:nvSpPr>
          <p:cNvPr id="115767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8" name="Rectangle 91"/>
          <p:cNvSpPr>
            <a:spLocks noChangeArrowheads="1"/>
          </p:cNvSpPr>
          <p:nvPr/>
        </p:nvSpPr>
        <p:spPr bwMode="auto">
          <a:xfrm>
            <a:off x="2438400" y="3276600"/>
            <a:ext cx="1371600" cy="1066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9" name="Rectangle 92"/>
          <p:cNvSpPr>
            <a:spLocks noChangeArrowheads="1"/>
          </p:cNvSpPr>
          <p:nvPr/>
        </p:nvSpPr>
        <p:spPr bwMode="auto">
          <a:xfrm>
            <a:off x="6172200" y="3352800"/>
            <a:ext cx="914400" cy="914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0" name="Oval 93"/>
          <p:cNvSpPr>
            <a:spLocks noChangeArrowheads="1"/>
          </p:cNvSpPr>
          <p:nvPr/>
        </p:nvSpPr>
        <p:spPr bwMode="auto">
          <a:xfrm>
            <a:off x="2514600" y="2286000"/>
            <a:ext cx="381000" cy="381000"/>
          </a:xfrm>
          <a:prstGeom prst="ellipse">
            <a:avLst/>
          </a:prstGeom>
          <a:noFill/>
          <a:ln w="19050">
            <a:solidFill>
              <a:srgbClr val="FF0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1" name="AutoShape 94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2" name="Line 95"/>
          <p:cNvSpPr>
            <a:spLocks noChangeShapeType="1"/>
          </p:cNvSpPr>
          <p:nvPr/>
        </p:nvSpPr>
        <p:spPr bwMode="auto">
          <a:xfrm>
            <a:off x="27432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3" name="Rectangle 97"/>
          <p:cNvSpPr>
            <a:spLocks noGrp="1" noChangeArrowheads="1"/>
          </p:cNvSpPr>
          <p:nvPr>
            <p:ph type="title"/>
          </p:nvPr>
        </p:nvSpPr>
        <p:spPr>
          <a:xfrm>
            <a:off x="427038" y="2794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3263900" cy="2916238"/>
            <a:chOff x="1344" y="1056"/>
            <a:chExt cx="1824" cy="1632"/>
          </a:xfrm>
        </p:grpSpPr>
        <p:sp>
          <p:nvSpPr>
            <p:cNvPr id="116801" name="AutoShape 4"/>
            <p:cNvSpPr>
              <a:spLocks noChangeArrowheads="1"/>
            </p:cNvSpPr>
            <p:nvPr/>
          </p:nvSpPr>
          <p:spPr bwMode="auto">
            <a:xfrm>
              <a:off x="1536" y="168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2" name="AutoShape 5"/>
            <p:cNvSpPr>
              <a:spLocks noChangeArrowheads="1"/>
            </p:cNvSpPr>
            <p:nvPr/>
          </p:nvSpPr>
          <p:spPr bwMode="auto">
            <a:xfrm>
              <a:off x="163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3" name="AutoShape 6"/>
            <p:cNvSpPr>
              <a:spLocks noChangeArrowheads="1"/>
            </p:cNvSpPr>
            <p:nvPr/>
          </p:nvSpPr>
          <p:spPr bwMode="auto">
            <a:xfrm>
              <a:off x="1488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4" name="AutoShape 7"/>
            <p:cNvSpPr>
              <a:spLocks noChangeArrowheads="1"/>
            </p:cNvSpPr>
            <p:nvPr/>
          </p:nvSpPr>
          <p:spPr bwMode="auto">
            <a:xfrm>
              <a:off x="240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5" name="AutoShape 8"/>
            <p:cNvSpPr>
              <a:spLocks noChangeArrowheads="1"/>
            </p:cNvSpPr>
            <p:nvPr/>
          </p:nvSpPr>
          <p:spPr bwMode="auto">
            <a:xfrm>
              <a:off x="1392" y="17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6" name="AutoShape 9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7" name="AutoShape 1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8" name="AutoShape 11"/>
            <p:cNvSpPr>
              <a:spLocks noChangeArrowheads="1"/>
            </p:cNvSpPr>
            <p:nvPr/>
          </p:nvSpPr>
          <p:spPr bwMode="auto">
            <a:xfrm>
              <a:off x="2736" y="153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09" name="AutoShape 12"/>
            <p:cNvSpPr>
              <a:spLocks noChangeArrowheads="1"/>
            </p:cNvSpPr>
            <p:nvPr/>
          </p:nvSpPr>
          <p:spPr bwMode="auto">
            <a:xfrm>
              <a:off x="2496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0" name="AutoShape 13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1" name="AutoShape 14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2" name="AutoShape 15"/>
            <p:cNvSpPr>
              <a:spLocks noChangeArrowheads="1"/>
            </p:cNvSpPr>
            <p:nvPr/>
          </p:nvSpPr>
          <p:spPr bwMode="auto">
            <a:xfrm>
              <a:off x="2400" y="25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3" name="AutoShape 16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4" name="AutoShape 17"/>
            <p:cNvSpPr>
              <a:spLocks noChangeArrowheads="1"/>
            </p:cNvSpPr>
            <p:nvPr/>
          </p:nvSpPr>
          <p:spPr bwMode="auto">
            <a:xfrm>
              <a:off x="2976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5" name="AutoShape 18"/>
            <p:cNvSpPr>
              <a:spLocks noChangeArrowheads="1"/>
            </p:cNvSpPr>
            <p:nvPr/>
          </p:nvSpPr>
          <p:spPr bwMode="auto">
            <a:xfrm>
              <a:off x="2064" y="172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6" name="AutoShape 19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7" name="AutoShape 20"/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8" name="AutoShape 21"/>
            <p:cNvSpPr>
              <a:spLocks noChangeArrowheads="1"/>
            </p:cNvSpPr>
            <p:nvPr/>
          </p:nvSpPr>
          <p:spPr bwMode="auto">
            <a:xfrm>
              <a:off x="1680" y="249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19" name="AutoShape 22"/>
            <p:cNvSpPr>
              <a:spLocks noChangeArrowheads="1"/>
            </p:cNvSpPr>
            <p:nvPr/>
          </p:nvSpPr>
          <p:spPr bwMode="auto">
            <a:xfrm>
              <a:off x="1728" y="206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0" name="AutoShape 23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1" name="AutoShape 24"/>
            <p:cNvSpPr>
              <a:spLocks noChangeArrowheads="1"/>
            </p:cNvSpPr>
            <p:nvPr/>
          </p:nvSpPr>
          <p:spPr bwMode="auto">
            <a:xfrm>
              <a:off x="2592" y="144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2" name="AutoShape 25"/>
            <p:cNvSpPr>
              <a:spLocks noChangeArrowheads="1"/>
            </p:cNvSpPr>
            <p:nvPr/>
          </p:nvSpPr>
          <p:spPr bwMode="auto">
            <a:xfrm>
              <a:off x="2640" y="139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3" name="AutoShape 26"/>
            <p:cNvSpPr>
              <a:spLocks noChangeArrowheads="1"/>
            </p:cNvSpPr>
            <p:nvPr/>
          </p:nvSpPr>
          <p:spPr bwMode="auto">
            <a:xfrm>
              <a:off x="2688" y="23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4" name="AutoShape 27"/>
            <p:cNvSpPr>
              <a:spLocks noChangeArrowheads="1"/>
            </p:cNvSpPr>
            <p:nvPr/>
          </p:nvSpPr>
          <p:spPr bwMode="auto">
            <a:xfrm>
              <a:off x="158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5" name="AutoShape 2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6" name="AutoShape 2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7" name="AutoShape 3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8" name="AutoShape 31"/>
            <p:cNvSpPr>
              <a:spLocks noChangeArrowheads="1"/>
            </p:cNvSpPr>
            <p:nvPr/>
          </p:nvSpPr>
          <p:spPr bwMode="auto">
            <a:xfrm>
              <a:off x="1680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29" name="AutoShape 32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0" name="AutoShape 33"/>
            <p:cNvSpPr>
              <a:spLocks noChangeArrowheads="1"/>
            </p:cNvSpPr>
            <p:nvPr/>
          </p:nvSpPr>
          <p:spPr bwMode="auto">
            <a:xfrm>
              <a:off x="1488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1" name="AutoShape 34"/>
            <p:cNvSpPr>
              <a:spLocks noChangeArrowheads="1"/>
            </p:cNvSpPr>
            <p:nvPr/>
          </p:nvSpPr>
          <p:spPr bwMode="auto">
            <a:xfrm>
              <a:off x="206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2" name="AutoShape 35"/>
            <p:cNvSpPr>
              <a:spLocks noChangeArrowheads="1"/>
            </p:cNvSpPr>
            <p:nvPr/>
          </p:nvSpPr>
          <p:spPr bwMode="auto">
            <a:xfrm>
              <a:off x="2976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3" name="AutoShape 36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34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1824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739" name="Line 38"/>
          <p:cNvSpPr>
            <a:spLocks noChangeShapeType="1"/>
          </p:cNvSpPr>
          <p:nvPr/>
        </p:nvSpPr>
        <p:spPr bwMode="auto">
          <a:xfrm>
            <a:off x="2362200" y="1600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0" name="Line 39"/>
          <p:cNvSpPr>
            <a:spLocks noChangeShapeType="1"/>
          </p:cNvSpPr>
          <p:nvPr/>
        </p:nvSpPr>
        <p:spPr bwMode="auto">
          <a:xfrm>
            <a:off x="2362200" y="2971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1" name="Line 40"/>
          <p:cNvSpPr>
            <a:spLocks noChangeShapeType="1"/>
          </p:cNvSpPr>
          <p:nvPr/>
        </p:nvSpPr>
        <p:spPr bwMode="auto">
          <a:xfrm>
            <a:off x="3200400" y="2971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2" name="Line 41"/>
          <p:cNvSpPr>
            <a:spLocks noChangeShapeType="1"/>
          </p:cNvSpPr>
          <p:nvPr/>
        </p:nvSpPr>
        <p:spPr bwMode="auto">
          <a:xfrm>
            <a:off x="2362200" y="3962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42"/>
          <p:cNvSpPr>
            <a:spLocks noChangeShapeType="1"/>
          </p:cNvSpPr>
          <p:nvPr/>
        </p:nvSpPr>
        <p:spPr bwMode="auto">
          <a:xfrm>
            <a:off x="6858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Line 43"/>
          <p:cNvSpPr>
            <a:spLocks noChangeShapeType="1"/>
          </p:cNvSpPr>
          <p:nvPr/>
        </p:nvSpPr>
        <p:spPr bwMode="auto">
          <a:xfrm flipV="1">
            <a:off x="1600200" y="1600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5" name="Line 44"/>
          <p:cNvSpPr>
            <a:spLocks noChangeShapeType="1"/>
          </p:cNvSpPr>
          <p:nvPr/>
        </p:nvSpPr>
        <p:spPr bwMode="auto">
          <a:xfrm>
            <a:off x="23622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6" name="Line 45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7" name="Line 46"/>
          <p:cNvSpPr>
            <a:spLocks noChangeShapeType="1"/>
          </p:cNvSpPr>
          <p:nvPr/>
        </p:nvSpPr>
        <p:spPr bwMode="auto">
          <a:xfrm>
            <a:off x="1447800" y="3276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8" name="Line 47"/>
          <p:cNvSpPr>
            <a:spLocks noChangeShapeType="1"/>
          </p:cNvSpPr>
          <p:nvPr/>
        </p:nvSpPr>
        <p:spPr bwMode="auto">
          <a:xfrm>
            <a:off x="685800" y="2743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9" name="Oval 48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0" name="Oval 49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1" name="Oval 50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2" name="Oval 51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3" name="Line 52"/>
          <p:cNvSpPr>
            <a:spLocks noChangeShapeType="1"/>
          </p:cNvSpPr>
          <p:nvPr/>
        </p:nvSpPr>
        <p:spPr bwMode="auto">
          <a:xfrm flipH="1">
            <a:off x="5638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4" name="Line 53"/>
          <p:cNvSpPr>
            <a:spLocks noChangeShapeType="1"/>
          </p:cNvSpPr>
          <p:nvPr/>
        </p:nvSpPr>
        <p:spPr bwMode="auto">
          <a:xfrm>
            <a:off x="5943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5" name="Oval 5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6" name="Oval 5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7" name="Oval 56"/>
          <p:cNvSpPr>
            <a:spLocks noChangeArrowheads="1"/>
          </p:cNvSpPr>
          <p:nvPr/>
        </p:nvSpPr>
        <p:spPr bwMode="auto">
          <a:xfrm>
            <a:off x="7772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8" name="Line 57"/>
          <p:cNvSpPr>
            <a:spLocks noChangeShapeType="1"/>
          </p:cNvSpPr>
          <p:nvPr/>
        </p:nvSpPr>
        <p:spPr bwMode="auto">
          <a:xfrm flipH="1">
            <a:off x="7391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9" name="Line 58"/>
          <p:cNvSpPr>
            <a:spLocks noChangeShapeType="1"/>
          </p:cNvSpPr>
          <p:nvPr/>
        </p:nvSpPr>
        <p:spPr bwMode="auto">
          <a:xfrm>
            <a:off x="76962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0" name="Oval 59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1" name="Oval 60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2" name="Line 61"/>
          <p:cNvSpPr>
            <a:spLocks noChangeShapeType="1"/>
          </p:cNvSpPr>
          <p:nvPr/>
        </p:nvSpPr>
        <p:spPr bwMode="auto">
          <a:xfrm flipH="1">
            <a:off x="5029200" y="3048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3" name="Line 62"/>
          <p:cNvSpPr>
            <a:spLocks noChangeShapeType="1"/>
          </p:cNvSpPr>
          <p:nvPr/>
        </p:nvSpPr>
        <p:spPr bwMode="auto">
          <a:xfrm>
            <a:off x="55626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4" name="Oval 63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5" name="Line 64"/>
          <p:cNvSpPr>
            <a:spLocks noChangeShapeType="1"/>
          </p:cNvSpPr>
          <p:nvPr/>
        </p:nvSpPr>
        <p:spPr bwMode="auto">
          <a:xfrm flipH="1">
            <a:off x="67818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6" name="Line 65"/>
          <p:cNvSpPr>
            <a:spLocks noChangeShapeType="1"/>
          </p:cNvSpPr>
          <p:nvPr/>
        </p:nvSpPr>
        <p:spPr bwMode="auto">
          <a:xfrm>
            <a:off x="7239000" y="3048000"/>
            <a:ext cx="304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7" name="Oval 66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8" name="Line 67"/>
          <p:cNvSpPr>
            <a:spLocks noChangeShapeType="1"/>
          </p:cNvSpPr>
          <p:nvPr/>
        </p:nvSpPr>
        <p:spPr bwMode="auto">
          <a:xfrm flipH="1">
            <a:off x="55626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9" name="Line 68"/>
          <p:cNvSpPr>
            <a:spLocks noChangeShapeType="1"/>
          </p:cNvSpPr>
          <p:nvPr/>
        </p:nvSpPr>
        <p:spPr bwMode="auto">
          <a:xfrm>
            <a:off x="6400800" y="2286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0" name="Oval 69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1" name="Oval 70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2" name="Line 71"/>
          <p:cNvSpPr>
            <a:spLocks noChangeShapeType="1"/>
          </p:cNvSpPr>
          <p:nvPr/>
        </p:nvSpPr>
        <p:spPr bwMode="auto">
          <a:xfrm flipH="1">
            <a:off x="5410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3" name="Line 72"/>
          <p:cNvSpPr>
            <a:spLocks noChangeShapeType="1"/>
          </p:cNvSpPr>
          <p:nvPr/>
        </p:nvSpPr>
        <p:spPr bwMode="auto">
          <a:xfrm>
            <a:off x="5715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4" name="Oval 73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5" name="Oval 74"/>
          <p:cNvSpPr>
            <a:spLocks noChangeArrowheads="1"/>
          </p:cNvSpPr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6" name="Line 75"/>
          <p:cNvSpPr>
            <a:spLocks noChangeShapeType="1"/>
          </p:cNvSpPr>
          <p:nvPr/>
        </p:nvSpPr>
        <p:spPr bwMode="auto">
          <a:xfrm flipH="1">
            <a:off x="64770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7" name="Line 76"/>
          <p:cNvSpPr>
            <a:spLocks noChangeShapeType="1"/>
          </p:cNvSpPr>
          <p:nvPr/>
        </p:nvSpPr>
        <p:spPr bwMode="auto">
          <a:xfrm>
            <a:off x="67818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8" name="Oval 77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9" name="Oval 78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0" name="Line 79"/>
          <p:cNvSpPr>
            <a:spLocks noChangeShapeType="1"/>
          </p:cNvSpPr>
          <p:nvPr/>
        </p:nvSpPr>
        <p:spPr bwMode="auto">
          <a:xfrm flipH="1">
            <a:off x="62484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1" name="Line 80"/>
          <p:cNvSpPr>
            <a:spLocks noChangeShapeType="1"/>
          </p:cNvSpPr>
          <p:nvPr/>
        </p:nvSpPr>
        <p:spPr bwMode="auto">
          <a:xfrm>
            <a:off x="65532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2" name="Oval 81"/>
          <p:cNvSpPr>
            <a:spLocks noChangeArrowheads="1"/>
          </p:cNvSpPr>
          <p:nvPr/>
        </p:nvSpPr>
        <p:spPr bwMode="auto">
          <a:xfrm>
            <a:off x="75438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3" name="Oval 82"/>
          <p:cNvSpPr>
            <a:spLocks noChangeArrowheads="1"/>
          </p:cNvSpPr>
          <p:nvPr/>
        </p:nvSpPr>
        <p:spPr bwMode="auto">
          <a:xfrm>
            <a:off x="8001000" y="4038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4" name="Line 83"/>
          <p:cNvSpPr>
            <a:spLocks noChangeShapeType="1"/>
          </p:cNvSpPr>
          <p:nvPr/>
        </p:nvSpPr>
        <p:spPr bwMode="auto">
          <a:xfrm flipH="1">
            <a:off x="76200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5" name="Line 84"/>
          <p:cNvSpPr>
            <a:spLocks noChangeShapeType="1"/>
          </p:cNvSpPr>
          <p:nvPr/>
        </p:nvSpPr>
        <p:spPr bwMode="auto">
          <a:xfrm>
            <a:off x="7924800" y="38862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6" name="Oval 85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7" name="Oval 86"/>
          <p:cNvSpPr>
            <a:spLocks noChangeArrowheads="1"/>
          </p:cNvSpPr>
          <p:nvPr/>
        </p:nvSpPr>
        <p:spPr bwMode="auto">
          <a:xfrm>
            <a:off x="5181600" y="3733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8" name="Line 87"/>
          <p:cNvSpPr>
            <a:spLocks noChangeShapeType="1"/>
          </p:cNvSpPr>
          <p:nvPr/>
        </p:nvSpPr>
        <p:spPr bwMode="auto">
          <a:xfrm flipH="1">
            <a:off x="48006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9" name="Line 88"/>
          <p:cNvSpPr>
            <a:spLocks noChangeShapeType="1"/>
          </p:cNvSpPr>
          <p:nvPr/>
        </p:nvSpPr>
        <p:spPr bwMode="auto">
          <a:xfrm>
            <a:off x="5105400" y="3581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4" name="Rectangle 89"/>
          <p:cNvSpPr>
            <a:spLocks noChangeArrowheads="1"/>
          </p:cNvSpPr>
          <p:nvPr/>
        </p:nvSpPr>
        <p:spPr bwMode="auto">
          <a:xfrm>
            <a:off x="427038" y="4724400"/>
            <a:ext cx="8488362" cy="129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00" dirty="0">
                <a:latin typeface="+mn-lt"/>
              </a:rPr>
              <a:t>Using the distance bounds and the bounds of the data below each node, we can prune parts of the tree that could NOT include the nearest neighbor.</a:t>
            </a:r>
          </a:p>
        </p:txBody>
      </p:sp>
      <p:sp>
        <p:nvSpPr>
          <p:cNvPr id="116791" name="Oval 90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0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2" name="Oval 91"/>
          <p:cNvSpPr>
            <a:spLocks noChangeArrowheads="1"/>
          </p:cNvSpPr>
          <p:nvPr/>
        </p:nvSpPr>
        <p:spPr bwMode="auto">
          <a:xfrm>
            <a:off x="2514600" y="2286000"/>
            <a:ext cx="381000" cy="381000"/>
          </a:xfrm>
          <a:prstGeom prst="ellipse">
            <a:avLst/>
          </a:prstGeom>
          <a:noFill/>
          <a:ln w="19050">
            <a:solidFill>
              <a:srgbClr val="FF0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3" name="Rectangle 92"/>
          <p:cNvSpPr>
            <a:spLocks noChangeArrowheads="1"/>
          </p:cNvSpPr>
          <p:nvPr/>
        </p:nvSpPr>
        <p:spPr bwMode="auto">
          <a:xfrm>
            <a:off x="685800" y="1600200"/>
            <a:ext cx="1676400" cy="2895600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4" name="Rectangle 93"/>
          <p:cNvSpPr>
            <a:spLocks noChangeArrowheads="1"/>
          </p:cNvSpPr>
          <p:nvPr/>
        </p:nvSpPr>
        <p:spPr bwMode="auto">
          <a:xfrm>
            <a:off x="2362200" y="2971800"/>
            <a:ext cx="1600200" cy="1524000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5" name="Rectangle 94"/>
          <p:cNvSpPr>
            <a:spLocks noChangeArrowheads="1"/>
          </p:cNvSpPr>
          <p:nvPr/>
        </p:nvSpPr>
        <p:spPr bwMode="auto">
          <a:xfrm>
            <a:off x="2971800" y="1600200"/>
            <a:ext cx="990600" cy="762000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6" name="Rectangle 95"/>
          <p:cNvSpPr>
            <a:spLocks noChangeArrowheads="1"/>
          </p:cNvSpPr>
          <p:nvPr/>
        </p:nvSpPr>
        <p:spPr bwMode="auto">
          <a:xfrm>
            <a:off x="7924800" y="4038600"/>
            <a:ext cx="304800" cy="228600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7" name="Rectangle 96"/>
          <p:cNvSpPr>
            <a:spLocks noChangeArrowheads="1"/>
          </p:cNvSpPr>
          <p:nvPr/>
        </p:nvSpPr>
        <p:spPr bwMode="auto">
          <a:xfrm>
            <a:off x="6172200" y="3429000"/>
            <a:ext cx="990600" cy="762000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8" name="Rectangle 97"/>
          <p:cNvSpPr>
            <a:spLocks noChangeArrowheads="1"/>
          </p:cNvSpPr>
          <p:nvPr/>
        </p:nvSpPr>
        <p:spPr bwMode="auto">
          <a:xfrm>
            <a:off x="4648200" y="2895600"/>
            <a:ext cx="1524000" cy="1371600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9" name="AutoShape 98"/>
          <p:cNvSpPr>
            <a:spLocks noChangeArrowheads="1"/>
          </p:cNvSpPr>
          <p:nvPr/>
        </p:nvSpPr>
        <p:spPr bwMode="auto">
          <a:xfrm>
            <a:off x="3505200" y="2667000"/>
            <a:ext cx="85725" cy="8572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0" name="Rectangle 100"/>
          <p:cNvSpPr>
            <a:spLocks noGrp="1" noChangeArrowheads="1"/>
          </p:cNvSpPr>
          <p:nvPr>
            <p:ph type="title"/>
          </p:nvPr>
        </p:nvSpPr>
        <p:spPr>
          <a:xfrm>
            <a:off x="361950" y="241300"/>
            <a:ext cx="8486775" cy="1143000"/>
          </a:xfrm>
          <a:noFill/>
        </p:spPr>
        <p:txBody>
          <a:bodyPr/>
          <a:lstStyle/>
          <a:p>
            <a:r>
              <a:rPr lang="en-US"/>
              <a:t>Nearest Neighbor with KD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“Curse” of dimensionality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 smtClean="0">
                <a:solidFill>
                  <a:srgbClr val="FF6600"/>
                </a:solidFill>
              </a:rPr>
              <a:t>Much real world data is high dimensional</a:t>
            </a:r>
          </a:p>
          <a:p>
            <a:pPr>
              <a:defRPr/>
            </a:pPr>
            <a:r>
              <a:rPr lang="en-US" sz="3400" dirty="0" smtClean="0">
                <a:solidFill>
                  <a:srgbClr val="FF6600"/>
                </a:solidFill>
              </a:rPr>
              <a:t>Quad Trees or KD</a:t>
            </a:r>
            <a:r>
              <a:rPr lang="en-US" sz="3400" dirty="0" smtClean="0">
                <a:solidFill>
                  <a:srgbClr val="FF6600"/>
                </a:solidFill>
              </a:rPr>
              <a:t>-trees are not suitable for efficiently finding the nearest neighbor in high dimensional </a:t>
            </a:r>
            <a:r>
              <a:rPr lang="en-US" sz="3400" dirty="0" smtClean="0">
                <a:solidFill>
                  <a:srgbClr val="FF6600"/>
                </a:solidFill>
              </a:rPr>
              <a:t>spaces -- searching is exponential in </a:t>
            </a:r>
            <a:r>
              <a:rPr lang="en-US" sz="3400" dirty="0" err="1" smtClean="0">
                <a:solidFill>
                  <a:srgbClr val="FF6600"/>
                </a:solidFill>
              </a:rPr>
              <a:t>d</a:t>
            </a:r>
            <a:r>
              <a:rPr lang="en-US" sz="3400" dirty="0" smtClean="0">
                <a:solidFill>
                  <a:srgbClr val="FF6600"/>
                </a:solidFill>
              </a:rPr>
              <a:t>.</a:t>
            </a:r>
            <a:endParaRPr lang="en-US" sz="3400" dirty="0" smtClean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3400" dirty="0" smtClean="0">
                <a:solidFill>
                  <a:srgbClr val="FF6600"/>
                </a:solidFill>
              </a:rPr>
              <a:t>As </a:t>
            </a:r>
            <a:r>
              <a:rPr lang="en-US" sz="3400" dirty="0" err="1" smtClean="0">
                <a:solidFill>
                  <a:srgbClr val="FF6600"/>
                </a:solidFill>
              </a:rPr>
              <a:t>d</a:t>
            </a:r>
            <a:r>
              <a:rPr lang="en-US" sz="3400" dirty="0" smtClean="0">
                <a:solidFill>
                  <a:srgbClr val="FF6600"/>
                </a:solidFill>
              </a:rPr>
              <a:t> grows large, this quickly becomes intractable.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DB0F-0F0B-024E-8E85-394CE3729052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1143000"/>
          </a:xfrm>
        </p:spPr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36873-2C39-784A-AF56-1E2D0B23C10F}" type="slidenum">
              <a:rPr lang="en-US"/>
              <a:pPr/>
              <a:t>63</a:t>
            </a:fld>
            <a:endParaRPr lang="en-US"/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3022600"/>
            <a:ext cx="7324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Rectangle 6"/>
          <p:cNvSpPr>
            <a:spLocks noChangeArrowheads="1"/>
          </p:cNvSpPr>
          <p:nvPr/>
        </p:nvSpPr>
        <p:spPr bwMode="auto">
          <a:xfrm>
            <a:off x="896938" y="1079500"/>
            <a:ext cx="7324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Idea: </a:t>
            </a:r>
            <a:r>
              <a:rPr lang="en-US" sz="2400"/>
              <a:t>Find a mapping T to reduce the dimensionality of the data.</a:t>
            </a:r>
            <a:endParaRPr lang="en-US" sz="2400" b="1"/>
          </a:p>
          <a:p>
            <a:r>
              <a:rPr lang="en-US" sz="2400" b="1"/>
              <a:t>Drawback: </a:t>
            </a:r>
            <a:r>
              <a:rPr lang="en-US" sz="2400"/>
              <a:t>May not be able to find all similar objects (i.e., distance relationships might not be preserved)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Hash the high dimensional points </a:t>
            </a:r>
            <a:r>
              <a:rPr lang="en-US" dirty="0" smtClean="0"/>
              <a:t>down to a smaller space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a family of hash functions such that close points tend to hash to the same bucket.</a:t>
            </a:r>
          </a:p>
          <a:p>
            <a:endParaRPr lang="en-US" dirty="0"/>
          </a:p>
          <a:p>
            <a:r>
              <a:rPr lang="en-US" dirty="0" smtClean="0"/>
              <a:t>Put all points of P in their </a:t>
            </a:r>
            <a:r>
              <a:rPr lang="en-US" dirty="0" smtClean="0"/>
              <a:t>buckets. </a:t>
            </a:r>
            <a:r>
              <a:rPr lang="en-US" dirty="0" smtClean="0"/>
              <a:t>I</a:t>
            </a:r>
            <a:r>
              <a:rPr lang="en-US" dirty="0" smtClean="0"/>
              <a:t>deally </a:t>
            </a:r>
            <a:r>
              <a:rPr lang="en-US" dirty="0" smtClean="0"/>
              <a:t>we want the query q to find its nearest neighbor in its bucket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926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Locality-Sensitive </a:t>
            </a:r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r>
              <a:rPr lang="en-US" dirty="0"/>
              <a:t>Hash functions are </a:t>
            </a:r>
            <a:r>
              <a:rPr lang="en-US" i="1" dirty="0"/>
              <a:t>locality-sensitive</a:t>
            </a:r>
            <a:r>
              <a:rPr lang="en-US" dirty="0"/>
              <a:t>, if,  for a random hash random function </a:t>
            </a:r>
            <a:r>
              <a:rPr lang="en-US" i="1" dirty="0" err="1"/>
              <a:t>h</a:t>
            </a:r>
            <a:r>
              <a:rPr lang="en-US" dirty="0"/>
              <a:t>, for any pair of points </a:t>
            </a:r>
            <a:r>
              <a:rPr lang="en-US" i="1" dirty="0" err="1"/>
              <a:t>p,q</a:t>
            </a:r>
            <a:r>
              <a:rPr lang="en-US" dirty="0"/>
              <a:t> we have:</a:t>
            </a:r>
          </a:p>
          <a:p>
            <a:pPr lvl="1"/>
            <a:r>
              <a:rPr lang="en-US" i="1" dirty="0" err="1"/>
              <a:t>Pr[h(p</a:t>
            </a:r>
            <a:r>
              <a:rPr lang="en-US" i="1" dirty="0"/>
              <a:t>)=</a:t>
            </a:r>
            <a:r>
              <a:rPr lang="en-US" i="1" dirty="0" err="1"/>
              <a:t>h(q</a:t>
            </a:r>
            <a:r>
              <a:rPr lang="en-US" i="1" dirty="0"/>
              <a:t>)]</a:t>
            </a:r>
            <a:r>
              <a:rPr lang="en-US" dirty="0"/>
              <a:t> is “high” if </a:t>
            </a:r>
            <a:r>
              <a:rPr lang="en-US" i="1" dirty="0" err="1"/>
              <a:t>p</a:t>
            </a:r>
            <a:r>
              <a:rPr lang="en-US" dirty="0"/>
              <a:t> is “close” to </a:t>
            </a:r>
            <a:r>
              <a:rPr lang="en-US" i="1" dirty="0" err="1"/>
              <a:t>q</a:t>
            </a:r>
            <a:endParaRPr lang="en-US" i="1" dirty="0"/>
          </a:p>
          <a:p>
            <a:pPr lvl="1"/>
            <a:r>
              <a:rPr lang="en-US" i="1" dirty="0" err="1"/>
              <a:t>Pr[h(p</a:t>
            </a:r>
            <a:r>
              <a:rPr lang="en-US" i="1" dirty="0"/>
              <a:t>)=</a:t>
            </a:r>
            <a:r>
              <a:rPr lang="en-US" i="1" dirty="0" err="1"/>
              <a:t>h(q</a:t>
            </a:r>
            <a:r>
              <a:rPr lang="en-US" i="1" dirty="0"/>
              <a:t>)]</a:t>
            </a:r>
            <a:r>
              <a:rPr lang="en-US" dirty="0"/>
              <a:t> is “low” if  </a:t>
            </a:r>
            <a:r>
              <a:rPr lang="en-US" i="1" dirty="0" err="1"/>
              <a:t>p</a:t>
            </a:r>
            <a:r>
              <a:rPr lang="en-US" dirty="0"/>
              <a:t> </a:t>
            </a:r>
            <a:r>
              <a:rPr lang="en-US" dirty="0" smtClean="0"/>
              <a:t>is “far</a:t>
            </a:r>
            <a:r>
              <a:rPr lang="en-US" dirty="0"/>
              <a:t>” from </a:t>
            </a:r>
            <a:r>
              <a:rPr lang="en-US" i="1" dirty="0" err="1"/>
              <a:t>q</a:t>
            </a:r>
            <a:endParaRPr lang="en-US" i="1" dirty="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5240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7818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3622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295400" y="5638800"/>
            <a:ext cx="6096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752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6670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6172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629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7010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752600" y="5257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1981200" y="5257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64008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such functions exist 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hypercube, i.e.,</a:t>
            </a:r>
          </a:p>
          <a:p>
            <a:pPr lvl="1"/>
            <a:r>
              <a:rPr lang="en-US"/>
              <a:t> points from </a:t>
            </a:r>
            <a:r>
              <a:rPr lang="en-US" i="1"/>
              <a:t>{0,1}</a:t>
            </a:r>
            <a:r>
              <a:rPr lang="en-US" i="1" baseline="30000"/>
              <a:t>d</a:t>
            </a:r>
          </a:p>
          <a:p>
            <a:pPr lvl="1"/>
            <a:r>
              <a:rPr lang="en-US"/>
              <a:t> Hamming distance </a:t>
            </a:r>
            <a:r>
              <a:rPr lang="en-US" i="1"/>
              <a:t>D(p,q)=</a:t>
            </a:r>
            <a:r>
              <a:rPr lang="en-US"/>
              <a:t> # positions on which </a:t>
            </a:r>
            <a:r>
              <a:rPr lang="en-US" i="1"/>
              <a:t>p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differ</a:t>
            </a:r>
          </a:p>
          <a:p>
            <a:r>
              <a:rPr lang="en-US"/>
              <a:t>Define hash function </a:t>
            </a:r>
            <a:r>
              <a:rPr lang="en-US" i="1"/>
              <a:t>h</a:t>
            </a:r>
            <a:r>
              <a:rPr lang="en-US"/>
              <a:t> by choosing a set </a:t>
            </a:r>
            <a:r>
              <a:rPr lang="en-US" i="1"/>
              <a:t>I</a:t>
            </a:r>
            <a:r>
              <a:rPr lang="en-US"/>
              <a:t> of </a:t>
            </a:r>
            <a:r>
              <a:rPr lang="en-US" i="1"/>
              <a:t>k</a:t>
            </a:r>
            <a:r>
              <a:rPr lang="en-US"/>
              <a:t> random coordinates, and setting</a:t>
            </a:r>
          </a:p>
          <a:p>
            <a:pPr algn="ctr">
              <a:buFontTx/>
              <a:buNone/>
            </a:pPr>
            <a:r>
              <a:rPr lang="en-US" i="1"/>
              <a:t>h(p)</a:t>
            </a:r>
            <a:r>
              <a:rPr lang="en-US"/>
              <a:t> = projection of </a:t>
            </a:r>
            <a:r>
              <a:rPr lang="en-US" i="1"/>
              <a:t>p</a:t>
            </a:r>
            <a:r>
              <a:rPr lang="en-US"/>
              <a:t> on </a:t>
            </a:r>
            <a:r>
              <a:rPr lang="en-US" i="1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</a:t>
            </a:r>
          </a:p>
          <a:p>
            <a:pPr lvl="1"/>
            <a:r>
              <a:rPr lang="en-US" i="1"/>
              <a:t>d=10, p=0101110010</a:t>
            </a:r>
          </a:p>
          <a:p>
            <a:pPr lvl="1"/>
            <a:r>
              <a:rPr lang="en-US" i="1"/>
              <a:t>k=2, I={2,5}</a:t>
            </a:r>
          </a:p>
          <a:p>
            <a:r>
              <a:rPr lang="en-US"/>
              <a:t>Then </a:t>
            </a:r>
            <a:r>
              <a:rPr lang="en-US" i="1"/>
              <a:t>h(p)=11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931" y="4308430"/>
            <a:ext cx="8579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6600"/>
                </a:solidFill>
              </a:rPr>
              <a:t>Can show that this function is locality sensitive</a:t>
            </a:r>
            <a:endParaRPr lang="en-US" sz="3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876800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Another example</a:t>
            </a:r>
            <a:endParaRPr lang="en-US" altLang="zh-CN" sz="4000" dirty="0" smtClean="0">
              <a:ea typeface="宋体" pitchFamily="2" charset="-122"/>
            </a:endParaRPr>
          </a:p>
        </p:txBody>
      </p:sp>
      <p:pic>
        <p:nvPicPr>
          <p:cNvPr id="136214" name="Picture 22" descr="base_hash_fun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438400"/>
            <a:ext cx="4114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09600" y="1447800"/>
            <a:ext cx="678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a typeface="宋体" pitchFamily="2" charset="-122"/>
                <a:cs typeface="Arial" pitchFamily="34" charset="0"/>
              </a:rPr>
              <a:t>Divide the space </a:t>
            </a:r>
            <a:r>
              <a:rPr lang="en-US" altLang="zh-CN" sz="2400" dirty="0" smtClean="0">
                <a:ea typeface="宋体" pitchFamily="2" charset="-122"/>
                <a:cs typeface="Arial" pitchFamily="34" charset="0"/>
              </a:rPr>
              <a:t>using randomly chosen </a:t>
            </a:r>
            <a:r>
              <a:rPr lang="en-US" altLang="zh-CN" sz="2400" dirty="0" err="1" smtClean="0">
                <a:ea typeface="宋体" pitchFamily="2" charset="-122"/>
                <a:cs typeface="Arial" pitchFamily="34" charset="0"/>
              </a:rPr>
              <a:t>hyperplanes</a:t>
            </a:r>
            <a:endParaRPr lang="zh-CN" altLang="en-US" sz="2400" dirty="0" smtClean="0">
              <a:ea typeface="宋体" pitchFamily="2" charset="-122"/>
              <a:cs typeface="Arial" pitchFamily="34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1333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410280" y="3581400"/>
            <a:ext cx="788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a typeface="宋体" pitchFamily="2" charset="-122"/>
                <a:cs typeface="Arial" pitchFamily="34" charset="0"/>
              </a:rPr>
              <a:t>  is a </a:t>
            </a:r>
            <a:r>
              <a:rPr lang="en-US" altLang="zh-CN" sz="2400" dirty="0" err="1" smtClean="0">
                <a:ea typeface="宋体" pitchFamily="2" charset="-122"/>
                <a:cs typeface="Arial" pitchFamily="34" charset="0"/>
              </a:rPr>
              <a:t>hyperplane</a:t>
            </a:r>
            <a:r>
              <a:rPr lang="en-US" altLang="zh-CN" sz="2400" dirty="0" smtClean="0">
                <a:ea typeface="宋体" pitchFamily="2" charset="-122"/>
                <a:cs typeface="Arial" pitchFamily="34" charset="0"/>
              </a:rPr>
              <a:t> separating the space (next page for example)</a:t>
            </a:r>
            <a:endParaRPr lang="zh-CN" altLang="en-US" sz="2400" dirty="0">
              <a:ea typeface="宋体" pitchFamily="2" charset="-122"/>
              <a:cs typeface="Arial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28600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352800" y="4419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438400" y="548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35280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19100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956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0480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810000" y="548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505200" y="594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67200" y="594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505200" y="632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7244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29200" y="5562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029200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943600" y="5562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181600" y="617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10800000" flipV="1">
            <a:off x="2057400" y="4343400"/>
            <a:ext cx="3733800" cy="2209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867400"/>
            <a:ext cx="1333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038600"/>
            <a:ext cx="695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 Locality Sensitive Hashing</a:t>
            </a:r>
          </a:p>
        </p:txBody>
      </p:sp>
      <p:sp>
        <p:nvSpPr>
          <p:cNvPr id="4" name="Oval 3"/>
          <p:cNvSpPr/>
          <p:nvPr/>
        </p:nvSpPr>
        <p:spPr>
          <a:xfrm>
            <a:off x="1905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0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0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76600" y="3352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48000" y="3962400"/>
            <a:ext cx="304800" cy="304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354" name="Rectangle 45"/>
          <p:cNvSpPr>
            <a:spLocks noChangeArrowheads="1"/>
          </p:cNvSpPr>
          <p:nvPr/>
        </p:nvSpPr>
        <p:spPr bwMode="auto">
          <a:xfrm>
            <a:off x="381000" y="1905000"/>
            <a:ext cx="8610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000" dirty="0">
                <a:solidFill>
                  <a:srgbClr val="000000"/>
                </a:solidFill>
                <a:latin typeface="Calibri" pitchFamily="34" charset="0"/>
              </a:rPr>
              <a:t>Take random projections of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34" charset="0"/>
              </a:rPr>
              <a:t>data </a:t>
            </a:r>
            <a:endParaRPr lang="en-US" altLang="zh-CN" sz="3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000" dirty="0">
                <a:solidFill>
                  <a:srgbClr val="000000"/>
                </a:solidFill>
                <a:latin typeface="Calibri" pitchFamily="34" charset="0"/>
              </a:rPr>
              <a:t>Quantize each projection with few bits</a:t>
            </a:r>
            <a:endParaRPr lang="en-US" altLang="zh-CN" dirty="0">
              <a:latin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09600" y="3200400"/>
            <a:ext cx="3962400" cy="1828800"/>
            <a:chOff x="609600" y="3200400"/>
            <a:chExt cx="3962400" cy="1828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990600" y="3657600"/>
              <a:ext cx="3581400" cy="457200"/>
            </a:xfrm>
            <a:prstGeom prst="line">
              <a:avLst/>
            </a:prstGeom>
            <a:ln w="635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114300" y="4000500"/>
              <a:ext cx="1828800" cy="228600"/>
            </a:xfrm>
            <a:prstGeom prst="line">
              <a:avLst/>
            </a:prstGeom>
            <a:ln w="635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4" name="TextBox 2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0</a:t>
              </a:r>
            </a:p>
          </p:txBody>
        </p:sp>
        <p:sp>
          <p:nvSpPr>
            <p:cNvPr id="14375" name="TextBox 26"/>
            <p:cNvSpPr txBox="1">
              <a:spLocks noChangeArrowheads="1"/>
            </p:cNvSpPr>
            <p:nvPr/>
          </p:nvSpPr>
          <p:spPr bwMode="auto">
            <a:xfrm>
              <a:off x="685800" y="4419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1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295400" y="3429000"/>
            <a:ext cx="2819400" cy="3205163"/>
            <a:chOff x="1295400" y="3429000"/>
            <a:chExt cx="2819400" cy="3204865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1752717" y="3581283"/>
              <a:ext cx="2514366" cy="2209800"/>
            </a:xfrm>
            <a:prstGeom prst="line">
              <a:avLst/>
            </a:prstGeom>
            <a:ln w="635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295457" y="5333766"/>
              <a:ext cx="1219087" cy="1219200"/>
            </a:xfrm>
            <a:prstGeom prst="line">
              <a:avLst/>
            </a:prstGeom>
            <a:ln w="635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0" name="TextBox 27"/>
            <p:cNvSpPr txBox="1">
              <a:spLocks noChangeArrowheads="1"/>
            </p:cNvSpPr>
            <p:nvPr/>
          </p:nvSpPr>
          <p:spPr bwMode="auto">
            <a:xfrm>
              <a:off x="1295400" y="56388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0</a:t>
              </a:r>
            </a:p>
          </p:txBody>
        </p:sp>
        <p:sp>
          <p:nvSpPr>
            <p:cNvPr id="14371" name="TextBox 28"/>
            <p:cNvSpPr txBox="1">
              <a:spLocks noChangeArrowheads="1"/>
            </p:cNvSpPr>
            <p:nvPr/>
          </p:nvSpPr>
          <p:spPr bwMode="auto">
            <a:xfrm>
              <a:off x="1853612" y="61722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1</a:t>
              </a: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1600200" y="3429000"/>
            <a:ext cx="2895600" cy="3429000"/>
            <a:chOff x="1600200" y="3429000"/>
            <a:chExt cx="2895600" cy="3429000"/>
          </a:xfrm>
        </p:grpSpPr>
        <p:cxnSp>
          <p:nvCxnSpPr>
            <p:cNvPr id="19" name="Straight Connector 18"/>
            <p:cNvCxnSpPr/>
            <p:nvPr/>
          </p:nvCxnSpPr>
          <p:spPr>
            <a:xfrm rot="16200000" flipH="1">
              <a:off x="1295400" y="3733800"/>
              <a:ext cx="2743200" cy="2133600"/>
            </a:xfrm>
            <a:prstGeom prst="line">
              <a:avLst/>
            </a:prstGeom>
            <a:ln w="635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048000" y="5638800"/>
              <a:ext cx="1447800" cy="1066800"/>
            </a:xfrm>
            <a:prstGeom prst="line">
              <a:avLst/>
            </a:prstGeom>
            <a:ln w="635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6" name="TextBox 30"/>
            <p:cNvSpPr txBox="1">
              <a:spLocks noChangeArrowheads="1"/>
            </p:cNvSpPr>
            <p:nvPr/>
          </p:nvSpPr>
          <p:spPr bwMode="auto">
            <a:xfrm>
              <a:off x="3429000" y="639633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0</a:t>
              </a:r>
            </a:p>
          </p:txBody>
        </p:sp>
        <p:sp>
          <p:nvSpPr>
            <p:cNvPr id="14367" name="TextBox 31"/>
            <p:cNvSpPr txBox="1">
              <a:spLocks noChangeArrowheads="1"/>
            </p:cNvSpPr>
            <p:nvPr/>
          </p:nvSpPr>
          <p:spPr bwMode="auto">
            <a:xfrm>
              <a:off x="4038600" y="594360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1</a:t>
              </a:r>
            </a:p>
          </p:txBody>
        </p:sp>
      </p:grpSp>
      <p:sp>
        <p:nvSpPr>
          <p:cNvPr id="37" name="Line Callout 2 36"/>
          <p:cNvSpPr/>
          <p:nvPr/>
        </p:nvSpPr>
        <p:spPr>
          <a:xfrm>
            <a:off x="4648200" y="3352800"/>
            <a:ext cx="838200" cy="609600"/>
          </a:xfrm>
          <a:prstGeom prst="borderCallout2">
            <a:avLst>
              <a:gd name="adj1" fmla="val 18750"/>
              <a:gd name="adj2" fmla="val -8333"/>
              <a:gd name="adj3" fmla="val 20698"/>
              <a:gd name="adj4" fmla="val -115717"/>
              <a:gd name="adj5" fmla="val 104708"/>
              <a:gd name="adj6" fmla="val -1614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000000"/>
                </a:solidFill>
                <a:cs typeface="Arial" pitchFamily="34" charset="0"/>
              </a:rPr>
              <a:t>101</a:t>
            </a:r>
            <a:endParaRPr lang="en-US" altLang="zh-C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438400" y="40386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743200" y="434340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5" idx="1"/>
          </p:cNvCxnSpPr>
          <p:nvPr/>
        </p:nvCxnSpPr>
        <p:spPr>
          <a:xfrm rot="10800000">
            <a:off x="3886200" y="4343400"/>
            <a:ext cx="1676400" cy="1399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62600" y="4191000"/>
            <a:ext cx="2207856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cs typeface="Arial" charset="0"/>
              </a:rPr>
              <a:t>Input vector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488668"/>
            <a:ext cx="126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Fergus et al</a:t>
            </a:r>
            <a:endParaRPr lang="zh-CN" altLang="en-US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695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199222" y="1579142"/>
            <a:ext cx="5590391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01" charset="0"/>
              <a:buChar char="•"/>
            </a:pPr>
            <a:r>
              <a:rPr lang="en-GB" sz="2400" dirty="0"/>
              <a:t>A tree in which each internal node has up to four children. </a:t>
            </a:r>
          </a:p>
          <a:p>
            <a:pPr marL="342900" indent="-342900">
              <a:spcBef>
                <a:spcPct val="20000"/>
              </a:spcBef>
              <a:buFont typeface="Arial" pitchFamily="-101" charset="0"/>
              <a:buChar char="•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-101" charset="0"/>
              <a:buChar char="•"/>
            </a:pPr>
            <a:r>
              <a:rPr lang="en-GB" sz="2400" dirty="0"/>
              <a:t>Every node in the </a:t>
            </a:r>
            <a:r>
              <a:rPr lang="en-GB" sz="2400" dirty="0" err="1"/>
              <a:t>quadtree</a:t>
            </a:r>
            <a:r>
              <a:rPr lang="en-GB" sz="2400" dirty="0"/>
              <a:t> corresponds to a square.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-101" charset="0"/>
              <a:buChar char="•"/>
            </a:pPr>
            <a:r>
              <a:rPr lang="en-GB" sz="2400" dirty="0"/>
              <a:t>The children of a node </a:t>
            </a:r>
            <a:r>
              <a:rPr lang="en-GB" sz="2400" dirty="0" err="1"/>
              <a:t>v</a:t>
            </a:r>
            <a:r>
              <a:rPr lang="en-GB" sz="2400" dirty="0"/>
              <a:t> correspond to the four quadrants of the square of </a:t>
            </a:r>
            <a:r>
              <a:rPr lang="en-GB" sz="2400" dirty="0" err="1"/>
              <a:t>v</a:t>
            </a:r>
            <a:r>
              <a:rPr lang="en-GB" sz="2400" dirty="0"/>
              <a:t>.</a:t>
            </a:r>
            <a:r>
              <a:rPr lang="en-GB" sz="2400" dirty="0" smtClean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-101" charset="0"/>
              <a:buChar char="•"/>
            </a:pPr>
            <a:r>
              <a:rPr lang="en-GB" sz="2400" dirty="0"/>
              <a:t>The children of a node are labelled </a:t>
            </a:r>
            <a:r>
              <a:rPr lang="en-GB" sz="2400" i="1" dirty="0"/>
              <a:t>NE</a:t>
            </a:r>
            <a:r>
              <a:rPr lang="en-GB" sz="2400" dirty="0"/>
              <a:t>, </a:t>
            </a:r>
            <a:r>
              <a:rPr lang="en-GB" sz="2400" i="1" dirty="0"/>
              <a:t>NW</a:t>
            </a:r>
            <a:r>
              <a:rPr lang="en-GB" sz="2400" dirty="0"/>
              <a:t>, </a:t>
            </a:r>
            <a:r>
              <a:rPr lang="en-GB" sz="2400" i="1" dirty="0"/>
              <a:t>SW</a:t>
            </a:r>
            <a:r>
              <a:rPr lang="en-GB" sz="2400" dirty="0"/>
              <a:t>, and </a:t>
            </a:r>
            <a:r>
              <a:rPr lang="en-GB" sz="2400" i="1" dirty="0"/>
              <a:t>SE</a:t>
            </a:r>
            <a:r>
              <a:rPr lang="en-GB" sz="2400" dirty="0"/>
              <a:t> to indicate to which quadrant they correspond.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9830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013" y="1219200"/>
            <a:ext cx="1552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TextBox 1"/>
          <p:cNvSpPr txBox="1">
            <a:spLocks noChangeArrowheads="1"/>
          </p:cNvSpPr>
          <p:nvPr/>
        </p:nvSpPr>
        <p:spPr bwMode="auto">
          <a:xfrm>
            <a:off x="7072313" y="881063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8310" name="TextBox 11"/>
          <p:cNvSpPr txBox="1">
            <a:spLocks noChangeArrowheads="1"/>
          </p:cNvSpPr>
          <p:nvPr/>
        </p:nvSpPr>
        <p:spPr bwMode="auto">
          <a:xfrm>
            <a:off x="6099175" y="1830388"/>
            <a:ext cx="40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8311" name="TextBox 12"/>
          <p:cNvSpPr txBox="1">
            <a:spLocks noChangeArrowheads="1"/>
          </p:cNvSpPr>
          <p:nvPr/>
        </p:nvSpPr>
        <p:spPr bwMode="auto">
          <a:xfrm>
            <a:off x="7940675" y="1830388"/>
            <a:ext cx="35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98312" name="TextBox 13"/>
          <p:cNvSpPr txBox="1">
            <a:spLocks noChangeArrowheads="1"/>
          </p:cNvSpPr>
          <p:nvPr/>
        </p:nvSpPr>
        <p:spPr bwMode="auto">
          <a:xfrm>
            <a:off x="7085013" y="2809875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pic>
        <p:nvPicPr>
          <p:cNvPr id="98313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813" y="3429000"/>
            <a:ext cx="3152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Quad Trees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" y="-26988"/>
            <a:ext cx="8928100" cy="1143001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How to search from hash table?</a:t>
            </a:r>
          </a:p>
        </p:txBody>
      </p:sp>
      <p:sp>
        <p:nvSpPr>
          <p:cNvPr id="66563" name="AutoShape 3"/>
          <p:cNvSpPr>
            <a:spLocks noChangeAspect="1" noChangeArrowheads="1"/>
          </p:cNvSpPr>
          <p:nvPr/>
        </p:nvSpPr>
        <p:spPr bwMode="auto">
          <a:xfrm>
            <a:off x="1463675" y="4760913"/>
            <a:ext cx="803275" cy="80327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64" name="Rectangle 4"/>
          <p:cNvSpPr>
            <a:spLocks noChangeAspect="1" noChangeArrowheads="1"/>
          </p:cNvSpPr>
          <p:nvPr/>
        </p:nvSpPr>
        <p:spPr bwMode="auto">
          <a:xfrm>
            <a:off x="1655763" y="5072063"/>
            <a:ext cx="411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600" b="1" i="1">
                <a:latin typeface="b"/>
                <a:ea typeface="宋体" pitchFamily="2" charset="-122"/>
                <a:cs typeface="Arial" pitchFamily="34" charset="0"/>
              </a:rPr>
              <a:t>Q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2759075" y="5418138"/>
            <a:ext cx="776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1400" b="1">
                <a:ea typeface="宋体" pitchFamily="2" charset="-122"/>
                <a:cs typeface="Arial" pitchFamily="34" charset="0"/>
              </a:rPr>
              <a:t>111101</a:t>
            </a:r>
          </a:p>
        </p:txBody>
      </p:sp>
      <p:sp>
        <p:nvSpPr>
          <p:cNvPr id="66566" name="Rectangle 6"/>
          <p:cNvSpPr>
            <a:spLocks noChangeAspect="1" noChangeArrowheads="1"/>
          </p:cNvSpPr>
          <p:nvPr/>
        </p:nvSpPr>
        <p:spPr bwMode="auto">
          <a:xfrm>
            <a:off x="2759075" y="4964113"/>
            <a:ext cx="776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1400" b="1">
                <a:ea typeface="宋体" pitchFamily="2" charset="-122"/>
                <a:cs typeface="Arial" pitchFamily="34" charset="0"/>
              </a:rPr>
              <a:t>110111</a:t>
            </a: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2759075" y="4510088"/>
            <a:ext cx="776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1400" b="1">
                <a:ea typeface="宋体" pitchFamily="2" charset="-122"/>
                <a:cs typeface="Arial" pitchFamily="34" charset="0"/>
              </a:rPr>
              <a:t>110101</a:t>
            </a:r>
          </a:p>
        </p:txBody>
      </p:sp>
      <p:sp>
        <p:nvSpPr>
          <p:cNvPr id="66568" name="Line 8"/>
          <p:cNvSpPr>
            <a:spLocks noChangeAspect="1" noChangeShapeType="1"/>
          </p:cNvSpPr>
          <p:nvPr/>
        </p:nvSpPr>
        <p:spPr bwMode="auto">
          <a:xfrm>
            <a:off x="2754313" y="4510088"/>
            <a:ext cx="24066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69" name="Line 9"/>
          <p:cNvSpPr>
            <a:spLocks noChangeAspect="1" noChangeShapeType="1"/>
          </p:cNvSpPr>
          <p:nvPr/>
        </p:nvSpPr>
        <p:spPr bwMode="auto">
          <a:xfrm>
            <a:off x="2759075" y="4964113"/>
            <a:ext cx="240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0" name="Line 10"/>
          <p:cNvSpPr>
            <a:spLocks noChangeAspect="1" noChangeShapeType="1"/>
          </p:cNvSpPr>
          <p:nvPr/>
        </p:nvSpPr>
        <p:spPr bwMode="auto">
          <a:xfrm>
            <a:off x="2759075" y="5418138"/>
            <a:ext cx="240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1" name="Line 11"/>
          <p:cNvSpPr>
            <a:spLocks noChangeAspect="1" noChangeShapeType="1"/>
          </p:cNvSpPr>
          <p:nvPr/>
        </p:nvSpPr>
        <p:spPr bwMode="auto">
          <a:xfrm>
            <a:off x="2759075" y="5872163"/>
            <a:ext cx="24050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2" name="Line 12"/>
          <p:cNvSpPr>
            <a:spLocks noChangeAspect="1" noChangeShapeType="1"/>
          </p:cNvSpPr>
          <p:nvPr/>
        </p:nvSpPr>
        <p:spPr bwMode="auto">
          <a:xfrm>
            <a:off x="2759075" y="4510088"/>
            <a:ext cx="0" cy="13620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3" name="Line 13"/>
          <p:cNvSpPr>
            <a:spLocks noChangeAspect="1" noChangeShapeType="1"/>
          </p:cNvSpPr>
          <p:nvPr/>
        </p:nvSpPr>
        <p:spPr bwMode="auto">
          <a:xfrm>
            <a:off x="3535363" y="4510088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4" name="Line 14"/>
          <p:cNvSpPr>
            <a:spLocks noChangeAspect="1" noChangeShapeType="1"/>
          </p:cNvSpPr>
          <p:nvPr/>
        </p:nvSpPr>
        <p:spPr bwMode="auto">
          <a:xfrm>
            <a:off x="5160963" y="4510088"/>
            <a:ext cx="0" cy="13620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575" name="Oval 15"/>
          <p:cNvSpPr>
            <a:spLocks noChangeAspect="1" noChangeArrowheads="1"/>
          </p:cNvSpPr>
          <p:nvPr/>
        </p:nvSpPr>
        <p:spPr bwMode="auto">
          <a:xfrm>
            <a:off x="3802063" y="6069013"/>
            <a:ext cx="80962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>
            <a:off x="3608388" y="4579938"/>
            <a:ext cx="352425" cy="352425"/>
          </a:xfrm>
          <a:prstGeom prst="triangle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7" name="AutoShape 17"/>
          <p:cNvSpPr>
            <a:spLocks noChangeAspect="1" noChangeArrowheads="1"/>
          </p:cNvSpPr>
          <p:nvPr/>
        </p:nvSpPr>
        <p:spPr bwMode="auto">
          <a:xfrm>
            <a:off x="4397375" y="4584700"/>
            <a:ext cx="352425" cy="352425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8" name="AutoShape 18"/>
          <p:cNvSpPr>
            <a:spLocks noChangeAspect="1" noChangeArrowheads="1"/>
          </p:cNvSpPr>
          <p:nvPr/>
        </p:nvSpPr>
        <p:spPr bwMode="auto">
          <a:xfrm>
            <a:off x="3548063" y="5030788"/>
            <a:ext cx="352425" cy="352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3603625" y="5464175"/>
            <a:ext cx="352425" cy="352425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0" name="AutoShape 20"/>
          <p:cNvSpPr>
            <a:spLocks noChangeAspect="1" noChangeArrowheads="1"/>
          </p:cNvSpPr>
          <p:nvPr/>
        </p:nvSpPr>
        <p:spPr bwMode="auto">
          <a:xfrm>
            <a:off x="3990975" y="5468938"/>
            <a:ext cx="352425" cy="352425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1" name="AutoShape 21"/>
          <p:cNvSpPr>
            <a:spLocks noChangeAspect="1" noChangeArrowheads="1"/>
          </p:cNvSpPr>
          <p:nvPr/>
        </p:nvSpPr>
        <p:spPr bwMode="auto">
          <a:xfrm>
            <a:off x="4333875" y="5027613"/>
            <a:ext cx="352425" cy="352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2" name="AutoShape 22"/>
          <p:cNvSpPr>
            <a:spLocks noChangeAspect="1" noChangeArrowheads="1"/>
          </p:cNvSpPr>
          <p:nvPr/>
        </p:nvSpPr>
        <p:spPr bwMode="auto">
          <a:xfrm>
            <a:off x="4745038" y="5027613"/>
            <a:ext cx="352425" cy="352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3" name="AutoShape 23"/>
          <p:cNvSpPr>
            <a:spLocks noChangeAspect="1" noChangeArrowheads="1"/>
          </p:cNvSpPr>
          <p:nvPr/>
        </p:nvSpPr>
        <p:spPr bwMode="auto">
          <a:xfrm>
            <a:off x="3927475" y="5027613"/>
            <a:ext cx="352425" cy="3524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4" name="AutoShape 24"/>
          <p:cNvSpPr>
            <a:spLocks noChangeAspect="1" noChangeArrowheads="1"/>
          </p:cNvSpPr>
          <p:nvPr/>
        </p:nvSpPr>
        <p:spPr bwMode="auto">
          <a:xfrm>
            <a:off x="3990975" y="4579938"/>
            <a:ext cx="352425" cy="352425"/>
          </a:xfrm>
          <a:prstGeom prst="triangle">
            <a:avLst>
              <a:gd name="adj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 flipH="1">
            <a:off x="3738563" y="3794125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6" name="Line 26"/>
          <p:cNvSpPr>
            <a:spLocks noChangeAspect="1" noChangeShapeType="1"/>
          </p:cNvSpPr>
          <p:nvPr/>
        </p:nvSpPr>
        <p:spPr bwMode="auto">
          <a:xfrm flipH="1">
            <a:off x="3895725" y="3794125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7" name="Line 27"/>
          <p:cNvSpPr>
            <a:spLocks noChangeAspect="1" noChangeShapeType="1"/>
          </p:cNvSpPr>
          <p:nvPr/>
        </p:nvSpPr>
        <p:spPr bwMode="auto">
          <a:xfrm flipH="1">
            <a:off x="4052888" y="3794125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8" name="Line 28"/>
          <p:cNvSpPr>
            <a:spLocks noChangeAspect="1" noChangeShapeType="1"/>
          </p:cNvSpPr>
          <p:nvPr/>
        </p:nvSpPr>
        <p:spPr bwMode="auto">
          <a:xfrm flipH="1">
            <a:off x="4211638" y="3794125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89" name="Line 29"/>
          <p:cNvSpPr>
            <a:spLocks noChangeAspect="1" noChangeShapeType="1"/>
          </p:cNvSpPr>
          <p:nvPr/>
        </p:nvSpPr>
        <p:spPr bwMode="auto">
          <a:xfrm>
            <a:off x="2411413" y="5184775"/>
            <a:ext cx="28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90" name="Line 30"/>
          <p:cNvSpPr>
            <a:spLocks noChangeAspect="1" noChangeShapeType="1"/>
          </p:cNvSpPr>
          <p:nvPr/>
        </p:nvSpPr>
        <p:spPr bwMode="auto">
          <a:xfrm flipH="1">
            <a:off x="3579813" y="3794125"/>
            <a:ext cx="0" cy="665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1"/>
          <p:cNvGrpSpPr>
            <a:grpSpLocks noChangeAspect="1"/>
          </p:cNvGrpSpPr>
          <p:nvPr/>
        </p:nvGrpSpPr>
        <p:grpSpPr bwMode="auto">
          <a:xfrm>
            <a:off x="1143000" y="2436813"/>
            <a:ext cx="1738313" cy="701675"/>
            <a:chOff x="1020" y="1094"/>
            <a:chExt cx="1248" cy="504"/>
          </a:xfrm>
        </p:grpSpPr>
        <p:sp>
          <p:nvSpPr>
            <p:cNvPr id="16462" name="Text Box 32"/>
            <p:cNvSpPr txBox="1">
              <a:spLocks noChangeAspect="1" noChangeArrowheads="1"/>
            </p:cNvSpPr>
            <p:nvPr/>
          </p:nvSpPr>
          <p:spPr bwMode="auto">
            <a:xfrm>
              <a:off x="1020" y="1094"/>
              <a:ext cx="974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h   </a:t>
              </a:r>
              <a:endParaRPr lang="en-US" altLang="zh-CN" sz="4000" i="1" baseline="-25000">
                <a:latin typeface="Times New Roman" pitchFamily="18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6463" name="Text Box 33"/>
            <p:cNvSpPr txBox="1">
              <a:spLocks noChangeAspect="1" noChangeArrowheads="1"/>
            </p:cNvSpPr>
            <p:nvPr/>
          </p:nvSpPr>
          <p:spPr bwMode="auto">
            <a:xfrm>
              <a:off x="1406" y="1241"/>
              <a:ext cx="862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  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1</a:t>
              </a:r>
              <a:r>
                <a:rPr lang="en-US" altLang="zh-CN" sz="2600" b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…</a:t>
              </a: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3" name="Group 34"/>
          <p:cNvGrpSpPr>
            <a:grpSpLocks noChangeAspect="1"/>
          </p:cNvGrpSpPr>
          <p:nvPr/>
        </p:nvGrpSpPr>
        <p:grpSpPr bwMode="auto">
          <a:xfrm>
            <a:off x="2947988" y="2055813"/>
            <a:ext cx="1843087" cy="1579562"/>
            <a:chOff x="1905" y="164"/>
            <a:chExt cx="1323" cy="1134"/>
          </a:xfrm>
        </p:grpSpPr>
        <p:sp>
          <p:nvSpPr>
            <p:cNvPr id="16446" name="AutoShape 35"/>
            <p:cNvSpPr>
              <a:spLocks noChangeAspect="1" noChangeArrowheads="1"/>
            </p:cNvSpPr>
            <p:nvPr/>
          </p:nvSpPr>
          <p:spPr bwMode="auto">
            <a:xfrm>
              <a:off x="1905" y="223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7" name="AutoShape 36"/>
            <p:cNvSpPr>
              <a:spLocks noChangeAspect="1" noChangeArrowheads="1"/>
            </p:cNvSpPr>
            <p:nvPr/>
          </p:nvSpPr>
          <p:spPr bwMode="auto">
            <a:xfrm>
              <a:off x="1972" y="268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8" name="AutoShape 37"/>
            <p:cNvSpPr>
              <a:spLocks noChangeAspect="1" noChangeArrowheads="1"/>
            </p:cNvSpPr>
            <p:nvPr/>
          </p:nvSpPr>
          <p:spPr bwMode="auto">
            <a:xfrm>
              <a:off x="2041" y="314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9" name="AutoShape 38"/>
            <p:cNvSpPr>
              <a:spLocks noChangeAspect="1" noChangeArrowheads="1"/>
            </p:cNvSpPr>
            <p:nvPr/>
          </p:nvSpPr>
          <p:spPr bwMode="auto">
            <a:xfrm>
              <a:off x="2108" y="359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0" name="AutoShape 39"/>
            <p:cNvSpPr>
              <a:spLocks noChangeAspect="1" noChangeArrowheads="1"/>
            </p:cNvSpPr>
            <p:nvPr/>
          </p:nvSpPr>
          <p:spPr bwMode="auto">
            <a:xfrm>
              <a:off x="2109" y="359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1" name="AutoShape 40"/>
            <p:cNvSpPr>
              <a:spLocks noChangeAspect="1" noChangeArrowheads="1"/>
            </p:cNvSpPr>
            <p:nvPr/>
          </p:nvSpPr>
          <p:spPr bwMode="auto">
            <a:xfrm>
              <a:off x="2176" y="404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2" name="AutoShape 41"/>
            <p:cNvSpPr>
              <a:spLocks noChangeAspect="1" noChangeArrowheads="1"/>
            </p:cNvSpPr>
            <p:nvPr/>
          </p:nvSpPr>
          <p:spPr bwMode="auto">
            <a:xfrm>
              <a:off x="2245" y="450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3" name="AutoShape 42"/>
            <p:cNvSpPr>
              <a:spLocks noChangeAspect="1" noChangeArrowheads="1"/>
            </p:cNvSpPr>
            <p:nvPr/>
          </p:nvSpPr>
          <p:spPr bwMode="auto">
            <a:xfrm>
              <a:off x="2312" y="495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4" name="AutoShape 43"/>
            <p:cNvSpPr>
              <a:spLocks noChangeAspect="1" noChangeArrowheads="1"/>
            </p:cNvSpPr>
            <p:nvPr/>
          </p:nvSpPr>
          <p:spPr bwMode="auto">
            <a:xfrm>
              <a:off x="2380" y="540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5" name="AutoShape 44"/>
            <p:cNvSpPr>
              <a:spLocks noChangeAspect="1" noChangeArrowheads="1"/>
            </p:cNvSpPr>
            <p:nvPr/>
          </p:nvSpPr>
          <p:spPr bwMode="auto">
            <a:xfrm>
              <a:off x="2448" y="585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6" name="AutoShape 45"/>
            <p:cNvSpPr>
              <a:spLocks noChangeAspect="1" noChangeArrowheads="1"/>
            </p:cNvSpPr>
            <p:nvPr/>
          </p:nvSpPr>
          <p:spPr bwMode="auto">
            <a:xfrm>
              <a:off x="2516" y="631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7" name="AutoShape 46"/>
            <p:cNvSpPr>
              <a:spLocks noChangeAspect="1" noChangeArrowheads="1"/>
            </p:cNvSpPr>
            <p:nvPr/>
          </p:nvSpPr>
          <p:spPr bwMode="auto">
            <a:xfrm>
              <a:off x="2584" y="676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8" name="AutoShape 47"/>
            <p:cNvSpPr>
              <a:spLocks noChangeAspect="1" noChangeArrowheads="1"/>
            </p:cNvSpPr>
            <p:nvPr/>
          </p:nvSpPr>
          <p:spPr bwMode="auto">
            <a:xfrm>
              <a:off x="2652" y="722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59" name="Line 48"/>
            <p:cNvSpPr>
              <a:spLocks noChangeAspect="1" noChangeShapeType="1"/>
            </p:cNvSpPr>
            <p:nvPr/>
          </p:nvSpPr>
          <p:spPr bwMode="auto">
            <a:xfrm>
              <a:off x="2358" y="210"/>
              <a:ext cx="68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0" name="Rectangle 49"/>
            <p:cNvSpPr>
              <a:spLocks noChangeAspect="1" noChangeArrowheads="1"/>
            </p:cNvSpPr>
            <p:nvPr/>
          </p:nvSpPr>
          <p:spPr bwMode="auto">
            <a:xfrm>
              <a:off x="2790" y="936"/>
              <a:ext cx="38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600" b="1">
                  <a:ea typeface="宋体" pitchFamily="2" charset="-122"/>
                  <a:cs typeface="Arial" pitchFamily="34" charset="0"/>
                </a:rPr>
                <a:t>X</a:t>
              </a:r>
              <a:r>
                <a:rPr lang="en-US" altLang="zh-CN" sz="2600" b="1" baseline="-25000">
                  <a:latin typeface="b"/>
                  <a:ea typeface="宋体" pitchFamily="2" charset="-122"/>
                  <a:cs typeface="Arial" pitchFamily="34" charset="0"/>
                </a:rPr>
                <a:t>i</a:t>
              </a:r>
            </a:p>
          </p:txBody>
        </p:sp>
        <p:sp>
          <p:nvSpPr>
            <p:cNvPr id="16461" name="Text Box 50"/>
            <p:cNvSpPr txBox="1">
              <a:spLocks noChangeAspect="1" noChangeArrowheads="1"/>
            </p:cNvSpPr>
            <p:nvPr/>
          </p:nvSpPr>
          <p:spPr bwMode="auto">
            <a:xfrm>
              <a:off x="2608" y="164"/>
              <a:ext cx="341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i="1">
                  <a:ea typeface="宋体" pitchFamily="2" charset="-122"/>
                  <a:cs typeface="Arial" pitchFamily="34" charset="0"/>
                </a:rPr>
                <a:t>N</a:t>
              </a:r>
            </a:p>
          </p:txBody>
        </p:sp>
      </p:grpSp>
      <p:sp>
        <p:nvSpPr>
          <p:cNvPr id="16417" name="AutoShape 51"/>
          <p:cNvSpPr>
            <a:spLocks noChangeAspect="1" noChangeArrowheads="1"/>
          </p:cNvSpPr>
          <p:nvPr/>
        </p:nvSpPr>
        <p:spPr bwMode="auto">
          <a:xfrm>
            <a:off x="2886075" y="2055813"/>
            <a:ext cx="2022475" cy="1706562"/>
          </a:xfrm>
          <a:prstGeom prst="bracketPair">
            <a:avLst>
              <a:gd name="adj" fmla="val 10454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grpSp>
        <p:nvGrpSpPr>
          <p:cNvPr id="4" name="Group 52"/>
          <p:cNvGrpSpPr>
            <a:grpSpLocks noChangeAspect="1"/>
          </p:cNvGrpSpPr>
          <p:nvPr/>
        </p:nvGrpSpPr>
        <p:grpSpPr bwMode="auto">
          <a:xfrm>
            <a:off x="-381000" y="4805363"/>
            <a:ext cx="1738313" cy="701675"/>
            <a:chOff x="1020" y="1094"/>
            <a:chExt cx="1248" cy="504"/>
          </a:xfrm>
        </p:grpSpPr>
        <p:sp>
          <p:nvSpPr>
            <p:cNvPr id="16444" name="Text Box 53"/>
            <p:cNvSpPr txBox="1">
              <a:spLocks noChangeAspect="1" noChangeArrowheads="1"/>
            </p:cNvSpPr>
            <p:nvPr/>
          </p:nvSpPr>
          <p:spPr bwMode="auto">
            <a:xfrm>
              <a:off x="1020" y="1094"/>
              <a:ext cx="974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h</a:t>
              </a:r>
              <a:endParaRPr lang="en-US" altLang="zh-CN" sz="4000" i="1" baseline="-25000">
                <a:latin typeface="Times New Roman" pitchFamily="18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6445" name="Text Box 54"/>
            <p:cNvSpPr txBox="1">
              <a:spLocks noChangeAspect="1" noChangeArrowheads="1"/>
            </p:cNvSpPr>
            <p:nvPr/>
          </p:nvSpPr>
          <p:spPr bwMode="auto">
            <a:xfrm>
              <a:off x="1406" y="1241"/>
              <a:ext cx="862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  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1</a:t>
              </a:r>
              <a:r>
                <a:rPr lang="en-US" altLang="zh-CN" sz="2600" b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…</a:t>
              </a:r>
              <a:r>
                <a:rPr lang="en-US" altLang="zh-CN" sz="2600" b="1" i="1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r</a:t>
              </a:r>
              <a:r>
                <a:rPr lang="en-US" altLang="zh-CN" sz="2600" b="1" baseline="-25000"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k</a:t>
              </a:r>
            </a:p>
          </p:txBody>
        </p:sp>
      </p:grpSp>
      <p:sp>
        <p:nvSpPr>
          <p:cNvPr id="66595" name="AutoShape 55"/>
          <p:cNvSpPr>
            <a:spLocks noChangeAspect="1" noChangeArrowheads="1"/>
          </p:cNvSpPr>
          <p:nvPr/>
        </p:nvSpPr>
        <p:spPr bwMode="auto">
          <a:xfrm>
            <a:off x="1401763" y="4648200"/>
            <a:ext cx="949325" cy="1074738"/>
          </a:xfrm>
          <a:prstGeom prst="bracketPair">
            <a:avLst>
              <a:gd name="adj" fmla="val 9639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6" name="Rectangle 56"/>
          <p:cNvSpPr>
            <a:spLocks noChangeAspect="1" noChangeArrowheads="1"/>
          </p:cNvSpPr>
          <p:nvPr/>
        </p:nvSpPr>
        <p:spPr bwMode="auto">
          <a:xfrm>
            <a:off x="2695575" y="4932363"/>
            <a:ext cx="2527300" cy="506412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7" name="AutoShape 57"/>
          <p:cNvSpPr>
            <a:spLocks noChangeAspect="1" noChangeArrowheads="1"/>
          </p:cNvSpPr>
          <p:nvPr/>
        </p:nvSpPr>
        <p:spPr bwMode="auto">
          <a:xfrm>
            <a:off x="5778500" y="3919538"/>
            <a:ext cx="803275" cy="80327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8" name="AutoShape 58"/>
          <p:cNvSpPr>
            <a:spLocks noChangeAspect="1" noChangeArrowheads="1"/>
          </p:cNvSpPr>
          <p:nvPr/>
        </p:nvSpPr>
        <p:spPr bwMode="auto">
          <a:xfrm>
            <a:off x="5873750" y="3983038"/>
            <a:ext cx="803275" cy="801687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599" name="AutoShape 59"/>
          <p:cNvSpPr>
            <a:spLocks noChangeAspect="1" noChangeArrowheads="1"/>
          </p:cNvSpPr>
          <p:nvPr/>
        </p:nvSpPr>
        <p:spPr bwMode="auto">
          <a:xfrm>
            <a:off x="5969000" y="4044950"/>
            <a:ext cx="801688" cy="80327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0" name="AutoShape 60"/>
          <p:cNvSpPr>
            <a:spLocks noChangeAspect="1" noChangeArrowheads="1"/>
          </p:cNvSpPr>
          <p:nvPr/>
        </p:nvSpPr>
        <p:spPr bwMode="auto">
          <a:xfrm>
            <a:off x="6062663" y="4110038"/>
            <a:ext cx="803275" cy="801687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1" name="Line 61"/>
          <p:cNvSpPr>
            <a:spLocks noChangeAspect="1" noChangeShapeType="1"/>
          </p:cNvSpPr>
          <p:nvPr/>
        </p:nvSpPr>
        <p:spPr bwMode="auto">
          <a:xfrm flipV="1">
            <a:off x="5254625" y="4930775"/>
            <a:ext cx="411163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602" name="Line 62"/>
          <p:cNvSpPr>
            <a:spLocks noChangeAspect="1" noChangeShapeType="1"/>
          </p:cNvSpPr>
          <p:nvPr/>
        </p:nvSpPr>
        <p:spPr bwMode="auto">
          <a:xfrm>
            <a:off x="6170613" y="3730625"/>
            <a:ext cx="474662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603" name="Oval 63"/>
          <p:cNvSpPr>
            <a:spLocks noChangeAspect="1" noChangeArrowheads="1"/>
          </p:cNvSpPr>
          <p:nvPr/>
        </p:nvSpPr>
        <p:spPr bwMode="auto">
          <a:xfrm>
            <a:off x="3802063" y="6196013"/>
            <a:ext cx="80962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4" name="Oval 64"/>
          <p:cNvSpPr>
            <a:spLocks noChangeAspect="1" noChangeArrowheads="1"/>
          </p:cNvSpPr>
          <p:nvPr/>
        </p:nvSpPr>
        <p:spPr bwMode="auto">
          <a:xfrm>
            <a:off x="3802063" y="5943600"/>
            <a:ext cx="80962" cy="809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66605" name="Text Box 65"/>
          <p:cNvSpPr txBox="1">
            <a:spLocks noChangeAspect="1" noChangeArrowheads="1"/>
          </p:cNvSpPr>
          <p:nvPr/>
        </p:nvSpPr>
        <p:spPr bwMode="auto">
          <a:xfrm>
            <a:off x="6013450" y="3605213"/>
            <a:ext cx="1420813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 b="1" i="1">
                <a:ea typeface="宋体" pitchFamily="2" charset="-122"/>
                <a:cs typeface="Arial" pitchFamily="34" charset="0"/>
              </a:rPr>
              <a:t>&lt;&lt; </a:t>
            </a:r>
            <a:r>
              <a:rPr lang="en-US" altLang="zh-CN" sz="2600" b="1" i="1">
                <a:ea typeface="宋体" pitchFamily="2" charset="-122"/>
                <a:cs typeface="Arial" pitchFamily="34" charset="0"/>
              </a:rPr>
              <a:t>N</a:t>
            </a:r>
          </a:p>
        </p:txBody>
      </p:sp>
      <p:grpSp>
        <p:nvGrpSpPr>
          <p:cNvPr id="5" name="Group 66"/>
          <p:cNvGrpSpPr>
            <a:grpSpLocks noChangeAspect="1"/>
          </p:cNvGrpSpPr>
          <p:nvPr/>
        </p:nvGrpSpPr>
        <p:grpSpPr bwMode="auto">
          <a:xfrm>
            <a:off x="6518275" y="5487988"/>
            <a:ext cx="992188" cy="928687"/>
            <a:chOff x="4921" y="2265"/>
            <a:chExt cx="712" cy="667"/>
          </a:xfrm>
        </p:grpSpPr>
        <p:sp>
          <p:nvSpPr>
            <p:cNvPr id="16441" name="AutoShape 67"/>
            <p:cNvSpPr>
              <a:spLocks noChangeAspect="1" noChangeArrowheads="1"/>
            </p:cNvSpPr>
            <p:nvPr/>
          </p:nvSpPr>
          <p:spPr bwMode="auto">
            <a:xfrm>
              <a:off x="4921" y="2265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2" name="AutoShape 68"/>
            <p:cNvSpPr>
              <a:spLocks noChangeAspect="1" noChangeArrowheads="1"/>
            </p:cNvSpPr>
            <p:nvPr/>
          </p:nvSpPr>
          <p:spPr bwMode="auto">
            <a:xfrm>
              <a:off x="4989" y="2310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3" name="AutoShape 69"/>
            <p:cNvSpPr>
              <a:spLocks noChangeAspect="1" noChangeArrowheads="1"/>
            </p:cNvSpPr>
            <p:nvPr/>
          </p:nvSpPr>
          <p:spPr bwMode="auto">
            <a:xfrm>
              <a:off x="5057" y="2356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</p:grpSp>
      <p:grpSp>
        <p:nvGrpSpPr>
          <p:cNvPr id="6" name="Group 71"/>
          <p:cNvGrpSpPr>
            <a:grpSpLocks noChangeAspect="1"/>
          </p:cNvGrpSpPr>
          <p:nvPr/>
        </p:nvGrpSpPr>
        <p:grpSpPr bwMode="auto">
          <a:xfrm>
            <a:off x="7137400" y="4108450"/>
            <a:ext cx="803275" cy="801688"/>
            <a:chOff x="4150" y="3589"/>
            <a:chExt cx="576" cy="576"/>
          </a:xfrm>
        </p:grpSpPr>
        <p:sp>
          <p:nvSpPr>
            <p:cNvPr id="16439" name="AutoShape 72"/>
            <p:cNvSpPr>
              <a:spLocks noChangeAspect="1" noChangeArrowheads="1"/>
            </p:cNvSpPr>
            <p:nvPr/>
          </p:nvSpPr>
          <p:spPr bwMode="auto">
            <a:xfrm>
              <a:off x="4150" y="3589"/>
              <a:ext cx="576" cy="576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>
                <a:cs typeface="Arial" pitchFamily="34" charset="0"/>
              </a:endParaRPr>
            </a:p>
          </p:txBody>
        </p:sp>
        <p:sp>
          <p:nvSpPr>
            <p:cNvPr id="16440" name="Rectangle 73"/>
            <p:cNvSpPr>
              <a:spLocks noChangeAspect="1" noChangeArrowheads="1"/>
            </p:cNvSpPr>
            <p:nvPr/>
          </p:nvSpPr>
          <p:spPr bwMode="auto">
            <a:xfrm>
              <a:off x="4285" y="3793"/>
              <a:ext cx="29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600" b="1" i="1">
                  <a:latin typeface="b"/>
                  <a:ea typeface="宋体" pitchFamily="2" charset="-122"/>
                  <a:cs typeface="Arial" pitchFamily="34" charset="0"/>
                </a:rPr>
                <a:t>Q</a:t>
              </a:r>
            </a:p>
          </p:txBody>
        </p:sp>
      </p:grpSp>
      <p:sp>
        <p:nvSpPr>
          <p:cNvPr id="245834" name="AutoShape 74"/>
          <p:cNvSpPr>
            <a:spLocks noChangeAspect="1"/>
          </p:cNvSpPr>
          <p:nvPr/>
        </p:nvSpPr>
        <p:spPr bwMode="auto">
          <a:xfrm rot="5400000">
            <a:off x="6881813" y="3967162"/>
            <a:ext cx="63500" cy="2181225"/>
          </a:xfrm>
          <a:prstGeom prst="rightBracket">
            <a:avLst>
              <a:gd name="adj" fmla="val 28625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Arial" pitchFamily="34" charset="0"/>
            </a:endParaRPr>
          </a:p>
        </p:txBody>
      </p:sp>
      <p:sp>
        <p:nvSpPr>
          <p:cNvPr id="245835" name="AutoShape 75"/>
          <p:cNvSpPr>
            <a:spLocks noChangeAspect="1" noChangeArrowheads="1"/>
          </p:cNvSpPr>
          <p:nvPr/>
        </p:nvSpPr>
        <p:spPr bwMode="auto">
          <a:xfrm>
            <a:off x="6929438" y="5153025"/>
            <a:ext cx="127000" cy="284163"/>
          </a:xfrm>
          <a:prstGeom prst="downArrow">
            <a:avLst>
              <a:gd name="adj1" fmla="val 50000"/>
              <a:gd name="adj2" fmla="val 55938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cs typeface="Arial" pitchFamily="34" charset="0"/>
            </a:endParaRPr>
          </a:p>
        </p:txBody>
      </p:sp>
      <p:sp>
        <p:nvSpPr>
          <p:cNvPr id="330832" name="Line 80"/>
          <p:cNvSpPr>
            <a:spLocks noChangeShapeType="1"/>
          </p:cNvSpPr>
          <p:nvPr/>
        </p:nvSpPr>
        <p:spPr bwMode="auto">
          <a:xfrm>
            <a:off x="6818313" y="4429125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36" name="Text Box 5"/>
          <p:cNvSpPr txBox="1">
            <a:spLocks noChangeArrowheads="1"/>
          </p:cNvSpPr>
          <p:nvPr/>
        </p:nvSpPr>
        <p:spPr bwMode="auto">
          <a:xfrm>
            <a:off x="0" y="6427113"/>
            <a:ext cx="5403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200" i="1" dirty="0" smtClean="0">
                <a:ea typeface="宋体" pitchFamily="2" charset="-122"/>
                <a:cs typeface="Arial" pitchFamily="34" charset="0"/>
              </a:rPr>
              <a:t>[Kristen </a:t>
            </a:r>
            <a:r>
              <a:rPr lang="en-US" altLang="zh-CN" sz="2200" i="1" dirty="0" err="1" smtClean="0">
                <a:ea typeface="宋体" pitchFamily="2" charset="-122"/>
                <a:cs typeface="Arial" pitchFamily="34" charset="0"/>
              </a:rPr>
              <a:t>Grauman</a:t>
            </a:r>
            <a:r>
              <a:rPr lang="en-US" altLang="zh-CN" sz="2200" i="1" dirty="0" smtClean="0">
                <a:ea typeface="宋体" pitchFamily="2" charset="-122"/>
                <a:cs typeface="Arial" pitchFamily="34" charset="0"/>
              </a:rPr>
              <a:t> et al]</a:t>
            </a:r>
            <a:endParaRPr lang="en-US" altLang="zh-CN" sz="2200" i="1" dirty="0">
              <a:ea typeface="宋体" pitchFamily="2" charset="-122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09800" y="1600200"/>
            <a:ext cx="200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 set of data points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28600" y="2590800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Hash function</a:t>
            </a:r>
            <a:endParaRPr lang="zh-CN" alt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600200" y="4038600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Hash table</a:t>
            </a:r>
            <a:endParaRPr lang="zh-CN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5715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 query</a:t>
            </a:r>
            <a:endParaRPr lang="zh-CN" alt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943600" y="2971800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Search the hash table </a:t>
            </a:r>
          </a:p>
          <a:p>
            <a:r>
              <a:rPr lang="en-US" altLang="zh-CN" dirty="0" smtClean="0"/>
              <a:t>for a small set of images</a:t>
            </a:r>
            <a:endParaRPr lang="zh-CN" alt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172200" y="6488668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/>
      <p:bldP spid="66565" grpId="0"/>
      <p:bldP spid="66566" grpId="0"/>
      <p:bldP spid="66567" grpId="0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5" grpId="0" animBg="1"/>
      <p:bldP spid="66596" grpId="0" animBg="1"/>
      <p:bldP spid="66597" grpId="0" animBg="1"/>
      <p:bldP spid="66598" grpId="0" animBg="1"/>
      <p:bldP spid="66599" grpId="0" animBg="1"/>
      <p:bldP spid="66600" grpId="0" animBg="1"/>
      <p:bldP spid="66601" grpId="0" animBg="1"/>
      <p:bldP spid="66602" grpId="0" animBg="1"/>
      <p:bldP spid="66603" grpId="0" animBg="1"/>
      <p:bldP spid="66604" grpId="0" animBg="1"/>
      <p:bldP spid="66605" grpId="0"/>
      <p:bldP spid="245834" grpId="0" animBg="1"/>
      <p:bldP spid="245835" grpId="0" animBg="1"/>
      <p:bldP spid="330832" grpId="0" animBg="1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7" y="152400"/>
            <a:ext cx="6424613" cy="685800"/>
          </a:xfrm>
          <a:noFill/>
        </p:spPr>
        <p:txBody>
          <a:bodyPr anchor="b">
            <a:normAutofit fontScale="90000"/>
          </a:bodyPr>
          <a:lstStyle/>
          <a:p>
            <a:r>
              <a:rPr lang="en-US" dirty="0" err="1"/>
              <a:t>Quadtree</a:t>
            </a:r>
            <a:r>
              <a:rPr lang="en-US" dirty="0"/>
              <a:t> Construction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325563"/>
            <a:ext cx="4806950" cy="1676400"/>
          </a:xfrm>
          <a:noFill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GB" sz="2400"/>
              <a:t>Input: point set P</a:t>
            </a:r>
          </a:p>
          <a:p>
            <a:pPr>
              <a:buFontTx/>
              <a:buNone/>
            </a:pPr>
            <a:r>
              <a:rPr lang="en-GB" sz="2400" b="1"/>
              <a:t>     while</a:t>
            </a:r>
            <a:r>
              <a:rPr lang="en-GB" sz="2400"/>
              <a:t> Some cell C contains more than “k” points </a:t>
            </a:r>
            <a:r>
              <a:rPr lang="en-GB" sz="2400" b="1"/>
              <a:t>do</a:t>
            </a:r>
          </a:p>
          <a:p>
            <a:pPr>
              <a:buFontTx/>
              <a:buNone/>
            </a:pPr>
            <a:r>
              <a:rPr lang="en-GB" sz="2400"/>
              <a:t>               Split cell C</a:t>
            </a:r>
          </a:p>
          <a:p>
            <a:pPr>
              <a:buFontTx/>
              <a:buNone/>
            </a:pPr>
            <a:r>
              <a:rPr lang="en-GB" sz="2400"/>
              <a:t>     </a:t>
            </a:r>
            <a:r>
              <a:rPr lang="en-GB" sz="2400" b="1"/>
              <a:t>end</a:t>
            </a: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20775" y="2895600"/>
            <a:ext cx="6880225" cy="3675063"/>
            <a:chOff x="706" y="1824"/>
            <a:chExt cx="4334" cy="2315"/>
          </a:xfrm>
        </p:grpSpPr>
        <p:sp>
          <p:nvSpPr>
            <p:cNvPr id="99442" name="Rectangle 5"/>
            <p:cNvSpPr>
              <a:spLocks noChangeArrowheads="1"/>
            </p:cNvSpPr>
            <p:nvPr/>
          </p:nvSpPr>
          <p:spPr bwMode="auto">
            <a:xfrm>
              <a:off x="4560" y="1824"/>
              <a:ext cx="480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06" y="3605"/>
              <a:ext cx="494" cy="534"/>
              <a:chOff x="466" y="3264"/>
              <a:chExt cx="494" cy="534"/>
            </a:xfrm>
          </p:grpSpPr>
          <p:sp>
            <p:nvSpPr>
              <p:cNvPr id="99444" name="Rectangle 7"/>
              <p:cNvSpPr>
                <a:spLocks noChangeArrowheads="1"/>
              </p:cNvSpPr>
              <p:nvPr/>
            </p:nvSpPr>
            <p:spPr bwMode="auto">
              <a:xfrm>
                <a:off x="466" y="3264"/>
                <a:ext cx="494" cy="439"/>
              </a:xfrm>
              <a:prstGeom prst="rect">
                <a:avLst/>
              </a:prstGeom>
              <a:solidFill>
                <a:srgbClr val="FFCC66"/>
              </a:solidFill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008000"/>
                    </a:solidFill>
                    <a:latin typeface="Tahoma" pitchFamily="-101" charset="0"/>
                  </a:rPr>
                  <a:t>j  k</a:t>
                </a:r>
                <a:endParaRPr lang="en-US" sz="2400">
                  <a:latin typeface="Tahoma" pitchFamily="-101" charset="0"/>
                </a:endParaRPr>
              </a:p>
            </p:txBody>
          </p:sp>
          <p:sp>
            <p:nvSpPr>
              <p:cNvPr id="99445" name="Line 8"/>
              <p:cNvSpPr>
                <a:spLocks noChangeShapeType="1"/>
              </p:cNvSpPr>
              <p:nvPr/>
            </p:nvSpPr>
            <p:spPr bwMode="auto">
              <a:xfrm>
                <a:off x="824" y="3613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46" name="Line 9"/>
              <p:cNvSpPr>
                <a:spLocks noChangeShapeType="1"/>
              </p:cNvSpPr>
              <p:nvPr/>
            </p:nvSpPr>
            <p:spPr bwMode="auto">
              <a:xfrm>
                <a:off x="598" y="3620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84500" y="2286000"/>
            <a:ext cx="5702300" cy="4305300"/>
            <a:chOff x="1880" y="1440"/>
            <a:chExt cx="3592" cy="2712"/>
          </a:xfrm>
        </p:grpSpPr>
        <p:sp>
          <p:nvSpPr>
            <p:cNvPr id="99438" name="Rectangle 11"/>
            <p:cNvSpPr>
              <a:spLocks noChangeArrowheads="1"/>
            </p:cNvSpPr>
            <p:nvPr/>
          </p:nvSpPr>
          <p:spPr bwMode="auto">
            <a:xfrm>
              <a:off x="5040" y="1440"/>
              <a:ext cx="432" cy="38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880" y="3605"/>
              <a:ext cx="316" cy="547"/>
              <a:chOff x="1152" y="3245"/>
              <a:chExt cx="316" cy="547"/>
            </a:xfrm>
          </p:grpSpPr>
          <p:sp>
            <p:nvSpPr>
              <p:cNvPr id="99440" name="Rectangle 13"/>
              <p:cNvSpPr>
                <a:spLocks noChangeArrowheads="1"/>
              </p:cNvSpPr>
              <p:nvPr/>
            </p:nvSpPr>
            <p:spPr bwMode="auto">
              <a:xfrm>
                <a:off x="1152" y="3245"/>
                <a:ext cx="316" cy="439"/>
              </a:xfrm>
              <a:prstGeom prst="rect">
                <a:avLst/>
              </a:prstGeom>
              <a:solidFill>
                <a:srgbClr val="00FFFF"/>
              </a:solidFill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008000"/>
                    </a:solidFill>
                    <a:latin typeface="Tahoma" pitchFamily="-101" charset="0"/>
                  </a:rPr>
                  <a:t>f</a:t>
                </a:r>
              </a:p>
            </p:txBody>
          </p:sp>
          <p:sp>
            <p:nvSpPr>
              <p:cNvPr id="99441" name="Line 14"/>
              <p:cNvSpPr>
                <a:spLocks noChangeShapeType="1"/>
              </p:cNvSpPr>
              <p:nvPr/>
            </p:nvSpPr>
            <p:spPr bwMode="auto">
              <a:xfrm>
                <a:off x="1296" y="3614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863975" y="2286000"/>
            <a:ext cx="4137025" cy="4284663"/>
            <a:chOff x="2434" y="1440"/>
            <a:chExt cx="2606" cy="2699"/>
          </a:xfrm>
        </p:grpSpPr>
        <p:sp>
          <p:nvSpPr>
            <p:cNvPr id="99433" name="Rectangle 16"/>
            <p:cNvSpPr>
              <a:spLocks noChangeArrowheads="1"/>
            </p:cNvSpPr>
            <p:nvPr/>
          </p:nvSpPr>
          <p:spPr bwMode="auto">
            <a:xfrm>
              <a:off x="4560" y="1440"/>
              <a:ext cx="480" cy="384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434" y="3605"/>
              <a:ext cx="494" cy="534"/>
              <a:chOff x="1706" y="3245"/>
              <a:chExt cx="494" cy="534"/>
            </a:xfrm>
          </p:grpSpPr>
          <p:sp>
            <p:nvSpPr>
              <p:cNvPr id="99435" name="Rectangle 18"/>
              <p:cNvSpPr>
                <a:spLocks noChangeArrowheads="1"/>
              </p:cNvSpPr>
              <p:nvPr/>
            </p:nvSpPr>
            <p:spPr bwMode="auto">
              <a:xfrm>
                <a:off x="1706" y="3245"/>
                <a:ext cx="494" cy="439"/>
              </a:xfrm>
              <a:prstGeom prst="rect">
                <a:avLst/>
              </a:prstGeom>
              <a:solidFill>
                <a:srgbClr val="CC99FF"/>
              </a:solidFill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008000"/>
                    </a:solidFill>
                    <a:latin typeface="Tahoma" pitchFamily="-101" charset="0"/>
                  </a:rPr>
                  <a:t>g  l</a:t>
                </a:r>
                <a:endParaRPr lang="en-US" sz="2400">
                  <a:latin typeface="Tahoma" pitchFamily="-101" charset="0"/>
                </a:endParaRPr>
              </a:p>
            </p:txBody>
          </p:sp>
          <p:sp>
            <p:nvSpPr>
              <p:cNvPr id="99436" name="Line 19"/>
              <p:cNvSpPr>
                <a:spLocks noChangeShapeType="1"/>
              </p:cNvSpPr>
              <p:nvPr/>
            </p:nvSpPr>
            <p:spPr bwMode="auto">
              <a:xfrm>
                <a:off x="2064" y="3594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37" name="Line 20"/>
              <p:cNvSpPr>
                <a:spLocks noChangeShapeType="1"/>
              </p:cNvSpPr>
              <p:nvPr/>
            </p:nvSpPr>
            <p:spPr bwMode="auto">
              <a:xfrm>
                <a:off x="1838" y="3601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943600" y="1676400"/>
            <a:ext cx="1371600" cy="4914900"/>
            <a:chOff x="3744" y="1056"/>
            <a:chExt cx="864" cy="3096"/>
          </a:xfrm>
        </p:grpSpPr>
        <p:sp>
          <p:nvSpPr>
            <p:cNvPr id="99429" name="Rectangle 22"/>
            <p:cNvSpPr>
              <a:spLocks noChangeArrowheads="1"/>
            </p:cNvSpPr>
            <p:nvPr/>
          </p:nvSpPr>
          <p:spPr bwMode="auto">
            <a:xfrm>
              <a:off x="4128" y="1056"/>
              <a:ext cx="480" cy="384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744" y="3605"/>
              <a:ext cx="316" cy="547"/>
              <a:chOff x="3140" y="3360"/>
              <a:chExt cx="316" cy="547"/>
            </a:xfrm>
          </p:grpSpPr>
          <p:sp>
            <p:nvSpPr>
              <p:cNvPr id="99431" name="Rectangle 24"/>
              <p:cNvSpPr>
                <a:spLocks noChangeArrowheads="1"/>
              </p:cNvSpPr>
              <p:nvPr/>
            </p:nvSpPr>
            <p:spPr bwMode="auto">
              <a:xfrm>
                <a:off x="3140" y="3360"/>
                <a:ext cx="316" cy="439"/>
              </a:xfrm>
              <a:prstGeom prst="rect">
                <a:avLst/>
              </a:prstGeom>
              <a:solidFill>
                <a:srgbClr val="CCFF99"/>
              </a:solidFill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008000"/>
                    </a:solidFill>
                    <a:latin typeface="Tahoma" pitchFamily="-101" charset="0"/>
                  </a:rPr>
                  <a:t>d</a:t>
                </a:r>
              </a:p>
            </p:txBody>
          </p:sp>
          <p:sp>
            <p:nvSpPr>
              <p:cNvPr id="99432" name="Line 25"/>
              <p:cNvSpPr>
                <a:spLocks noChangeShapeType="1"/>
              </p:cNvSpPr>
              <p:nvPr/>
            </p:nvSpPr>
            <p:spPr bwMode="auto">
              <a:xfrm>
                <a:off x="3306" y="3729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553200" y="1066800"/>
            <a:ext cx="936625" cy="5503863"/>
            <a:chOff x="4128" y="672"/>
            <a:chExt cx="590" cy="3467"/>
          </a:xfrm>
        </p:grpSpPr>
        <p:sp>
          <p:nvSpPr>
            <p:cNvPr id="99424" name="Rectangle 27"/>
            <p:cNvSpPr>
              <a:spLocks noChangeArrowheads="1"/>
            </p:cNvSpPr>
            <p:nvPr/>
          </p:nvSpPr>
          <p:spPr bwMode="auto">
            <a:xfrm>
              <a:off x="4128" y="672"/>
              <a:ext cx="480" cy="38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4224" y="3605"/>
              <a:ext cx="494" cy="534"/>
              <a:chOff x="5040" y="2976"/>
              <a:chExt cx="494" cy="534"/>
            </a:xfrm>
          </p:grpSpPr>
          <p:sp>
            <p:nvSpPr>
              <p:cNvPr id="99426" name="Rectangle 29"/>
              <p:cNvSpPr>
                <a:spLocks noChangeArrowheads="1"/>
              </p:cNvSpPr>
              <p:nvPr/>
            </p:nvSpPr>
            <p:spPr bwMode="auto">
              <a:xfrm>
                <a:off x="5040" y="2976"/>
                <a:ext cx="494" cy="439"/>
              </a:xfrm>
              <a:prstGeom prst="rect">
                <a:avLst/>
              </a:prstGeom>
              <a:solidFill>
                <a:srgbClr val="99CCFF"/>
              </a:solidFill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008000"/>
                    </a:solidFill>
                    <a:latin typeface="Tahoma" pitchFamily="-101" charset="0"/>
                  </a:rPr>
                  <a:t>a  b</a:t>
                </a:r>
                <a:endParaRPr lang="en-US" sz="2400">
                  <a:latin typeface="Tahoma" pitchFamily="-101" charset="0"/>
                </a:endParaRPr>
              </a:p>
            </p:txBody>
          </p:sp>
          <p:sp>
            <p:nvSpPr>
              <p:cNvPr id="99427" name="Line 30"/>
              <p:cNvSpPr>
                <a:spLocks noChangeShapeType="1"/>
              </p:cNvSpPr>
              <p:nvPr/>
            </p:nvSpPr>
            <p:spPr bwMode="auto">
              <a:xfrm>
                <a:off x="5398" y="332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28" name="Line 31"/>
              <p:cNvSpPr>
                <a:spLocks noChangeShapeType="1"/>
              </p:cNvSpPr>
              <p:nvPr/>
            </p:nvSpPr>
            <p:spPr bwMode="auto">
              <a:xfrm>
                <a:off x="5172" y="333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4397375" y="1066800"/>
            <a:ext cx="4289425" cy="4413250"/>
            <a:chOff x="2770" y="672"/>
            <a:chExt cx="2702" cy="2780"/>
          </a:xfrm>
        </p:grpSpPr>
        <p:sp>
          <p:nvSpPr>
            <p:cNvPr id="99419" name="Rectangle 33"/>
            <p:cNvSpPr>
              <a:spLocks noChangeArrowheads="1"/>
            </p:cNvSpPr>
            <p:nvPr/>
          </p:nvSpPr>
          <p:spPr bwMode="auto">
            <a:xfrm>
              <a:off x="4560" y="672"/>
              <a:ext cx="912" cy="76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770" y="2918"/>
              <a:ext cx="494" cy="534"/>
              <a:chOff x="2530" y="2586"/>
              <a:chExt cx="494" cy="534"/>
            </a:xfrm>
          </p:grpSpPr>
          <p:sp>
            <p:nvSpPr>
              <p:cNvPr id="99421" name="Rectangle 35"/>
              <p:cNvSpPr>
                <a:spLocks noChangeArrowheads="1"/>
              </p:cNvSpPr>
              <p:nvPr/>
            </p:nvSpPr>
            <p:spPr bwMode="auto">
              <a:xfrm>
                <a:off x="2530" y="2586"/>
                <a:ext cx="494" cy="439"/>
              </a:xfrm>
              <a:prstGeom prst="rect">
                <a:avLst/>
              </a:prstGeom>
              <a:solidFill>
                <a:srgbClr val="FFFF99"/>
              </a:solidFill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008000"/>
                    </a:solidFill>
                    <a:latin typeface="Tahoma" pitchFamily="-101" charset="0"/>
                  </a:rPr>
                  <a:t>c  e</a:t>
                </a:r>
                <a:endParaRPr lang="en-US" sz="2400">
                  <a:latin typeface="Tahoma" pitchFamily="-101" charset="0"/>
                </a:endParaRPr>
              </a:p>
            </p:txBody>
          </p:sp>
          <p:sp>
            <p:nvSpPr>
              <p:cNvPr id="99422" name="Line 36"/>
              <p:cNvSpPr>
                <a:spLocks noChangeShapeType="1"/>
              </p:cNvSpPr>
              <p:nvPr/>
            </p:nvSpPr>
            <p:spPr bwMode="auto">
              <a:xfrm>
                <a:off x="2888" y="293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23" name="Line 37"/>
              <p:cNvSpPr>
                <a:spLocks noChangeShapeType="1"/>
              </p:cNvSpPr>
              <p:nvPr/>
            </p:nvSpPr>
            <p:spPr bwMode="auto">
              <a:xfrm>
                <a:off x="2662" y="294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914400" y="2286000"/>
            <a:ext cx="6324600" cy="3262313"/>
            <a:chOff x="576" y="1440"/>
            <a:chExt cx="3984" cy="2055"/>
          </a:xfrm>
        </p:grpSpPr>
        <p:sp>
          <p:nvSpPr>
            <p:cNvPr id="99414" name="Rectangle 39"/>
            <p:cNvSpPr>
              <a:spLocks noChangeArrowheads="1"/>
            </p:cNvSpPr>
            <p:nvPr/>
          </p:nvSpPr>
          <p:spPr bwMode="auto">
            <a:xfrm>
              <a:off x="3648" y="1440"/>
              <a:ext cx="912" cy="81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576" y="2928"/>
              <a:ext cx="494" cy="567"/>
              <a:chOff x="384" y="2586"/>
              <a:chExt cx="494" cy="534"/>
            </a:xfrm>
          </p:grpSpPr>
          <p:sp>
            <p:nvSpPr>
              <p:cNvPr id="99416" name="Rectangle 41"/>
              <p:cNvSpPr>
                <a:spLocks noChangeArrowheads="1"/>
              </p:cNvSpPr>
              <p:nvPr/>
            </p:nvSpPr>
            <p:spPr bwMode="auto">
              <a:xfrm>
                <a:off x="384" y="2586"/>
                <a:ext cx="494" cy="439"/>
              </a:xfrm>
              <a:prstGeom prst="rect">
                <a:avLst/>
              </a:prstGeom>
              <a:solidFill>
                <a:srgbClr val="FFCCFF"/>
              </a:solidFill>
              <a:ln w="38100" cmpd="dbl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008000"/>
                    </a:solidFill>
                    <a:latin typeface="Tahoma" pitchFamily="-101" charset="0"/>
                  </a:rPr>
                  <a:t>i  h</a:t>
                </a:r>
                <a:endParaRPr lang="en-US" sz="2400">
                  <a:latin typeface="Tahoma" pitchFamily="-101" charset="0"/>
                </a:endParaRPr>
              </a:p>
            </p:txBody>
          </p:sp>
          <p:sp>
            <p:nvSpPr>
              <p:cNvPr id="99417" name="Line 42"/>
              <p:cNvSpPr>
                <a:spLocks noChangeShapeType="1"/>
              </p:cNvSpPr>
              <p:nvPr/>
            </p:nvSpPr>
            <p:spPr bwMode="auto">
              <a:xfrm>
                <a:off x="742" y="293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18" name="Line 43"/>
              <p:cNvSpPr>
                <a:spLocks noChangeShapeType="1"/>
              </p:cNvSpPr>
              <p:nvPr/>
            </p:nvSpPr>
            <p:spPr bwMode="auto">
              <a:xfrm>
                <a:off x="516" y="2942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5146675" y="838200"/>
            <a:ext cx="3836988" cy="3144838"/>
            <a:chOff x="3242" y="528"/>
            <a:chExt cx="2417" cy="1981"/>
          </a:xfrm>
        </p:grpSpPr>
        <p:sp>
          <p:nvSpPr>
            <p:cNvPr id="99371" name="Text Box 45"/>
            <p:cNvSpPr txBox="1">
              <a:spLocks noChangeArrowheads="1"/>
            </p:cNvSpPr>
            <p:nvPr/>
          </p:nvSpPr>
          <p:spPr bwMode="auto">
            <a:xfrm>
              <a:off x="4503" y="2208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Tahoma" pitchFamily="-101" charset="0"/>
                </a:rPr>
                <a:t>X</a:t>
              </a:r>
            </a:p>
          </p:txBody>
        </p:sp>
        <p:sp>
          <p:nvSpPr>
            <p:cNvPr id="99372" name="Text Box 46"/>
            <p:cNvSpPr txBox="1">
              <a:spLocks noChangeArrowheads="1"/>
            </p:cNvSpPr>
            <p:nvPr/>
          </p:nvSpPr>
          <p:spPr bwMode="auto">
            <a:xfrm>
              <a:off x="3242" y="597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2"/>
                  </a:solidFill>
                  <a:latin typeface="Tahoma" pitchFamily="-101" charset="0"/>
                </a:rPr>
                <a:t>400</a:t>
              </a:r>
            </a:p>
          </p:txBody>
        </p:sp>
        <p:sp>
          <p:nvSpPr>
            <p:cNvPr id="99373" name="Text Box 47"/>
            <p:cNvSpPr txBox="1">
              <a:spLocks noChangeArrowheads="1"/>
            </p:cNvSpPr>
            <p:nvPr/>
          </p:nvSpPr>
          <p:spPr bwMode="auto">
            <a:xfrm>
              <a:off x="5228" y="2221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ahoma" pitchFamily="-101" charset="0"/>
                </a:rPr>
                <a:t>100</a:t>
              </a:r>
              <a:endParaRPr lang="en-US" sz="2400">
                <a:latin typeface="Tahoma" pitchFamily="-101" charset="0"/>
              </a:endParaRPr>
            </a:p>
          </p:txBody>
        </p:sp>
        <p:sp>
          <p:nvSpPr>
            <p:cNvPr id="99374" name="Text Box 48"/>
            <p:cNvSpPr txBox="1">
              <a:spLocks noChangeArrowheads="1"/>
            </p:cNvSpPr>
            <p:nvPr/>
          </p:nvSpPr>
          <p:spPr bwMode="auto">
            <a:xfrm>
              <a:off x="3614" y="220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ahoma" pitchFamily="-101" charset="0"/>
                </a:rPr>
                <a:t>0</a:t>
              </a:r>
              <a:endParaRPr lang="en-US" sz="2400">
                <a:latin typeface="Tahoma" pitchFamily="-101" charset="0"/>
              </a:endParaRPr>
            </a:p>
          </p:txBody>
        </p:sp>
        <p:sp>
          <p:nvSpPr>
            <p:cNvPr id="99375" name="Line 49"/>
            <p:cNvSpPr>
              <a:spLocks noChangeShapeType="1"/>
            </p:cNvSpPr>
            <p:nvPr/>
          </p:nvSpPr>
          <p:spPr bwMode="auto">
            <a:xfrm flipH="1" flipV="1">
              <a:off x="3641" y="528"/>
              <a:ext cx="0" cy="1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76" name="Line 50"/>
            <p:cNvSpPr>
              <a:spLocks noChangeShapeType="1"/>
            </p:cNvSpPr>
            <p:nvPr/>
          </p:nvSpPr>
          <p:spPr bwMode="auto">
            <a:xfrm flipV="1">
              <a:off x="3641" y="2243"/>
              <a:ext cx="1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4368" y="1680"/>
              <a:ext cx="271" cy="250"/>
              <a:chOff x="4368" y="1387"/>
              <a:chExt cx="271" cy="250"/>
            </a:xfrm>
          </p:grpSpPr>
          <p:sp>
            <p:nvSpPr>
              <p:cNvPr id="99412" name="Oval 52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13" name="Text Box 53"/>
              <p:cNvSpPr txBox="1">
                <a:spLocks noChangeArrowheads="1"/>
              </p:cNvSpPr>
              <p:nvPr/>
            </p:nvSpPr>
            <p:spPr bwMode="auto">
              <a:xfrm>
                <a:off x="4434" y="1387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h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4434" y="816"/>
              <a:ext cx="270" cy="250"/>
              <a:chOff x="4368" y="1387"/>
              <a:chExt cx="270" cy="250"/>
            </a:xfrm>
          </p:grpSpPr>
          <p:sp>
            <p:nvSpPr>
              <p:cNvPr id="99410" name="Oval 55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11" name="Text Box 56"/>
              <p:cNvSpPr txBox="1">
                <a:spLocks noChangeArrowheads="1"/>
              </p:cNvSpPr>
              <p:nvPr/>
            </p:nvSpPr>
            <p:spPr bwMode="auto">
              <a:xfrm>
                <a:off x="4434" y="1387"/>
                <a:ext cx="2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b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>
              <a:off x="4080" y="1872"/>
              <a:ext cx="244" cy="250"/>
              <a:chOff x="4368" y="1387"/>
              <a:chExt cx="244" cy="250"/>
            </a:xfrm>
          </p:grpSpPr>
          <p:sp>
            <p:nvSpPr>
              <p:cNvPr id="99408" name="Oval 58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09" name="Text Box 59"/>
              <p:cNvSpPr txBox="1">
                <a:spLocks noChangeArrowheads="1"/>
              </p:cNvSpPr>
              <p:nvPr/>
            </p:nvSpPr>
            <p:spPr bwMode="auto">
              <a:xfrm>
                <a:off x="4459" y="1387"/>
                <a:ext cx="1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i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0" name="Group 60"/>
            <p:cNvGrpSpPr>
              <a:grpSpLocks/>
            </p:cNvGrpSpPr>
            <p:nvPr/>
          </p:nvGrpSpPr>
          <p:grpSpPr bwMode="auto">
            <a:xfrm>
              <a:off x="4100" y="614"/>
              <a:ext cx="268" cy="250"/>
              <a:chOff x="4368" y="1387"/>
              <a:chExt cx="268" cy="250"/>
            </a:xfrm>
          </p:grpSpPr>
          <p:sp>
            <p:nvSpPr>
              <p:cNvPr id="99406" name="Oval 61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07" name="Text Box 62"/>
              <p:cNvSpPr txBox="1">
                <a:spLocks noChangeArrowheads="1"/>
              </p:cNvSpPr>
              <p:nvPr/>
            </p:nvSpPr>
            <p:spPr bwMode="auto">
              <a:xfrm>
                <a:off x="4436" y="1387"/>
                <a:ext cx="2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a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4608" y="1056"/>
              <a:ext cx="263" cy="250"/>
              <a:chOff x="4368" y="1387"/>
              <a:chExt cx="263" cy="250"/>
            </a:xfrm>
          </p:grpSpPr>
          <p:sp>
            <p:nvSpPr>
              <p:cNvPr id="99404" name="Oval 64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05" name="Text Box 65"/>
              <p:cNvSpPr txBox="1">
                <a:spLocks noChangeArrowheads="1"/>
              </p:cNvSpPr>
              <p:nvPr/>
            </p:nvSpPr>
            <p:spPr bwMode="auto">
              <a:xfrm>
                <a:off x="4441" y="1387"/>
                <a:ext cx="1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c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2" name="Group 66"/>
            <p:cNvGrpSpPr>
              <a:grpSpLocks/>
            </p:cNvGrpSpPr>
            <p:nvPr/>
          </p:nvGrpSpPr>
          <p:grpSpPr bwMode="auto">
            <a:xfrm>
              <a:off x="4368" y="1200"/>
              <a:ext cx="270" cy="250"/>
              <a:chOff x="4368" y="1387"/>
              <a:chExt cx="270" cy="250"/>
            </a:xfrm>
          </p:grpSpPr>
          <p:sp>
            <p:nvSpPr>
              <p:cNvPr id="99402" name="Oval 67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03" name="Text Box 68"/>
              <p:cNvSpPr txBox="1">
                <a:spLocks noChangeArrowheads="1"/>
              </p:cNvSpPr>
              <p:nvPr/>
            </p:nvSpPr>
            <p:spPr bwMode="auto">
              <a:xfrm>
                <a:off x="4434" y="1387"/>
                <a:ext cx="2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d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4821" y="1200"/>
              <a:ext cx="267" cy="250"/>
              <a:chOff x="4368" y="1387"/>
              <a:chExt cx="267" cy="250"/>
            </a:xfrm>
          </p:grpSpPr>
          <p:sp>
            <p:nvSpPr>
              <p:cNvPr id="99400" name="Oval 70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01" name="Text Box 71"/>
              <p:cNvSpPr txBox="1">
                <a:spLocks noChangeArrowheads="1"/>
              </p:cNvSpPr>
              <p:nvPr/>
            </p:nvSpPr>
            <p:spPr bwMode="auto">
              <a:xfrm>
                <a:off x="4435" y="1387"/>
                <a:ext cx="2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e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4" name="Group 72"/>
            <p:cNvGrpSpPr>
              <a:grpSpLocks/>
            </p:cNvGrpSpPr>
            <p:nvPr/>
          </p:nvGrpSpPr>
          <p:grpSpPr bwMode="auto">
            <a:xfrm>
              <a:off x="4579" y="1574"/>
              <a:ext cx="269" cy="250"/>
              <a:chOff x="4368" y="1387"/>
              <a:chExt cx="269" cy="250"/>
            </a:xfrm>
          </p:grpSpPr>
          <p:sp>
            <p:nvSpPr>
              <p:cNvPr id="99398" name="Oval 73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99" name="Text Box 74"/>
              <p:cNvSpPr txBox="1">
                <a:spLocks noChangeArrowheads="1"/>
              </p:cNvSpPr>
              <p:nvPr/>
            </p:nvSpPr>
            <p:spPr bwMode="auto">
              <a:xfrm>
                <a:off x="4433" y="1387"/>
                <a:ext cx="2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g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5" name="Group 75"/>
            <p:cNvGrpSpPr>
              <a:grpSpLocks/>
            </p:cNvGrpSpPr>
            <p:nvPr/>
          </p:nvGrpSpPr>
          <p:grpSpPr bwMode="auto">
            <a:xfrm>
              <a:off x="5125" y="1526"/>
              <a:ext cx="251" cy="250"/>
              <a:chOff x="4368" y="1387"/>
              <a:chExt cx="251" cy="250"/>
            </a:xfrm>
          </p:grpSpPr>
          <p:sp>
            <p:nvSpPr>
              <p:cNvPr id="99396" name="Oval 76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97" name="Text Box 77"/>
              <p:cNvSpPr txBox="1">
                <a:spLocks noChangeArrowheads="1"/>
              </p:cNvSpPr>
              <p:nvPr/>
            </p:nvSpPr>
            <p:spPr bwMode="auto">
              <a:xfrm>
                <a:off x="4452" y="1387"/>
                <a:ext cx="1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f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6" name="Group 78"/>
            <p:cNvGrpSpPr>
              <a:grpSpLocks/>
            </p:cNvGrpSpPr>
            <p:nvPr/>
          </p:nvGrpSpPr>
          <p:grpSpPr bwMode="auto">
            <a:xfrm>
              <a:off x="4608" y="1920"/>
              <a:ext cx="265" cy="250"/>
              <a:chOff x="4368" y="1387"/>
              <a:chExt cx="265" cy="250"/>
            </a:xfrm>
          </p:grpSpPr>
          <p:sp>
            <p:nvSpPr>
              <p:cNvPr id="99394" name="Oval 79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95" name="Text Box 80"/>
              <p:cNvSpPr txBox="1">
                <a:spLocks noChangeArrowheads="1"/>
              </p:cNvSpPr>
              <p:nvPr/>
            </p:nvSpPr>
            <p:spPr bwMode="auto">
              <a:xfrm>
                <a:off x="4437" y="1387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k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grpSp>
          <p:nvGrpSpPr>
            <p:cNvPr id="27" name="Group 81"/>
            <p:cNvGrpSpPr>
              <a:grpSpLocks/>
            </p:cNvGrpSpPr>
            <p:nvPr/>
          </p:nvGrpSpPr>
          <p:grpSpPr bwMode="auto">
            <a:xfrm>
              <a:off x="4608" y="1766"/>
              <a:ext cx="248" cy="250"/>
              <a:chOff x="4368" y="1387"/>
              <a:chExt cx="248" cy="250"/>
            </a:xfrm>
          </p:grpSpPr>
          <p:sp>
            <p:nvSpPr>
              <p:cNvPr id="99392" name="Oval 82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93" name="Text Box 83"/>
              <p:cNvSpPr txBox="1">
                <a:spLocks noChangeArrowheads="1"/>
              </p:cNvSpPr>
              <p:nvPr/>
            </p:nvSpPr>
            <p:spPr bwMode="auto">
              <a:xfrm>
                <a:off x="4455" y="1387"/>
                <a:ext cx="1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j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  <p:sp>
          <p:nvSpPr>
            <p:cNvPr id="99388" name="Text Box 84"/>
            <p:cNvSpPr txBox="1">
              <a:spLocks noChangeArrowheads="1"/>
            </p:cNvSpPr>
            <p:nvPr/>
          </p:nvSpPr>
          <p:spPr bwMode="auto">
            <a:xfrm>
              <a:off x="3398" y="129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ahoma" pitchFamily="-101" charset="0"/>
                </a:rPr>
                <a:t>Y</a:t>
              </a:r>
            </a:p>
          </p:txBody>
        </p: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4896" y="1632"/>
              <a:ext cx="244" cy="250"/>
              <a:chOff x="4368" y="1387"/>
              <a:chExt cx="244" cy="250"/>
            </a:xfrm>
          </p:grpSpPr>
          <p:sp>
            <p:nvSpPr>
              <p:cNvPr id="99390" name="Oval 86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91" name="Text Box 87"/>
              <p:cNvSpPr txBox="1">
                <a:spLocks noChangeArrowheads="1"/>
              </p:cNvSpPr>
              <p:nvPr/>
            </p:nvSpPr>
            <p:spPr bwMode="auto">
              <a:xfrm>
                <a:off x="4459" y="1387"/>
                <a:ext cx="1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ahoma" pitchFamily="-101" charset="0"/>
                  </a:rPr>
                  <a:t>l</a:t>
                </a:r>
                <a:endParaRPr lang="en-US" sz="2400">
                  <a:latin typeface="Tahoma" pitchFamily="-101" charset="0"/>
                </a:endParaRPr>
              </a:p>
            </p:txBody>
          </p:sp>
        </p:grpSp>
      </p:grp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5486400" y="1068388"/>
            <a:ext cx="2209800" cy="4635500"/>
            <a:chOff x="3456" y="673"/>
            <a:chExt cx="1392" cy="2920"/>
          </a:xfrm>
        </p:grpSpPr>
        <p:grpSp>
          <p:nvGrpSpPr>
            <p:cNvPr id="30" name="Group 89"/>
            <p:cNvGrpSpPr>
              <a:grpSpLocks/>
            </p:cNvGrpSpPr>
            <p:nvPr/>
          </p:nvGrpSpPr>
          <p:grpSpPr bwMode="auto">
            <a:xfrm>
              <a:off x="3456" y="2918"/>
              <a:ext cx="1392" cy="675"/>
              <a:chOff x="3456" y="2918"/>
              <a:chExt cx="1392" cy="675"/>
            </a:xfrm>
          </p:grpSpPr>
          <p:sp>
            <p:nvSpPr>
              <p:cNvPr id="99366" name="AutoShape 90"/>
              <p:cNvSpPr>
                <a:spLocks noChangeArrowheads="1"/>
              </p:cNvSpPr>
              <p:nvPr/>
            </p:nvSpPr>
            <p:spPr bwMode="auto">
              <a:xfrm>
                <a:off x="3456" y="2918"/>
                <a:ext cx="1392" cy="2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Tahoma" pitchFamily="-101" charset="0"/>
                  </a:rPr>
                  <a:t>X 25,</a:t>
                </a:r>
                <a:r>
                  <a:rPr lang="en-US" sz="2400">
                    <a:solidFill>
                      <a:schemeClr val="tx2"/>
                    </a:solidFill>
                    <a:latin typeface="Tahoma" pitchFamily="-101" charset="0"/>
                  </a:rPr>
                  <a:t> Y 300</a:t>
                </a:r>
              </a:p>
            </p:txBody>
          </p:sp>
          <p:cxnSp>
            <p:nvCxnSpPr>
              <p:cNvPr id="99367" name="AutoShape 91"/>
              <p:cNvCxnSpPr>
                <a:cxnSpLocks noChangeShapeType="1"/>
                <a:stCxn id="99366" idx="2"/>
              </p:cNvCxnSpPr>
              <p:nvPr/>
            </p:nvCxnSpPr>
            <p:spPr bwMode="auto">
              <a:xfrm flipH="1">
                <a:off x="3648" y="3192"/>
                <a:ext cx="504" cy="144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99368" name="AutoShape 92"/>
              <p:cNvCxnSpPr>
                <a:cxnSpLocks noChangeShapeType="1"/>
                <a:stCxn id="99366" idx="2"/>
              </p:cNvCxnSpPr>
              <p:nvPr/>
            </p:nvCxnSpPr>
            <p:spPr bwMode="auto">
              <a:xfrm>
                <a:off x="4152" y="3192"/>
                <a:ext cx="504" cy="144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99369" name="AutoShape 93"/>
              <p:cNvCxnSpPr>
                <a:cxnSpLocks noChangeShapeType="1"/>
                <a:stCxn id="99366" idx="2"/>
                <a:endCxn id="99431" idx="0"/>
              </p:cNvCxnSpPr>
              <p:nvPr/>
            </p:nvCxnSpPr>
            <p:spPr bwMode="auto">
              <a:xfrm flipH="1">
                <a:off x="3902" y="3192"/>
                <a:ext cx="250" cy="401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99370" name="AutoShape 94"/>
              <p:cNvCxnSpPr>
                <a:cxnSpLocks noChangeShapeType="1"/>
                <a:stCxn id="99366" idx="2"/>
                <a:endCxn id="99426" idx="0"/>
              </p:cNvCxnSpPr>
              <p:nvPr/>
            </p:nvCxnSpPr>
            <p:spPr bwMode="auto">
              <a:xfrm>
                <a:off x="4152" y="3192"/>
                <a:ext cx="319" cy="401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99364" name="Line 95"/>
            <p:cNvSpPr>
              <a:spLocks noChangeShapeType="1"/>
            </p:cNvSpPr>
            <p:nvPr/>
          </p:nvSpPr>
          <p:spPr bwMode="auto">
            <a:xfrm>
              <a:off x="3648" y="1056"/>
              <a:ext cx="91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5" name="Line 96"/>
            <p:cNvSpPr>
              <a:spLocks noChangeShapeType="1"/>
            </p:cNvSpPr>
            <p:nvPr/>
          </p:nvSpPr>
          <p:spPr bwMode="auto">
            <a:xfrm>
              <a:off x="4128" y="673"/>
              <a:ext cx="0" cy="7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97"/>
          <p:cNvGrpSpPr>
            <a:grpSpLocks/>
          </p:cNvGrpSpPr>
          <p:nvPr/>
        </p:nvGrpSpPr>
        <p:grpSpPr bwMode="auto">
          <a:xfrm>
            <a:off x="1306513" y="1066800"/>
            <a:ext cx="7456487" cy="3582988"/>
            <a:chOff x="823" y="672"/>
            <a:chExt cx="4697" cy="2257"/>
          </a:xfrm>
        </p:grpSpPr>
        <p:cxnSp>
          <p:nvCxnSpPr>
            <p:cNvPr id="99355" name="AutoShape 98"/>
            <p:cNvCxnSpPr>
              <a:cxnSpLocks noChangeShapeType="1"/>
              <a:stCxn id="99360" idx="2"/>
              <a:endCxn id="99416" idx="0"/>
            </p:cNvCxnSpPr>
            <p:nvPr/>
          </p:nvCxnSpPr>
          <p:spPr bwMode="auto">
            <a:xfrm rot="5400000">
              <a:off x="1449" y="1809"/>
              <a:ext cx="494" cy="174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9356" name="AutoShape 99"/>
            <p:cNvCxnSpPr>
              <a:cxnSpLocks noChangeShapeType="1"/>
              <a:stCxn id="99360" idx="2"/>
              <a:endCxn id="99366" idx="0"/>
            </p:cNvCxnSpPr>
            <p:nvPr/>
          </p:nvCxnSpPr>
          <p:spPr bwMode="auto">
            <a:xfrm>
              <a:off x="2568" y="2434"/>
              <a:ext cx="1584" cy="484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9357" name="AutoShape 100"/>
            <p:cNvCxnSpPr>
              <a:cxnSpLocks noChangeShapeType="1"/>
              <a:stCxn id="99360" idx="2"/>
              <a:endCxn id="99421" idx="0"/>
            </p:cNvCxnSpPr>
            <p:nvPr/>
          </p:nvCxnSpPr>
          <p:spPr bwMode="auto">
            <a:xfrm>
              <a:off x="2568" y="2434"/>
              <a:ext cx="449" cy="472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97280" name="Group 101"/>
            <p:cNvGrpSpPr>
              <a:grpSpLocks/>
            </p:cNvGrpSpPr>
            <p:nvPr/>
          </p:nvGrpSpPr>
          <p:grpSpPr bwMode="auto">
            <a:xfrm>
              <a:off x="1872" y="672"/>
              <a:ext cx="3648" cy="1762"/>
              <a:chOff x="1872" y="672"/>
              <a:chExt cx="3648" cy="1762"/>
            </a:xfrm>
          </p:grpSpPr>
          <p:sp>
            <p:nvSpPr>
              <p:cNvPr id="99360" name="AutoShape 102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1392" cy="2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Tahoma" pitchFamily="-101" charset="0"/>
                  </a:rPr>
                  <a:t>X 50,</a:t>
                </a:r>
                <a:r>
                  <a:rPr lang="en-US" sz="2400">
                    <a:solidFill>
                      <a:schemeClr val="tx2"/>
                    </a:solidFill>
                    <a:latin typeface="Tahoma" pitchFamily="-101" charset="0"/>
                  </a:rPr>
                  <a:t> Y 200</a:t>
                </a:r>
              </a:p>
            </p:txBody>
          </p:sp>
          <p:sp>
            <p:nvSpPr>
              <p:cNvPr id="99361" name="Line 103"/>
              <p:cNvSpPr>
                <a:spLocks noChangeShapeType="1"/>
              </p:cNvSpPr>
              <p:nvPr/>
            </p:nvSpPr>
            <p:spPr bwMode="auto">
              <a:xfrm>
                <a:off x="3648" y="1440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62" name="Line 104"/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15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9359" name="AutoShape 105"/>
            <p:cNvCxnSpPr>
              <a:cxnSpLocks noChangeShapeType="1"/>
              <a:stCxn id="99360" idx="2"/>
              <a:endCxn id="99352" idx="0"/>
            </p:cNvCxnSpPr>
            <p:nvPr/>
          </p:nvCxnSpPr>
          <p:spPr bwMode="auto">
            <a:xfrm flipH="1">
              <a:off x="1896" y="2434"/>
              <a:ext cx="672" cy="484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7281" name="Group 106"/>
          <p:cNvGrpSpPr>
            <a:grpSpLocks/>
          </p:cNvGrpSpPr>
          <p:nvPr/>
        </p:nvGrpSpPr>
        <p:grpSpPr bwMode="auto">
          <a:xfrm>
            <a:off x="1512888" y="2286000"/>
            <a:ext cx="7173912" cy="3417888"/>
            <a:chOff x="953" y="1440"/>
            <a:chExt cx="4519" cy="2153"/>
          </a:xfrm>
        </p:grpSpPr>
        <p:cxnSp>
          <p:nvCxnSpPr>
            <p:cNvPr id="99348" name="AutoShape 107"/>
            <p:cNvCxnSpPr>
              <a:cxnSpLocks noChangeShapeType="1"/>
              <a:stCxn id="99352" idx="2"/>
              <a:endCxn id="99444" idx="0"/>
            </p:cNvCxnSpPr>
            <p:nvPr/>
          </p:nvCxnSpPr>
          <p:spPr bwMode="auto">
            <a:xfrm flipH="1">
              <a:off x="953" y="3192"/>
              <a:ext cx="943" cy="4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9349" name="AutoShape 108"/>
            <p:cNvCxnSpPr>
              <a:cxnSpLocks noChangeShapeType="1"/>
              <a:stCxn id="99352" idx="2"/>
              <a:endCxn id="99435" idx="0"/>
            </p:cNvCxnSpPr>
            <p:nvPr/>
          </p:nvCxnSpPr>
          <p:spPr bwMode="auto">
            <a:xfrm>
              <a:off x="1896" y="3192"/>
              <a:ext cx="785" cy="4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9350" name="AutoShape 109"/>
            <p:cNvCxnSpPr>
              <a:cxnSpLocks noChangeShapeType="1"/>
              <a:stCxn id="99352" idx="2"/>
            </p:cNvCxnSpPr>
            <p:nvPr/>
          </p:nvCxnSpPr>
          <p:spPr bwMode="auto">
            <a:xfrm flipH="1">
              <a:off x="1632" y="3192"/>
              <a:ext cx="264" cy="36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9351" name="AutoShape 110"/>
            <p:cNvCxnSpPr>
              <a:cxnSpLocks noChangeShapeType="1"/>
              <a:stCxn id="99352" idx="2"/>
              <a:endCxn id="99440" idx="0"/>
            </p:cNvCxnSpPr>
            <p:nvPr/>
          </p:nvCxnSpPr>
          <p:spPr bwMode="auto">
            <a:xfrm>
              <a:off x="1896" y="3192"/>
              <a:ext cx="142" cy="4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9352" name="AutoShape 111"/>
            <p:cNvSpPr>
              <a:spLocks noChangeArrowheads="1"/>
            </p:cNvSpPr>
            <p:nvPr/>
          </p:nvSpPr>
          <p:spPr bwMode="auto">
            <a:xfrm>
              <a:off x="1200" y="2918"/>
              <a:ext cx="1392" cy="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ahoma" pitchFamily="-101" charset="0"/>
                </a:rPr>
                <a:t>X 75,</a:t>
              </a:r>
              <a:r>
                <a:rPr lang="en-US" sz="2400">
                  <a:solidFill>
                    <a:schemeClr val="tx2"/>
                  </a:solidFill>
                  <a:latin typeface="Tahoma" pitchFamily="-101" charset="0"/>
                </a:rPr>
                <a:t> Y 100</a:t>
              </a:r>
            </a:p>
          </p:txBody>
        </p:sp>
        <p:sp>
          <p:nvSpPr>
            <p:cNvPr id="99353" name="Line 112"/>
            <p:cNvSpPr>
              <a:spLocks noChangeShapeType="1"/>
            </p:cNvSpPr>
            <p:nvPr/>
          </p:nvSpPr>
          <p:spPr bwMode="auto">
            <a:xfrm>
              <a:off x="5040" y="1440"/>
              <a:ext cx="0" cy="7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4" name="Line 113"/>
            <p:cNvSpPr>
              <a:spLocks noChangeShapeType="1"/>
            </p:cNvSpPr>
            <p:nvPr/>
          </p:nvSpPr>
          <p:spPr bwMode="auto">
            <a:xfrm>
              <a:off x="4560" y="1824"/>
              <a:ext cx="91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343" name="TextBox 4"/>
          <p:cNvSpPr txBox="1">
            <a:spLocks noChangeArrowheads="1"/>
          </p:cNvSpPr>
          <p:nvPr/>
        </p:nvSpPr>
        <p:spPr bwMode="auto">
          <a:xfrm>
            <a:off x="6075362" y="318889"/>
            <a:ext cx="247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(data stored at leaves)</a:t>
            </a:r>
          </a:p>
        </p:txBody>
      </p:sp>
      <p:sp>
        <p:nvSpPr>
          <p:cNvPr id="97296" name="TextBox 6"/>
          <p:cNvSpPr txBox="1">
            <a:spLocks noChangeArrowheads="1"/>
          </p:cNvSpPr>
          <p:nvPr/>
        </p:nvSpPr>
        <p:spPr bwMode="auto">
          <a:xfrm>
            <a:off x="2565400" y="3884613"/>
            <a:ext cx="55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SW</a:t>
            </a:r>
          </a:p>
        </p:txBody>
      </p:sp>
      <p:sp>
        <p:nvSpPr>
          <p:cNvPr id="97297" name="TextBox 133"/>
          <p:cNvSpPr txBox="1">
            <a:spLocks noChangeArrowheads="1"/>
          </p:cNvSpPr>
          <p:nvPr/>
        </p:nvSpPr>
        <p:spPr bwMode="auto">
          <a:xfrm>
            <a:off x="3371850" y="397986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</a:t>
            </a:r>
          </a:p>
        </p:txBody>
      </p:sp>
      <p:sp>
        <p:nvSpPr>
          <p:cNvPr id="97298" name="TextBox 134"/>
          <p:cNvSpPr txBox="1">
            <a:spLocks noChangeArrowheads="1"/>
          </p:cNvSpPr>
          <p:nvPr/>
        </p:nvSpPr>
        <p:spPr bwMode="auto">
          <a:xfrm>
            <a:off x="4360863" y="40719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NW</a:t>
            </a:r>
          </a:p>
        </p:txBody>
      </p:sp>
      <p:sp>
        <p:nvSpPr>
          <p:cNvPr id="97299" name="TextBox 135"/>
          <p:cNvSpPr txBox="1">
            <a:spLocks noChangeArrowheads="1"/>
          </p:cNvSpPr>
          <p:nvPr/>
        </p:nvSpPr>
        <p:spPr bwMode="auto">
          <a:xfrm>
            <a:off x="5411788" y="40719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6" grpId="0"/>
      <p:bldP spid="97297" grpId="0"/>
      <p:bldP spid="97298" grpId="0"/>
      <p:bldP spid="97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396875"/>
            <a:ext cx="7772400" cy="377825"/>
          </a:xfrm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Quadtree – Exact Match Query</a:t>
            </a:r>
          </a:p>
        </p:txBody>
      </p:sp>
      <p:sp>
        <p:nvSpPr>
          <p:cNvPr id="4149" name="Rectangle 50"/>
          <p:cNvSpPr>
            <a:spLocks noChangeArrowheads="1"/>
          </p:cNvSpPr>
          <p:nvPr/>
        </p:nvSpPr>
        <p:spPr bwMode="auto">
          <a:xfrm>
            <a:off x="644525" y="4862513"/>
            <a:ext cx="797401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To search for P(55, 75):</a:t>
            </a:r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Since X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A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&lt; X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 and Y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A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 &lt; Y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  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  <a:ea typeface="Times New Roman" pitchFamily="-101" charset="0"/>
                <a:cs typeface="Times New Roman" pitchFamily="-101" charset="0"/>
              </a:rPr>
              <a:t>→  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go to NE (i.e., B).</a:t>
            </a:r>
          </a:p>
          <a:p>
            <a:pPr eaLnBrk="0" hangingPunct="0">
              <a:lnSpc>
                <a:spcPct val="90000"/>
              </a:lnSpc>
              <a:spcAft>
                <a:spcPts val="600"/>
              </a:spcAft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Since X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B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 &gt; X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 and Y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B 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&gt; Y</a:t>
            </a:r>
            <a:r>
              <a:rPr lang="en-US" sz="2000" baseline="-25000">
                <a:solidFill>
                  <a:schemeClr val="accent2"/>
                </a:solidFill>
                <a:latin typeface="Comic Sans MS" pitchFamily="-101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  <a:ea typeface="Times New Roman" pitchFamily="-101" charset="0"/>
                <a:cs typeface="Times New Roman" pitchFamily="-101" charset="0"/>
              </a:rPr>
              <a:t>→</a:t>
            </a:r>
            <a:r>
              <a:rPr lang="en-US" sz="2000">
                <a:solidFill>
                  <a:schemeClr val="accent2"/>
                </a:solidFill>
                <a:latin typeface="Comic Sans MS" pitchFamily="-101" charset="0"/>
              </a:rPr>
              <a:t>  go to SW, which in this case is null.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2800" y="1658938"/>
            <a:ext cx="7764463" cy="2530475"/>
            <a:chOff x="812800" y="1658938"/>
            <a:chExt cx="7764463" cy="2530475"/>
          </a:xfrm>
        </p:grpSpPr>
        <p:sp>
          <p:nvSpPr>
            <p:cNvPr id="100357" name="Line 5"/>
            <p:cNvSpPr>
              <a:spLocks noChangeShapeType="1"/>
            </p:cNvSpPr>
            <p:nvPr/>
          </p:nvSpPr>
          <p:spPr bwMode="auto">
            <a:xfrm>
              <a:off x="889000" y="2451100"/>
              <a:ext cx="190500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58" name="Line 6"/>
            <p:cNvSpPr>
              <a:spLocks noChangeShapeType="1"/>
            </p:cNvSpPr>
            <p:nvPr/>
          </p:nvSpPr>
          <p:spPr bwMode="auto">
            <a:xfrm>
              <a:off x="2108200" y="2146300"/>
              <a:ext cx="0" cy="11430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59" name="Line 7"/>
            <p:cNvSpPr>
              <a:spLocks noChangeShapeType="1"/>
            </p:cNvSpPr>
            <p:nvPr/>
          </p:nvSpPr>
          <p:spPr bwMode="auto">
            <a:xfrm>
              <a:off x="2794000" y="2146300"/>
              <a:ext cx="0" cy="19050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0" name="Line 8"/>
            <p:cNvSpPr>
              <a:spLocks noChangeShapeType="1"/>
            </p:cNvSpPr>
            <p:nvPr/>
          </p:nvSpPr>
          <p:spPr bwMode="auto">
            <a:xfrm>
              <a:off x="812800" y="3289300"/>
              <a:ext cx="327660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1" name="Line 10"/>
            <p:cNvSpPr>
              <a:spLocks noChangeShapeType="1"/>
            </p:cNvSpPr>
            <p:nvPr/>
          </p:nvSpPr>
          <p:spPr bwMode="auto">
            <a:xfrm>
              <a:off x="2794000" y="2603500"/>
              <a:ext cx="129540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2" name="Line 14"/>
            <p:cNvSpPr>
              <a:spLocks noChangeShapeType="1"/>
            </p:cNvSpPr>
            <p:nvPr/>
          </p:nvSpPr>
          <p:spPr bwMode="auto">
            <a:xfrm>
              <a:off x="812800" y="3975100"/>
              <a:ext cx="198120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63" name="Rectangle 15"/>
            <p:cNvSpPr>
              <a:spLocks noChangeArrowheads="1"/>
            </p:cNvSpPr>
            <p:nvPr/>
          </p:nvSpPr>
          <p:spPr bwMode="auto">
            <a:xfrm>
              <a:off x="1392238" y="2182813"/>
              <a:ext cx="7381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D(35,85)</a:t>
              </a:r>
            </a:p>
          </p:txBody>
        </p:sp>
        <p:sp>
          <p:nvSpPr>
            <p:cNvPr id="100364" name="Rectangle 16"/>
            <p:cNvSpPr>
              <a:spLocks noChangeArrowheads="1"/>
            </p:cNvSpPr>
            <p:nvPr/>
          </p:nvSpPr>
          <p:spPr bwMode="auto">
            <a:xfrm>
              <a:off x="2755900" y="3243263"/>
              <a:ext cx="7381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A(50,50)</a:t>
              </a:r>
            </a:p>
          </p:txBody>
        </p:sp>
        <p:sp>
          <p:nvSpPr>
            <p:cNvPr id="100365" name="Rectangle 17"/>
            <p:cNvSpPr>
              <a:spLocks noChangeArrowheads="1"/>
            </p:cNvSpPr>
            <p:nvPr/>
          </p:nvSpPr>
          <p:spPr bwMode="auto">
            <a:xfrm>
              <a:off x="1376363" y="3722688"/>
              <a:ext cx="7223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E(25,25)</a:t>
              </a:r>
            </a:p>
          </p:txBody>
        </p:sp>
        <p:sp>
          <p:nvSpPr>
            <p:cNvPr id="100366" name="Rectangle 51"/>
            <p:cNvSpPr>
              <a:spLocks noChangeArrowheads="1"/>
            </p:cNvSpPr>
            <p:nvPr/>
          </p:nvSpPr>
          <p:spPr bwMode="auto">
            <a:xfrm>
              <a:off x="3468688" y="2343150"/>
              <a:ext cx="3238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Symbol" pitchFamily="-101" charset="2"/>
                </a:rPr>
                <a:t>·</a:t>
              </a:r>
            </a:p>
          </p:txBody>
        </p:sp>
        <p:sp>
          <p:nvSpPr>
            <p:cNvPr id="100367" name="Rectangle 52"/>
            <p:cNvSpPr>
              <a:spLocks noChangeArrowheads="1"/>
            </p:cNvSpPr>
            <p:nvPr/>
          </p:nvSpPr>
          <p:spPr bwMode="auto">
            <a:xfrm>
              <a:off x="1935163" y="2195513"/>
              <a:ext cx="3238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Symbol" pitchFamily="-101" charset="2"/>
                </a:rPr>
                <a:t>·</a:t>
              </a:r>
            </a:p>
          </p:txBody>
        </p:sp>
        <p:sp>
          <p:nvSpPr>
            <p:cNvPr id="100368" name="Rectangle 53"/>
            <p:cNvSpPr>
              <a:spLocks noChangeArrowheads="1"/>
            </p:cNvSpPr>
            <p:nvPr/>
          </p:nvSpPr>
          <p:spPr bwMode="auto">
            <a:xfrm>
              <a:off x="1258888" y="3719513"/>
              <a:ext cx="3238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Symbol" pitchFamily="-101" charset="2"/>
                </a:rPr>
                <a:t>·</a:t>
              </a:r>
            </a:p>
          </p:txBody>
        </p:sp>
        <p:sp>
          <p:nvSpPr>
            <p:cNvPr id="100369" name="Rectangle 54"/>
            <p:cNvSpPr>
              <a:spLocks noChangeArrowheads="1"/>
            </p:cNvSpPr>
            <p:nvPr/>
          </p:nvSpPr>
          <p:spPr bwMode="auto">
            <a:xfrm>
              <a:off x="2628900" y="3025775"/>
              <a:ext cx="3238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>
                  <a:latin typeface="Symbol" pitchFamily="-101" charset="2"/>
                </a:rPr>
                <a:t>·</a:t>
              </a:r>
            </a:p>
          </p:txBody>
        </p:sp>
        <p:sp>
          <p:nvSpPr>
            <p:cNvPr id="100370" name="Rectangle 56"/>
            <p:cNvSpPr>
              <a:spLocks noChangeArrowheads="1"/>
            </p:cNvSpPr>
            <p:nvPr/>
          </p:nvSpPr>
          <p:spPr bwMode="auto">
            <a:xfrm>
              <a:off x="1141413" y="1658938"/>
              <a:ext cx="2640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01" charset="0"/>
                </a:rPr>
                <a:t>Partitioning of the plane</a:t>
              </a:r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2946400" y="2605088"/>
              <a:ext cx="309563" cy="304800"/>
              <a:chOff x="2946400" y="3633788"/>
              <a:chExt cx="309563" cy="304800"/>
            </a:xfrm>
          </p:grpSpPr>
          <p:sp>
            <p:nvSpPr>
              <p:cNvPr id="100413" name="Rectangle 60"/>
              <p:cNvSpPr>
                <a:spLocks noChangeArrowheads="1"/>
              </p:cNvSpPr>
              <p:nvPr/>
            </p:nvSpPr>
            <p:spPr bwMode="auto">
              <a:xfrm>
                <a:off x="2946400" y="3732213"/>
                <a:ext cx="66675" cy="762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s-ES" sz="1600">
                  <a:latin typeface="Times New Roman" pitchFamily="-101" charset="0"/>
                </a:endParaRPr>
              </a:p>
            </p:txBody>
          </p:sp>
          <p:sp>
            <p:nvSpPr>
              <p:cNvPr id="100414" name="Text Box 62"/>
              <p:cNvSpPr txBox="1">
                <a:spLocks noChangeArrowheads="1"/>
              </p:cNvSpPr>
              <p:nvPr/>
            </p:nvSpPr>
            <p:spPr bwMode="auto">
              <a:xfrm>
                <a:off x="2973388" y="3633788"/>
                <a:ext cx="2825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-101" charset="0"/>
                  </a:rPr>
                  <a:t>P</a:t>
                </a:r>
              </a:p>
            </p:txBody>
          </p:sp>
        </p:grpSp>
        <p:cxnSp>
          <p:nvCxnSpPr>
            <p:cNvPr id="100372" name="Straight Connector 62"/>
            <p:cNvCxnSpPr>
              <a:cxnSpLocks noChangeShapeType="1"/>
            </p:cNvCxnSpPr>
            <p:nvPr/>
          </p:nvCxnSpPr>
          <p:spPr bwMode="auto">
            <a:xfrm rot="16200000" flipH="1">
              <a:off x="984250" y="3743326"/>
              <a:ext cx="892175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00373" name="Line 11"/>
            <p:cNvSpPr>
              <a:spLocks noChangeShapeType="1"/>
            </p:cNvSpPr>
            <p:nvPr/>
          </p:nvSpPr>
          <p:spPr bwMode="auto">
            <a:xfrm>
              <a:off x="3632200" y="2146300"/>
              <a:ext cx="0" cy="11430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4" name="Line 12"/>
            <p:cNvSpPr>
              <a:spLocks noChangeShapeType="1"/>
            </p:cNvSpPr>
            <p:nvPr/>
          </p:nvSpPr>
          <p:spPr bwMode="auto">
            <a:xfrm>
              <a:off x="3632200" y="2908300"/>
              <a:ext cx="91440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5" name="Line 13"/>
            <p:cNvSpPr>
              <a:spLocks noChangeShapeType="1"/>
            </p:cNvSpPr>
            <p:nvPr/>
          </p:nvSpPr>
          <p:spPr bwMode="auto">
            <a:xfrm>
              <a:off x="4013200" y="2603500"/>
              <a:ext cx="0" cy="6858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6" name="Rectangle 18"/>
            <p:cNvSpPr>
              <a:spLocks noChangeArrowheads="1"/>
            </p:cNvSpPr>
            <p:nvPr/>
          </p:nvSpPr>
          <p:spPr bwMode="auto">
            <a:xfrm>
              <a:off x="3586163" y="2351088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B(75,80)</a:t>
              </a:r>
            </a:p>
          </p:txBody>
        </p: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3848100" y="2649538"/>
              <a:ext cx="849313" cy="506412"/>
              <a:chOff x="3848100" y="3678238"/>
              <a:chExt cx="849313" cy="506412"/>
            </a:xfrm>
          </p:grpSpPr>
          <p:sp>
            <p:nvSpPr>
              <p:cNvPr id="100411" name="Rectangle 19"/>
              <p:cNvSpPr>
                <a:spLocks noChangeArrowheads="1"/>
              </p:cNvSpPr>
              <p:nvPr/>
            </p:nvSpPr>
            <p:spPr bwMode="auto">
              <a:xfrm>
                <a:off x="3967163" y="3910013"/>
                <a:ext cx="73025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>
                    <a:latin typeface="Times New Roman" pitchFamily="-101" charset="0"/>
                  </a:rPr>
                  <a:t>C(90,65)</a:t>
                </a:r>
              </a:p>
            </p:txBody>
          </p:sp>
          <p:sp>
            <p:nvSpPr>
              <p:cNvPr id="100412" name="Rectangle 55"/>
              <p:cNvSpPr>
                <a:spLocks noChangeArrowheads="1"/>
              </p:cNvSpPr>
              <p:nvPr/>
            </p:nvSpPr>
            <p:spPr bwMode="auto">
              <a:xfrm>
                <a:off x="3848100" y="3678238"/>
                <a:ext cx="3238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>
                    <a:latin typeface="Symbol" pitchFamily="-101" charset="2"/>
                  </a:rPr>
                  <a:t>·</a:t>
                </a:r>
              </a:p>
            </p:txBody>
          </p:sp>
        </p:grpSp>
        <p:sp>
          <p:nvSpPr>
            <p:cNvPr id="100378" name="Line 33"/>
            <p:cNvSpPr>
              <a:spLocks noChangeShapeType="1"/>
            </p:cNvSpPr>
            <p:nvPr/>
          </p:nvSpPr>
          <p:spPr bwMode="auto">
            <a:xfrm>
              <a:off x="6527800" y="2374900"/>
              <a:ext cx="1016000" cy="711200"/>
            </a:xfrm>
            <a:prstGeom prst="line">
              <a:avLst/>
            </a:prstGeom>
            <a:noFill/>
            <a:ln w="38100">
              <a:solidFill>
                <a:srgbClr val="CC5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9" name="Line 35"/>
            <p:cNvSpPr>
              <a:spLocks noChangeShapeType="1"/>
            </p:cNvSpPr>
            <p:nvPr/>
          </p:nvSpPr>
          <p:spPr bwMode="auto">
            <a:xfrm flipH="1">
              <a:off x="7377113" y="3124200"/>
              <a:ext cx="171450" cy="542925"/>
            </a:xfrm>
            <a:prstGeom prst="line">
              <a:avLst/>
            </a:prstGeom>
            <a:noFill/>
            <a:ln w="38100">
              <a:solidFill>
                <a:srgbClr val="CC5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0380" name="Straight Connector 68"/>
            <p:cNvCxnSpPr>
              <a:cxnSpLocks noChangeShapeType="1"/>
              <a:stCxn id="100394" idx="0"/>
            </p:cNvCxnSpPr>
            <p:nvPr/>
          </p:nvCxnSpPr>
          <p:spPr bwMode="auto">
            <a:xfrm rot="16200000" flipH="1">
              <a:off x="6693694" y="2209006"/>
              <a:ext cx="688975" cy="1020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0381" name="Straight Connector 70"/>
            <p:cNvCxnSpPr>
              <a:cxnSpLocks noChangeShapeType="1"/>
              <a:endCxn id="100391" idx="0"/>
            </p:cNvCxnSpPr>
            <p:nvPr/>
          </p:nvCxnSpPr>
          <p:spPr bwMode="auto">
            <a:xfrm rot="10800000" flipV="1">
              <a:off x="7366000" y="3062288"/>
              <a:ext cx="182563" cy="612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00382" name="Rectangle 4"/>
            <p:cNvSpPr>
              <a:spLocks noChangeArrowheads="1"/>
            </p:cNvSpPr>
            <p:nvPr/>
          </p:nvSpPr>
          <p:spPr bwMode="auto">
            <a:xfrm>
              <a:off x="5668963" y="1658938"/>
              <a:ext cx="1579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01" charset="0"/>
                </a:rPr>
                <a:t>The quad tree</a:t>
              </a:r>
            </a:p>
          </p:txBody>
        </p:sp>
        <p:sp>
          <p:nvSpPr>
            <p:cNvPr id="100383" name="Oval 21"/>
            <p:cNvSpPr>
              <a:spLocks noChangeArrowheads="1"/>
            </p:cNvSpPr>
            <p:nvPr/>
          </p:nvSpPr>
          <p:spPr bwMode="auto">
            <a:xfrm>
              <a:off x="6731000" y="3727450"/>
              <a:ext cx="58738" cy="666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84" name="Oval 22"/>
            <p:cNvSpPr>
              <a:spLocks noChangeArrowheads="1"/>
            </p:cNvSpPr>
            <p:nvPr/>
          </p:nvSpPr>
          <p:spPr bwMode="auto">
            <a:xfrm>
              <a:off x="6405563" y="3141663"/>
              <a:ext cx="58737" cy="666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85" name="Oval 23"/>
            <p:cNvSpPr>
              <a:spLocks noChangeArrowheads="1"/>
            </p:cNvSpPr>
            <p:nvPr/>
          </p:nvSpPr>
          <p:spPr bwMode="auto">
            <a:xfrm>
              <a:off x="5643563" y="3206750"/>
              <a:ext cx="58737" cy="666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86" name="Oval 24"/>
            <p:cNvSpPr>
              <a:spLocks noChangeArrowheads="1"/>
            </p:cNvSpPr>
            <p:nvPr/>
          </p:nvSpPr>
          <p:spPr bwMode="auto">
            <a:xfrm>
              <a:off x="7516813" y="3078163"/>
              <a:ext cx="58737" cy="666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87" name="Oval 25"/>
            <p:cNvSpPr>
              <a:spLocks noChangeArrowheads="1"/>
            </p:cNvSpPr>
            <p:nvPr/>
          </p:nvSpPr>
          <p:spPr bwMode="auto">
            <a:xfrm>
              <a:off x="6502400" y="2339975"/>
              <a:ext cx="58738" cy="666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88" name="Rectangle 26"/>
            <p:cNvSpPr>
              <a:spLocks noChangeArrowheads="1"/>
            </p:cNvSpPr>
            <p:nvPr/>
          </p:nvSpPr>
          <p:spPr bwMode="auto">
            <a:xfrm>
              <a:off x="4935538" y="3141663"/>
              <a:ext cx="136525" cy="142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89" name="Rectangle 27"/>
            <p:cNvSpPr>
              <a:spLocks noChangeArrowheads="1"/>
            </p:cNvSpPr>
            <p:nvPr/>
          </p:nvSpPr>
          <p:spPr bwMode="auto">
            <a:xfrm>
              <a:off x="8440738" y="3675063"/>
              <a:ext cx="136525" cy="142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90" name="Rectangle 28"/>
            <p:cNvSpPr>
              <a:spLocks noChangeArrowheads="1"/>
            </p:cNvSpPr>
            <p:nvPr/>
          </p:nvSpPr>
          <p:spPr bwMode="auto">
            <a:xfrm>
              <a:off x="7831138" y="3675063"/>
              <a:ext cx="136525" cy="142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91" name="Rectangle 29"/>
            <p:cNvSpPr>
              <a:spLocks noChangeArrowheads="1"/>
            </p:cNvSpPr>
            <p:nvPr/>
          </p:nvSpPr>
          <p:spPr bwMode="auto">
            <a:xfrm>
              <a:off x="7297738" y="3675063"/>
              <a:ext cx="136525" cy="142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endParaRPr lang="es-ES" sz="2800">
                <a:latin typeface="Times New Roman" pitchFamily="-101" charset="0"/>
              </a:endParaRPr>
            </a:p>
          </p:txBody>
        </p:sp>
        <p:sp>
          <p:nvSpPr>
            <p:cNvPr id="100392" name="Line 30"/>
            <p:cNvSpPr>
              <a:spLocks noChangeShapeType="1"/>
            </p:cNvSpPr>
            <p:nvPr/>
          </p:nvSpPr>
          <p:spPr bwMode="auto">
            <a:xfrm flipH="1">
              <a:off x="5080000" y="2374900"/>
              <a:ext cx="1447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3" name="Line 31"/>
            <p:cNvSpPr>
              <a:spLocks noChangeShapeType="1"/>
            </p:cNvSpPr>
            <p:nvPr/>
          </p:nvSpPr>
          <p:spPr bwMode="auto">
            <a:xfrm flipH="1">
              <a:off x="5689600" y="2374900"/>
              <a:ext cx="8382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4" name="Line 32"/>
            <p:cNvSpPr>
              <a:spLocks noChangeShapeType="1"/>
            </p:cNvSpPr>
            <p:nvPr/>
          </p:nvSpPr>
          <p:spPr bwMode="auto">
            <a:xfrm flipH="1">
              <a:off x="6451600" y="2374900"/>
              <a:ext cx="762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5" name="Line 34"/>
            <p:cNvSpPr>
              <a:spLocks noChangeShapeType="1"/>
            </p:cNvSpPr>
            <p:nvPr/>
          </p:nvSpPr>
          <p:spPr bwMode="auto">
            <a:xfrm flipH="1">
              <a:off x="6767513" y="3136900"/>
              <a:ext cx="750887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6" name="Line 36"/>
            <p:cNvSpPr>
              <a:spLocks noChangeShapeType="1"/>
            </p:cNvSpPr>
            <p:nvPr/>
          </p:nvSpPr>
          <p:spPr bwMode="auto">
            <a:xfrm>
              <a:off x="7558088" y="3117850"/>
              <a:ext cx="341312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7" name="Line 37"/>
            <p:cNvSpPr>
              <a:spLocks noChangeShapeType="1"/>
            </p:cNvSpPr>
            <p:nvPr/>
          </p:nvSpPr>
          <p:spPr bwMode="auto">
            <a:xfrm>
              <a:off x="7594600" y="3136900"/>
              <a:ext cx="9144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8" name="Rectangle 38"/>
            <p:cNvSpPr>
              <a:spLocks noChangeArrowheads="1"/>
            </p:cNvSpPr>
            <p:nvPr/>
          </p:nvSpPr>
          <p:spPr bwMode="auto">
            <a:xfrm>
              <a:off x="5453063" y="2568575"/>
              <a:ext cx="361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SE</a:t>
              </a:r>
            </a:p>
          </p:txBody>
        </p:sp>
        <p:sp>
          <p:nvSpPr>
            <p:cNvPr id="100399" name="Rectangle 39"/>
            <p:cNvSpPr>
              <a:spLocks noChangeArrowheads="1"/>
            </p:cNvSpPr>
            <p:nvPr/>
          </p:nvSpPr>
          <p:spPr bwMode="auto">
            <a:xfrm>
              <a:off x="5886450" y="2835275"/>
              <a:ext cx="5508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SW</a:t>
              </a:r>
            </a:p>
          </p:txBody>
        </p:sp>
        <p:sp>
          <p:nvSpPr>
            <p:cNvPr id="100400" name="Rectangle 40"/>
            <p:cNvSpPr>
              <a:spLocks noChangeArrowheads="1"/>
            </p:cNvSpPr>
            <p:nvPr/>
          </p:nvSpPr>
          <p:spPr bwMode="auto">
            <a:xfrm>
              <a:off x="5445125" y="3190875"/>
              <a:ext cx="2778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E</a:t>
              </a:r>
            </a:p>
          </p:txBody>
        </p:sp>
        <p:sp>
          <p:nvSpPr>
            <p:cNvPr id="100401" name="Rectangle 41"/>
            <p:cNvSpPr>
              <a:spLocks noChangeArrowheads="1"/>
            </p:cNvSpPr>
            <p:nvPr/>
          </p:nvSpPr>
          <p:spPr bwMode="auto">
            <a:xfrm>
              <a:off x="6434138" y="2687638"/>
              <a:ext cx="4381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NW</a:t>
              </a:r>
            </a:p>
          </p:txBody>
        </p:sp>
        <p:sp>
          <p:nvSpPr>
            <p:cNvPr id="100402" name="Rectangle 42"/>
            <p:cNvSpPr>
              <a:spLocks noChangeArrowheads="1"/>
            </p:cNvSpPr>
            <p:nvPr/>
          </p:nvSpPr>
          <p:spPr bwMode="auto">
            <a:xfrm>
              <a:off x="6170613" y="3198813"/>
              <a:ext cx="2936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D</a:t>
              </a:r>
            </a:p>
          </p:txBody>
        </p:sp>
        <p:sp>
          <p:nvSpPr>
            <p:cNvPr id="100403" name="Rectangle 43"/>
            <p:cNvSpPr>
              <a:spLocks noChangeArrowheads="1"/>
            </p:cNvSpPr>
            <p:nvPr/>
          </p:nvSpPr>
          <p:spPr bwMode="auto">
            <a:xfrm>
              <a:off x="6938963" y="2498725"/>
              <a:ext cx="387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NE</a:t>
              </a:r>
            </a:p>
          </p:txBody>
        </p:sp>
        <p:sp>
          <p:nvSpPr>
            <p:cNvPr id="100404" name="Rectangle 45"/>
            <p:cNvSpPr>
              <a:spLocks noChangeArrowheads="1"/>
            </p:cNvSpPr>
            <p:nvPr/>
          </p:nvSpPr>
          <p:spPr bwMode="auto">
            <a:xfrm>
              <a:off x="6826250" y="3257550"/>
              <a:ext cx="3619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SE</a:t>
              </a:r>
            </a:p>
          </p:txBody>
        </p:sp>
        <p:sp>
          <p:nvSpPr>
            <p:cNvPr id="100405" name="Rectangle 46"/>
            <p:cNvSpPr>
              <a:spLocks noChangeArrowheads="1"/>
            </p:cNvSpPr>
            <p:nvPr/>
          </p:nvSpPr>
          <p:spPr bwMode="auto">
            <a:xfrm>
              <a:off x="7391400" y="3373438"/>
              <a:ext cx="6699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SW</a:t>
              </a:r>
            </a:p>
          </p:txBody>
        </p:sp>
        <p:sp>
          <p:nvSpPr>
            <p:cNvPr id="100406" name="Rectangle 47"/>
            <p:cNvSpPr>
              <a:spLocks noChangeArrowheads="1"/>
            </p:cNvSpPr>
            <p:nvPr/>
          </p:nvSpPr>
          <p:spPr bwMode="auto">
            <a:xfrm>
              <a:off x="7772400" y="3398838"/>
              <a:ext cx="4381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NW</a:t>
              </a:r>
            </a:p>
          </p:txBody>
        </p:sp>
        <p:sp>
          <p:nvSpPr>
            <p:cNvPr id="100407" name="Rectangle 48"/>
            <p:cNvSpPr>
              <a:spLocks noChangeArrowheads="1"/>
            </p:cNvSpPr>
            <p:nvPr/>
          </p:nvSpPr>
          <p:spPr bwMode="auto">
            <a:xfrm>
              <a:off x="7913688" y="3149600"/>
              <a:ext cx="387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NE</a:t>
              </a:r>
            </a:p>
          </p:txBody>
        </p:sp>
        <p:sp>
          <p:nvSpPr>
            <p:cNvPr id="100408" name="Rectangle 49"/>
            <p:cNvSpPr>
              <a:spLocks noChangeArrowheads="1"/>
            </p:cNvSpPr>
            <p:nvPr/>
          </p:nvSpPr>
          <p:spPr bwMode="auto">
            <a:xfrm>
              <a:off x="6508750" y="3708400"/>
              <a:ext cx="2857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C</a:t>
              </a:r>
            </a:p>
          </p:txBody>
        </p:sp>
        <p:sp>
          <p:nvSpPr>
            <p:cNvPr id="100409" name="Rectangle 16"/>
            <p:cNvSpPr>
              <a:spLocks noChangeArrowheads="1"/>
            </p:cNvSpPr>
            <p:nvPr/>
          </p:nvSpPr>
          <p:spPr bwMode="auto">
            <a:xfrm>
              <a:off x="6523038" y="2165350"/>
              <a:ext cx="7381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A(50,50)</a:t>
              </a:r>
            </a:p>
          </p:txBody>
        </p:sp>
        <p:sp>
          <p:nvSpPr>
            <p:cNvPr id="100410" name="Rectangle 18"/>
            <p:cNvSpPr>
              <a:spLocks noChangeArrowheads="1"/>
            </p:cNvSpPr>
            <p:nvPr/>
          </p:nvSpPr>
          <p:spPr bwMode="auto">
            <a:xfrm>
              <a:off x="7508875" y="2897188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-101" charset="0"/>
                </a:rPr>
                <a:t>B(75,80)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1956</Words>
  <Application>Microsoft Macintosh PowerPoint</Application>
  <PresentationFormat>On-screen Show (4:3)</PresentationFormat>
  <Paragraphs>375</Paragraphs>
  <Slides>70</Slides>
  <Notes>43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Bitmap Image</vt:lpstr>
      <vt:lpstr>Searching on Multi-Dimensional Data</vt:lpstr>
      <vt:lpstr>Large Scale Image Search in Database</vt:lpstr>
      <vt:lpstr>Nearest Neighbor Search Problem definition</vt:lpstr>
      <vt:lpstr>Nearest Neighbor(s) Query</vt:lpstr>
      <vt:lpstr>Other Applications</vt:lpstr>
      <vt:lpstr>We will see three solutions  (or as many as time permits)… </vt:lpstr>
      <vt:lpstr>Quad Trees</vt:lpstr>
      <vt:lpstr>Quadtree Construction</vt:lpstr>
      <vt:lpstr>Quadtree – Exact Match Query</vt:lpstr>
      <vt:lpstr>Quadtree – Nearest Neighbor Query</vt:lpstr>
      <vt:lpstr>Quadtree – Nearest Neighbor Query</vt:lpstr>
      <vt:lpstr>Quadtree–  Nearest Neighbor Query</vt:lpstr>
      <vt:lpstr>Quadtree–  Nearest Neighbor Search </vt:lpstr>
      <vt:lpstr>Slide 14</vt:lpstr>
      <vt:lpstr>Slide 15</vt:lpstr>
      <vt:lpstr>Slide 16</vt:lpstr>
      <vt:lpstr>Slide 17</vt:lpstr>
      <vt:lpstr>Slide 18</vt:lpstr>
      <vt:lpstr>Slide 19</vt:lpstr>
      <vt:lpstr>KD Tree </vt:lpstr>
      <vt:lpstr>KD Tree (cont’d) </vt:lpstr>
      <vt:lpstr>KD Tree (cont’d) </vt:lpstr>
      <vt:lpstr>KD Tree (cont’d) </vt:lpstr>
      <vt:lpstr>KD Tree - Example </vt:lpstr>
      <vt:lpstr>KD Tree - Example </vt:lpstr>
      <vt:lpstr>KD Tree - Example </vt:lpstr>
      <vt:lpstr>KD Tree - Example </vt:lpstr>
      <vt:lpstr>Node Structure</vt:lpstr>
      <vt:lpstr>Splitting Strategies</vt:lpstr>
      <vt:lpstr>Example – using order of point insertion (data stored at nodes)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Example – using median (data stored at the leaves)</vt:lpstr>
      <vt:lpstr>KD Tree – Exact Search</vt:lpstr>
      <vt:lpstr>KD Tree – Exact Search</vt:lpstr>
      <vt:lpstr>KD Tree – Exact Search</vt:lpstr>
      <vt:lpstr>KD Tree – Exact Search</vt:lpstr>
      <vt:lpstr>KD Tree – Exact Search</vt:lpstr>
      <vt:lpstr>KD Tree – Exact Search</vt:lpstr>
      <vt:lpstr>KD Tree – Exact Search</vt:lpstr>
      <vt:lpstr>KD Tree – Exact Search</vt:lpstr>
      <vt:lpstr>KD Tree – Exact Search</vt:lpstr>
      <vt:lpstr>KD Tree – Exact Search</vt:lpstr>
      <vt:lpstr>KD Tree – Exact Search</vt:lpstr>
      <vt:lpstr>Nearest Neighbor with KD Trees</vt:lpstr>
      <vt:lpstr>Nearest Neighbor with KD Trees</vt:lpstr>
      <vt:lpstr>Nearest Neighbor with KD Trees</vt:lpstr>
      <vt:lpstr>Nearest Neighbor with KD Trees</vt:lpstr>
      <vt:lpstr>Nearest Neighbor with KD Trees</vt:lpstr>
      <vt:lpstr>Nearest Neighbor with KD Trees</vt:lpstr>
      <vt:lpstr>Nearest Neighbor with KD Trees</vt:lpstr>
      <vt:lpstr>Nearest Neighbor with KD Trees</vt:lpstr>
      <vt:lpstr>Nearest Neighbor with KD Trees</vt:lpstr>
      <vt:lpstr>Nearest Neighbor with KD Trees</vt:lpstr>
      <vt:lpstr>Nearest Neighbor with KD Trees</vt:lpstr>
      <vt:lpstr>“Curse” of dimensionality</vt:lpstr>
      <vt:lpstr>Dimensionality Reduction</vt:lpstr>
      <vt:lpstr>Locality Sensitive Hashing</vt:lpstr>
      <vt:lpstr>Locality-Sensitive Hashing</vt:lpstr>
      <vt:lpstr>Do such functions exist ?</vt:lpstr>
      <vt:lpstr>Example</vt:lpstr>
      <vt:lpstr>Another example</vt:lpstr>
      <vt:lpstr> Locality Sensitive Hashing</vt:lpstr>
      <vt:lpstr>How to search from hash table?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Nearest Neighbor</dc:title>
  <dc:creator>Shweta Agrawal</dc:creator>
  <cp:lastModifiedBy>Shweta Agrawal</cp:lastModifiedBy>
  <cp:revision>35</cp:revision>
  <dcterms:created xsi:type="dcterms:W3CDTF">2014-11-13T18:33:48Z</dcterms:created>
  <dcterms:modified xsi:type="dcterms:W3CDTF">2014-11-15T06:46:48Z</dcterms:modified>
</cp:coreProperties>
</file>