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4"/>
  </p:notesMasterIdLst>
  <p:sldIdLst>
    <p:sldId id="256" r:id="rId2"/>
    <p:sldId id="286" r:id="rId3"/>
    <p:sldId id="288" r:id="rId4"/>
    <p:sldId id="289" r:id="rId5"/>
    <p:sldId id="302" r:id="rId6"/>
    <p:sldId id="258" r:id="rId7"/>
    <p:sldId id="305" r:id="rId8"/>
    <p:sldId id="259" r:id="rId9"/>
    <p:sldId id="260" r:id="rId10"/>
    <p:sldId id="261" r:id="rId11"/>
    <p:sldId id="292" r:id="rId12"/>
    <p:sldId id="262" r:id="rId13"/>
    <p:sldId id="300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304" r:id="rId22"/>
    <p:sldId id="270" r:id="rId23"/>
    <p:sldId id="271" r:id="rId24"/>
    <p:sldId id="272" r:id="rId25"/>
    <p:sldId id="306" r:id="rId26"/>
    <p:sldId id="273" r:id="rId27"/>
    <p:sldId id="301" r:id="rId28"/>
    <p:sldId id="295" r:id="rId29"/>
    <p:sldId id="290" r:id="rId30"/>
    <p:sldId id="303" r:id="rId31"/>
    <p:sldId id="277" r:id="rId32"/>
    <p:sldId id="285" r:id="rId33"/>
  </p:sldIdLst>
  <p:sldSz cx="9144000" cy="6858000" type="screen4x3"/>
  <p:notesSz cx="6858000" cy="9144000"/>
  <p:custDataLst>
    <p:tags r:id="rId35"/>
  </p:custData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12" autoAdjust="0"/>
    <p:restoredTop sz="94600" autoAdjust="0"/>
  </p:normalViewPr>
  <p:slideViewPr>
    <p:cSldViewPr>
      <p:cViewPr varScale="1">
        <p:scale>
          <a:sx n="95" d="100"/>
          <a:sy n="95" d="100"/>
        </p:scale>
        <p:origin x="109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8-03T15:24:18.468" idx="1">
    <p:pos x="575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03A4-113C-4091-AE03-319A7CCDDB2F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CF529-FACB-49C2-94D0-BD747ECC5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649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6CF529-FACB-49C2-94D0-BD747ECC5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88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38E1-117D-44FB-AC24-B79D899BA877}" type="datetimeFigureOut">
              <a:rPr lang="he-IL" smtClean="0"/>
              <a:t>כ'/אב/תשע"ה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10.png"/><Relationship Id="rId7" Type="http://schemas.openxmlformats.org/officeDocument/2006/relationships/image" Target="../media/image14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0.png"/><Relationship Id="rId4" Type="http://schemas.openxmlformats.org/officeDocument/2006/relationships/image" Target="../media/image2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7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image" Target="../media/image3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9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7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51.png"/><Relationship Id="rId9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0.png"/><Relationship Id="rId10" Type="http://schemas.openxmlformats.org/officeDocument/2006/relationships/image" Target="../media/image59.png"/><Relationship Id="rId9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7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0.png"/><Relationship Id="rId10" Type="http://schemas.openxmlformats.org/officeDocument/2006/relationships/image" Target="../media/image69.png"/><Relationship Id="rId9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920880" cy="280831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Sampling in Space Restricted Settings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Anup</a:t>
            </a:r>
            <a:r>
              <a:rPr lang="en-US" dirty="0" smtClean="0"/>
              <a:t> Bhattacharya</a:t>
            </a:r>
            <a:br>
              <a:rPr lang="en-US" dirty="0" smtClean="0"/>
            </a:br>
            <a:r>
              <a:rPr lang="en-US" dirty="0" smtClean="0"/>
              <a:t>IIT Delhi</a:t>
            </a:r>
            <a:br>
              <a:rPr lang="en-US" dirty="0" smtClean="0"/>
            </a:br>
            <a:r>
              <a:rPr lang="en-US" dirty="0" smtClean="0"/>
              <a:t>	</a:t>
            </a:r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509120"/>
            <a:ext cx="7056784" cy="1752600"/>
          </a:xfrm>
        </p:spPr>
        <p:txBody>
          <a:bodyPr/>
          <a:lstStyle/>
          <a:p>
            <a:r>
              <a:rPr lang="en-US" dirty="0" smtClean="0"/>
              <a:t>Joint work with Davis </a:t>
            </a:r>
            <a:r>
              <a:rPr lang="en-US" dirty="0" err="1" smtClean="0"/>
              <a:t>Issac</a:t>
            </a:r>
            <a:r>
              <a:rPr lang="en-US" dirty="0" smtClean="0"/>
              <a:t> (MPI), </a:t>
            </a:r>
            <a:r>
              <a:rPr lang="en-US" dirty="0" err="1" smtClean="0"/>
              <a:t>Ragesh</a:t>
            </a:r>
            <a:r>
              <a:rPr lang="en-US" dirty="0" smtClean="0"/>
              <a:t> </a:t>
            </a:r>
            <a:r>
              <a:rPr lang="en-US" dirty="0" err="1" smtClean="0"/>
              <a:t>Jaiswal</a:t>
            </a:r>
            <a:r>
              <a:rPr lang="en-US" dirty="0" smtClean="0"/>
              <a:t> (IITD) and Amit Kumar (IITD)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8337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Introduction: Sampling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/>
          <a:lstStyle/>
          <a:p>
            <a:pPr algn="l" rtl="0"/>
            <a:r>
              <a:rPr lang="en-US" dirty="0" smtClean="0"/>
              <a:t>Select a subset of data</a:t>
            </a:r>
          </a:p>
          <a:p>
            <a:pPr algn="l" rtl="0"/>
            <a:r>
              <a:rPr lang="en-US" dirty="0" smtClean="0"/>
              <a:t>Computations on “representative” subset would approximate computations on whole data</a:t>
            </a:r>
          </a:p>
          <a:p>
            <a:pPr algn="l" rtl="0"/>
            <a:r>
              <a:rPr lang="en-US" dirty="0" smtClean="0"/>
              <a:t>Sampling </a:t>
            </a:r>
            <a:r>
              <a:rPr lang="en-US" dirty="0"/>
              <a:t>v</a:t>
            </a:r>
            <a:r>
              <a:rPr lang="en-US" dirty="0" smtClean="0"/>
              <a:t>ariants:</a:t>
            </a:r>
          </a:p>
          <a:p>
            <a:pPr lvl="1" algn="l" rtl="0">
              <a:buFont typeface="Calibri" panose="020F0502020204030204" pitchFamily="34" charset="0"/>
              <a:buChar char="–"/>
            </a:pPr>
            <a:r>
              <a:rPr lang="en-US" dirty="0" smtClean="0"/>
              <a:t>Uniform sampling</a:t>
            </a:r>
          </a:p>
          <a:p>
            <a:pPr lvl="1" algn="l" rtl="0">
              <a:buFont typeface="Calibri" panose="020F0502020204030204" pitchFamily="34" charset="0"/>
              <a:buChar char="–"/>
            </a:pPr>
            <a:r>
              <a:rPr lang="en-US" dirty="0" smtClean="0"/>
              <a:t>Weighted sampling</a:t>
            </a:r>
          </a:p>
          <a:p>
            <a:pPr lvl="1" algn="l" rtl="0"/>
            <a:endParaRPr lang="en-US" dirty="0" smtClean="0"/>
          </a:p>
          <a:p>
            <a:pPr algn="l" rtl="0"/>
            <a:r>
              <a:rPr lang="en-US" dirty="0" smtClean="0"/>
              <a:t>Study sampling algorithms with limited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92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Outline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algn="l" rtl="0"/>
                <a:r>
                  <a:rPr lang="en-US" dirty="0" smtClean="0"/>
                  <a:t>Focus: Sampling algorithms with limited space</a:t>
                </a:r>
              </a:p>
              <a:p>
                <a:pPr algn="l" rtl="0"/>
                <a:r>
                  <a:rPr lang="en-US" dirty="0" smtClean="0"/>
                  <a:t>Sampling in Streaming Settings</a:t>
                </a:r>
              </a:p>
              <a:p>
                <a:pPr lvl="1" algn="l" rtl="0"/>
                <a:r>
                  <a:rPr lang="en-US" dirty="0" smtClean="0"/>
                  <a:t>Uniform sampling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dirty="0" smtClean="0"/>
                  <a:t>-error</a:t>
                </a:r>
              </a:p>
              <a:p>
                <a:pPr lvl="1" algn="l" rtl="0"/>
                <a:r>
                  <a:rPr lang="en-US" dirty="0" smtClean="0"/>
                  <a:t>Lower bound on #Random bits</a:t>
                </a:r>
              </a:p>
              <a:p>
                <a:pPr lvl="1" algn="l" rtl="0"/>
                <a:r>
                  <a:rPr lang="en-US" dirty="0" smtClean="0"/>
                  <a:t>Sampling algorithm matching this bound</a:t>
                </a:r>
              </a:p>
              <a:p>
                <a:pPr lvl="1" algn="l" rtl="0"/>
                <a:endParaRPr lang="en-US" dirty="0" smtClean="0"/>
              </a:p>
              <a:p>
                <a:pPr algn="l" rtl="0"/>
                <a:r>
                  <a:rPr lang="en-US" dirty="0" smtClean="0"/>
                  <a:t>Sampling in Query Model:</a:t>
                </a:r>
              </a:p>
              <a:p>
                <a:pPr lvl="1" algn="l" rtl="0"/>
                <a:r>
                  <a:rPr lang="en-US" dirty="0" smtClean="0"/>
                  <a:t>Approximate sampling</a:t>
                </a:r>
              </a:p>
              <a:p>
                <a:pPr lvl="1" algn="l" rtl="0"/>
                <a:r>
                  <a:rPr lang="en-US" dirty="0" smtClean="0"/>
                  <a:t>Lower and upper bounds on space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2830" r="-815" b="-1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907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Sampling in Streaming Settings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31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Sampling in Streaming Settings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05063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en-US" dirty="0" smtClean="0"/>
              <a:t>Streaming Settings: The Model </a:t>
            </a:r>
          </a:p>
          <a:p>
            <a:pPr algn="l" rtl="0"/>
            <a:endParaRPr lang="en-US" dirty="0" smtClean="0"/>
          </a:p>
          <a:p>
            <a:pPr lvl="1" algn="l" rtl="0"/>
            <a:r>
              <a:rPr lang="en-US" dirty="0" smtClean="0"/>
              <a:t>Items/objects arrive in online fashion</a:t>
            </a:r>
          </a:p>
          <a:p>
            <a:pPr lvl="1" algn="l" rtl="0"/>
            <a:endParaRPr lang="en-US" dirty="0" smtClean="0"/>
          </a:p>
          <a:p>
            <a:pPr lvl="1" algn="l" rtl="0"/>
            <a:r>
              <a:rPr lang="en-US" dirty="0" smtClean="0"/>
              <a:t>#Total items not known in advance</a:t>
            </a:r>
          </a:p>
          <a:p>
            <a:pPr lvl="1" algn="l" rtl="0"/>
            <a:endParaRPr lang="en-US" dirty="0" smtClean="0"/>
          </a:p>
          <a:p>
            <a:pPr lvl="1" algn="l" rtl="0"/>
            <a:r>
              <a:rPr lang="en-US" dirty="0" smtClean="0"/>
              <a:t>Typically poly(log(n)) space allowed</a:t>
            </a:r>
          </a:p>
          <a:p>
            <a:pPr lvl="1" algn="l" rtl="0"/>
            <a:endParaRPr lang="en-US" dirty="0" smtClean="0"/>
          </a:p>
          <a:p>
            <a:pPr lvl="1" algn="l" rtl="0"/>
            <a:r>
              <a:rPr lang="en-US" dirty="0" smtClean="0"/>
              <a:t>One/multi-pass, space </a:t>
            </a:r>
            <a:r>
              <a:rPr lang="en-US" dirty="0"/>
              <a:t>usage, </a:t>
            </a:r>
            <a:r>
              <a:rPr lang="en-US" dirty="0" smtClean="0"/>
              <a:t>time/item, </a:t>
            </a:r>
            <a:r>
              <a:rPr lang="en-US" dirty="0"/>
              <a:t>overall </a:t>
            </a:r>
            <a:r>
              <a:rPr lang="en-US" dirty="0" smtClean="0"/>
              <a:t>time complexity, randomness, accuracy </a:t>
            </a:r>
            <a:r>
              <a:rPr lang="en-US" dirty="0"/>
              <a:t>of </a:t>
            </a:r>
            <a:r>
              <a:rPr lang="en-US" dirty="0" smtClean="0"/>
              <a:t>output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0" y="29754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85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Sampling in Streaming Settings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algn="l" rtl="0"/>
                <a:r>
                  <a:rPr lang="en-US" dirty="0" smtClean="0"/>
                  <a:t>Requirements of our model:</a:t>
                </a:r>
              </a:p>
              <a:p>
                <a:pPr lvl="1" algn="l" rtl="0"/>
                <a:r>
                  <a:rPr lang="en-US" dirty="0" smtClean="0"/>
                  <a:t>Streaming algorithm to be one pass</a:t>
                </a:r>
              </a:p>
              <a:p>
                <a:pPr lvl="1" algn="l" rtl="0"/>
                <a:r>
                  <a:rPr lang="en-US" dirty="0" smtClean="0"/>
                  <a:t>Can store only one item</a:t>
                </a:r>
              </a:p>
              <a:p>
                <a:pPr algn="l" rtl="0"/>
                <a:r>
                  <a:rPr lang="en-US" dirty="0" smtClean="0"/>
                  <a:t>Item in storage is the sample</a:t>
                </a:r>
              </a:p>
              <a:p>
                <a:pPr algn="l" rtl="0"/>
                <a:r>
                  <a:rPr lang="en-US" dirty="0" smtClean="0"/>
                  <a:t>How do you simulate uniform sampling?</a:t>
                </a:r>
              </a:p>
              <a:p>
                <a:pPr algn="l" rtl="0"/>
                <a:r>
                  <a:rPr lang="en-US" dirty="0" smtClean="0"/>
                  <a:t>Reservoir sampling:</a:t>
                </a:r>
              </a:p>
              <a:p>
                <a:pPr lvl="1" algn="l" rtl="0"/>
                <a:r>
                  <a:rPr lang="en-US" dirty="0" smtClean="0"/>
                  <a:t>Store item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in storage with probability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lvl="1" algn="l" rtl="0"/>
                <a:r>
                  <a:rPr lang="en-US" dirty="0" smtClean="0"/>
                  <a:t>Satisfies uniform sampling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888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Reservoir Sampling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65104"/>
          </a:xfrm>
        </p:spPr>
        <p:txBody>
          <a:bodyPr>
            <a:normAutofit/>
          </a:bodyPr>
          <a:lstStyle/>
          <a:p>
            <a:pPr algn="l" rtl="0"/>
            <a:endParaRPr lang="en-US" dirty="0" smtClean="0"/>
          </a:p>
          <a:p>
            <a:pPr algn="l" rtl="0"/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2419672" y="2042066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1371600" y="206084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Process 5"/>
          <p:cNvSpPr/>
          <p:nvPr/>
        </p:nvSpPr>
        <p:spPr>
          <a:xfrm>
            <a:off x="323528" y="206084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15085" y="2276872"/>
            <a:ext cx="433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8" name="Flowchart: Process 7"/>
          <p:cNvSpPr/>
          <p:nvPr/>
        </p:nvSpPr>
        <p:spPr>
          <a:xfrm>
            <a:off x="4638836" y="2042066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8" idx="2"/>
          </p:cNvCxnSpPr>
          <p:nvPr/>
        </p:nvCxnSpPr>
        <p:spPr>
          <a:xfrm>
            <a:off x="5096036" y="2654714"/>
            <a:ext cx="0" cy="846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843884" y="4820937"/>
            <a:ext cx="722278" cy="660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282662" y="4820937"/>
            <a:ext cx="845906" cy="660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271535" y="4664815"/>
                <a:ext cx="1859292" cy="4850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 smtClean="0"/>
                  <a:t>With probability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535" y="4664815"/>
                <a:ext cx="1859292" cy="485005"/>
              </a:xfrm>
              <a:prstGeom prst="rect">
                <a:avLst/>
              </a:prstGeom>
              <a:blipFill rotWithShape="0">
                <a:blip r:embed="rId2"/>
                <a:stretch>
                  <a:fillRect l="-1639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49008" y="4667022"/>
                <a:ext cx="2263248" cy="4850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 smtClean="0"/>
                  <a:t>With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008" y="4667022"/>
                <a:ext cx="2263248" cy="485005"/>
              </a:xfrm>
              <a:prstGeom prst="rect">
                <a:avLst/>
              </a:prstGeom>
              <a:blipFill rotWithShape="0">
                <a:blip r:embed="rId3"/>
                <a:stretch>
                  <a:fillRect l="-1348" b="-8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397710" y="5501014"/>
            <a:ext cx="1498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Throw it away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388399" y="5548368"/>
            <a:ext cx="679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Store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625" y="3654762"/>
            <a:ext cx="800262" cy="1168383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131840" y="5692384"/>
            <a:ext cx="0" cy="97697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131840" y="6669360"/>
            <a:ext cx="121896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355976" y="5692384"/>
            <a:ext cx="0" cy="97697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Process 32"/>
          <p:cNvSpPr/>
          <p:nvPr/>
        </p:nvSpPr>
        <p:spPr>
          <a:xfrm>
            <a:off x="3259174" y="5949280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3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Reservoir Sampling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363272" cy="4565104"/>
              </a:xfrm>
            </p:spPr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Store item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with probability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#Random bits used for item i: </a:t>
                </a:r>
                <a:r>
                  <a:rPr lang="el-GR" dirty="0" smtClean="0"/>
                  <a:t>Ω</a:t>
                </a:r>
                <a:r>
                  <a:rPr lang="en-US" dirty="0" smtClean="0"/>
                  <a:t>(log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)</a:t>
                </a:r>
              </a:p>
              <a:p>
                <a:pPr algn="l" rtl="0"/>
                <a:r>
                  <a:rPr lang="en-US" dirty="0" smtClean="0"/>
                  <a:t>#Random bits for n items: </a:t>
                </a:r>
                <a:r>
                  <a:rPr lang="el-GR" dirty="0" smtClean="0"/>
                  <a:t>Ω</a:t>
                </a:r>
                <a:r>
                  <a:rPr lang="en-US" dirty="0" smtClean="0"/>
                  <a:t>(n log n)</a:t>
                </a:r>
              </a:p>
              <a:p>
                <a:pPr algn="l" rtl="0"/>
                <a:endParaRPr lang="en-US" dirty="0" smtClean="0"/>
              </a:p>
              <a:p>
                <a:pPr algn="l" rtl="0"/>
                <a:r>
                  <a:rPr lang="en-US" dirty="0" smtClean="0"/>
                  <a:t>Expected #Random bits in offline: O(log n)</a:t>
                </a:r>
              </a:p>
              <a:p>
                <a:pPr algn="l" rtl="0"/>
                <a:r>
                  <a:rPr lang="en-US" u="sng" dirty="0" smtClean="0"/>
                  <a:t>Goal</a:t>
                </a:r>
                <a:r>
                  <a:rPr lang="en-US" dirty="0" smtClean="0"/>
                  <a:t>: Reduce gap in #Random bits</a:t>
                </a:r>
              </a:p>
              <a:p>
                <a:pPr algn="l" rtl="0"/>
                <a:endParaRPr lang="en-US" dirty="0" smtClean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363272" cy="4565104"/>
              </a:xfrm>
              <a:blipFill rotWithShape="0">
                <a:blip r:embed="rId2"/>
                <a:stretch>
                  <a:fillRect l="-1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953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Uniform Sampling with </a:t>
            </a:r>
            <a:r>
              <a:rPr lang="el-G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-error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1600200"/>
                <a:ext cx="9036496" cy="4525963"/>
              </a:xfrm>
            </p:spPr>
            <p:txBody>
              <a:bodyPr>
                <a:normAutofit fontScale="92500" lnSpcReduction="10000"/>
              </a:bodyPr>
              <a:lstStyle/>
              <a:p>
                <a:pPr algn="l" rtl="0"/>
                <a:r>
                  <a:rPr lang="en-US" dirty="0" smtClean="0"/>
                  <a:t>Observe: </a:t>
                </a:r>
                <a:r>
                  <a:rPr lang="en-US" dirty="0"/>
                  <a:t>F</a:t>
                </a:r>
                <a:r>
                  <a:rPr lang="en-US" dirty="0" smtClean="0"/>
                  <a:t>or (true) </a:t>
                </a:r>
                <a:r>
                  <a:rPr lang="en-US" dirty="0"/>
                  <a:t>uniform </a:t>
                </a:r>
                <a:r>
                  <a:rPr lang="en-US" dirty="0" smtClean="0"/>
                  <a:t>sampling,</a:t>
                </a:r>
              </a:p>
              <a:p>
                <a:pPr lvl="1" algn="l" rtl="0"/>
                <a:r>
                  <a:rPr lang="en-US" dirty="0" smtClean="0"/>
                  <a:t>Upper bound on #random bits is undefined</a:t>
                </a:r>
              </a:p>
              <a:p>
                <a:pPr lvl="2" algn="l" rtl="0"/>
                <a:r>
                  <a:rPr lang="en-US" dirty="0" smtClean="0"/>
                  <a:t>Let n=3; let #random bits be r.</a:t>
                </a:r>
              </a:p>
              <a:p>
                <a:pPr lvl="2" algn="l" rtl="0"/>
                <a:r>
                  <a:rPr lang="en-US" dirty="0"/>
                  <a:t>3</a:t>
                </a:r>
                <a:r>
                  <a:rPr lang="en-US" dirty="0" smtClean="0"/>
                  <a:t> does not divide 2^r</a:t>
                </a:r>
              </a:p>
              <a:p>
                <a:pPr algn="l" rtl="0"/>
                <a:r>
                  <a:rPr lang="en-US" dirty="0" smtClean="0"/>
                  <a:t>Uniform sampling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dirty="0" smtClean="0"/>
                  <a:t>-error</a:t>
                </a:r>
              </a:p>
              <a:p>
                <a:pPr lvl="1" algn="l" rtl="0"/>
                <a:r>
                  <a:rPr lang="en-US" dirty="0" smtClean="0"/>
                  <a:t>With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 smtClean="0"/>
                  <a:t>, we are allowed to return null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ℵ</m:t>
                        </m:r>
                      </m:e>
                    </m:d>
                  </m:oMath>
                </a14:m>
                <a:endParaRPr lang="en-US" dirty="0" smtClean="0">
                  <a:ea typeface="Cambria Math"/>
                </a:endParaRPr>
              </a:p>
              <a:p>
                <a:pPr lvl="1" algn="l" rtl="0"/>
                <a:r>
                  <a:rPr lang="en-US" dirty="0" smtClean="0"/>
                  <a:t>With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≥</m:t>
                    </m:r>
                  </m:oMath>
                </a14:m>
                <a:r>
                  <a:rPr lang="en-US" dirty="0" smtClean="0"/>
                  <a:t>(1-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perform uniform sampling</a:t>
                </a:r>
              </a:p>
              <a:p>
                <a:pPr algn="l" rtl="0"/>
                <a:r>
                  <a:rPr lang="en-US" dirty="0" smtClean="0"/>
                  <a:t>Results: </a:t>
                </a:r>
              </a:p>
              <a:p>
                <a:pPr lvl="1" algn="l" rtl="0"/>
                <a:r>
                  <a:rPr lang="en-US" dirty="0" smtClean="0"/>
                  <a:t>Lower bound on </a:t>
                </a:r>
                <a:r>
                  <a:rPr lang="en-US" dirty="0"/>
                  <a:t>required </a:t>
                </a:r>
                <a:r>
                  <a:rPr lang="en-US" dirty="0" smtClean="0"/>
                  <a:t>#random </a:t>
                </a:r>
                <a:r>
                  <a:rPr lang="en-US" dirty="0"/>
                  <a:t>bits </a:t>
                </a:r>
                <a:r>
                  <a:rPr lang="en-US" dirty="0" smtClean="0"/>
                  <a:t>of </a:t>
                </a:r>
                <a:r>
                  <a:rPr lang="el-GR" dirty="0" smtClean="0"/>
                  <a:t>Ω</a:t>
                </a:r>
                <a:r>
                  <a:rPr lang="en-US" dirty="0" smtClean="0"/>
                  <a:t>(log(n/</a:t>
                </a:r>
                <a:r>
                  <a:rPr lang="el-GR" dirty="0" smtClean="0"/>
                  <a:t>ϵ</a:t>
                </a:r>
                <a:r>
                  <a:rPr lang="en-US" dirty="0" smtClean="0"/>
                  <a:t>))</a:t>
                </a:r>
              </a:p>
              <a:p>
                <a:pPr lvl="1" algn="l" rtl="0"/>
                <a:r>
                  <a:rPr lang="en-US" dirty="0" smtClean="0"/>
                  <a:t>Our algorithm matches lower bound on #random bits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600200"/>
                <a:ext cx="9036496" cy="4525963"/>
              </a:xfrm>
              <a:blipFill rotWithShape="0">
                <a:blip r:embed="rId2"/>
                <a:stretch>
                  <a:fillRect l="-1417" t="-2695" b="-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216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Lower Bound on Sampling with </a:t>
            </a:r>
            <a:r>
              <a:rPr lang="el-G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-error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229600" cy="4525963"/>
              </a:xfrm>
            </p:spPr>
            <p:txBody>
              <a:bodyPr>
                <a:normAutofit fontScale="92500"/>
              </a:bodyPr>
              <a:lstStyle/>
              <a:p>
                <a:pPr algn="l" rtl="0"/>
                <a:r>
                  <a:rPr lang="el-GR" dirty="0" smtClean="0"/>
                  <a:t>Ω</a:t>
                </a:r>
                <a:r>
                  <a:rPr lang="en-US" dirty="0" smtClean="0"/>
                  <a:t>(log(n/</a:t>
                </a:r>
                <a:r>
                  <a:rPr lang="el-GR" dirty="0" smtClean="0"/>
                  <a:t>ϵ</a:t>
                </a:r>
                <a:r>
                  <a:rPr lang="en-US" dirty="0" smtClean="0"/>
                  <a:t>)) random bits needed</a:t>
                </a:r>
              </a:p>
              <a:p>
                <a:pPr algn="l" rtl="0"/>
                <a:r>
                  <a:rPr lang="en-US" u="sng" dirty="0" smtClean="0"/>
                  <a:t>Proof</a:t>
                </a:r>
                <a:r>
                  <a:rPr lang="en-US" dirty="0" smtClean="0"/>
                  <a:t>:</a:t>
                </a:r>
              </a:p>
              <a:p>
                <a:pPr lvl="1" algn="l" rtl="0"/>
                <a:r>
                  <a:rPr lang="en-US" dirty="0" smtClean="0"/>
                  <a:t> Let R random bits needed for sampling from n items</a:t>
                </a:r>
              </a:p>
              <a:p>
                <a:pPr lvl="1" algn="l" rtl="0"/>
                <a:r>
                  <a:rPr lang="en-US" dirty="0"/>
                  <a:t> </a:t>
                </a:r>
                <a:r>
                  <a:rPr lang="en-US" dirty="0" smtClean="0"/>
                  <a:t>In offline setting, R 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n</a:t>
                </a:r>
              </a:p>
              <a:p>
                <a:pPr lvl="1" algn="l" rtl="0"/>
                <a:r>
                  <a:rPr lang="en-US" dirty="0" smtClean="0"/>
                  <a:t>We return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ℵ</m:t>
                    </m:r>
                  </m:oMath>
                </a14:m>
                <a:r>
                  <a:rPr lang="en-US" dirty="0"/>
                  <a:t> at least </a:t>
                </a:r>
                <a:r>
                  <a:rPr lang="en-US" dirty="0" smtClean="0"/>
                  <a:t>once: </a:t>
                </a:r>
                <a:r>
                  <a:rPr lang="el-GR" dirty="0" smtClean="0"/>
                  <a:t>ϵ</a:t>
                </a:r>
                <a:r>
                  <a:rPr lang="en-US" dirty="0" smtClean="0"/>
                  <a:t>2^R ≥ 1</a:t>
                </a:r>
              </a:p>
              <a:p>
                <a:pPr lvl="1" algn="l" rtl="0"/>
                <a:r>
                  <a:rPr lang="en-US" dirty="0"/>
                  <a:t> </a:t>
                </a:r>
                <a:r>
                  <a:rPr lang="en-US" dirty="0" smtClean="0"/>
                  <a:t>Combining, R = </a:t>
                </a:r>
                <a:r>
                  <a:rPr lang="el-GR" dirty="0" smtClean="0"/>
                  <a:t>Ω</a:t>
                </a:r>
                <a:r>
                  <a:rPr lang="en-US" dirty="0" smtClean="0"/>
                  <a:t>(log(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𝜖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))</a:t>
                </a:r>
              </a:p>
              <a:p>
                <a:pPr lvl="1" algn="l" rtl="0"/>
                <a:endParaRPr lang="en-US" dirty="0"/>
              </a:p>
              <a:p>
                <a:pPr algn="l" rtl="0"/>
                <a:r>
                  <a:rPr lang="en-US" dirty="0" smtClean="0"/>
                  <a:t>Observe: Lower bound is valid for offline model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229600" cy="4525963"/>
              </a:xfrm>
              <a:blipFill rotWithShape="0">
                <a:blip r:embed="rId2"/>
                <a:stretch>
                  <a:fillRect l="-1481" t="-1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233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Outline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algn="l" rtl="0"/>
                <a:r>
                  <a:rPr lang="en-US" dirty="0" smtClean="0"/>
                  <a:t>Sampling in Streaming Settings</a:t>
                </a:r>
              </a:p>
              <a:p>
                <a:pPr lvl="1" algn="l" rtl="0">
                  <a:buSzPct val="120000"/>
                  <a:buBlip>
                    <a:blip r:embed="rId2"/>
                  </a:buBlip>
                </a:pPr>
                <a:r>
                  <a:rPr lang="en-US" dirty="0" smtClean="0"/>
                  <a:t>Uniform sampling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dirty="0" smtClean="0"/>
                  <a:t>-error</a:t>
                </a:r>
              </a:p>
              <a:p>
                <a:pPr lvl="1" algn="l" rtl="0">
                  <a:buSzPct val="120000"/>
                  <a:buBlip>
                    <a:blip r:embed="rId2"/>
                  </a:buBlip>
                </a:pPr>
                <a:r>
                  <a:rPr lang="en-US" dirty="0" smtClean="0"/>
                  <a:t>Lower bound on #Random bits</a:t>
                </a:r>
              </a:p>
              <a:p>
                <a:pPr lvl="1" algn="l" rtl="0"/>
                <a:r>
                  <a:rPr lang="en-US" dirty="0" smtClean="0"/>
                  <a:t>Sampling algorithm matching this bound</a:t>
                </a:r>
              </a:p>
              <a:p>
                <a:pPr lvl="1" algn="l" rtl="0"/>
                <a:endParaRPr lang="en-US" dirty="0" smtClean="0"/>
              </a:p>
              <a:p>
                <a:pPr algn="l" rtl="0"/>
                <a:r>
                  <a:rPr lang="en-US" dirty="0" smtClean="0"/>
                  <a:t>Sampling in Query Model:</a:t>
                </a:r>
              </a:p>
              <a:p>
                <a:pPr lvl="1" algn="l" rtl="0"/>
                <a:r>
                  <a:rPr lang="en-US" dirty="0" smtClean="0"/>
                  <a:t>Approximate sampling</a:t>
                </a:r>
              </a:p>
              <a:p>
                <a:pPr lvl="1" algn="l" rtl="0"/>
                <a:r>
                  <a:rPr lang="en-US" dirty="0" smtClean="0"/>
                  <a:t>Upper and lower bounds for additive and multiplicative approximations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704" t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336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Algorithm for Uniform Sampling </a:t>
            </a:r>
            <a:r>
              <a:rPr lang="el-G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-error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Returns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ℵ</m:t>
                    </m:r>
                  </m:oMath>
                </a14:m>
                <a:r>
                  <a:rPr lang="en-US" dirty="0" smtClean="0"/>
                  <a:t> with probability at most </a:t>
                </a:r>
                <a:r>
                  <a:rPr lang="el-GR" dirty="0" smtClean="0"/>
                  <a:t>ϵ</a:t>
                </a:r>
                <a:endParaRPr lang="en-US" dirty="0" smtClean="0"/>
              </a:p>
              <a:p>
                <a:pPr algn="l" rtl="0"/>
                <a:r>
                  <a:rPr lang="en-US" dirty="0" smtClean="0"/>
                  <a:t>Returns all items with equal probability</a:t>
                </a:r>
              </a:p>
              <a:p>
                <a:pPr algn="l" rtl="0"/>
                <a:endParaRPr lang="en-US" dirty="0"/>
              </a:p>
              <a:p>
                <a:pPr algn="l" rtl="0"/>
                <a:r>
                  <a:rPr lang="en-US" dirty="0" smtClean="0"/>
                  <a:t>Doubling-Chopping algorithm</a:t>
                </a:r>
              </a:p>
              <a:p>
                <a:pPr algn="l" rtl="0"/>
                <a:r>
                  <a:rPr lang="en-US" dirty="0" smtClean="0"/>
                  <a:t>Input: Items and error </a:t>
                </a:r>
                <a:r>
                  <a:rPr lang="en-US" dirty="0"/>
                  <a:t>parameter </a:t>
                </a:r>
                <a:r>
                  <a:rPr lang="el-GR" dirty="0" smtClean="0"/>
                  <a:t>ϵ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6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12776"/>
                <a:ext cx="8229600" cy="4525963"/>
              </a:xfrm>
            </p:spPr>
            <p:txBody>
              <a:bodyPr>
                <a:normAutofit fontScale="77500" lnSpcReduction="20000"/>
              </a:bodyPr>
              <a:lstStyle/>
              <a:p>
                <a:pPr algn="l" rtl="0"/>
                <a:r>
                  <a:rPr lang="en-US" dirty="0" smtClean="0"/>
                  <a:t>Let there be t items and #random bits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algn="l" rtl="0"/>
                <a:r>
                  <a:rPr lang="en-US" dirty="0">
                    <a:ea typeface="Cambria Math"/>
                  </a:rPr>
                  <a:t>Offline: O(log </a:t>
                </a:r>
                <a:r>
                  <a:rPr lang="en-US" dirty="0" smtClean="0">
                    <a:ea typeface="Cambria Math"/>
                  </a:rPr>
                  <a:t>t) </a:t>
                </a:r>
                <a:r>
                  <a:rPr lang="en-US" dirty="0">
                    <a:ea typeface="Cambria Math"/>
                  </a:rPr>
                  <a:t>length bit strings point to </a:t>
                </a:r>
                <a:r>
                  <a:rPr lang="en-US" dirty="0" smtClean="0">
                    <a:ea typeface="Cambria Math"/>
                  </a:rPr>
                  <a:t>t items</a:t>
                </a:r>
                <a:endParaRPr lang="en-US" dirty="0" smtClean="0"/>
              </a:p>
              <a:p>
                <a:pPr algn="l" rtl="0"/>
                <a:r>
                  <a:rPr lang="en-US" dirty="0" smtClean="0"/>
                  <a:t>Bit strings of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point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 items or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ℵ</m:t>
                    </m:r>
                  </m:oMath>
                </a14:m>
                <a:endParaRPr lang="en-US" dirty="0" smtClean="0">
                  <a:ea typeface="Cambria Math"/>
                </a:endParaRPr>
              </a:p>
              <a:p>
                <a:pPr algn="l" rtl="0"/>
                <a:endParaRPr lang="en-US" dirty="0" smtClean="0">
                  <a:ea typeface="Cambria Math"/>
                </a:endParaRPr>
              </a:p>
              <a:p>
                <a:pPr algn="l" rtl="0"/>
                <a:r>
                  <a:rPr lang="en-US" dirty="0" smtClean="0">
                    <a:ea typeface="Cambria Math"/>
                  </a:rPr>
                  <a:t>Block for item </a:t>
                </a:r>
                <a:r>
                  <a:rPr lang="en-US" dirty="0" err="1" smtClean="0">
                    <a:ea typeface="Cambria Math"/>
                  </a:rPr>
                  <a:t>i</a:t>
                </a:r>
                <a:r>
                  <a:rPr lang="en-US" dirty="0" smtClean="0">
                    <a:ea typeface="Cambria Math"/>
                  </a:rPr>
                  <a:t> composed of bit strings pointing to </a:t>
                </a:r>
                <a:r>
                  <a:rPr lang="en-US" dirty="0" err="1" smtClean="0">
                    <a:ea typeface="Cambria Math"/>
                  </a:rPr>
                  <a:t>i</a:t>
                </a:r>
                <a:r>
                  <a:rPr lang="en-US" baseline="30000" dirty="0" err="1" smtClean="0">
                    <a:ea typeface="Cambria Math"/>
                  </a:rPr>
                  <a:t>th</a:t>
                </a:r>
                <a:r>
                  <a:rPr lang="en-US" dirty="0" smtClean="0">
                    <a:ea typeface="Cambria Math"/>
                  </a:rPr>
                  <a:t> item</a:t>
                </a:r>
              </a:p>
              <a:p>
                <a:pPr algn="l" rtl="0"/>
                <a:r>
                  <a:rPr lang="en-US" dirty="0" smtClean="0">
                    <a:ea typeface="Cambria Math"/>
                  </a:rPr>
                  <a:t>Null block: Bit strings pointing to NULL</a:t>
                </a:r>
              </a:p>
              <a:p>
                <a:pPr algn="l" rtl="0"/>
                <a:endParaRPr lang="en-US" dirty="0">
                  <a:ea typeface="Cambria Math"/>
                </a:endParaRPr>
              </a:p>
              <a:p>
                <a:pPr algn="l" rtl="0"/>
                <a:r>
                  <a:rPr lang="en-US" dirty="0" smtClean="0">
                    <a:ea typeface="Cambria Math"/>
                  </a:rPr>
                  <a:t>Uniform sampling: Size of blocks for items should be same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/>
                      </a:rPr>
                      <m:t>𝜖</m:t>
                    </m:r>
                  </m:oMath>
                </a14:m>
                <a:r>
                  <a:rPr lang="en-US" dirty="0" smtClean="0">
                    <a:ea typeface="Cambria Math"/>
                  </a:rPr>
                  <a:t>-error: Size of NULL block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/>
                      </a:rPr>
                      <m:t>𝜖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</m:oMath>
                </a14:m>
                <a:endParaRPr lang="en-US" b="0" dirty="0" smtClean="0">
                  <a:ea typeface="Cambria Math"/>
                </a:endParaRPr>
              </a:p>
              <a:p>
                <a:pPr algn="l" rtl="0"/>
                <a:endParaRPr lang="en-US" dirty="0" smtClean="0"/>
              </a:p>
              <a:p>
                <a:pPr algn="l" rtl="0"/>
                <a:r>
                  <a:rPr lang="en-US" dirty="0" smtClean="0"/>
                  <a:t>Invariant: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</m:oMath>
                </a14:m>
                <a:endParaRPr lang="en-US" i="1" dirty="0" smtClean="0">
                  <a:latin typeface="Cambria Math"/>
                </a:endParaRPr>
              </a:p>
              <a:p>
                <a:pPr algn="l" rtl="0"/>
                <a:endParaRPr lang="en-US" i="1" dirty="0" smtClean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12776"/>
                <a:ext cx="8229600" cy="4525963"/>
              </a:xfrm>
              <a:blipFill rotWithShape="0">
                <a:blip r:embed="rId2"/>
                <a:stretch>
                  <a:fillRect l="-1037" t="-2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458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algn="l" rtl="0"/>
                <a:r>
                  <a:rPr lang="en-US" dirty="0" smtClean="0"/>
                  <a:t>First item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appears in stream</a:t>
                </a:r>
              </a:p>
              <a:p>
                <a:pPr algn="l" rtl="0"/>
                <a:endParaRPr lang="en-US" dirty="0"/>
              </a:p>
              <a:p>
                <a:pPr algn="l" rtl="0"/>
                <a:endParaRPr lang="en-US" dirty="0" smtClean="0"/>
              </a:p>
              <a:p>
                <a:pPr algn="l" rtl="0"/>
                <a:endParaRPr lang="en-US" dirty="0"/>
              </a:p>
              <a:p>
                <a:pPr algn="l" rtl="0"/>
                <a:endParaRPr lang="en-US" dirty="0" smtClean="0"/>
              </a:p>
              <a:p>
                <a:pPr algn="l" rtl="0"/>
                <a:r>
                  <a:rPr lang="en-US" dirty="0" smtClean="0"/>
                  <a:t>Store it with probability 1</a:t>
                </a:r>
              </a:p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Invariant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𝑚𝑜𝑑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≤</m:t>
                    </m:r>
                    <m:r>
                      <a:rPr lang="en-US" i="1">
                        <a:latin typeface="Cambria Math"/>
                      </a:rPr>
                      <m:t>𝜖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 smtClean="0"/>
                  <a:t> is trivially satisfied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2695" r="-889" b="-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lowchart: Process 3"/>
          <p:cNvSpPr/>
          <p:nvPr/>
        </p:nvSpPr>
        <p:spPr>
          <a:xfrm>
            <a:off x="4139952" y="2924944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354680" y="3789040"/>
                <a:ext cx="4849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680" y="3789040"/>
                <a:ext cx="484941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683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36306" y="4445486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306" y="4445486"/>
                <a:ext cx="490262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68760"/>
                <a:ext cx="8229600" cy="5328592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Second item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appears.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= 0</a:t>
                </a:r>
              </a:p>
              <a:p>
                <a:pPr algn="l" rtl="0"/>
                <a:r>
                  <a:rPr lang="en-US" dirty="0" smtClean="0"/>
                  <a:t>Double(): Toss a coin. Depending on outcome, store one of two items.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1</m:t>
                    </m:r>
                  </m:oMath>
                </a14:m>
                <a:endParaRPr lang="en-US" dirty="0" smtClean="0"/>
              </a:p>
              <a:p>
                <a:pPr algn="l" rtl="0"/>
                <a:r>
                  <a:rPr lang="en-US" b="0" dirty="0" smtClean="0"/>
                  <a:t>I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nvariant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𝑚𝑜𝑑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≤</m:t>
                    </m:r>
                    <m:r>
                      <a:rPr lang="en-US" i="1">
                        <a:latin typeface="Cambria Math"/>
                      </a:rPr>
                      <m:t>𝜖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 smtClean="0"/>
                  <a:t> is maintained</a:t>
                </a:r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68760"/>
                <a:ext cx="8229600" cy="5328592"/>
              </a:xfrm>
              <a:blipFill rotWithShape="0">
                <a:blip r:embed="rId3"/>
                <a:stretch>
                  <a:fillRect l="-1704" t="-1373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owchart: Process 6"/>
          <p:cNvSpPr/>
          <p:nvPr/>
        </p:nvSpPr>
        <p:spPr>
          <a:xfrm>
            <a:off x="1548362" y="3677429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Process 7"/>
          <p:cNvSpPr/>
          <p:nvPr/>
        </p:nvSpPr>
        <p:spPr>
          <a:xfrm>
            <a:off x="3712353" y="3677429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38939" y="549177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18710" y="55076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989782" y="47868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</p:cNvCxnSpPr>
          <p:nvPr/>
        </p:nvCxnSpPr>
        <p:spPr>
          <a:xfrm flipV="1">
            <a:off x="4169553" y="4786808"/>
            <a:ext cx="0" cy="7208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749973" y="4417476"/>
                <a:ext cx="484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973" y="4417476"/>
                <a:ext cx="48494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00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36306" y="4415154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306" y="4415154"/>
                <a:ext cx="490262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412776"/>
                <a:ext cx="8712968" cy="5112568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Third item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 smtClean="0"/>
                  <a:t> appears.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= 1</a:t>
                </a:r>
              </a:p>
              <a:p>
                <a:pPr algn="l" rtl="0"/>
                <a:r>
                  <a:rPr lang="en-US" dirty="0" smtClean="0"/>
                  <a:t>Invariant: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t</m:t>
                        </m:r>
                      </m:sub>
                    </m:sSub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𝑠𝑢𝑐h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𝑡h𝑎𝑡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𝑚𝑜𝑑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≤</m:t>
                    </m:r>
                    <m:r>
                      <a:rPr lang="en-US" i="1">
                        <a:latin typeface="Cambria Math"/>
                      </a:rPr>
                      <m:t>𝜖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</m:oMath>
                </a14:m>
                <a:endParaRPr lang="en-US" dirty="0"/>
              </a:p>
              <a:p>
                <a:pPr algn="l" rtl="0"/>
                <a:r>
                  <a:rPr lang="en-US" dirty="0" smtClean="0"/>
                  <a:t>Double(): Get a new random bit;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412776"/>
                <a:ext cx="8712968" cy="5112568"/>
              </a:xfrm>
              <a:blipFill rotWithShape="0">
                <a:blip r:embed="rId3"/>
                <a:stretch>
                  <a:fillRect l="-1608" t="-1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owchart: Process 6"/>
          <p:cNvSpPr/>
          <p:nvPr/>
        </p:nvSpPr>
        <p:spPr>
          <a:xfrm>
            <a:off x="1532582" y="3696774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3712353" y="3677429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80397" y="5527528"/>
            <a:ext cx="418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00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10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30897" y="5507641"/>
            <a:ext cx="418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005562" y="47868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Process 2"/>
          <p:cNvSpPr/>
          <p:nvPr/>
        </p:nvSpPr>
        <p:spPr>
          <a:xfrm>
            <a:off x="5724128" y="368044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umming Junction 10"/>
          <p:cNvSpPr/>
          <p:nvPr/>
        </p:nvSpPr>
        <p:spPr>
          <a:xfrm>
            <a:off x="7668344" y="3681259"/>
            <a:ext cx="612648" cy="6126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786956" y="4429084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6956" y="4429084"/>
                <a:ext cx="37542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 flipV="1">
            <a:off x="4140281" y="47868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63091" y="4429084"/>
                <a:ext cx="4849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091" y="4429084"/>
                <a:ext cx="48494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936197" y="4429084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6197" y="4429084"/>
                <a:ext cx="49026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323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35280" cy="4525963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Invariant: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t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𝑠𝑢𝑐h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𝑡h𝑎𝑡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𝑚𝑜𝑑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≤</m:t>
                    </m:r>
                    <m:r>
                      <a:rPr lang="en-US" i="1">
                        <a:latin typeface="Cambria Math"/>
                      </a:rPr>
                      <m:t>𝜖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Double(): Get a new random bit;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35280" cy="4525963"/>
              </a:xfrm>
              <a:blipFill rotWithShape="0">
                <a:blip r:embed="rId2"/>
                <a:stretch>
                  <a:fillRect l="-1662" t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owchart: Process 6"/>
          <p:cNvSpPr/>
          <p:nvPr/>
        </p:nvSpPr>
        <p:spPr>
          <a:xfrm>
            <a:off x="1548362" y="3677429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3712353" y="3677429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3378" y="5527528"/>
            <a:ext cx="5357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000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010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100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3942" y="5507641"/>
            <a:ext cx="5357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001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011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101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111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005562" y="47868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Process 2"/>
          <p:cNvSpPr/>
          <p:nvPr/>
        </p:nvSpPr>
        <p:spPr>
          <a:xfrm>
            <a:off x="5724128" y="368044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umming Junction 10"/>
          <p:cNvSpPr/>
          <p:nvPr/>
        </p:nvSpPr>
        <p:spPr>
          <a:xfrm>
            <a:off x="7668344" y="3681259"/>
            <a:ext cx="612648" cy="6126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786956" y="4309422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6956" y="4309422"/>
                <a:ext cx="375424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 flipV="1">
            <a:off x="4140281" y="47868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763091" y="4417476"/>
                <a:ext cx="4849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091" y="4417476"/>
                <a:ext cx="48494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936306" y="4415154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306" y="4415154"/>
                <a:ext cx="49026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936197" y="4429084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6197" y="4429084"/>
                <a:ext cx="49026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544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435280" cy="5544616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Invariant: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t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𝑠𝑢𝑐h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𝑡h𝑎𝑡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𝑚𝑜𝑑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≤</m:t>
                    </m:r>
                    <m:r>
                      <a:rPr lang="en-US" i="1">
                        <a:latin typeface="Cambria Math"/>
                      </a:rPr>
                      <m:t>𝜖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Double(): Get a new random bit;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435280" cy="5544616"/>
              </a:xfrm>
              <a:blipFill rotWithShape="0">
                <a:blip r:embed="rId2"/>
                <a:stretch>
                  <a:fillRect l="-1662" t="-1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owchart: Process 6"/>
          <p:cNvSpPr/>
          <p:nvPr/>
        </p:nvSpPr>
        <p:spPr>
          <a:xfrm>
            <a:off x="1570385" y="242088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3712353" y="2426203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7233" y="4309089"/>
            <a:ext cx="65280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0000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0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010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0100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0110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1000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1010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1100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1110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55368" y="4329080"/>
            <a:ext cx="65280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0001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0011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0101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0111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1001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1011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1101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1111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993637" y="3590671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Process 2"/>
          <p:cNvSpPr/>
          <p:nvPr/>
        </p:nvSpPr>
        <p:spPr>
          <a:xfrm>
            <a:off x="5759085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umming Junction 10"/>
          <p:cNvSpPr/>
          <p:nvPr/>
        </p:nvSpPr>
        <p:spPr>
          <a:xfrm>
            <a:off x="7652209" y="2415518"/>
            <a:ext cx="612648" cy="6126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140281" y="35823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761681" y="3208728"/>
                <a:ext cx="4849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681" y="3208728"/>
                <a:ext cx="484941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895150" y="3208728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150" y="3208728"/>
                <a:ext cx="49026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971154" y="3208728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154" y="3208728"/>
                <a:ext cx="49026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770821" y="3208728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821" y="3208728"/>
                <a:ext cx="37542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929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435280" cy="5661248"/>
              </a:xfrm>
            </p:spPr>
            <p:txBody>
              <a:bodyPr/>
              <a:lstStyle/>
              <a:p>
                <a:pPr algn="l" rtl="0"/>
                <a:r>
                  <a:rPr lang="en-US" dirty="0"/>
                  <a:t>Invariant: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t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𝑠𝑢𝑐h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𝑡h𝑎𝑡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𝑚𝑜𝑑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≤</m:t>
                    </m:r>
                    <m:r>
                      <a:rPr lang="en-US" i="1">
                        <a:latin typeface="Cambria Math"/>
                      </a:rPr>
                      <m:t>𝜖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/>
                  <a:t>Chop(): Move strings from blocks to new block</a:t>
                </a:r>
                <a:endParaRPr lang="en-US" dirty="0"/>
              </a:p>
              <a:p>
                <a:pPr algn="l" rtl="0"/>
                <a:endParaRPr lang="en-US" dirty="0" smtClean="0"/>
              </a:p>
              <a:p>
                <a:pPr algn="l" rtl="0"/>
                <a:endParaRPr lang="en-US" dirty="0"/>
              </a:p>
              <a:p>
                <a:pPr algn="l" rtl="0"/>
                <a:endParaRPr lang="en-US" dirty="0" smtClean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435280" cy="5661248"/>
              </a:xfrm>
              <a:blipFill rotWithShape="0">
                <a:blip r:embed="rId2"/>
                <a:stretch>
                  <a:fillRect l="-1662" t="-1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owchart: Process 6"/>
          <p:cNvSpPr/>
          <p:nvPr/>
        </p:nvSpPr>
        <p:spPr>
          <a:xfrm>
            <a:off x="1570385" y="242088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3712353" y="2426203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7233" y="4309089"/>
            <a:ext cx="65280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0000</a:t>
            </a:r>
          </a:p>
          <a:p>
            <a:r>
              <a:rPr lang="en-US" dirty="0">
                <a:solidFill>
                  <a:srgbClr val="FF0000"/>
                </a:solidFill>
              </a:rPr>
              <a:t>0</a:t>
            </a:r>
            <a:r>
              <a:rPr lang="en-US" dirty="0" smtClean="0">
                <a:solidFill>
                  <a:srgbClr val="FF0000"/>
                </a:solidFill>
              </a:rPr>
              <a:t>010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0100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0110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1000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1110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55368" y="4329080"/>
            <a:ext cx="65280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0001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0011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0101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0111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1001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1111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993637" y="3590671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Process 2"/>
          <p:cNvSpPr/>
          <p:nvPr/>
        </p:nvSpPr>
        <p:spPr>
          <a:xfrm>
            <a:off x="5759085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umming Junction 10"/>
          <p:cNvSpPr/>
          <p:nvPr/>
        </p:nvSpPr>
        <p:spPr>
          <a:xfrm>
            <a:off x="7652209" y="2415518"/>
            <a:ext cx="612648" cy="6126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140281" y="35823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667233" y="5184000"/>
            <a:ext cx="780447" cy="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750057" y="5184000"/>
            <a:ext cx="780447" cy="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85114" y="3095636"/>
                <a:ext cx="4849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114" y="3095636"/>
                <a:ext cx="484941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17913" y="3095636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913" y="3095636"/>
                <a:ext cx="49026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71154" y="3053959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154" y="3053959"/>
                <a:ext cx="49026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770821" y="3101195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821" y="3101195"/>
                <a:ext cx="37542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683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 algn="l" rtl="0"/>
            <a:r>
              <a:rPr lang="en-US" dirty="0"/>
              <a:t>Chop(): Move strings from blocks to new block</a:t>
            </a:r>
          </a:p>
        </p:txBody>
      </p:sp>
      <p:sp>
        <p:nvSpPr>
          <p:cNvPr id="7" name="Flowchart: Process 6"/>
          <p:cNvSpPr/>
          <p:nvPr/>
        </p:nvSpPr>
        <p:spPr>
          <a:xfrm>
            <a:off x="1570385" y="242088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3712353" y="2426203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7233" y="4190580"/>
            <a:ext cx="65280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0110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1000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1110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3877" y="4467579"/>
            <a:ext cx="6528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0111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1001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1111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993637" y="3590671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Process 2"/>
          <p:cNvSpPr/>
          <p:nvPr/>
        </p:nvSpPr>
        <p:spPr>
          <a:xfrm>
            <a:off x="5759085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umming Junction 10"/>
          <p:cNvSpPr/>
          <p:nvPr/>
        </p:nvSpPr>
        <p:spPr>
          <a:xfrm>
            <a:off x="7652209" y="2415518"/>
            <a:ext cx="612648" cy="6126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140281" y="35823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890310" y="4478680"/>
            <a:ext cx="6528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0101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0011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0001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0100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0010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0000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216284" y="3582308"/>
            <a:ext cx="1" cy="713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85114" y="3081121"/>
                <a:ext cx="4849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114" y="3081121"/>
                <a:ext cx="48494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24422" y="3098446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422" y="3098446"/>
                <a:ext cx="49026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71152" y="3115187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152" y="3115187"/>
                <a:ext cx="49026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770821" y="3120746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821" y="3120746"/>
                <a:ext cx="375424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337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 algn="l" rtl="0"/>
            <a:r>
              <a:rPr lang="en-US" dirty="0" smtClean="0"/>
              <a:t>Chop(): Move strings from blocks to new block</a:t>
            </a:r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1570385" y="242088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3712353" y="2426203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7233" y="4190580"/>
            <a:ext cx="65280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0110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1000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1110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3877" y="4467579"/>
            <a:ext cx="6528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0111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1001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1111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993637" y="3590671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Process 2"/>
          <p:cNvSpPr/>
          <p:nvPr/>
        </p:nvSpPr>
        <p:spPr>
          <a:xfrm>
            <a:off x="5759085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umming Junction 10"/>
          <p:cNvSpPr/>
          <p:nvPr/>
        </p:nvSpPr>
        <p:spPr>
          <a:xfrm>
            <a:off x="7652209" y="2415518"/>
            <a:ext cx="612648" cy="6126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140281" y="35823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890310" y="4478680"/>
            <a:ext cx="6528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0101</a:t>
            </a:r>
          </a:p>
          <a:p>
            <a:r>
              <a:rPr lang="en-US" dirty="0" smtClean="0"/>
              <a:t>0011</a:t>
            </a:r>
          </a:p>
          <a:p>
            <a:r>
              <a:rPr lang="en-US" dirty="0" smtClean="0"/>
              <a:t>0001</a:t>
            </a:r>
          </a:p>
          <a:p>
            <a:r>
              <a:rPr lang="en-US" dirty="0" smtClean="0"/>
              <a:t>0100</a:t>
            </a:r>
          </a:p>
          <a:p>
            <a:r>
              <a:rPr lang="en-US" dirty="0" smtClean="0"/>
              <a:t>0010</a:t>
            </a:r>
          </a:p>
          <a:p>
            <a:r>
              <a:rPr lang="en-US" dirty="0" smtClean="0"/>
              <a:t>0000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216284" y="3582308"/>
            <a:ext cx="1" cy="713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85114" y="3081121"/>
                <a:ext cx="4849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114" y="3081121"/>
                <a:ext cx="484941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24422" y="3098446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422" y="3098446"/>
                <a:ext cx="49026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71152" y="3115187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152" y="3115187"/>
                <a:ext cx="49026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770821" y="3120746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821" y="3120746"/>
                <a:ext cx="375424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>
          <a:xfrm>
            <a:off x="5826060" y="4797152"/>
            <a:ext cx="780447" cy="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79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 algn="l" rtl="0"/>
            <a:r>
              <a:rPr lang="en-US" dirty="0"/>
              <a:t>Chop(): Move strings from blocks to new block</a:t>
            </a:r>
          </a:p>
        </p:txBody>
      </p:sp>
      <p:sp>
        <p:nvSpPr>
          <p:cNvPr id="7" name="Flowchart: Process 6"/>
          <p:cNvSpPr/>
          <p:nvPr/>
        </p:nvSpPr>
        <p:spPr>
          <a:xfrm>
            <a:off x="1570385" y="242088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3712353" y="2426203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7233" y="4190580"/>
            <a:ext cx="65280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0110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1000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1110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3877" y="4467579"/>
            <a:ext cx="6528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0111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1001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1111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993637" y="3590671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Process 2"/>
          <p:cNvSpPr/>
          <p:nvPr/>
        </p:nvSpPr>
        <p:spPr>
          <a:xfrm>
            <a:off x="5759085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umming Junction 10"/>
          <p:cNvSpPr/>
          <p:nvPr/>
        </p:nvSpPr>
        <p:spPr>
          <a:xfrm>
            <a:off x="7652209" y="2415518"/>
            <a:ext cx="612648" cy="6126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140281" y="35823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890374" y="4478680"/>
            <a:ext cx="65274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0011</a:t>
            </a:r>
          </a:p>
          <a:p>
            <a:r>
              <a:rPr lang="en-US" dirty="0" smtClean="0"/>
              <a:t>0001</a:t>
            </a:r>
          </a:p>
          <a:p>
            <a:r>
              <a:rPr lang="en-US" dirty="0" smtClean="0"/>
              <a:t>0100</a:t>
            </a:r>
          </a:p>
          <a:p>
            <a:r>
              <a:rPr lang="en-US" dirty="0" smtClean="0"/>
              <a:t>0010</a:t>
            </a:r>
          </a:p>
          <a:p>
            <a:r>
              <a:rPr lang="en-US" dirty="0" smtClean="0"/>
              <a:t>0000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216284" y="3582308"/>
            <a:ext cx="1" cy="713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602074" y="503267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0101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7958532" y="3603864"/>
            <a:ext cx="1" cy="6834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5114" y="3081121"/>
                <a:ext cx="4849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114" y="3081121"/>
                <a:ext cx="484941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924422" y="3112961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422" y="3112961"/>
                <a:ext cx="49026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984914" y="3129702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914" y="3129702"/>
                <a:ext cx="490262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786956" y="3112961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6956" y="3112961"/>
                <a:ext cx="375424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326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435280" cy="5328592"/>
              </a:xfrm>
            </p:spPr>
            <p:txBody>
              <a:bodyPr/>
              <a:lstStyle/>
              <a:p>
                <a:pPr algn="l" rtl="0"/>
                <a:r>
                  <a:rPr lang="en-US" dirty="0" smtClean="0"/>
                  <a:t>Fourth item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dirty="0" smtClean="0"/>
                  <a:t> Appears;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 smtClean="0"/>
              </a:p>
              <a:p>
                <a:pPr algn="l" rtl="0"/>
                <a:r>
                  <a:rPr lang="en-US" dirty="0"/>
                  <a:t>Invariant: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t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𝑠𝑢𝑐h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𝑡h𝑎𝑡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𝑚𝑜𝑑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≤</m:t>
                    </m:r>
                    <m:r>
                      <a:rPr lang="en-US" i="1">
                        <a:latin typeface="Cambria Math"/>
                      </a:rPr>
                      <m:t>𝜖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</m:oMath>
                </a14:m>
                <a:endParaRPr lang="en-US" dirty="0"/>
              </a:p>
              <a:p>
                <a:pPr algn="l" rtl="0"/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435280" cy="5328592"/>
              </a:xfrm>
              <a:blipFill rotWithShape="0">
                <a:blip r:embed="rId2"/>
                <a:stretch>
                  <a:fillRect l="-1662" t="-1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owchart: Process 6"/>
          <p:cNvSpPr/>
          <p:nvPr/>
        </p:nvSpPr>
        <p:spPr>
          <a:xfrm>
            <a:off x="655985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2483768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6781" y="4329079"/>
            <a:ext cx="65280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0110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1000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1110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14564" y="4600764"/>
            <a:ext cx="6528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0111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1001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1111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118365" y="3582307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Process 2"/>
          <p:cNvSpPr/>
          <p:nvPr/>
        </p:nvSpPr>
        <p:spPr>
          <a:xfrm>
            <a:off x="4355976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umming Junction 10"/>
          <p:cNvSpPr/>
          <p:nvPr/>
        </p:nvSpPr>
        <p:spPr>
          <a:xfrm>
            <a:off x="7652209" y="2415518"/>
            <a:ext cx="612648" cy="6126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973706" y="35823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486804" y="4598272"/>
            <a:ext cx="65274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0011</a:t>
            </a:r>
          </a:p>
          <a:p>
            <a:r>
              <a:rPr lang="en-US" dirty="0" smtClean="0"/>
              <a:t>0001</a:t>
            </a:r>
          </a:p>
          <a:p>
            <a:r>
              <a:rPr lang="en-US" dirty="0" smtClean="0"/>
              <a:t>0100</a:t>
            </a:r>
          </a:p>
          <a:p>
            <a:r>
              <a:rPr lang="en-US" dirty="0" smtClean="0"/>
              <a:t>0010</a:t>
            </a:r>
          </a:p>
          <a:p>
            <a:r>
              <a:rPr lang="en-US" dirty="0" smtClean="0"/>
              <a:t>0000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4813175" y="3610504"/>
            <a:ext cx="1" cy="713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612114" y="510859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0101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7958532" y="3603864"/>
            <a:ext cx="1" cy="6834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owchart: Process 17"/>
          <p:cNvSpPr/>
          <p:nvPr/>
        </p:nvSpPr>
        <p:spPr>
          <a:xfrm>
            <a:off x="6084168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01174" y="3210821"/>
                <a:ext cx="4803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174" y="3210821"/>
                <a:ext cx="480388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>
            <a:off x="786781" y="4914000"/>
            <a:ext cx="65280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47302" y="4914914"/>
            <a:ext cx="65280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486740" y="4900400"/>
            <a:ext cx="65280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632128" y="5394960"/>
            <a:ext cx="652807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75894" y="3210821"/>
                <a:ext cx="4849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94" y="3210821"/>
                <a:ext cx="484941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728574" y="3210821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574" y="3210821"/>
                <a:ext cx="490262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568045" y="3210821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045" y="3210821"/>
                <a:ext cx="490262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770821" y="3201865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821" y="3201865"/>
                <a:ext cx="375424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857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5112568"/>
          </a:xfrm>
        </p:spPr>
        <p:txBody>
          <a:bodyPr/>
          <a:lstStyle/>
          <a:p>
            <a:pPr marL="0" indent="0" algn="l" rtl="0">
              <a:buNone/>
            </a:pPr>
            <a:endParaRPr lang="en-US" dirty="0" smtClean="0"/>
          </a:p>
          <a:p>
            <a:pPr algn="l" rtl="0"/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655985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2483768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6781" y="4329079"/>
            <a:ext cx="6528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1110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14564" y="4600764"/>
            <a:ext cx="6528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1001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1111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118365" y="3582307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Process 2"/>
          <p:cNvSpPr/>
          <p:nvPr/>
        </p:nvSpPr>
        <p:spPr>
          <a:xfrm>
            <a:off x="4355976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umming Junction 10"/>
          <p:cNvSpPr/>
          <p:nvPr/>
        </p:nvSpPr>
        <p:spPr>
          <a:xfrm>
            <a:off x="7652209" y="2415518"/>
            <a:ext cx="612648" cy="6126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973706" y="35823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486804" y="4598272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0001</a:t>
            </a:r>
          </a:p>
          <a:p>
            <a:r>
              <a:rPr lang="en-US" dirty="0" smtClean="0"/>
              <a:t>0100</a:t>
            </a:r>
          </a:p>
          <a:p>
            <a:r>
              <a:rPr lang="en-US" dirty="0" smtClean="0"/>
              <a:t>0010</a:t>
            </a:r>
          </a:p>
          <a:p>
            <a:r>
              <a:rPr lang="en-US" dirty="0" smtClean="0"/>
              <a:t>0000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4813175" y="3610504"/>
            <a:ext cx="1" cy="713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958532" y="3603864"/>
            <a:ext cx="1" cy="6834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owchart: Process 17"/>
          <p:cNvSpPr/>
          <p:nvPr/>
        </p:nvSpPr>
        <p:spPr>
          <a:xfrm>
            <a:off x="6084168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214963" y="4606077"/>
            <a:ext cx="6528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0101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0011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0111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0110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541366" y="3610504"/>
            <a:ext cx="0" cy="6767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75894" y="3087761"/>
                <a:ext cx="4849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94" y="3087761"/>
                <a:ext cx="48494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758282" y="3105086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282" y="3105086"/>
                <a:ext cx="49026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68045" y="3121827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045" y="3121827"/>
                <a:ext cx="49026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770820" y="3127385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820" y="3127385"/>
                <a:ext cx="375424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301174" y="3130549"/>
                <a:ext cx="4803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174" y="3130549"/>
                <a:ext cx="480388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511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Doubling-Chopping algorithm, </a:t>
            </a:r>
            <a:r>
              <a:rPr lang="el-GR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ϵ</a:t>
            </a:r>
            <a:r>
              <a:rPr lang="en-U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=1/16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5112568"/>
          </a:xfrm>
        </p:spPr>
        <p:txBody>
          <a:bodyPr/>
          <a:lstStyle/>
          <a:p>
            <a:pPr marL="0" indent="0" algn="l" rtl="0">
              <a:buNone/>
            </a:pPr>
            <a:endParaRPr lang="en-US" dirty="0" smtClean="0"/>
          </a:p>
          <a:p>
            <a:pPr algn="l" rtl="0"/>
            <a:endParaRPr lang="en-US" dirty="0"/>
          </a:p>
        </p:txBody>
      </p:sp>
      <p:sp>
        <p:nvSpPr>
          <p:cNvPr id="7" name="Flowchart: Process 6"/>
          <p:cNvSpPr/>
          <p:nvPr/>
        </p:nvSpPr>
        <p:spPr>
          <a:xfrm>
            <a:off x="655985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2483768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6781" y="4329079"/>
            <a:ext cx="6528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1100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1110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14564" y="4600764"/>
            <a:ext cx="6528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1001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1011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1101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</a:rPr>
              <a:t>1111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118365" y="3582307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Process 2"/>
          <p:cNvSpPr/>
          <p:nvPr/>
        </p:nvSpPr>
        <p:spPr>
          <a:xfrm>
            <a:off x="4355976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Summing Junction 10"/>
          <p:cNvSpPr/>
          <p:nvPr/>
        </p:nvSpPr>
        <p:spPr>
          <a:xfrm>
            <a:off x="7652209" y="2415518"/>
            <a:ext cx="612648" cy="6126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973706" y="3582308"/>
            <a:ext cx="0" cy="704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486804" y="4598272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0001</a:t>
            </a:r>
          </a:p>
          <a:p>
            <a:r>
              <a:rPr lang="en-US" dirty="0" smtClean="0"/>
              <a:t>0100</a:t>
            </a:r>
          </a:p>
          <a:p>
            <a:r>
              <a:rPr lang="en-US" dirty="0" smtClean="0"/>
              <a:t>0010</a:t>
            </a:r>
          </a:p>
          <a:p>
            <a:r>
              <a:rPr lang="en-US" dirty="0" smtClean="0"/>
              <a:t>0000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4813175" y="3610504"/>
            <a:ext cx="1" cy="713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958532" y="3603864"/>
            <a:ext cx="1" cy="6834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owchart: Process 17"/>
          <p:cNvSpPr/>
          <p:nvPr/>
        </p:nvSpPr>
        <p:spPr>
          <a:xfrm>
            <a:off x="6084168" y="2415518"/>
            <a:ext cx="914400" cy="61264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214963" y="4606077"/>
            <a:ext cx="6528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0101</a:t>
            </a:r>
          </a:p>
          <a:p>
            <a:r>
              <a:rPr lang="en-US" dirty="0" smtClean="0"/>
              <a:t>0011</a:t>
            </a:r>
          </a:p>
          <a:p>
            <a:r>
              <a:rPr lang="en-US" dirty="0" smtClean="0"/>
              <a:t>0111</a:t>
            </a:r>
          </a:p>
          <a:p>
            <a:r>
              <a:rPr lang="en-US" dirty="0" smtClean="0"/>
              <a:t>0110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541366" y="3610504"/>
            <a:ext cx="0" cy="6767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75894" y="3087761"/>
                <a:ext cx="4849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94" y="3087761"/>
                <a:ext cx="484941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758282" y="3105086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282" y="3105086"/>
                <a:ext cx="49026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68045" y="3121827"/>
                <a:ext cx="490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045" y="3121827"/>
                <a:ext cx="49026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770820" y="3127385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820" y="3127385"/>
                <a:ext cx="375424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301174" y="3130549"/>
                <a:ext cx="4803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174" y="3130549"/>
                <a:ext cx="480388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081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Algorithm Analysis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#Random bits used by algorithm: </a:t>
                </a:r>
              </a:p>
              <a:p>
                <a:pPr lvl="1" algn="l" rtl="0"/>
                <a:r>
                  <a:rPr lang="en-US" dirty="0"/>
                  <a:t> </a:t>
                </a: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random bits used for t items.</a:t>
                </a:r>
              </a:p>
              <a:p>
                <a:pPr lvl="1" algn="l" rtl="0"/>
                <a:r>
                  <a:rPr lang="en-US" dirty="0"/>
                  <a:t> </a:t>
                </a:r>
                <a:r>
                  <a:rPr lang="en-US" dirty="0" smtClean="0"/>
                  <a:t>Invariant: </a:t>
                </a:r>
              </a:p>
              <a:p>
                <a:pPr lvl="2" algn="l" rtl="0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𝜖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latin typeface="Cambria Math"/>
                      </a:rPr>
                      <m:t>→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=</m:t>
                    </m:r>
                    <m:r>
                      <a:rPr lang="en-US" b="0" i="1" smtClean="0">
                        <a:latin typeface="Cambria Math"/>
                      </a:rPr>
                      <m:t>𝑂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</m:oMath>
                </a14:m>
                <a:r>
                  <a:rPr lang="en-US" dirty="0" smtClean="0"/>
                  <a:t>log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𝜖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b="0" dirty="0" smtClean="0"/>
              </a:p>
              <a:p>
                <a:pPr marL="914400" lvl="2" indent="0" algn="l" rtl="0">
                  <a:buNone/>
                </a:pPr>
                <a:endParaRPr lang="en-US" dirty="0" smtClean="0"/>
              </a:p>
              <a:p>
                <a:pPr algn="l" rtl="0"/>
                <a:r>
                  <a:rPr lang="en-US" dirty="0" smtClean="0"/>
                  <a:t>Streaming algorithm with storage of only one item matches lower bound for offline model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723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Analysis contd..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algn="l" rtl="0"/>
                <a:r>
                  <a:rPr lang="en-US" dirty="0" smtClean="0"/>
                  <a:t>Space complexity:</a:t>
                </a:r>
              </a:p>
              <a:p>
                <a:pPr lvl="1" algn="l" rtl="0"/>
                <a:r>
                  <a:rPr lang="en-US" b="1" u="sng" dirty="0" smtClean="0"/>
                  <a:t>Observation</a:t>
                </a:r>
                <a:r>
                  <a:rPr lang="en-US" dirty="0" smtClean="0"/>
                  <a:t>: </a:t>
                </a:r>
                <a:r>
                  <a:rPr lang="en-US" dirty="0"/>
                  <a:t>No need to </a:t>
                </a:r>
                <a:r>
                  <a:rPr lang="en-US" dirty="0" smtClean="0"/>
                  <a:t>maintain blocks of bit strings explicitly</a:t>
                </a:r>
              </a:p>
              <a:p>
                <a:pPr lvl="2" algn="l" rtl="0"/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 denote random sample at time t</a:t>
                </a:r>
              </a:p>
              <a:p>
                <a:pPr lvl="2" algn="l" rtl="0"/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denote item at time t+1</a:t>
                </a:r>
              </a:p>
              <a:p>
                <a:pPr lvl="2" algn="l" rtl="0"/>
                <a:r>
                  <a:rPr lang="en-US" dirty="0" smtClean="0"/>
                  <a:t>Observe: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𝑂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ℵ</m:t>
                        </m:r>
                      </m:e>
                    </m:d>
                  </m:oMath>
                </a14:m>
                <a:endParaRPr lang="en-US" b="0" dirty="0" smtClean="0">
                  <a:ea typeface="Cambria Math"/>
                </a:endParaRPr>
              </a:p>
              <a:p>
                <a:pPr lvl="2" algn="l" rtl="0"/>
                <a:endParaRPr lang="en-US" b="0" dirty="0" smtClean="0">
                  <a:ea typeface="Cambria Math"/>
                </a:endParaRPr>
              </a:p>
              <a:p>
                <a:pPr lvl="1" algn="l" rtl="0"/>
                <a:r>
                  <a:rPr lang="en-US" b="0" dirty="0" smtClean="0">
                    <a:ea typeface="Cambria Math"/>
                  </a:rPr>
                  <a:t>Maintain details of current random string</a:t>
                </a:r>
              </a:p>
              <a:p>
                <a:pPr lvl="2" algn="l" rtl="0"/>
                <a:r>
                  <a:rPr lang="en-US" dirty="0" smtClean="0">
                    <a:ea typeface="Cambria Math"/>
                  </a:rPr>
                  <a:t>Index of item log n bits; let index be j</a:t>
                </a:r>
              </a:p>
              <a:p>
                <a:pPr lvl="2" algn="l" rtl="0"/>
                <a:r>
                  <a:rPr lang="en-US" dirty="0" smtClean="0">
                    <a:ea typeface="Cambria Math"/>
                  </a:rPr>
                  <a:t>Rank of current random string in the j</a:t>
                </a:r>
                <a:r>
                  <a:rPr lang="en-US" baseline="30000" dirty="0" smtClean="0">
                    <a:ea typeface="Cambria Math"/>
                  </a:rPr>
                  <a:t>th</a:t>
                </a:r>
                <a:r>
                  <a:rPr lang="en-US" dirty="0" smtClean="0">
                    <a:ea typeface="Cambria Math"/>
                  </a:rPr>
                  <a:t> block</a:t>
                </a:r>
                <a:endParaRPr lang="en-US" b="0" dirty="0" smtClean="0">
                  <a:ea typeface="Cambria Math"/>
                </a:endParaRPr>
              </a:p>
              <a:p>
                <a:pPr marL="914400" lvl="2" indent="0" algn="l" rtl="0">
                  <a:buNone/>
                </a:pPr>
                <a:r>
                  <a:rPr lang="en-US" dirty="0" smtClean="0"/>
                  <a:t>			</a:t>
                </a:r>
                <a:endParaRPr lang="en-US" dirty="0"/>
              </a:p>
              <a:p>
                <a:pPr lvl="1" algn="l" rtl="0"/>
                <a:r>
                  <a:rPr lang="en-US" dirty="0" smtClean="0"/>
                  <a:t>Requires space: O(log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𝜖</m:t>
                        </m:r>
                      </m:den>
                    </m:f>
                  </m:oMath>
                </a14:m>
                <a:r>
                  <a:rPr lang="en-US" dirty="0" smtClean="0"/>
                  <a:t>)</a:t>
                </a:r>
              </a:p>
              <a:p>
                <a:pPr algn="l" rtl="0"/>
                <a:r>
                  <a:rPr lang="en-US" dirty="0" smtClean="0"/>
                  <a:t>Time complexity: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𝜖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) 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37" t="-2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215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rtl="0"/>
                <a:r>
                  <a:rPr lang="en-US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Summary of Sampling with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-error</a:t>
                </a:r>
                <a:endPara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704" r="-1704"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l" rtl="0"/>
                <a:r>
                  <a:rPr lang="en-US" dirty="0" smtClean="0"/>
                  <a:t>Sampling in Streaming Settings</a:t>
                </a:r>
              </a:p>
              <a:p>
                <a:pPr lvl="1" algn="l" rtl="0">
                  <a:buSzPct val="120000"/>
                  <a:buBlip>
                    <a:blip r:embed="rId3"/>
                  </a:buBlip>
                </a:pPr>
                <a:r>
                  <a:rPr lang="en-US" dirty="0" smtClean="0"/>
                  <a:t>Uniform sampling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𝜖</m:t>
                    </m:r>
                  </m:oMath>
                </a14:m>
                <a:r>
                  <a:rPr lang="en-US" dirty="0" smtClean="0"/>
                  <a:t>-error</a:t>
                </a:r>
              </a:p>
              <a:p>
                <a:pPr lvl="1" algn="l" rtl="0">
                  <a:buSzPct val="120000"/>
                  <a:buBlip>
                    <a:blip r:embed="rId3"/>
                  </a:buBlip>
                </a:pPr>
                <a:r>
                  <a:rPr lang="en-US" dirty="0" smtClean="0"/>
                  <a:t>Lower bound on #Random bits</a:t>
                </a:r>
              </a:p>
              <a:p>
                <a:pPr lvl="1" algn="l" rtl="0">
                  <a:buSzPct val="120000"/>
                  <a:buBlip>
                    <a:blip r:embed="rId3"/>
                  </a:buBlip>
                </a:pPr>
                <a:r>
                  <a:rPr lang="en-US" dirty="0" smtClean="0"/>
                  <a:t>Sampling algorithm matching this bound</a:t>
                </a:r>
              </a:p>
              <a:p>
                <a:pPr lvl="1" algn="l" rtl="0"/>
                <a:endParaRPr lang="en-US" dirty="0" smtClean="0"/>
              </a:p>
              <a:p>
                <a:pPr algn="l" rtl="0"/>
                <a:r>
                  <a:rPr lang="en-US" dirty="0" smtClean="0"/>
                  <a:t>Weighted sampling: Can be easily generalized to weighted sampling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704" t="-1752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374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Sampling in Query Model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1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Space Restricted Setting: Query Model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algn="l" rtl="0"/>
                <a:r>
                  <a:rPr lang="en-US" dirty="0" smtClean="0"/>
                  <a:t>Query Model: </a:t>
                </a:r>
                <a:endParaRPr lang="en-US" dirty="0"/>
              </a:p>
              <a:p>
                <a:pPr lvl="1" algn="l" rtl="0"/>
                <a:r>
                  <a:rPr lang="en-US" dirty="0"/>
                  <a:t>Input: n elements </a:t>
                </a:r>
                <a:r>
                  <a:rPr lang="en-US" dirty="0" smtClean="0"/>
                  <a:t>labeled 1,…,n </a:t>
                </a:r>
                <a:r>
                  <a:rPr lang="en-US" dirty="0"/>
                  <a:t>with </a:t>
                </a:r>
                <a:r>
                  <a:rPr lang="en-US" dirty="0" smtClean="0"/>
                  <a:t>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are </a:t>
                </a:r>
                <a:r>
                  <a:rPr lang="en-US" dirty="0" smtClean="0"/>
                  <a:t>given</a:t>
                </a:r>
                <a:endParaRPr lang="en-US" dirty="0"/>
              </a:p>
              <a:p>
                <a:pPr lvl="1" algn="l" rtl="0"/>
                <a:r>
                  <a:rPr lang="en-US" dirty="0"/>
                  <a:t>On </a:t>
                </a:r>
                <a:r>
                  <a:rPr lang="en-US" dirty="0" smtClean="0"/>
                  <a:t>query</a:t>
                </a:r>
              </a:p>
              <a:p>
                <a:pPr lvl="2" algn="l" rtl="0"/>
                <a:r>
                  <a:rPr lang="en-US" dirty="0" smtClean="0"/>
                  <a:t>Exact sampling: </a:t>
                </a:r>
                <a:r>
                  <a:rPr lang="en-US" dirty="0"/>
                  <a:t>returns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dirty="0"/>
                  <a:t> item with probability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/>
                          </a:rPr>
                          <m:t>∑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pPr lvl="2" algn="l" rtl="0"/>
                <a:r>
                  <a:rPr lang="en-US" dirty="0" smtClean="0"/>
                  <a:t>Our focus: Approximate sampling</a:t>
                </a:r>
              </a:p>
              <a:p>
                <a:pPr lvl="3" algn="l" rtl="0"/>
                <a:r>
                  <a:rPr lang="en-US" dirty="0" smtClean="0"/>
                  <a:t>Additive </a:t>
                </a:r>
                <a:r>
                  <a:rPr lang="en-US" dirty="0"/>
                  <a:t>approximation: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</m:den>
                    </m:f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𝜖</m:t>
                    </m:r>
                    <m:r>
                      <a:rPr lang="en-US" i="1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</m:den>
                    </m:f>
                    <m:r>
                      <a:rPr lang="en-US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+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𝜖</m:t>
                    </m:r>
                  </m:oMath>
                </a14:m>
                <a:endParaRPr lang="en-US" dirty="0"/>
              </a:p>
              <a:p>
                <a:pPr lvl="3" algn="l" rtl="0"/>
                <a:r>
                  <a:rPr lang="en-US" dirty="0"/>
                  <a:t>Multiplicative approximation: (1-</a:t>
                </a:r>
                <a:r>
                  <a:rPr lang="el-GR" dirty="0"/>
                  <a:t>ϵ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latin typeface="Cambria Math"/>
                      </a:rPr>
                      <m:t>≤</m:t>
                    </m:r>
                  </m:oMath>
                </a14:m>
                <a:r>
                  <a:rPr lang="en-US" dirty="0"/>
                  <a:t> (1+</a:t>
                </a:r>
                <a:r>
                  <a:rPr lang="el-GR" dirty="0"/>
                  <a:t>ϵ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US" dirty="0"/>
              </a:p>
              <a:p>
                <a:pPr lvl="1" algn="l" rtl="0"/>
                <a:r>
                  <a:rPr lang="en-US" dirty="0" smtClean="0"/>
                  <a:t>Objective:</a:t>
                </a:r>
              </a:p>
              <a:p>
                <a:pPr lvl="2" algn="l" rtl="0"/>
                <a:r>
                  <a:rPr lang="en-US" dirty="0" smtClean="0"/>
                  <a:t>Design </a:t>
                </a:r>
                <a:r>
                  <a:rPr lang="en-US" dirty="0"/>
                  <a:t>data structure for faster </a:t>
                </a:r>
                <a:r>
                  <a:rPr lang="en-US" dirty="0" smtClean="0"/>
                  <a:t>query/sampling</a:t>
                </a:r>
              </a:p>
              <a:p>
                <a:pPr lvl="2" algn="l" rtl="0"/>
                <a:r>
                  <a:rPr lang="en-US" dirty="0" smtClean="0"/>
                  <a:t>Space used by data structure should be small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81" t="-3504" b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318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Sampling in Query Model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algn="l" rtl="0"/>
                <a:r>
                  <a:rPr lang="en-US" dirty="0" smtClean="0"/>
                  <a:t>Exact Sampling in Query Model(BL’13):</a:t>
                </a:r>
              </a:p>
              <a:p>
                <a:pPr lvl="1" algn="l" rtl="0"/>
                <a:r>
                  <a:rPr lang="en-US" dirty="0" smtClean="0"/>
                  <a:t>Preprocessing time O(n)</a:t>
                </a:r>
              </a:p>
              <a:p>
                <a:pPr lvl="1" algn="l" rtl="0"/>
                <a:r>
                  <a:rPr lang="en-US" dirty="0" smtClean="0"/>
                  <a:t>Expected query time O(1)</a:t>
                </a:r>
              </a:p>
              <a:p>
                <a:pPr lvl="1" algn="l" rtl="0"/>
                <a:r>
                  <a:rPr lang="en-US" dirty="0" smtClean="0"/>
                  <a:t>Storage: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𝑛𝑤</m:t>
                    </m:r>
                  </m:oMath>
                </a14:m>
                <a:r>
                  <a:rPr lang="en-US" dirty="0" smtClean="0"/>
                  <a:t> + 1</a:t>
                </a:r>
              </a:p>
              <a:p>
                <a:pPr lvl="1" algn="l" rtl="0"/>
                <a:r>
                  <a:rPr lang="en-US" dirty="0" smtClean="0"/>
                  <a:t>Lower bound: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𝑛𝑤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pPr algn="l" rtl="0"/>
                <a:r>
                  <a:rPr lang="en-US" dirty="0" smtClean="0"/>
                  <a:t>Our results on Approximate Sampling:</a:t>
                </a:r>
              </a:p>
              <a:p>
                <a:pPr lvl="1" algn="l" rtl="0"/>
                <a:r>
                  <a:rPr lang="en-US" dirty="0"/>
                  <a:t>Multiplicative Approximations: </a:t>
                </a:r>
              </a:p>
              <a:p>
                <a:pPr lvl="2" algn="l" rtl="0"/>
                <a:r>
                  <a:rPr lang="en-US" dirty="0"/>
                  <a:t>Space usage: O(n log w + n log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𝜖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  <a:p>
                <a:pPr lvl="2" algn="l" rtl="0"/>
                <a:r>
                  <a:rPr lang="en-US" dirty="0"/>
                  <a:t>Matches lower </a:t>
                </a:r>
                <a:r>
                  <a:rPr lang="en-US" dirty="0" smtClean="0"/>
                  <a:t>bound</a:t>
                </a:r>
              </a:p>
              <a:p>
                <a:pPr lvl="1" algn="l" rtl="0"/>
                <a:r>
                  <a:rPr lang="en-US" dirty="0" smtClean="0"/>
                  <a:t>Additive Approximations: </a:t>
                </a:r>
              </a:p>
              <a:p>
                <a:pPr lvl="2" algn="l" rtl="0"/>
                <a:r>
                  <a:rPr lang="en-US" dirty="0" smtClean="0"/>
                  <a:t>Space usage: </a:t>
                </a:r>
                <a:r>
                  <a:rPr lang="en-US" dirty="0"/>
                  <a:t>O(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𝜖</m:t>
                        </m:r>
                      </m:den>
                    </m:f>
                  </m:oMath>
                </a14:m>
                <a:r>
                  <a:rPr lang="en-US" dirty="0"/>
                  <a:t> log n</a:t>
                </a:r>
                <a:r>
                  <a:rPr lang="en-US" dirty="0" smtClean="0"/>
                  <a:t>)</a:t>
                </a:r>
              </a:p>
              <a:p>
                <a:pPr lvl="2" algn="l" rtl="0"/>
                <a:r>
                  <a:rPr lang="en-US" dirty="0" smtClean="0"/>
                  <a:t>There is a gap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59" t="-2830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728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23224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Thank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Questions?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9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NUP@USMCNKNFUVWZY553" val="5657"/>
</p:tagLst>
</file>

<file path=ppt/theme/theme1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792</Words>
  <Application>Microsoft Office PowerPoint</Application>
  <PresentationFormat>On-screen Show (4:3)</PresentationFormat>
  <Paragraphs>387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Cambria Math</vt:lpstr>
      <vt:lpstr>Times New Roman</vt:lpstr>
      <vt:lpstr>ערכת נושא של Office</vt:lpstr>
      <vt:lpstr>Sampling in Space Restricted Settings  Anup Bhattacharya IIT Delhi  </vt:lpstr>
      <vt:lpstr>Introduction: Sampling</vt:lpstr>
      <vt:lpstr>Outline</vt:lpstr>
      <vt:lpstr>Sampling in Streaming Settings</vt:lpstr>
      <vt:lpstr>Sampling in Streaming Settings</vt:lpstr>
      <vt:lpstr>Sampling in Streaming Settings</vt:lpstr>
      <vt:lpstr>Reservoir Sampling</vt:lpstr>
      <vt:lpstr>Reservoir Sampling</vt:lpstr>
      <vt:lpstr>Uniform Sampling with ϵ-error</vt:lpstr>
      <vt:lpstr>Lower Bound on Sampling with ϵ-error</vt:lpstr>
      <vt:lpstr>Outline</vt:lpstr>
      <vt:lpstr>Algorithm for Uniform Sampling ϵ-error</vt:lpstr>
      <vt:lpstr>Doubling-Chopping Algorithm</vt:lpstr>
      <vt:lpstr>Doubling-Chopping algorithm, ϵ=1/16</vt:lpstr>
      <vt:lpstr>Doubling-Chopping algorithm, ϵ=1/16</vt:lpstr>
      <vt:lpstr>Doubling-Chopping algorithm, ϵ=1/16</vt:lpstr>
      <vt:lpstr>Doubling-Chopping algorithm, ϵ=1/16</vt:lpstr>
      <vt:lpstr>Doubling-Chopping algorithm, ϵ=1/16</vt:lpstr>
      <vt:lpstr>Doubling-Chopping algorithm, ϵ=1/16</vt:lpstr>
      <vt:lpstr>Doubling-Chopping algorithm, ϵ=1/16</vt:lpstr>
      <vt:lpstr>Doubling-Chopping algorithm, ϵ=1/16</vt:lpstr>
      <vt:lpstr>Doubling-Chopping algorithm, ϵ=1/16</vt:lpstr>
      <vt:lpstr>Doubling-Chopping algorithm, ϵ=1/16</vt:lpstr>
      <vt:lpstr>Doubling-Chopping algorithm, ϵ=1/16</vt:lpstr>
      <vt:lpstr>Doubling-Chopping algorithm, ϵ=1/16</vt:lpstr>
      <vt:lpstr>Algorithm Analysis</vt:lpstr>
      <vt:lpstr>Analysis contd..</vt:lpstr>
      <vt:lpstr>Summary of Sampling with ϵ-error</vt:lpstr>
      <vt:lpstr>Sampling in Query Model</vt:lpstr>
      <vt:lpstr>Space Restricted Setting: Query Model</vt:lpstr>
      <vt:lpstr>Sampling in Query Model</vt:lpstr>
      <vt:lpstr>Thank You 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in Space Restricted Settings</dc:title>
  <dc:creator>anup</dc:creator>
  <cp:lastModifiedBy>Administrator</cp:lastModifiedBy>
  <cp:revision>315</cp:revision>
  <dcterms:created xsi:type="dcterms:W3CDTF">2015-06-21T12:50:06Z</dcterms:created>
  <dcterms:modified xsi:type="dcterms:W3CDTF">2015-08-05T03:37:04Z</dcterms:modified>
</cp:coreProperties>
</file>