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590" r:id="rId3"/>
    <p:sldId id="642" r:id="rId4"/>
    <p:sldId id="591" r:id="rId5"/>
    <p:sldId id="592" r:id="rId6"/>
    <p:sldId id="630" r:id="rId7"/>
    <p:sldId id="593" r:id="rId8"/>
    <p:sldId id="643" r:id="rId9"/>
    <p:sldId id="594" r:id="rId10"/>
    <p:sldId id="595" r:id="rId11"/>
    <p:sldId id="596" r:id="rId12"/>
    <p:sldId id="597" r:id="rId13"/>
    <p:sldId id="598" r:id="rId14"/>
    <p:sldId id="599" r:id="rId15"/>
    <p:sldId id="600" r:id="rId16"/>
    <p:sldId id="601" r:id="rId17"/>
    <p:sldId id="644" r:id="rId18"/>
    <p:sldId id="602" r:id="rId19"/>
    <p:sldId id="603" r:id="rId20"/>
    <p:sldId id="604" r:id="rId21"/>
    <p:sldId id="605" r:id="rId22"/>
    <p:sldId id="606" r:id="rId23"/>
    <p:sldId id="607" r:id="rId24"/>
    <p:sldId id="608" r:id="rId25"/>
    <p:sldId id="609" r:id="rId26"/>
    <p:sldId id="610" r:id="rId27"/>
    <p:sldId id="611" r:id="rId28"/>
    <p:sldId id="612" r:id="rId29"/>
    <p:sldId id="645" r:id="rId30"/>
    <p:sldId id="613" r:id="rId31"/>
    <p:sldId id="614" r:id="rId32"/>
    <p:sldId id="615" r:id="rId33"/>
    <p:sldId id="616" r:id="rId34"/>
    <p:sldId id="617" r:id="rId35"/>
    <p:sldId id="618" r:id="rId36"/>
    <p:sldId id="619" r:id="rId37"/>
    <p:sldId id="620" r:id="rId38"/>
    <p:sldId id="621" r:id="rId39"/>
    <p:sldId id="622" r:id="rId40"/>
    <p:sldId id="623" r:id="rId41"/>
    <p:sldId id="624" r:id="rId42"/>
    <p:sldId id="646" r:id="rId43"/>
    <p:sldId id="631" r:id="rId44"/>
    <p:sldId id="632" r:id="rId45"/>
    <p:sldId id="633" r:id="rId46"/>
    <p:sldId id="634" r:id="rId47"/>
    <p:sldId id="635" r:id="rId48"/>
  </p:sldIdLst>
  <p:sldSz cx="9144000" cy="6858000" type="screen4x3"/>
  <p:notesSz cx="6858000" cy="9144000"/>
  <p:custDataLst>
    <p:tags r:id="rId50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anose="030F0702030302020204" pitchFamily="66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008000"/>
    <a:srgbClr val="CCCCFF"/>
    <a:srgbClr val="FFFF66"/>
    <a:srgbClr val="6600FF"/>
    <a:srgbClr val="CCECFF"/>
    <a:srgbClr val="FF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85" d="100"/>
          <a:sy n="85" d="100"/>
        </p:scale>
        <p:origin x="-64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2A8BAB7-A18D-41A6-97E5-26A54DE6B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869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BBDFA-28CE-4D0E-9508-A7C27C6D9AA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092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32CCD-797A-40EE-9459-054AEDB080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707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31E6A-CA50-4E3B-BEB4-49DC891FE5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935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32C6-4305-4D33-A8AA-BC1CF82004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175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999FB-1572-4ECC-929F-84B3FB5AD4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987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BB0DF-AB4C-409D-BBA7-3900D69D8B6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979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10860-EE29-4371-B410-6DC602D9FE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725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40DFC-800C-4855-BCF0-F025D20746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086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DE754-C3CF-4603-BF49-C65ECBF472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010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8EE90-3CAC-4649-A47E-C5CA54949E5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389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335B4-192F-4FC5-9541-BA620E48513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5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AD7AA95-2F9A-4779-93F8-4A33C00FBB4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PMingLiU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15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4.png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20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19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image" Target="../media/image18.png"/><Relationship Id="rId5" Type="http://schemas.openxmlformats.org/officeDocument/2006/relationships/tags" Target="../tags/tag18.xml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tags" Target="../tags/tag17.xml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tags" Target="../tags/tag23.xml"/><Relationship Id="rId7" Type="http://schemas.openxmlformats.org/officeDocument/2006/relationships/image" Target="../media/image24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23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4.xml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tags" Target="../tags/tag27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1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image" Target="../media/image30.png"/><Relationship Id="rId5" Type="http://schemas.openxmlformats.org/officeDocument/2006/relationships/tags" Target="../tags/tag29.xml"/><Relationship Id="rId10" Type="http://schemas.openxmlformats.org/officeDocument/2006/relationships/image" Target="../media/image29.png"/><Relationship Id="rId4" Type="http://schemas.openxmlformats.org/officeDocument/2006/relationships/tags" Target="../tags/tag28.xml"/><Relationship Id="rId9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image" Target="../media/image34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image" Target="../media/image27.png"/><Relationship Id="rId18" Type="http://schemas.openxmlformats.org/officeDocument/2006/relationships/image" Target="../media/image40.png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image" Target="../media/image36.png"/><Relationship Id="rId17" Type="http://schemas.openxmlformats.org/officeDocument/2006/relationships/image" Target="../media/image39.png"/><Relationship Id="rId2" Type="http://schemas.openxmlformats.org/officeDocument/2006/relationships/tags" Target="../tags/tag35.xml"/><Relationship Id="rId16" Type="http://schemas.openxmlformats.org/officeDocument/2006/relationships/image" Target="../media/image38.pn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image" Target="../media/image35.png"/><Relationship Id="rId5" Type="http://schemas.openxmlformats.org/officeDocument/2006/relationships/tags" Target="../tags/tag38.xml"/><Relationship Id="rId15" Type="http://schemas.openxmlformats.org/officeDocument/2006/relationships/image" Target="../media/image37.png"/><Relationship Id="rId10" Type="http://schemas.openxmlformats.org/officeDocument/2006/relationships/slideLayout" Target="../slideLayouts/slideLayout7.xml"/><Relationship Id="rId19" Type="http://schemas.openxmlformats.org/officeDocument/2006/relationships/image" Target="../media/image41.png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tags" Target="../tags/tag45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6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image" Target="../media/image45.png"/><Relationship Id="rId5" Type="http://schemas.openxmlformats.org/officeDocument/2006/relationships/tags" Target="../tags/tag47.xml"/><Relationship Id="rId10" Type="http://schemas.openxmlformats.org/officeDocument/2006/relationships/image" Target="../media/image44.png"/><Relationship Id="rId4" Type="http://schemas.openxmlformats.org/officeDocument/2006/relationships/tags" Target="../tags/tag46.xml"/><Relationship Id="rId9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tags" Target="../tags/tag53.xml"/><Relationship Id="rId7" Type="http://schemas.openxmlformats.org/officeDocument/2006/relationships/image" Target="../media/image45.png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44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4.xml"/><Relationship Id="rId9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53.png"/><Relationship Id="rId5" Type="http://schemas.openxmlformats.org/officeDocument/2006/relationships/image" Target="../media/image10.png"/><Relationship Id="rId4" Type="http://schemas.openxmlformats.org/officeDocument/2006/relationships/image" Target="../media/image5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59.png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image" Target="../media/image58.pn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image" Target="../media/image57.png"/><Relationship Id="rId5" Type="http://schemas.openxmlformats.org/officeDocument/2006/relationships/tags" Target="../tags/tag63.xml"/><Relationship Id="rId15" Type="http://schemas.openxmlformats.org/officeDocument/2006/relationships/image" Target="../media/image54.png"/><Relationship Id="rId10" Type="http://schemas.openxmlformats.org/officeDocument/2006/relationships/image" Target="../media/image56.png"/><Relationship Id="rId4" Type="http://schemas.openxmlformats.org/officeDocument/2006/relationships/tags" Target="../tags/tag62.xml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64.png"/><Relationship Id="rId3" Type="http://schemas.openxmlformats.org/officeDocument/2006/relationships/tags" Target="../tags/tag68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63.png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image" Target="../media/image62.png"/><Relationship Id="rId5" Type="http://schemas.openxmlformats.org/officeDocument/2006/relationships/tags" Target="../tags/tag70.xml"/><Relationship Id="rId10" Type="http://schemas.openxmlformats.org/officeDocument/2006/relationships/image" Target="../media/image61.png"/><Relationship Id="rId4" Type="http://schemas.openxmlformats.org/officeDocument/2006/relationships/tags" Target="../tags/tag69.xml"/><Relationship Id="rId9" Type="http://schemas.openxmlformats.org/officeDocument/2006/relationships/image" Target="../media/image5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tags" Target="../tags/tag74.xml"/><Relationship Id="rId7" Type="http://schemas.openxmlformats.org/officeDocument/2006/relationships/image" Target="../media/image63.png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66.png"/><Relationship Id="rId5" Type="http://schemas.openxmlformats.org/officeDocument/2006/relationships/tags" Target="../tags/tag76.xml"/><Relationship Id="rId10" Type="http://schemas.openxmlformats.org/officeDocument/2006/relationships/image" Target="../media/image65.png"/><Relationship Id="rId4" Type="http://schemas.openxmlformats.org/officeDocument/2006/relationships/tags" Target="../tags/tag75.xml"/><Relationship Id="rId9" Type="http://schemas.openxmlformats.org/officeDocument/2006/relationships/image" Target="../media/image5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3" Type="http://schemas.openxmlformats.org/officeDocument/2006/relationships/tags" Target="../tags/tag79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72.png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image" Target="../media/image71.png"/><Relationship Id="rId5" Type="http://schemas.openxmlformats.org/officeDocument/2006/relationships/tags" Target="../tags/tag81.xml"/><Relationship Id="rId10" Type="http://schemas.openxmlformats.org/officeDocument/2006/relationships/image" Target="../media/image70.png"/><Relationship Id="rId4" Type="http://schemas.openxmlformats.org/officeDocument/2006/relationships/tags" Target="../tags/tag80.xml"/><Relationship Id="rId9" Type="http://schemas.openxmlformats.org/officeDocument/2006/relationships/image" Target="../media/image6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image" Target="../media/image31.png"/><Relationship Id="rId4" Type="http://schemas.openxmlformats.org/officeDocument/2006/relationships/image" Target="../media/image7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tags" Target="../tags/tag87.xml"/><Relationship Id="rId7" Type="http://schemas.openxmlformats.org/officeDocument/2006/relationships/image" Target="../media/image76.png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75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8.xml"/><Relationship Id="rId9" Type="http://schemas.openxmlformats.org/officeDocument/2006/relationships/image" Target="../media/image7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tags" Target="../tags/tag92.xml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83.png"/><Relationship Id="rId5" Type="http://schemas.openxmlformats.org/officeDocument/2006/relationships/tags" Target="../tags/tag94.xml"/><Relationship Id="rId10" Type="http://schemas.openxmlformats.org/officeDocument/2006/relationships/image" Target="../media/image82.png"/><Relationship Id="rId4" Type="http://schemas.openxmlformats.org/officeDocument/2006/relationships/tags" Target="../tags/tag93.xml"/><Relationship Id="rId9" Type="http://schemas.openxmlformats.org/officeDocument/2006/relationships/image" Target="../media/image81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7.png"/><Relationship Id="rId3" Type="http://schemas.openxmlformats.org/officeDocument/2006/relationships/tags" Target="../tags/tag97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83.png"/><Relationship Id="rId2" Type="http://schemas.openxmlformats.org/officeDocument/2006/relationships/tags" Target="../tags/tag96.xml"/><Relationship Id="rId16" Type="http://schemas.openxmlformats.org/officeDocument/2006/relationships/image" Target="../media/image90.png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image" Target="../media/image86.png"/><Relationship Id="rId5" Type="http://schemas.openxmlformats.org/officeDocument/2006/relationships/tags" Target="../tags/tag99.xml"/><Relationship Id="rId15" Type="http://schemas.openxmlformats.org/officeDocument/2006/relationships/image" Target="../media/image89.png"/><Relationship Id="rId10" Type="http://schemas.openxmlformats.org/officeDocument/2006/relationships/image" Target="../media/image85.png"/><Relationship Id="rId4" Type="http://schemas.openxmlformats.org/officeDocument/2006/relationships/tags" Target="../tags/tag98.xml"/><Relationship Id="rId9" Type="http://schemas.openxmlformats.org/officeDocument/2006/relationships/image" Target="../media/image80.png"/><Relationship Id="rId14" Type="http://schemas.openxmlformats.org/officeDocument/2006/relationships/image" Target="../media/image8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tags" Target="../tags/tag106.xml"/><Relationship Id="rId7" Type="http://schemas.openxmlformats.org/officeDocument/2006/relationships/image" Target="../media/image93.png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97.png"/><Relationship Id="rId5" Type="http://schemas.openxmlformats.org/officeDocument/2006/relationships/tags" Target="../tags/tag108.xml"/><Relationship Id="rId10" Type="http://schemas.openxmlformats.org/officeDocument/2006/relationships/image" Target="../media/image96.png"/><Relationship Id="rId4" Type="http://schemas.openxmlformats.org/officeDocument/2006/relationships/tags" Target="../tags/tag107.xml"/><Relationship Id="rId9" Type="http://schemas.openxmlformats.org/officeDocument/2006/relationships/image" Target="../media/image95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tags" Target="../tags/tag115.xml"/><Relationship Id="rId7" Type="http://schemas.openxmlformats.org/officeDocument/2006/relationships/image" Target="../media/image102.png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image" Target="../media/image101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16.xml"/><Relationship Id="rId9" Type="http://schemas.openxmlformats.org/officeDocument/2006/relationships/image" Target="../media/image104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108.png"/><Relationship Id="rId3" Type="http://schemas.openxmlformats.org/officeDocument/2006/relationships/tags" Target="../tags/tag119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07.png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image" Target="../media/image106.png"/><Relationship Id="rId5" Type="http://schemas.openxmlformats.org/officeDocument/2006/relationships/tags" Target="../tags/tag121.xml"/><Relationship Id="rId10" Type="http://schemas.openxmlformats.org/officeDocument/2006/relationships/image" Target="../media/image104.png"/><Relationship Id="rId4" Type="http://schemas.openxmlformats.org/officeDocument/2006/relationships/tags" Target="../tags/tag120.xml"/><Relationship Id="rId9" Type="http://schemas.openxmlformats.org/officeDocument/2006/relationships/image" Target="../media/image10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9.xml"/><Relationship Id="rId7" Type="http://schemas.openxmlformats.org/officeDocument/2006/relationships/image" Target="../media/image1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0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0.xml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534400" cy="1676400"/>
          </a:xfrm>
        </p:spPr>
        <p:txBody>
          <a:bodyPr anchor="ctr"/>
          <a:lstStyle/>
          <a:p>
            <a:r>
              <a:rPr lang="en-US" altLang="zh-TW" sz="4400">
                <a:latin typeface="Comic Sans MS" panose="030F0702030302020204" pitchFamily="66" charset="0"/>
              </a:rPr>
              <a:t>Generating Functions</a:t>
            </a:r>
            <a:br>
              <a:rPr lang="en-US" altLang="zh-TW" sz="4400">
                <a:latin typeface="Comic Sans MS" panose="030F0702030302020204" pitchFamily="66" charset="0"/>
              </a:rPr>
            </a:br>
            <a:r>
              <a:rPr lang="en-US" altLang="zh-TW" sz="4400">
                <a:latin typeface="Comic Sans MS" panose="030F0702030302020204" pitchFamily="66" charset="0"/>
              </a:rPr>
              <a:t>and Counting Trees</a:t>
            </a:r>
          </a:p>
        </p:txBody>
      </p:sp>
      <p:pic>
        <p:nvPicPr>
          <p:cNvPr id="2535" name="Picture 4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590800"/>
            <a:ext cx="657225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9698" name="Text Box 2"/>
          <p:cNvSpPr txBox="1">
            <a:spLocks noChangeArrowheads="1"/>
          </p:cNvSpPr>
          <p:nvPr/>
        </p:nvSpPr>
        <p:spPr bwMode="auto">
          <a:xfrm>
            <a:off x="3967163" y="457200"/>
            <a:ext cx="1214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Scaling</a:t>
            </a:r>
          </a:p>
        </p:txBody>
      </p:sp>
      <p:sp>
        <p:nvSpPr>
          <p:cNvPr id="1309699" name="Rectangle 3"/>
          <p:cNvSpPr>
            <a:spLocks noChangeArrowheads="1"/>
          </p:cNvSpPr>
          <p:nvPr/>
        </p:nvSpPr>
        <p:spPr bwMode="auto">
          <a:xfrm>
            <a:off x="685800" y="1371600"/>
            <a:ext cx="7696200" cy="788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Multiplying a generating function by a constant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=&gt; scales every term in the associated sequence by the same constant.</a:t>
            </a:r>
          </a:p>
        </p:txBody>
      </p:sp>
      <p:pic>
        <p:nvPicPr>
          <p:cNvPr id="130970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2590800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9701" name="Text Box 5"/>
          <p:cNvSpPr txBox="1">
            <a:spLocks noChangeArrowheads="1"/>
          </p:cNvSpPr>
          <p:nvPr/>
        </p:nvSpPr>
        <p:spPr bwMode="auto">
          <a:xfrm>
            <a:off x="2209800" y="3586163"/>
            <a:ext cx="4762500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Multiply the generating function by 2 gives</a:t>
            </a:r>
          </a:p>
        </p:txBody>
      </p:sp>
      <p:pic>
        <p:nvPicPr>
          <p:cNvPr id="1309704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343400"/>
            <a:ext cx="59499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9705" name="Text Box 9"/>
          <p:cNvSpPr txBox="1">
            <a:spLocks noChangeArrowheads="1"/>
          </p:cNvSpPr>
          <p:nvPr/>
        </p:nvSpPr>
        <p:spPr bwMode="auto">
          <a:xfrm>
            <a:off x="2819400" y="5410200"/>
            <a:ext cx="34575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which generates the sequence:</a:t>
            </a:r>
          </a:p>
        </p:txBody>
      </p:sp>
      <p:pic>
        <p:nvPicPr>
          <p:cNvPr id="1309707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119813"/>
            <a:ext cx="2398713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9701" grpId="0" animBg="1"/>
      <p:bldP spid="13097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Text Box 2"/>
          <p:cNvSpPr txBox="1">
            <a:spLocks noChangeArrowheads="1"/>
          </p:cNvSpPr>
          <p:nvPr/>
        </p:nvSpPr>
        <p:spPr bwMode="auto">
          <a:xfrm>
            <a:off x="3886200" y="457200"/>
            <a:ext cx="140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Addition</a:t>
            </a:r>
          </a:p>
        </p:txBody>
      </p:sp>
      <p:sp>
        <p:nvSpPr>
          <p:cNvPr id="1308675" name="Rectangle 3"/>
          <p:cNvSpPr>
            <a:spLocks noChangeArrowheads="1"/>
          </p:cNvSpPr>
          <p:nvPr/>
        </p:nvSpPr>
        <p:spPr bwMode="auto">
          <a:xfrm>
            <a:off x="381000" y="1300163"/>
            <a:ext cx="8316913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Adding generating functions corresponds to adding sequences term by term.</a:t>
            </a:r>
          </a:p>
        </p:txBody>
      </p:sp>
      <p:pic>
        <p:nvPicPr>
          <p:cNvPr id="130867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672013"/>
            <a:ext cx="3084513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8680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590800"/>
            <a:ext cx="3084512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8681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3605213"/>
            <a:ext cx="383222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8683" name="Picture 1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14636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8685" name="Picture 1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38513"/>
            <a:ext cx="1525588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8686" name="Line 14"/>
          <p:cNvSpPr>
            <a:spLocks noChangeShapeType="1"/>
          </p:cNvSpPr>
          <p:nvPr/>
        </p:nvSpPr>
        <p:spPr bwMode="auto">
          <a:xfrm>
            <a:off x="457200" y="43434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308688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64050"/>
            <a:ext cx="2770188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8690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38" y="5546725"/>
            <a:ext cx="1354137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8691" name="Text Box 19"/>
          <p:cNvSpPr txBox="1">
            <a:spLocks noChangeArrowheads="1"/>
          </p:cNvSpPr>
          <p:nvPr/>
        </p:nvSpPr>
        <p:spPr bwMode="auto">
          <a:xfrm>
            <a:off x="488950" y="5729288"/>
            <a:ext cx="44640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same result as in the previous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8686" grpId="0" animBg="1"/>
      <p:bldP spid="13086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7650" name="Text Box 2"/>
          <p:cNvSpPr txBox="1">
            <a:spLocks noChangeArrowheads="1"/>
          </p:cNvSpPr>
          <p:nvPr/>
        </p:nvSpPr>
        <p:spPr bwMode="auto">
          <a:xfrm>
            <a:off x="3636963" y="457200"/>
            <a:ext cx="1849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Right Shift</a:t>
            </a:r>
          </a:p>
        </p:txBody>
      </p:sp>
      <p:pic>
        <p:nvPicPr>
          <p:cNvPr id="130765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00" y="1066800"/>
            <a:ext cx="4330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7653" name="Text Box 5"/>
          <p:cNvSpPr txBox="1">
            <a:spLocks noChangeArrowheads="1"/>
          </p:cNvSpPr>
          <p:nvPr/>
        </p:nvSpPr>
        <p:spPr bwMode="auto">
          <a:xfrm>
            <a:off x="1447800" y="2157413"/>
            <a:ext cx="6213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generate the sequence   &lt;0, 0, …, 0, 1, 1, 1, 1, 1…&gt;?</a:t>
            </a:r>
          </a:p>
        </p:txBody>
      </p:sp>
      <p:sp>
        <p:nvSpPr>
          <p:cNvPr id="1307654" name="AutoShape 6"/>
          <p:cNvSpPr>
            <a:spLocks/>
          </p:cNvSpPr>
          <p:nvPr/>
        </p:nvSpPr>
        <p:spPr bwMode="auto">
          <a:xfrm rot="16200000">
            <a:off x="5416550" y="2078038"/>
            <a:ext cx="228600" cy="1066800"/>
          </a:xfrm>
          <a:prstGeom prst="lef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07655" name="Text Box 7"/>
          <p:cNvSpPr txBox="1">
            <a:spLocks noChangeArrowheads="1"/>
          </p:cNvSpPr>
          <p:nvPr/>
        </p:nvSpPr>
        <p:spPr bwMode="auto">
          <a:xfrm>
            <a:off x="5099050" y="2767013"/>
            <a:ext cx="965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 zeros</a:t>
            </a:r>
          </a:p>
        </p:txBody>
      </p:sp>
      <p:pic>
        <p:nvPicPr>
          <p:cNvPr id="1307657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3578225"/>
            <a:ext cx="8069262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7658" name="AutoShape 10"/>
          <p:cNvSpPr>
            <a:spLocks/>
          </p:cNvSpPr>
          <p:nvPr/>
        </p:nvSpPr>
        <p:spPr bwMode="auto">
          <a:xfrm rot="16200000">
            <a:off x="1409700" y="3543300"/>
            <a:ext cx="228600" cy="1219200"/>
          </a:xfrm>
          <a:prstGeom prst="leftBrace">
            <a:avLst>
              <a:gd name="adj1" fmla="val 4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07659" name="Text Box 11"/>
          <p:cNvSpPr txBox="1">
            <a:spLocks noChangeArrowheads="1"/>
          </p:cNvSpPr>
          <p:nvPr/>
        </p:nvSpPr>
        <p:spPr bwMode="auto">
          <a:xfrm>
            <a:off x="1016000" y="4308475"/>
            <a:ext cx="96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 zeros</a:t>
            </a:r>
          </a:p>
        </p:txBody>
      </p:sp>
      <p:pic>
        <p:nvPicPr>
          <p:cNvPr id="1307661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88" y="4429125"/>
            <a:ext cx="3440112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7663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067300"/>
            <a:ext cx="1182688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07664" name="AutoShape 16"/>
          <p:cNvCxnSpPr>
            <a:cxnSpLocks noChangeShapeType="1"/>
            <a:stCxn id="1307663" idx="3"/>
            <a:endCxn id="1307652" idx="3"/>
          </p:cNvCxnSpPr>
          <p:nvPr/>
        </p:nvCxnSpPr>
        <p:spPr bwMode="auto">
          <a:xfrm flipV="1">
            <a:off x="6059488" y="1409700"/>
            <a:ext cx="646112" cy="4032250"/>
          </a:xfrm>
          <a:prstGeom prst="bentConnector3">
            <a:avLst>
              <a:gd name="adj1" fmla="val 436606"/>
            </a:avLst>
          </a:prstGeom>
          <a:noFill/>
          <a:ln w="57150">
            <a:solidFill>
              <a:srgbClr val="008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07666" name="Text Box 18"/>
          <p:cNvSpPr txBox="1">
            <a:spLocks noChangeArrowheads="1"/>
          </p:cNvSpPr>
          <p:nvPr/>
        </p:nvSpPr>
        <p:spPr bwMode="auto">
          <a:xfrm>
            <a:off x="228600" y="6162675"/>
            <a:ext cx="8653463" cy="466725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Adding </a:t>
            </a:r>
            <a:r>
              <a:rPr lang="en-US" altLang="en-US" sz="2400">
                <a:solidFill>
                  <a:srgbClr val="CC0000"/>
                </a:solidFill>
              </a:rPr>
              <a:t>k</a:t>
            </a:r>
            <a:r>
              <a:rPr lang="en-US" altLang="en-US" sz="2400"/>
              <a:t> zeros </a:t>
            </a:r>
            <a:r>
              <a:rPr lang="en-US" altLang="en-US" sz="2400">
                <a:sym typeface="Wingdings" panose="05000000000000000000" pitchFamily="2" charset="2"/>
              </a:rPr>
              <a:t> multiplying x</a:t>
            </a:r>
            <a:r>
              <a:rPr lang="en-US" altLang="en-US" sz="2400" baseline="30000">
                <a:solidFill>
                  <a:srgbClr val="CC0000"/>
                </a:solidFill>
                <a:sym typeface="Wingdings" panose="05000000000000000000" pitchFamily="2" charset="2"/>
              </a:rPr>
              <a:t>k</a:t>
            </a:r>
            <a:r>
              <a:rPr lang="en-US" altLang="en-US" sz="2400">
                <a:sym typeface="Wingdings" panose="05000000000000000000" pitchFamily="2" charset="2"/>
              </a:rPr>
              <a:t> on the generating function.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7653" grpId="0"/>
      <p:bldP spid="1307654" grpId="0" animBg="1"/>
      <p:bldP spid="1307655" grpId="0"/>
      <p:bldP spid="1307658" grpId="0" animBg="1"/>
      <p:bldP spid="1307659" grpId="0"/>
      <p:bldP spid="13076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395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Differentiation</a:t>
            </a:r>
          </a:p>
        </p:txBody>
      </p:sp>
      <p:sp>
        <p:nvSpPr>
          <p:cNvPr id="1306627" name="Text Box 3"/>
          <p:cNvSpPr txBox="1">
            <a:spLocks noChangeArrowheads="1"/>
          </p:cNvSpPr>
          <p:nvPr/>
        </p:nvSpPr>
        <p:spPr bwMode="auto">
          <a:xfrm>
            <a:off x="1847850" y="1295400"/>
            <a:ext cx="5400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generate the sequence   &lt;1, 2, 3, 4, 5, …&gt;?</a:t>
            </a:r>
          </a:p>
        </p:txBody>
      </p:sp>
      <p:sp>
        <p:nvSpPr>
          <p:cNvPr id="1306628" name="Text Box 4"/>
          <p:cNvSpPr txBox="1">
            <a:spLocks noChangeArrowheads="1"/>
          </p:cNvSpPr>
          <p:nvPr/>
        </p:nvSpPr>
        <p:spPr bwMode="auto">
          <a:xfrm>
            <a:off x="1219200" y="1981200"/>
            <a:ext cx="2987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generating function is</a:t>
            </a:r>
          </a:p>
        </p:txBody>
      </p:sp>
      <p:pic>
        <p:nvPicPr>
          <p:cNvPr id="1306631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8" y="1927225"/>
            <a:ext cx="37830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6632" name="Text Box 8"/>
          <p:cNvSpPr txBox="1">
            <a:spLocks noChangeArrowheads="1"/>
          </p:cNvSpPr>
          <p:nvPr/>
        </p:nvSpPr>
        <p:spPr bwMode="auto">
          <a:xfrm>
            <a:off x="2057400" y="2667000"/>
            <a:ext cx="5051425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obtain a closed form of this function?</a:t>
            </a:r>
          </a:p>
        </p:txBody>
      </p:sp>
      <p:pic>
        <p:nvPicPr>
          <p:cNvPr id="1306633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88" y="4518025"/>
            <a:ext cx="37830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6637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3" y="3429000"/>
            <a:ext cx="3906837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6640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3430588"/>
            <a:ext cx="2287588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6642" name="Picture 1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398963"/>
            <a:ext cx="2054225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6644" name="Picture 2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257800"/>
            <a:ext cx="48133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6646" name="Rectangle 22"/>
          <p:cNvSpPr>
            <a:spLocks noChangeArrowheads="1"/>
          </p:cNvSpPr>
          <p:nvPr/>
        </p:nvSpPr>
        <p:spPr bwMode="auto">
          <a:xfrm>
            <a:off x="219075" y="6262688"/>
            <a:ext cx="8620125" cy="376237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found a generating function for the sequence &lt;1,2,3,…&gt; of positive integers!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6632" grpId="0" animBg="1"/>
      <p:bldP spid="13066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602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7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Differentiation</a:t>
            </a:r>
          </a:p>
        </p:txBody>
      </p:sp>
      <p:sp>
        <p:nvSpPr>
          <p:cNvPr id="1305603" name="Text Box 3"/>
          <p:cNvSpPr txBox="1">
            <a:spLocks noChangeArrowheads="1"/>
          </p:cNvSpPr>
          <p:nvPr/>
        </p:nvSpPr>
        <p:spPr bwMode="auto">
          <a:xfrm>
            <a:off x="1752600" y="1528763"/>
            <a:ext cx="56435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generate the sequence   &lt;1, 4, 9, 16, 25, …&gt;?</a:t>
            </a:r>
          </a:p>
        </p:txBody>
      </p:sp>
      <p:pic>
        <p:nvPicPr>
          <p:cNvPr id="130560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2439988"/>
            <a:ext cx="44989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5607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5200"/>
            <a:ext cx="457676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5611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70400"/>
            <a:ext cx="342423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5612" name="Text Box 12"/>
          <p:cNvSpPr txBox="1">
            <a:spLocks noChangeArrowheads="1"/>
          </p:cNvSpPr>
          <p:nvPr/>
        </p:nvSpPr>
        <p:spPr bwMode="auto">
          <a:xfrm>
            <a:off x="2676525" y="5451475"/>
            <a:ext cx="37338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Nice idea.  But not what we want.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56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578" name="Text Box 2"/>
          <p:cNvSpPr txBox="1">
            <a:spLocks noChangeArrowheads="1"/>
          </p:cNvSpPr>
          <p:nvPr/>
        </p:nvSpPr>
        <p:spPr bwMode="auto">
          <a:xfrm>
            <a:off x="2971800" y="457200"/>
            <a:ext cx="327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Differentiation</a:t>
            </a:r>
          </a:p>
        </p:txBody>
      </p:sp>
      <p:sp>
        <p:nvSpPr>
          <p:cNvPr id="1304579" name="Text Box 3"/>
          <p:cNvSpPr txBox="1">
            <a:spLocks noChangeArrowheads="1"/>
          </p:cNvSpPr>
          <p:nvPr/>
        </p:nvSpPr>
        <p:spPr bwMode="auto">
          <a:xfrm>
            <a:off x="1752600" y="1376363"/>
            <a:ext cx="5643563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to generate the sequence   &lt;1, 4, 9, 16, 25, …&gt;?</a:t>
            </a:r>
          </a:p>
        </p:txBody>
      </p:sp>
      <p:pic>
        <p:nvPicPr>
          <p:cNvPr id="1304583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60800"/>
            <a:ext cx="527685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84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3625"/>
            <a:ext cx="55737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86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8" y="2155825"/>
            <a:ext cx="37830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87" name="Picture 1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1981200"/>
            <a:ext cx="205422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91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994025"/>
            <a:ext cx="4592637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92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2967038"/>
            <a:ext cx="2054225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95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86200"/>
            <a:ext cx="2335213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98" name="Picture 22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00600"/>
            <a:ext cx="19304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4599" name="Picture 23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5821363"/>
            <a:ext cx="5276850" cy="73183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3554" name="Text Box 2"/>
          <p:cNvSpPr txBox="1">
            <a:spLocks noChangeArrowheads="1"/>
          </p:cNvSpPr>
          <p:nvPr/>
        </p:nvSpPr>
        <p:spPr bwMode="auto">
          <a:xfrm>
            <a:off x="3890963" y="457200"/>
            <a:ext cx="1290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Product</a:t>
            </a:r>
          </a:p>
        </p:txBody>
      </p:sp>
      <p:pic>
        <p:nvPicPr>
          <p:cNvPr id="130355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1263650"/>
            <a:ext cx="482917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3559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1905000"/>
            <a:ext cx="4719638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3560" name="Text Box 8"/>
          <p:cNvSpPr txBox="1">
            <a:spLocks noChangeArrowheads="1"/>
          </p:cNvSpPr>
          <p:nvPr/>
        </p:nvSpPr>
        <p:spPr bwMode="auto">
          <a:xfrm>
            <a:off x="838200" y="2590800"/>
            <a:ext cx="754697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is the sequence corresponds to the polynomial C(x) = A(x)B(x)?</a:t>
            </a:r>
          </a:p>
        </p:txBody>
      </p:sp>
      <p:pic>
        <p:nvPicPr>
          <p:cNvPr id="1303566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3276600"/>
            <a:ext cx="5622925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3568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925888"/>
            <a:ext cx="54991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3571" name="Picture 1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4400"/>
            <a:ext cx="74771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3572" name="Picture 2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5491163"/>
            <a:ext cx="8893175" cy="90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35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154" name="Text Box 2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Today’s Plan</a:t>
            </a:r>
          </a:p>
        </p:txBody>
      </p:sp>
      <p:sp>
        <p:nvSpPr>
          <p:cNvPr id="1329155" name="Text Box 3"/>
          <p:cNvSpPr txBox="1">
            <a:spLocks noChangeArrowheads="1"/>
          </p:cNvSpPr>
          <p:nvPr/>
        </p:nvSpPr>
        <p:spPr bwMode="auto">
          <a:xfrm>
            <a:off x="2133600" y="1774825"/>
            <a:ext cx="4968027" cy="21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Solve recurrences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Catalan </a:t>
            </a:r>
            <a:r>
              <a:rPr lang="en-US" altLang="en-US" dirty="0" smtClean="0">
                <a:solidFill>
                  <a:schemeClr val="bg2"/>
                </a:solidFill>
                <a:latin typeface="Comic Sans MS" panose="030F0702030302020204" pitchFamily="66" charset="0"/>
              </a:rPr>
              <a:t>number</a:t>
            </a:r>
            <a:endParaRPr lang="en-US" altLang="en-US" dirty="0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Text Box 2"/>
          <p:cNvSpPr txBox="1">
            <a:spLocks noChangeArrowheads="1"/>
          </p:cNvSpPr>
          <p:nvPr/>
        </p:nvSpPr>
        <p:spPr bwMode="auto">
          <a:xfrm>
            <a:off x="1905000" y="457200"/>
            <a:ext cx="5345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Counting with Generating Functions</a:t>
            </a:r>
          </a:p>
        </p:txBody>
      </p:sp>
      <p:sp>
        <p:nvSpPr>
          <p:cNvPr id="1302531" name="Text Box 3"/>
          <p:cNvSpPr txBox="1">
            <a:spLocks noChangeArrowheads="1"/>
          </p:cNvSpPr>
          <p:nvPr/>
        </p:nvSpPr>
        <p:spPr bwMode="auto">
          <a:xfrm>
            <a:off x="1600200" y="1447800"/>
            <a:ext cx="5880100" cy="925513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General strategy:</a:t>
            </a:r>
          </a:p>
          <a:p>
            <a:endParaRPr lang="en-US" altLang="en-US" b="1"/>
          </a:p>
          <a:p>
            <a:r>
              <a:rPr lang="en-US" altLang="en-US"/>
              <a:t>coefficient of x</a:t>
            </a:r>
            <a:r>
              <a:rPr lang="en-US" altLang="en-US" baseline="30000"/>
              <a:t>n</a:t>
            </a:r>
            <a:r>
              <a:rPr lang="en-US" altLang="en-US"/>
              <a:t> = number of ways to choose n items.</a:t>
            </a:r>
          </a:p>
        </p:txBody>
      </p:sp>
      <p:sp>
        <p:nvSpPr>
          <p:cNvPr id="1302532" name="Text Box 4"/>
          <p:cNvSpPr txBox="1">
            <a:spLocks noChangeArrowheads="1"/>
          </p:cNvSpPr>
          <p:nvPr/>
        </p:nvSpPr>
        <p:spPr bwMode="auto">
          <a:xfrm>
            <a:off x="3505200" y="2681288"/>
            <a:ext cx="208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simple example:</a:t>
            </a:r>
          </a:p>
        </p:txBody>
      </p:sp>
      <p:pic>
        <p:nvPicPr>
          <p:cNvPr id="1302535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3429000"/>
            <a:ext cx="85518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2537" name="Picture 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19600"/>
            <a:ext cx="1649413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2538" name="Rectangle 10"/>
          <p:cNvSpPr>
            <a:spLocks noChangeArrowheads="1"/>
          </p:cNvSpPr>
          <p:nvPr/>
        </p:nvSpPr>
        <p:spPr bwMode="auto">
          <a:xfrm>
            <a:off x="1600200" y="5484813"/>
            <a:ext cx="5943600" cy="78898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 coefficient of x</a:t>
            </a:r>
            <a:r>
              <a:rPr lang="en-US" altLang="en-US" baseline="30000"/>
              <a:t>n</a:t>
            </a:r>
            <a:r>
              <a:rPr lang="en-US" altLang="en-US"/>
              <a:t> in (1 + x)</a:t>
            </a:r>
            <a:r>
              <a:rPr lang="en-US" altLang="en-US" baseline="30000"/>
              <a:t>k</a:t>
            </a:r>
            <a:r>
              <a:rPr lang="en-US" altLang="en-US"/>
              <a:t> is the number of ways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to choose n distinct items from a set of size 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532" grpId="0"/>
      <p:bldP spid="13025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506" name="Text Box 2"/>
          <p:cNvSpPr txBox="1">
            <a:spLocks noChangeArrowheads="1"/>
          </p:cNvSpPr>
          <p:nvPr/>
        </p:nvSpPr>
        <p:spPr bwMode="auto">
          <a:xfrm>
            <a:off x="3257550" y="457200"/>
            <a:ext cx="2533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Convolution Rule</a:t>
            </a:r>
          </a:p>
        </p:txBody>
      </p:sp>
      <p:sp>
        <p:nvSpPr>
          <p:cNvPr id="1301507" name="Rectangle 3"/>
          <p:cNvSpPr>
            <a:spLocks noChangeArrowheads="1"/>
          </p:cNvSpPr>
          <p:nvPr/>
        </p:nvSpPr>
        <p:spPr bwMode="auto">
          <a:xfrm>
            <a:off x="609600" y="1325563"/>
            <a:ext cx="7848600" cy="2027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/>
              <a:t>Let A(x) be the generating function for selecting items from set A.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 Let B(x) be the generating function for selecting items from set B. 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If A and B are disjoint, 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then the generating function for selecting items from the union A U B </a:t>
            </a:r>
          </a:p>
          <a:p>
            <a:pPr algn="ctr">
              <a:lnSpc>
                <a:spcPct val="150000"/>
              </a:lnSpc>
            </a:pPr>
            <a:r>
              <a:rPr lang="en-US" altLang="en-US"/>
              <a:t>is the product A(x) · B(x).</a:t>
            </a:r>
          </a:p>
        </p:txBody>
      </p:sp>
      <p:pic>
        <p:nvPicPr>
          <p:cNvPr id="130150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725863"/>
            <a:ext cx="5622925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150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43400"/>
            <a:ext cx="549910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1510" name="Picture 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0"/>
            <a:ext cx="747712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1512" name="Picture 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013" y="5260975"/>
            <a:ext cx="7258050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9" name="Text Box 7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Today’s Plan</a:t>
            </a:r>
          </a:p>
        </p:txBody>
      </p:sp>
      <p:sp>
        <p:nvSpPr>
          <p:cNvPr id="1272846" name="Text Box 14"/>
          <p:cNvSpPr txBox="1">
            <a:spLocks noChangeArrowheads="1"/>
          </p:cNvSpPr>
          <p:nvPr/>
        </p:nvSpPr>
        <p:spPr bwMode="auto">
          <a:xfrm>
            <a:off x="2133600" y="1774825"/>
            <a:ext cx="4968027" cy="21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latin typeface="Comic Sans MS" panose="030F0702030302020204" pitchFamily="66" charset="0"/>
              </a:rPr>
              <a:t>Solve recurrences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Catalan </a:t>
            </a:r>
            <a:r>
              <a:rPr lang="en-US" altLang="en-US" smtClean="0">
                <a:latin typeface="Comic Sans MS" panose="030F0702030302020204" pitchFamily="66" charset="0"/>
              </a:rPr>
              <a:t>number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82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71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Subsets</a:t>
            </a:r>
          </a:p>
        </p:txBody>
      </p:sp>
      <p:sp>
        <p:nvSpPr>
          <p:cNvPr id="1300483" name="Text Box 3"/>
          <p:cNvSpPr txBox="1">
            <a:spLocks noChangeArrowheads="1"/>
          </p:cNvSpPr>
          <p:nvPr/>
        </p:nvSpPr>
        <p:spPr bwMode="auto">
          <a:xfrm>
            <a:off x="1565275" y="1223963"/>
            <a:ext cx="5988050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Choose n items from k distinct elements {a1, a2, …, ak}</a:t>
            </a:r>
          </a:p>
        </p:txBody>
      </p:sp>
      <p:sp>
        <p:nvSpPr>
          <p:cNvPr id="1300484" name="Text Box 4"/>
          <p:cNvSpPr txBox="1">
            <a:spLocks noChangeArrowheads="1"/>
          </p:cNvSpPr>
          <p:nvPr/>
        </p:nvSpPr>
        <p:spPr bwMode="auto">
          <a:xfrm>
            <a:off x="1552575" y="1833563"/>
            <a:ext cx="607695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many ways to choose from single element set {a1}?</a:t>
            </a:r>
          </a:p>
        </p:txBody>
      </p:sp>
      <p:sp>
        <p:nvSpPr>
          <p:cNvPr id="1300485" name="Text Box 5"/>
          <p:cNvSpPr txBox="1">
            <a:spLocks noChangeArrowheads="1"/>
          </p:cNvSpPr>
          <p:nvPr/>
        </p:nvSpPr>
        <p:spPr bwMode="auto">
          <a:xfrm>
            <a:off x="1066800" y="2590800"/>
            <a:ext cx="700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is one way to choose 0 item, one way to choose 1 element.</a:t>
            </a:r>
          </a:p>
        </p:txBody>
      </p:sp>
      <p:sp>
        <p:nvSpPr>
          <p:cNvPr id="1300486" name="Text Box 6"/>
          <p:cNvSpPr txBox="1">
            <a:spLocks noChangeArrowheads="1"/>
          </p:cNvSpPr>
          <p:nvPr/>
        </p:nvSpPr>
        <p:spPr bwMode="auto">
          <a:xfrm>
            <a:off x="2133600" y="3200400"/>
            <a:ext cx="4811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the generating function for {a1} is (1+x) </a:t>
            </a:r>
          </a:p>
        </p:txBody>
      </p:sp>
      <p:sp>
        <p:nvSpPr>
          <p:cNvPr id="1300487" name="Text Box 7"/>
          <p:cNvSpPr txBox="1">
            <a:spLocks noChangeArrowheads="1"/>
          </p:cNvSpPr>
          <p:nvPr/>
        </p:nvSpPr>
        <p:spPr bwMode="auto">
          <a:xfrm>
            <a:off x="2133600" y="3671888"/>
            <a:ext cx="4848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the generating function for {a2} is (1+x) </a:t>
            </a:r>
          </a:p>
        </p:txBody>
      </p:sp>
      <p:sp>
        <p:nvSpPr>
          <p:cNvPr id="1300488" name="Text Box 8"/>
          <p:cNvSpPr txBox="1">
            <a:spLocks noChangeArrowheads="1"/>
          </p:cNvSpPr>
          <p:nvPr/>
        </p:nvSpPr>
        <p:spPr bwMode="auto">
          <a:xfrm>
            <a:off x="4075113" y="4038600"/>
            <a:ext cx="954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……………</a:t>
            </a:r>
          </a:p>
        </p:txBody>
      </p:sp>
      <p:sp>
        <p:nvSpPr>
          <p:cNvPr id="1300489" name="Text Box 9"/>
          <p:cNvSpPr txBox="1">
            <a:spLocks noChangeArrowheads="1"/>
          </p:cNvSpPr>
          <p:nvPr/>
        </p:nvSpPr>
        <p:spPr bwMode="auto">
          <a:xfrm>
            <a:off x="1828800" y="4572000"/>
            <a:ext cx="5334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 convolution rule, the generating function for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choosing items in a k-element set {a1,a2,…,ak} is:</a:t>
            </a:r>
          </a:p>
        </p:txBody>
      </p:sp>
      <p:pic>
        <p:nvPicPr>
          <p:cNvPr id="130049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16550"/>
            <a:ext cx="55626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484" grpId="0" animBg="1"/>
      <p:bldP spid="1300485" grpId="0"/>
      <p:bldP spid="1300486" grpId="0"/>
      <p:bldP spid="1300487" grpId="0"/>
      <p:bldP spid="1300488" grpId="0"/>
      <p:bldP spid="13004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458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304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Doughnuts</a:t>
            </a:r>
          </a:p>
        </p:txBody>
      </p:sp>
      <p:sp>
        <p:nvSpPr>
          <p:cNvPr id="1299459" name="Text Box 3"/>
          <p:cNvSpPr txBox="1">
            <a:spLocks noChangeArrowheads="1"/>
          </p:cNvSpPr>
          <p:nvPr/>
        </p:nvSpPr>
        <p:spPr bwMode="auto">
          <a:xfrm>
            <a:off x="1295400" y="1295400"/>
            <a:ext cx="649605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many ways can we select n doughnuts with k varieties?</a:t>
            </a:r>
          </a:p>
        </p:txBody>
      </p:sp>
      <p:sp>
        <p:nvSpPr>
          <p:cNvPr id="1299460" name="Text Box 4"/>
          <p:cNvSpPr txBox="1">
            <a:spLocks noChangeArrowheads="1"/>
          </p:cNvSpPr>
          <p:nvPr/>
        </p:nvSpPr>
        <p:spPr bwMode="auto">
          <a:xfrm>
            <a:off x="1257300" y="2116138"/>
            <a:ext cx="4772025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Suppose there is only chocolate doughnuts.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How many ways can we select n doughnuts?</a:t>
            </a:r>
          </a:p>
        </p:txBody>
      </p:sp>
      <p:pic>
        <p:nvPicPr>
          <p:cNvPr id="1299461" name="Picture 5" descr="ist2_3418351_chocolate_doughn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9462" name="Text Box 6"/>
          <p:cNvSpPr txBox="1">
            <a:spLocks noChangeArrowheads="1"/>
          </p:cNvSpPr>
          <p:nvPr/>
        </p:nvSpPr>
        <p:spPr bwMode="auto">
          <a:xfrm>
            <a:off x="0" y="3214688"/>
            <a:ext cx="9153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Well there is only one way to choose zero, one, two, three, ……, chocolate doughnuts.</a:t>
            </a:r>
          </a:p>
        </p:txBody>
      </p:sp>
      <p:pic>
        <p:nvPicPr>
          <p:cNvPr id="1299463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4495800"/>
            <a:ext cx="82883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9464" name="Text Box 8"/>
          <p:cNvSpPr txBox="1">
            <a:spLocks noChangeArrowheads="1"/>
          </p:cNvSpPr>
          <p:nvPr/>
        </p:nvSpPr>
        <p:spPr bwMode="auto">
          <a:xfrm>
            <a:off x="1066800" y="3886200"/>
            <a:ext cx="69945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 the generating function for choosing chocolate doughnuts is:</a:t>
            </a:r>
          </a:p>
        </p:txBody>
      </p:sp>
      <p:sp>
        <p:nvSpPr>
          <p:cNvPr id="1299465" name="Text Box 9"/>
          <p:cNvSpPr txBox="1">
            <a:spLocks noChangeArrowheads="1"/>
          </p:cNvSpPr>
          <p:nvPr/>
        </p:nvSpPr>
        <p:spPr bwMode="auto">
          <a:xfrm>
            <a:off x="1855788" y="6100763"/>
            <a:ext cx="2259012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 convolution rule:</a:t>
            </a:r>
          </a:p>
        </p:txBody>
      </p:sp>
      <p:sp>
        <p:nvSpPr>
          <p:cNvPr id="1299466" name="Text Box 10"/>
          <p:cNvSpPr txBox="1">
            <a:spLocks noChangeArrowheads="1"/>
          </p:cNvSpPr>
          <p:nvPr/>
        </p:nvSpPr>
        <p:spPr bwMode="auto">
          <a:xfrm>
            <a:off x="685800" y="5334000"/>
            <a:ext cx="73294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generating function for choosing doughnuts with k varieties is:</a:t>
            </a:r>
          </a:p>
        </p:txBody>
      </p:sp>
      <p:pic>
        <p:nvPicPr>
          <p:cNvPr id="1299468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13" y="5897563"/>
            <a:ext cx="124618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9460" grpId="0" animBg="1"/>
      <p:bldP spid="1299462" grpId="0"/>
      <p:bldP spid="1299464" grpId="0" animBg="1"/>
      <p:bldP spid="1299465" grpId="0" animBg="1"/>
      <p:bldP spid="129946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8434" name="Text Box 2"/>
          <p:cNvSpPr txBox="1">
            <a:spLocks noChangeArrowheads="1"/>
          </p:cNvSpPr>
          <p:nvPr/>
        </p:nvSpPr>
        <p:spPr bwMode="auto">
          <a:xfrm>
            <a:off x="2070100" y="1985963"/>
            <a:ext cx="2259013" cy="376237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 convolution rule:</a:t>
            </a:r>
          </a:p>
        </p:txBody>
      </p:sp>
      <p:sp>
        <p:nvSpPr>
          <p:cNvPr id="1298435" name="Text Box 3"/>
          <p:cNvSpPr txBox="1">
            <a:spLocks noChangeArrowheads="1"/>
          </p:cNvSpPr>
          <p:nvPr/>
        </p:nvSpPr>
        <p:spPr bwMode="auto">
          <a:xfrm>
            <a:off x="900113" y="1219200"/>
            <a:ext cx="73294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generating function for choosing doughnuts with k varieties is:</a:t>
            </a:r>
          </a:p>
        </p:txBody>
      </p:sp>
      <p:pic>
        <p:nvPicPr>
          <p:cNvPr id="129843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782763"/>
            <a:ext cx="1246188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8437" name="Text Box 5"/>
          <p:cNvSpPr txBox="1">
            <a:spLocks noChangeArrowheads="1"/>
          </p:cNvSpPr>
          <p:nvPr/>
        </p:nvSpPr>
        <p:spPr bwMode="auto">
          <a:xfrm>
            <a:off x="3048000" y="457200"/>
            <a:ext cx="304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Doughnuts</a:t>
            </a:r>
          </a:p>
        </p:txBody>
      </p:sp>
      <p:sp>
        <p:nvSpPr>
          <p:cNvPr id="1298438" name="Text Box 6"/>
          <p:cNvSpPr txBox="1">
            <a:spLocks noChangeArrowheads="1"/>
          </p:cNvSpPr>
          <p:nvPr/>
        </p:nvSpPr>
        <p:spPr bwMode="auto">
          <a:xfrm>
            <a:off x="2209800" y="2819400"/>
            <a:ext cx="471328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Now what?  How do we obtain the answer?</a:t>
            </a:r>
          </a:p>
        </p:txBody>
      </p:sp>
      <p:sp>
        <p:nvSpPr>
          <p:cNvPr id="1298439" name="Text Box 7"/>
          <p:cNvSpPr txBox="1">
            <a:spLocks noChangeArrowheads="1"/>
          </p:cNvSpPr>
          <p:nvPr/>
        </p:nvSpPr>
        <p:spPr bwMode="auto">
          <a:xfrm>
            <a:off x="3494088" y="3657600"/>
            <a:ext cx="2144712" cy="404813"/>
          </a:xfrm>
          <a:prstGeom prst="rect">
            <a:avLst/>
          </a:prstGeom>
          <a:solidFill>
            <a:srgbClr val="FFCCFF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Taylor’s Theorem</a:t>
            </a:r>
          </a:p>
        </p:txBody>
      </p:sp>
      <p:pic>
        <p:nvPicPr>
          <p:cNvPr id="1298442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4554538"/>
            <a:ext cx="777398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8443" name="Text Box 11"/>
          <p:cNvSpPr txBox="1">
            <a:spLocks noChangeArrowheads="1"/>
          </p:cNvSpPr>
          <p:nvPr/>
        </p:nvSpPr>
        <p:spPr bwMode="auto">
          <a:xfrm>
            <a:off x="2209800" y="5908675"/>
            <a:ext cx="4706938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where f</a:t>
            </a:r>
            <a:r>
              <a:rPr lang="en-US" altLang="en-US" baseline="30000"/>
              <a:t>(n)</a:t>
            </a:r>
            <a:r>
              <a:rPr lang="en-US" altLang="en-US"/>
              <a:t>(x) is the n-th derivative of f(x).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8438" grpId="0" animBg="1"/>
      <p:bldP spid="1298439" grpId="0" animBg="1"/>
      <p:bldP spid="12984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7410" name="Text Box 2"/>
          <p:cNvSpPr txBox="1">
            <a:spLocks noChangeArrowheads="1"/>
          </p:cNvSpPr>
          <p:nvPr/>
        </p:nvSpPr>
        <p:spPr bwMode="auto">
          <a:xfrm>
            <a:off x="3198813" y="457200"/>
            <a:ext cx="2744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Taylor’s Theorem</a:t>
            </a:r>
          </a:p>
        </p:txBody>
      </p:sp>
      <p:pic>
        <p:nvPicPr>
          <p:cNvPr id="129741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1295400"/>
            <a:ext cx="6278562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7414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613" y="1882775"/>
            <a:ext cx="1449387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7416" name="Picture 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2590800"/>
            <a:ext cx="690245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7418" name="Picture 1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3162300"/>
            <a:ext cx="152717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7420" name="Picture 1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3886200"/>
            <a:ext cx="7135812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7422" name="Picture 14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13" y="4495800"/>
            <a:ext cx="180816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7423" name="Picture 1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392738"/>
            <a:ext cx="7773988" cy="77946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386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304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Doughnuts</a:t>
            </a:r>
          </a:p>
        </p:txBody>
      </p:sp>
      <p:sp>
        <p:nvSpPr>
          <p:cNvPr id="1296387" name="Text Box 3"/>
          <p:cNvSpPr txBox="1">
            <a:spLocks noChangeArrowheads="1"/>
          </p:cNvSpPr>
          <p:nvPr/>
        </p:nvSpPr>
        <p:spPr bwMode="auto">
          <a:xfrm>
            <a:off x="152400" y="1371600"/>
            <a:ext cx="732948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generating function for choosing doughnuts with k varieties is:</a:t>
            </a:r>
          </a:p>
        </p:txBody>
      </p:sp>
      <p:pic>
        <p:nvPicPr>
          <p:cNvPr id="129638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219200"/>
            <a:ext cx="1246188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638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209800"/>
            <a:ext cx="7773988" cy="77946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6394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3344863"/>
            <a:ext cx="2586038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6396" name="Picture 1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67150"/>
            <a:ext cx="35052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6400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614988"/>
            <a:ext cx="7183438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6401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4422775"/>
            <a:ext cx="4689475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6402" name="Text Box 18"/>
          <p:cNvSpPr txBox="1">
            <a:spLocks noChangeArrowheads="1"/>
          </p:cNvSpPr>
          <p:nvPr/>
        </p:nvSpPr>
        <p:spPr bwMode="auto">
          <a:xfrm>
            <a:off x="1828800" y="5043488"/>
            <a:ext cx="492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640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362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304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Doughnuts</a:t>
            </a:r>
          </a:p>
        </p:txBody>
      </p:sp>
      <p:pic>
        <p:nvPicPr>
          <p:cNvPr id="1295363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4114800"/>
            <a:ext cx="7183437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5367" name="Text Box 7"/>
          <p:cNvSpPr txBox="1">
            <a:spLocks noChangeArrowheads="1"/>
          </p:cNvSpPr>
          <p:nvPr/>
        </p:nvSpPr>
        <p:spPr bwMode="auto">
          <a:xfrm>
            <a:off x="152400" y="1354138"/>
            <a:ext cx="732948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generating function for choosing doughnuts with k varieties is:</a:t>
            </a:r>
          </a:p>
        </p:txBody>
      </p:sp>
      <p:pic>
        <p:nvPicPr>
          <p:cNvPr id="1295368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201738"/>
            <a:ext cx="1246188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5369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192338"/>
            <a:ext cx="7773988" cy="77946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5370" name="Oval 10"/>
          <p:cNvSpPr>
            <a:spLocks noChangeArrowheads="1"/>
          </p:cNvSpPr>
          <p:nvPr/>
        </p:nvSpPr>
        <p:spPr bwMode="auto">
          <a:xfrm>
            <a:off x="6172200" y="1828800"/>
            <a:ext cx="1295400" cy="14478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95371" name="Text Box 11"/>
          <p:cNvSpPr txBox="1">
            <a:spLocks noChangeArrowheads="1"/>
          </p:cNvSpPr>
          <p:nvPr/>
        </p:nvSpPr>
        <p:spPr bwMode="auto">
          <a:xfrm>
            <a:off x="1050925" y="3443288"/>
            <a:ext cx="6805613" cy="376237"/>
          </a:xfrm>
          <a:prstGeom prst="rect">
            <a:avLst/>
          </a:prstGeom>
          <a:solidFill>
            <a:srgbClr val="CCFF99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number of ways to choose n doughnuts with k varieties is:</a:t>
            </a:r>
          </a:p>
        </p:txBody>
      </p:sp>
      <p:sp>
        <p:nvSpPr>
          <p:cNvPr id="1295372" name="Line 12"/>
          <p:cNvSpPr>
            <a:spLocks noChangeShapeType="1"/>
          </p:cNvSpPr>
          <p:nvPr/>
        </p:nvSpPr>
        <p:spPr bwMode="auto">
          <a:xfrm flipV="1">
            <a:off x="5410200" y="3124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295374" name="Picture 1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4876800"/>
            <a:ext cx="514191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5376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953000"/>
            <a:ext cx="208756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5377" name="Oval 17"/>
          <p:cNvSpPr>
            <a:spLocks noChangeArrowheads="1"/>
          </p:cNvSpPr>
          <p:nvPr/>
        </p:nvSpPr>
        <p:spPr bwMode="auto">
          <a:xfrm>
            <a:off x="6629400" y="4572000"/>
            <a:ext cx="1828800" cy="1447800"/>
          </a:xfrm>
          <a:prstGeom prst="ellips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295378" name="Text Box 18"/>
          <p:cNvSpPr txBox="1">
            <a:spLocks noChangeArrowheads="1"/>
          </p:cNvSpPr>
          <p:nvPr/>
        </p:nvSpPr>
        <p:spPr bwMode="auto">
          <a:xfrm>
            <a:off x="615950" y="6186488"/>
            <a:ext cx="7851775" cy="376237"/>
          </a:xfrm>
          <a:prstGeom prst="rect">
            <a:avLst/>
          </a:prstGeom>
          <a:solidFill>
            <a:srgbClr val="CCCCFF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is what we get before.  Now there is a general method to derive it.</a:t>
            </a:r>
          </a:p>
        </p:txBody>
      </p:sp>
      <p:sp>
        <p:nvSpPr>
          <p:cNvPr id="1295379" name="Line 19"/>
          <p:cNvSpPr>
            <a:spLocks noChangeShapeType="1"/>
          </p:cNvSpPr>
          <p:nvPr/>
        </p:nvSpPr>
        <p:spPr bwMode="auto">
          <a:xfrm flipV="1">
            <a:off x="5791200" y="57150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5370" grpId="0" animBg="1"/>
      <p:bldP spid="1295371" grpId="0" animBg="1"/>
      <p:bldP spid="1295372" grpId="0" animBg="1"/>
      <p:bldP spid="1295377" grpId="0" animBg="1"/>
      <p:bldP spid="1295378" grpId="0" animBg="1"/>
      <p:bldP spid="129537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4338" name="Text Box 2"/>
          <p:cNvSpPr txBox="1">
            <a:spLocks noChangeArrowheads="1"/>
          </p:cNvSpPr>
          <p:nvPr/>
        </p:nvSpPr>
        <p:spPr bwMode="auto">
          <a:xfrm>
            <a:off x="3367088" y="457200"/>
            <a:ext cx="2424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Fruits</a:t>
            </a:r>
          </a:p>
        </p:txBody>
      </p:sp>
      <p:sp>
        <p:nvSpPr>
          <p:cNvPr id="1294339" name="Text Box 3"/>
          <p:cNvSpPr txBox="1">
            <a:spLocks noChangeArrowheads="1"/>
          </p:cNvSpPr>
          <p:nvPr/>
        </p:nvSpPr>
        <p:spPr bwMode="auto">
          <a:xfrm>
            <a:off x="2292350" y="1184275"/>
            <a:ext cx="456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is an “impossible” counting problem…</a:t>
            </a:r>
          </a:p>
        </p:txBody>
      </p:sp>
      <p:sp>
        <p:nvSpPr>
          <p:cNvPr id="1294340" name="Rectangle 4"/>
          <p:cNvSpPr>
            <a:spLocks noChangeArrowheads="1"/>
          </p:cNvSpPr>
          <p:nvPr/>
        </p:nvSpPr>
        <p:spPr bwMode="auto">
          <a:xfrm>
            <a:off x="381000" y="1828800"/>
            <a:ext cx="8382000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many ways can we fill a bag with n fruits with the following constraints?</a:t>
            </a:r>
          </a:p>
        </p:txBody>
      </p:sp>
      <p:sp>
        <p:nvSpPr>
          <p:cNvPr id="1294342" name="Rectangle 6"/>
          <p:cNvSpPr>
            <a:spLocks noChangeArrowheads="1"/>
          </p:cNvSpPr>
          <p:nvPr/>
        </p:nvSpPr>
        <p:spPr bwMode="auto">
          <a:xfrm>
            <a:off x="1600200" y="2514600"/>
            <a:ext cx="59436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• The number of apples must be even.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• The number of bananas must be a multiple of 5.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• There can be at most four oranges.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• There can be at most one pear.</a:t>
            </a:r>
          </a:p>
        </p:txBody>
      </p:sp>
      <p:pic>
        <p:nvPicPr>
          <p:cNvPr id="12943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678363"/>
            <a:ext cx="4648200" cy="187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4344" name="Rectangle 8"/>
          <p:cNvSpPr>
            <a:spLocks noChangeArrowheads="1"/>
          </p:cNvSpPr>
          <p:nvPr/>
        </p:nvSpPr>
        <p:spPr bwMode="auto">
          <a:xfrm>
            <a:off x="1371600" y="4357688"/>
            <a:ext cx="637698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For example, there are 7 ways to form a bag with 6 fruits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340" grpId="0" animBg="1"/>
      <p:bldP spid="129434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314" name="Text Box 2"/>
          <p:cNvSpPr txBox="1">
            <a:spLocks noChangeArrowheads="1"/>
          </p:cNvSpPr>
          <p:nvPr/>
        </p:nvSpPr>
        <p:spPr bwMode="auto">
          <a:xfrm>
            <a:off x="3367088" y="457200"/>
            <a:ext cx="2424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Fruits</a:t>
            </a:r>
          </a:p>
        </p:txBody>
      </p:sp>
      <p:sp>
        <p:nvSpPr>
          <p:cNvPr id="1293315" name="Rectangle 3"/>
          <p:cNvSpPr>
            <a:spLocks noChangeArrowheads="1"/>
          </p:cNvSpPr>
          <p:nvPr/>
        </p:nvSpPr>
        <p:spPr bwMode="auto">
          <a:xfrm>
            <a:off x="1600200" y="1066800"/>
            <a:ext cx="5943600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• The number of apples must be even.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• The number of bananas must be a multiple of 5.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• There can be at most four oranges.</a:t>
            </a:r>
          </a:p>
          <a:p>
            <a:pPr>
              <a:lnSpc>
                <a:spcPct val="150000"/>
              </a:lnSpc>
            </a:pPr>
            <a:r>
              <a:rPr lang="en-US" altLang="en-US"/>
              <a:t>• There can be at most one pear.</a:t>
            </a:r>
          </a:p>
        </p:txBody>
      </p:sp>
      <p:sp>
        <p:nvSpPr>
          <p:cNvPr id="1293316" name="Text Box 4"/>
          <p:cNvSpPr txBox="1">
            <a:spLocks noChangeArrowheads="1"/>
          </p:cNvSpPr>
          <p:nvPr/>
        </p:nvSpPr>
        <p:spPr bwMode="auto">
          <a:xfrm>
            <a:off x="661988" y="2819400"/>
            <a:ext cx="16986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GF for apples:</a:t>
            </a:r>
          </a:p>
        </p:txBody>
      </p:sp>
      <p:pic>
        <p:nvPicPr>
          <p:cNvPr id="1293318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2667000"/>
            <a:ext cx="52959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3319" name="Text Box 7"/>
          <p:cNvSpPr txBox="1">
            <a:spLocks noChangeArrowheads="1"/>
          </p:cNvSpPr>
          <p:nvPr/>
        </p:nvSpPr>
        <p:spPr bwMode="auto">
          <a:xfrm>
            <a:off x="457200" y="3581400"/>
            <a:ext cx="18748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GF for bananas:</a:t>
            </a:r>
          </a:p>
        </p:txBody>
      </p:sp>
      <p:pic>
        <p:nvPicPr>
          <p:cNvPr id="1293322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3429000"/>
            <a:ext cx="54514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3323" name="Text Box 11"/>
          <p:cNvSpPr txBox="1">
            <a:spLocks noChangeArrowheads="1"/>
          </p:cNvSpPr>
          <p:nvPr/>
        </p:nvSpPr>
        <p:spPr bwMode="auto">
          <a:xfrm>
            <a:off x="457200" y="4424363"/>
            <a:ext cx="186213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GF for oranges:</a:t>
            </a:r>
          </a:p>
        </p:txBody>
      </p:sp>
      <p:pic>
        <p:nvPicPr>
          <p:cNvPr id="1293325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37038"/>
            <a:ext cx="5888038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3326" name="Text Box 14"/>
          <p:cNvSpPr txBox="1">
            <a:spLocks noChangeArrowheads="1"/>
          </p:cNvSpPr>
          <p:nvPr/>
        </p:nvSpPr>
        <p:spPr bwMode="auto">
          <a:xfrm>
            <a:off x="661988" y="5257800"/>
            <a:ext cx="16240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GF for pears:</a:t>
            </a:r>
          </a:p>
        </p:txBody>
      </p:sp>
      <p:pic>
        <p:nvPicPr>
          <p:cNvPr id="1293328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256213"/>
            <a:ext cx="20256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3329" name="Text Box 17"/>
          <p:cNvSpPr txBox="1">
            <a:spLocks noChangeArrowheads="1"/>
          </p:cNvSpPr>
          <p:nvPr/>
        </p:nvSpPr>
        <p:spPr bwMode="auto">
          <a:xfrm>
            <a:off x="609600" y="6024563"/>
            <a:ext cx="1665288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GF for fruits:</a:t>
            </a:r>
          </a:p>
        </p:txBody>
      </p:sp>
      <p:pic>
        <p:nvPicPr>
          <p:cNvPr id="1293331" name="Picture 1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837238"/>
            <a:ext cx="4438650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3333" name="Picture 2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5897563"/>
            <a:ext cx="16510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3334" name="Text Box 22"/>
          <p:cNvSpPr txBox="1">
            <a:spLocks noChangeArrowheads="1"/>
          </p:cNvSpPr>
          <p:nvPr/>
        </p:nvSpPr>
        <p:spPr bwMode="auto">
          <a:xfrm>
            <a:off x="5410200" y="5146675"/>
            <a:ext cx="2190750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By convolution rule</a:t>
            </a:r>
          </a:p>
        </p:txBody>
      </p:sp>
      <p:sp>
        <p:nvSpPr>
          <p:cNvPr id="1293335" name="Line 23"/>
          <p:cNvSpPr>
            <a:spLocks noChangeShapeType="1"/>
          </p:cNvSpPr>
          <p:nvPr/>
        </p:nvSpPr>
        <p:spPr bwMode="auto">
          <a:xfrm flipH="1">
            <a:off x="5486400" y="5486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3316" grpId="0" animBg="1"/>
      <p:bldP spid="1293319" grpId="0" animBg="1"/>
      <p:bldP spid="1293323" grpId="0" animBg="1"/>
      <p:bldP spid="1293326" grpId="0" animBg="1"/>
      <p:bldP spid="1293329" grpId="0" animBg="1"/>
      <p:bldP spid="1293334" grpId="0" animBg="1"/>
      <p:bldP spid="129333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290" name="Text Box 2"/>
          <p:cNvSpPr txBox="1">
            <a:spLocks noChangeArrowheads="1"/>
          </p:cNvSpPr>
          <p:nvPr/>
        </p:nvSpPr>
        <p:spPr bwMode="auto">
          <a:xfrm>
            <a:off x="3367088" y="457200"/>
            <a:ext cx="2424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Choosing Fruits</a:t>
            </a:r>
          </a:p>
        </p:txBody>
      </p:sp>
      <p:sp>
        <p:nvSpPr>
          <p:cNvPr id="1292291" name="Text Box 3"/>
          <p:cNvSpPr txBox="1">
            <a:spLocks noChangeArrowheads="1"/>
          </p:cNvSpPr>
          <p:nvPr/>
        </p:nvSpPr>
        <p:spPr bwMode="auto">
          <a:xfrm>
            <a:off x="1447800" y="1524000"/>
            <a:ext cx="348615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Generating function for fruits:</a:t>
            </a:r>
          </a:p>
        </p:txBody>
      </p:sp>
      <p:pic>
        <p:nvPicPr>
          <p:cNvPr id="129229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1371600"/>
            <a:ext cx="1651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2293" name="Rectangle 5"/>
          <p:cNvSpPr>
            <a:spLocks noChangeArrowheads="1"/>
          </p:cNvSpPr>
          <p:nvPr/>
        </p:nvSpPr>
        <p:spPr bwMode="auto">
          <a:xfrm>
            <a:off x="381000" y="2519363"/>
            <a:ext cx="8382000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How many ways can we fill a bag with n fruits with the following constraints?</a:t>
            </a:r>
          </a:p>
        </p:txBody>
      </p:sp>
      <p:pic>
        <p:nvPicPr>
          <p:cNvPr id="1292294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9000"/>
            <a:ext cx="48133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2295" name="Text Box 7"/>
          <p:cNvSpPr txBox="1">
            <a:spLocks noChangeArrowheads="1"/>
          </p:cNvSpPr>
          <p:nvPr/>
        </p:nvSpPr>
        <p:spPr bwMode="auto">
          <a:xfrm>
            <a:off x="3065463" y="4841875"/>
            <a:ext cx="2963862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answer is exactly n+1!</a:t>
            </a:r>
          </a:p>
        </p:txBody>
      </p:sp>
      <p:sp>
        <p:nvSpPr>
          <p:cNvPr id="1292296" name="Text Box 8"/>
          <p:cNvSpPr txBox="1">
            <a:spLocks noChangeArrowheads="1"/>
          </p:cNvSpPr>
          <p:nvPr/>
        </p:nvSpPr>
        <p:spPr bwMode="auto">
          <a:xfrm>
            <a:off x="1398588" y="5715000"/>
            <a:ext cx="6373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solve an impossible counting problem in a routine way…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2293" grpId="0" animBg="1"/>
      <p:bldP spid="1292295" grpId="0" animBg="1"/>
      <p:bldP spid="129229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178" name="Text Box 2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Today’s Plan</a:t>
            </a:r>
          </a:p>
        </p:txBody>
      </p:sp>
      <p:sp>
        <p:nvSpPr>
          <p:cNvPr id="1330179" name="Text Box 3"/>
          <p:cNvSpPr txBox="1">
            <a:spLocks noChangeArrowheads="1"/>
          </p:cNvSpPr>
          <p:nvPr/>
        </p:nvSpPr>
        <p:spPr bwMode="auto">
          <a:xfrm>
            <a:off x="2133600" y="1774825"/>
            <a:ext cx="4968027" cy="21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latin typeface="Comic Sans MS" panose="030F0702030302020204" pitchFamily="66" charset="0"/>
              </a:rPr>
              <a:t>Solve recurrences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Catalan </a:t>
            </a:r>
            <a:r>
              <a:rPr lang="en-US" altLang="en-US" dirty="0" smtClean="0">
                <a:solidFill>
                  <a:schemeClr val="bg2"/>
                </a:solidFill>
                <a:latin typeface="Comic Sans MS" panose="030F0702030302020204" pitchFamily="66" charset="0"/>
              </a:rPr>
              <a:t>number</a:t>
            </a:r>
            <a:endParaRPr lang="en-US" altLang="en-US" dirty="0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106" name="Text Box 2"/>
          <p:cNvSpPr txBox="1">
            <a:spLocks noChangeArrowheads="1"/>
          </p:cNvSpPr>
          <p:nvPr/>
        </p:nvSpPr>
        <p:spPr bwMode="auto">
          <a:xfrm>
            <a:off x="2922588" y="457200"/>
            <a:ext cx="324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Generating Functions</a:t>
            </a:r>
          </a:p>
        </p:txBody>
      </p:sp>
      <p:sp>
        <p:nvSpPr>
          <p:cNvPr id="1327107" name="Text Box 3"/>
          <p:cNvSpPr txBox="1">
            <a:spLocks noChangeArrowheads="1"/>
          </p:cNvSpPr>
          <p:nvPr/>
        </p:nvSpPr>
        <p:spPr bwMode="auto">
          <a:xfrm>
            <a:off x="1676400" y="1641475"/>
            <a:ext cx="2611438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sequence of numbers</a:t>
            </a:r>
          </a:p>
        </p:txBody>
      </p:sp>
      <p:sp>
        <p:nvSpPr>
          <p:cNvPr id="1327108" name="Text Box 4"/>
          <p:cNvSpPr txBox="1">
            <a:spLocks noChangeArrowheads="1"/>
          </p:cNvSpPr>
          <p:nvPr/>
        </p:nvSpPr>
        <p:spPr bwMode="auto">
          <a:xfrm>
            <a:off x="5768975" y="1641475"/>
            <a:ext cx="1262063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function</a:t>
            </a:r>
          </a:p>
        </p:txBody>
      </p:sp>
      <p:sp>
        <p:nvSpPr>
          <p:cNvPr id="1327109" name="Line 5"/>
          <p:cNvSpPr>
            <a:spLocks noChangeShapeType="1"/>
          </p:cNvSpPr>
          <p:nvPr/>
        </p:nvSpPr>
        <p:spPr bwMode="auto">
          <a:xfrm>
            <a:off x="4668838" y="1828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7110" name="Text Box 6"/>
          <p:cNvSpPr txBox="1">
            <a:spLocks noChangeArrowheads="1"/>
          </p:cNvSpPr>
          <p:nvPr/>
        </p:nvSpPr>
        <p:spPr bwMode="auto">
          <a:xfrm>
            <a:off x="5791200" y="2519363"/>
            <a:ext cx="14636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 polynomial</a:t>
            </a:r>
          </a:p>
        </p:txBody>
      </p:sp>
      <p:sp>
        <p:nvSpPr>
          <p:cNvPr id="1327111" name="Line 7"/>
          <p:cNvSpPr>
            <a:spLocks noChangeShapeType="1"/>
          </p:cNvSpPr>
          <p:nvPr/>
        </p:nvSpPr>
        <p:spPr bwMode="auto">
          <a:xfrm flipV="1">
            <a:off x="64008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27112" name="Text Box 8"/>
          <p:cNvSpPr txBox="1">
            <a:spLocks noChangeArrowheads="1"/>
          </p:cNvSpPr>
          <p:nvPr/>
        </p:nvSpPr>
        <p:spPr bwMode="auto">
          <a:xfrm>
            <a:off x="381000" y="3394075"/>
            <a:ext cx="845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Through this mapping, we can apply our techniques for manipulating functions.</a:t>
            </a:r>
          </a:p>
        </p:txBody>
      </p:sp>
      <p:sp>
        <p:nvSpPr>
          <p:cNvPr id="1327113" name="Text Box 9"/>
          <p:cNvSpPr txBox="1">
            <a:spLocks noChangeArrowheads="1"/>
          </p:cNvSpPr>
          <p:nvPr/>
        </p:nvSpPr>
        <p:spPr bwMode="auto">
          <a:xfrm>
            <a:off x="2133600" y="4267200"/>
            <a:ext cx="492125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Solve recurrences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7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7108" grpId="0" animBg="1"/>
      <p:bldP spid="1327109" grpId="0" animBg="1"/>
      <p:bldP spid="1327110" grpId="0" animBg="1"/>
      <p:bldP spid="1327111" grpId="0" animBg="1"/>
      <p:bldP spid="13271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1266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704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Solving Recurrences with Generating Functions</a:t>
            </a:r>
          </a:p>
        </p:txBody>
      </p:sp>
      <p:sp>
        <p:nvSpPr>
          <p:cNvPr id="1291267" name="Rectangle 2"/>
          <p:cNvSpPr>
            <a:spLocks noChangeArrowheads="1"/>
          </p:cNvSpPr>
          <p:nvPr/>
        </p:nvSpPr>
        <p:spPr bwMode="auto">
          <a:xfrm>
            <a:off x="2133600" y="1752600"/>
            <a:ext cx="2971800" cy="457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algn="ctr"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lang="en-US" altLang="en-US" sz="1800" b="1">
                <a:latin typeface="Comic Sans MS" panose="030F0702030302020204" pitchFamily="66" charset="0"/>
              </a:rPr>
              <a:t>The Rabbit Population</a:t>
            </a:r>
          </a:p>
        </p:txBody>
      </p:sp>
      <p:sp>
        <p:nvSpPr>
          <p:cNvPr id="568323" name="Rectangle 3"/>
          <p:cNvSpPr>
            <a:spLocks noChangeArrowheads="1"/>
          </p:cNvSpPr>
          <p:nvPr/>
        </p:nvSpPr>
        <p:spPr bwMode="auto">
          <a:xfrm>
            <a:off x="1219200" y="3200400"/>
            <a:ext cx="6629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lang="en-US" altLang="en-US" sz="1800">
                <a:latin typeface="Comic Sans MS" panose="030F0702030302020204" pitchFamily="66" charset="0"/>
              </a:rPr>
              <a:t>A mature boy/girl rabbit pair reproduces every month.</a:t>
            </a:r>
          </a:p>
          <a:p>
            <a:pPr>
              <a:lnSpc>
                <a:spcPct val="150000"/>
              </a:lnSpc>
            </a:pPr>
            <a:r>
              <a:rPr lang="en-US" altLang="en-US" sz="1800">
                <a:latin typeface="Comic Sans MS" panose="030F0702030302020204" pitchFamily="66" charset="0"/>
              </a:rPr>
              <a:t>Rabbits mature after one month.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		w</a:t>
            </a:r>
            <a:r>
              <a:rPr lang="en-US" altLang="en-US" sz="1800" baseline="-25000">
                <a:latin typeface="Comic Sans MS" panose="030F0702030302020204" pitchFamily="66" charset="0"/>
              </a:rPr>
              <a:t>n</a:t>
            </a:r>
            <a:r>
              <a:rPr lang="en-US" altLang="en-US" sz="1800">
                <a:latin typeface="Comic Sans MS" panose="030F0702030302020204" pitchFamily="66" charset="0"/>
              </a:rPr>
              <a:t>::= # ne</a:t>
            </a: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w</a:t>
            </a:r>
            <a:r>
              <a:rPr lang="en-US" altLang="en-US" sz="1800">
                <a:latin typeface="Comic Sans MS" panose="030F0702030302020204" pitchFamily="66" charset="0"/>
              </a:rPr>
              <a:t>born pairs after n months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Comic Sans MS" panose="030F0702030302020204" pitchFamily="66" charset="0"/>
              </a:rPr>
              <a:t>		r</a:t>
            </a:r>
            <a:r>
              <a:rPr lang="en-US" altLang="en-US" sz="1800" baseline="-25000">
                <a:latin typeface="Comic Sans MS" panose="030F0702030302020204" pitchFamily="66" charset="0"/>
              </a:rPr>
              <a:t>n</a:t>
            </a:r>
            <a:r>
              <a:rPr lang="en-US" altLang="en-US" sz="1800">
                <a:latin typeface="Comic Sans MS" panose="030F0702030302020204" pitchFamily="66" charset="0"/>
              </a:rPr>
              <a:t>::= # </a:t>
            </a:r>
            <a:r>
              <a:rPr lang="en-US" altLang="en-US" sz="1800">
                <a:solidFill>
                  <a:srgbClr val="008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1800">
                <a:latin typeface="Comic Sans MS" panose="030F0702030302020204" pitchFamily="66" charset="0"/>
              </a:rPr>
              <a:t>eproducing pairs after n months</a:t>
            </a:r>
          </a:p>
          <a:p>
            <a:pPr>
              <a:lnSpc>
                <a:spcPct val="150000"/>
              </a:lnSpc>
            </a:pPr>
            <a:r>
              <a:rPr lang="en-US" altLang="en-US" sz="1800">
                <a:latin typeface="Comic Sans MS" panose="030F0702030302020204" pitchFamily="66" charset="0"/>
              </a:rPr>
              <a:t>Start with a newborn pair:   </a:t>
            </a: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w</a:t>
            </a:r>
            <a:r>
              <a:rPr lang="en-US" altLang="en-US" sz="18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0 </a:t>
            </a:r>
            <a:r>
              <a:rPr lang="en-US" altLang="en-US" sz="1800">
                <a:solidFill>
                  <a:srgbClr val="0000FF"/>
                </a:solidFill>
                <a:latin typeface="Comic Sans MS" panose="030F0702030302020204" pitchFamily="66" charset="0"/>
              </a:rPr>
              <a:t>=1, </a:t>
            </a:r>
            <a:r>
              <a:rPr lang="en-US" altLang="en-US" sz="1800">
                <a:solidFill>
                  <a:srgbClr val="008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1800" baseline="-25000">
                <a:solidFill>
                  <a:srgbClr val="008000"/>
                </a:solidFill>
                <a:latin typeface="Comic Sans MS" panose="030F0702030302020204" pitchFamily="66" charset="0"/>
              </a:rPr>
              <a:t>0 </a:t>
            </a:r>
            <a:r>
              <a:rPr lang="en-US" altLang="en-US" sz="1800">
                <a:solidFill>
                  <a:srgbClr val="008000"/>
                </a:solidFill>
                <a:latin typeface="Comic Sans MS" panose="030F0702030302020204" pitchFamily="66" charset="0"/>
              </a:rPr>
              <a:t>= 0</a:t>
            </a:r>
            <a:endParaRPr lang="en-US" altLang="en-US" sz="1800">
              <a:latin typeface="Comic Sans MS" panose="030F0702030302020204" pitchFamily="66" charset="0"/>
            </a:endParaRPr>
          </a:p>
        </p:txBody>
      </p:sp>
      <p:pic>
        <p:nvPicPr>
          <p:cNvPr id="568327" name="Picture 7" descr="MPj031689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50963"/>
            <a:ext cx="1828800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7" name="Rectangle 3"/>
          <p:cNvSpPr>
            <a:spLocks noChangeArrowheads="1"/>
          </p:cNvSpPr>
          <p:nvPr/>
        </p:nvSpPr>
        <p:spPr bwMode="auto">
          <a:xfrm>
            <a:off x="1905000" y="1371600"/>
            <a:ext cx="5334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w</a:t>
            </a:r>
            <a:r>
              <a:rPr lang="en-US" altLang="en-US" sz="2000" baseline="-25000"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latin typeface="Comic Sans MS" panose="030F0702030302020204" pitchFamily="66" charset="0"/>
              </a:rPr>
              <a:t>::= # ne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w</a:t>
            </a:r>
            <a:r>
              <a:rPr lang="en-US" altLang="en-US" sz="2000">
                <a:latin typeface="Comic Sans MS" panose="030F0702030302020204" pitchFamily="66" charset="0"/>
              </a:rPr>
              <a:t>born pairs after n months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8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2000" baseline="-25000"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latin typeface="Comic Sans MS" panose="030F0702030302020204" pitchFamily="66" charset="0"/>
              </a:rPr>
              <a:t>::= # </a:t>
            </a:r>
            <a:r>
              <a:rPr lang="en-US" altLang="en-US" sz="2000">
                <a:solidFill>
                  <a:srgbClr val="008000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2000">
                <a:latin typeface="Comic Sans MS" panose="030F0702030302020204" pitchFamily="66" charset="0"/>
              </a:rPr>
              <a:t>eproducing pairs after n  months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           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                   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>
                <a:latin typeface="Comic Sans MS" panose="030F0702030302020204" pitchFamily="66" charset="0"/>
              </a:rPr>
              <a:t>=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1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                   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>
                <a:latin typeface="Comic Sans MS" panose="030F0702030302020204" pitchFamily="66" charset="0"/>
              </a:rPr>
              <a:t>=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n-1</a:t>
            </a:r>
            <a:r>
              <a:rPr lang="en-US" altLang="en-US" sz="2000">
                <a:latin typeface="Comic Sans MS" panose="030F0702030302020204" pitchFamily="66" charset="0"/>
              </a:rPr>
              <a:t> + </a:t>
            </a:r>
            <a:r>
              <a:rPr lang="en-US" altLang="en-US" sz="2000">
                <a:solidFill>
                  <a:srgbClr val="008000"/>
                </a:solidFill>
                <a:latin typeface="Comic Sans MS" panose="030F0702030302020204" pitchFamily="66" charset="0"/>
              </a:rPr>
              <a:t>w</a:t>
            </a:r>
            <a:r>
              <a:rPr lang="en-US" altLang="en-US" sz="2000" baseline="-25000">
                <a:solidFill>
                  <a:srgbClr val="008000"/>
                </a:solidFill>
                <a:latin typeface="Comic Sans MS" panose="030F0702030302020204" pitchFamily="66" charset="0"/>
              </a:rPr>
              <a:t>n-1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                     </a:t>
            </a:r>
            <a:r>
              <a:rPr lang="en-US" altLang="en-US" sz="2000">
                <a:solidFill>
                  <a:srgbClr val="008000"/>
                </a:solidFill>
                <a:latin typeface="Comic Sans MS" panose="030F0702030302020204" pitchFamily="66" charset="0"/>
              </a:rPr>
              <a:t>w</a:t>
            </a:r>
            <a:r>
              <a:rPr lang="en-US" altLang="en-US" sz="2000" baseline="-25000">
                <a:solidFill>
                  <a:srgbClr val="008000"/>
                </a:solidFill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latin typeface="Comic Sans MS" panose="030F0702030302020204" pitchFamily="66" charset="0"/>
              </a:rPr>
              <a:t> = 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n-1   </a:t>
            </a:r>
            <a:r>
              <a:rPr lang="en-US" altLang="en-US" sz="2000">
                <a:latin typeface="Comic Sans MS" panose="030F0702030302020204" pitchFamily="66" charset="0"/>
              </a:rPr>
              <a:t>so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                     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000">
                <a:latin typeface="Comic Sans MS" panose="030F0702030302020204" pitchFamily="66" charset="0"/>
              </a:rPr>
              <a:t>=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 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n-1</a:t>
            </a:r>
            <a:r>
              <a:rPr lang="en-US" altLang="en-US" sz="2000">
                <a:latin typeface="Comic Sans MS" panose="030F0702030302020204" pitchFamily="66" charset="0"/>
              </a:rPr>
              <a:t> + </a:t>
            </a:r>
            <a:r>
              <a:rPr lang="en-US" altLang="en-US" sz="2000">
                <a:solidFill>
                  <a:srgbClr val="0000FF"/>
                </a:solidFill>
                <a:latin typeface="Comic Sans MS" panose="030F0702030302020204" pitchFamily="66" charset="0"/>
              </a:rPr>
              <a:t>r</a:t>
            </a:r>
            <a:r>
              <a:rPr lang="en-US" altLang="en-US" sz="20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n-2</a:t>
            </a:r>
          </a:p>
        </p:txBody>
      </p:sp>
      <p:sp>
        <p:nvSpPr>
          <p:cNvPr id="570374" name="Text Box 6"/>
          <p:cNvSpPr txBox="1">
            <a:spLocks noChangeArrowheads="1"/>
          </p:cNvSpPr>
          <p:nvPr/>
        </p:nvSpPr>
        <p:spPr bwMode="auto">
          <a:xfrm>
            <a:off x="1219200" y="6172200"/>
            <a:ext cx="6781800" cy="379413"/>
          </a:xfrm>
          <a:prstGeom prst="rect">
            <a:avLst/>
          </a:prstGeom>
          <a:solidFill>
            <a:srgbClr val="FFFF66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>
                <a:latin typeface="Comic Sans MS" panose="030F0702030302020204" pitchFamily="66" charset="0"/>
              </a:rPr>
              <a:t>It was </a:t>
            </a:r>
            <a:r>
              <a:rPr kumimoji="0" lang="en-US" altLang="en-US">
                <a:solidFill>
                  <a:srgbClr val="0000FF"/>
                </a:solidFill>
                <a:latin typeface="Comic Sans MS" panose="030F0702030302020204" pitchFamily="66" charset="0"/>
              </a:rPr>
              <a:t>Fibonacci</a:t>
            </a:r>
            <a:r>
              <a:rPr kumimoji="0" lang="en-US" altLang="en-US">
                <a:latin typeface="Comic Sans MS" panose="030F0702030302020204" pitchFamily="66" charset="0"/>
              </a:rPr>
              <a:t> who was studying rabbit population growth.</a:t>
            </a:r>
          </a:p>
        </p:txBody>
      </p:sp>
      <p:sp>
        <p:nvSpPr>
          <p:cNvPr id="1290244" name="Text Box 4"/>
          <p:cNvSpPr txBox="1">
            <a:spLocks noChangeArrowheads="1"/>
          </p:cNvSpPr>
          <p:nvPr/>
        </p:nvSpPr>
        <p:spPr bwMode="auto">
          <a:xfrm>
            <a:off x="3124200" y="457200"/>
            <a:ext cx="2867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Rabbit Populations</a:t>
            </a:r>
          </a:p>
        </p:txBody>
      </p:sp>
      <p:sp>
        <p:nvSpPr>
          <p:cNvPr id="1290245" name="Text Box 5"/>
          <p:cNvSpPr txBox="1">
            <a:spLocks noChangeArrowheads="1"/>
          </p:cNvSpPr>
          <p:nvPr/>
        </p:nvSpPr>
        <p:spPr bwMode="auto">
          <a:xfrm>
            <a:off x="2667000" y="5424488"/>
            <a:ext cx="3884613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many rabbits after n months?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4" grpId="0" animBg="1"/>
      <p:bldP spid="129024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301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Fibonacci Sequence</a:t>
            </a:r>
          </a:p>
        </p:txBody>
      </p:sp>
      <p:sp>
        <p:nvSpPr>
          <p:cNvPr id="1289220" name="Text Box 4"/>
          <p:cNvSpPr txBox="1">
            <a:spLocks noChangeArrowheads="1"/>
          </p:cNvSpPr>
          <p:nvPr/>
        </p:nvSpPr>
        <p:spPr bwMode="auto">
          <a:xfrm>
            <a:off x="2057400" y="1489075"/>
            <a:ext cx="506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Fibonacci sequence we want to analyze is:</a:t>
            </a:r>
          </a:p>
        </p:txBody>
      </p:sp>
      <p:pic>
        <p:nvPicPr>
          <p:cNvPr id="1289222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2224088"/>
            <a:ext cx="2897188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9223" name="Text Box 7"/>
          <p:cNvSpPr txBox="1">
            <a:spLocks noChangeArrowheads="1"/>
          </p:cNvSpPr>
          <p:nvPr/>
        </p:nvSpPr>
        <p:spPr bwMode="auto">
          <a:xfrm>
            <a:off x="1981200" y="3505200"/>
            <a:ext cx="52371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Define a generating function for this sequence:</a:t>
            </a:r>
          </a:p>
        </p:txBody>
      </p:sp>
      <p:sp>
        <p:nvSpPr>
          <p:cNvPr id="1289226" name="Text Box 10"/>
          <p:cNvSpPr txBox="1">
            <a:spLocks noChangeArrowheads="1"/>
          </p:cNvSpPr>
          <p:nvPr/>
        </p:nvSpPr>
        <p:spPr bwMode="auto">
          <a:xfrm>
            <a:off x="2278063" y="5119688"/>
            <a:ext cx="1303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Remember</a:t>
            </a:r>
          </a:p>
        </p:txBody>
      </p:sp>
      <p:pic>
        <p:nvPicPr>
          <p:cNvPr id="1289228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143500"/>
            <a:ext cx="2476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9229" name="Text Box 13"/>
          <p:cNvSpPr txBox="1">
            <a:spLocks noChangeArrowheads="1"/>
          </p:cNvSpPr>
          <p:nvPr/>
        </p:nvSpPr>
        <p:spPr bwMode="auto">
          <a:xfrm>
            <a:off x="1976438" y="5832475"/>
            <a:ext cx="5119687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First we want to obtain a closed form for R(x)</a:t>
            </a:r>
          </a:p>
        </p:txBody>
      </p:sp>
      <p:pic>
        <p:nvPicPr>
          <p:cNvPr id="1289230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4335463"/>
            <a:ext cx="5513387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9232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5014913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9223" grpId="0" animBg="1"/>
      <p:bldP spid="1289226" grpId="0"/>
      <p:bldP spid="128922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6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8804275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R(x)::= 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+…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-xR(x)  =</a:t>
            </a:r>
            <a:r>
              <a:rPr kumimoji="0" lang="en-US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</a:t>
            </a:r>
            <a:r>
              <a:rPr kumimoji="0" lang="en-US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44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-…</a:t>
            </a:r>
            <a:r>
              <a:rPr kumimoji="0" lang="en-US" altLang="en-US" sz="5400">
                <a:solidFill>
                  <a:srgbClr val="000000"/>
                </a:solidFill>
                <a:latin typeface="MT Extra" panose="05050102010205020202" pitchFamily="18" charset="2"/>
                <a:sym typeface="MT Extra" panose="05050102010205020202" pitchFamily="18" charset="2"/>
              </a:rPr>
              <a:t> </a:t>
            </a: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  =      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-…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</p:txBody>
      </p:sp>
      <p:sp>
        <p:nvSpPr>
          <p:cNvPr id="571397" name="Line 5"/>
          <p:cNvSpPr>
            <a:spLocks noChangeShapeType="1"/>
          </p:cNvSpPr>
          <p:nvPr/>
        </p:nvSpPr>
        <p:spPr bwMode="auto">
          <a:xfrm>
            <a:off x="76200" y="4114800"/>
            <a:ext cx="8839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71398" name="Rectangle 6"/>
          <p:cNvSpPr>
            <a:spLocks noChangeArrowheads="1"/>
          </p:cNvSpPr>
          <p:nvPr/>
        </p:nvSpPr>
        <p:spPr bwMode="auto">
          <a:xfrm>
            <a:off x="4495800" y="1219200"/>
            <a:ext cx="1676400" cy="2819400"/>
          </a:xfrm>
          <a:prstGeom prst="rect">
            <a:avLst/>
          </a:prstGeom>
          <a:solidFill>
            <a:srgbClr val="CCCCFF">
              <a:alpha val="0"/>
            </a:srgbClr>
          </a:solidFill>
          <a:ln w="31750">
            <a:solidFill>
              <a:srgbClr val="008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endParaRPr kumimoji="0" lang="en-US" altLang="en-US" sz="4400">
              <a:latin typeface="Comic Sans MS" panose="030F0702030302020204" pitchFamily="66" charset="0"/>
            </a:endParaRPr>
          </a:p>
        </p:txBody>
      </p:sp>
      <p:sp>
        <p:nvSpPr>
          <p:cNvPr id="571399" name="Text Box 7"/>
          <p:cNvSpPr txBox="1">
            <a:spLocks noChangeArrowheads="1"/>
          </p:cNvSpPr>
          <p:nvPr/>
        </p:nvSpPr>
        <p:spPr bwMode="auto">
          <a:xfrm>
            <a:off x="4960938" y="4191000"/>
            <a:ext cx="5254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400">
                <a:solidFill>
                  <a:srgbClr val="008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288202" name="Text Box 10"/>
          <p:cNvSpPr txBox="1">
            <a:spLocks noChangeArrowheads="1"/>
          </p:cNvSpPr>
          <p:nvPr/>
        </p:nvSpPr>
        <p:spPr bwMode="auto">
          <a:xfrm>
            <a:off x="2278063" y="5576888"/>
            <a:ext cx="1303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Remember</a:t>
            </a:r>
          </a:p>
        </p:txBody>
      </p:sp>
      <p:pic>
        <p:nvPicPr>
          <p:cNvPr id="1288203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76888"/>
            <a:ext cx="24765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8204" name="Text Box 12"/>
          <p:cNvSpPr txBox="1">
            <a:spLocks noChangeArrowheads="1"/>
          </p:cNvSpPr>
          <p:nvPr/>
        </p:nvSpPr>
        <p:spPr bwMode="auto">
          <a:xfrm>
            <a:off x="2133600" y="457200"/>
            <a:ext cx="493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Generating Function for Rabbits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7" grpId="0" animBg="1"/>
      <p:bldP spid="571398" grpId="0" animBg="1"/>
      <p:bldP spid="57139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493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Generating Function for Rabbits</a:t>
            </a:r>
          </a:p>
        </p:txBody>
      </p:sp>
      <p:sp>
        <p:nvSpPr>
          <p:cNvPr id="1287176" name="Rectangle 7"/>
          <p:cNvSpPr>
            <a:spLocks noChangeArrowheads="1"/>
          </p:cNvSpPr>
          <p:nvPr/>
        </p:nvSpPr>
        <p:spPr bwMode="auto">
          <a:xfrm>
            <a:off x="6172200" y="1219200"/>
            <a:ext cx="1676400" cy="2819400"/>
          </a:xfrm>
          <a:prstGeom prst="rect">
            <a:avLst/>
          </a:prstGeom>
          <a:solidFill>
            <a:srgbClr val="CCCCFF">
              <a:alpha val="0"/>
            </a:srgbClr>
          </a:solidFill>
          <a:ln w="31750">
            <a:solidFill>
              <a:srgbClr val="008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endParaRPr kumimoji="0" lang="en-US" altLang="en-US" sz="4400">
              <a:latin typeface="Comic Sans MS" panose="030F0702030302020204" pitchFamily="66" charset="0"/>
            </a:endParaRPr>
          </a:p>
        </p:txBody>
      </p:sp>
      <p:sp>
        <p:nvSpPr>
          <p:cNvPr id="1287177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59155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R(x)::= 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</a:t>
            </a:r>
            <a:r>
              <a:rPr kumimoji="0" lang="en-US" altLang="zh-TW" sz="5400">
                <a:solidFill>
                  <a:srgbClr val="000000"/>
                </a:solidFill>
                <a:latin typeface="Comic Sans MS" panose="030F0702030302020204" pitchFamily="66" charset="0"/>
              </a:rPr>
              <a:t>…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-xR(x)  =</a:t>
            </a:r>
            <a:r>
              <a:rPr kumimoji="0" lang="en-US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</a:t>
            </a:r>
            <a:r>
              <a:rPr kumimoji="0" lang="en-US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r>
              <a:rPr kumimoji="0" lang="en-US" altLang="en-US" sz="44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</a:t>
            </a:r>
            <a:r>
              <a:rPr kumimoji="0" lang="en-US" altLang="zh-TW" sz="5400">
                <a:solidFill>
                  <a:srgbClr val="000000"/>
                </a:solidFill>
                <a:latin typeface="Comic Sans MS" panose="030F0702030302020204" pitchFamily="66" charset="0"/>
              </a:rPr>
              <a:t>…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 =       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3 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</a:t>
            </a:r>
            <a:r>
              <a:rPr kumimoji="0" lang="en-US" altLang="zh-TW" sz="5400">
                <a:solidFill>
                  <a:srgbClr val="000000"/>
                </a:solidFill>
                <a:latin typeface="Comic Sans MS" panose="030F0702030302020204" pitchFamily="66" charset="0"/>
              </a:rPr>
              <a:t>…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</p:txBody>
      </p:sp>
      <p:sp>
        <p:nvSpPr>
          <p:cNvPr id="1287178" name="Line 4"/>
          <p:cNvSpPr>
            <a:spLocks noChangeShapeType="1"/>
          </p:cNvSpPr>
          <p:nvPr/>
        </p:nvSpPr>
        <p:spPr bwMode="auto">
          <a:xfrm>
            <a:off x="76200" y="4114800"/>
            <a:ext cx="8839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287179" name="Text Box 6"/>
          <p:cNvSpPr txBox="1">
            <a:spLocks noChangeArrowheads="1"/>
          </p:cNvSpPr>
          <p:nvPr/>
        </p:nvSpPr>
        <p:spPr bwMode="auto">
          <a:xfrm>
            <a:off x="4960938" y="4191000"/>
            <a:ext cx="5254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400">
                <a:solidFill>
                  <a:srgbClr val="008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287180" name="Text Box 8"/>
          <p:cNvSpPr txBox="1">
            <a:spLocks noChangeArrowheads="1"/>
          </p:cNvSpPr>
          <p:nvPr/>
        </p:nvSpPr>
        <p:spPr bwMode="auto">
          <a:xfrm>
            <a:off x="6637338" y="4168775"/>
            <a:ext cx="19034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400">
                <a:solidFill>
                  <a:srgbClr val="008000"/>
                </a:solidFill>
                <a:latin typeface="Comic Sans MS" panose="030F0702030302020204" pitchFamily="66" charset="0"/>
              </a:rPr>
              <a:t>0      </a:t>
            </a:r>
            <a:r>
              <a:rPr kumimoji="0" lang="en-US" altLang="zh-TW" sz="4400">
                <a:solidFill>
                  <a:srgbClr val="008000"/>
                </a:solidFill>
                <a:latin typeface="Comic Sans MS" panose="030F0702030302020204" pitchFamily="66" charset="0"/>
              </a:rPr>
              <a:t>…</a:t>
            </a:r>
            <a:endParaRPr kumimoji="0" lang="en-US" altLang="en-US" sz="5400">
              <a:solidFill>
                <a:srgbClr val="008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146" name="Text Box 2"/>
          <p:cNvSpPr txBox="1">
            <a:spLocks noChangeArrowheads="1"/>
          </p:cNvSpPr>
          <p:nvPr/>
        </p:nvSpPr>
        <p:spPr bwMode="auto">
          <a:xfrm>
            <a:off x="2133600" y="457200"/>
            <a:ext cx="493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Generating Function for Rabbits</a:t>
            </a:r>
          </a:p>
        </p:txBody>
      </p:sp>
      <p:sp>
        <p:nvSpPr>
          <p:cNvPr id="1286150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4478338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R(x)::= 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-xR(x)  =</a:t>
            </a:r>
            <a:r>
              <a:rPr kumimoji="0" lang="en-US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</a:t>
            </a:r>
            <a:r>
              <a:rPr kumimoji="0" lang="en-US" altLang="en-US" sz="20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-x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 =       </a:t>
            </a:r>
            <a:endParaRPr kumimoji="0" lang="en-US" altLang="en-US" sz="5400">
              <a:solidFill>
                <a:srgbClr val="000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</p:txBody>
      </p:sp>
      <p:sp>
        <p:nvSpPr>
          <p:cNvPr id="1286151" name="Line 5"/>
          <p:cNvSpPr>
            <a:spLocks noChangeShapeType="1"/>
          </p:cNvSpPr>
          <p:nvPr/>
        </p:nvSpPr>
        <p:spPr bwMode="auto">
          <a:xfrm>
            <a:off x="76200" y="4114800"/>
            <a:ext cx="8839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73449" name="Text Box 9"/>
          <p:cNvSpPr txBox="1">
            <a:spLocks noChangeArrowheads="1"/>
          </p:cNvSpPr>
          <p:nvPr/>
        </p:nvSpPr>
        <p:spPr bwMode="auto">
          <a:xfrm>
            <a:off x="1363663" y="4343400"/>
            <a:ext cx="6986587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R(x)-xR(x)-x</a:t>
            </a:r>
            <a:r>
              <a:rPr kumimoji="0" lang="en-US" altLang="en-US" sz="5400" baseline="3000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R(x) =</a:t>
            </a:r>
          </a:p>
          <a:p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            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+r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x-r</a:t>
            </a:r>
            <a:r>
              <a:rPr kumimoji="0" lang="en-US" altLang="en-US" sz="5400" baseline="-25000">
                <a:solidFill>
                  <a:srgbClr val="000000"/>
                </a:solidFill>
                <a:latin typeface="Comic Sans MS" panose="030F0702030302020204" pitchFamily="66" charset="0"/>
              </a:rPr>
              <a:t>0</a:t>
            </a:r>
            <a:r>
              <a:rPr kumimoji="0" lang="en-US" altLang="en-US" sz="5400">
                <a:solidFill>
                  <a:srgbClr val="000000"/>
                </a:solidFill>
                <a:latin typeface="Comic Sans MS" panose="030F0702030302020204" pitchFamily="66" charset="0"/>
              </a:rPr>
              <a:t>x =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123" name="Text Box 3"/>
          <p:cNvSpPr txBox="1">
            <a:spLocks noChangeArrowheads="1"/>
          </p:cNvSpPr>
          <p:nvPr/>
        </p:nvSpPr>
        <p:spPr bwMode="auto">
          <a:xfrm>
            <a:off x="2874963" y="457200"/>
            <a:ext cx="3297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Closed Form for R(x)</a:t>
            </a:r>
          </a:p>
        </p:txBody>
      </p:sp>
      <p:sp>
        <p:nvSpPr>
          <p:cNvPr id="1285124" name="Text Box 4"/>
          <p:cNvSpPr txBox="1">
            <a:spLocks noChangeArrowheads="1"/>
          </p:cNvSpPr>
          <p:nvPr/>
        </p:nvSpPr>
        <p:spPr bwMode="auto">
          <a:xfrm>
            <a:off x="2779713" y="2514600"/>
            <a:ext cx="3621087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What is the closed form of r</a:t>
            </a:r>
            <a:r>
              <a:rPr lang="en-US" altLang="en-US" baseline="-25000"/>
              <a:t>n</a:t>
            </a:r>
            <a:r>
              <a:rPr lang="en-US" altLang="en-US"/>
              <a:t>?</a:t>
            </a:r>
          </a:p>
        </p:txBody>
      </p:sp>
      <p:pic>
        <p:nvPicPr>
          <p:cNvPr id="1285126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38862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5132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35353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5134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67200"/>
            <a:ext cx="60960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5136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5029200"/>
            <a:ext cx="6053138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5137" name="Text Box 17"/>
          <p:cNvSpPr txBox="1">
            <a:spLocks noChangeArrowheads="1"/>
          </p:cNvSpPr>
          <p:nvPr/>
        </p:nvSpPr>
        <p:spPr bwMode="auto">
          <a:xfrm>
            <a:off x="1143000" y="6100763"/>
            <a:ext cx="358140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So r</a:t>
            </a:r>
            <a:r>
              <a:rPr lang="en-US" altLang="en-US" baseline="-25000"/>
              <a:t>n </a:t>
            </a:r>
            <a:r>
              <a:rPr lang="en-US" altLang="en-US"/>
              <a:t>= coefficient of x</a:t>
            </a:r>
            <a:r>
              <a:rPr lang="en-US" altLang="en-US" baseline="30000"/>
              <a:t>n</a:t>
            </a:r>
            <a:r>
              <a:rPr lang="en-US" altLang="en-US"/>
              <a:t> in R(x) </a:t>
            </a:r>
          </a:p>
        </p:txBody>
      </p:sp>
      <p:pic>
        <p:nvPicPr>
          <p:cNvPr id="1285139" name="Picture 1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162675"/>
            <a:ext cx="2133600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37432" y="1382310"/>
                <a:ext cx="3454704" cy="632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IN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IN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IN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432" y="1382310"/>
                <a:ext cx="3454704" cy="63254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5124" grpId="0" animBg="1"/>
      <p:bldP spid="128513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099" name="Text Box 3"/>
          <p:cNvSpPr txBox="1">
            <a:spLocks noChangeArrowheads="1"/>
          </p:cNvSpPr>
          <p:nvPr/>
        </p:nvSpPr>
        <p:spPr bwMode="auto">
          <a:xfrm>
            <a:off x="2362200" y="457200"/>
            <a:ext cx="447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Closed Form for Coefficients</a:t>
            </a:r>
          </a:p>
        </p:txBody>
      </p:sp>
      <p:pic>
        <p:nvPicPr>
          <p:cNvPr id="1284102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0425"/>
            <a:ext cx="38862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4103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4225"/>
            <a:ext cx="35353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4106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236220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4108" name="Picture 1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00513"/>
            <a:ext cx="2652713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4110" name="Text Box 14"/>
          <p:cNvSpPr txBox="1">
            <a:spLocks noChangeArrowheads="1"/>
          </p:cNvSpPr>
          <p:nvPr/>
        </p:nvSpPr>
        <p:spPr bwMode="auto">
          <a:xfrm>
            <a:off x="457200" y="5181600"/>
            <a:ext cx="35814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So r</a:t>
            </a:r>
            <a:r>
              <a:rPr lang="en-US" altLang="en-US" baseline="-25000"/>
              <a:t>n </a:t>
            </a:r>
            <a:r>
              <a:rPr lang="en-US" altLang="en-US"/>
              <a:t>= coefficient of x</a:t>
            </a:r>
            <a:r>
              <a:rPr lang="en-US" altLang="en-US" baseline="30000"/>
              <a:t>n</a:t>
            </a:r>
            <a:r>
              <a:rPr lang="en-US" altLang="en-US"/>
              <a:t> in R(x) </a:t>
            </a:r>
          </a:p>
        </p:txBody>
      </p:sp>
      <p:pic>
        <p:nvPicPr>
          <p:cNvPr id="1284111" name="Picture 1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0"/>
            <a:ext cx="2133600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4114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27713"/>
            <a:ext cx="5080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44648" y="1206140"/>
                <a:ext cx="3454704" cy="6325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IN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IN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IN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648" y="1206140"/>
                <a:ext cx="3454704" cy="63254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362200" y="3195101"/>
                <a:ext cx="1600200" cy="583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en-IN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195101"/>
                <a:ext cx="1600200" cy="583686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55356" y="3208169"/>
                <a:ext cx="1600200" cy="5836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en-IN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356" y="3208169"/>
                <a:ext cx="1600200" cy="583686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41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3074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001000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90800" y="4648200"/>
            <a:ext cx="38957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2400">
                <a:latin typeface="Comic Sans MS" panose="030F0702030302020204" pitchFamily="66" charset="0"/>
              </a:rPr>
              <a:t>Move</a:t>
            </a:r>
            <a:r>
              <a:rPr kumimoji="0" lang="en-US" altLang="en-US" sz="2400" baseline="-25000">
                <a:latin typeface="Comic Sans MS" panose="030F0702030302020204" pitchFamily="66" charset="0"/>
              </a:rPr>
              <a:t>1,2</a:t>
            </a:r>
            <a:r>
              <a:rPr kumimoji="0" lang="en-US" altLang="en-US" sz="2400">
                <a:latin typeface="Comic Sans MS" panose="030F0702030302020204" pitchFamily="66" charset="0"/>
              </a:rPr>
              <a:t>(n)::= Move</a:t>
            </a:r>
            <a:r>
              <a:rPr kumimoji="0" lang="en-US" altLang="en-US" sz="2400" baseline="-25000">
                <a:latin typeface="Comic Sans MS" panose="030F0702030302020204" pitchFamily="66" charset="0"/>
              </a:rPr>
              <a:t>1,3</a:t>
            </a:r>
            <a:r>
              <a:rPr kumimoji="0" lang="en-US" altLang="en-US" sz="2400">
                <a:latin typeface="Comic Sans MS" panose="030F0702030302020204" pitchFamily="66" charset="0"/>
              </a:rPr>
              <a:t>(n-1);</a:t>
            </a:r>
          </a:p>
          <a:p>
            <a:pPr>
              <a:lnSpc>
                <a:spcPct val="150000"/>
              </a:lnSpc>
            </a:pPr>
            <a:r>
              <a:rPr kumimoji="0" lang="en-US" altLang="en-US" sz="2400">
                <a:latin typeface="Comic Sans MS" panose="030F0702030302020204" pitchFamily="66" charset="0"/>
              </a:rPr>
              <a:t>                    big disk 1</a:t>
            </a:r>
            <a:r>
              <a:rPr kumimoji="0" lang="en-US" altLang="en-US" sz="2400" b="1">
                <a:latin typeface="Comic Sans MS" panose="030F0702030302020204" pitchFamily="66" charset="0"/>
                <a:sym typeface="Euclid Symbol" pitchFamily="18" charset="2"/>
              </a:rPr>
              <a:t></a:t>
            </a:r>
            <a:r>
              <a:rPr kumimoji="0" lang="en-US" altLang="en-US" sz="2400">
                <a:latin typeface="Comic Sans MS" panose="030F0702030302020204" pitchFamily="66" charset="0"/>
              </a:rPr>
              <a:t>2;</a:t>
            </a:r>
          </a:p>
          <a:p>
            <a:pPr>
              <a:lnSpc>
                <a:spcPct val="150000"/>
              </a:lnSpc>
            </a:pPr>
            <a:r>
              <a:rPr kumimoji="0" lang="en-US" altLang="en-US" sz="2400">
                <a:latin typeface="Comic Sans MS" panose="030F0702030302020204" pitchFamily="66" charset="0"/>
              </a:rPr>
              <a:t>                    Move</a:t>
            </a:r>
            <a:r>
              <a:rPr kumimoji="0" lang="en-US" altLang="en-US" sz="2400" baseline="-25000">
                <a:latin typeface="Comic Sans MS" panose="030F0702030302020204" pitchFamily="66" charset="0"/>
              </a:rPr>
              <a:t>3,2</a:t>
            </a:r>
            <a:r>
              <a:rPr kumimoji="0" lang="en-US" altLang="en-US" sz="2400">
                <a:latin typeface="Comic Sans MS" panose="030F0702030302020204" pitchFamily="66" charset="0"/>
              </a:rPr>
              <a:t>(n-1)</a:t>
            </a:r>
          </a:p>
        </p:txBody>
      </p:sp>
      <p:sp>
        <p:nvSpPr>
          <p:cNvPr id="1283076" name="Text Box 4"/>
          <p:cNvSpPr txBox="1">
            <a:spLocks noChangeArrowheads="1"/>
          </p:cNvSpPr>
          <p:nvPr/>
        </p:nvSpPr>
        <p:spPr bwMode="auto">
          <a:xfrm>
            <a:off x="3352800" y="457200"/>
            <a:ext cx="247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Tower of Hanoi</a:t>
            </a:r>
          </a:p>
        </p:txBody>
      </p:sp>
      <p:sp>
        <p:nvSpPr>
          <p:cNvPr id="1283077" name="Rectangle 5"/>
          <p:cNvSpPr>
            <a:spLocks noChangeArrowheads="1"/>
          </p:cNvSpPr>
          <p:nvPr/>
        </p:nvSpPr>
        <p:spPr bwMode="auto">
          <a:xfrm>
            <a:off x="2616200" y="6338888"/>
            <a:ext cx="391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http://www.mazeworks.com/hanoi/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5" name="Rectangle 3"/>
          <p:cNvSpPr>
            <a:spLocks noChangeArrowheads="1"/>
          </p:cNvSpPr>
          <p:nvPr/>
        </p:nvSpPr>
        <p:spPr bwMode="auto">
          <a:xfrm>
            <a:off x="2895600" y="1295400"/>
            <a:ext cx="3429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s</a:t>
            </a:r>
            <a:r>
              <a:rPr lang="en-US" altLang="en-US" sz="2000" baseline="-25000"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latin typeface="Comic Sans MS" panose="030F0702030302020204" pitchFamily="66" charset="0"/>
              </a:rPr>
              <a:t>::=# steps by Move</a:t>
            </a:r>
            <a:r>
              <a:rPr lang="en-US" altLang="en-US" sz="2000" baseline="-25000">
                <a:latin typeface="Comic Sans MS" panose="030F0702030302020204" pitchFamily="66" charset="0"/>
              </a:rPr>
              <a:t>1,2</a:t>
            </a:r>
            <a:r>
              <a:rPr lang="en-US" altLang="en-US" sz="2000">
                <a:latin typeface="Comic Sans MS" panose="030F0702030302020204" pitchFamily="66" charset="0"/>
              </a:rPr>
              <a:t>(n)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s</a:t>
            </a:r>
            <a:r>
              <a:rPr lang="en-US" altLang="en-US" sz="2000" baseline="-25000">
                <a:latin typeface="Comic Sans MS" panose="030F0702030302020204" pitchFamily="66" charset="0"/>
              </a:rPr>
              <a:t>n</a:t>
            </a:r>
            <a:r>
              <a:rPr lang="en-US" altLang="en-US" sz="2000">
                <a:latin typeface="Comic Sans MS" panose="030F0702030302020204" pitchFamily="66" charset="0"/>
              </a:rPr>
              <a:t> = 2s</a:t>
            </a:r>
            <a:r>
              <a:rPr lang="en-US" altLang="en-US" sz="2000" baseline="-25000">
                <a:latin typeface="Comic Sans MS" panose="030F0702030302020204" pitchFamily="66" charset="0"/>
              </a:rPr>
              <a:t>n-1</a:t>
            </a:r>
            <a:r>
              <a:rPr lang="en-US" altLang="en-US" sz="2000">
                <a:latin typeface="Comic Sans MS" panose="030F0702030302020204" pitchFamily="66" charset="0"/>
              </a:rPr>
              <a:t> + 1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   s</a:t>
            </a:r>
            <a:r>
              <a:rPr lang="en-US" altLang="en-US" sz="2000" baseline="-25000">
                <a:latin typeface="Comic Sans MS" panose="030F0702030302020204" pitchFamily="66" charset="0"/>
              </a:rPr>
              <a:t>0</a:t>
            </a:r>
            <a:r>
              <a:rPr lang="en-US" altLang="en-US" sz="2000">
                <a:latin typeface="Comic Sans MS" panose="030F0702030302020204" pitchFamily="66" charset="0"/>
              </a:rPr>
              <a:t> = 0</a:t>
            </a:r>
          </a:p>
        </p:txBody>
      </p:sp>
      <p:sp>
        <p:nvSpPr>
          <p:cNvPr id="1282051" name="Text Box 3"/>
          <p:cNvSpPr txBox="1">
            <a:spLocks noChangeArrowheads="1"/>
          </p:cNvSpPr>
          <p:nvPr/>
        </p:nvSpPr>
        <p:spPr bwMode="auto">
          <a:xfrm>
            <a:off x="2971800" y="457200"/>
            <a:ext cx="310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Generating Function</a:t>
            </a:r>
          </a:p>
        </p:txBody>
      </p:sp>
      <p:sp>
        <p:nvSpPr>
          <p:cNvPr id="1282052" name="Text Box 4"/>
          <p:cNvSpPr txBox="1">
            <a:spLocks noChangeArrowheads="1"/>
          </p:cNvSpPr>
          <p:nvPr/>
        </p:nvSpPr>
        <p:spPr bwMode="auto">
          <a:xfrm>
            <a:off x="2546350" y="3124200"/>
            <a:ext cx="400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sequence we want to analyze is:</a:t>
            </a:r>
          </a:p>
        </p:txBody>
      </p:sp>
      <p:sp>
        <p:nvSpPr>
          <p:cNvPr id="1282054" name="Text Box 6"/>
          <p:cNvSpPr txBox="1">
            <a:spLocks noChangeArrowheads="1"/>
          </p:cNvSpPr>
          <p:nvPr/>
        </p:nvSpPr>
        <p:spPr bwMode="auto">
          <a:xfrm>
            <a:off x="1981200" y="4495800"/>
            <a:ext cx="52371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Define a generating function for this sequence:</a:t>
            </a:r>
          </a:p>
        </p:txBody>
      </p:sp>
      <p:sp>
        <p:nvSpPr>
          <p:cNvPr id="1282057" name="Text Box 9"/>
          <p:cNvSpPr txBox="1">
            <a:spLocks noChangeArrowheads="1"/>
          </p:cNvSpPr>
          <p:nvPr/>
        </p:nvSpPr>
        <p:spPr bwMode="auto">
          <a:xfrm>
            <a:off x="1976438" y="5948363"/>
            <a:ext cx="5135562" cy="37623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First we want to obtain a closed form for S(x)</a:t>
            </a:r>
          </a:p>
        </p:txBody>
      </p:sp>
      <p:pic>
        <p:nvPicPr>
          <p:cNvPr id="1282059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33800"/>
            <a:ext cx="2897188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2060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738" y="5173663"/>
            <a:ext cx="5497512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2052" grpId="0"/>
      <p:bldP spid="1282054" grpId="0" animBg="1"/>
      <p:bldP spid="12820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794" name="Text Box 2"/>
          <p:cNvSpPr txBox="1">
            <a:spLocks noChangeArrowheads="1"/>
          </p:cNvSpPr>
          <p:nvPr/>
        </p:nvSpPr>
        <p:spPr bwMode="auto">
          <a:xfrm>
            <a:off x="2209800" y="457200"/>
            <a:ext cx="467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Ordinary Generating Functions</a:t>
            </a:r>
          </a:p>
        </p:txBody>
      </p:sp>
      <p:sp>
        <p:nvSpPr>
          <p:cNvPr id="1313795" name="Text Box 3"/>
          <p:cNvSpPr txBox="1">
            <a:spLocks noChangeArrowheads="1"/>
          </p:cNvSpPr>
          <p:nvPr/>
        </p:nvSpPr>
        <p:spPr bwMode="auto">
          <a:xfrm>
            <a:off x="2614613" y="1600200"/>
            <a:ext cx="39385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Given a sequence &lt;g0,g1,g2,g3,………&gt;</a:t>
            </a:r>
          </a:p>
        </p:txBody>
      </p:sp>
      <p:sp>
        <p:nvSpPr>
          <p:cNvPr id="1313796" name="Text Box 4"/>
          <p:cNvSpPr txBox="1">
            <a:spLocks noChangeArrowheads="1"/>
          </p:cNvSpPr>
          <p:nvPr/>
        </p:nvSpPr>
        <p:spPr bwMode="auto">
          <a:xfrm>
            <a:off x="2582863" y="2757488"/>
            <a:ext cx="3970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</a:t>
            </a:r>
            <a:r>
              <a:rPr lang="en-US" altLang="en-US">
                <a:solidFill>
                  <a:srgbClr val="CC0000"/>
                </a:solidFill>
              </a:rPr>
              <a:t>ordinary generating function</a:t>
            </a:r>
            <a:r>
              <a:rPr lang="en-US" altLang="en-US"/>
              <a:t> is:</a:t>
            </a:r>
          </a:p>
        </p:txBody>
      </p:sp>
      <p:pic>
        <p:nvPicPr>
          <p:cNvPr id="131379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97263"/>
            <a:ext cx="55626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3798" name="Text Box 6"/>
          <p:cNvSpPr txBox="1">
            <a:spLocks noChangeArrowheads="1"/>
          </p:cNvSpPr>
          <p:nvPr/>
        </p:nvSpPr>
        <p:spPr bwMode="auto">
          <a:xfrm>
            <a:off x="1230313" y="4802188"/>
            <a:ext cx="6694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use a double sided arrow to indicate the correspondence.</a:t>
            </a:r>
          </a:p>
        </p:txBody>
      </p:sp>
      <p:pic>
        <p:nvPicPr>
          <p:cNvPr id="1313803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5402263"/>
            <a:ext cx="7634288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6" grpId="0"/>
      <p:bldP spid="131379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7" name="Rectangle 7"/>
          <p:cNvSpPr>
            <a:spLocks noChangeArrowheads="1"/>
          </p:cNvSpPr>
          <p:nvPr/>
        </p:nvSpPr>
        <p:spPr bwMode="auto">
          <a:xfrm>
            <a:off x="4495800" y="1219200"/>
            <a:ext cx="1600200" cy="28194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008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endParaRPr kumimoji="0" lang="en-US" altLang="en-US" sz="4400">
              <a:latin typeface="Comic Sans MS" panose="030F0702030302020204" pitchFamily="66" charset="0"/>
            </a:endParaRPr>
          </a:p>
        </p:txBody>
      </p:sp>
      <p:sp>
        <p:nvSpPr>
          <p:cNvPr id="604165" name="Rectangle 5"/>
          <p:cNvSpPr>
            <a:spLocks noChangeArrowheads="1"/>
          </p:cNvSpPr>
          <p:nvPr/>
        </p:nvSpPr>
        <p:spPr bwMode="auto">
          <a:xfrm>
            <a:off x="2819400" y="1219200"/>
            <a:ext cx="1600200" cy="28194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008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endParaRPr kumimoji="0" lang="en-US" altLang="en-US" sz="4400">
              <a:latin typeface="Comic Sans MS" panose="030F0702030302020204" pitchFamily="66" charset="0"/>
            </a:endParaRPr>
          </a:p>
        </p:txBody>
      </p:sp>
      <p:sp>
        <p:nvSpPr>
          <p:cNvPr id="604163" name="Text Box 3"/>
          <p:cNvSpPr txBox="1">
            <a:spLocks noChangeArrowheads="1"/>
          </p:cNvSpPr>
          <p:nvPr/>
        </p:nvSpPr>
        <p:spPr bwMode="auto">
          <a:xfrm>
            <a:off x="152400" y="1508125"/>
            <a:ext cx="8702675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800">
                <a:latin typeface="Comic Sans MS" panose="030F0702030302020204" pitchFamily="66" charset="0"/>
              </a:rPr>
              <a:t>S(x)::= 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0</a:t>
            </a:r>
            <a:r>
              <a:rPr kumimoji="0" lang="en-US" altLang="en-US" sz="4800">
                <a:latin typeface="Comic Sans MS" panose="030F0702030302020204" pitchFamily="66" charset="0"/>
              </a:rPr>
              <a:t>+  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1</a:t>
            </a:r>
            <a:r>
              <a:rPr kumimoji="0" lang="en-US" altLang="en-US" sz="4800">
                <a:latin typeface="Comic Sans MS" panose="030F0702030302020204" pitchFamily="66" charset="0"/>
              </a:rPr>
              <a:t>x+  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2</a:t>
            </a:r>
            <a:r>
              <a:rPr kumimoji="0" lang="en-US" altLang="en-US" sz="4800">
                <a:latin typeface="Comic Sans MS" panose="030F0702030302020204" pitchFamily="66" charset="0"/>
              </a:rPr>
              <a:t>x</a:t>
            </a:r>
            <a:r>
              <a:rPr kumimoji="0" lang="en-US" altLang="en-US" sz="4800" baseline="30000">
                <a:latin typeface="Comic Sans MS" panose="030F0702030302020204" pitchFamily="66" charset="0"/>
              </a:rPr>
              <a:t>2 </a:t>
            </a:r>
            <a:r>
              <a:rPr kumimoji="0" lang="en-US" altLang="en-US" sz="4800">
                <a:latin typeface="Comic Sans MS" panose="030F0702030302020204" pitchFamily="66" charset="0"/>
              </a:rPr>
              <a:t>+ 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3</a:t>
            </a:r>
            <a:r>
              <a:rPr kumimoji="0" lang="en-US" altLang="en-US" sz="4800">
                <a:latin typeface="Comic Sans MS" panose="030F0702030302020204" pitchFamily="66" charset="0"/>
              </a:rPr>
              <a:t>x</a:t>
            </a:r>
            <a:r>
              <a:rPr kumimoji="0" lang="en-US" altLang="en-US" sz="4800" baseline="30000">
                <a:latin typeface="Comic Sans MS" panose="030F0702030302020204" pitchFamily="66" charset="0"/>
              </a:rPr>
              <a:t>3</a:t>
            </a:r>
            <a:r>
              <a:rPr kumimoji="0" lang="en-US" altLang="en-US" sz="4800">
                <a:latin typeface="Comic Sans MS" panose="030F0702030302020204" pitchFamily="66" charset="0"/>
              </a:rPr>
              <a:t>+…</a:t>
            </a:r>
            <a:endParaRPr kumimoji="0" lang="en-US" altLang="en-US" sz="4800"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4800">
                <a:latin typeface="Comic Sans MS" panose="030F0702030302020204" pitchFamily="66" charset="0"/>
              </a:rPr>
              <a:t>-2xS(x)= -2s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0</a:t>
            </a:r>
            <a:r>
              <a:rPr kumimoji="0" lang="en-US" altLang="en-US" sz="4800">
                <a:latin typeface="Comic Sans MS" panose="030F0702030302020204" pitchFamily="66" charset="0"/>
              </a:rPr>
              <a:t>x-2s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1</a:t>
            </a:r>
            <a:r>
              <a:rPr kumimoji="0" lang="en-US" altLang="en-US" sz="4800">
                <a:latin typeface="Comic Sans MS" panose="030F0702030302020204" pitchFamily="66" charset="0"/>
              </a:rPr>
              <a:t>x</a:t>
            </a:r>
            <a:r>
              <a:rPr kumimoji="0" lang="en-US" altLang="en-US" sz="4800" baseline="30000">
                <a:latin typeface="Comic Sans MS" panose="030F0702030302020204" pitchFamily="66" charset="0"/>
              </a:rPr>
              <a:t>2 </a:t>
            </a:r>
            <a:r>
              <a:rPr kumimoji="0" lang="en-US" altLang="en-US" sz="4800">
                <a:latin typeface="Comic Sans MS" panose="030F0702030302020204" pitchFamily="66" charset="0"/>
              </a:rPr>
              <a:t>-2s</a:t>
            </a:r>
            <a:r>
              <a:rPr kumimoji="0" lang="en-US" altLang="en-US" sz="4800" baseline="-25000">
                <a:latin typeface="Comic Sans MS" panose="030F0702030302020204" pitchFamily="66" charset="0"/>
              </a:rPr>
              <a:t>2</a:t>
            </a:r>
            <a:r>
              <a:rPr kumimoji="0" lang="en-US" altLang="en-US" sz="4800">
                <a:latin typeface="Comic Sans MS" panose="030F0702030302020204" pitchFamily="66" charset="0"/>
              </a:rPr>
              <a:t>x</a:t>
            </a:r>
            <a:r>
              <a:rPr kumimoji="0" lang="en-US" altLang="en-US" sz="4800" baseline="30000">
                <a:latin typeface="Comic Sans MS" panose="030F0702030302020204" pitchFamily="66" charset="0"/>
              </a:rPr>
              <a:t>3</a:t>
            </a:r>
            <a:r>
              <a:rPr kumimoji="0" lang="en-US" altLang="en-US" sz="4800">
                <a:latin typeface="Comic Sans MS" panose="030F0702030302020204" pitchFamily="66" charset="0"/>
              </a:rPr>
              <a:t>-…</a:t>
            </a:r>
            <a:endParaRPr kumimoji="0" lang="en-US" altLang="en-US" sz="4800">
              <a:latin typeface="MT Extra" panose="05050102010205020202" pitchFamily="18" charset="2"/>
              <a:sym typeface="MT Extra" panose="05050102010205020202" pitchFamily="18" charset="2"/>
            </a:endParaRPr>
          </a:p>
          <a:p>
            <a:r>
              <a:rPr kumimoji="0" lang="en-US" altLang="en-US" sz="4800">
                <a:latin typeface="Comic Sans MS" panose="030F0702030302020204" pitchFamily="66" charset="0"/>
              </a:rPr>
              <a:t>-x/(1-x)=   -1</a:t>
            </a:r>
            <a:r>
              <a:rPr kumimoji="0" lang="en-US" altLang="en-US" sz="4800">
                <a:latin typeface="cmsy10" pitchFamily="34" charset="0"/>
              </a:rPr>
              <a:t>¢</a:t>
            </a:r>
            <a:r>
              <a:rPr kumimoji="0" lang="en-US" altLang="en-US" sz="4800">
                <a:latin typeface="Comic Sans MS" panose="030F0702030302020204" pitchFamily="66" charset="0"/>
              </a:rPr>
              <a:t>x - 1</a:t>
            </a:r>
            <a:r>
              <a:rPr kumimoji="0" lang="en-US" altLang="en-US" sz="4800">
                <a:latin typeface="cmsy10" pitchFamily="34" charset="0"/>
              </a:rPr>
              <a:t>¢</a:t>
            </a:r>
            <a:r>
              <a:rPr kumimoji="0" lang="en-US" altLang="en-US" sz="4800">
                <a:latin typeface="Comic Sans MS" panose="030F0702030302020204" pitchFamily="66" charset="0"/>
              </a:rPr>
              <a:t>x</a:t>
            </a:r>
            <a:r>
              <a:rPr kumimoji="0" lang="en-US" altLang="en-US" sz="4800" baseline="30000">
                <a:latin typeface="Comic Sans MS" panose="030F0702030302020204" pitchFamily="66" charset="0"/>
              </a:rPr>
              <a:t>2  </a:t>
            </a:r>
            <a:r>
              <a:rPr kumimoji="0" lang="en-US" altLang="en-US" sz="4800">
                <a:latin typeface="Comic Sans MS" panose="030F0702030302020204" pitchFamily="66" charset="0"/>
              </a:rPr>
              <a:t>-  1</a:t>
            </a:r>
            <a:r>
              <a:rPr kumimoji="0" lang="en-US" altLang="en-US" sz="4800">
                <a:latin typeface="cmsy10" pitchFamily="34" charset="0"/>
              </a:rPr>
              <a:t>¢</a:t>
            </a:r>
            <a:r>
              <a:rPr kumimoji="0" lang="en-US" altLang="en-US" sz="4800">
                <a:latin typeface="Comic Sans MS" panose="030F0702030302020204" pitchFamily="66" charset="0"/>
              </a:rPr>
              <a:t>x</a:t>
            </a:r>
            <a:r>
              <a:rPr kumimoji="0" lang="en-US" altLang="en-US" sz="4800" baseline="30000">
                <a:latin typeface="Comic Sans MS" panose="030F0702030302020204" pitchFamily="66" charset="0"/>
              </a:rPr>
              <a:t>3</a:t>
            </a:r>
            <a:r>
              <a:rPr kumimoji="0" lang="en-US" altLang="en-US" sz="4800">
                <a:latin typeface="Comic Sans MS" panose="030F0702030302020204" pitchFamily="66" charset="0"/>
              </a:rPr>
              <a:t>-…</a:t>
            </a:r>
            <a:endParaRPr kumimoji="0" lang="en-US" altLang="en-US" sz="4800" baseline="30000">
              <a:latin typeface="Comic Sans MS" panose="030F0702030302020204" pitchFamily="66" charset="0"/>
            </a:endParaRPr>
          </a:p>
          <a:p>
            <a:endParaRPr kumimoji="0" lang="en-US" altLang="en-US" sz="4800" baseline="30000">
              <a:latin typeface="Comic Sans MS" panose="030F0702030302020204" pitchFamily="66" charset="0"/>
            </a:endParaRPr>
          </a:p>
        </p:txBody>
      </p:sp>
      <p:sp>
        <p:nvSpPr>
          <p:cNvPr id="604164" name="Line 4"/>
          <p:cNvSpPr>
            <a:spLocks noChangeShapeType="1"/>
          </p:cNvSpPr>
          <p:nvPr/>
        </p:nvSpPr>
        <p:spPr bwMode="auto">
          <a:xfrm>
            <a:off x="76200" y="4114800"/>
            <a:ext cx="883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604166" name="Text Box 6"/>
          <p:cNvSpPr txBox="1">
            <a:spLocks noChangeArrowheads="1"/>
          </p:cNvSpPr>
          <p:nvPr/>
        </p:nvSpPr>
        <p:spPr bwMode="auto">
          <a:xfrm>
            <a:off x="3436938" y="4191000"/>
            <a:ext cx="5254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400">
                <a:solidFill>
                  <a:srgbClr val="008000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604168" name="Text Box 8"/>
          <p:cNvSpPr txBox="1">
            <a:spLocks noChangeArrowheads="1"/>
          </p:cNvSpPr>
          <p:nvPr/>
        </p:nvSpPr>
        <p:spPr bwMode="auto">
          <a:xfrm>
            <a:off x="5113338" y="4270375"/>
            <a:ext cx="5254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400">
                <a:solidFill>
                  <a:srgbClr val="008000"/>
                </a:solidFill>
                <a:latin typeface="Comic Sans MS" panose="030F0702030302020204" pitchFamily="66" charset="0"/>
              </a:rPr>
              <a:t>0</a:t>
            </a:r>
            <a:endParaRPr kumimoji="0" lang="en-US" altLang="en-US" sz="4400">
              <a:solidFill>
                <a:srgbClr val="008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</p:txBody>
      </p:sp>
      <p:sp>
        <p:nvSpPr>
          <p:cNvPr id="604169" name="Rectangle 9"/>
          <p:cNvSpPr>
            <a:spLocks noChangeArrowheads="1"/>
          </p:cNvSpPr>
          <p:nvPr/>
        </p:nvSpPr>
        <p:spPr bwMode="auto">
          <a:xfrm>
            <a:off x="6248400" y="1219200"/>
            <a:ext cx="1676400" cy="28194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rgbClr val="008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endParaRPr kumimoji="0" lang="en-US" altLang="en-US" sz="4400">
              <a:latin typeface="Comic Sans MS" panose="030F0702030302020204" pitchFamily="66" charset="0"/>
            </a:endParaRPr>
          </a:p>
        </p:txBody>
      </p:sp>
      <p:sp>
        <p:nvSpPr>
          <p:cNvPr id="604170" name="Text Box 10"/>
          <p:cNvSpPr txBox="1">
            <a:spLocks noChangeArrowheads="1"/>
          </p:cNvSpPr>
          <p:nvPr/>
        </p:nvSpPr>
        <p:spPr bwMode="auto">
          <a:xfrm>
            <a:off x="6789738" y="4270375"/>
            <a:ext cx="1736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4400">
                <a:solidFill>
                  <a:srgbClr val="008000"/>
                </a:solidFill>
                <a:latin typeface="Comic Sans MS" panose="030F0702030302020204" pitchFamily="66" charset="0"/>
              </a:rPr>
              <a:t>0     …</a:t>
            </a:r>
            <a:endParaRPr kumimoji="0" lang="en-US" altLang="en-US" sz="4400">
              <a:solidFill>
                <a:srgbClr val="008000"/>
              </a:solidFill>
              <a:latin typeface="MT Extra" panose="05050102010205020202" pitchFamily="18" charset="2"/>
              <a:sym typeface="MT Extra" panose="05050102010205020202" pitchFamily="18" charset="2"/>
            </a:endParaRPr>
          </a:p>
        </p:txBody>
      </p:sp>
      <p:sp>
        <p:nvSpPr>
          <p:cNvPr id="1281034" name="Text Box 10"/>
          <p:cNvSpPr txBox="1">
            <a:spLocks noChangeArrowheads="1"/>
          </p:cNvSpPr>
          <p:nvPr/>
        </p:nvSpPr>
        <p:spPr bwMode="auto">
          <a:xfrm>
            <a:off x="2971800" y="457200"/>
            <a:ext cx="310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Generating Function</a:t>
            </a:r>
          </a:p>
        </p:txBody>
      </p:sp>
      <p:sp>
        <p:nvSpPr>
          <p:cNvPr id="1281037" name="Rectangle 13"/>
          <p:cNvSpPr>
            <a:spLocks noChangeArrowheads="1"/>
          </p:cNvSpPr>
          <p:nvPr/>
        </p:nvSpPr>
        <p:spPr bwMode="auto">
          <a:xfrm>
            <a:off x="3186113" y="5408613"/>
            <a:ext cx="2843212" cy="925512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en-US" sz="3600"/>
              <a:t> s</a:t>
            </a:r>
            <a:r>
              <a:rPr lang="en-US" altLang="en-US" sz="3600" baseline="-25000"/>
              <a:t>n</a:t>
            </a:r>
            <a:r>
              <a:rPr lang="en-US" altLang="en-US" sz="3600"/>
              <a:t> = 2s</a:t>
            </a:r>
            <a:r>
              <a:rPr lang="en-US" altLang="en-US" sz="3600" baseline="-25000"/>
              <a:t>n-1</a:t>
            </a:r>
            <a:r>
              <a:rPr lang="en-US" altLang="en-US" sz="3600"/>
              <a:t>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7" grpId="0" animBg="1"/>
      <p:bldP spid="604165" grpId="0" animBg="1"/>
      <p:bldP spid="604164" grpId="0" animBg="1"/>
      <p:bldP spid="604166" grpId="0"/>
      <p:bldP spid="604168" grpId="0"/>
      <p:bldP spid="604169" grpId="0" animBg="1"/>
      <p:bldP spid="60417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Text Box 2"/>
          <p:cNvSpPr txBox="1">
            <a:spLocks noChangeArrowheads="1"/>
          </p:cNvSpPr>
          <p:nvPr/>
        </p:nvSpPr>
        <p:spPr bwMode="auto">
          <a:xfrm>
            <a:off x="2667000" y="1343025"/>
            <a:ext cx="3886200" cy="4095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2000">
                <a:latin typeface="Comic Sans MS" panose="030F0702030302020204" pitchFamily="66" charset="0"/>
              </a:rPr>
              <a:t>S(x) - 2xS(x)</a:t>
            </a:r>
            <a:r>
              <a:rPr kumimoji="0" lang="en-US" altLang="en-US" sz="2000">
                <a:latin typeface="Comic Sans MS" panose="030F0702030302020204" pitchFamily="66" charset="0"/>
                <a:sym typeface="MT Extra" panose="05050102010205020202" pitchFamily="18" charset="2"/>
              </a:rPr>
              <a:t> </a:t>
            </a:r>
            <a:r>
              <a:rPr kumimoji="0" lang="en-US" altLang="en-US" sz="2000">
                <a:latin typeface="Comic Sans MS" panose="030F0702030302020204" pitchFamily="66" charset="0"/>
              </a:rPr>
              <a:t>- x/(1-x) = s</a:t>
            </a:r>
            <a:r>
              <a:rPr kumimoji="0" lang="en-US" altLang="en-US" sz="2000" baseline="-25000">
                <a:latin typeface="Comic Sans MS" panose="030F0702030302020204" pitchFamily="66" charset="0"/>
              </a:rPr>
              <a:t>0</a:t>
            </a:r>
            <a:r>
              <a:rPr kumimoji="0" lang="en-US" altLang="en-US" sz="2000">
                <a:latin typeface="Comic Sans MS" panose="030F0702030302020204" pitchFamily="66" charset="0"/>
              </a:rPr>
              <a:t> = 0</a:t>
            </a:r>
            <a:r>
              <a:rPr kumimoji="0" lang="en-US" altLang="en-US" sz="2000">
                <a:latin typeface="Comic Sans MS" panose="030F0702030302020204" pitchFamily="66" charset="0"/>
                <a:sym typeface="MT Extra" panose="05050102010205020202" pitchFamily="18" charset="2"/>
              </a:rPr>
              <a:t> </a:t>
            </a:r>
          </a:p>
        </p:txBody>
      </p:sp>
      <p:pic>
        <p:nvPicPr>
          <p:cNvPr id="606218" name="Picture 10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65325"/>
            <a:ext cx="381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1280004" name="Text Box 4"/>
          <p:cNvSpPr txBox="1">
            <a:spLocks noChangeArrowheads="1"/>
          </p:cNvSpPr>
          <p:nvPr/>
        </p:nvSpPr>
        <p:spPr bwMode="auto">
          <a:xfrm>
            <a:off x="2971800" y="457200"/>
            <a:ext cx="3313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Closed Form for S(x)</a:t>
            </a:r>
          </a:p>
        </p:txBody>
      </p:sp>
      <p:sp>
        <p:nvSpPr>
          <p:cNvPr id="1280005" name="Text Box 5"/>
          <p:cNvSpPr txBox="1">
            <a:spLocks noChangeArrowheads="1"/>
          </p:cNvSpPr>
          <p:nvPr/>
        </p:nvSpPr>
        <p:spPr bwMode="auto">
          <a:xfrm>
            <a:off x="2779713" y="2971800"/>
            <a:ext cx="3621087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What is the closed form of s</a:t>
            </a:r>
            <a:r>
              <a:rPr lang="en-US" altLang="en-US" baseline="-25000"/>
              <a:t>n</a:t>
            </a:r>
            <a:r>
              <a:rPr lang="en-US" altLang="en-US"/>
              <a:t>?</a:t>
            </a:r>
          </a:p>
        </p:txBody>
      </p:sp>
      <p:pic>
        <p:nvPicPr>
          <p:cNvPr id="1280012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3671888"/>
            <a:ext cx="3630612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0014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3584575"/>
            <a:ext cx="3263900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0015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13" y="4646613"/>
            <a:ext cx="60229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0016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5410200"/>
            <a:ext cx="49926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0309" name="Text Box 5"/>
          <p:cNvSpPr txBox="1">
            <a:spLocks noChangeArrowheads="1"/>
          </p:cNvSpPr>
          <p:nvPr/>
        </p:nvSpPr>
        <p:spPr bwMode="auto">
          <a:xfrm>
            <a:off x="3505200" y="6248400"/>
            <a:ext cx="2193925" cy="4699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r>
              <a:rPr kumimoji="0" lang="en-US" altLang="en-US" sz="2400">
                <a:latin typeface="Comic Sans MS" panose="030F0702030302020204" pitchFamily="66" charset="0"/>
              </a:rPr>
              <a:t>so    </a:t>
            </a:r>
            <a:r>
              <a:rPr kumimoji="0"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s</a:t>
            </a:r>
            <a:r>
              <a:rPr kumimoji="0" lang="en-US" altLang="en-US" sz="2400" baseline="-25000">
                <a:solidFill>
                  <a:srgbClr val="0000FF"/>
                </a:solidFill>
                <a:latin typeface="Comic Sans MS" panose="030F0702030302020204" pitchFamily="66" charset="0"/>
              </a:rPr>
              <a:t>n</a:t>
            </a:r>
            <a:r>
              <a:rPr kumimoji="0"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 = 2</a:t>
            </a:r>
            <a:r>
              <a:rPr kumimoji="0" lang="en-US" altLang="en-US" sz="2400" baseline="30000">
                <a:solidFill>
                  <a:srgbClr val="0000FF"/>
                </a:solidFill>
                <a:latin typeface="Comic Sans MS" panose="030F0702030302020204" pitchFamily="66" charset="0"/>
              </a:rPr>
              <a:t>n</a:t>
            </a:r>
            <a:r>
              <a:rPr kumimoji="0"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05" grpId="0" animBg="1"/>
      <p:bldP spid="61030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02" name="Text Box 2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Today’s Plan</a:t>
            </a:r>
          </a:p>
        </p:txBody>
      </p:sp>
      <p:sp>
        <p:nvSpPr>
          <p:cNvPr id="1331203" name="Text Box 3"/>
          <p:cNvSpPr txBox="1">
            <a:spLocks noChangeArrowheads="1"/>
          </p:cNvSpPr>
          <p:nvPr/>
        </p:nvSpPr>
        <p:spPr bwMode="auto">
          <a:xfrm>
            <a:off x="2133600" y="1774825"/>
            <a:ext cx="4968027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Solve recurrences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latin typeface="Comic Sans MS" panose="030F0702030302020204" pitchFamily="66" charset="0"/>
              </a:rPr>
              <a:t>Catalan </a:t>
            </a:r>
            <a:r>
              <a:rPr lang="en-US" altLang="en-US" dirty="0" smtClean="0">
                <a:latin typeface="Comic Sans MS" panose="030F0702030302020204" pitchFamily="66" charset="0"/>
              </a:rPr>
              <a:t>number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5844" name="Text Box 4"/>
          <p:cNvSpPr txBox="1">
            <a:spLocks noChangeArrowheads="1"/>
          </p:cNvSpPr>
          <p:nvPr/>
        </p:nvSpPr>
        <p:spPr bwMode="auto">
          <a:xfrm>
            <a:off x="3249613" y="457200"/>
            <a:ext cx="2541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Catalan Number</a:t>
            </a:r>
          </a:p>
        </p:txBody>
      </p:sp>
      <p:pic>
        <p:nvPicPr>
          <p:cNvPr id="1315851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75" y="3810000"/>
            <a:ext cx="240506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5852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1676400"/>
            <a:ext cx="28194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5853" name="Text Box 13"/>
          <p:cNvSpPr txBox="1">
            <a:spLocks noChangeArrowheads="1"/>
          </p:cNvSpPr>
          <p:nvPr/>
        </p:nvSpPr>
        <p:spPr bwMode="auto">
          <a:xfrm>
            <a:off x="2066925" y="1219200"/>
            <a:ext cx="5019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Catalan number can be defined recursively by</a:t>
            </a:r>
          </a:p>
        </p:txBody>
      </p:sp>
      <p:sp>
        <p:nvSpPr>
          <p:cNvPr id="1315854" name="Text Box 14"/>
          <p:cNvSpPr txBox="1">
            <a:spLocks noChangeArrowheads="1"/>
          </p:cNvSpPr>
          <p:nvPr/>
        </p:nvSpPr>
        <p:spPr bwMode="auto">
          <a:xfrm>
            <a:off x="2133600" y="3214688"/>
            <a:ext cx="4100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are going to show this is equal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85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6866" name="Text Box 2"/>
          <p:cNvSpPr txBox="1">
            <a:spLocks noChangeArrowheads="1"/>
          </p:cNvSpPr>
          <p:nvPr/>
        </p:nvSpPr>
        <p:spPr bwMode="auto">
          <a:xfrm>
            <a:off x="3249613" y="457200"/>
            <a:ext cx="2541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Catalan Number</a:t>
            </a:r>
          </a:p>
        </p:txBody>
      </p:sp>
      <p:sp>
        <p:nvSpPr>
          <p:cNvPr id="1316871" name="Text Box 7"/>
          <p:cNvSpPr txBox="1">
            <a:spLocks noChangeArrowheads="1"/>
          </p:cNvSpPr>
          <p:nvPr/>
        </p:nvSpPr>
        <p:spPr bwMode="auto">
          <a:xfrm>
            <a:off x="1435100" y="1447800"/>
            <a:ext cx="6261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Consider the generating function r(x) = 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</a:t>
            </a:r>
          </a:p>
        </p:txBody>
      </p:sp>
      <p:pic>
        <p:nvPicPr>
          <p:cNvPr id="1316872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18669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6873" name="Text Box 9"/>
          <p:cNvSpPr txBox="1">
            <a:spLocks noChangeArrowheads="1"/>
          </p:cNvSpPr>
          <p:nvPr/>
        </p:nvSpPr>
        <p:spPr bwMode="auto">
          <a:xfrm>
            <a:off x="1508125" y="2174875"/>
            <a:ext cx="1344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Recall that</a:t>
            </a:r>
          </a:p>
        </p:txBody>
      </p:sp>
      <p:sp>
        <p:nvSpPr>
          <p:cNvPr id="1316874" name="Text Box 10"/>
          <p:cNvSpPr txBox="1">
            <a:spLocks noChangeArrowheads="1"/>
          </p:cNvSpPr>
          <p:nvPr/>
        </p:nvSpPr>
        <p:spPr bwMode="auto">
          <a:xfrm>
            <a:off x="1524000" y="2971800"/>
            <a:ext cx="4192588" cy="376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generate the right hand side?</a:t>
            </a:r>
          </a:p>
        </p:txBody>
      </p:sp>
      <p:sp>
        <p:nvSpPr>
          <p:cNvPr id="1316875" name="Text Box 11"/>
          <p:cNvSpPr txBox="1">
            <a:spLocks noChangeArrowheads="1"/>
          </p:cNvSpPr>
          <p:nvPr/>
        </p:nvSpPr>
        <p:spPr bwMode="auto">
          <a:xfrm>
            <a:off x="1524000" y="3546475"/>
            <a:ext cx="3608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just the convolution rule!</a:t>
            </a:r>
          </a:p>
        </p:txBody>
      </p:sp>
      <p:sp>
        <p:nvSpPr>
          <p:cNvPr id="1316877" name="Rectangle 13"/>
          <p:cNvSpPr>
            <a:spLocks noChangeArrowheads="1"/>
          </p:cNvSpPr>
          <p:nvPr/>
        </p:nvSpPr>
        <p:spPr bwMode="auto">
          <a:xfrm>
            <a:off x="1012825" y="4267200"/>
            <a:ext cx="7127875" cy="37623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   = 1 + x(r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)(r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)</a:t>
            </a:r>
          </a:p>
        </p:txBody>
      </p:sp>
      <p:sp>
        <p:nvSpPr>
          <p:cNvPr id="1316878" name="Text Box 14"/>
          <p:cNvSpPr txBox="1">
            <a:spLocks noChangeArrowheads="1"/>
          </p:cNvSpPr>
          <p:nvPr/>
        </p:nvSpPr>
        <p:spPr bwMode="auto">
          <a:xfrm>
            <a:off x="1600200" y="5105400"/>
            <a:ext cx="551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Notice that by the recursive formula, LHS = RHS!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6873" grpId="0"/>
      <p:bldP spid="1316874" grpId="0" animBg="1"/>
      <p:bldP spid="1316875" grpId="0"/>
      <p:bldP spid="1316877" grpId="0" animBg="1"/>
      <p:bldP spid="131687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890" name="Text Box 2"/>
          <p:cNvSpPr txBox="1">
            <a:spLocks noChangeArrowheads="1"/>
          </p:cNvSpPr>
          <p:nvPr/>
        </p:nvSpPr>
        <p:spPr bwMode="auto">
          <a:xfrm>
            <a:off x="3249613" y="457200"/>
            <a:ext cx="2541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Catalan Number</a:t>
            </a:r>
          </a:p>
        </p:txBody>
      </p:sp>
      <p:sp>
        <p:nvSpPr>
          <p:cNvPr id="1317896" name="Rectangle 8"/>
          <p:cNvSpPr>
            <a:spLocks noChangeArrowheads="1"/>
          </p:cNvSpPr>
          <p:nvPr/>
        </p:nvSpPr>
        <p:spPr bwMode="auto">
          <a:xfrm>
            <a:off x="1012825" y="1524000"/>
            <a:ext cx="7127875" cy="37623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   = 1 + x(r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)(r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)</a:t>
            </a:r>
          </a:p>
        </p:txBody>
      </p:sp>
      <p:sp>
        <p:nvSpPr>
          <p:cNvPr id="1317898" name="Text Box 10"/>
          <p:cNvSpPr txBox="1">
            <a:spLocks noChangeArrowheads="1"/>
          </p:cNvSpPr>
          <p:nvPr/>
        </p:nvSpPr>
        <p:spPr bwMode="auto">
          <a:xfrm>
            <a:off x="1066800" y="2251075"/>
            <a:ext cx="3217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R(x) = r</a:t>
            </a:r>
            <a:r>
              <a:rPr lang="en-US" altLang="zh-TW" baseline="-25000"/>
              <a:t>0</a:t>
            </a:r>
            <a:r>
              <a:rPr lang="en-US" altLang="zh-TW"/>
              <a:t> + r</a:t>
            </a:r>
            <a:r>
              <a:rPr lang="en-US" altLang="zh-TW" baseline="-25000"/>
              <a:t>1</a:t>
            </a:r>
            <a:r>
              <a:rPr lang="en-US" altLang="zh-TW"/>
              <a:t>x + r</a:t>
            </a:r>
            <a:r>
              <a:rPr lang="en-US" altLang="zh-TW" baseline="-25000"/>
              <a:t>2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+ … </a:t>
            </a:r>
          </a:p>
        </p:txBody>
      </p:sp>
      <p:sp>
        <p:nvSpPr>
          <p:cNvPr id="1317899" name="Text Box 11"/>
          <p:cNvSpPr txBox="1">
            <a:spLocks noChangeArrowheads="1"/>
          </p:cNvSpPr>
          <p:nvPr/>
        </p:nvSpPr>
        <p:spPr bwMode="auto">
          <a:xfrm>
            <a:off x="1066800" y="2833688"/>
            <a:ext cx="411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Then the above equation implies that</a:t>
            </a:r>
          </a:p>
        </p:txBody>
      </p:sp>
      <p:sp>
        <p:nvSpPr>
          <p:cNvPr id="1317900" name="Text Box 12"/>
          <p:cNvSpPr txBox="1">
            <a:spLocks noChangeArrowheads="1"/>
          </p:cNvSpPr>
          <p:nvPr/>
        </p:nvSpPr>
        <p:spPr bwMode="auto">
          <a:xfrm>
            <a:off x="1752600" y="3470275"/>
            <a:ext cx="207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R(x) = 1 + x(R(x))</a:t>
            </a:r>
            <a:r>
              <a:rPr lang="en-US" altLang="zh-TW" baseline="30000"/>
              <a:t>2</a:t>
            </a:r>
          </a:p>
        </p:txBody>
      </p:sp>
      <p:sp>
        <p:nvSpPr>
          <p:cNvPr id="1317901" name="Text Box 13"/>
          <p:cNvSpPr txBox="1">
            <a:spLocks noChangeArrowheads="1"/>
          </p:cNvSpPr>
          <p:nvPr/>
        </p:nvSpPr>
        <p:spPr bwMode="auto">
          <a:xfrm>
            <a:off x="1127125" y="4079875"/>
            <a:ext cx="3408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Solving the quadratic equation</a:t>
            </a:r>
          </a:p>
        </p:txBody>
      </p:sp>
      <p:sp>
        <p:nvSpPr>
          <p:cNvPr id="1317902" name="Text Box 14"/>
          <p:cNvSpPr txBox="1">
            <a:spLocks noChangeArrowheads="1"/>
          </p:cNvSpPr>
          <p:nvPr/>
        </p:nvSpPr>
        <p:spPr bwMode="auto">
          <a:xfrm>
            <a:off x="1752600" y="4572000"/>
            <a:ext cx="2424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x(R(x))</a:t>
            </a:r>
            <a:r>
              <a:rPr lang="en-US" altLang="zh-TW" baseline="30000"/>
              <a:t>2 </a:t>
            </a:r>
            <a:r>
              <a:rPr lang="en-US" altLang="zh-TW"/>
              <a:t>- R(x) + 1 = 0</a:t>
            </a:r>
          </a:p>
        </p:txBody>
      </p:sp>
      <p:sp>
        <p:nvSpPr>
          <p:cNvPr id="1317903" name="Text Box 15"/>
          <p:cNvSpPr txBox="1">
            <a:spLocks noChangeArrowheads="1"/>
          </p:cNvSpPr>
          <p:nvPr/>
        </p:nvSpPr>
        <p:spPr bwMode="auto">
          <a:xfrm>
            <a:off x="1203325" y="5424488"/>
            <a:ext cx="173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get R(x) = </a:t>
            </a:r>
          </a:p>
        </p:txBody>
      </p:sp>
      <p:pic>
        <p:nvPicPr>
          <p:cNvPr id="1317904" name="Picture 1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181600"/>
            <a:ext cx="2209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7898" grpId="0"/>
      <p:bldP spid="1317899" grpId="0"/>
      <p:bldP spid="1317900" grpId="0"/>
      <p:bldP spid="1317901" grpId="0"/>
      <p:bldP spid="1317902" grpId="0"/>
      <p:bldP spid="131790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914" name="Text Box 2"/>
          <p:cNvSpPr txBox="1">
            <a:spLocks noChangeArrowheads="1"/>
          </p:cNvSpPr>
          <p:nvPr/>
        </p:nvSpPr>
        <p:spPr bwMode="auto">
          <a:xfrm>
            <a:off x="3249613" y="457200"/>
            <a:ext cx="2541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Catalan Number</a:t>
            </a:r>
          </a:p>
        </p:txBody>
      </p:sp>
      <p:sp>
        <p:nvSpPr>
          <p:cNvPr id="1318921" name="Text Box 9"/>
          <p:cNvSpPr txBox="1">
            <a:spLocks noChangeArrowheads="1"/>
          </p:cNvSpPr>
          <p:nvPr/>
        </p:nvSpPr>
        <p:spPr bwMode="auto">
          <a:xfrm>
            <a:off x="1203325" y="1604963"/>
            <a:ext cx="1736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get R(x) = </a:t>
            </a:r>
          </a:p>
        </p:txBody>
      </p:sp>
      <p:pic>
        <p:nvPicPr>
          <p:cNvPr id="1318922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62075"/>
            <a:ext cx="2209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8923" name="Text Box 11"/>
          <p:cNvSpPr txBox="1">
            <a:spLocks noChangeArrowheads="1"/>
          </p:cNvSpPr>
          <p:nvPr/>
        </p:nvSpPr>
        <p:spPr bwMode="auto">
          <a:xfrm>
            <a:off x="1219200" y="2555875"/>
            <a:ext cx="706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know that when x tends to 0, then R(x) should tend to r</a:t>
            </a:r>
            <a:r>
              <a:rPr lang="en-US" altLang="zh-TW" baseline="-25000"/>
              <a:t>0</a:t>
            </a:r>
            <a:r>
              <a:rPr lang="en-US" altLang="zh-TW"/>
              <a:t> = 1.</a:t>
            </a:r>
          </a:p>
        </p:txBody>
      </p:sp>
      <p:sp>
        <p:nvSpPr>
          <p:cNvPr id="1318924" name="Text Box 12"/>
          <p:cNvSpPr txBox="1">
            <a:spLocks noChangeArrowheads="1"/>
          </p:cNvSpPr>
          <p:nvPr/>
        </p:nvSpPr>
        <p:spPr bwMode="auto">
          <a:xfrm>
            <a:off x="1279525" y="3317875"/>
            <a:ext cx="2719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we must have R(x) = </a:t>
            </a:r>
          </a:p>
        </p:txBody>
      </p:sp>
      <p:pic>
        <p:nvPicPr>
          <p:cNvPr id="1318926" name="Picture 1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124200"/>
            <a:ext cx="22098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8927" name="Text Box 15"/>
          <p:cNvSpPr txBox="1">
            <a:spLocks noChangeArrowheads="1"/>
          </p:cNvSpPr>
          <p:nvPr/>
        </p:nvSpPr>
        <p:spPr bwMode="auto">
          <a:xfrm>
            <a:off x="1355725" y="4384675"/>
            <a:ext cx="688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Now it remains to calculate the coefficients of this polynomial.</a:t>
            </a:r>
          </a:p>
        </p:txBody>
      </p:sp>
      <p:sp>
        <p:nvSpPr>
          <p:cNvPr id="1318928" name="Text Box 16"/>
          <p:cNvSpPr txBox="1">
            <a:spLocks noChangeArrowheads="1"/>
          </p:cNvSpPr>
          <p:nvPr/>
        </p:nvSpPr>
        <p:spPr bwMode="auto">
          <a:xfrm>
            <a:off x="1355725" y="5146675"/>
            <a:ext cx="132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Note that </a:t>
            </a:r>
          </a:p>
        </p:txBody>
      </p:sp>
      <p:pic>
        <p:nvPicPr>
          <p:cNvPr id="1318930" name="Picture 1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105400"/>
            <a:ext cx="14732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8932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872038"/>
            <a:ext cx="3609975" cy="99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8923" grpId="0"/>
      <p:bldP spid="1318924" grpId="0"/>
      <p:bldP spid="1318927" grpId="0"/>
      <p:bldP spid="131892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8" name="Text Box 2"/>
          <p:cNvSpPr txBox="1">
            <a:spLocks noChangeArrowheads="1"/>
          </p:cNvSpPr>
          <p:nvPr/>
        </p:nvSpPr>
        <p:spPr bwMode="auto">
          <a:xfrm>
            <a:off x="3249613" y="457200"/>
            <a:ext cx="2541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Catalan Number</a:t>
            </a:r>
          </a:p>
        </p:txBody>
      </p:sp>
      <p:sp>
        <p:nvSpPr>
          <p:cNvPr id="1319942" name="Text Box 6"/>
          <p:cNvSpPr txBox="1">
            <a:spLocks noChangeArrowheads="1"/>
          </p:cNvSpPr>
          <p:nvPr/>
        </p:nvSpPr>
        <p:spPr bwMode="auto">
          <a:xfrm>
            <a:off x="1524000" y="2752725"/>
            <a:ext cx="2138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 R(x) =  </a:t>
            </a:r>
          </a:p>
        </p:txBody>
      </p:sp>
      <p:pic>
        <p:nvPicPr>
          <p:cNvPr id="1319943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9080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9945" name="Text Box 9"/>
          <p:cNvSpPr txBox="1">
            <a:spLocks noChangeArrowheads="1"/>
          </p:cNvSpPr>
          <p:nvPr/>
        </p:nvSpPr>
        <p:spPr bwMode="auto">
          <a:xfrm>
            <a:off x="1355725" y="1493838"/>
            <a:ext cx="1322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Note that </a:t>
            </a:r>
          </a:p>
        </p:txBody>
      </p:sp>
      <p:pic>
        <p:nvPicPr>
          <p:cNvPr id="1319946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52563"/>
            <a:ext cx="14732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9947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19200"/>
            <a:ext cx="3609975" cy="99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9951" name="Text Box 15"/>
          <p:cNvSpPr txBox="1">
            <a:spLocks noChangeArrowheads="1"/>
          </p:cNvSpPr>
          <p:nvPr/>
        </p:nvSpPr>
        <p:spPr bwMode="auto">
          <a:xfrm>
            <a:off x="1508125" y="4841875"/>
            <a:ext cx="97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 r</a:t>
            </a:r>
            <a:r>
              <a:rPr lang="en-US" altLang="zh-TW" baseline="-25000"/>
              <a:t>n</a:t>
            </a:r>
            <a:r>
              <a:rPr lang="en-US" altLang="zh-TW"/>
              <a:t> = </a:t>
            </a:r>
          </a:p>
        </p:txBody>
      </p:sp>
      <p:pic>
        <p:nvPicPr>
          <p:cNvPr id="1319955" name="Picture 1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638800"/>
            <a:ext cx="18494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9956" name="Picture 20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3571875"/>
            <a:ext cx="3849688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9957" name="Picture 2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694238"/>
            <a:ext cx="2924175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9942" grpId="0"/>
      <p:bldP spid="13199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2770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608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Simple Examples</a:t>
            </a:r>
          </a:p>
        </p:txBody>
      </p:sp>
      <p:pic>
        <p:nvPicPr>
          <p:cNvPr id="1312772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" y="1384300"/>
            <a:ext cx="7259638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2774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2292350"/>
            <a:ext cx="7259637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2776" name="Picture 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3206750"/>
            <a:ext cx="8599488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2777" name="Rectangle 9"/>
          <p:cNvSpPr>
            <a:spLocks noChangeArrowheads="1"/>
          </p:cNvSpPr>
          <p:nvPr/>
        </p:nvSpPr>
        <p:spPr bwMode="auto">
          <a:xfrm>
            <a:off x="1752600" y="4208463"/>
            <a:ext cx="5638800" cy="1201737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The pattern here is simple: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the i-th term in the sequence (indexing from 0) is the coefficient of x</a:t>
            </a:r>
            <a:r>
              <a:rPr lang="en-US" altLang="en-US" sz="2000" baseline="30000"/>
              <a:t>i</a:t>
            </a:r>
            <a:r>
              <a:rPr lang="en-US" altLang="en-US"/>
              <a:t> in the generating function.</a:t>
            </a:r>
          </a:p>
        </p:txBody>
      </p:sp>
      <p:sp>
        <p:nvSpPr>
          <p:cNvPr id="1312778" name="Text Box 10"/>
          <p:cNvSpPr txBox="1">
            <a:spLocks noChangeArrowheads="1"/>
          </p:cNvSpPr>
          <p:nvPr/>
        </p:nvSpPr>
        <p:spPr bwMode="auto">
          <a:xfrm>
            <a:off x="1144588" y="5908675"/>
            <a:ext cx="6942137" cy="376238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is the generating function for &lt;1,1,1,1,1,1,1,………………………&gt;?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2777" grpId="0" animBg="1"/>
      <p:bldP spid="13127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818" name="Text Box 2"/>
          <p:cNvSpPr txBox="1">
            <a:spLocks noChangeArrowheads="1"/>
          </p:cNvSpPr>
          <p:nvPr/>
        </p:nvSpPr>
        <p:spPr bwMode="auto">
          <a:xfrm>
            <a:off x="3144838" y="457200"/>
            <a:ext cx="272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Geometric Series</a:t>
            </a:r>
          </a:p>
        </p:txBody>
      </p:sp>
      <p:graphicFrame>
        <p:nvGraphicFramePr>
          <p:cNvPr id="1314819" name="Object 3"/>
          <p:cNvGraphicFramePr>
            <a:graphicFrameLocks noChangeAspect="1"/>
          </p:cNvGraphicFramePr>
          <p:nvPr/>
        </p:nvGraphicFramePr>
        <p:xfrm>
          <a:off x="2209800" y="1219200"/>
          <a:ext cx="4724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858" name="Equation" r:id="rId3" imgW="1968480" imgH="241200" progId="Equation.DSMT4">
                  <p:embed/>
                </p:oleObj>
              </mc:Choice>
              <mc:Fallback>
                <p:oleObj name="Equation" r:id="rId3" imgW="196848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19200"/>
                        <a:ext cx="4724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4820" name="Text Box 4"/>
          <p:cNvSpPr txBox="1">
            <a:spLocks noChangeArrowheads="1"/>
          </p:cNvSpPr>
          <p:nvPr/>
        </p:nvSpPr>
        <p:spPr bwMode="auto">
          <a:xfrm>
            <a:off x="2209800" y="1981200"/>
            <a:ext cx="473551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is the closed form expression of G</a:t>
            </a:r>
            <a:r>
              <a:rPr lang="en-US" altLang="en-US" baseline="-25000"/>
              <a:t>n</a:t>
            </a:r>
            <a:r>
              <a:rPr lang="en-US" altLang="en-US"/>
              <a:t>?</a:t>
            </a:r>
          </a:p>
        </p:txBody>
      </p:sp>
      <p:graphicFrame>
        <p:nvGraphicFramePr>
          <p:cNvPr id="1314821" name="Object 5"/>
          <p:cNvGraphicFramePr>
            <a:graphicFrameLocks noChangeAspect="1"/>
          </p:cNvGraphicFramePr>
          <p:nvPr/>
        </p:nvGraphicFramePr>
        <p:xfrm>
          <a:off x="1871663" y="2743200"/>
          <a:ext cx="53308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859" name="Equation" r:id="rId5" imgW="1968480" imgH="241200" progId="Equation.DSMT4">
                  <p:embed/>
                </p:oleObj>
              </mc:Choice>
              <mc:Fallback>
                <p:oleObj name="Equation" r:id="rId5" imgW="196848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2743200"/>
                        <a:ext cx="53308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4822" name="Object 6"/>
          <p:cNvGraphicFramePr>
            <a:graphicFrameLocks noChangeAspect="1"/>
          </p:cNvGraphicFramePr>
          <p:nvPr/>
        </p:nvGraphicFramePr>
        <p:xfrm>
          <a:off x="1676400" y="3462338"/>
          <a:ext cx="6477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860" name="Equation" r:id="rId6" imgW="2361960" imgH="241200" progId="Equation.DSMT4">
                  <p:embed/>
                </p:oleObj>
              </mc:Choice>
              <mc:Fallback>
                <p:oleObj name="Equation" r:id="rId6" imgW="23619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62338"/>
                        <a:ext cx="64770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4823" name="Line 7"/>
          <p:cNvSpPr>
            <a:spLocks noChangeShapeType="1"/>
          </p:cNvSpPr>
          <p:nvPr/>
        </p:nvSpPr>
        <p:spPr bwMode="auto">
          <a:xfrm>
            <a:off x="1447800" y="4191000"/>
            <a:ext cx="678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24" name="Line 8"/>
          <p:cNvSpPr>
            <a:spLocks noChangeShapeType="1"/>
          </p:cNvSpPr>
          <p:nvPr/>
        </p:nvSpPr>
        <p:spPr bwMode="auto">
          <a:xfrm flipH="1">
            <a:off x="35052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25" name="Line 9"/>
          <p:cNvSpPr>
            <a:spLocks noChangeShapeType="1"/>
          </p:cNvSpPr>
          <p:nvPr/>
        </p:nvSpPr>
        <p:spPr bwMode="auto">
          <a:xfrm flipH="1">
            <a:off x="40386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26" name="Line 10"/>
          <p:cNvSpPr>
            <a:spLocks noChangeShapeType="1"/>
          </p:cNvSpPr>
          <p:nvPr/>
        </p:nvSpPr>
        <p:spPr bwMode="auto">
          <a:xfrm flipH="1">
            <a:off x="67056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29" name="Text Box 13"/>
          <p:cNvSpPr txBox="1">
            <a:spLocks noChangeArrowheads="1"/>
          </p:cNvSpPr>
          <p:nvPr/>
        </p:nvSpPr>
        <p:spPr bwMode="auto">
          <a:xfrm>
            <a:off x="1131888" y="4419600"/>
            <a:ext cx="16875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3200">
                <a:solidFill>
                  <a:srgbClr val="3333FF"/>
                </a:solidFill>
              </a:rPr>
              <a:t>G</a:t>
            </a:r>
            <a:r>
              <a:rPr kumimoji="0" lang="en-US" altLang="en-US" sz="3200" baseline="-25000">
                <a:solidFill>
                  <a:srgbClr val="3333FF"/>
                </a:solidFill>
              </a:rPr>
              <a:t>n</a:t>
            </a:r>
            <a:r>
              <a:rPr kumimoji="0" lang="en-US" altLang="en-US" sz="3200">
                <a:solidFill>
                  <a:srgbClr val="3333FF"/>
                </a:solidFill>
                <a:sym typeface="Symbol" panose="05050102010706020507" pitchFamily="18" charset="2"/>
              </a:rPr>
              <a:t></a:t>
            </a:r>
            <a:r>
              <a:rPr kumimoji="0" lang="en-US" altLang="en-US" sz="3200">
                <a:solidFill>
                  <a:srgbClr val="3333FF"/>
                </a:solidFill>
              </a:rPr>
              <a:t>xG</a:t>
            </a:r>
            <a:r>
              <a:rPr kumimoji="0" lang="en-US" altLang="en-US" sz="3200" baseline="-25000">
                <a:solidFill>
                  <a:srgbClr val="3333FF"/>
                </a:solidFill>
              </a:rPr>
              <a:t>n</a:t>
            </a:r>
            <a:r>
              <a:rPr kumimoji="0" lang="en-US" altLang="en-US" sz="3200">
                <a:solidFill>
                  <a:srgbClr val="3333FF"/>
                </a:solidFill>
              </a:rPr>
              <a:t>=</a:t>
            </a:r>
          </a:p>
        </p:txBody>
      </p:sp>
      <p:sp>
        <p:nvSpPr>
          <p:cNvPr id="1314830" name="Text Box 14"/>
          <p:cNvSpPr txBox="1">
            <a:spLocks noChangeArrowheads="1"/>
          </p:cNvSpPr>
          <p:nvPr/>
        </p:nvSpPr>
        <p:spPr bwMode="auto">
          <a:xfrm>
            <a:off x="2986088" y="4419600"/>
            <a:ext cx="3667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en-US" sz="3200">
                <a:solidFill>
                  <a:srgbClr val="3333FF"/>
                </a:solidFill>
              </a:rPr>
              <a:t>1</a:t>
            </a:r>
          </a:p>
        </p:txBody>
      </p:sp>
      <p:graphicFrame>
        <p:nvGraphicFramePr>
          <p:cNvPr id="1314832" name="Object 16"/>
          <p:cNvGraphicFramePr>
            <a:graphicFrameLocks noChangeAspect="1"/>
          </p:cNvGraphicFramePr>
          <p:nvPr/>
        </p:nvGraphicFramePr>
        <p:xfrm>
          <a:off x="3248025" y="5386388"/>
          <a:ext cx="2732088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4861" name="Equation" r:id="rId8" imgW="939600" imgH="457200" progId="Equation.DSMT4">
                  <p:embed/>
                </p:oleObj>
              </mc:Choice>
              <mc:Fallback>
                <p:oleObj name="Equation" r:id="rId8" imgW="939600" imgH="457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5386388"/>
                        <a:ext cx="2732088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4833" name="Rectangle 17"/>
          <p:cNvSpPr>
            <a:spLocks noChangeArrowheads="1"/>
          </p:cNvSpPr>
          <p:nvPr/>
        </p:nvSpPr>
        <p:spPr bwMode="auto">
          <a:xfrm>
            <a:off x="3124200" y="5257800"/>
            <a:ext cx="2971800" cy="1509713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14834" name="Text Box 18"/>
          <p:cNvSpPr txBox="1">
            <a:spLocks noChangeArrowheads="1"/>
          </p:cNvSpPr>
          <p:nvPr/>
        </p:nvSpPr>
        <p:spPr bwMode="auto">
          <a:xfrm>
            <a:off x="4876800" y="1295400"/>
            <a:ext cx="4921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FF"/>
                </a:solidFill>
              </a:rPr>
              <a:t>……</a:t>
            </a:r>
          </a:p>
        </p:txBody>
      </p:sp>
      <p:sp>
        <p:nvSpPr>
          <p:cNvPr id="1314835" name="Text Box 19"/>
          <p:cNvSpPr txBox="1">
            <a:spLocks noChangeArrowheads="1"/>
          </p:cNvSpPr>
          <p:nvPr/>
        </p:nvSpPr>
        <p:spPr bwMode="auto">
          <a:xfrm>
            <a:off x="4918075" y="2833688"/>
            <a:ext cx="4921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FF"/>
                </a:solidFill>
              </a:rPr>
              <a:t>……</a:t>
            </a:r>
          </a:p>
        </p:txBody>
      </p:sp>
      <p:sp>
        <p:nvSpPr>
          <p:cNvPr id="1314836" name="Text Box 20"/>
          <p:cNvSpPr txBox="1">
            <a:spLocks noChangeArrowheads="1"/>
          </p:cNvSpPr>
          <p:nvPr/>
        </p:nvSpPr>
        <p:spPr bwMode="auto">
          <a:xfrm>
            <a:off x="5638800" y="3581400"/>
            <a:ext cx="4921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FF"/>
                </a:solidFill>
              </a:rPr>
              <a:t>……</a:t>
            </a:r>
          </a:p>
        </p:txBody>
      </p:sp>
      <p:sp>
        <p:nvSpPr>
          <p:cNvPr id="1314828" name="Line 12"/>
          <p:cNvSpPr>
            <a:spLocks noChangeShapeType="1"/>
          </p:cNvSpPr>
          <p:nvPr/>
        </p:nvSpPr>
        <p:spPr bwMode="auto">
          <a:xfrm flipH="1">
            <a:off x="48006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27" name="Line 11"/>
          <p:cNvSpPr>
            <a:spLocks noChangeShapeType="1"/>
          </p:cNvSpPr>
          <p:nvPr/>
        </p:nvSpPr>
        <p:spPr bwMode="auto">
          <a:xfrm flipH="1">
            <a:off x="58674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38" name="Text Box 22"/>
          <p:cNvSpPr txBox="1">
            <a:spLocks noChangeArrowheads="1"/>
          </p:cNvSpPr>
          <p:nvPr/>
        </p:nvSpPr>
        <p:spPr bwMode="auto">
          <a:xfrm>
            <a:off x="7508875" y="2824163"/>
            <a:ext cx="8334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66FF"/>
                </a:solidFill>
              </a:rPr>
              <a:t>+ ……</a:t>
            </a:r>
          </a:p>
        </p:txBody>
      </p:sp>
      <p:sp>
        <p:nvSpPr>
          <p:cNvPr id="1314839" name="Text Box 23"/>
          <p:cNvSpPr txBox="1">
            <a:spLocks noChangeArrowheads="1"/>
          </p:cNvSpPr>
          <p:nvPr/>
        </p:nvSpPr>
        <p:spPr bwMode="auto">
          <a:xfrm>
            <a:off x="8153400" y="3581400"/>
            <a:ext cx="8334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66FF"/>
                </a:solidFill>
              </a:rPr>
              <a:t>+ ……</a:t>
            </a:r>
          </a:p>
        </p:txBody>
      </p:sp>
      <p:sp>
        <p:nvSpPr>
          <p:cNvPr id="1314837" name="Line 21"/>
          <p:cNvSpPr>
            <a:spLocks noChangeShapeType="1"/>
          </p:cNvSpPr>
          <p:nvPr/>
        </p:nvSpPr>
        <p:spPr bwMode="auto">
          <a:xfrm flipH="1">
            <a:off x="7543800" y="2667000"/>
            <a:ext cx="304800" cy="1447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4840" name="Rectangle 24"/>
          <p:cNvSpPr>
            <a:spLocks noChangeArrowheads="1"/>
          </p:cNvSpPr>
          <p:nvPr/>
        </p:nvSpPr>
        <p:spPr bwMode="auto">
          <a:xfrm>
            <a:off x="4800600" y="5334000"/>
            <a:ext cx="990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314841" name="Text Box 25"/>
          <p:cNvSpPr txBox="1">
            <a:spLocks noChangeArrowheads="1"/>
          </p:cNvSpPr>
          <p:nvPr/>
        </p:nvSpPr>
        <p:spPr bwMode="auto">
          <a:xfrm>
            <a:off x="6934200" y="1295400"/>
            <a:ext cx="83343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66FF"/>
                </a:solidFill>
              </a:rPr>
              <a:t>+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1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1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1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1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1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1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1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1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1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14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14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1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1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4820" grpId="0" animBg="1"/>
      <p:bldP spid="1314823" grpId="0" animBg="1"/>
      <p:bldP spid="1314824" grpId="0" animBg="1"/>
      <p:bldP spid="1314825" grpId="0" animBg="1"/>
      <p:bldP spid="1314826" grpId="0" animBg="1"/>
      <p:bldP spid="1314829" grpId="0"/>
      <p:bldP spid="1314830" grpId="0"/>
      <p:bldP spid="1314833" grpId="0" animBg="1"/>
      <p:bldP spid="1314835" grpId="0" animBg="1"/>
      <p:bldP spid="1314836" grpId="0" animBg="1"/>
      <p:bldP spid="1314828" grpId="0" animBg="1"/>
      <p:bldP spid="1314827" grpId="0" animBg="1"/>
      <p:bldP spid="1314838" grpId="0" animBg="1"/>
      <p:bldP spid="1314839" grpId="0" animBg="1"/>
      <p:bldP spid="13148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74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0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More Examples</a:t>
            </a:r>
          </a:p>
        </p:txBody>
      </p:sp>
      <p:pic>
        <p:nvPicPr>
          <p:cNvPr id="131174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1143000"/>
            <a:ext cx="82883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175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271713"/>
            <a:ext cx="8755063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1754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4648200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1755" name="Picture 1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3411538"/>
            <a:ext cx="9018587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1756" name="Text Box 12"/>
          <p:cNvSpPr txBox="1">
            <a:spLocks noChangeArrowheads="1"/>
          </p:cNvSpPr>
          <p:nvPr/>
        </p:nvSpPr>
        <p:spPr bwMode="auto">
          <a:xfrm>
            <a:off x="1100138" y="5795963"/>
            <a:ext cx="6900862" cy="46672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These are all </a:t>
            </a:r>
            <a:r>
              <a:rPr lang="en-US" altLang="en-US" sz="2400">
                <a:solidFill>
                  <a:srgbClr val="0066FF"/>
                </a:solidFill>
              </a:rPr>
              <a:t>closed form</a:t>
            </a:r>
            <a:r>
              <a:rPr lang="en-US" altLang="en-US" sz="2400"/>
              <a:t> generating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7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8130" name="Text Box 2"/>
          <p:cNvSpPr txBox="1">
            <a:spLocks noChangeArrowheads="1"/>
          </p:cNvSpPr>
          <p:nvPr/>
        </p:nvSpPr>
        <p:spPr bwMode="auto">
          <a:xfrm>
            <a:off x="3563938" y="457200"/>
            <a:ext cx="199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Today’s Plan</a:t>
            </a:r>
          </a:p>
        </p:txBody>
      </p:sp>
      <p:sp>
        <p:nvSpPr>
          <p:cNvPr id="1328131" name="Text Box 3"/>
          <p:cNvSpPr txBox="1">
            <a:spLocks noChangeArrowheads="1"/>
          </p:cNvSpPr>
          <p:nvPr/>
        </p:nvSpPr>
        <p:spPr bwMode="auto">
          <a:xfrm>
            <a:off x="2133600" y="1774825"/>
            <a:ext cx="4968027" cy="21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Generating functions for basic sequences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latin typeface="Comic Sans MS" panose="030F0702030302020204" pitchFamily="66" charset="0"/>
              </a:rPr>
              <a:t>Operations on generating functions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Counting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Solve recurrences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 dirty="0">
                <a:solidFill>
                  <a:schemeClr val="bg2"/>
                </a:solidFill>
                <a:latin typeface="Comic Sans MS" panose="030F0702030302020204" pitchFamily="66" charset="0"/>
              </a:rPr>
              <a:t>Catalan </a:t>
            </a:r>
            <a:r>
              <a:rPr lang="en-US" altLang="en-US" dirty="0" smtClean="0">
                <a:solidFill>
                  <a:schemeClr val="bg2"/>
                </a:solidFill>
                <a:latin typeface="Comic Sans MS" panose="030F0702030302020204" pitchFamily="66" charset="0"/>
              </a:rPr>
              <a:t>number</a:t>
            </a:r>
            <a:endParaRPr lang="en-US" altLang="en-US" dirty="0">
              <a:solidFill>
                <a:schemeClr val="bg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2" name="Text Box 2"/>
          <p:cNvSpPr txBox="1">
            <a:spLocks noChangeArrowheads="1"/>
          </p:cNvSpPr>
          <p:nvPr/>
        </p:nvSpPr>
        <p:spPr bwMode="auto">
          <a:xfrm>
            <a:off x="1828800" y="457200"/>
            <a:ext cx="542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Operations on Generating Functions</a:t>
            </a:r>
          </a:p>
        </p:txBody>
      </p:sp>
      <p:sp>
        <p:nvSpPr>
          <p:cNvPr id="1310723" name="Rectangle 3"/>
          <p:cNvSpPr>
            <a:spLocks noChangeArrowheads="1"/>
          </p:cNvSpPr>
          <p:nvPr/>
        </p:nvSpPr>
        <p:spPr bwMode="auto">
          <a:xfrm>
            <a:off x="1203325" y="1752600"/>
            <a:ext cx="30638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manipulations on sequences</a:t>
            </a:r>
          </a:p>
        </p:txBody>
      </p:sp>
      <p:sp>
        <p:nvSpPr>
          <p:cNvPr id="1310724" name="Rectangle 4"/>
          <p:cNvSpPr>
            <a:spLocks noChangeArrowheads="1"/>
          </p:cNvSpPr>
          <p:nvPr/>
        </p:nvSpPr>
        <p:spPr bwMode="auto">
          <a:xfrm>
            <a:off x="4953000" y="1752600"/>
            <a:ext cx="298450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manipulations on functions</a:t>
            </a:r>
          </a:p>
        </p:txBody>
      </p:sp>
      <p:sp>
        <p:nvSpPr>
          <p:cNvPr id="1310725" name="Line 5"/>
          <p:cNvSpPr>
            <a:spLocks noChangeShapeType="1"/>
          </p:cNvSpPr>
          <p:nvPr/>
        </p:nvSpPr>
        <p:spPr bwMode="auto">
          <a:xfrm>
            <a:off x="44958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310726" name="Text Box 6"/>
          <p:cNvSpPr txBox="1">
            <a:spLocks noChangeArrowheads="1"/>
          </p:cNvSpPr>
          <p:nvPr/>
        </p:nvSpPr>
        <p:spPr bwMode="auto">
          <a:xfrm>
            <a:off x="2132013" y="2590800"/>
            <a:ext cx="4878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There are a few basic operations we’ll learn.</a:t>
            </a:r>
          </a:p>
        </p:txBody>
      </p:sp>
      <p:sp>
        <p:nvSpPr>
          <p:cNvPr id="1310727" name="Text Box 7"/>
          <p:cNvSpPr txBox="1">
            <a:spLocks noChangeArrowheads="1"/>
          </p:cNvSpPr>
          <p:nvPr/>
        </p:nvSpPr>
        <p:spPr bwMode="auto">
          <a:xfrm>
            <a:off x="2209800" y="3276600"/>
            <a:ext cx="2166938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PMingLiU" panose="02020500000000000000" pitchFamily="18" charset="-120"/>
              </a:defRPr>
            </a:lvl9pPr>
          </a:lstStyle>
          <a:p>
            <a:pPr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Scaling 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Addition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Right shift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Differentiation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Tx/>
              <a:buAutoNum type="arabicPeriod"/>
            </a:pPr>
            <a:r>
              <a:rPr lang="en-US" altLang="en-US">
                <a:latin typeface="Comic Sans MS" panose="030F0702030302020204" pitchFamily="66" charset="0"/>
              </a:rPr>
              <a:t>Product</a:t>
            </a:r>
          </a:p>
        </p:txBody>
      </p:sp>
      <p:sp>
        <p:nvSpPr>
          <p:cNvPr id="1310728" name="Text Box 8"/>
          <p:cNvSpPr txBox="1">
            <a:spLocks noChangeArrowheads="1"/>
          </p:cNvSpPr>
          <p:nvPr/>
        </p:nvSpPr>
        <p:spPr bwMode="auto">
          <a:xfrm>
            <a:off x="533400" y="5729288"/>
            <a:ext cx="80851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We can use these operations to get new sequences from known sequences,</a:t>
            </a:r>
          </a:p>
          <a:p>
            <a:pPr algn="ctr"/>
            <a:endParaRPr lang="en-US" altLang="en-US"/>
          </a:p>
          <a:p>
            <a:pPr algn="ctr"/>
            <a:r>
              <a:rPr lang="en-US" altLang="en-US"/>
              <a:t>and new generating functions from known generating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24" grpId="0" animBg="1"/>
      <p:bldP spid="1310725" grpId="0" animBg="1"/>
      <p:bldP spid="1310726" grpId="0"/>
      <p:bldP spid="13107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a,a^2,a^3,\ldots&gt;~~\leftrightarrow~~1 + ax + a^2x^2 + a^3x^3 + \ldots~~=~~\frac{1}{1-a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79"/>
  <p:tag name="PICTUREFILESIZE" val="2225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\sqrt{5}} (\frac{1+\sqrt{5}}{2})^n - \frac{1}{\sqrt{5}}(\frac{1 - \sqrt{5}}{2})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9"/>
  <p:tag name="PICTUREFILESIZE" val="1774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input{c:/latex-macros/texpoint.sty}&#10;&#10;\begin{document}&#10;%\begin{center}&#10;\unitlength=0.6pt&#10;\begin{picture}(600,190)(0,-30)&#10;% \put(0,-30){\dashbox(600,190){}} % bounding box&#10;&#10;\put(99,0){\dashbox(2,140){}}&#10;\put(99,140){\framebox(2,20){}}&#10;\put(30,0){\framebox(140,20){}}&#10;\put(40,20){\framebox(120,20){}}&#10;\put(50,40){\framebox(100,20){}}&#10;\put(60,60){\framebox(80,20){}}&#10;\put(70,80){\framebox(60,20){}}&#10;\put(80,100){\framebox(40,20){}}&#10;\put(90,120){\framebox(20,20){}}&#10;\put(299,0){\framebox(2,160){}}&#10;\put(499,0){\framebox(2,160){}}&#10;\put(0,-5){\framebox(600,5){}}&#10;\put(100,-20){\makebox(0,0){Post \#1}}&#10;\put(300,-20){\makebox(0,0){Post \#2}}&#10;\put(500,-20){\makebox(0,0){Post \#3}}&#10;\end{picture}&#10;&#10;\end{document}"/>
  <p:tag name="FILENAME" val="TP_tmp"/>
  <p:tag name="FORMAT" val="emf"/>
  <p:tag name="RES" val="1200"/>
  <p:tag name="BLEND" val="0"/>
  <p:tag name="TRANSPARENT" val="0"/>
  <p:tag name="TBUG" val="0"/>
  <p:tag name="ALLOWFS" val="1"/>
  <p:tag name="MAGNIFICATION" val="2002"/>
  <p:tag name="ORIGWIDTH" val="362"/>
  <p:tag name="PICTUREFILESIZE" val="3888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s_0,s_1,s_2,s_3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6"/>
  <p:tag name="PICTUREFILESIZE" val="793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S(x) = s_0 + s_1 x + s_2 x^2 + s_3 x^3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3"/>
  <p:tag name="PICTUREFILESIZE" val="1501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input{c:/latex-macros/texpoint.sty}&#10;&#10;\begin{document}&#10;\[&#10;\color{blue}S(x) = \frac{x}{(1-x)(1-2x)}&#10;\]&#10;\end{document}"/>
  <p:tag name="EXTERNALNAME" val="TP_tmp"/>
  <p:tag name="BLEND" val="0"/>
  <p:tag name="TRANSPARENT" val="1"/>
  <p:tag name="RESOLUTION" val="600"/>
  <p:tag name="WORKAROUNDTRANSPARENCYBUG" val="0"/>
  <p:tag name="ALLOWFONTSUBSTITUTION" val="0"/>
  <p:tag name="BITMAPFORMAT" val="png256"/>
  <p:tag name="ORIGWIDTH" val="228"/>
  <p:tag name="PICTUREFILESIZE" val="7749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S(x) = \frac{x}{(1- x)(1 - 2x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8"/>
  <p:tag name="PICTUREFILESIZE" val="12278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(1-2x)} - \frac{1}{(1 - x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5"/>
  <p:tag name="PICTUREFILESIZE" val="8006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1-2 x} = 1 + 2 x + 2^2 x^2 + \ldots + 2^n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5"/>
  <p:tag name="PICTUREFILESIZE" val="1502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1- x} = 1 + x + x^2 + \ldots +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4"/>
  <p:tag name="PICTUREFILESIZE" val="1016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frac{1}{n+1} \binom{2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1"/>
  <p:tag name="PICTUREFILESIZE" val="889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0,1,0,\ldots&gt;~~\leftrightarrow~~1 + 0x + 1x^2 + 0x^3 + \ldots~~=~~\frac{1}{1-x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3"/>
  <p:tag name="PICTUREFILESIZE" val="18556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sum_{k=0}^{n-1} r_{k} r_{n-k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7"/>
  <p:tag name="PICTUREFILESIZE" val="1119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r_n = \sum_{k=0}^{n-1} r_{k} r_{n-k-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7"/>
  <p:tag name="PICTUREFILESIZE" val="1119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 \pm \sqrt{1 - 4x}}{2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605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 \pm \sqrt{1 - 4x}}{2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605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 - \sqrt{1 - 4x}}{2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588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qrt{1 - 4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315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sum_{k=0}^{\infty} (-4)^k \binom{1/2}{k} x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6"/>
  <p:tag name="PICTUREFILESIZE" val="1616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 - \sqrt{1 - 4x}}{2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588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qrt{1 - 4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3153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sum_{k=0}^{\infty} (-4)^k \binom{1/2}{k} x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6"/>
  <p:tag name="PICTUREFILESIZE" val="1616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2}{1-x^2}~~=~~2 + 2x^2 + 2x^4 + 2x^6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82"/>
  <p:tag name="PICTUREFILESIZE" val="1525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frac{1}{n+1} \binom{2n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4"/>
  <p:tag name="PICTUREFILESIZE" val="724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sum_{k=0}^{\infty} \frac{1}{2} (-4)^{k+1} \binom{1/2}{k+1} x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8"/>
  <p:tag name="PICTUREFILESIZE" val="1888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frac{1}{2} (-4)^{n+1} \binom{1/2}{n+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6"/>
  <p:tag name="PICTUREFILESIZE" val="1136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2,0,2,0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4"/>
  <p:tag name="PICTUREFILESIZE" val="608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2,0,2,0,2,0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8"/>
  <p:tag name="PICTUREFILESIZE" val="786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1,1,1,1,1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8"/>
  <p:tag name="PICTUREFILESIZE" val="458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-1,1,-1,1,-1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6"/>
  <p:tag name="PICTUREFILESIZE" val="558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\frac{1}{1-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4"/>
  <p:tag name="PICTUREFILESIZE" val="307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\frac{1}{1+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8"/>
  <p:tag name="PICTUREFILESIZE" val="327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\frac{1}{1-x} + \frac{1}{1+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8"/>
  <p:tag name="PICTUREFILESIZE" val="5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G(x) = g_0 + g_1 x + g_2 x^2 + g_3 x^3 + \ldots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7"/>
  <p:tag name="PICTUREFILESIZE" val="1594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2}{1-x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7"/>
  <p:tag name="PICTUREFILESIZE" val="396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1,1,1,\ldots&gt;~~\leftrightarrow~~\frac{1}{1-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8"/>
  <p:tag name="PICTUREFILESIZE" val="787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0,0,\ldots,0,1,1,1,1,\ldots&gt;~~\leftrightarrow~~x^k + x^{k+1} + x^{k+2}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18"/>
  <p:tag name="PICTUREFILESIZE" val="1567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x^k(1+x+x^2+\ldots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1"/>
  <p:tag name="PICTUREFILESIZE" val="784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x^k}{1-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6"/>
  <p:tag name="PICTUREFILESIZE" val="393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+2x+3x^2+4x^3+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3"/>
  <p:tag name="PICTUREFILESIZE" val="857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+2x+3x^2+4x^3+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3"/>
  <p:tag name="PICTUREFILESIZE" val="857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d}{dx}(1+x+x^2+x^3+\ldots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1"/>
  <p:tag name="PICTUREFILESIZE" val="1151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~\frac{d}{dx}(\frac{1}{1-x}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7"/>
  <p:tag name="PICTUREFILESIZE" val="756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~\frac{1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2"/>
  <p:tag name="PICTUREFILESIZE" val="573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g_0,g_1,g_2,g_3,\ldots&gt;~~\leftrightarrow~~g_0 + g_1 x + g_2 x^2 + g_3 x^3 + \ldots 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90"/>
  <p:tag name="PICTUREFILESIZE" val="2033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2,3,4,\ldots&gt;~~\leftrightarrow~~\frac{1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9"/>
  <p:tag name="PICTUREFILESIZE" val="1235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d}{dx}(1+2x+3x^2+4x^3+\ldots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9"/>
  <p:tag name="PICTUREFILESIZE" val="1448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+6x+12x^2+20x^3+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94"/>
  <p:tag name="PICTUREFILESIZE" val="1134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&lt;2,6,12,20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0"/>
  <p:tag name="PICTUREFILESIZE" val="825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d}{dx}(0+x+2x^2+3x^3+4x^4+\ldots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9"/>
  <p:tag name="PICTUREFILESIZE" val="1697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1+4x+9x^2+16x^3+25x^4+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8"/>
  <p:tag name="PICTUREFILESIZE" val="1300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+2x+3x^2+4x^3+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3"/>
  <p:tag name="PICTUREFILESIZE" val="857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~\frac{1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2"/>
  <p:tag name="PICTUREFILESIZE" val="573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0+x+2x^2+3x^3+4x^4+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95"/>
  <p:tag name="PICTUREFILESIZE" val="1116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~\frac{x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2"/>
  <p:tag name="PICTUREFILESIZE" val="622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0,0,0,0,\ldots&gt;~~\leftrightarrow~~0 + 0x + 0x^2 + 0x^3 + \ldots = 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6"/>
  <p:tag name="PICTUREFILESIZE" val="1494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\frac{d}{dx}\frac{x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0"/>
  <p:tag name="PICTUREFILESIZE" val="919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~~\frac{1+x}{(1-x)^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4"/>
  <p:tag name="PICTUREFILESIZE" val="666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4,9,16,25,\ldots&gt;~~\leftrightarrow \frac{1+x}{(1-x)^3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9"/>
  <p:tag name="PICTUREFILESIZE" val="1619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a_0,a_1,a_2,a_3,\ldots&gt;~~\leftrightarrow~~A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0"/>
  <p:tag name="PICTUREFILESIZE" val="1272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b_0,b_1,b_2,b_3,\ldots&gt;~~\leftrightarrow~~B(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3"/>
  <p:tag name="PICTUREFILESIZE" val="1287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(x) = a_0 + a_1 x + a_2 x^2 + a_3 x^3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61"/>
  <p:tag name="PICTUREFILESIZE" val="1494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(x) = b_0 + b_1 x + b_2 x^2 + b_3 x^3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3"/>
  <p:tag name="PICTUREFILESIZE" val="1515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(x) = A(x) \cdot B(x) = (a_0 + a_1x + \ldots)(b_0 + b_1x + \ldots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80"/>
  <p:tag name="PICTUREFILESIZE" val="2137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_k = a_0 b_k + a_1 b_{k-1} + a_2 b_{k-2} + \ldots + a_{k-1} b_1 + a_k b_0 = \sum_{i=0}^k a_i b_{k-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71"/>
  <p:tag name="PICTUREFILESIZE" val="2979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&lt;\binom{k}{0}, \binom{k}{1}, \ldots, \binom{k}{k}, 0, 0, \ldots&gt;~~\leftrightarrow~~\binom{k}{0} + \binom{k}{1}x + \ldots + \binom{k}{k}x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9"/>
  <p:tag name="PICTUREFILESIZE" val="3181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0,0,0,\ldots&gt;~~\leftrightarrow~~1 + 0x + 0x^2 + 0x^3 + \ldots =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6"/>
  <p:tag name="PICTUREFILESIZE" val="1448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1+x)^k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6"/>
  <p:tag name="PICTUREFILESIZE" val="427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(x) = a_0 + a_1 x + a_2 x^2 + a_3 x^3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61"/>
  <p:tag name="PICTUREFILESIZE" val="1494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(x) = b_0 + b_1 x + b_2 x^2 + b_3 x^3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3"/>
  <p:tag name="PICTUREFILESIZE" val="1515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(x) = A(x) \cdot B(x) = (a_0 + a_1x + \ldots)(b_0 + b_1x + \ldots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80"/>
  <p:tag name="PICTUREFILESIZE" val="2137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_k = a_0 b_k + a_1 b_{k-1} + a_2 b_{k-2} + \ldots + a_{k-1} b_1 + a_k b_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6"/>
  <p:tag name="PICTUREFILESIZE" val="18738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1,1,1,\ldots&gt;~~\leftrightarrow~~1 + 1x + 1x^2 + 1x^3 + \ldots~~=~~\frac{1}{1-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32"/>
  <p:tag name="PICTUREFILESIZE" val="1559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(1-x)^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456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(1-x)^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456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f(0) + f'(0)x + \frac{f''(0)}{2!} x^2 + \ldots + \frac{f^{(n)}(0)}{n!}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99"/>
  <p:tag name="PICTUREFILESIZE" val="2931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c_0 + c_1x + c_2 x^2 + \ldots + c_n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03"/>
  <p:tag name="PICTUREFILESIZE" val="1399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3,2,1,0,\ldots&gt;~~\leftrightarrow~~3 + 2x + 1x^2 + 0x^3 + \ldots = 3 + 2x + x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52"/>
  <p:tag name="PICTUREFILESIZE" val="1889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0) = c_0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3"/>
  <p:tag name="PICTUREFILESIZE" val="445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'(x) = c_1 + 2c_2 x + \ldots + (n-1)c_n x^{n-1}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43"/>
  <p:tag name="PICTUREFILESIZE" val="1550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'(0) = c_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8"/>
  <p:tag name="PICTUREFILESIZE" val="440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''(x) = 2c_2 + \ldots + (n-1)(n-2)c_n x^{n-2}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8"/>
  <p:tag name="PICTUREFILESIZE" val="17727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''(0) = 2c_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6"/>
  <p:tag name="PICTUREFILESIZE" val="589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f(0) + f'(0)x + \frac{f''(0)}{2!} x^2 + \ldots + \frac{f^{(n)}(0)}{n!}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99"/>
  <p:tag name="PICTUREFILESIZE" val="2931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(1-x)^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456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f(0) + f'(0)x + \frac{f''(0)}{2!} x^2 + \ldots + \frac{f^{(n)}(0)}{n!}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99"/>
  <p:tag name="PICTUREFILESIZE" val="2931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(1-x)^{-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6"/>
  <p:tag name="PICTUREFILESIZE" val="668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'(x) = k(1-x)^{-(k+1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5"/>
  <p:tag name="PICTUREFILESIZE" val="1033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1,1,1,\ldots&gt;~~\leftrightarrow~~1 + 1x + 1x^2 + 1x^3 + \ldots~~=~~\frac{1}{1-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32"/>
  <p:tag name="PICTUREFILESIZE" val="15598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^{(n)}(x) = k(k+1)\ldots(k+n-1)(1-x)^{-(k+n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1"/>
  <p:tag name="PICTUREFILESIZE" val="2001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''(x) = k(k+1)(1-x)^{-(k+2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1"/>
  <p:tag name="PICTUREFILESIZE" val="1427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^{(n)}(x) = k(k+1)\ldots(k+n-1)(1-x)^{-(k+n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61"/>
  <p:tag name="PICTUREFILESIZE" val="2001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(1-x)^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456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f(x) = f(0) + f'(0)x + \frac{f''(0)}{2!} x^2 + \ldots + \frac{f^{(n)}(0)}{n!}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99"/>
  <p:tag name="PICTUREFILESIZE" val="2931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f^{(n)}(0)}{n!} = \frac{k(k+1)\ldots(k+n-1)}{n!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0"/>
  <p:tag name="PICTUREFILESIZE" val="18067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binom{n+k-1}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4"/>
  <p:tag name="PICTUREFILESIZE" val="678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(x) = 1 + x^2 + x^4 + \ldots = \frac{1}{1-x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0"/>
  <p:tag name="PICTUREFILESIZE" val="1285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(x) = 1 + x^5 + x^{10} + \ldots = \frac{1}{1-x^5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0"/>
  <p:tag name="PICTUREFILESIZE" val="1325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O(x) = 1 + x + x^2 + x^3 + x^4 = \frac{1-x^5}{1-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78"/>
  <p:tag name="PICTUREFILESIZE" val="1670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-1,1,-1,\ldots&gt;~~\leftrightarrow~~1 - 1x + 1x^2 - 1x^3 + \ldots~~=~~\frac{1}{1+x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62"/>
  <p:tag name="PICTUREFILESIZE" val="1670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(x) = 1 + x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0"/>
  <p:tag name="PICTUREFILESIZE" val="498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1-x^2} \frac{1}{1-x^5} \frac{1-x^5}{1-x} (1+x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5"/>
  <p:tag name="PICTUREFILESIZE" val="1247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6"/>
  <p:tag name="PICTUREFILESIZE" val="503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1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6"/>
  <p:tag name="PICTUREFILESIZE" val="503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2,3,4,\ldots&gt;~~\leftrightarrow~~\frac{1}{(1-x)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9"/>
  <p:tag name="PICTUREFILESIZE" val="1235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r_0,r_1,r_2,r_3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6"/>
  <p:tag name="PICTUREFILESIZE" val="750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_{i+2} = r_{i+1} + r_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9"/>
  <p:tag name="PICTUREFILESIZE" val="525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(x) = r_0 + r_1 x + r_2 x^2 + r_3 x^3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4"/>
  <p:tag name="PICTUREFILESIZE" val="1395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0,1,1,2,3,5,8,13,21,34,\ldots&gt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2"/>
  <p:tag name="PICTUREFILESIZE" val="1259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_{i+2} = r_{i+1} + r_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9"/>
  <p:tag name="PICTUREFILESIZE" val="525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1,0,1,0,\ldots&gt;~~\leftrightarrow~~1 + 0x + 1x^2 + 0x^3 + \ldots~~=~~\frac{1}{1-x^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3"/>
  <p:tag name="PICTUREFILESIZE" val="1855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(x) = \frac{x}{(1-\alpha x)(1 - \beta x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4"/>
  <p:tag name="PICTUREFILESIZE" val="1280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A}{(1-\alpha x)} + \frac{B}{(1 - \beta x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2"/>
  <p:tag name="PICTUREFILESIZE" val="1151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1-\alpha x} = 1 + \alpha x + \alpha^2 x^2 + \ldots + \alpha^n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20"/>
  <p:tag name="PICTUREFILESIZE" val="14777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1-\beta x} = 1 + \beta x + \beta^2 x^2 + \ldots + \beta^n x^n +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7"/>
  <p:tag name="PICTUREFILESIZE" val="1652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A\alpha^n + B\beta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4"/>
  <p:tag name="PICTUREFILESIZE" val="6358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R(x) = \frac{x}{(1-\alpha x)(1 - \beta x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4"/>
  <p:tag name="PICTUREFILESIZE" val="1280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A}{(1-\alpha x)} + \frac{B}{(1 - \beta x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2"/>
  <p:tag name="PICTUREFILESIZE" val="1151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= \frac{1}{(\alpha-\beta)} = \frac{1}{\sqrt{5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3"/>
  <p:tag name="PICTUREFILESIZE" val="912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 = \frac{1}{(\beta-\alpha)} = -\frac{1}{\sqrt{5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0"/>
  <p:tag name="PICTUREFILESIZE" val="9267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A\alpha^n + B\beta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4"/>
  <p:tag name="PICTUREFILESIZE" val="635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PMingLiU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  <a:ea typeface="PMingLiU" panose="02020500000000000000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16936</TotalTime>
  <Words>1659</Words>
  <Application>Microsoft Office PowerPoint</Application>
  <PresentationFormat>On-screen Show (4:3)</PresentationFormat>
  <Paragraphs>266</Paragraphs>
  <Slides>47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Default Design</vt:lpstr>
      <vt:lpstr>Equation</vt:lpstr>
      <vt:lpstr>Generating Functions and Counting Trees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amitk</cp:lastModifiedBy>
  <cp:revision>474</cp:revision>
  <dcterms:created xsi:type="dcterms:W3CDTF">2007-08-29T04:27:34Z</dcterms:created>
  <dcterms:modified xsi:type="dcterms:W3CDTF">2016-11-03T07:27:52Z</dcterms:modified>
</cp:coreProperties>
</file>