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39" r:id="rId3"/>
    <p:sldId id="360" r:id="rId4"/>
    <p:sldId id="359" r:id="rId5"/>
    <p:sldId id="361" r:id="rId6"/>
    <p:sldId id="363" r:id="rId7"/>
    <p:sldId id="365" r:id="rId8"/>
    <p:sldId id="364" r:id="rId9"/>
    <p:sldId id="353" r:id="rId10"/>
    <p:sldId id="354" r:id="rId11"/>
    <p:sldId id="366" r:id="rId12"/>
    <p:sldId id="367" r:id="rId13"/>
    <p:sldId id="368" r:id="rId14"/>
    <p:sldId id="370" r:id="rId15"/>
    <p:sldId id="374" r:id="rId16"/>
    <p:sldId id="33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64" autoAdjust="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4CD93-8A33-418C-B15B-6FB8F58DA52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7F883-E141-49AE-8A15-E2FD8ADD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5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F883-E141-49AE-8A15-E2FD8ADDF2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7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F883-E141-49AE-8A15-E2FD8ADDF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46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F883-E141-49AE-8A15-E2FD8ADDF2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6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F883-E141-49AE-8A15-E2FD8ADDF2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6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C29-D0BA-4789-8C57-CACB3BDF1E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8219"/>
          </a:xfrm>
        </p:spPr>
        <p:txBody>
          <a:bodyPr>
            <a:normAutofit/>
          </a:bodyPr>
          <a:lstStyle/>
          <a:p>
            <a:r>
              <a:rPr lang="en-US" b="1" dirty="0" smtClean="0"/>
              <a:t>Dependency Analysis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34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2"/>
            <a:ext cx="10515600" cy="81251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Direction Vector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54381" y="980042"/>
            <a:ext cx="105017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en-US" sz="2800" dirty="0" smtClean="0"/>
              <a:t>If there </a:t>
            </a:r>
            <a:r>
              <a:rPr lang="en-US" altLang="en-US" sz="2800" dirty="0"/>
              <a:t>is a dependence from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on iteration </a:t>
            </a:r>
            <a:r>
              <a:rPr lang="en-US" altLang="en-US" sz="2800" b="1" i="1" dirty="0" err="1"/>
              <a:t>i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on iteration </a:t>
            </a:r>
            <a:r>
              <a:rPr lang="en-US" altLang="en-US" sz="2800" b="1" i="1" dirty="0"/>
              <a:t>j</a:t>
            </a:r>
            <a:r>
              <a:rPr lang="en-US" altLang="en-US" sz="2800" dirty="0"/>
              <a:t>; </a:t>
            </a:r>
            <a:endParaRPr lang="en-US" altLang="en-US" sz="2800" dirty="0" smtClean="0"/>
          </a:p>
          <a:p>
            <a:pPr marL="0" lvl="1"/>
            <a:r>
              <a:rPr lang="en-US" altLang="en-US" sz="2800" dirty="0" smtClean="0"/>
              <a:t>then </a:t>
            </a:r>
            <a:r>
              <a:rPr lang="en-US" altLang="en-US" sz="2800" dirty="0"/>
              <a:t>the </a:t>
            </a:r>
            <a:r>
              <a:rPr lang="en-US" altLang="en-US" sz="2800" i="1" dirty="0"/>
              <a:t>dependence direction vector</a:t>
            </a:r>
            <a:r>
              <a:rPr lang="en-US" altLang="en-US" sz="2800" dirty="0"/>
              <a:t> </a:t>
            </a:r>
            <a:r>
              <a:rPr lang="en-US" altLang="en-US" sz="2800" b="1" i="1" dirty="0" smtClean="0"/>
              <a:t>D</a:t>
            </a:r>
            <a:r>
              <a:rPr lang="en-US" altLang="en-US" sz="2800" dirty="0" smtClean="0"/>
              <a:t>(</a:t>
            </a:r>
            <a:r>
              <a:rPr lang="en-US" altLang="en-US" sz="2800" b="1" i="1" dirty="0" err="1" smtClean="0"/>
              <a:t>i</a:t>
            </a:r>
            <a:r>
              <a:rPr lang="en-US" altLang="en-US" sz="2800" dirty="0"/>
              <a:t>, </a:t>
            </a:r>
            <a:r>
              <a:rPr lang="en-US" altLang="en-US" sz="2800" b="1" i="1" dirty="0"/>
              <a:t>j</a:t>
            </a:r>
            <a:r>
              <a:rPr lang="en-US" altLang="en-US" sz="2800" dirty="0"/>
              <a:t>) is defined </a:t>
            </a:r>
            <a:r>
              <a:rPr lang="en-US" altLang="en-US" sz="2800" dirty="0" smtClean="0"/>
              <a:t>as</a:t>
            </a:r>
            <a:endParaRPr lang="en-US" altLang="en-US" sz="2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91668" y="2428503"/>
            <a:ext cx="14318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i="1" dirty="0"/>
              <a:t>D</a:t>
            </a:r>
            <a:r>
              <a:rPr lang="en-US" altLang="en-US" sz="2800" dirty="0"/>
              <a:t>(</a:t>
            </a:r>
            <a:r>
              <a:rPr lang="en-US" altLang="en-US" sz="2800" b="1" i="1" dirty="0" err="1"/>
              <a:t>i</a:t>
            </a:r>
            <a:r>
              <a:rPr lang="en-US" altLang="en-US" sz="2800" dirty="0"/>
              <a:t>, </a:t>
            </a:r>
            <a:r>
              <a:rPr lang="en-US" altLang="en-US" sz="2800" b="1" i="1" dirty="0"/>
              <a:t>j</a:t>
            </a:r>
            <a:r>
              <a:rPr lang="en-US" altLang="en-US" sz="2800" dirty="0"/>
              <a:t>)</a:t>
            </a:r>
            <a:r>
              <a:rPr lang="en-US" altLang="en-US" sz="2800" i="1" baseline="-25000" dirty="0"/>
              <a:t>k</a:t>
            </a:r>
            <a:r>
              <a:rPr lang="en-US" altLang="en-US" sz="2800" dirty="0"/>
              <a:t> =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77581" y="2069728"/>
            <a:ext cx="21547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“&lt;”  if </a:t>
            </a:r>
            <a:r>
              <a:rPr lang="en-US" altLang="en-US" sz="2400" b="1" i="1" dirty="0"/>
              <a:t>d</a:t>
            </a:r>
            <a:r>
              <a:rPr lang="en-US" altLang="en-US" sz="2400" dirty="0"/>
              <a:t>(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)</a:t>
            </a:r>
            <a:r>
              <a:rPr lang="en-US" altLang="en-US" sz="2400" i="1" baseline="-25000" dirty="0"/>
              <a:t>k</a:t>
            </a:r>
            <a:r>
              <a:rPr lang="en-US" altLang="en-US" sz="2400" dirty="0"/>
              <a:t> &gt; 0</a:t>
            </a:r>
            <a:br>
              <a:rPr lang="en-US" altLang="en-US" sz="2400" dirty="0"/>
            </a:br>
            <a:r>
              <a:rPr lang="en-US" altLang="en-US" sz="2400" dirty="0"/>
              <a:t>“=”  if </a:t>
            </a:r>
            <a:r>
              <a:rPr lang="en-US" altLang="en-US" sz="2400" b="1" i="1" dirty="0"/>
              <a:t>d</a:t>
            </a:r>
            <a:r>
              <a:rPr lang="en-US" altLang="en-US" sz="2400" dirty="0"/>
              <a:t>(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)</a:t>
            </a:r>
            <a:r>
              <a:rPr lang="en-US" altLang="en-US" sz="2400" i="1" baseline="-25000" dirty="0"/>
              <a:t>k</a:t>
            </a:r>
            <a:r>
              <a:rPr lang="en-US" altLang="en-US" sz="2400" dirty="0"/>
              <a:t> = 0</a:t>
            </a:r>
            <a:br>
              <a:rPr lang="en-US" altLang="en-US" sz="2400" dirty="0"/>
            </a:br>
            <a:r>
              <a:rPr lang="en-US" altLang="en-US" sz="2400" dirty="0"/>
              <a:t>“&gt;”  if </a:t>
            </a:r>
            <a:r>
              <a:rPr lang="en-US" altLang="en-US" sz="2400" b="1" i="1" dirty="0"/>
              <a:t>d</a:t>
            </a:r>
            <a:r>
              <a:rPr lang="en-US" altLang="en-US" sz="2400" dirty="0"/>
              <a:t>(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)</a:t>
            </a:r>
            <a:r>
              <a:rPr lang="en-US" altLang="en-US" sz="2400" i="1" baseline="-25000" dirty="0"/>
              <a:t>k</a:t>
            </a:r>
            <a:r>
              <a:rPr lang="en-US" altLang="en-US" sz="2400" dirty="0"/>
              <a:t> &lt; 0</a:t>
            </a:r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>
            <a:off x="3934693" y="2123703"/>
            <a:ext cx="214313" cy="1143000"/>
          </a:xfrm>
          <a:prstGeom prst="leftBrace">
            <a:avLst>
              <a:gd name="adj1" fmla="val 4444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2520" y="3437329"/>
            <a:ext cx="613311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=1;i&lt;=</a:t>
            </a:r>
            <a:r>
              <a:rPr lang="en-US" sz="2800" dirty="0" err="1" smtClean="0"/>
              <a:t>N;i</a:t>
            </a:r>
            <a:r>
              <a:rPr lang="en-US" sz="2800" dirty="0" smtClean="0"/>
              <a:t>++){</a:t>
            </a:r>
            <a:endParaRPr lang="en-US" sz="2800" dirty="0"/>
          </a:p>
          <a:p>
            <a:r>
              <a:rPr lang="en-US" sz="2800" dirty="0" smtClean="0"/>
              <a:t>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j=1;j&lt;=</a:t>
            </a:r>
            <a:r>
              <a:rPr lang="en-US" sz="2800" dirty="0" err="1" smtClean="0"/>
              <a:t>M;j</a:t>
            </a:r>
            <a:r>
              <a:rPr lang="en-US" sz="2800" dirty="0" smtClean="0"/>
              <a:t>++){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k=1; k&lt;=L; k++){</a:t>
            </a:r>
            <a:endParaRPr lang="en-US" sz="2800" dirty="0"/>
          </a:p>
          <a:p>
            <a:r>
              <a:rPr lang="en-US" sz="2800" dirty="0" smtClean="0"/>
              <a:t>	      S1:  a[i+1,j,k-1] </a:t>
            </a:r>
            <a:r>
              <a:rPr lang="en-US" sz="2800" dirty="0"/>
              <a:t>= </a:t>
            </a:r>
            <a:r>
              <a:rPr lang="en-US" sz="2800" dirty="0" smtClean="0"/>
              <a:t>a[</a:t>
            </a:r>
            <a:r>
              <a:rPr lang="en-US" sz="2800" dirty="0" err="1" smtClean="0"/>
              <a:t>i,j,k</a:t>
            </a:r>
            <a:r>
              <a:rPr lang="en-US" sz="2800" dirty="0" smtClean="0"/>
              <a:t>]+1;</a:t>
            </a:r>
          </a:p>
          <a:p>
            <a:r>
              <a:rPr lang="en-US" sz="2800" dirty="0" smtClean="0"/>
              <a:t>           }</a:t>
            </a:r>
          </a:p>
          <a:p>
            <a:r>
              <a:rPr lang="en-US" sz="2800" dirty="0" smtClean="0"/>
              <a:t>     }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435634" y="3456025"/>
            <a:ext cx="55210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j</a:t>
            </a:r>
            <a:r>
              <a:rPr lang="en-US" sz="2400" dirty="0" smtClean="0"/>
              <a:t> = (2,2,2)    reads a[2][2][2]</a:t>
            </a:r>
          </a:p>
          <a:p>
            <a:endParaRPr lang="en-US" sz="2400" dirty="0"/>
          </a:p>
          <a:p>
            <a:r>
              <a:rPr lang="en-US" sz="2400" b="1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= (</a:t>
            </a:r>
            <a:r>
              <a:rPr lang="en-US" sz="2400" dirty="0" smtClean="0"/>
              <a:t>1,2,3)    writes a[2][2][2] </a:t>
            </a:r>
          </a:p>
          <a:p>
            <a:endParaRPr lang="en-US" sz="2400" dirty="0"/>
          </a:p>
          <a:p>
            <a:r>
              <a:rPr lang="en-US" sz="2400" dirty="0" smtClean="0"/>
              <a:t>d(</a:t>
            </a:r>
            <a:r>
              <a:rPr lang="en-US" sz="2400" b="1" i="1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b="1" i="1" dirty="0" err="1" smtClean="0"/>
              <a:t>j</a:t>
            </a:r>
            <a:r>
              <a:rPr lang="en-US" sz="2400" dirty="0" smtClean="0"/>
              <a:t>) = </a:t>
            </a:r>
            <a:r>
              <a:rPr lang="en-US" sz="2400" b="1" i="1" dirty="0" smtClean="0"/>
              <a:t>j – </a:t>
            </a:r>
            <a:r>
              <a:rPr lang="en-US" sz="2400" b="1" i="1" dirty="0" err="1" smtClean="0"/>
              <a:t>i</a:t>
            </a:r>
            <a:r>
              <a:rPr lang="en-US" sz="2400" dirty="0" smtClean="0"/>
              <a:t> = (1,0,-1)</a:t>
            </a:r>
          </a:p>
          <a:p>
            <a:endParaRPr lang="en-US" sz="2400" dirty="0"/>
          </a:p>
          <a:p>
            <a:r>
              <a:rPr lang="en-US" sz="2400" dirty="0" smtClean="0"/>
              <a:t>D(</a:t>
            </a:r>
            <a:r>
              <a:rPr lang="en-US" sz="2400" b="1" i="1" dirty="0" err="1"/>
              <a:t>i</a:t>
            </a:r>
            <a:r>
              <a:rPr lang="en-US" sz="2400" dirty="0" err="1"/>
              <a:t>,</a:t>
            </a:r>
            <a:r>
              <a:rPr lang="en-US" sz="2400" b="1" i="1" dirty="0" err="1"/>
              <a:t>j</a:t>
            </a:r>
            <a:r>
              <a:rPr lang="en-US" sz="2400" dirty="0" smtClean="0"/>
              <a:t>) = (&lt;, =, &gt;)</a:t>
            </a:r>
          </a:p>
        </p:txBody>
      </p:sp>
    </p:spTree>
    <p:extLst>
      <p:ext uri="{BB962C8B-B14F-4D97-AF65-F5344CB8AC3E}">
        <p14:creationId xmlns:p14="http://schemas.microsoft.com/office/powerpoint/2010/main" val="252695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2"/>
            <a:ext cx="10515600" cy="81251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Direction Vector and Dependencies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2339" y="2771126"/>
            <a:ext cx="613311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=1;i&lt;=</a:t>
            </a:r>
            <a:r>
              <a:rPr lang="en-US" sz="2800" dirty="0" err="1" smtClean="0"/>
              <a:t>N;i</a:t>
            </a:r>
            <a:r>
              <a:rPr lang="en-US" sz="2800" dirty="0" smtClean="0"/>
              <a:t>++){</a:t>
            </a:r>
            <a:endParaRPr lang="en-US" sz="2800" dirty="0"/>
          </a:p>
          <a:p>
            <a:r>
              <a:rPr lang="en-US" sz="2800" dirty="0" smtClean="0"/>
              <a:t>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j=1;j&lt;=</a:t>
            </a:r>
            <a:r>
              <a:rPr lang="en-US" sz="2800" dirty="0" err="1" smtClean="0"/>
              <a:t>M;j</a:t>
            </a:r>
            <a:r>
              <a:rPr lang="en-US" sz="2800" dirty="0" smtClean="0"/>
              <a:t>++){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k=1; k&lt;=L; k++){</a:t>
            </a:r>
            <a:endParaRPr lang="en-US" sz="2800" dirty="0"/>
          </a:p>
          <a:p>
            <a:r>
              <a:rPr lang="en-US" sz="2800" dirty="0" smtClean="0"/>
              <a:t>	      S1:  a[i+1,j,k-1] </a:t>
            </a:r>
            <a:r>
              <a:rPr lang="en-US" sz="2800" dirty="0"/>
              <a:t>= </a:t>
            </a:r>
            <a:r>
              <a:rPr lang="en-US" sz="2800" dirty="0" smtClean="0"/>
              <a:t>a[</a:t>
            </a:r>
            <a:r>
              <a:rPr lang="en-US" sz="2800" dirty="0" err="1" smtClean="0"/>
              <a:t>i,j,k</a:t>
            </a:r>
            <a:r>
              <a:rPr lang="en-US" sz="2800" dirty="0" smtClean="0"/>
              <a:t>]+1;</a:t>
            </a:r>
          </a:p>
          <a:p>
            <a:r>
              <a:rPr lang="en-US" sz="2800" dirty="0" smtClean="0"/>
              <a:t>           }</a:t>
            </a:r>
          </a:p>
          <a:p>
            <a:r>
              <a:rPr lang="en-US" sz="2800" dirty="0" smtClean="0"/>
              <a:t>     }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709956" y="2710748"/>
            <a:ext cx="43020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j</a:t>
            </a:r>
            <a:r>
              <a:rPr lang="en-US" sz="2400" dirty="0" smtClean="0"/>
              <a:t> = (2,2,2)    reads a[2][2][2]</a:t>
            </a:r>
          </a:p>
          <a:p>
            <a:endParaRPr lang="en-US" sz="2400" dirty="0"/>
          </a:p>
          <a:p>
            <a:r>
              <a:rPr lang="en-US" sz="2400" b="1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= (</a:t>
            </a:r>
            <a:r>
              <a:rPr lang="en-US" sz="2400" dirty="0" smtClean="0"/>
              <a:t>1,2,3)    writes a[2][2][2] </a:t>
            </a:r>
          </a:p>
          <a:p>
            <a:endParaRPr lang="en-US" sz="2400" dirty="0"/>
          </a:p>
          <a:p>
            <a:r>
              <a:rPr lang="en-US" sz="2400" dirty="0" smtClean="0"/>
              <a:t>d(</a:t>
            </a:r>
            <a:r>
              <a:rPr lang="en-US" sz="2400" b="1" i="1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b="1" i="1" dirty="0" err="1" smtClean="0"/>
              <a:t>j</a:t>
            </a:r>
            <a:r>
              <a:rPr lang="en-US" sz="2400" dirty="0" smtClean="0"/>
              <a:t>) = </a:t>
            </a:r>
            <a:r>
              <a:rPr lang="en-US" sz="2400" b="1" i="1" dirty="0" smtClean="0"/>
              <a:t>j – </a:t>
            </a:r>
            <a:r>
              <a:rPr lang="en-US" sz="2400" b="1" i="1" dirty="0" err="1" smtClean="0"/>
              <a:t>i</a:t>
            </a:r>
            <a:r>
              <a:rPr lang="en-US" sz="2400" dirty="0" smtClean="0"/>
              <a:t> = (1,0,-1)</a:t>
            </a:r>
          </a:p>
          <a:p>
            <a:endParaRPr lang="en-US" sz="2400" dirty="0"/>
          </a:p>
          <a:p>
            <a:r>
              <a:rPr lang="en-US" sz="2400" dirty="0" smtClean="0"/>
              <a:t>D(</a:t>
            </a:r>
            <a:r>
              <a:rPr lang="en-US" sz="2400" b="1" i="1" dirty="0" err="1"/>
              <a:t>i</a:t>
            </a:r>
            <a:r>
              <a:rPr lang="en-US" sz="2400" dirty="0" err="1"/>
              <a:t>,</a:t>
            </a:r>
            <a:r>
              <a:rPr lang="en-US" sz="2400" b="1" i="1" dirty="0" err="1"/>
              <a:t>j</a:t>
            </a:r>
            <a:r>
              <a:rPr lang="en-US" sz="2400" dirty="0" smtClean="0"/>
              <a:t>) = (&lt;, =, &gt;)</a:t>
            </a:r>
          </a:p>
          <a:p>
            <a:endParaRPr lang="en-US" sz="2400" dirty="0"/>
          </a:p>
          <a:p>
            <a:r>
              <a:rPr lang="en-US" sz="2400" dirty="0" smtClean="0"/>
              <a:t>There is a data dependence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9167" y="1189738"/>
            <a:ext cx="8098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dependence </a:t>
            </a:r>
            <a:r>
              <a:rPr lang="en-US" sz="2800" dirty="0"/>
              <a:t>cannot exist if it has a direction vector </a:t>
            </a:r>
            <a:r>
              <a:rPr lang="en-US" sz="2800" dirty="0" smtClean="0"/>
              <a:t>such that the leftmost non-“=” </a:t>
            </a:r>
            <a:r>
              <a:rPr lang="en-US" sz="2800" dirty="0"/>
              <a:t>component is not “&lt;”</a:t>
            </a:r>
          </a:p>
        </p:txBody>
      </p:sp>
      <p:sp>
        <p:nvSpPr>
          <p:cNvPr id="8" name="Oval 7"/>
          <p:cNvSpPr/>
          <p:nvPr/>
        </p:nvSpPr>
        <p:spPr>
          <a:xfrm>
            <a:off x="7511143" y="4937760"/>
            <a:ext cx="457200" cy="5486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61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2"/>
            <a:ext cx="10515600" cy="81251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Direction Vector and Dependencies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2339" y="2771126"/>
            <a:ext cx="613311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=1;i&lt;=</a:t>
            </a:r>
            <a:r>
              <a:rPr lang="en-US" sz="2800" dirty="0" err="1" smtClean="0"/>
              <a:t>N;i</a:t>
            </a:r>
            <a:r>
              <a:rPr lang="en-US" sz="2800" dirty="0" smtClean="0"/>
              <a:t>++){</a:t>
            </a:r>
            <a:endParaRPr lang="en-US" sz="2800" dirty="0"/>
          </a:p>
          <a:p>
            <a:r>
              <a:rPr lang="en-US" sz="2800" dirty="0" smtClean="0"/>
              <a:t>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j=1;j&lt;=</a:t>
            </a:r>
            <a:r>
              <a:rPr lang="en-US" sz="2800" dirty="0" err="1" smtClean="0"/>
              <a:t>M;j</a:t>
            </a:r>
            <a:r>
              <a:rPr lang="en-US" sz="2800" dirty="0" smtClean="0"/>
              <a:t>++){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k=1; k&lt;=L; k++){</a:t>
            </a:r>
            <a:endParaRPr lang="en-US" sz="2800" dirty="0"/>
          </a:p>
          <a:p>
            <a:r>
              <a:rPr lang="en-US" sz="2800" dirty="0" smtClean="0"/>
              <a:t>	      S1:  a[i+1,j,k-1] </a:t>
            </a:r>
            <a:r>
              <a:rPr lang="en-US" sz="2800" dirty="0"/>
              <a:t>= </a:t>
            </a:r>
            <a:r>
              <a:rPr lang="en-US" sz="2800" dirty="0" smtClean="0"/>
              <a:t>a[</a:t>
            </a:r>
            <a:r>
              <a:rPr lang="en-US" sz="2800" dirty="0" err="1" smtClean="0"/>
              <a:t>i,j,k</a:t>
            </a:r>
            <a:r>
              <a:rPr lang="en-US" sz="2800" dirty="0" smtClean="0"/>
              <a:t>]+1;</a:t>
            </a:r>
          </a:p>
          <a:p>
            <a:r>
              <a:rPr lang="en-US" sz="2800" dirty="0" smtClean="0"/>
              <a:t>           }</a:t>
            </a:r>
          </a:p>
          <a:p>
            <a:r>
              <a:rPr lang="en-US" sz="2800" dirty="0" smtClean="0"/>
              <a:t>     }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709956" y="2253548"/>
            <a:ext cx="43020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Any </a:t>
            </a:r>
            <a:r>
              <a:rPr lang="en-US" sz="2400" dirty="0"/>
              <a:t>anti-dependence?</a:t>
            </a:r>
          </a:p>
          <a:p>
            <a:endParaRPr lang="en-US" sz="2400" b="1" i="1" dirty="0" smtClean="0"/>
          </a:p>
          <a:p>
            <a:r>
              <a:rPr lang="en-US" sz="2400" b="1" i="1" dirty="0" err="1" smtClean="0"/>
              <a:t>i</a:t>
            </a:r>
            <a:r>
              <a:rPr lang="en-US" sz="2400" dirty="0" smtClean="0"/>
              <a:t> = (2,2,2)    reads a[2][2][2]</a:t>
            </a:r>
          </a:p>
          <a:p>
            <a:endParaRPr lang="en-US" sz="2400" dirty="0"/>
          </a:p>
          <a:p>
            <a:r>
              <a:rPr lang="en-US" sz="2400" b="1" i="1" dirty="0" smtClean="0"/>
              <a:t>j</a:t>
            </a:r>
            <a:r>
              <a:rPr lang="en-US" sz="2400" dirty="0" smtClean="0"/>
              <a:t> </a:t>
            </a:r>
            <a:r>
              <a:rPr lang="en-US" sz="2400" dirty="0"/>
              <a:t>= (</a:t>
            </a:r>
            <a:r>
              <a:rPr lang="en-US" sz="2400" dirty="0" smtClean="0"/>
              <a:t>1,2,3)    writes a[2][2][2] </a:t>
            </a:r>
          </a:p>
          <a:p>
            <a:endParaRPr lang="en-US" sz="2400" dirty="0"/>
          </a:p>
          <a:p>
            <a:r>
              <a:rPr lang="en-US" sz="2400" dirty="0" smtClean="0"/>
              <a:t>d(</a:t>
            </a:r>
            <a:r>
              <a:rPr lang="en-US" sz="2400" b="1" i="1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b="1" i="1" dirty="0" err="1" smtClean="0"/>
              <a:t>j</a:t>
            </a:r>
            <a:r>
              <a:rPr lang="en-US" sz="2400" dirty="0" smtClean="0"/>
              <a:t>) = </a:t>
            </a:r>
            <a:r>
              <a:rPr lang="en-US" sz="2400" b="1" i="1" dirty="0" smtClean="0"/>
              <a:t>j – </a:t>
            </a:r>
            <a:r>
              <a:rPr lang="en-US" sz="2400" b="1" i="1" dirty="0" err="1" smtClean="0"/>
              <a:t>i</a:t>
            </a:r>
            <a:r>
              <a:rPr lang="en-US" sz="2400" dirty="0" smtClean="0"/>
              <a:t> = (-1,0,1)</a:t>
            </a:r>
          </a:p>
          <a:p>
            <a:endParaRPr lang="en-US" sz="2400" dirty="0"/>
          </a:p>
          <a:p>
            <a:r>
              <a:rPr lang="en-US" sz="2400" dirty="0" smtClean="0"/>
              <a:t>D(</a:t>
            </a:r>
            <a:r>
              <a:rPr lang="en-US" sz="2400" b="1" i="1" dirty="0" err="1"/>
              <a:t>i</a:t>
            </a:r>
            <a:r>
              <a:rPr lang="en-US" sz="2400" dirty="0" err="1"/>
              <a:t>,</a:t>
            </a:r>
            <a:r>
              <a:rPr lang="en-US" sz="2400" b="1" i="1" dirty="0" err="1"/>
              <a:t>j</a:t>
            </a:r>
            <a:r>
              <a:rPr lang="en-US" sz="2400" dirty="0" smtClean="0"/>
              <a:t>) = (&gt;, =, &lt;)</a:t>
            </a:r>
          </a:p>
          <a:p>
            <a:endParaRPr lang="en-US" sz="2400" dirty="0"/>
          </a:p>
          <a:p>
            <a:r>
              <a:rPr lang="en-US" sz="2400" dirty="0" smtClean="0"/>
              <a:t>No anti-dependence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9167" y="1189738"/>
            <a:ext cx="8098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dependence </a:t>
            </a:r>
            <a:r>
              <a:rPr lang="en-US" sz="2800" dirty="0"/>
              <a:t>cannot exist if it has a direction vector </a:t>
            </a:r>
            <a:r>
              <a:rPr lang="en-US" sz="2800" dirty="0" smtClean="0"/>
              <a:t>such that the leftmost non-“=” </a:t>
            </a:r>
            <a:r>
              <a:rPr lang="en-US" sz="2800" dirty="0"/>
              <a:t>component is not “&lt;”</a:t>
            </a:r>
          </a:p>
        </p:txBody>
      </p:sp>
      <p:sp>
        <p:nvSpPr>
          <p:cNvPr id="7" name="Oval 6"/>
          <p:cNvSpPr/>
          <p:nvPr/>
        </p:nvSpPr>
        <p:spPr>
          <a:xfrm>
            <a:off x="7589521" y="5146768"/>
            <a:ext cx="457200" cy="5486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8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69" y="116929"/>
            <a:ext cx="11508377" cy="784406"/>
          </a:xfrm>
        </p:spPr>
        <p:txBody>
          <a:bodyPr/>
          <a:lstStyle/>
          <a:p>
            <a:pPr algn="ctr"/>
            <a:r>
              <a:rPr lang="en-US" b="1" dirty="0"/>
              <a:t>Loop-carried </a:t>
            </a:r>
            <a:r>
              <a:rPr lang="en-US" b="1" dirty="0" smtClean="0"/>
              <a:t>Dependences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074" y="942590"/>
            <a:ext cx="11403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is loop-carried dependence takes place across iterations in a loop.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634" y="1619793"/>
            <a:ext cx="11273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 S2 has a </a:t>
            </a:r>
            <a:r>
              <a:rPr lang="en-US" sz="2400" i="1" dirty="0"/>
              <a:t>loop-carried dependence </a:t>
            </a:r>
            <a:r>
              <a:rPr lang="en-US" sz="2400" dirty="0" smtClean="0"/>
              <a:t>on statement </a:t>
            </a:r>
            <a:r>
              <a:rPr lang="en-US" sz="2400" dirty="0"/>
              <a:t>S1 if and only if </a:t>
            </a:r>
            <a:endParaRPr lang="en-US" sz="2400" dirty="0" smtClean="0"/>
          </a:p>
          <a:p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S1 </a:t>
            </a:r>
            <a:r>
              <a:rPr lang="en-US" sz="2400" dirty="0"/>
              <a:t>references location </a:t>
            </a:r>
            <a:r>
              <a:rPr lang="en-US" sz="2400" i="1" dirty="0"/>
              <a:t>M </a:t>
            </a:r>
            <a:r>
              <a:rPr lang="en-US" sz="2400" dirty="0"/>
              <a:t>on </a:t>
            </a:r>
            <a:r>
              <a:rPr lang="en-US" sz="2400" dirty="0" smtClean="0"/>
              <a:t>iteration </a:t>
            </a:r>
            <a:r>
              <a:rPr lang="en-US" sz="2400" b="1" i="1" dirty="0" err="1" smtClean="0"/>
              <a:t>i</a:t>
            </a:r>
            <a:r>
              <a:rPr lang="en-US" sz="2400" dirty="0"/>
              <a:t>, S2 references </a:t>
            </a:r>
            <a:r>
              <a:rPr lang="en-US" sz="2400" i="1" dirty="0"/>
              <a:t>M </a:t>
            </a:r>
            <a:r>
              <a:rPr lang="en-US" sz="2400" dirty="0"/>
              <a:t>on iteration </a:t>
            </a:r>
            <a:r>
              <a:rPr lang="en-US" sz="2400" b="1" i="1" dirty="0"/>
              <a:t>j </a:t>
            </a:r>
            <a:r>
              <a:rPr lang="en-US" sz="2400" dirty="0"/>
              <a:t>and </a:t>
            </a:r>
            <a:endParaRPr lang="en-US" sz="2400" dirty="0" smtClean="0"/>
          </a:p>
          <a:p>
            <a:pPr marL="342900" indent="-342900">
              <a:buFontTx/>
              <a:buChar char="-"/>
            </a:pPr>
            <a:endParaRPr lang="en-US" sz="2400" b="1" i="1" dirty="0"/>
          </a:p>
          <a:p>
            <a:pPr marL="342900" indent="-342900">
              <a:buFontTx/>
              <a:buChar char="-"/>
            </a:pPr>
            <a:r>
              <a:rPr lang="en-US" sz="2400" b="1" i="1" dirty="0" smtClean="0"/>
              <a:t>d</a:t>
            </a:r>
            <a:r>
              <a:rPr lang="en-US" sz="2400" dirty="0" smtClean="0"/>
              <a:t>(</a:t>
            </a:r>
            <a:r>
              <a:rPr lang="en-US" sz="2400" b="1" i="1" dirty="0" err="1" smtClean="0"/>
              <a:t>i</a:t>
            </a:r>
            <a:r>
              <a:rPr lang="en-US" sz="2400" i="1" dirty="0" err="1" smtClean="0"/>
              <a:t>,</a:t>
            </a:r>
            <a:r>
              <a:rPr lang="en-US" sz="2400" b="1" i="1" dirty="0" err="1" smtClean="0"/>
              <a:t>j</a:t>
            </a:r>
            <a:r>
              <a:rPr lang="en-US" sz="2400" dirty="0"/>
              <a:t>) &gt; </a:t>
            </a:r>
            <a:r>
              <a:rPr lang="en-US" sz="2400" b="1" dirty="0"/>
              <a:t>0 </a:t>
            </a:r>
            <a:r>
              <a:rPr lang="en-US" sz="2400" dirty="0"/>
              <a:t>(that is, </a:t>
            </a:r>
            <a:r>
              <a:rPr lang="en-US" sz="2400" b="1" i="1" dirty="0"/>
              <a:t>D</a:t>
            </a:r>
            <a:r>
              <a:rPr lang="en-US" sz="2400" dirty="0"/>
              <a:t>(</a:t>
            </a:r>
            <a:r>
              <a:rPr lang="en-US" sz="2400" b="1" i="1" dirty="0" err="1"/>
              <a:t>i</a:t>
            </a:r>
            <a:r>
              <a:rPr lang="en-US" sz="2400" i="1" dirty="0" err="1"/>
              <a:t>,</a:t>
            </a:r>
            <a:r>
              <a:rPr lang="en-US" sz="2400" b="1" i="1" dirty="0" err="1"/>
              <a:t>j</a:t>
            </a:r>
            <a:r>
              <a:rPr lang="en-US" sz="2400" dirty="0"/>
              <a:t>) </a:t>
            </a:r>
            <a:r>
              <a:rPr lang="en-US" sz="2400" dirty="0" smtClean="0"/>
              <a:t>contains a </a:t>
            </a:r>
            <a:r>
              <a:rPr lang="en-US" sz="2400" dirty="0"/>
              <a:t>“&lt;” as leftmost non “=” </a:t>
            </a:r>
            <a:r>
              <a:rPr lang="en-US" sz="2400" dirty="0" smtClean="0"/>
              <a:t>component).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dirty="0">
                <a:latin typeface="Times New Roman" panose="02020603050405020304" pitchFamily="18" charset="0"/>
              </a:rPr>
              <a:t>The </a:t>
            </a:r>
            <a:r>
              <a:rPr lang="en-US" sz="2400" i="1" dirty="0">
                <a:latin typeface="Times New Roman" panose="02020603050405020304" pitchFamily="18" charset="0"/>
              </a:rPr>
              <a:t>level </a:t>
            </a:r>
            <a:r>
              <a:rPr lang="en-US" sz="2400" dirty="0">
                <a:latin typeface="Times New Roman" panose="02020603050405020304" pitchFamily="18" charset="0"/>
              </a:rPr>
              <a:t>of a loop-carried dependence is </a:t>
            </a:r>
            <a:r>
              <a:rPr lang="en-US" sz="2400" dirty="0" smtClean="0">
                <a:latin typeface="Times New Roman" panose="02020603050405020304" pitchFamily="18" charset="0"/>
              </a:rPr>
              <a:t>the index </a:t>
            </a:r>
            <a:r>
              <a:rPr lang="en-US" sz="2400" dirty="0">
                <a:latin typeface="Times New Roman" panose="02020603050405020304" pitchFamily="18" charset="0"/>
              </a:rPr>
              <a:t>of the leftmost non-“=” of </a:t>
            </a:r>
            <a:r>
              <a:rPr lang="en-US" sz="2400" b="1" i="1" dirty="0">
                <a:latin typeface="Times New Roman" panose="02020603050405020304" pitchFamily="18" charset="0"/>
              </a:rPr>
              <a:t>D</a:t>
            </a:r>
            <a:r>
              <a:rPr lang="en-US" sz="2400" b="1" dirty="0">
                <a:latin typeface="Times New Roman" panose="02020603050405020304" pitchFamily="18" charset="0"/>
              </a:rPr>
              <a:t>(</a:t>
            </a:r>
            <a:r>
              <a:rPr lang="en-US" sz="2400" b="1" i="1" dirty="0" err="1">
                <a:latin typeface="Times New Roman" panose="02020603050405020304" pitchFamily="18" charset="0"/>
              </a:rPr>
              <a:t>i,j</a:t>
            </a:r>
            <a:r>
              <a:rPr lang="en-US" sz="2400" b="1" dirty="0">
                <a:latin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</a:rPr>
              <a:t>for the </a:t>
            </a:r>
            <a:r>
              <a:rPr lang="en-US" sz="2400" dirty="0" smtClean="0">
                <a:latin typeface="Times New Roman" panose="02020603050405020304" pitchFamily="18" charset="0"/>
              </a:rPr>
              <a:t>dependence.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41417" y="4963886"/>
            <a:ext cx="6949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1; </a:t>
            </a:r>
            <a:r>
              <a:rPr lang="en-US" sz="2400" dirty="0" err="1" smtClean="0"/>
              <a:t>i</a:t>
            </a:r>
            <a:r>
              <a:rPr lang="en-US" sz="2400" dirty="0" smtClean="0"/>
              <a:t>&lt;10;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r>
              <a:rPr lang="en-US" sz="2400" dirty="0" smtClean="0"/>
              <a:t>      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j </a:t>
            </a:r>
            <a:r>
              <a:rPr lang="en-US" sz="2400" dirty="0"/>
              <a:t>= 1; </a:t>
            </a:r>
            <a:r>
              <a:rPr lang="en-US" sz="2400" dirty="0" smtClean="0"/>
              <a:t>j&lt;10</a:t>
            </a:r>
            <a:r>
              <a:rPr lang="en-US" sz="2400" dirty="0"/>
              <a:t>; </a:t>
            </a:r>
            <a:r>
              <a:rPr lang="en-US" sz="2400" dirty="0" err="1" smtClean="0"/>
              <a:t>j++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k </a:t>
            </a:r>
            <a:r>
              <a:rPr lang="en-US" sz="2400" dirty="0"/>
              <a:t>= 1; </a:t>
            </a:r>
            <a:r>
              <a:rPr lang="en-US" sz="2400" dirty="0" smtClean="0"/>
              <a:t>k&lt;10</a:t>
            </a:r>
            <a:r>
              <a:rPr lang="en-US" sz="2400" dirty="0"/>
              <a:t>; </a:t>
            </a:r>
            <a:r>
              <a:rPr lang="en-US" sz="2400" dirty="0" smtClean="0"/>
              <a:t>k++)</a:t>
            </a:r>
            <a:endParaRPr lang="en-US" sz="2400" dirty="0"/>
          </a:p>
          <a:p>
            <a:r>
              <a:rPr lang="en-US" sz="2400" dirty="0" smtClean="0"/>
              <a:t>                   S1:  A[</a:t>
            </a:r>
            <a:r>
              <a:rPr lang="en-US" sz="2400" dirty="0" err="1" smtClean="0"/>
              <a:t>i</a:t>
            </a:r>
            <a:r>
              <a:rPr lang="en-US" sz="2400" dirty="0" smtClean="0"/>
              <a:t>][j][k+1] </a:t>
            </a:r>
            <a:r>
              <a:rPr lang="en-US" sz="2400" dirty="0"/>
              <a:t>=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][j][k];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040880" y="4882319"/>
            <a:ext cx="4558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D</a:t>
            </a:r>
            <a:r>
              <a:rPr lang="en-US" sz="2400" dirty="0"/>
              <a:t>(</a:t>
            </a:r>
            <a:r>
              <a:rPr lang="en-US" sz="2400" b="1" i="1" dirty="0" err="1"/>
              <a:t>i</a:t>
            </a:r>
            <a:r>
              <a:rPr lang="en-US" sz="2400" i="1" dirty="0" err="1"/>
              <a:t>,</a:t>
            </a:r>
            <a:r>
              <a:rPr lang="en-US" sz="2400" b="1" i="1" dirty="0" err="1"/>
              <a:t>j</a:t>
            </a:r>
            <a:r>
              <a:rPr lang="en-US" sz="2400" dirty="0"/>
              <a:t>) </a:t>
            </a:r>
            <a:r>
              <a:rPr lang="en-US" sz="2400" dirty="0" smtClean="0"/>
              <a:t>= (=,=,&lt;) for all dependencies</a:t>
            </a:r>
          </a:p>
          <a:p>
            <a:endParaRPr lang="en-US" sz="2400" dirty="0"/>
          </a:p>
          <a:p>
            <a:r>
              <a:rPr lang="en-US" sz="2400" dirty="0" smtClean="0"/>
              <a:t>Dependencies level =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7292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678"/>
            <a:ext cx="10515600" cy="719092"/>
          </a:xfrm>
        </p:spPr>
        <p:txBody>
          <a:bodyPr/>
          <a:lstStyle/>
          <a:p>
            <a:pPr algn="ctr"/>
            <a:r>
              <a:rPr lang="en-US" b="1" dirty="0" smtClean="0"/>
              <a:t>Loop Independent Dependencies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38645" y="1058091"/>
            <a:ext cx="102151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Statement S2 has a </a:t>
            </a:r>
            <a:r>
              <a:rPr lang="en-US" sz="2800" i="1" dirty="0"/>
              <a:t>loop-independent </a:t>
            </a:r>
            <a:r>
              <a:rPr lang="en-US" sz="2800" i="1" dirty="0" smtClean="0"/>
              <a:t>dependence </a:t>
            </a:r>
            <a:r>
              <a:rPr lang="en-US" sz="2800" dirty="0" smtClean="0"/>
              <a:t>on </a:t>
            </a:r>
            <a:r>
              <a:rPr lang="en-US" sz="2800" dirty="0"/>
              <a:t>statement S1 if and only if there exist two iteration </a:t>
            </a:r>
            <a:r>
              <a:rPr lang="en-US" sz="2800" dirty="0" smtClean="0"/>
              <a:t>vectors </a:t>
            </a:r>
            <a:r>
              <a:rPr lang="en-US" sz="2800" b="1" i="1" dirty="0" err="1" smtClean="0"/>
              <a:t>i</a:t>
            </a:r>
            <a:r>
              <a:rPr lang="en-US" sz="2800" b="1" i="1" dirty="0" smtClean="0"/>
              <a:t> </a:t>
            </a:r>
            <a:r>
              <a:rPr lang="en-US" sz="2800" dirty="0"/>
              <a:t>and </a:t>
            </a:r>
            <a:r>
              <a:rPr lang="en-US" sz="2800" b="1" i="1" dirty="0"/>
              <a:t>j </a:t>
            </a:r>
            <a:r>
              <a:rPr lang="en-US" sz="2800" dirty="0"/>
              <a:t>such that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pPr marL="457200" indent="-457200">
              <a:buAutoNum type="arabicParenBoth"/>
            </a:pPr>
            <a:r>
              <a:rPr lang="en-US" sz="2800" dirty="0" smtClean="0"/>
              <a:t>Statement </a:t>
            </a:r>
            <a:r>
              <a:rPr lang="en-US" sz="2800" dirty="0"/>
              <a:t>S1 refers to memory location </a:t>
            </a:r>
            <a:r>
              <a:rPr lang="en-US" sz="2800" i="1" dirty="0"/>
              <a:t>M </a:t>
            </a:r>
            <a:r>
              <a:rPr lang="en-US" sz="2800" dirty="0"/>
              <a:t>on iteration </a:t>
            </a:r>
            <a:r>
              <a:rPr lang="en-US" sz="2800" b="1" i="1" dirty="0" err="1"/>
              <a:t>i</a:t>
            </a:r>
            <a:r>
              <a:rPr lang="en-US" sz="2800" dirty="0"/>
              <a:t>, </a:t>
            </a:r>
            <a:endParaRPr lang="en-US" sz="2800" dirty="0" smtClean="0"/>
          </a:p>
          <a:p>
            <a:r>
              <a:rPr lang="en-US" sz="2800" dirty="0" smtClean="0"/>
              <a:t>S2</a:t>
            </a:r>
            <a:r>
              <a:rPr lang="en-US" sz="2800" dirty="0"/>
              <a:t> </a:t>
            </a:r>
            <a:r>
              <a:rPr lang="en-US" sz="2800" dirty="0" smtClean="0"/>
              <a:t>refers </a:t>
            </a:r>
            <a:r>
              <a:rPr lang="en-US" sz="2800" dirty="0"/>
              <a:t>to </a:t>
            </a:r>
            <a:r>
              <a:rPr lang="en-US" sz="2800" i="1" dirty="0"/>
              <a:t>M </a:t>
            </a:r>
            <a:r>
              <a:rPr lang="en-US" sz="2800" dirty="0"/>
              <a:t>on iteration </a:t>
            </a:r>
            <a:r>
              <a:rPr lang="en-US" sz="2800" b="1" i="1" dirty="0"/>
              <a:t>j</a:t>
            </a:r>
            <a:r>
              <a:rPr lang="en-US" sz="2800" dirty="0"/>
              <a:t>, and </a:t>
            </a:r>
            <a:r>
              <a:rPr lang="en-US" sz="2800" b="1" i="1" dirty="0" err="1"/>
              <a:t>i</a:t>
            </a:r>
            <a:r>
              <a:rPr lang="en-US" sz="2800" b="1" i="1" dirty="0"/>
              <a:t> = j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(2</a:t>
            </a:r>
            <a:r>
              <a:rPr lang="en-US" sz="2800" dirty="0"/>
              <a:t>) There is a control flow path from S1 to S2 within the iteration.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8640" y="4248207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 smtClean="0"/>
              <a:t>++){</a:t>
            </a:r>
          </a:p>
          <a:p>
            <a:r>
              <a:rPr lang="en-US" sz="2800" dirty="0" smtClean="0"/>
              <a:t>     S1: t = a[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S2: a[</a:t>
            </a:r>
            <a:r>
              <a:rPr lang="en-US" sz="2800" dirty="0" err="1" smtClean="0"/>
              <a:t>i</a:t>
            </a:r>
            <a:r>
              <a:rPr lang="en-US" sz="2800" dirty="0" smtClean="0"/>
              <a:t>] = b[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      S3: b[</a:t>
            </a:r>
            <a:r>
              <a:rPr lang="en-US" sz="2800" dirty="0" err="1" smtClean="0"/>
              <a:t>i</a:t>
            </a:r>
            <a:r>
              <a:rPr lang="en-US" sz="2800" dirty="0" smtClean="0"/>
              <a:t>] = t;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8624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615"/>
            <a:ext cx="10515600" cy="758281"/>
          </a:xfrm>
        </p:spPr>
        <p:txBody>
          <a:bodyPr/>
          <a:lstStyle/>
          <a:p>
            <a:pPr algn="ctr"/>
            <a:r>
              <a:rPr lang="en-US" b="1" dirty="0" smtClean="0"/>
              <a:t>General Condition for Loop Dependency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979713"/>
            <a:ext cx="103174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 α and β be iteration vectors within the </a:t>
            </a:r>
            <a:r>
              <a:rPr lang="en-US" dirty="0" smtClean="0"/>
              <a:t>iteration space </a:t>
            </a:r>
            <a:r>
              <a:rPr lang="en-US" dirty="0"/>
              <a:t>of the following loop </a:t>
            </a:r>
            <a:r>
              <a:rPr lang="en-US" dirty="0" smtClean="0"/>
              <a:t>nest</a:t>
            </a:r>
          </a:p>
          <a:p>
            <a:endParaRPr lang="en-US" sz="2000" dirty="0" smtClean="0"/>
          </a:p>
          <a:p>
            <a:r>
              <a:rPr lang="en-US" sz="2000" dirty="0" smtClean="0"/>
              <a:t>for(</a:t>
            </a:r>
            <a:r>
              <a:rPr lang="en-US" sz="2000" dirty="0" err="1" smtClean="0"/>
              <a:t>int</a:t>
            </a:r>
            <a:r>
              <a:rPr lang="pl-PL" sz="2000" dirty="0" smtClean="0"/>
              <a:t> </a:t>
            </a:r>
            <a:r>
              <a:rPr lang="pl-PL" sz="2000" dirty="0"/>
              <a:t>i1 = </a:t>
            </a:r>
            <a:r>
              <a:rPr lang="pl-PL" sz="2000" dirty="0" smtClean="0"/>
              <a:t>L1</a:t>
            </a:r>
            <a:r>
              <a:rPr lang="en-US" sz="2000" dirty="0" smtClean="0"/>
              <a:t>;</a:t>
            </a:r>
            <a:r>
              <a:rPr lang="pl-PL" sz="2000" dirty="0" smtClean="0"/>
              <a:t> </a:t>
            </a:r>
            <a:r>
              <a:rPr lang="en-US" sz="2000" dirty="0" smtClean="0"/>
              <a:t>i1&lt;=</a:t>
            </a:r>
            <a:r>
              <a:rPr lang="pl-PL" sz="2000" dirty="0" smtClean="0"/>
              <a:t>U1</a:t>
            </a:r>
            <a:r>
              <a:rPr lang="en-US" sz="2000" dirty="0"/>
              <a:t>;</a:t>
            </a:r>
            <a:r>
              <a:rPr lang="pl-PL" sz="2000" dirty="0" smtClean="0"/>
              <a:t> </a:t>
            </a:r>
            <a:r>
              <a:rPr lang="en-US" sz="2000" dirty="0" smtClean="0"/>
              <a:t>i1+=</a:t>
            </a:r>
            <a:r>
              <a:rPr lang="pl-PL" sz="2000" dirty="0" smtClean="0"/>
              <a:t>S1</a:t>
            </a:r>
            <a:r>
              <a:rPr lang="en-US" sz="2000" dirty="0" smtClean="0"/>
              <a:t>)</a:t>
            </a:r>
            <a:endParaRPr lang="pl-PL" sz="2000" dirty="0"/>
          </a:p>
          <a:p>
            <a:r>
              <a:rPr lang="en-US" sz="2000" dirty="0" smtClean="0"/>
              <a:t>      for(</a:t>
            </a:r>
            <a:r>
              <a:rPr lang="en-US" sz="2000" dirty="0" err="1" smtClean="0"/>
              <a:t>int</a:t>
            </a:r>
            <a:r>
              <a:rPr lang="pl-PL" sz="2000" dirty="0" smtClean="0"/>
              <a:t> i</a:t>
            </a:r>
            <a:r>
              <a:rPr lang="en-US" sz="2000" dirty="0" smtClean="0"/>
              <a:t>2</a:t>
            </a:r>
            <a:r>
              <a:rPr lang="pl-PL" sz="2000" dirty="0" smtClean="0"/>
              <a:t> </a:t>
            </a:r>
            <a:r>
              <a:rPr lang="pl-PL" sz="2000" dirty="0"/>
              <a:t>= </a:t>
            </a:r>
            <a:r>
              <a:rPr lang="pl-PL" sz="2000" dirty="0" smtClean="0"/>
              <a:t>L</a:t>
            </a:r>
            <a:r>
              <a:rPr lang="en-US" sz="2000" dirty="0" smtClean="0"/>
              <a:t>2;</a:t>
            </a:r>
            <a:r>
              <a:rPr lang="pl-PL" sz="2000" dirty="0" smtClean="0"/>
              <a:t> </a:t>
            </a:r>
            <a:r>
              <a:rPr lang="en-US" sz="2000" dirty="0" smtClean="0"/>
              <a:t>i2&lt;=</a:t>
            </a:r>
            <a:r>
              <a:rPr lang="pl-PL" sz="2000" dirty="0" smtClean="0"/>
              <a:t>U</a:t>
            </a:r>
            <a:r>
              <a:rPr lang="en-US" sz="2000" dirty="0" smtClean="0"/>
              <a:t>2;</a:t>
            </a:r>
            <a:r>
              <a:rPr lang="pl-PL" sz="2000" dirty="0" smtClean="0"/>
              <a:t> </a:t>
            </a:r>
            <a:r>
              <a:rPr lang="en-US" sz="2000" dirty="0" smtClean="0"/>
              <a:t>i2+=</a:t>
            </a:r>
            <a:r>
              <a:rPr lang="pl-PL" sz="2000" dirty="0" smtClean="0"/>
              <a:t>S</a:t>
            </a:r>
            <a:r>
              <a:rPr lang="en-US" sz="2000" dirty="0" smtClean="0"/>
              <a:t>2)</a:t>
            </a:r>
            <a:endParaRPr lang="pl-PL" sz="2000" dirty="0"/>
          </a:p>
          <a:p>
            <a:r>
              <a:rPr lang="en-US" sz="2000" dirty="0" smtClean="0"/>
              <a:t>             ...</a:t>
            </a:r>
            <a:endParaRPr lang="en-US" sz="2000" dirty="0"/>
          </a:p>
          <a:p>
            <a:r>
              <a:rPr lang="en-US" sz="2000" dirty="0" smtClean="0"/>
              <a:t>                 for(</a:t>
            </a:r>
            <a:r>
              <a:rPr lang="en-US" sz="2000" dirty="0" err="1" smtClean="0"/>
              <a:t>int</a:t>
            </a:r>
            <a:r>
              <a:rPr lang="pl-PL" sz="2000" dirty="0" smtClean="0"/>
              <a:t> i</a:t>
            </a:r>
            <a:r>
              <a:rPr lang="en-US" sz="2000" dirty="0" smtClean="0"/>
              <a:t>n</a:t>
            </a:r>
            <a:r>
              <a:rPr lang="pl-PL" sz="2000" dirty="0" smtClean="0"/>
              <a:t> </a:t>
            </a:r>
            <a:r>
              <a:rPr lang="pl-PL" sz="2000" dirty="0"/>
              <a:t>= </a:t>
            </a:r>
            <a:r>
              <a:rPr lang="pl-PL" sz="2000" dirty="0" smtClean="0"/>
              <a:t>L</a:t>
            </a:r>
            <a:r>
              <a:rPr lang="en-US" sz="2000" dirty="0" smtClean="0"/>
              <a:t>n;</a:t>
            </a:r>
            <a:r>
              <a:rPr lang="pl-PL" sz="2000" dirty="0" smtClean="0"/>
              <a:t> </a:t>
            </a:r>
            <a:r>
              <a:rPr lang="en-US" sz="2000" dirty="0" smtClean="0"/>
              <a:t>in&lt;=</a:t>
            </a:r>
            <a:r>
              <a:rPr lang="pl-PL" sz="2000" dirty="0" smtClean="0"/>
              <a:t>U</a:t>
            </a:r>
            <a:r>
              <a:rPr lang="en-US" sz="2000" dirty="0" smtClean="0"/>
              <a:t>n;</a:t>
            </a:r>
            <a:r>
              <a:rPr lang="pl-PL" sz="2000" dirty="0" smtClean="0"/>
              <a:t> </a:t>
            </a:r>
            <a:r>
              <a:rPr lang="en-US" sz="2000" dirty="0" smtClean="0"/>
              <a:t>in+=</a:t>
            </a:r>
            <a:r>
              <a:rPr lang="pl-PL" sz="2000" dirty="0" smtClean="0"/>
              <a:t>S</a:t>
            </a:r>
            <a:r>
              <a:rPr lang="en-US" sz="2000" dirty="0" smtClean="0"/>
              <a:t>n)</a:t>
            </a:r>
            <a:endParaRPr lang="pl-PL" sz="2000" dirty="0"/>
          </a:p>
          <a:p>
            <a:r>
              <a:rPr lang="en-US" sz="2000" dirty="0" smtClean="0"/>
              <a:t>                        S1:  A(f1(i1</a:t>
            </a:r>
            <a:r>
              <a:rPr lang="en-US" sz="2000" dirty="0"/>
              <a:t>,...,in),...,</a:t>
            </a:r>
            <a:r>
              <a:rPr lang="en-US" sz="2000" dirty="0" err="1"/>
              <a:t>fm</a:t>
            </a:r>
            <a:r>
              <a:rPr lang="en-US" sz="2000" dirty="0"/>
              <a:t>(i1,...,in)) = ...</a:t>
            </a:r>
          </a:p>
          <a:p>
            <a:r>
              <a:rPr lang="it-IT" sz="2000" dirty="0" smtClean="0"/>
              <a:t>                        S2 </a:t>
            </a:r>
            <a:r>
              <a:rPr lang="it-IT" sz="2000" dirty="0"/>
              <a:t>... = A(g1(i1,...,in),...,gm(i1,...,in))</a:t>
            </a:r>
          </a:p>
          <a:p>
            <a:r>
              <a:rPr lang="en-US" sz="2000" dirty="0" smtClean="0"/>
              <a:t>                 }</a:t>
            </a:r>
            <a:endParaRPr lang="en-US" sz="2000" dirty="0"/>
          </a:p>
          <a:p>
            <a:r>
              <a:rPr lang="en-US" sz="2000" dirty="0" smtClean="0"/>
              <a:t>             ...</a:t>
            </a:r>
            <a:endParaRPr lang="en-US" sz="2000" dirty="0"/>
          </a:p>
          <a:p>
            <a:r>
              <a:rPr lang="en-US" sz="2000" dirty="0" smtClean="0"/>
              <a:t>     }</a:t>
            </a:r>
          </a:p>
          <a:p>
            <a:r>
              <a:rPr lang="en-US" sz="2000" dirty="0" smtClean="0"/>
              <a:t>}</a:t>
            </a:r>
          </a:p>
          <a:p>
            <a:endParaRPr lang="en-US" sz="2000" dirty="0"/>
          </a:p>
          <a:p>
            <a:r>
              <a:rPr lang="en-US" sz="2000" dirty="0"/>
              <a:t>A dependence exists from S1 to S2 if and only if there exist values </a:t>
            </a:r>
            <a:r>
              <a:rPr lang="en-US" sz="2000" dirty="0" smtClean="0"/>
              <a:t>of α </a:t>
            </a:r>
            <a:r>
              <a:rPr lang="en-US" sz="2000" dirty="0"/>
              <a:t>and β such that </a:t>
            </a:r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1) α is lexicographically less than or equal to β and</a:t>
            </a:r>
          </a:p>
          <a:p>
            <a:r>
              <a:rPr lang="en-US" sz="2000" dirty="0"/>
              <a:t>(2) the following system of </a:t>
            </a:r>
            <a:r>
              <a:rPr lang="en-US" sz="2000" i="1" dirty="0"/>
              <a:t>dependence equations </a:t>
            </a:r>
            <a:r>
              <a:rPr lang="en-US" sz="2000" dirty="0"/>
              <a:t>is satisfied: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fi</a:t>
            </a:r>
            <a:r>
              <a:rPr lang="en-US" sz="2000" dirty="0" smtClean="0"/>
              <a:t>(</a:t>
            </a:r>
            <a:r>
              <a:rPr lang="el-GR" sz="2000" dirty="0"/>
              <a:t>α) = </a:t>
            </a:r>
            <a:r>
              <a:rPr lang="en-US" sz="2000" i="1" dirty="0" err="1"/>
              <a:t>gi</a:t>
            </a:r>
            <a:r>
              <a:rPr lang="en-US" sz="2000" dirty="0"/>
              <a:t>(</a:t>
            </a:r>
            <a:r>
              <a:rPr lang="el-GR" sz="2000" dirty="0"/>
              <a:t>β) </a:t>
            </a:r>
            <a:r>
              <a:rPr lang="en-US" sz="2000" dirty="0"/>
              <a:t>for all </a:t>
            </a:r>
            <a:r>
              <a:rPr lang="en-US" sz="2000" i="1" dirty="0" err="1"/>
              <a:t>i</a:t>
            </a:r>
            <a:r>
              <a:rPr lang="en-US" sz="2000" dirty="0"/>
              <a:t>, 1 ≤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≤ </a:t>
            </a:r>
            <a:r>
              <a:rPr lang="en-US" sz="2000" i="1" dirty="0"/>
              <a:t>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676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4"/>
            <a:ext cx="10515600" cy="757093"/>
          </a:xfrm>
        </p:spPr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7980" y="1976450"/>
            <a:ext cx="75352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Chapter 2</a:t>
            </a:r>
          </a:p>
          <a:p>
            <a:r>
              <a:rPr lang="en-US" sz="2800" dirty="0" smtClean="0"/>
              <a:t>Optimizing </a:t>
            </a:r>
            <a:r>
              <a:rPr lang="en-US" sz="2800" dirty="0"/>
              <a:t>compilers for modern </a:t>
            </a:r>
            <a:r>
              <a:rPr lang="en-US" sz="2800" dirty="0" smtClean="0"/>
              <a:t>architectures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a </a:t>
            </a:r>
            <a:r>
              <a:rPr lang="en-US" sz="2800" dirty="0"/>
              <a:t>dependence-based approach </a:t>
            </a:r>
            <a:endParaRPr lang="en-US" sz="2800" dirty="0" smtClean="0"/>
          </a:p>
          <a:p>
            <a:r>
              <a:rPr lang="en-US" sz="2800" dirty="0" smtClean="0"/>
              <a:t>by </a:t>
            </a:r>
            <a:r>
              <a:rPr lang="en-US" sz="2800" dirty="0"/>
              <a:t>Randy Allen, Ken </a:t>
            </a:r>
            <a:r>
              <a:rPr lang="en-US" sz="2800" dirty="0" smtClean="0"/>
              <a:t>Kennedy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38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76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72128"/>
            <a:ext cx="10903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Program Equivalence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Data dependencies across loop iterations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756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0"/>
            <a:ext cx="10515600" cy="715530"/>
          </a:xfrm>
        </p:spPr>
        <p:txBody>
          <a:bodyPr/>
          <a:lstStyle/>
          <a:p>
            <a:pPr algn="ctr"/>
            <a:r>
              <a:rPr lang="en-US" b="1" dirty="0" smtClean="0"/>
              <a:t>Data Dependencies in Nested Loop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0387" y="885646"/>
            <a:ext cx="8368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Iteration Number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0387" y="1631726"/>
            <a:ext cx="108481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loop </a:t>
            </a:r>
            <a:r>
              <a:rPr lang="en-US" sz="2400" dirty="0" smtClean="0"/>
              <a:t>index: I</a:t>
            </a:r>
          </a:p>
          <a:p>
            <a:r>
              <a:rPr lang="en-US" sz="2400" dirty="0" smtClean="0"/>
              <a:t>Lower and Upper Bound: L and U</a:t>
            </a:r>
          </a:p>
          <a:p>
            <a:r>
              <a:rPr lang="en-US" sz="2400" dirty="0" smtClean="0"/>
              <a:t>Step size: S</a:t>
            </a:r>
          </a:p>
          <a:p>
            <a:endParaRPr lang="en-US" sz="2400" dirty="0"/>
          </a:p>
          <a:p>
            <a:r>
              <a:rPr lang="en-US" sz="2400" dirty="0"/>
              <a:t>iteration number </a:t>
            </a:r>
            <a:r>
              <a:rPr lang="en-US" sz="2400" dirty="0" err="1" smtClean="0"/>
              <a:t>i</a:t>
            </a:r>
            <a:r>
              <a:rPr lang="en-US" sz="2400" dirty="0" smtClean="0"/>
              <a:t> = (I – L+1) / 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7770" y="4228412"/>
            <a:ext cx="4138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Example:</a:t>
            </a:r>
          </a:p>
          <a:p>
            <a:endParaRPr lang="en-US" sz="2400" dirty="0" smtClean="0"/>
          </a:p>
          <a:p>
            <a:r>
              <a:rPr lang="en-US" sz="2400" dirty="0" smtClean="0"/>
              <a:t>L=1; U=10; S=2;</a:t>
            </a:r>
            <a:endParaRPr lang="en-US" sz="2400" dirty="0"/>
          </a:p>
          <a:p>
            <a:r>
              <a:rPr lang="en-US" sz="2400" dirty="0" smtClean="0"/>
              <a:t>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smtClean="0"/>
              <a:t>I=L; </a:t>
            </a:r>
            <a:r>
              <a:rPr lang="en-US" sz="2400" dirty="0" smtClean="0"/>
              <a:t>I</a:t>
            </a:r>
            <a:r>
              <a:rPr lang="en-US" sz="2400" dirty="0" smtClean="0"/>
              <a:t>&lt;=U; </a:t>
            </a:r>
            <a:r>
              <a:rPr lang="en-US" sz="2400" dirty="0" smtClean="0"/>
              <a:t>I</a:t>
            </a:r>
            <a:r>
              <a:rPr lang="en-US" sz="2400" dirty="0" smtClean="0"/>
              <a:t>+=S) </a:t>
            </a:r>
            <a:r>
              <a:rPr lang="en-US" sz="2400" dirty="0" smtClean="0"/>
              <a:t>{           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/>
              <a:t>   …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34593" y="4597743"/>
            <a:ext cx="4846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Suppose, L= 1, U = 10, I = </a:t>
            </a:r>
            <a:r>
              <a:rPr lang="en-US" sz="2400" dirty="0" smtClean="0"/>
              <a:t>7, </a:t>
            </a:r>
            <a:r>
              <a:rPr lang="en-US" sz="2400" dirty="0" smtClean="0"/>
              <a:t>S =2</a:t>
            </a:r>
          </a:p>
          <a:p>
            <a:endParaRPr lang="en-US" sz="2400" dirty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smtClean="0"/>
              <a:t>(7 </a:t>
            </a:r>
            <a:r>
              <a:rPr lang="en-US" sz="2400" dirty="0" smtClean="0"/>
              <a:t>–1 +1)/2 = </a:t>
            </a:r>
            <a:r>
              <a:rPr lang="en-US" sz="2400" dirty="0" smtClean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840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0"/>
            <a:ext cx="10515600" cy="715530"/>
          </a:xfrm>
        </p:spPr>
        <p:txBody>
          <a:bodyPr/>
          <a:lstStyle/>
          <a:p>
            <a:pPr algn="ctr"/>
            <a:r>
              <a:rPr lang="en-US" b="1" dirty="0" smtClean="0"/>
              <a:t>Data Dependencies in Nested Loop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0387" y="977087"/>
            <a:ext cx="8368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Iteration Vector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0387" y="1631726"/>
            <a:ext cx="10565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nest </a:t>
            </a:r>
            <a:r>
              <a:rPr lang="en-US" sz="2400" dirty="0"/>
              <a:t>of </a:t>
            </a:r>
            <a:r>
              <a:rPr lang="en-US" sz="2400" i="1" dirty="0"/>
              <a:t>n </a:t>
            </a:r>
            <a:r>
              <a:rPr lang="en-US" sz="2400" dirty="0" smtClean="0"/>
              <a:t>loops labelled by 1 &lt;= k &lt;=n from the outer to the inner loop.</a:t>
            </a:r>
            <a:endParaRPr lang="en-US" sz="2400" dirty="0"/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The </a:t>
            </a:r>
            <a:r>
              <a:rPr lang="en-US" sz="2400" i="1" dirty="0" smtClean="0"/>
              <a:t>iteration vector </a:t>
            </a:r>
            <a:r>
              <a:rPr lang="en-US" sz="2400" b="1" i="1" dirty="0" err="1" smtClean="0"/>
              <a:t>i</a:t>
            </a:r>
            <a:r>
              <a:rPr lang="en-US" sz="2400" b="1" i="1" dirty="0" smtClean="0"/>
              <a:t> = </a:t>
            </a:r>
            <a:r>
              <a:rPr lang="en-US" sz="2400" dirty="0" smtClean="0"/>
              <a:t>{i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i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} of a particular iteration of the n-</a:t>
            </a:r>
            <a:r>
              <a:rPr lang="en-US" sz="2400" dirty="0" err="1" smtClean="0"/>
              <a:t>th</a:t>
            </a:r>
            <a:r>
              <a:rPr lang="en-US" sz="2400" dirty="0" smtClean="0"/>
              <a:t> loop </a:t>
            </a:r>
          </a:p>
          <a:p>
            <a:r>
              <a:rPr lang="en-US" sz="2400" dirty="0" smtClean="0"/>
              <a:t>is a vector of integers that contains the iteration numbers for each of the loops in order of nesting level.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387" y="3784275"/>
            <a:ext cx="41385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Example:</a:t>
            </a:r>
          </a:p>
          <a:p>
            <a:endParaRPr lang="en-US" sz="2400" dirty="0"/>
          </a:p>
          <a:p>
            <a:r>
              <a:rPr lang="en-US" sz="2400" dirty="0" smtClean="0"/>
              <a:t>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=1;i&lt;=2;i++) {        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// 1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for (</a:t>
            </a:r>
            <a:r>
              <a:rPr lang="en-US" sz="2400" dirty="0" err="1" smtClean="0"/>
              <a:t>int</a:t>
            </a:r>
            <a:r>
              <a:rPr lang="en-US" sz="2400" dirty="0" smtClean="0"/>
              <a:t> j=1;j&lt;=2;j++) {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// 2</a:t>
            </a:r>
          </a:p>
          <a:p>
            <a:r>
              <a:rPr lang="en-US" sz="2400" dirty="0" smtClean="0"/>
              <a:t>             S;</a:t>
            </a:r>
          </a:p>
          <a:p>
            <a:r>
              <a:rPr lang="en-US" sz="2400" dirty="0" smtClean="0"/>
              <a:t>  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51717" y="4516451"/>
            <a:ext cx="5704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S(2,1) is the instance of statement S in the </a:t>
            </a:r>
          </a:p>
          <a:p>
            <a:r>
              <a:rPr lang="en-US" sz="2400" dirty="0" smtClean="0"/>
              <a:t>- 2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 iteration of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400" dirty="0" smtClean="0"/>
              <a:t>-loop and </a:t>
            </a:r>
          </a:p>
          <a:p>
            <a:r>
              <a:rPr lang="en-US" sz="2400" dirty="0" smtClean="0"/>
              <a:t>- 1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iteration of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dirty="0" smtClean="0"/>
              <a:t>-loop </a:t>
            </a:r>
          </a:p>
        </p:txBody>
      </p:sp>
    </p:spTree>
    <p:extLst>
      <p:ext uri="{BB962C8B-B14F-4D97-AF65-F5344CB8AC3E}">
        <p14:creationId xmlns:p14="http://schemas.microsoft.com/office/powerpoint/2010/main" val="279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0"/>
            <a:ext cx="10515600" cy="715530"/>
          </a:xfrm>
        </p:spPr>
        <p:txBody>
          <a:bodyPr/>
          <a:lstStyle/>
          <a:p>
            <a:pPr algn="ctr"/>
            <a:r>
              <a:rPr lang="en-US" b="1" dirty="0" smtClean="0"/>
              <a:t>Data Dependencies in Nested Loop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0387" y="977087"/>
            <a:ext cx="8368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Iteration Space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0387" y="1631726"/>
            <a:ext cx="10565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possible iteration vectors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5965" y="2765374"/>
            <a:ext cx="4112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Example:</a:t>
            </a:r>
          </a:p>
          <a:p>
            <a:endParaRPr lang="en-US" sz="2400" dirty="0"/>
          </a:p>
          <a:p>
            <a:r>
              <a:rPr lang="en-US" sz="2400" dirty="0" smtClean="0"/>
              <a:t>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=1;i&lt;=2;i++) {        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// 1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for (</a:t>
            </a:r>
            <a:r>
              <a:rPr lang="en-US" sz="2400" dirty="0" err="1" smtClean="0"/>
              <a:t>int</a:t>
            </a:r>
            <a:r>
              <a:rPr lang="en-US" sz="2400" dirty="0" smtClean="0"/>
              <a:t> j=1;j&lt;=2;j++) {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// 2</a:t>
            </a:r>
          </a:p>
          <a:p>
            <a:r>
              <a:rPr lang="en-US" sz="2400" dirty="0" smtClean="0"/>
              <a:t>             S;</a:t>
            </a:r>
          </a:p>
          <a:p>
            <a:r>
              <a:rPr lang="en-US" sz="2400" dirty="0" smtClean="0"/>
              <a:t>  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38703" y="3344093"/>
            <a:ext cx="3610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{(</a:t>
            </a:r>
            <a:r>
              <a:rPr lang="en-US" sz="2400" dirty="0"/>
              <a:t>1,1), (1,2), (2,1), (2,2</a:t>
            </a:r>
            <a:r>
              <a:rPr lang="en-US" sz="2400" dirty="0" smtClean="0"/>
              <a:t>)}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133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0"/>
            <a:ext cx="10515600" cy="715530"/>
          </a:xfrm>
        </p:spPr>
        <p:txBody>
          <a:bodyPr/>
          <a:lstStyle/>
          <a:p>
            <a:pPr algn="ctr"/>
            <a:r>
              <a:rPr lang="en-US" b="1" dirty="0" smtClean="0"/>
              <a:t>Data Dependencies in Nested Loop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3691" y="1212219"/>
            <a:ext cx="51990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i</a:t>
            </a:r>
            <a:r>
              <a:rPr lang="en-US" sz="2400" i="1" baseline="-25000" dirty="0"/>
              <a:t>k</a:t>
            </a:r>
            <a:r>
              <a:rPr lang="en-US" sz="2400" i="1" dirty="0"/>
              <a:t> </a:t>
            </a:r>
            <a:r>
              <a:rPr lang="en-US" sz="2400" dirty="0"/>
              <a:t>is the </a:t>
            </a:r>
            <a:r>
              <a:rPr lang="en-US" sz="2400" i="1" dirty="0"/>
              <a:t>k</a:t>
            </a:r>
            <a:r>
              <a:rPr lang="en-US" sz="2400" dirty="0"/>
              <a:t>th element of </a:t>
            </a:r>
            <a:r>
              <a:rPr lang="en-US" sz="2400" dirty="0" smtClean="0"/>
              <a:t>the vector </a:t>
            </a:r>
            <a:r>
              <a:rPr lang="en-US" sz="2400" b="1" i="1" dirty="0" err="1" smtClean="0"/>
              <a:t>i</a:t>
            </a:r>
            <a:endParaRPr lang="en-US" sz="2400" b="1" i="1" dirty="0" smtClean="0"/>
          </a:p>
          <a:p>
            <a:endParaRPr lang="en-US" sz="2400" b="1" i="1" dirty="0" smtClean="0"/>
          </a:p>
          <a:p>
            <a:r>
              <a:rPr lang="en-US" sz="2400" b="1" i="1" dirty="0" err="1"/>
              <a:t>i</a:t>
            </a:r>
            <a:r>
              <a:rPr lang="en-US" sz="2400" dirty="0"/>
              <a:t>[1:</a:t>
            </a:r>
            <a:r>
              <a:rPr lang="en-US" sz="2400" i="1" dirty="0"/>
              <a:t>k</a:t>
            </a:r>
            <a:r>
              <a:rPr lang="en-US" sz="2400" dirty="0"/>
              <a:t>] is a </a:t>
            </a:r>
            <a:r>
              <a:rPr lang="en-US" sz="2400" i="1" dirty="0"/>
              <a:t>k</a:t>
            </a:r>
            <a:r>
              <a:rPr lang="en-US" sz="2400" dirty="0"/>
              <a:t>-vector consisting of the leftmost </a:t>
            </a:r>
            <a:r>
              <a:rPr lang="en-US" sz="2400" i="1" dirty="0"/>
              <a:t>k </a:t>
            </a:r>
            <a:r>
              <a:rPr lang="en-US" sz="2400" dirty="0"/>
              <a:t>elements of </a:t>
            </a:r>
            <a:r>
              <a:rPr lang="en-US" sz="2400" b="1" i="1" dirty="0" err="1" smtClean="0"/>
              <a:t>i</a:t>
            </a:r>
            <a:endParaRPr lang="en-US" sz="2400" dirty="0"/>
          </a:p>
          <a:p>
            <a:endParaRPr lang="en-US" sz="2400" b="1" dirty="0"/>
          </a:p>
          <a:p>
            <a:r>
              <a:rPr lang="en-US" sz="2400" dirty="0"/>
              <a:t>Iteration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i="1" dirty="0"/>
              <a:t>precedes </a:t>
            </a:r>
            <a:r>
              <a:rPr lang="en-US" sz="2400" dirty="0"/>
              <a:t>iteration </a:t>
            </a:r>
            <a:r>
              <a:rPr lang="en-US" sz="2400" b="1" i="1" dirty="0"/>
              <a:t>j</a:t>
            </a:r>
            <a:r>
              <a:rPr lang="en-US" sz="2400" dirty="0"/>
              <a:t>, </a:t>
            </a:r>
            <a:endParaRPr lang="en-US" sz="2400" dirty="0" smtClean="0"/>
          </a:p>
          <a:p>
            <a:r>
              <a:rPr lang="en-US" sz="2400" dirty="0" smtClean="0"/>
              <a:t>denoted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dirty="0"/>
              <a:t>&lt; </a:t>
            </a:r>
            <a:r>
              <a:rPr lang="en-US" sz="2400" b="1" i="1" dirty="0"/>
              <a:t>j</a:t>
            </a:r>
            <a:r>
              <a:rPr lang="en-US" sz="2400" dirty="0"/>
              <a:t>, if </a:t>
            </a:r>
            <a:r>
              <a:rPr lang="en-US" sz="2400" dirty="0" smtClean="0"/>
              <a:t>and only if</a:t>
            </a:r>
          </a:p>
          <a:p>
            <a:endParaRPr lang="en-US" sz="2400" dirty="0"/>
          </a:p>
          <a:p>
            <a:r>
              <a:rPr lang="en-US" sz="2400" dirty="0"/>
              <a:t>1) </a:t>
            </a:r>
            <a:r>
              <a:rPr lang="en-US" sz="2400" b="1" i="1" dirty="0" err="1" smtClean="0"/>
              <a:t>i</a:t>
            </a:r>
            <a:r>
              <a:rPr lang="en-US" sz="2400" dirty="0" smtClean="0"/>
              <a:t>[1:</a:t>
            </a:r>
            <a:r>
              <a:rPr lang="en-US" sz="2400" i="1" dirty="0" smtClean="0"/>
              <a:t>n</a:t>
            </a:r>
            <a:r>
              <a:rPr lang="en-US" sz="2400" dirty="0" smtClean="0"/>
              <a:t>-1] </a:t>
            </a:r>
            <a:r>
              <a:rPr lang="en-US" sz="2400" dirty="0"/>
              <a:t>&lt; </a:t>
            </a:r>
            <a:r>
              <a:rPr lang="en-US" sz="2400" b="1" i="1" dirty="0"/>
              <a:t>j</a:t>
            </a:r>
            <a:r>
              <a:rPr lang="en-US" sz="2400" dirty="0"/>
              <a:t>[1:</a:t>
            </a:r>
            <a:r>
              <a:rPr lang="en-US" sz="2400" i="1" dirty="0"/>
              <a:t>n</a:t>
            </a:r>
            <a:r>
              <a:rPr lang="en-US" sz="2400" dirty="0"/>
              <a:t>-1] or</a:t>
            </a:r>
          </a:p>
          <a:p>
            <a:endParaRPr lang="en-US" sz="2400" dirty="0" smtClean="0"/>
          </a:p>
          <a:p>
            <a:r>
              <a:rPr lang="en-US" sz="2400" dirty="0" smtClean="0"/>
              <a:t>2</a:t>
            </a:r>
            <a:r>
              <a:rPr lang="en-US" sz="2400" dirty="0"/>
              <a:t>) </a:t>
            </a:r>
            <a:r>
              <a:rPr lang="en-US" sz="2400" b="1" i="1" dirty="0" err="1"/>
              <a:t>i</a:t>
            </a:r>
            <a:r>
              <a:rPr lang="en-US" sz="2400" dirty="0"/>
              <a:t>[1:</a:t>
            </a:r>
            <a:r>
              <a:rPr lang="en-US" sz="2400" i="1" dirty="0"/>
              <a:t>n</a:t>
            </a:r>
            <a:r>
              <a:rPr lang="en-US" sz="2400" dirty="0"/>
              <a:t>-1] = </a:t>
            </a:r>
            <a:r>
              <a:rPr lang="en-US" sz="2400" b="1" i="1" dirty="0"/>
              <a:t>j</a:t>
            </a:r>
            <a:r>
              <a:rPr lang="en-US" sz="2400" dirty="0"/>
              <a:t>[1:</a:t>
            </a:r>
            <a:r>
              <a:rPr lang="en-US" sz="2400" i="1" dirty="0"/>
              <a:t>n</a:t>
            </a:r>
            <a:r>
              <a:rPr lang="en-US" sz="2400" dirty="0"/>
              <a:t>-1] and </a:t>
            </a:r>
            <a:r>
              <a:rPr lang="en-US" sz="2400" b="1" i="1" dirty="0"/>
              <a:t>i</a:t>
            </a:r>
            <a:r>
              <a:rPr lang="en-US" sz="2400" i="1" baseline="-25000" dirty="0"/>
              <a:t>n</a:t>
            </a:r>
            <a:r>
              <a:rPr lang="en-US" sz="2400" i="1" dirty="0"/>
              <a:t> </a:t>
            </a:r>
            <a:r>
              <a:rPr lang="en-US" sz="2400" dirty="0"/>
              <a:t>&lt; </a:t>
            </a:r>
            <a:r>
              <a:rPr lang="en-US" sz="2400" b="1" i="1" dirty="0"/>
              <a:t>j</a:t>
            </a:r>
            <a:r>
              <a:rPr lang="en-US" sz="2400" i="1" baseline="-25000" dirty="0"/>
              <a:t>n</a:t>
            </a:r>
            <a:endParaRPr lang="en-US" sz="2400" b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7009411" y="1212219"/>
            <a:ext cx="43443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i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= </a:t>
            </a:r>
            <a:r>
              <a:rPr lang="en-US" sz="2400" dirty="0" smtClean="0"/>
              <a:t>(2,1)   </a:t>
            </a:r>
          </a:p>
          <a:p>
            <a:endParaRPr lang="en-US" sz="2400" dirty="0"/>
          </a:p>
          <a:p>
            <a:r>
              <a:rPr lang="en-US" sz="2400" dirty="0" smtClean="0"/>
              <a:t>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2, 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1</a:t>
            </a:r>
          </a:p>
          <a:p>
            <a:endParaRPr lang="en-US" sz="2400" dirty="0" smtClean="0"/>
          </a:p>
          <a:p>
            <a:r>
              <a:rPr lang="en-US" sz="2400" b="1" i="1" dirty="0" err="1" smtClean="0"/>
              <a:t>i</a:t>
            </a:r>
            <a:r>
              <a:rPr lang="en-US" sz="2400" dirty="0" smtClean="0"/>
              <a:t>[1:2</a:t>
            </a:r>
            <a:r>
              <a:rPr lang="en-US" sz="2400" dirty="0"/>
              <a:t>]</a:t>
            </a:r>
            <a:r>
              <a:rPr lang="en-US" sz="2400" b="1" i="1" dirty="0" smtClean="0"/>
              <a:t> </a:t>
            </a:r>
            <a:r>
              <a:rPr lang="en-US" sz="2400" b="1" dirty="0"/>
              <a:t>= </a:t>
            </a:r>
            <a:r>
              <a:rPr lang="en-US" sz="2400" dirty="0"/>
              <a:t>(2,1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Given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b="1" dirty="0" smtClean="0"/>
              <a:t>=</a:t>
            </a:r>
            <a:r>
              <a:rPr lang="en-US" sz="2400" b="1" i="1" dirty="0" smtClean="0"/>
              <a:t> </a:t>
            </a:r>
            <a:r>
              <a:rPr lang="en-US" sz="2400" dirty="0" smtClean="0"/>
              <a:t>(2,1) and </a:t>
            </a:r>
            <a:r>
              <a:rPr lang="en-US" sz="2400" b="1" i="1" dirty="0" smtClean="0"/>
              <a:t>j </a:t>
            </a:r>
            <a:r>
              <a:rPr lang="en-US" sz="2400" b="1" dirty="0" smtClean="0"/>
              <a:t>=</a:t>
            </a:r>
            <a:r>
              <a:rPr lang="en-US" sz="2400" dirty="0" smtClean="0"/>
              <a:t>(2,2)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i="1" dirty="0" err="1" smtClean="0"/>
              <a:t>i</a:t>
            </a:r>
            <a:r>
              <a:rPr lang="en-US" sz="2400" b="1" i="1" dirty="0" smtClean="0"/>
              <a:t>    </a:t>
            </a:r>
            <a:r>
              <a:rPr lang="en-US" sz="2400" dirty="0" smtClean="0"/>
              <a:t>&lt;</a:t>
            </a:r>
            <a:r>
              <a:rPr lang="en-US" sz="2400" b="1" i="1" dirty="0" smtClean="0"/>
              <a:t>     j</a:t>
            </a:r>
            <a:endParaRPr lang="en-US" sz="2400" b="1" i="1" dirty="0"/>
          </a:p>
          <a:p>
            <a:r>
              <a:rPr lang="en-US" sz="2400" dirty="0" smtClean="0"/>
              <a:t>(2,1) &lt; (2,2)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382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5"/>
            <a:ext cx="10515600" cy="732155"/>
          </a:xfrm>
        </p:spPr>
        <p:txBody>
          <a:bodyPr/>
          <a:lstStyle/>
          <a:p>
            <a:pPr algn="ctr"/>
            <a:r>
              <a:rPr lang="en-US" b="1" dirty="0" smtClean="0"/>
              <a:t>Dependence in Loop Nest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8195" y="1018903"/>
            <a:ext cx="11273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There exists a </a:t>
            </a:r>
            <a:r>
              <a:rPr lang="en-US" sz="2400" dirty="0" smtClean="0"/>
              <a:t>dependence from </a:t>
            </a:r>
            <a:r>
              <a:rPr lang="en-US" sz="2400" dirty="0"/>
              <a:t>statement S1 to statement S2 in a common nest of loops </a:t>
            </a:r>
            <a:r>
              <a:rPr lang="en-US" sz="2400" dirty="0" smtClean="0"/>
              <a:t>if and </a:t>
            </a:r>
            <a:r>
              <a:rPr lang="en-US" sz="2400" dirty="0"/>
              <a:t>only if </a:t>
            </a:r>
            <a:endParaRPr lang="en-US" sz="2400" dirty="0" smtClean="0"/>
          </a:p>
          <a:p>
            <a:r>
              <a:rPr lang="en-US" sz="2400" dirty="0" smtClean="0"/>
              <a:t>there </a:t>
            </a:r>
            <a:r>
              <a:rPr lang="en-US" sz="2400" dirty="0"/>
              <a:t>exist two iteration vectors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dirty="0"/>
              <a:t>and </a:t>
            </a:r>
            <a:r>
              <a:rPr lang="en-US" sz="2400" b="1" i="1" dirty="0"/>
              <a:t>j </a:t>
            </a:r>
            <a:r>
              <a:rPr lang="en-US" sz="2400" dirty="0"/>
              <a:t>for the </a:t>
            </a:r>
            <a:r>
              <a:rPr lang="en-US" sz="2400" dirty="0" smtClean="0"/>
              <a:t>nest, such </a:t>
            </a:r>
            <a:r>
              <a:rPr lang="en-US" sz="2400" dirty="0"/>
              <a:t>that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1)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dirty="0"/>
              <a:t>&lt; </a:t>
            </a:r>
            <a:r>
              <a:rPr lang="en-US" sz="2400" b="1" i="1" dirty="0"/>
              <a:t>j </a:t>
            </a:r>
            <a:r>
              <a:rPr lang="en-US" sz="2400" dirty="0"/>
              <a:t>or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dirty="0"/>
              <a:t>= </a:t>
            </a:r>
            <a:r>
              <a:rPr lang="en-US" sz="2400" b="1" i="1" dirty="0"/>
              <a:t>j </a:t>
            </a:r>
            <a:r>
              <a:rPr lang="en-US" sz="2400" dirty="0"/>
              <a:t>and there is a path from S1 to S2 in </a:t>
            </a:r>
            <a:r>
              <a:rPr lang="en-US" sz="2400" dirty="0" smtClean="0"/>
              <a:t>the body </a:t>
            </a:r>
            <a:r>
              <a:rPr lang="en-US" sz="2400" dirty="0"/>
              <a:t>of the loop,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2) statement S1 accesses memory location </a:t>
            </a:r>
            <a:r>
              <a:rPr lang="en-US" sz="2400" i="1" dirty="0"/>
              <a:t>M </a:t>
            </a:r>
            <a:r>
              <a:rPr lang="en-US" sz="2400" dirty="0" smtClean="0"/>
              <a:t>on iteration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dirty="0"/>
              <a:t>and statement S2 accesses location </a:t>
            </a:r>
            <a:r>
              <a:rPr lang="en-US" sz="2400" i="1" dirty="0"/>
              <a:t>M </a:t>
            </a:r>
            <a:r>
              <a:rPr lang="en-US" sz="2400" dirty="0"/>
              <a:t>on iteration </a:t>
            </a:r>
            <a:r>
              <a:rPr lang="en-US" sz="2400" b="1" i="1" dirty="0"/>
              <a:t>j</a:t>
            </a:r>
            <a:r>
              <a:rPr lang="en-US" sz="2400" dirty="0"/>
              <a:t>, </a:t>
            </a:r>
            <a:r>
              <a:rPr lang="en-US" sz="2400" dirty="0" smtClean="0"/>
              <a:t>and</a:t>
            </a:r>
          </a:p>
          <a:p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3) one of these accesses is a write.</a:t>
            </a:r>
          </a:p>
        </p:txBody>
      </p:sp>
    </p:spTree>
    <p:extLst>
      <p:ext uri="{BB962C8B-B14F-4D97-AF65-F5344CB8AC3E}">
        <p14:creationId xmlns:p14="http://schemas.microsoft.com/office/powerpoint/2010/main" val="922906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5"/>
            <a:ext cx="10515600" cy="732155"/>
          </a:xfrm>
        </p:spPr>
        <p:txBody>
          <a:bodyPr/>
          <a:lstStyle/>
          <a:p>
            <a:pPr algn="ctr"/>
            <a:r>
              <a:rPr lang="en-US" b="1" dirty="0" smtClean="0"/>
              <a:t>Dependence in Loop Nest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8195" y="1018903"/>
            <a:ext cx="11273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There exists a </a:t>
            </a:r>
            <a:r>
              <a:rPr lang="en-US" sz="2000" dirty="0" smtClean="0"/>
              <a:t>dependence from </a:t>
            </a:r>
            <a:r>
              <a:rPr lang="en-US" sz="2000" dirty="0"/>
              <a:t>statement S1 to statement S2 in a common nest of loops </a:t>
            </a:r>
            <a:r>
              <a:rPr lang="en-US" sz="2000" dirty="0" smtClean="0"/>
              <a:t>if and </a:t>
            </a:r>
            <a:r>
              <a:rPr lang="en-US" sz="2000" dirty="0"/>
              <a:t>only if </a:t>
            </a:r>
            <a:endParaRPr lang="en-US" sz="2000" dirty="0" smtClean="0"/>
          </a:p>
          <a:p>
            <a:r>
              <a:rPr lang="en-US" sz="2000" dirty="0" smtClean="0"/>
              <a:t>there </a:t>
            </a:r>
            <a:r>
              <a:rPr lang="en-US" sz="2000" dirty="0"/>
              <a:t>exist two iteration vectors </a:t>
            </a:r>
            <a:r>
              <a:rPr lang="en-US" sz="2000" b="1" i="1" dirty="0" err="1"/>
              <a:t>i</a:t>
            </a:r>
            <a:r>
              <a:rPr lang="en-US" sz="2000" b="1" i="1" dirty="0"/>
              <a:t> </a:t>
            </a:r>
            <a:r>
              <a:rPr lang="en-US" sz="2000" dirty="0"/>
              <a:t>and </a:t>
            </a:r>
            <a:r>
              <a:rPr lang="en-US" sz="2000" b="1" i="1" dirty="0"/>
              <a:t>j </a:t>
            </a:r>
            <a:r>
              <a:rPr lang="en-US" sz="2000" dirty="0"/>
              <a:t>for the </a:t>
            </a:r>
            <a:r>
              <a:rPr lang="en-US" sz="2000" dirty="0" smtClean="0"/>
              <a:t>nest, such </a:t>
            </a:r>
            <a:r>
              <a:rPr lang="en-US" sz="2000" dirty="0"/>
              <a:t>that </a:t>
            </a:r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1) </a:t>
            </a:r>
            <a:r>
              <a:rPr lang="en-US" sz="2000" b="1" i="1" dirty="0" err="1"/>
              <a:t>i</a:t>
            </a:r>
            <a:r>
              <a:rPr lang="en-US" sz="2000" b="1" i="1" dirty="0"/>
              <a:t> </a:t>
            </a:r>
            <a:r>
              <a:rPr lang="en-US" sz="2000" dirty="0"/>
              <a:t>&lt; </a:t>
            </a:r>
            <a:r>
              <a:rPr lang="en-US" sz="2000" b="1" i="1" dirty="0"/>
              <a:t>j </a:t>
            </a:r>
            <a:r>
              <a:rPr lang="en-US" sz="2000" dirty="0"/>
              <a:t>or </a:t>
            </a:r>
            <a:r>
              <a:rPr lang="en-US" sz="2000" b="1" i="1" dirty="0" err="1"/>
              <a:t>i</a:t>
            </a:r>
            <a:r>
              <a:rPr lang="en-US" sz="2000" b="1" i="1" dirty="0"/>
              <a:t> </a:t>
            </a:r>
            <a:r>
              <a:rPr lang="en-US" sz="2000" dirty="0"/>
              <a:t>= </a:t>
            </a:r>
            <a:r>
              <a:rPr lang="en-US" sz="2000" b="1" i="1" dirty="0"/>
              <a:t>j </a:t>
            </a:r>
            <a:r>
              <a:rPr lang="en-US" sz="2000" dirty="0"/>
              <a:t>and there is a path from S1 to S2 in </a:t>
            </a:r>
            <a:r>
              <a:rPr lang="en-US" sz="2000" dirty="0" smtClean="0"/>
              <a:t>the body </a:t>
            </a:r>
            <a:r>
              <a:rPr lang="en-US" sz="2000" dirty="0"/>
              <a:t>of the loop, </a:t>
            </a:r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2) statement S1 accesses memory location </a:t>
            </a:r>
            <a:r>
              <a:rPr lang="en-US" sz="2000" i="1" dirty="0"/>
              <a:t>M </a:t>
            </a:r>
            <a:r>
              <a:rPr lang="en-US" sz="2000" dirty="0" smtClean="0"/>
              <a:t>on iteration </a:t>
            </a:r>
            <a:r>
              <a:rPr lang="en-US" sz="2000" b="1" i="1" dirty="0" err="1"/>
              <a:t>i</a:t>
            </a:r>
            <a:r>
              <a:rPr lang="en-US" sz="2000" b="1" i="1" dirty="0"/>
              <a:t> </a:t>
            </a:r>
            <a:r>
              <a:rPr lang="en-US" sz="2000" dirty="0"/>
              <a:t>and statement S2 accesses location </a:t>
            </a:r>
            <a:r>
              <a:rPr lang="en-US" sz="2000" i="1" dirty="0"/>
              <a:t>M </a:t>
            </a:r>
            <a:r>
              <a:rPr lang="en-US" sz="2000" dirty="0"/>
              <a:t>on iteration </a:t>
            </a:r>
            <a:r>
              <a:rPr lang="en-US" sz="2000" b="1" i="1" dirty="0"/>
              <a:t>j</a:t>
            </a:r>
            <a:r>
              <a:rPr lang="en-US" sz="2000" dirty="0"/>
              <a:t>, </a:t>
            </a:r>
            <a:r>
              <a:rPr lang="en-US" sz="2000" dirty="0" smtClean="0"/>
              <a:t>and</a:t>
            </a:r>
          </a:p>
          <a:p>
            <a:r>
              <a:rPr lang="en-US" sz="2000" dirty="0" smtClean="0"/>
              <a:t>(</a:t>
            </a:r>
            <a:r>
              <a:rPr lang="en-US" sz="2000" dirty="0"/>
              <a:t>3) one of these accesses is a write.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7909" y="3306459"/>
            <a:ext cx="46569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for(int i </a:t>
            </a:r>
            <a:r>
              <a:rPr lang="pt-BR" sz="2400" dirty="0"/>
              <a:t>= 1, </a:t>
            </a:r>
            <a:r>
              <a:rPr lang="pt-BR" sz="2400" dirty="0" smtClean="0"/>
              <a:t>i&lt;=N; i++){           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// 1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/>
              <a:t>      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j=1; j&lt;=2; </a:t>
            </a:r>
            <a:r>
              <a:rPr lang="en-US" sz="2400" dirty="0" err="1" smtClean="0"/>
              <a:t>j++</a:t>
            </a:r>
            <a:r>
              <a:rPr lang="en-US" sz="2400" dirty="0" smtClean="0"/>
              <a:t>){    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// 2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/>
              <a:t>            S0</a:t>
            </a:r>
            <a:r>
              <a:rPr lang="en-US" sz="2400" dirty="0"/>
              <a:t>: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][j] </a:t>
            </a:r>
            <a:r>
              <a:rPr lang="en-US" sz="2400" dirty="0"/>
              <a:t>=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][j] </a:t>
            </a:r>
            <a:r>
              <a:rPr lang="en-US" sz="2400" dirty="0"/>
              <a:t>+ B</a:t>
            </a:r>
          </a:p>
          <a:p>
            <a:r>
              <a:rPr lang="en-US" sz="2400" dirty="0" smtClean="0"/>
              <a:t>      }</a:t>
            </a:r>
            <a:endParaRPr lang="en-US" sz="2400" dirty="0"/>
          </a:p>
          <a:p>
            <a:r>
              <a:rPr lang="en-US" sz="2400" dirty="0" smtClean="0"/>
              <a:t>      S1</a:t>
            </a:r>
            <a:r>
              <a:rPr lang="en-US" sz="2400" dirty="0"/>
              <a:t>: T = </a:t>
            </a:r>
            <a:r>
              <a:rPr lang="en-US" sz="2400" dirty="0" smtClean="0"/>
              <a:t>A(i,1);</a:t>
            </a:r>
            <a:endParaRPr lang="en-US" sz="2400" dirty="0"/>
          </a:p>
          <a:p>
            <a:r>
              <a:rPr lang="en-US" sz="2400" dirty="0" smtClean="0"/>
              <a:t>      S2</a:t>
            </a:r>
            <a:r>
              <a:rPr lang="en-US" sz="2400" dirty="0"/>
              <a:t>: </a:t>
            </a:r>
            <a:r>
              <a:rPr lang="en-US" sz="2400" dirty="0" smtClean="0"/>
              <a:t>A(i,1</a:t>
            </a:r>
            <a:r>
              <a:rPr lang="en-US" sz="2400" dirty="0"/>
              <a:t>) = </a:t>
            </a:r>
            <a:r>
              <a:rPr lang="en-US" sz="2400" dirty="0" smtClean="0"/>
              <a:t>A(i,2);</a:t>
            </a:r>
            <a:endParaRPr lang="en-US" sz="2400" dirty="0"/>
          </a:p>
          <a:p>
            <a:r>
              <a:rPr lang="en-US" sz="2400" dirty="0" smtClean="0"/>
              <a:t>      S3</a:t>
            </a:r>
            <a:r>
              <a:rPr lang="en-US" sz="2400" dirty="0"/>
              <a:t>: </a:t>
            </a:r>
            <a:r>
              <a:rPr lang="en-US" sz="2400" dirty="0" smtClean="0"/>
              <a:t>A(i,2</a:t>
            </a:r>
            <a:r>
              <a:rPr lang="en-US" sz="2400" dirty="0"/>
              <a:t>) = </a:t>
            </a:r>
            <a:r>
              <a:rPr lang="en-US" sz="2400" dirty="0" smtClean="0"/>
              <a:t>T;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1855" y="3553100"/>
            <a:ext cx="49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41328" y="4767945"/>
            <a:ext cx="574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6" y="5364481"/>
            <a:ext cx="574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S2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374781" y="4763589"/>
            <a:ext cx="574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S3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733213" y="4014765"/>
            <a:ext cx="570415" cy="748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778243" y="4014765"/>
            <a:ext cx="731519" cy="748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8" idx="0"/>
          </p:cNvCxnSpPr>
          <p:nvPr/>
        </p:nvCxnSpPr>
        <p:spPr>
          <a:xfrm>
            <a:off x="8530049" y="4014765"/>
            <a:ext cx="139340" cy="1349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354391" y="4014765"/>
            <a:ext cx="718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j=1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8081558" y="4284732"/>
            <a:ext cx="718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j=1</a:t>
            </a:r>
          </a:p>
          <a:p>
            <a:r>
              <a:rPr lang="en-US" sz="2400" dirty="0" smtClean="0"/>
              <a:t>j=2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9296405" y="4010409"/>
            <a:ext cx="718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j=2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1550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798657"/>
          </a:xfrm>
        </p:spPr>
        <p:txBody>
          <a:bodyPr/>
          <a:lstStyle/>
          <a:p>
            <a:pPr algn="ctr"/>
            <a:r>
              <a:rPr lang="en-US" b="1" dirty="0" smtClean="0"/>
              <a:t>Distance Vector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34290" y="1066796"/>
            <a:ext cx="11042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en-US" sz="2400" dirty="0" smtClean="0"/>
              <a:t>If there </a:t>
            </a:r>
            <a:r>
              <a:rPr lang="en-US" altLang="en-US" sz="2400" dirty="0"/>
              <a:t>is a dependence from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on iteration 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 to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on iteration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; </a:t>
            </a:r>
            <a:endParaRPr lang="en-US" altLang="en-US" sz="2400" dirty="0" smtClean="0"/>
          </a:p>
          <a:p>
            <a:pPr marL="0" lvl="1"/>
            <a:r>
              <a:rPr lang="en-US" altLang="en-US" sz="2400" dirty="0" smtClean="0"/>
              <a:t>then </a:t>
            </a:r>
            <a:r>
              <a:rPr lang="en-US" altLang="en-US" sz="2400" dirty="0"/>
              <a:t>the </a:t>
            </a:r>
            <a:r>
              <a:rPr lang="en-US" altLang="en-US" sz="2400" i="1" dirty="0"/>
              <a:t>dependence distance vector</a:t>
            </a:r>
            <a:r>
              <a:rPr lang="en-US" altLang="en-US" sz="2400" dirty="0"/>
              <a:t> </a:t>
            </a:r>
            <a:r>
              <a:rPr lang="en-US" altLang="en-US" sz="2400" b="1" i="1" dirty="0"/>
              <a:t>d</a:t>
            </a:r>
            <a:r>
              <a:rPr lang="en-US" altLang="en-US" sz="2400" dirty="0"/>
              <a:t>(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) is defined as </a:t>
            </a:r>
            <a:r>
              <a:rPr lang="en-US" altLang="en-US" sz="2400" b="1" i="1" dirty="0"/>
              <a:t>d</a:t>
            </a:r>
            <a:r>
              <a:rPr lang="en-US" altLang="en-US" sz="2400" dirty="0"/>
              <a:t>(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) = </a:t>
            </a:r>
            <a:r>
              <a:rPr lang="en-US" altLang="en-US" sz="2400" b="1" i="1" dirty="0"/>
              <a:t>j </a:t>
            </a:r>
            <a:r>
              <a:rPr lang="en-US" altLang="en-US" sz="2400" dirty="0"/>
              <a:t>- </a:t>
            </a:r>
            <a:r>
              <a:rPr lang="en-US" altLang="en-US" sz="2400" b="1" i="1" dirty="0" err="1" smtClean="0"/>
              <a:t>i</a:t>
            </a:r>
            <a:endParaRPr lang="en-US" altLang="en-US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02520" y="2470677"/>
            <a:ext cx="613311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=1;i&lt;=</a:t>
            </a:r>
            <a:r>
              <a:rPr lang="en-US" sz="2800" dirty="0" err="1" smtClean="0"/>
              <a:t>N;i</a:t>
            </a:r>
            <a:r>
              <a:rPr lang="en-US" sz="2800" dirty="0" smtClean="0"/>
              <a:t>++){</a:t>
            </a:r>
            <a:endParaRPr lang="en-US" sz="2800" dirty="0"/>
          </a:p>
          <a:p>
            <a:r>
              <a:rPr lang="en-US" sz="2800" dirty="0" smtClean="0"/>
              <a:t>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j=1;j&lt;=</a:t>
            </a:r>
            <a:r>
              <a:rPr lang="en-US" sz="2800" dirty="0" err="1" smtClean="0"/>
              <a:t>M;j</a:t>
            </a:r>
            <a:r>
              <a:rPr lang="en-US" sz="2800" dirty="0" smtClean="0"/>
              <a:t>++){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k=1; k&lt;=L; k++){</a:t>
            </a:r>
            <a:endParaRPr lang="en-US" sz="2800" dirty="0"/>
          </a:p>
          <a:p>
            <a:r>
              <a:rPr lang="en-US" sz="2800" dirty="0" smtClean="0"/>
              <a:t>	      S1:  a[i+1,j,k-1] </a:t>
            </a:r>
            <a:r>
              <a:rPr lang="en-US" sz="2800" dirty="0"/>
              <a:t>= </a:t>
            </a:r>
            <a:r>
              <a:rPr lang="en-US" sz="2800" dirty="0" smtClean="0"/>
              <a:t>a[</a:t>
            </a:r>
            <a:r>
              <a:rPr lang="en-US" sz="2800" dirty="0" err="1" smtClean="0"/>
              <a:t>i,j,k</a:t>
            </a:r>
            <a:r>
              <a:rPr lang="en-US" sz="2800" dirty="0" smtClean="0"/>
              <a:t>]+1;</a:t>
            </a:r>
          </a:p>
          <a:p>
            <a:r>
              <a:rPr lang="en-US" sz="2800" dirty="0" smtClean="0"/>
              <a:t>           }</a:t>
            </a:r>
          </a:p>
          <a:p>
            <a:r>
              <a:rPr lang="en-US" sz="2800" dirty="0" smtClean="0"/>
              <a:t>     }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435634" y="2489373"/>
            <a:ext cx="5521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j</a:t>
            </a:r>
            <a:r>
              <a:rPr lang="en-US" sz="2400" dirty="0" smtClean="0"/>
              <a:t> = (2,2,2)    reads a[2][2][2]</a:t>
            </a:r>
          </a:p>
          <a:p>
            <a:endParaRPr lang="en-US" sz="2400" dirty="0"/>
          </a:p>
          <a:p>
            <a:r>
              <a:rPr lang="en-US" sz="2400" b="1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= (</a:t>
            </a:r>
            <a:r>
              <a:rPr lang="en-US" sz="2400" dirty="0" smtClean="0"/>
              <a:t>1,2,3)    writes a[2][2][2] </a:t>
            </a:r>
          </a:p>
          <a:p>
            <a:endParaRPr lang="en-US" sz="2400" dirty="0"/>
          </a:p>
          <a:p>
            <a:r>
              <a:rPr lang="en-US" sz="2400" dirty="0" smtClean="0"/>
              <a:t>d(</a:t>
            </a:r>
            <a:r>
              <a:rPr lang="en-US" sz="2400" b="1" i="1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b="1" i="1" dirty="0" err="1" smtClean="0"/>
              <a:t>j</a:t>
            </a:r>
            <a:r>
              <a:rPr lang="en-US" sz="2400" dirty="0" smtClean="0"/>
              <a:t>) = </a:t>
            </a:r>
            <a:r>
              <a:rPr lang="en-US" sz="2400" b="1" i="1" dirty="0" smtClean="0"/>
              <a:t>j – </a:t>
            </a:r>
            <a:r>
              <a:rPr lang="en-US" sz="2400" b="1" i="1" dirty="0" err="1" smtClean="0"/>
              <a:t>i</a:t>
            </a:r>
            <a:r>
              <a:rPr lang="en-US" sz="2400" dirty="0" smtClean="0"/>
              <a:t> = (1,0,-1)</a:t>
            </a:r>
          </a:p>
        </p:txBody>
      </p:sp>
    </p:spTree>
    <p:extLst>
      <p:ext uri="{BB962C8B-B14F-4D97-AF65-F5344CB8AC3E}">
        <p14:creationId xmlns:p14="http://schemas.microsoft.com/office/powerpoint/2010/main" val="931181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9145</TotalTime>
  <Words>1428</Words>
  <Application>Microsoft Office PowerPoint</Application>
  <PresentationFormat>Widescreen</PresentationFormat>
  <Paragraphs>227</Paragraphs>
  <Slides>16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Dependency Analysis</vt:lpstr>
      <vt:lpstr>Recap</vt:lpstr>
      <vt:lpstr>Data Dependencies in Nested Loop</vt:lpstr>
      <vt:lpstr>Data Dependencies in Nested Loop</vt:lpstr>
      <vt:lpstr>Data Dependencies in Nested Loop</vt:lpstr>
      <vt:lpstr>Data Dependencies in Nested Loop</vt:lpstr>
      <vt:lpstr>Dependence in Loop Nest</vt:lpstr>
      <vt:lpstr>Dependence in Loop Nest</vt:lpstr>
      <vt:lpstr>Distance Vector</vt:lpstr>
      <vt:lpstr>Direction Vector</vt:lpstr>
      <vt:lpstr>Direction Vector and Dependencies</vt:lpstr>
      <vt:lpstr>Direction Vector and Dependencies</vt:lpstr>
      <vt:lpstr>Loop-carried Dependences</vt:lpstr>
      <vt:lpstr>Loop Independent Dependencies</vt:lpstr>
      <vt:lpstr>General Condition for Loop Dependency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COL380: Introduction to Parallel &amp; Distributed Programming</dc:title>
  <dc:creator>Soham Chakraborty</dc:creator>
  <cp:lastModifiedBy>Soham Chakraborty</cp:lastModifiedBy>
  <cp:revision>412</cp:revision>
  <dcterms:created xsi:type="dcterms:W3CDTF">2021-02-03T10:36:24Z</dcterms:created>
  <dcterms:modified xsi:type="dcterms:W3CDTF">2021-03-02T07:36:18Z</dcterms:modified>
</cp:coreProperties>
</file>