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421" r:id="rId3"/>
    <p:sldId id="405" r:id="rId4"/>
    <p:sldId id="407" r:id="rId5"/>
    <p:sldId id="408" r:id="rId6"/>
    <p:sldId id="409" r:id="rId7"/>
    <p:sldId id="410" r:id="rId8"/>
    <p:sldId id="412" r:id="rId9"/>
    <p:sldId id="413" r:id="rId10"/>
    <p:sldId id="411" r:id="rId11"/>
    <p:sldId id="414" r:id="rId12"/>
    <p:sldId id="415" r:id="rId13"/>
    <p:sldId id="423" r:id="rId14"/>
    <p:sldId id="416" r:id="rId15"/>
    <p:sldId id="417" r:id="rId16"/>
    <p:sldId id="418" r:id="rId17"/>
    <p:sldId id="419" r:id="rId18"/>
    <p:sldId id="420" r:id="rId19"/>
    <p:sldId id="33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364" autoAdjust="0"/>
  </p:normalViewPr>
  <p:slideViewPr>
    <p:cSldViewPr snapToGrid="0">
      <p:cViewPr varScale="1">
        <p:scale>
          <a:sx n="73" d="100"/>
          <a:sy n="73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E4CD93-8A33-418C-B15B-6FB8F58DA52D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7F883-E141-49AE-8A15-E2FD8ADDF2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656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7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33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39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98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16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708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4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66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87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88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4FC29-D0BA-4789-8C57-CACB3BDF1EF4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14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4FC29-D0BA-4789-8C57-CACB3BDF1EF4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00D67-AA2A-46E3-BB6B-B068BDF4E0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54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08219"/>
          </a:xfrm>
        </p:spPr>
        <p:txBody>
          <a:bodyPr>
            <a:normAutofit/>
          </a:bodyPr>
          <a:lstStyle/>
          <a:p>
            <a:r>
              <a:rPr lang="en-US" b="1" dirty="0" smtClean="0"/>
              <a:t>Parallelism </a:t>
            </a:r>
            <a:r>
              <a:rPr lang="en-US" b="1" smtClean="0"/>
              <a:t>in </a:t>
            </a:r>
            <a:r>
              <a:rPr lang="en-US" b="1" smtClean="0"/>
              <a:t>Hardware-2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82345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873"/>
            <a:ext cx="10515600" cy="98600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Distributed Memory System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86770" y="4503763"/>
            <a:ext cx="112184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each processor </a:t>
            </a:r>
            <a:r>
              <a:rPr lang="en-US" sz="2400" dirty="0" smtClean="0"/>
              <a:t>has </a:t>
            </a:r>
            <a:r>
              <a:rPr lang="en-US" sz="2400" dirty="0"/>
              <a:t>its own </a:t>
            </a:r>
            <a:r>
              <a:rPr lang="en-US" sz="2400" i="1" dirty="0"/>
              <a:t>private </a:t>
            </a:r>
            <a:r>
              <a:rPr lang="en-US" sz="2400" dirty="0" smtClean="0"/>
              <a:t>memory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the </a:t>
            </a:r>
            <a:r>
              <a:rPr lang="en-US" sz="2400" dirty="0"/>
              <a:t>processor-memory pairs communicate </a:t>
            </a:r>
            <a:r>
              <a:rPr lang="en-US" sz="2400" dirty="0" smtClean="0"/>
              <a:t>over an </a:t>
            </a:r>
            <a:r>
              <a:rPr lang="en-US" sz="2400" dirty="0"/>
              <a:t>interconnection </a:t>
            </a:r>
            <a:r>
              <a:rPr lang="en-US" sz="2400" dirty="0" smtClean="0"/>
              <a:t>network</a:t>
            </a:r>
            <a:endParaRPr lang="en-US" sz="2400" dirty="0"/>
          </a:p>
          <a:p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Communicate by sending messages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5290" y="1269241"/>
            <a:ext cx="661035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77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054"/>
            <a:ext cx="10515600" cy="863174"/>
          </a:xfrm>
        </p:spPr>
        <p:txBody>
          <a:bodyPr/>
          <a:lstStyle/>
          <a:p>
            <a:pPr algn="ctr"/>
            <a:r>
              <a:rPr lang="en-US" b="1" dirty="0" smtClean="0"/>
              <a:t>Latency and Bandwidth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419367"/>
            <a:ext cx="10515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Latency </a:t>
            </a:r>
            <a:r>
              <a:rPr lang="en-US" sz="2800" dirty="0"/>
              <a:t>is the time that </a:t>
            </a:r>
            <a:r>
              <a:rPr lang="en-US" sz="2800" dirty="0" smtClean="0"/>
              <a:t>elapses between </a:t>
            </a:r>
            <a:r>
              <a:rPr lang="en-US" sz="2800" dirty="0"/>
              <a:t>the source’s beginning to transmit the data and the destination’s starting </a:t>
            </a:r>
            <a:r>
              <a:rPr lang="en-US" sz="2800" dirty="0" smtClean="0"/>
              <a:t>to receive </a:t>
            </a:r>
            <a:r>
              <a:rPr lang="en-US" sz="2800" dirty="0"/>
              <a:t>the first byte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Bandwidth </a:t>
            </a:r>
            <a:r>
              <a:rPr lang="en-US" sz="2800" dirty="0"/>
              <a:t>is the rate at which the destination receives </a:t>
            </a:r>
            <a:r>
              <a:rPr lang="en-US" sz="2800" dirty="0" smtClean="0"/>
              <a:t>data after </a:t>
            </a:r>
            <a:r>
              <a:rPr lang="en-US" sz="2800" dirty="0"/>
              <a:t>it has started to receive the first byte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Let</a:t>
            </a:r>
            <a:endParaRPr lang="en-US" sz="2800" dirty="0"/>
          </a:p>
          <a:p>
            <a:r>
              <a:rPr lang="en-US" sz="2800" i="1" dirty="0" smtClean="0"/>
              <a:t>l </a:t>
            </a:r>
            <a:r>
              <a:rPr lang="en-US" sz="2800" dirty="0" smtClean="0"/>
              <a:t>seconds be the </a:t>
            </a:r>
            <a:r>
              <a:rPr lang="en-US" sz="2800" dirty="0"/>
              <a:t>latency of an </a:t>
            </a:r>
            <a:r>
              <a:rPr lang="en-US" sz="2800" dirty="0" smtClean="0"/>
              <a:t>interconnect and </a:t>
            </a:r>
          </a:p>
          <a:p>
            <a:r>
              <a:rPr lang="en-US" sz="2800" i="1" dirty="0"/>
              <a:t>b </a:t>
            </a:r>
            <a:r>
              <a:rPr lang="en-US" sz="2800" dirty="0"/>
              <a:t>bytes per </a:t>
            </a:r>
            <a:r>
              <a:rPr lang="en-US" sz="2800" dirty="0" smtClean="0"/>
              <a:t>second be the bandwidth </a:t>
            </a:r>
          </a:p>
          <a:p>
            <a:endParaRPr lang="en-US" sz="2800" dirty="0"/>
          </a:p>
          <a:p>
            <a:r>
              <a:rPr lang="en-US" sz="2800" dirty="0" smtClean="0"/>
              <a:t>Time taken to transmit a message </a:t>
            </a:r>
            <a:r>
              <a:rPr lang="en-US" sz="2800" dirty="0"/>
              <a:t>of </a:t>
            </a:r>
            <a:r>
              <a:rPr lang="en-US" sz="2800" i="1" dirty="0"/>
              <a:t>n </a:t>
            </a:r>
            <a:r>
              <a:rPr lang="en-US" sz="2800" dirty="0"/>
              <a:t>bytes </a:t>
            </a:r>
            <a:r>
              <a:rPr lang="en-US" sz="2800" dirty="0" smtClean="0"/>
              <a:t>is  </a:t>
            </a:r>
            <a:r>
              <a:rPr lang="en-US" sz="2800" i="1" dirty="0" smtClean="0"/>
              <a:t>l</a:t>
            </a:r>
            <a:r>
              <a:rPr lang="en-US" sz="2800" dirty="0"/>
              <a:t> </a:t>
            </a:r>
            <a:r>
              <a:rPr lang="en-US" sz="2800" dirty="0" smtClean="0"/>
              <a:t>+ (</a:t>
            </a:r>
            <a:r>
              <a:rPr lang="en-US" sz="2800" i="1" dirty="0" smtClean="0"/>
              <a:t>n</a:t>
            </a:r>
            <a:r>
              <a:rPr lang="en-US" sz="2800" dirty="0" smtClean="0"/>
              <a:t>/</a:t>
            </a:r>
            <a:r>
              <a:rPr lang="en-US" sz="2800" i="1" dirty="0" smtClean="0"/>
              <a:t>b)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381261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760"/>
            <a:ext cx="10515600" cy="849526"/>
          </a:xfrm>
        </p:spPr>
        <p:txBody>
          <a:bodyPr/>
          <a:lstStyle/>
          <a:p>
            <a:pPr algn="ctr"/>
            <a:r>
              <a:rPr lang="en-US" b="1" dirty="0" smtClean="0"/>
              <a:t>Cache Coherence 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237" y="1594514"/>
            <a:ext cx="5819775" cy="1676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8129" y="1384821"/>
            <a:ext cx="3171825" cy="47434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3643948"/>
            <a:ext cx="54898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are the possible values of y1 and z1?</a:t>
            </a:r>
          </a:p>
          <a:p>
            <a:endParaRPr lang="en-US" sz="2400" dirty="0" smtClean="0"/>
          </a:p>
          <a:p>
            <a:r>
              <a:rPr lang="en-US" sz="2400" dirty="0" smtClean="0"/>
              <a:t>y1 = 3*2 </a:t>
            </a:r>
            <a:r>
              <a:rPr lang="en-US" sz="2400" dirty="0" smtClean="0">
                <a:sym typeface="Wingdings" panose="05000000000000000000" pitchFamily="2" charset="2"/>
              </a:rPr>
              <a:t> </a:t>
            </a:r>
            <a:r>
              <a:rPr lang="en-US" sz="2400" dirty="0" smtClean="0"/>
              <a:t>z1 = 4*2 = 8 or z1 = 4*7 = 28</a:t>
            </a:r>
          </a:p>
          <a:p>
            <a:endParaRPr lang="en-US" sz="2400" dirty="0" smtClean="0"/>
          </a:p>
          <a:p>
            <a:r>
              <a:rPr lang="en-US" sz="2400" dirty="0"/>
              <a:t>y1 = </a:t>
            </a:r>
            <a:r>
              <a:rPr lang="en-US" sz="2400" dirty="0" smtClean="0"/>
              <a:t>7*3 </a:t>
            </a:r>
            <a:r>
              <a:rPr lang="en-US" sz="2400" dirty="0">
                <a:sym typeface="Wingdings" panose="05000000000000000000" pitchFamily="2" charset="2"/>
              </a:rPr>
              <a:t> </a:t>
            </a:r>
            <a:endParaRPr lang="en-US" sz="2400" dirty="0" smtClean="0">
              <a:sym typeface="Wingdings" panose="05000000000000000000" pitchFamily="2" charset="2"/>
            </a:endParaRPr>
          </a:p>
          <a:p>
            <a:r>
              <a:rPr lang="en-US" sz="2400" dirty="0" smtClean="0"/>
              <a:t>z1 </a:t>
            </a:r>
            <a:r>
              <a:rPr lang="en-US" sz="2400" dirty="0"/>
              <a:t>= </a:t>
            </a:r>
            <a:r>
              <a:rPr lang="en-US" sz="2400" dirty="0" smtClean="0"/>
              <a:t>7*3 = 21 and </a:t>
            </a:r>
          </a:p>
          <a:p>
            <a:r>
              <a:rPr lang="en-US" sz="2400" dirty="0" smtClean="0"/>
              <a:t>z1 = 4*2 = 8 is not possible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8175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760"/>
            <a:ext cx="10515600" cy="849526"/>
          </a:xfrm>
        </p:spPr>
        <p:txBody>
          <a:bodyPr/>
          <a:lstStyle/>
          <a:p>
            <a:pPr algn="ctr"/>
            <a:r>
              <a:rPr lang="en-US" b="1" dirty="0" smtClean="0"/>
              <a:t>Cache Coherence 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237" y="1594514"/>
            <a:ext cx="5819775" cy="1676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8129" y="1384821"/>
            <a:ext cx="3171825" cy="47434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38200" y="3643948"/>
            <a:ext cx="54898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are the possible values of y1 and z1?</a:t>
            </a:r>
          </a:p>
          <a:p>
            <a:endParaRPr lang="en-US" sz="2400" dirty="0" smtClean="0"/>
          </a:p>
          <a:p>
            <a:r>
              <a:rPr lang="en-US" sz="2400" dirty="0" smtClean="0"/>
              <a:t>y1 = 3*2 </a:t>
            </a:r>
            <a:r>
              <a:rPr lang="en-US" sz="2400" dirty="0" smtClean="0">
                <a:sym typeface="Wingdings" panose="05000000000000000000" pitchFamily="2" charset="2"/>
              </a:rPr>
              <a:t> </a:t>
            </a:r>
            <a:r>
              <a:rPr lang="en-US" sz="2400" dirty="0" smtClean="0"/>
              <a:t>z1 = 4*2 = 8 or z1 = 4*7 = 28</a:t>
            </a:r>
          </a:p>
          <a:p>
            <a:endParaRPr lang="en-US" sz="2400" dirty="0" smtClean="0"/>
          </a:p>
          <a:p>
            <a:r>
              <a:rPr lang="en-US" sz="2400" dirty="0"/>
              <a:t>y1 = </a:t>
            </a:r>
            <a:r>
              <a:rPr lang="en-US" sz="2400" dirty="0" smtClean="0"/>
              <a:t>7*3 </a:t>
            </a:r>
            <a:r>
              <a:rPr lang="en-US" sz="2400" dirty="0">
                <a:sym typeface="Wingdings" panose="05000000000000000000" pitchFamily="2" charset="2"/>
              </a:rPr>
              <a:t> </a:t>
            </a:r>
            <a:endParaRPr lang="en-US" sz="2400" dirty="0" smtClean="0">
              <a:sym typeface="Wingdings" panose="05000000000000000000" pitchFamily="2" charset="2"/>
            </a:endParaRPr>
          </a:p>
          <a:p>
            <a:r>
              <a:rPr lang="en-US" sz="2400" dirty="0" smtClean="0"/>
              <a:t>z1 </a:t>
            </a:r>
            <a:r>
              <a:rPr lang="en-US" sz="2400" dirty="0"/>
              <a:t>= </a:t>
            </a:r>
            <a:r>
              <a:rPr lang="en-US" sz="2400" dirty="0" smtClean="0"/>
              <a:t>7*3 = 21 and </a:t>
            </a:r>
          </a:p>
          <a:p>
            <a:r>
              <a:rPr lang="en-US" sz="2400" dirty="0" smtClean="0"/>
              <a:t>z1 = 4*2 = 8 is not possible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037806" y="1062446"/>
            <a:ext cx="7707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x=2</a:t>
            </a:r>
            <a:endParaRPr lang="en-US" sz="28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272937" y="2432714"/>
            <a:ext cx="1515292" cy="2059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547257" y="1487099"/>
            <a:ext cx="1293223" cy="1412855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645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4998726" y="2151016"/>
            <a:ext cx="1149532" cy="6015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802674" y="2116183"/>
            <a:ext cx="1149532" cy="6015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759"/>
            <a:ext cx="10515600" cy="876821"/>
          </a:xfrm>
        </p:spPr>
        <p:txBody>
          <a:bodyPr/>
          <a:lstStyle/>
          <a:p>
            <a:pPr algn="ctr"/>
            <a:r>
              <a:rPr lang="en-US" b="1" dirty="0" smtClean="0"/>
              <a:t>Cache Coherence Problem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920240" y="2116183"/>
            <a:ext cx="23643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X=1;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220788" y="2194560"/>
            <a:ext cx="1750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X=2;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0" y="2207623"/>
            <a:ext cx="1894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r=X;</a:t>
            </a:r>
            <a:endParaRPr lang="en-US" sz="2800" dirty="0"/>
          </a:p>
        </p:txBody>
      </p:sp>
      <p:sp>
        <p:nvSpPr>
          <p:cNvPr id="12" name="Rounded Rectangle 11"/>
          <p:cNvSpPr/>
          <p:nvPr/>
        </p:nvSpPr>
        <p:spPr>
          <a:xfrm>
            <a:off x="1672046" y="4036423"/>
            <a:ext cx="8419011" cy="9405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shared main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655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053"/>
            <a:ext cx="10515600" cy="767639"/>
          </a:xfrm>
        </p:spPr>
        <p:txBody>
          <a:bodyPr/>
          <a:lstStyle/>
          <a:p>
            <a:pPr algn="ctr"/>
            <a:r>
              <a:rPr lang="en-US" b="1" dirty="0" smtClean="0"/>
              <a:t>Snooping Based Cache Coherence Protocol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9308" y="1282890"/>
            <a:ext cx="112184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When the cores share a bus, any signal transmitted on the bus can</a:t>
            </a:r>
          </a:p>
          <a:p>
            <a:r>
              <a:rPr lang="en-US" sz="2800" dirty="0"/>
              <a:t>be </a:t>
            </a:r>
            <a:r>
              <a:rPr lang="en-US" sz="2800" dirty="0" smtClean="0"/>
              <a:t>observed </a:t>
            </a:r>
            <a:r>
              <a:rPr lang="en-US" sz="2800" dirty="0"/>
              <a:t>by all the cores connected to the </a:t>
            </a:r>
            <a:r>
              <a:rPr lang="en-US" sz="2800" dirty="0" smtClean="0"/>
              <a:t>bus</a:t>
            </a:r>
          </a:p>
          <a:p>
            <a:endParaRPr lang="en-US" sz="2800" dirty="0"/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core </a:t>
            </a:r>
            <a:r>
              <a:rPr lang="en-US" sz="2800" dirty="0"/>
              <a:t>0 updates the </a:t>
            </a:r>
            <a:r>
              <a:rPr lang="en-US" sz="2800" dirty="0" smtClean="0"/>
              <a:t>copy of x stored </a:t>
            </a:r>
            <a:r>
              <a:rPr lang="en-US" sz="2800" dirty="0"/>
              <a:t>in its cache,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Core 0 </a:t>
            </a:r>
            <a:r>
              <a:rPr lang="en-US" sz="2800" dirty="0"/>
              <a:t>broadcasts this </a:t>
            </a:r>
            <a:r>
              <a:rPr lang="en-US" sz="2800" dirty="0" smtClean="0"/>
              <a:t>information(cache </a:t>
            </a:r>
            <a:r>
              <a:rPr lang="en-US" sz="2800" dirty="0"/>
              <a:t>line that contains </a:t>
            </a:r>
            <a:r>
              <a:rPr lang="en-US" sz="2800" dirty="0" smtClean="0"/>
              <a:t>x is updated) </a:t>
            </a:r>
            <a:r>
              <a:rPr lang="en-US" sz="2800" dirty="0"/>
              <a:t>across the </a:t>
            </a:r>
            <a:r>
              <a:rPr lang="en-US" sz="2800" dirty="0" smtClean="0"/>
              <a:t>bus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core </a:t>
            </a:r>
            <a:r>
              <a:rPr lang="en-US" sz="2800" dirty="0"/>
              <a:t>1 is </a:t>
            </a:r>
            <a:r>
              <a:rPr lang="en-US" sz="2800" dirty="0" smtClean="0"/>
              <a:t>snooping </a:t>
            </a:r>
            <a:r>
              <a:rPr lang="en-US" sz="2800" dirty="0"/>
              <a:t>the bus,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Sees </a:t>
            </a:r>
            <a:r>
              <a:rPr lang="en-US" sz="2800" dirty="0"/>
              <a:t>that </a:t>
            </a:r>
            <a:r>
              <a:rPr lang="en-US" sz="2800" dirty="0" smtClean="0"/>
              <a:t>x (or the cache </a:t>
            </a:r>
            <a:r>
              <a:rPr lang="en-US" sz="2800" dirty="0"/>
              <a:t>line that contains </a:t>
            </a:r>
            <a:r>
              <a:rPr lang="en-US" sz="2800" dirty="0" smtClean="0"/>
              <a:t>x) </a:t>
            </a:r>
            <a:r>
              <a:rPr lang="en-US" sz="2800" dirty="0"/>
              <a:t>has been updated </a:t>
            </a: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It can mark its copy </a:t>
            </a:r>
            <a:r>
              <a:rPr lang="en-US" sz="2800" dirty="0"/>
              <a:t>of x as invalid</a:t>
            </a:r>
            <a:r>
              <a:rPr lang="en-US" sz="28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r>
              <a:rPr lang="en-US" sz="2800" dirty="0"/>
              <a:t>snooping works with both write-through and </a:t>
            </a:r>
            <a:r>
              <a:rPr lang="en-US" sz="2800" dirty="0" smtClean="0"/>
              <a:t>write-back caches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493125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521"/>
            <a:ext cx="10515600" cy="931412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Drawback of Snooping </a:t>
            </a:r>
            <a:r>
              <a:rPr lang="en-US" b="1" dirty="0"/>
              <a:t>Based </a:t>
            </a:r>
            <a:r>
              <a:rPr lang="en-US" b="1" dirty="0" smtClean="0"/>
              <a:t>Protocol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1597" y="2074461"/>
            <a:ext cx="10515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Broadcasts </a:t>
            </a:r>
            <a:r>
              <a:rPr lang="en-US" sz="2800" dirty="0"/>
              <a:t>are </a:t>
            </a:r>
            <a:r>
              <a:rPr lang="en-US" sz="2800" dirty="0" smtClean="0"/>
              <a:t>expensive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Snooping protocol broadcasts </a:t>
            </a:r>
            <a:r>
              <a:rPr lang="en-US" sz="2800" dirty="0"/>
              <a:t>every time a variable is </a:t>
            </a:r>
            <a:r>
              <a:rPr lang="en-US" sz="2800" dirty="0" smtClean="0"/>
              <a:t>updated</a:t>
            </a: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Not scalable</a:t>
            </a:r>
            <a:r>
              <a:rPr lang="en-US" sz="2800" dirty="0"/>
              <a:t>, </a:t>
            </a:r>
            <a:r>
              <a:rPr lang="en-US" sz="2800" dirty="0" smtClean="0"/>
              <a:t>in </a:t>
            </a:r>
            <a:r>
              <a:rPr lang="en-US" sz="2800" dirty="0"/>
              <a:t>larger systems </a:t>
            </a:r>
            <a:r>
              <a:rPr lang="en-US" sz="2800" dirty="0" smtClean="0"/>
              <a:t>due to performance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643621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1226"/>
            <a:ext cx="10515600" cy="849526"/>
          </a:xfrm>
        </p:spPr>
        <p:txBody>
          <a:bodyPr/>
          <a:lstStyle/>
          <a:p>
            <a:pPr algn="ctr"/>
            <a:r>
              <a:rPr lang="en-US" b="1" dirty="0"/>
              <a:t>Directory-based cache </a:t>
            </a:r>
            <a:r>
              <a:rPr lang="en-US" b="1" dirty="0" smtClean="0"/>
              <a:t>coherence Protocol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37230" y="969380"/>
            <a:ext cx="1059066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</a:t>
            </a:r>
            <a:r>
              <a:rPr lang="en-US" sz="2400" dirty="0" smtClean="0"/>
              <a:t>distributed directory stores </a:t>
            </a:r>
            <a:r>
              <a:rPr lang="en-US" sz="2400" dirty="0"/>
              <a:t>the </a:t>
            </a:r>
            <a:r>
              <a:rPr lang="en-US" sz="2400" dirty="0" smtClean="0"/>
              <a:t>status of </a:t>
            </a:r>
            <a:r>
              <a:rPr lang="en-US" sz="2400" dirty="0"/>
              <a:t>each cache line.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Each core/memory </a:t>
            </a:r>
            <a:r>
              <a:rPr lang="en-US" sz="2400" dirty="0"/>
              <a:t>pair </a:t>
            </a:r>
            <a:r>
              <a:rPr lang="en-US" sz="2400" dirty="0" smtClean="0"/>
              <a:t>stores </a:t>
            </a:r>
            <a:r>
              <a:rPr lang="en-US" sz="2400" dirty="0"/>
              <a:t>the </a:t>
            </a:r>
            <a:r>
              <a:rPr lang="en-US" sz="2400" dirty="0" smtClean="0"/>
              <a:t>status </a:t>
            </a:r>
            <a:r>
              <a:rPr lang="en-US" sz="2400" dirty="0"/>
              <a:t>of the cache lines in its local memory. </a:t>
            </a:r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A read operation updates the directory entry corresponding to that line with the information about the core</a:t>
            </a:r>
          </a:p>
          <a:p>
            <a:endParaRPr lang="en-US" sz="2400" dirty="0"/>
          </a:p>
          <a:p>
            <a:r>
              <a:rPr lang="en-US" sz="2400" dirty="0" smtClean="0"/>
              <a:t>When </a:t>
            </a:r>
            <a:r>
              <a:rPr lang="en-US" sz="2400" dirty="0"/>
              <a:t>a variable is updated, the </a:t>
            </a:r>
            <a:r>
              <a:rPr lang="en-US" sz="2400" dirty="0" smtClean="0"/>
              <a:t>directory is </a:t>
            </a:r>
            <a:r>
              <a:rPr lang="en-US" sz="2400" dirty="0"/>
              <a:t>consulted, and the cache controllers of the cores that have that variable’s cache </a:t>
            </a:r>
            <a:r>
              <a:rPr lang="en-US" sz="2400" dirty="0" smtClean="0"/>
              <a:t>line in </a:t>
            </a:r>
            <a:r>
              <a:rPr lang="en-US" sz="2400" dirty="0"/>
              <a:t>their caches are invalidated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Pros. </a:t>
            </a:r>
            <a:r>
              <a:rPr lang="en-US" sz="2400" dirty="0"/>
              <a:t>only the cores storing that variable need to </a:t>
            </a:r>
            <a:r>
              <a:rPr lang="en-US" sz="2400" dirty="0" smtClean="0"/>
              <a:t>be contacted.</a:t>
            </a:r>
          </a:p>
          <a:p>
            <a:endParaRPr lang="en-US" sz="2400" dirty="0"/>
          </a:p>
          <a:p>
            <a:r>
              <a:rPr lang="en-US" sz="2400" dirty="0" smtClean="0"/>
              <a:t>	X=Y; || Y=Z; || Z=X;  </a:t>
            </a:r>
            <a:r>
              <a:rPr lang="en-US" sz="2400" dirty="0" smtClean="0">
                <a:solidFill>
                  <a:schemeClr val="accent1"/>
                </a:solidFill>
              </a:rPr>
              <a:t>// T1{X,Y}, T2{Y,Z}, T3{Z,X} </a:t>
            </a:r>
          </a:p>
          <a:p>
            <a:endParaRPr lang="en-US" sz="2400" dirty="0"/>
          </a:p>
          <a:p>
            <a:r>
              <a:rPr lang="en-US" sz="2400" dirty="0" smtClean="0"/>
              <a:t>Cons. Substantial </a:t>
            </a:r>
            <a:r>
              <a:rPr lang="en-US" sz="2400" dirty="0"/>
              <a:t>additional storage required for the </a:t>
            </a:r>
            <a:r>
              <a:rPr lang="en-US" sz="2400" dirty="0" smtClean="0"/>
              <a:t>directory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90312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3865"/>
            <a:ext cx="10515600" cy="706029"/>
          </a:xfrm>
        </p:spPr>
        <p:txBody>
          <a:bodyPr/>
          <a:lstStyle/>
          <a:p>
            <a:pPr algn="ctr"/>
            <a:r>
              <a:rPr lang="en-US" b="1" dirty="0" smtClean="0"/>
              <a:t>False Sharing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18458" y="844619"/>
            <a:ext cx="112340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CPU caches </a:t>
            </a:r>
            <a:r>
              <a:rPr lang="en-US" sz="2400" dirty="0" smtClean="0"/>
              <a:t>operate </a:t>
            </a:r>
            <a:r>
              <a:rPr lang="en-US" sz="2400" dirty="0"/>
              <a:t>on cache lines, not individual </a:t>
            </a:r>
            <a:r>
              <a:rPr lang="en-US" sz="2400" dirty="0" smtClean="0"/>
              <a:t>variables</a:t>
            </a:r>
          </a:p>
          <a:p>
            <a:r>
              <a:rPr lang="en-US" sz="2400" dirty="0" smtClean="0"/>
              <a:t>Update on one variable </a:t>
            </a:r>
            <a:r>
              <a:rPr lang="en-US" sz="2400" dirty="0" smtClean="0">
                <a:sym typeface="Wingdings" panose="05000000000000000000" pitchFamily="2" charset="2"/>
              </a:rPr>
              <a:t> </a:t>
            </a:r>
          </a:p>
          <a:p>
            <a:r>
              <a:rPr lang="en-US" sz="2400" dirty="0">
                <a:sym typeface="Wingdings" panose="05000000000000000000" pitchFamily="2" charset="2"/>
              </a:rPr>
              <a:t> </a:t>
            </a:r>
            <a:r>
              <a:rPr lang="en-US" sz="2400" dirty="0" smtClean="0">
                <a:sym typeface="Wingdings" panose="05000000000000000000" pitchFamily="2" charset="2"/>
              </a:rPr>
              <a:t>              mark the cache line as </a:t>
            </a:r>
            <a:r>
              <a:rPr lang="en-US" sz="2400" i="1" dirty="0" smtClean="0">
                <a:sym typeface="Wingdings" panose="05000000000000000000" pitchFamily="2" charset="2"/>
              </a:rPr>
              <a:t>dirty, other cores fetch the data from the main memory </a:t>
            </a:r>
            <a:endParaRPr lang="en-US" sz="24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44589" y="2442755"/>
            <a:ext cx="3513909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i</a:t>
            </a:r>
            <a:r>
              <a:rPr lang="en-US" sz="2400" dirty="0"/>
              <a:t>, j, m, n;</a:t>
            </a:r>
          </a:p>
          <a:p>
            <a:r>
              <a:rPr lang="en-US" sz="2400" dirty="0"/>
              <a:t>double y[m];</a:t>
            </a:r>
          </a:p>
          <a:p>
            <a:r>
              <a:rPr lang="en-US" sz="2400" dirty="0" smtClean="0"/>
              <a:t>/* </a:t>
            </a:r>
            <a:r>
              <a:rPr lang="en-US" sz="2400" dirty="0"/>
              <a:t>Assign y = 0 </a:t>
            </a:r>
            <a:r>
              <a:rPr lang="en-US" sz="2400" dirty="0" smtClean="0"/>
              <a:t>*/</a:t>
            </a:r>
            <a:endParaRPr lang="en-US" sz="2400" dirty="0"/>
          </a:p>
          <a:p>
            <a:r>
              <a:rPr lang="en-US" sz="2400" dirty="0"/>
              <a:t>. . .</a:t>
            </a:r>
          </a:p>
          <a:p>
            <a:r>
              <a:rPr lang="en-US" sz="2400" dirty="0"/>
              <a:t>for (</a:t>
            </a:r>
            <a:r>
              <a:rPr lang="en-US" sz="2400" dirty="0" err="1"/>
              <a:t>i</a:t>
            </a:r>
            <a:r>
              <a:rPr lang="en-US" sz="2400" dirty="0"/>
              <a:t> = 0; </a:t>
            </a:r>
            <a:r>
              <a:rPr lang="en-US" sz="2400" dirty="0" err="1"/>
              <a:t>i</a:t>
            </a:r>
            <a:r>
              <a:rPr lang="en-US" sz="2400" dirty="0"/>
              <a:t> &lt; m; </a:t>
            </a:r>
            <a:r>
              <a:rPr lang="en-US" sz="2400" dirty="0" err="1"/>
              <a:t>i</a:t>
            </a:r>
            <a:r>
              <a:rPr lang="en-US" sz="2400" dirty="0"/>
              <a:t>++)</a:t>
            </a:r>
          </a:p>
          <a:p>
            <a:r>
              <a:rPr lang="en-US" sz="2400" dirty="0" smtClean="0"/>
              <a:t>       for </a:t>
            </a:r>
            <a:r>
              <a:rPr lang="en-US" sz="2400" dirty="0"/>
              <a:t>(j = 0; j &lt; n; </a:t>
            </a:r>
            <a:r>
              <a:rPr lang="en-US" sz="2400" dirty="0" err="1"/>
              <a:t>j++</a:t>
            </a:r>
            <a:r>
              <a:rPr lang="en-US" sz="2400" dirty="0"/>
              <a:t>)</a:t>
            </a:r>
          </a:p>
          <a:p>
            <a:r>
              <a:rPr lang="en-US" sz="2400" dirty="0" smtClean="0"/>
              <a:t>              y[</a:t>
            </a:r>
            <a:r>
              <a:rPr lang="en-US" sz="2400" dirty="0" err="1" smtClean="0"/>
              <a:t>i</a:t>
            </a:r>
            <a:r>
              <a:rPr lang="en-US" sz="2400" dirty="0"/>
              <a:t>] += f(</a:t>
            </a:r>
            <a:r>
              <a:rPr lang="en-US" sz="2400" dirty="0" err="1"/>
              <a:t>i,j</a:t>
            </a:r>
            <a:r>
              <a:rPr lang="en-US" sz="2400" dirty="0"/>
              <a:t>);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44892" y="2220687"/>
            <a:ext cx="537971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dirty="0" err="1"/>
              <a:t>i</a:t>
            </a:r>
            <a:r>
              <a:rPr lang="en-US" sz="2000" dirty="0"/>
              <a:t>, j, </a:t>
            </a:r>
            <a:r>
              <a:rPr lang="en-US" sz="2000" dirty="0" err="1" smtClean="0"/>
              <a:t>iter</a:t>
            </a:r>
            <a:r>
              <a:rPr lang="en-US" sz="2000" dirty="0" err="1"/>
              <a:t>_</a:t>
            </a:r>
            <a:r>
              <a:rPr lang="en-US" sz="2000" dirty="0" err="1" smtClean="0"/>
              <a:t>count</a:t>
            </a:r>
            <a:r>
              <a:rPr lang="en-US" sz="2000" dirty="0"/>
              <a:t>;</a:t>
            </a:r>
          </a:p>
          <a:p>
            <a:r>
              <a:rPr lang="en-US" sz="2000" dirty="0" smtClean="0"/>
              <a:t>/* </a:t>
            </a:r>
            <a:r>
              <a:rPr lang="en-US" sz="2000" dirty="0"/>
              <a:t>Shared variables initialized by one core </a:t>
            </a:r>
            <a:r>
              <a:rPr lang="en-US" sz="2000" dirty="0" smtClean="0"/>
              <a:t>*/</a:t>
            </a:r>
            <a:endParaRPr lang="en-US" sz="2000" dirty="0"/>
          </a:p>
          <a:p>
            <a:r>
              <a:rPr lang="en-US" sz="2000" b="1" dirty="0" err="1"/>
              <a:t>int</a:t>
            </a:r>
            <a:r>
              <a:rPr lang="en-US" sz="2000" b="1" dirty="0"/>
              <a:t> </a:t>
            </a:r>
            <a:r>
              <a:rPr lang="en-US" sz="2000" dirty="0"/>
              <a:t>m, n, </a:t>
            </a:r>
            <a:r>
              <a:rPr lang="en-US" sz="2000" dirty="0" err="1" smtClean="0"/>
              <a:t>core_count</a:t>
            </a:r>
            <a:r>
              <a:rPr lang="en-US" sz="2000" dirty="0" smtClean="0"/>
              <a:t>;</a:t>
            </a:r>
            <a:r>
              <a:rPr lang="en-US" sz="2000" dirty="0"/>
              <a:t> </a:t>
            </a:r>
            <a:r>
              <a:rPr lang="en-US" sz="2000" b="1" dirty="0" smtClean="0"/>
              <a:t>double </a:t>
            </a:r>
            <a:r>
              <a:rPr lang="en-US" sz="2000" dirty="0"/>
              <a:t>y[m];</a:t>
            </a:r>
          </a:p>
          <a:p>
            <a:r>
              <a:rPr lang="en-US" sz="2000" dirty="0" err="1" smtClean="0"/>
              <a:t>iter</a:t>
            </a:r>
            <a:r>
              <a:rPr lang="en-US" sz="2000" dirty="0" err="1"/>
              <a:t>_</a:t>
            </a:r>
            <a:r>
              <a:rPr lang="en-US" sz="2000" dirty="0" err="1" smtClean="0"/>
              <a:t>count</a:t>
            </a:r>
            <a:r>
              <a:rPr lang="en-US" sz="2000" dirty="0" smtClean="0"/>
              <a:t> </a:t>
            </a:r>
            <a:r>
              <a:rPr lang="en-US" sz="2000" dirty="0"/>
              <a:t>= </a:t>
            </a:r>
            <a:r>
              <a:rPr lang="en-US" sz="2000" dirty="0" smtClean="0"/>
              <a:t>m/</a:t>
            </a:r>
            <a:r>
              <a:rPr lang="en-US" sz="2000" dirty="0" err="1" smtClean="0"/>
              <a:t>core_count</a:t>
            </a:r>
            <a:r>
              <a:rPr lang="en-US" sz="2000" dirty="0" smtClean="0"/>
              <a:t>;</a:t>
            </a:r>
          </a:p>
          <a:p>
            <a:endParaRPr lang="en-US" sz="2000" dirty="0"/>
          </a:p>
          <a:p>
            <a:r>
              <a:rPr lang="en-US" sz="2000" dirty="0" smtClean="0"/>
              <a:t>/* </a:t>
            </a:r>
            <a:r>
              <a:rPr lang="en-US" sz="2000" dirty="0"/>
              <a:t>Core 0 </a:t>
            </a:r>
            <a:r>
              <a:rPr lang="en-US" sz="2000" dirty="0" smtClean="0"/>
              <a:t>*/</a:t>
            </a:r>
            <a:endParaRPr lang="en-US" sz="2000" dirty="0"/>
          </a:p>
          <a:p>
            <a:r>
              <a:rPr lang="en-US" sz="2000" dirty="0"/>
              <a:t>for (</a:t>
            </a:r>
            <a:r>
              <a:rPr lang="en-US" sz="2000" dirty="0" err="1"/>
              <a:t>i</a:t>
            </a:r>
            <a:r>
              <a:rPr lang="en-US" sz="2000" dirty="0"/>
              <a:t> = 0; </a:t>
            </a:r>
            <a:r>
              <a:rPr lang="en-US" sz="2000" dirty="0" err="1"/>
              <a:t>i</a:t>
            </a:r>
            <a:r>
              <a:rPr lang="en-US" sz="2000" dirty="0"/>
              <a:t> &lt; </a:t>
            </a:r>
            <a:r>
              <a:rPr lang="en-US" sz="2000" dirty="0" err="1" smtClean="0"/>
              <a:t>iter_count</a:t>
            </a:r>
            <a:r>
              <a:rPr lang="en-US" sz="2000" dirty="0"/>
              <a:t>; </a:t>
            </a:r>
            <a:r>
              <a:rPr lang="en-US" sz="2000" dirty="0" err="1"/>
              <a:t>i</a:t>
            </a:r>
            <a:r>
              <a:rPr lang="en-US" sz="2000" dirty="0"/>
              <a:t>++)</a:t>
            </a:r>
          </a:p>
          <a:p>
            <a:r>
              <a:rPr lang="en-US" sz="2000" dirty="0" smtClean="0"/>
              <a:t>        for </a:t>
            </a:r>
            <a:r>
              <a:rPr lang="en-US" sz="2000" dirty="0"/>
              <a:t>(j = 0; j &lt; n; </a:t>
            </a:r>
            <a:r>
              <a:rPr lang="en-US" sz="2000" dirty="0" err="1"/>
              <a:t>j++</a:t>
            </a:r>
            <a:r>
              <a:rPr lang="en-US" sz="2000" dirty="0"/>
              <a:t>)</a:t>
            </a:r>
          </a:p>
          <a:p>
            <a:r>
              <a:rPr lang="en-US" sz="2000" dirty="0" smtClean="0"/>
              <a:t>               y[</a:t>
            </a:r>
            <a:r>
              <a:rPr lang="en-US" sz="2000" dirty="0" err="1" smtClean="0"/>
              <a:t>i</a:t>
            </a:r>
            <a:r>
              <a:rPr lang="en-US" sz="2000" dirty="0"/>
              <a:t>] += f(</a:t>
            </a:r>
            <a:r>
              <a:rPr lang="en-US" sz="2000" dirty="0" err="1"/>
              <a:t>i,j</a:t>
            </a:r>
            <a:r>
              <a:rPr lang="en-US" sz="2000" dirty="0" smtClean="0"/>
              <a:t>);</a:t>
            </a:r>
          </a:p>
          <a:p>
            <a:endParaRPr lang="en-US" sz="2000" dirty="0"/>
          </a:p>
          <a:p>
            <a:r>
              <a:rPr lang="en-US" sz="2000" dirty="0" smtClean="0"/>
              <a:t>/* </a:t>
            </a:r>
            <a:r>
              <a:rPr lang="en-US" sz="2000" dirty="0"/>
              <a:t>Core 1 </a:t>
            </a:r>
            <a:r>
              <a:rPr lang="en-US" sz="2000" dirty="0" smtClean="0"/>
              <a:t>*/</a:t>
            </a:r>
            <a:endParaRPr lang="en-US" sz="2000" dirty="0"/>
          </a:p>
          <a:p>
            <a:r>
              <a:rPr lang="en-US" sz="2000" dirty="0"/>
              <a:t>for (</a:t>
            </a:r>
            <a:r>
              <a:rPr lang="en-US" sz="2000" dirty="0" err="1"/>
              <a:t>i</a:t>
            </a:r>
            <a:r>
              <a:rPr lang="en-US" sz="2000" dirty="0"/>
              <a:t> = </a:t>
            </a:r>
            <a:r>
              <a:rPr lang="en-US" sz="2000" dirty="0" smtClean="0"/>
              <a:t>iter_count+1</a:t>
            </a:r>
            <a:r>
              <a:rPr lang="en-US" sz="2000" dirty="0"/>
              <a:t>; </a:t>
            </a:r>
            <a:r>
              <a:rPr lang="en-US" sz="2000" dirty="0" err="1"/>
              <a:t>i</a:t>
            </a:r>
            <a:r>
              <a:rPr lang="en-US" sz="2000" dirty="0"/>
              <a:t> &lt; </a:t>
            </a:r>
            <a:r>
              <a:rPr lang="en-US" sz="2000" dirty="0" smtClean="0"/>
              <a:t>2*</a:t>
            </a:r>
            <a:r>
              <a:rPr lang="en-US" sz="2000" dirty="0" err="1" smtClean="0"/>
              <a:t>iter</a:t>
            </a:r>
            <a:r>
              <a:rPr lang="en-US" sz="2000" dirty="0" err="1"/>
              <a:t>_</a:t>
            </a:r>
            <a:r>
              <a:rPr lang="en-US" sz="2000" dirty="0" err="1" smtClean="0"/>
              <a:t>count</a:t>
            </a:r>
            <a:r>
              <a:rPr lang="en-US" sz="2000" dirty="0"/>
              <a:t>; </a:t>
            </a:r>
            <a:r>
              <a:rPr lang="en-US" sz="2000" dirty="0" err="1"/>
              <a:t>i</a:t>
            </a:r>
            <a:r>
              <a:rPr lang="en-US" sz="2000" dirty="0"/>
              <a:t>++)</a:t>
            </a:r>
          </a:p>
          <a:p>
            <a:r>
              <a:rPr lang="en-US" sz="2000" dirty="0" smtClean="0"/>
              <a:t>       for </a:t>
            </a:r>
            <a:r>
              <a:rPr lang="en-US" sz="2000" dirty="0"/>
              <a:t>(j = 0; j &lt; n; </a:t>
            </a:r>
            <a:r>
              <a:rPr lang="en-US" sz="2000" dirty="0" err="1"/>
              <a:t>j++</a:t>
            </a:r>
            <a:r>
              <a:rPr lang="en-US" sz="2000" dirty="0"/>
              <a:t>)</a:t>
            </a:r>
          </a:p>
          <a:p>
            <a:r>
              <a:rPr lang="en-US" sz="2000" dirty="0" smtClean="0"/>
              <a:t>               y[</a:t>
            </a:r>
            <a:r>
              <a:rPr lang="en-US" sz="2000" dirty="0" err="1" smtClean="0"/>
              <a:t>i</a:t>
            </a:r>
            <a:r>
              <a:rPr lang="en-US" sz="2000" dirty="0"/>
              <a:t>] += f(</a:t>
            </a:r>
            <a:r>
              <a:rPr lang="en-US" sz="2000" dirty="0" err="1"/>
              <a:t>i,j</a:t>
            </a:r>
            <a:r>
              <a:rPr lang="en-US" sz="2000" dirty="0"/>
              <a:t>);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8281" y="5342709"/>
            <a:ext cx="299139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core_count</a:t>
            </a:r>
            <a:r>
              <a:rPr lang="en-US" sz="2000" dirty="0" smtClean="0"/>
              <a:t>=2</a:t>
            </a:r>
          </a:p>
          <a:p>
            <a:r>
              <a:rPr lang="en-US" sz="2000" dirty="0" smtClean="0"/>
              <a:t>m=8</a:t>
            </a:r>
          </a:p>
          <a:p>
            <a:r>
              <a:rPr lang="en-US" sz="2000" dirty="0" smtClean="0"/>
              <a:t>doubles are 8 bytes</a:t>
            </a:r>
          </a:p>
          <a:p>
            <a:r>
              <a:rPr lang="en-US" sz="2000" dirty="0" smtClean="0"/>
              <a:t>cache line 64 bytes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304822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9594"/>
            <a:ext cx="10515600" cy="757093"/>
          </a:xfrm>
        </p:spPr>
        <p:txBody>
          <a:bodyPr/>
          <a:lstStyle/>
          <a:p>
            <a:pPr algn="ctr"/>
            <a:r>
              <a:rPr lang="en-US" b="1" dirty="0" smtClean="0"/>
              <a:t>References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045029" y="1976450"/>
            <a:ext cx="1030877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/>
              <a:t>Chapter </a:t>
            </a:r>
            <a:r>
              <a:rPr lang="en-US" sz="2800" smtClean="0"/>
              <a:t>2</a:t>
            </a:r>
            <a:endParaRPr lang="en-US" sz="2800" dirty="0"/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sz="2800" dirty="0"/>
              <a:t>An Introduction to Parallel Programming </a:t>
            </a:r>
          </a:p>
          <a:p>
            <a:r>
              <a:rPr lang="en-US" sz="2800" dirty="0"/>
              <a:t>by Peter Pacheco. </a:t>
            </a:r>
          </a:p>
        </p:txBody>
      </p:sp>
    </p:spTree>
    <p:extLst>
      <p:ext uri="{BB962C8B-B14F-4D97-AF65-F5344CB8AC3E}">
        <p14:creationId xmlns:p14="http://schemas.microsoft.com/office/powerpoint/2010/main" val="174381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281"/>
          </a:xfrm>
        </p:spPr>
        <p:txBody>
          <a:bodyPr/>
          <a:lstStyle/>
          <a:p>
            <a:pPr algn="ctr"/>
            <a:r>
              <a:rPr lang="en-US" b="1" dirty="0" smtClean="0"/>
              <a:t>Recap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66651" y="1841863"/>
            <a:ext cx="983633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Cache memory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Virtual memory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34935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6758"/>
            <a:ext cx="10515600" cy="931412"/>
          </a:xfrm>
        </p:spPr>
        <p:txBody>
          <a:bodyPr>
            <a:normAutofit/>
          </a:bodyPr>
          <a:lstStyle/>
          <a:p>
            <a:pPr algn="ctr"/>
            <a:r>
              <a:rPr lang="en-US" b="1" dirty="0"/>
              <a:t>Instruction-level parallelism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0501" y="1310185"/>
            <a:ext cx="1052242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/>
              <a:t>multiple </a:t>
            </a:r>
            <a:r>
              <a:rPr lang="en-US" sz="2400" dirty="0" smtClean="0"/>
              <a:t>functional </a:t>
            </a:r>
            <a:r>
              <a:rPr lang="en-US" sz="2400" dirty="0"/>
              <a:t>units </a:t>
            </a:r>
            <a:r>
              <a:rPr lang="en-US" sz="2400" dirty="0" smtClean="0"/>
              <a:t>executing</a:t>
            </a:r>
            <a:r>
              <a:rPr lang="en-US" sz="2400" dirty="0"/>
              <a:t> </a:t>
            </a:r>
            <a:r>
              <a:rPr lang="en-US" sz="2400" dirty="0" smtClean="0"/>
              <a:t>instructions simultaneously.</a:t>
            </a:r>
          </a:p>
          <a:p>
            <a:pPr>
              <a:spcAft>
                <a:spcPts val="1200"/>
              </a:spcAft>
            </a:pPr>
            <a:r>
              <a:rPr lang="en-US" sz="2400" b="1" dirty="0" smtClean="0"/>
              <a:t>Pipelining </a:t>
            </a:r>
            <a:r>
              <a:rPr lang="en-US" sz="2400" dirty="0" smtClean="0"/>
              <a:t>arranges functional </a:t>
            </a:r>
            <a:r>
              <a:rPr lang="en-US" sz="2400" dirty="0"/>
              <a:t>units are arranged in </a:t>
            </a:r>
            <a:r>
              <a:rPr lang="en-US" sz="2400" dirty="0" smtClean="0"/>
              <a:t>stages</a:t>
            </a: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dirty="0" smtClean="0"/>
              <a:t>M</a:t>
            </a:r>
            <a:r>
              <a:rPr lang="en-US" sz="2400" b="1" dirty="0" smtClean="0"/>
              <a:t>ultiple issue </a:t>
            </a:r>
            <a:r>
              <a:rPr lang="en-US" sz="2400" dirty="0" smtClean="0"/>
              <a:t>initiates</a:t>
            </a:r>
            <a:r>
              <a:rPr lang="en-US" sz="2400" b="1" dirty="0" smtClean="0"/>
              <a:t> </a:t>
            </a:r>
            <a:r>
              <a:rPr lang="en-US" sz="2400" dirty="0" smtClean="0"/>
              <a:t>multiple instructions a the same time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27546" y="3589361"/>
            <a:ext cx="491319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float x[1000], y[1000], z[1000];</a:t>
            </a:r>
          </a:p>
          <a:p>
            <a:r>
              <a:rPr lang="en-US" sz="2800" dirty="0"/>
              <a:t>. . .</a:t>
            </a:r>
          </a:p>
          <a:p>
            <a:r>
              <a:rPr lang="en-US" sz="2800" dirty="0"/>
              <a:t>for (</a:t>
            </a:r>
            <a:r>
              <a:rPr lang="en-US" sz="2800" dirty="0" err="1"/>
              <a:t>i</a:t>
            </a:r>
            <a:r>
              <a:rPr lang="en-US" sz="2800" dirty="0"/>
              <a:t> = 0; </a:t>
            </a:r>
            <a:r>
              <a:rPr lang="en-US" sz="2800" dirty="0" err="1"/>
              <a:t>i</a:t>
            </a:r>
            <a:r>
              <a:rPr lang="en-US" sz="2800" dirty="0"/>
              <a:t> &lt; 1000; </a:t>
            </a:r>
            <a:r>
              <a:rPr lang="en-US" sz="2800" dirty="0" err="1"/>
              <a:t>i</a:t>
            </a:r>
            <a:r>
              <a:rPr lang="en-US" sz="2800" dirty="0"/>
              <a:t>++)</a:t>
            </a:r>
          </a:p>
          <a:p>
            <a:r>
              <a:rPr lang="en-US" sz="2800" dirty="0" smtClean="0"/>
              <a:t>       z[</a:t>
            </a:r>
            <a:r>
              <a:rPr lang="en-US" sz="2800" dirty="0" err="1" smtClean="0"/>
              <a:t>i</a:t>
            </a:r>
            <a:r>
              <a:rPr lang="en-US" sz="2800" dirty="0"/>
              <a:t>] = x[</a:t>
            </a:r>
            <a:r>
              <a:rPr lang="en-US" sz="2800" dirty="0" err="1"/>
              <a:t>i</a:t>
            </a:r>
            <a:r>
              <a:rPr lang="en-US" sz="2800" dirty="0"/>
              <a:t>] + y[</a:t>
            </a:r>
            <a:r>
              <a:rPr lang="en-US" sz="2800" dirty="0" err="1"/>
              <a:t>i</a:t>
            </a:r>
            <a:r>
              <a:rPr lang="en-US" sz="2800" dirty="0"/>
              <a:t>];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64072" y="3589361"/>
            <a:ext cx="59231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Pipelining: </a:t>
            </a:r>
            <a:r>
              <a:rPr lang="en-US" sz="2400" dirty="0" smtClean="0"/>
              <a:t>Fetch of X[1] and Y[1] and computation of x[0] +y[0] may happen in parallel by different pipeline units.</a:t>
            </a:r>
          </a:p>
          <a:p>
            <a:endParaRPr lang="en-US" sz="2400" dirty="0"/>
          </a:p>
          <a:p>
            <a:r>
              <a:rPr lang="en-US" sz="2400" b="1" dirty="0" smtClean="0"/>
              <a:t>Multiple issue:</a:t>
            </a:r>
            <a:r>
              <a:rPr lang="en-US" sz="2400" dirty="0" smtClean="0"/>
              <a:t> Fetch of x[0], …, x[n] and  y[0] … y[n] can be parallel </a:t>
            </a:r>
          </a:p>
        </p:txBody>
      </p:sp>
    </p:spTree>
    <p:extLst>
      <p:ext uri="{BB962C8B-B14F-4D97-AF65-F5344CB8AC3E}">
        <p14:creationId xmlns:p14="http://schemas.microsoft.com/office/powerpoint/2010/main" val="66536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3111"/>
            <a:ext cx="10515600" cy="849526"/>
          </a:xfrm>
        </p:spPr>
        <p:txBody>
          <a:bodyPr/>
          <a:lstStyle/>
          <a:p>
            <a:pPr algn="ctr"/>
            <a:r>
              <a:rPr lang="en-US" b="1" dirty="0" smtClean="0"/>
              <a:t>Fine Grained vs Coarse Grained Parallelism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55093" y="1269242"/>
            <a:ext cx="1104103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ILP is a fine grained parallelism</a:t>
            </a:r>
          </a:p>
          <a:p>
            <a:r>
              <a:rPr lang="en-US" sz="2800" dirty="0" smtClean="0"/>
              <a:t>Dependencies limit the scope of ILP.</a:t>
            </a:r>
          </a:p>
          <a:p>
            <a:endParaRPr lang="en-US" sz="2800" dirty="0"/>
          </a:p>
          <a:p>
            <a:r>
              <a:rPr lang="en-US" sz="2800" dirty="0"/>
              <a:t>f[0] = f[1] = 1;</a:t>
            </a:r>
          </a:p>
          <a:p>
            <a:r>
              <a:rPr lang="en-US" sz="2800" dirty="0"/>
              <a:t>for (</a:t>
            </a:r>
            <a:r>
              <a:rPr lang="en-US" sz="2800" dirty="0" err="1"/>
              <a:t>i</a:t>
            </a:r>
            <a:r>
              <a:rPr lang="en-US" sz="2800" dirty="0"/>
              <a:t> = 2; </a:t>
            </a:r>
            <a:r>
              <a:rPr lang="en-US" sz="2800" dirty="0" err="1"/>
              <a:t>i</a:t>
            </a:r>
            <a:r>
              <a:rPr lang="en-US" sz="2800" dirty="0"/>
              <a:t> &lt;= n; </a:t>
            </a:r>
            <a:r>
              <a:rPr lang="en-US" sz="2800" dirty="0" err="1"/>
              <a:t>i</a:t>
            </a:r>
            <a:r>
              <a:rPr lang="en-US" sz="2800" dirty="0"/>
              <a:t>++)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f[</a:t>
            </a:r>
            <a:r>
              <a:rPr lang="en-US" sz="2800" dirty="0" err="1" smtClean="0"/>
              <a:t>i</a:t>
            </a:r>
            <a:r>
              <a:rPr lang="en-US" sz="2800" dirty="0"/>
              <a:t>] = </a:t>
            </a:r>
            <a:r>
              <a:rPr lang="en-US" sz="2800" dirty="0" smtClean="0"/>
              <a:t>f[i-1</a:t>
            </a:r>
            <a:r>
              <a:rPr lang="en-US" sz="2800" dirty="0"/>
              <a:t>] + </a:t>
            </a:r>
            <a:r>
              <a:rPr lang="en-US" sz="2800" dirty="0" smtClean="0"/>
              <a:t>f[i-2];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 smtClean="0"/>
              <a:t>Coarse grain parallelism. </a:t>
            </a:r>
          </a:p>
          <a:p>
            <a:r>
              <a:rPr lang="en-US" sz="2800" dirty="0" smtClean="0"/>
              <a:t>- execute larger/coarser unit of  computation in parallel. </a:t>
            </a:r>
          </a:p>
          <a:p>
            <a:r>
              <a:rPr lang="en-US" sz="2800" dirty="0" smtClean="0"/>
              <a:t>- Multithreading computation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80960" y="1750423"/>
            <a:ext cx="33963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 = </a:t>
            </a:r>
            <a:r>
              <a:rPr lang="en-US" sz="2800" dirty="0" err="1" smtClean="0"/>
              <a:t>a+b</a:t>
            </a:r>
            <a:r>
              <a:rPr lang="en-US" sz="2800" dirty="0" smtClean="0"/>
              <a:t>;</a:t>
            </a:r>
          </a:p>
          <a:p>
            <a:r>
              <a:rPr lang="en-US" sz="2800" dirty="0" smtClean="0"/>
              <a:t>r = X[t];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8892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4054"/>
            <a:ext cx="10515600" cy="753990"/>
          </a:xfrm>
        </p:spPr>
        <p:txBody>
          <a:bodyPr/>
          <a:lstStyle/>
          <a:p>
            <a:pPr algn="ctr"/>
            <a:r>
              <a:rPr lang="en-US" b="1" dirty="0" smtClean="0"/>
              <a:t>Parallel Hardware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87104" y="1501254"/>
            <a:ext cx="1027676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SIMD machine. Single Instruction Multiple Data</a:t>
            </a:r>
          </a:p>
          <a:p>
            <a:endParaRPr lang="en-US" sz="2800" b="1" dirty="0"/>
          </a:p>
          <a:p>
            <a:r>
              <a:rPr lang="en-US" sz="2800" dirty="0" smtClean="0"/>
              <a:t>Single control unit and multiple ALU.</a:t>
            </a:r>
          </a:p>
          <a:p>
            <a:endParaRPr lang="en-US" sz="2800" dirty="0"/>
          </a:p>
          <a:p>
            <a:r>
              <a:rPr lang="nn-NO" sz="2800" dirty="0"/>
              <a:t>for (i = 0; i &lt; n; i++)</a:t>
            </a:r>
          </a:p>
          <a:p>
            <a:r>
              <a:rPr lang="nn-NO" sz="2800" dirty="0" smtClean="0"/>
              <a:t>        x[i</a:t>
            </a:r>
            <a:r>
              <a:rPr lang="nn-NO" sz="2800" dirty="0"/>
              <a:t>] </a:t>
            </a:r>
            <a:r>
              <a:rPr lang="nn-NO" sz="2800" dirty="0" smtClean="0"/>
              <a:t>= x[i]+y[i];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8341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9464"/>
            <a:ext cx="10515600" cy="822230"/>
          </a:xfrm>
        </p:spPr>
        <p:txBody>
          <a:bodyPr/>
          <a:lstStyle/>
          <a:p>
            <a:pPr algn="ctr"/>
            <a:r>
              <a:rPr lang="en-US" b="1" dirty="0"/>
              <a:t>Vector processors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3081" y="941694"/>
            <a:ext cx="1014028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Vector </a:t>
            </a:r>
            <a:r>
              <a:rPr lang="en-US" sz="2400" dirty="0" smtClean="0"/>
              <a:t>registers</a:t>
            </a:r>
            <a:endParaRPr lang="en-US" sz="2400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err="1"/>
              <a:t>Vectorized</a:t>
            </a:r>
            <a:r>
              <a:rPr lang="en-US" sz="2400" dirty="0"/>
              <a:t> and pipelined functional units</a:t>
            </a:r>
            <a:r>
              <a:rPr lang="en-US" sz="2400" dirty="0" smtClean="0"/>
              <a:t>.</a:t>
            </a:r>
            <a:endParaRPr lang="en-US" sz="2400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Vector </a:t>
            </a:r>
            <a:r>
              <a:rPr lang="en-US" sz="2400" dirty="0" smtClean="0"/>
              <a:t>instructions</a:t>
            </a:r>
            <a:endParaRPr lang="en-US" sz="2400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multiple “banks” of </a:t>
            </a:r>
            <a:r>
              <a:rPr lang="en-US" sz="2400" dirty="0" smtClean="0"/>
              <a:t>memory</a:t>
            </a:r>
            <a:endParaRPr lang="en-US" sz="2400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err="1"/>
              <a:t>Strided</a:t>
            </a:r>
            <a:r>
              <a:rPr lang="en-US" sz="2400" dirty="0"/>
              <a:t> memory </a:t>
            </a:r>
            <a:r>
              <a:rPr lang="en-US" sz="2400" dirty="0" smtClean="0"/>
              <a:t>access: memory access separated by fixed intervals</a:t>
            </a:r>
            <a:endParaRPr lang="en-US" sz="2400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Many x86 processor support vector computation</a:t>
            </a:r>
            <a:endParaRPr lang="en-US" sz="2400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Compilers generate vector instructions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82639" y="5008728"/>
            <a:ext cx="2524836" cy="1255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82639" y="5335935"/>
            <a:ext cx="33437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for (</a:t>
            </a:r>
            <a:r>
              <a:rPr lang="en-US" sz="2800" dirty="0" err="1"/>
              <a:t>i</a:t>
            </a:r>
            <a:r>
              <a:rPr lang="en-US" sz="2800" dirty="0"/>
              <a:t> = 0; </a:t>
            </a:r>
            <a:r>
              <a:rPr lang="en-US" sz="2800" dirty="0" err="1"/>
              <a:t>i</a:t>
            </a:r>
            <a:r>
              <a:rPr lang="en-US" sz="2800" dirty="0"/>
              <a:t> &lt;3; </a:t>
            </a:r>
            <a:r>
              <a:rPr lang="en-US" sz="2800" dirty="0" err="1"/>
              <a:t>i</a:t>
            </a:r>
            <a:r>
              <a:rPr lang="en-US" sz="2800" dirty="0"/>
              <a:t>++)</a:t>
            </a:r>
          </a:p>
          <a:p>
            <a:r>
              <a:rPr lang="en-US" sz="2800" dirty="0"/>
              <a:t>       a[</a:t>
            </a:r>
            <a:r>
              <a:rPr lang="en-US" sz="2800" dirty="0" err="1"/>
              <a:t>i</a:t>
            </a:r>
            <a:r>
              <a:rPr lang="en-US" sz="2800" dirty="0"/>
              <a:t>] = b[</a:t>
            </a:r>
            <a:r>
              <a:rPr lang="en-US" sz="2800" dirty="0" err="1"/>
              <a:t>i</a:t>
            </a:r>
            <a:r>
              <a:rPr lang="en-US" sz="2800" dirty="0"/>
              <a:t>] + c[</a:t>
            </a:r>
            <a:r>
              <a:rPr lang="en-US" sz="2800" dirty="0" err="1"/>
              <a:t>i</a:t>
            </a:r>
            <a:r>
              <a:rPr lang="en-US" sz="2800" dirty="0"/>
              <a:t>];</a:t>
            </a:r>
          </a:p>
        </p:txBody>
      </p:sp>
      <p:sp>
        <p:nvSpPr>
          <p:cNvPr id="8" name="Rectangle 7"/>
          <p:cNvSpPr/>
          <p:nvPr/>
        </p:nvSpPr>
        <p:spPr>
          <a:xfrm>
            <a:off x="6444033" y="5120490"/>
            <a:ext cx="411933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vr1 = </a:t>
            </a:r>
            <a:r>
              <a:rPr lang="en-US" sz="2800" dirty="0"/>
              <a:t>b[0:3</a:t>
            </a:r>
            <a:r>
              <a:rPr lang="en-US" sz="2800" dirty="0" smtClean="0"/>
              <a:t>];</a:t>
            </a:r>
          </a:p>
          <a:p>
            <a:r>
              <a:rPr lang="en-US" sz="2800" dirty="0" smtClean="0"/>
              <a:t>vr2 = c[0:3];</a:t>
            </a:r>
          </a:p>
          <a:p>
            <a:r>
              <a:rPr lang="en-US" sz="2800" dirty="0" smtClean="0"/>
              <a:t>a[0:3] </a:t>
            </a:r>
            <a:r>
              <a:rPr lang="en-US" sz="2800" dirty="0"/>
              <a:t>= </a:t>
            </a:r>
            <a:r>
              <a:rPr lang="en-US" sz="2800" dirty="0" smtClean="0"/>
              <a:t>vr1 </a:t>
            </a:r>
            <a:r>
              <a:rPr lang="en-US" sz="2800" dirty="0"/>
              <a:t>+ </a:t>
            </a:r>
            <a:r>
              <a:rPr lang="en-US" sz="2800" dirty="0" smtClean="0"/>
              <a:t>vr2;</a:t>
            </a:r>
            <a:endParaRPr lang="en-US" sz="2800" dirty="0"/>
          </a:p>
        </p:txBody>
      </p:sp>
      <p:sp>
        <p:nvSpPr>
          <p:cNvPr id="9" name="Right Arrow 8"/>
          <p:cNvSpPr/>
          <p:nvPr/>
        </p:nvSpPr>
        <p:spPr>
          <a:xfrm>
            <a:off x="4899546" y="5636525"/>
            <a:ext cx="968991" cy="4776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522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4873"/>
            <a:ext cx="10515600" cy="986003"/>
          </a:xfrm>
        </p:spPr>
        <p:txBody>
          <a:bodyPr>
            <a:normAutofit/>
          </a:bodyPr>
          <a:lstStyle/>
          <a:p>
            <a:pPr algn="ctr"/>
            <a:r>
              <a:rPr lang="en-US" b="1" dirty="0" smtClean="0"/>
              <a:t>Shared Memory System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47568" y="1677822"/>
            <a:ext cx="6823710" cy="31546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4967" y="5295333"/>
            <a:ext cx="112184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Processors communicate implicitly </a:t>
            </a:r>
            <a:r>
              <a:rPr lang="en-US" sz="2400" dirty="0"/>
              <a:t>by </a:t>
            </a:r>
            <a:r>
              <a:rPr lang="en-US" sz="2400" dirty="0" smtClean="0"/>
              <a:t>accessing shared </a:t>
            </a:r>
            <a:r>
              <a:rPr lang="en-US" sz="2400" dirty="0"/>
              <a:t>data </a:t>
            </a:r>
            <a:r>
              <a:rPr lang="en-US" sz="2400" dirty="0" smtClean="0"/>
              <a:t>residing on shared memory.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661340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9463"/>
            <a:ext cx="10515600" cy="767639"/>
          </a:xfrm>
        </p:spPr>
        <p:txBody>
          <a:bodyPr/>
          <a:lstStyle/>
          <a:p>
            <a:pPr algn="ctr"/>
            <a:r>
              <a:rPr lang="en-US" b="1" dirty="0" smtClean="0"/>
              <a:t>Uniform Memory Access System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871" y="1143814"/>
            <a:ext cx="6108383" cy="339471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42197" y="4972660"/>
            <a:ext cx="1027676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dirty="0" smtClean="0"/>
              <a:t>processors </a:t>
            </a:r>
            <a:r>
              <a:rPr lang="en-US" sz="2800" dirty="0"/>
              <a:t>are connected to main memory by </a:t>
            </a:r>
            <a:r>
              <a:rPr lang="en-US" sz="2800" dirty="0" smtClean="0"/>
              <a:t>interconnects</a:t>
            </a:r>
          </a:p>
          <a:p>
            <a:pPr marL="285750" indent="-285750">
              <a:buFontTx/>
              <a:buChar char="-"/>
            </a:pPr>
            <a:endParaRPr lang="en-US" sz="2800" dirty="0" smtClean="0"/>
          </a:p>
          <a:p>
            <a:pPr marL="285750" indent="-285750">
              <a:buFontTx/>
              <a:buChar char="-"/>
            </a:pPr>
            <a:r>
              <a:rPr lang="en-US" sz="2800" dirty="0" smtClean="0"/>
              <a:t>Shared memory access time is same for all processor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97292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9463"/>
            <a:ext cx="10515600" cy="767639"/>
          </a:xfrm>
        </p:spPr>
        <p:txBody>
          <a:bodyPr/>
          <a:lstStyle/>
          <a:p>
            <a:pPr algn="ctr"/>
            <a:r>
              <a:rPr lang="en-US" b="1" dirty="0" smtClean="0"/>
              <a:t>Uniform vs Non-Uniform Memory Access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050877" y="4220360"/>
            <a:ext cx="1049512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sz="2800" dirty="0" smtClean="0"/>
              <a:t>each </a:t>
            </a:r>
            <a:r>
              <a:rPr lang="en-US" sz="2800" dirty="0"/>
              <a:t>processor </a:t>
            </a:r>
            <a:r>
              <a:rPr lang="en-US" sz="2800" dirty="0" smtClean="0"/>
              <a:t>can have it’s </a:t>
            </a:r>
            <a:r>
              <a:rPr lang="en-US" sz="2800" dirty="0"/>
              <a:t>block of main </a:t>
            </a:r>
            <a:r>
              <a:rPr lang="en-US" sz="2800" dirty="0" smtClean="0"/>
              <a:t>memory</a:t>
            </a:r>
          </a:p>
          <a:p>
            <a:pPr marL="285750" indent="-285750">
              <a:buFontTx/>
              <a:buChar char="-"/>
            </a:pPr>
            <a:endParaRPr lang="en-US" sz="2800" dirty="0" smtClean="0"/>
          </a:p>
          <a:p>
            <a:pPr marL="285750" indent="-285750">
              <a:buFontTx/>
              <a:buChar char="-"/>
            </a:pPr>
            <a:r>
              <a:rPr lang="en-US" sz="2800" dirty="0" smtClean="0"/>
              <a:t>processors access each </a:t>
            </a:r>
            <a:r>
              <a:rPr lang="en-US" sz="2800" dirty="0"/>
              <a:t>others’ </a:t>
            </a:r>
            <a:r>
              <a:rPr lang="en-US" sz="2800" dirty="0" smtClean="0"/>
              <a:t>memory </a:t>
            </a:r>
            <a:r>
              <a:rPr lang="en-US" sz="2800" dirty="0"/>
              <a:t>through special </a:t>
            </a:r>
            <a:r>
              <a:rPr lang="en-US" sz="2800" dirty="0" smtClean="0"/>
              <a:t>hardware</a:t>
            </a:r>
          </a:p>
          <a:p>
            <a:pPr marL="285750" indent="-285750">
              <a:buFontTx/>
              <a:buChar char="-"/>
            </a:pPr>
            <a:endParaRPr lang="en-US" sz="2800" dirty="0" smtClean="0"/>
          </a:p>
          <a:p>
            <a:pPr marL="285750" indent="-285750">
              <a:buFontTx/>
              <a:buChar char="-"/>
            </a:pPr>
            <a:r>
              <a:rPr lang="en-US" sz="2800" dirty="0" smtClean="0"/>
              <a:t>access to other processors’ memories may take longer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4012" y="1083886"/>
            <a:ext cx="5092065" cy="2803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320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10076</TotalTime>
  <Words>984</Words>
  <Application>Microsoft Office PowerPoint</Application>
  <PresentationFormat>Widescreen</PresentationFormat>
  <Paragraphs>165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Office Theme</vt:lpstr>
      <vt:lpstr>Parallelism in Hardware-2</vt:lpstr>
      <vt:lpstr>Recap</vt:lpstr>
      <vt:lpstr>Instruction-level parallelism</vt:lpstr>
      <vt:lpstr>Fine Grained vs Coarse Grained Parallelism</vt:lpstr>
      <vt:lpstr>Parallel Hardware</vt:lpstr>
      <vt:lpstr>Vector processors</vt:lpstr>
      <vt:lpstr>Shared Memory System</vt:lpstr>
      <vt:lpstr>Uniform Memory Access System</vt:lpstr>
      <vt:lpstr>Uniform vs Non-Uniform Memory Access</vt:lpstr>
      <vt:lpstr>Distributed Memory System</vt:lpstr>
      <vt:lpstr>Latency and Bandwidth</vt:lpstr>
      <vt:lpstr>Cache Coherence </vt:lpstr>
      <vt:lpstr>Cache Coherence </vt:lpstr>
      <vt:lpstr>Cache Coherence Problem</vt:lpstr>
      <vt:lpstr>Snooping Based Cache Coherence Protocol</vt:lpstr>
      <vt:lpstr>Drawback of Snooping Based Protocol</vt:lpstr>
      <vt:lpstr>Directory-based cache coherence Protocol</vt:lpstr>
      <vt:lpstr>False Sharing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COL380: Introduction to Parallel &amp; Distributed Programming</dc:title>
  <dc:creator>Soham Chakraborty</dc:creator>
  <cp:lastModifiedBy>Soham Chakraborty</cp:lastModifiedBy>
  <cp:revision>553</cp:revision>
  <dcterms:created xsi:type="dcterms:W3CDTF">2021-02-03T10:36:24Z</dcterms:created>
  <dcterms:modified xsi:type="dcterms:W3CDTF">2021-03-11T07:35:51Z</dcterms:modified>
</cp:coreProperties>
</file>