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4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82" r:id="rId10"/>
    <p:sldId id="274" r:id="rId11"/>
    <p:sldId id="275" r:id="rId12"/>
    <p:sldId id="284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92" r:id="rId21"/>
    <p:sldId id="288" r:id="rId22"/>
    <p:sldId id="293" r:id="rId23"/>
    <p:sldId id="294" r:id="rId24"/>
    <p:sldId id="295" r:id="rId25"/>
    <p:sldId id="297" r:id="rId26"/>
    <p:sldId id="298" r:id="rId27"/>
    <p:sldId id="296" r:id="rId28"/>
    <p:sldId id="299" r:id="rId29"/>
    <p:sldId id="300" r:id="rId30"/>
    <p:sldId id="301" r:id="rId31"/>
    <p:sldId id="305" r:id="rId32"/>
    <p:sldId id="302" r:id="rId33"/>
    <p:sldId id="303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8" r:id="rId43"/>
    <p:sldId id="319" r:id="rId44"/>
    <p:sldId id="320" r:id="rId45"/>
    <p:sldId id="321" r:id="rId46"/>
    <p:sldId id="323" r:id="rId47"/>
    <p:sldId id="324" r:id="rId48"/>
    <p:sldId id="325" r:id="rId49"/>
    <p:sldId id="322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  <p:sldId id="335" r:id="rId60"/>
    <p:sldId id="336" r:id="rId61"/>
    <p:sldId id="337" r:id="rId62"/>
    <p:sldId id="338" r:id="rId63"/>
    <p:sldId id="339" r:id="rId64"/>
    <p:sldId id="340" r:id="rId65"/>
    <p:sldId id="341" r:id="rId66"/>
    <p:sldId id="342" r:id="rId67"/>
    <p:sldId id="343" r:id="rId68"/>
    <p:sldId id="344" r:id="rId69"/>
    <p:sldId id="345" r:id="rId70"/>
    <p:sldId id="346" r:id="rId71"/>
    <p:sldId id="347" r:id="rId72"/>
    <p:sldId id="348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583" autoAdjust="0"/>
    <p:restoredTop sz="86202" autoAdjust="0"/>
  </p:normalViewPr>
  <p:slideViewPr>
    <p:cSldViewPr snapToGrid="0" snapToObjects="1">
      <p:cViewPr varScale="1">
        <p:scale>
          <a:sx n="96" d="100"/>
          <a:sy n="96" d="100"/>
        </p:scale>
        <p:origin x="-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B210D-AD5A-C647-B204-F54A20D0AB4E}" type="datetimeFigureOut">
              <a:rPr lang="en-US" smtClean="0"/>
              <a:t>29/9/11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25D48-2B73-3F47-B2BE-FEC6C73F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6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Commit:</a:t>
            </a:r>
            <a:r>
              <a:rPr lang="en-US" baseline="0" dirty="0" smtClean="0"/>
              <a:t> guarantees that the transaction will not be aborted! (Bank transaction, for example)</a:t>
            </a:r>
            <a:endParaRPr lang="en-US" dirty="0" smtClean="0"/>
          </a:p>
          <a:p>
            <a:r>
              <a:rPr lang="en-US" dirty="0" smtClean="0"/>
              <a:t>Abort: can occur because the transaction itself encounters an error condition, or by system failures beyond its control.</a:t>
            </a:r>
            <a:r>
              <a:rPr lang="en-US" baseline="0" dirty="0" smtClean="0"/>
              <a:t> The DB itself may abort for some reason.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25D48-2B73-3F47-B2BE-FEC6C73FB6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6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25D48-2B73-3F47-B2BE-FEC6C73FB6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3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7636-BCB0-0646-8CAB-3BA37940CDAA}" type="datetimeFigureOut">
              <a:rPr lang="en-US" smtClean="0"/>
              <a:t>29/9/11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5F80-3811-3B46-8B89-9AB71B0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6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7636-BCB0-0646-8CAB-3BA37940CDAA}" type="datetimeFigureOut">
              <a:rPr lang="en-US" smtClean="0"/>
              <a:t>29/9/11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5F80-3811-3B46-8B89-9AB71B0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0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7636-BCB0-0646-8CAB-3BA37940CDAA}" type="datetimeFigureOut">
              <a:rPr lang="en-US" smtClean="0"/>
              <a:t>29/9/11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5F80-3811-3B46-8B89-9AB71B0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3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7636-BCB0-0646-8CAB-3BA37940CDAA}" type="datetimeFigureOut">
              <a:rPr lang="en-US" smtClean="0"/>
              <a:t>29/9/11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5F80-3811-3B46-8B89-9AB71B0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0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7636-BCB0-0646-8CAB-3BA37940CDAA}" type="datetimeFigureOut">
              <a:rPr lang="en-US" smtClean="0"/>
              <a:t>29/9/11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5F80-3811-3B46-8B89-9AB71B0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9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7636-BCB0-0646-8CAB-3BA37940CDAA}" type="datetimeFigureOut">
              <a:rPr lang="en-US" smtClean="0"/>
              <a:t>29/9/11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5F80-3811-3B46-8B89-9AB71B0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2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7636-BCB0-0646-8CAB-3BA37940CDAA}" type="datetimeFigureOut">
              <a:rPr lang="en-US" smtClean="0"/>
              <a:t>29/9/11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5F80-3811-3B46-8B89-9AB71B0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0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7636-BCB0-0646-8CAB-3BA37940CDAA}" type="datetimeFigureOut">
              <a:rPr lang="en-US" smtClean="0"/>
              <a:t>29/9/11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5F80-3811-3B46-8B89-9AB71B0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7636-BCB0-0646-8CAB-3BA37940CDAA}" type="datetimeFigureOut">
              <a:rPr lang="en-US" smtClean="0"/>
              <a:t>29/9/11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5F80-3811-3B46-8B89-9AB71B0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6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7636-BCB0-0646-8CAB-3BA37940CDAA}" type="datetimeFigureOut">
              <a:rPr lang="en-US" smtClean="0"/>
              <a:t>29/9/11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5F80-3811-3B46-8B89-9AB71B0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7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7636-BCB0-0646-8CAB-3BA37940CDAA}" type="datetimeFigureOut">
              <a:rPr lang="en-US" smtClean="0"/>
              <a:t>29/9/11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5F80-3811-3B46-8B89-9AB71B0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8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87636-BCB0-0646-8CAB-3BA37940CDAA}" type="datetimeFigureOut">
              <a:rPr lang="en-US" smtClean="0"/>
              <a:t>29/9/11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5F80-3811-3B46-8B89-9AB71B0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8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CSL </a:t>
            </a:r>
            <a:r>
              <a:rPr lang="en-US" dirty="0" smtClean="0"/>
              <a:t>771: Database Implementation</a:t>
            </a:r>
            <a:br>
              <a:rPr lang="en-US" dirty="0" smtClean="0"/>
            </a:br>
            <a:r>
              <a:rPr lang="en-US" sz="3600" dirty="0" smtClean="0"/>
              <a:t>Transaction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948523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Maya Ramanath</a:t>
            </a:r>
          </a:p>
          <a:p>
            <a:endParaRPr lang="en-US" dirty="0"/>
          </a:p>
          <a:p>
            <a:r>
              <a:rPr lang="en-US" dirty="0" smtClean="0"/>
              <a:t>All material (including figures) from:</a:t>
            </a:r>
          </a:p>
          <a:p>
            <a:r>
              <a:rPr lang="en-US" b="1" dirty="0" smtClean="0"/>
              <a:t>Concurrency Control and Recovery in Database Systems</a:t>
            </a:r>
          </a:p>
          <a:p>
            <a:r>
              <a:rPr lang="en-US" b="1" dirty="0" smtClean="0"/>
              <a:t>Phil Bernstein, </a:t>
            </a:r>
            <a:r>
              <a:rPr lang="en-US" b="1" dirty="0" err="1" smtClean="0"/>
              <a:t>Vassos</a:t>
            </a:r>
            <a:r>
              <a:rPr lang="en-US" b="1" dirty="0" smtClean="0"/>
              <a:t> </a:t>
            </a:r>
            <a:r>
              <a:rPr lang="en-US" b="1" dirty="0" err="1" smtClean="0"/>
              <a:t>Hadzilacos</a:t>
            </a:r>
            <a:r>
              <a:rPr lang="en-US" b="1" dirty="0" smtClean="0"/>
              <a:t> and Nathan Goodman</a:t>
            </a:r>
          </a:p>
          <a:p>
            <a:r>
              <a:rPr lang="en-US" dirty="0" smtClean="0"/>
              <a:t>(http</a:t>
            </a:r>
            <a:r>
              <a:rPr lang="en-US" dirty="0"/>
              <a:t>://</a:t>
            </a:r>
            <a:r>
              <a:rPr lang="en-US" dirty="0" err="1"/>
              <a:t>research.microsoft.com</a:t>
            </a:r>
            <a:r>
              <a:rPr lang="en-US" dirty="0"/>
              <a:t>/en-us/people/</a:t>
            </a:r>
            <a:r>
              <a:rPr lang="en-US" dirty="0" err="1"/>
              <a:t>philbe</a:t>
            </a:r>
            <a:r>
              <a:rPr lang="en-US" dirty="0"/>
              <a:t>/</a:t>
            </a:r>
            <a:r>
              <a:rPr lang="en-US" dirty="0" err="1" smtClean="0"/>
              <a:t>ccontrol.aspx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8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Recoverability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 T Aborts</a:t>
            </a:r>
          </a:p>
          <a:p>
            <a:pPr lvl="1"/>
            <a:r>
              <a:rPr lang="en-US" dirty="0" smtClean="0"/>
              <a:t>T wrote some data items</a:t>
            </a:r>
          </a:p>
          <a:p>
            <a:pPr lvl="1"/>
            <a:r>
              <a:rPr lang="en-US" dirty="0" smtClean="0"/>
              <a:t>T’ read items that T wrote</a:t>
            </a:r>
          </a:p>
          <a:p>
            <a:r>
              <a:rPr lang="en-US" dirty="0" smtClean="0"/>
              <a:t>DBMS has to…</a:t>
            </a:r>
          </a:p>
          <a:p>
            <a:pPr lvl="1"/>
            <a:r>
              <a:rPr lang="en-US" dirty="0" smtClean="0"/>
              <a:t>Undo the effects of T</a:t>
            </a:r>
          </a:p>
          <a:p>
            <a:pPr lvl="1"/>
            <a:r>
              <a:rPr lang="en-US" dirty="0" smtClean="0"/>
              <a:t>Undo effects of T’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But, T’ has already committed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898870"/>
              </p:ext>
            </p:extLst>
          </p:nvPr>
        </p:nvGraphicFramePr>
        <p:xfrm>
          <a:off x="6063192" y="1824038"/>
          <a:ext cx="2623608" cy="296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4438"/>
                <a:gridCol w="1389170"/>
              </a:tblGrid>
              <a:tr h="2295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</a:t>
                      </a:r>
                      <a:endParaRPr lang="en-US" sz="1800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T’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Read (x)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Write (x, k)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Read (y)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Read (x)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Write (y, k’)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Commit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Abort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Recoverability </a:t>
            </a:r>
            <a:r>
              <a:rPr lang="en-US" dirty="0" smtClean="0"/>
              <a:t>(2/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 be a set of transactions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i </a:t>
            </a:r>
            <a:r>
              <a:rPr lang="en-US" dirty="0" smtClean="0"/>
              <a:t>reads a value written by T</a:t>
            </a:r>
            <a:r>
              <a:rPr lang="en-US" baseline="-25000" dirty="0"/>
              <a:t>k</a:t>
            </a:r>
            <a:r>
              <a:rPr lang="en-US" baseline="-25000" dirty="0" smtClean="0"/>
              <a:t>,</a:t>
            </a:r>
            <a:r>
              <a:rPr lang="en-US" dirty="0" smtClean="0"/>
              <a:t> k &lt; </a:t>
            </a:r>
            <a:r>
              <a:rPr lang="en-US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An execution of transactions is </a:t>
            </a:r>
            <a:r>
              <a:rPr lang="en-US" dirty="0" smtClean="0">
                <a:solidFill>
                  <a:schemeClr val="tx2"/>
                </a:solidFill>
              </a:rPr>
              <a:t>recoverable </a:t>
            </a:r>
            <a:r>
              <a:rPr lang="en-US" dirty="0" smtClean="0"/>
              <a:t>if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tx2"/>
                </a:solidFill>
              </a:rPr>
              <a:t>T</a:t>
            </a:r>
            <a:r>
              <a:rPr lang="en-US" i="1" baseline="-25000" dirty="0" smtClean="0">
                <a:solidFill>
                  <a:schemeClr val="tx2"/>
                </a:solidFill>
              </a:rPr>
              <a:t>i</a:t>
            </a:r>
            <a:r>
              <a:rPr lang="en-US" i="1" dirty="0" smtClean="0">
                <a:solidFill>
                  <a:schemeClr val="tx2"/>
                </a:solidFill>
              </a:rPr>
              <a:t> commits after all T</a:t>
            </a:r>
            <a:r>
              <a:rPr lang="en-US" i="1" baseline="-25000" dirty="0" smtClean="0">
                <a:solidFill>
                  <a:schemeClr val="tx2"/>
                </a:solidFill>
              </a:rPr>
              <a:t>k </a:t>
            </a:r>
            <a:r>
              <a:rPr lang="en-US" i="1" dirty="0" smtClean="0">
                <a:solidFill>
                  <a:schemeClr val="tx2"/>
                </a:solidFill>
              </a:rPr>
              <a:t>commit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18956"/>
              </p:ext>
            </p:extLst>
          </p:nvPr>
        </p:nvGraphicFramePr>
        <p:xfrm>
          <a:off x="1159375" y="4340701"/>
          <a:ext cx="242083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7380"/>
                <a:gridCol w="1223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(x,2)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 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(y,2)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559354"/>
              </p:ext>
            </p:extLst>
          </p:nvPr>
        </p:nvGraphicFramePr>
        <p:xfrm>
          <a:off x="5435848" y="4340701"/>
          <a:ext cx="24469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450"/>
                <a:gridCol w="1223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(x,2)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 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(y,2)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Commit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75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Aborts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</a:t>
            </a:r>
            <a:r>
              <a:rPr lang="en-US" dirty="0"/>
              <a:t>T was aborted, T</a:t>
            </a:r>
            <a:r>
              <a:rPr lang="en-US" baseline="-25000" dirty="0"/>
              <a:t>1</a:t>
            </a:r>
            <a:r>
              <a:rPr lang="en-US" dirty="0"/>
              <a:t>,…, T</a:t>
            </a:r>
            <a:r>
              <a:rPr lang="en-US" baseline="-25000" dirty="0"/>
              <a:t>k</a:t>
            </a:r>
            <a:r>
              <a:rPr lang="en-US" dirty="0"/>
              <a:t> also have to be aborted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266905"/>
              </p:ext>
            </p:extLst>
          </p:nvPr>
        </p:nvGraphicFramePr>
        <p:xfrm>
          <a:off x="2954586" y="3093445"/>
          <a:ext cx="3461232" cy="296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4438"/>
                <a:gridCol w="1268594"/>
                <a:gridCol w="958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</a:t>
                      </a:r>
                      <a:endParaRPr lang="en-US" sz="1800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T’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T’’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Read (x)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Write (x, k)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Read (y)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Read (x)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Write (y, k’)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Abort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Read (y)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30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Aborts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Recoverable executions do not prevent cascading aborts</a:t>
            </a:r>
          </a:p>
          <a:p>
            <a:r>
              <a:rPr lang="en-US" dirty="0" smtClean="0"/>
              <a:t>How can we prevent them then 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526181"/>
              </p:ext>
            </p:extLst>
          </p:nvPr>
        </p:nvGraphicFramePr>
        <p:xfrm>
          <a:off x="1236334" y="3535591"/>
          <a:ext cx="24469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450"/>
                <a:gridCol w="1223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(x,2)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 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(y,2)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Commit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660414"/>
              </p:ext>
            </p:extLst>
          </p:nvPr>
        </p:nvGraphicFramePr>
        <p:xfrm>
          <a:off x="5009871" y="3535591"/>
          <a:ext cx="24469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450"/>
                <a:gridCol w="1223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(x,2)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 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(y,2)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5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learnt so far…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48922"/>
              </p:ext>
            </p:extLst>
          </p:nvPr>
        </p:nvGraphicFramePr>
        <p:xfrm>
          <a:off x="166077" y="3416141"/>
          <a:ext cx="2420830" cy="184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7380"/>
                <a:gridCol w="1223450"/>
              </a:tblGrid>
              <a:tr h="148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(x,2)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 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(y,2)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54161"/>
              </p:ext>
            </p:extLst>
          </p:nvPr>
        </p:nvGraphicFramePr>
        <p:xfrm>
          <a:off x="3407701" y="3416141"/>
          <a:ext cx="24469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450"/>
                <a:gridCol w="1223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(x,2)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 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(y,2)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Commit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399431"/>
              </p:ext>
            </p:extLst>
          </p:nvPr>
        </p:nvGraphicFramePr>
        <p:xfrm>
          <a:off x="6531252" y="3416141"/>
          <a:ext cx="24469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450"/>
                <a:gridCol w="1223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(x,2)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 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(y,2)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172" y="2486303"/>
            <a:ext cx="221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Not recoverable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7701" y="2301637"/>
            <a:ext cx="2747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Recoverable with cascading aborts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93521" y="2301637"/>
            <a:ext cx="2747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Recoverable </a:t>
            </a:r>
            <a:r>
              <a:rPr lang="en-US" sz="2400" b="1" i="1" dirty="0" smtClean="0">
                <a:solidFill>
                  <a:schemeClr val="tx2"/>
                </a:solidFill>
              </a:rPr>
              <a:t>without</a:t>
            </a:r>
            <a:r>
              <a:rPr lang="en-US" sz="2400" b="1" dirty="0" smtClean="0">
                <a:solidFill>
                  <a:schemeClr val="tx2"/>
                </a:solidFill>
              </a:rPr>
              <a:t> cascading aborts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20800" y="1529090"/>
            <a:ext cx="6124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Reading a value, committing a transaction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365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Schedule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“Undo”-</a:t>
            </a:r>
            <a:r>
              <a:rPr lang="en-US" dirty="0" err="1" smtClean="0"/>
              <a:t>ing</a:t>
            </a:r>
            <a:r>
              <a:rPr lang="en-US" dirty="0" smtClean="0"/>
              <a:t> the effects of a transaction</a:t>
            </a:r>
          </a:p>
          <a:p>
            <a:pPr lvl="1"/>
            <a:r>
              <a:rPr lang="en-US" dirty="0" smtClean="0"/>
              <a:t>Restore the </a:t>
            </a:r>
            <a:r>
              <a:rPr lang="en-US" i="1" dirty="0" smtClean="0"/>
              <a:t>before image</a:t>
            </a:r>
            <a:r>
              <a:rPr lang="en-US" dirty="0" smtClean="0"/>
              <a:t> of the data item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492618"/>
              </p:ext>
            </p:extLst>
          </p:nvPr>
        </p:nvGraphicFramePr>
        <p:xfrm>
          <a:off x="457200" y="3159443"/>
          <a:ext cx="2446900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450"/>
                <a:gridCol w="1223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(x,1)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(y,3)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(y,1)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 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Abort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113103"/>
              </p:ext>
            </p:extLst>
          </p:nvPr>
        </p:nvGraphicFramePr>
        <p:xfrm>
          <a:off x="4724930" y="3654523"/>
          <a:ext cx="24469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450"/>
                <a:gridCol w="1223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(x,1)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(y,3)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3533123" y="4350893"/>
            <a:ext cx="565803" cy="2514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05628" y="3981561"/>
            <a:ext cx="1360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Equivalent to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8889" y="4358714"/>
            <a:ext cx="1310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Final value of y: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1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</a:t>
            </a:r>
            <a:r>
              <a:rPr lang="en-US" dirty="0" smtClean="0"/>
              <a:t>Schedule (2/2</a:t>
            </a:r>
            <a:r>
              <a:rPr lang="en-US" dirty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11077"/>
              </p:ext>
            </p:extLst>
          </p:nvPr>
        </p:nvGraphicFramePr>
        <p:xfrm>
          <a:off x="722760" y="1986572"/>
          <a:ext cx="24469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450"/>
                <a:gridCol w="1223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(x,2)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Write (x,3)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Abort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1747" y="1475758"/>
            <a:ext cx="2025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Initial value of x: 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224" y="4028449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Should x be restored to 1 or 3?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23171"/>
              </p:ext>
            </p:extLst>
          </p:nvPr>
        </p:nvGraphicFramePr>
        <p:xfrm>
          <a:off x="3730973" y="1986572"/>
          <a:ext cx="24469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450"/>
                <a:gridCol w="1223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(x,2)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Write (x,3)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Abort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Abort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72533" y="4029951"/>
            <a:ext cx="195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 restores x to 3?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T2 restores x to 2?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5488" y="5067658"/>
            <a:ext cx="702004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 not read or write a value which has been written by an active </a:t>
            </a:r>
            <a:r>
              <a:rPr lang="en-US" sz="2400" dirty="0" smtClean="0">
                <a:solidFill>
                  <a:srgbClr val="000000"/>
                </a:solidFill>
              </a:rPr>
              <a:t>transaction until that transaction has committed or aborted</a:t>
            </a:r>
            <a:endParaRPr lang="en-US" sz="2400" dirty="0">
              <a:solidFill>
                <a:srgbClr val="00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739138"/>
              </p:ext>
            </p:extLst>
          </p:nvPr>
        </p:nvGraphicFramePr>
        <p:xfrm>
          <a:off x="6524798" y="1986320"/>
          <a:ext cx="24469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450"/>
                <a:gridCol w="1223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(x,2)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Abort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Write (x,3)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578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Lost Update Problem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607603"/>
              </p:ext>
            </p:extLst>
          </p:nvPr>
        </p:nvGraphicFramePr>
        <p:xfrm>
          <a:off x="2787687" y="1952259"/>
          <a:ext cx="3453930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708"/>
                <a:gridCol w="19412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 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 200,000)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(x, 200)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Commit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87687" y="5155682"/>
            <a:ext cx="347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Assume x is your account balance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7807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Serializable</a:t>
            </a:r>
            <a:r>
              <a:rPr lang="en-US" dirty="0" smtClean="0"/>
              <a:t>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Serial</a:t>
            </a:r>
            <a:r>
              <a:rPr lang="en-US" dirty="0" smtClean="0"/>
              <a:t> schedule</a:t>
            </a:r>
          </a:p>
          <a:p>
            <a:pPr lvl="1"/>
            <a:r>
              <a:rPr lang="en-US" dirty="0" smtClean="0"/>
              <a:t>Simply execute transactions one after the other</a:t>
            </a:r>
          </a:p>
          <a:p>
            <a:r>
              <a:rPr lang="en-US" dirty="0" smtClean="0"/>
              <a:t>A </a:t>
            </a:r>
            <a:r>
              <a:rPr lang="en-US" dirty="0" err="1" smtClean="0">
                <a:solidFill>
                  <a:schemeClr val="tx2"/>
                </a:solidFill>
              </a:rPr>
              <a:t>serializable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schedule is one which equivalent to </a:t>
            </a:r>
            <a:r>
              <a:rPr lang="en-US" i="1" dirty="0" smtClean="0"/>
              <a:t>some</a:t>
            </a:r>
            <a:r>
              <a:rPr lang="en-US" dirty="0" smtClean="0"/>
              <a:t> serial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1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Serializability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6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Interaction with the DBMS through SQL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update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Airlines</a:t>
            </a:r>
            <a:r>
              <a:rPr lang="en-US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set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price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price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price*0.1</a:t>
            </a:r>
            <a:r>
              <a:rPr lang="en-US" dirty="0">
                <a:solidFill>
                  <a:srgbClr val="FF0000"/>
                </a:solidFill>
              </a:rPr>
              <a:t>, status = “cheap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where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price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&lt; 5000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A transaction is a unit of interaction</a:t>
            </a:r>
          </a:p>
        </p:txBody>
      </p:sp>
    </p:spTree>
    <p:extLst>
      <p:ext uri="{BB962C8B-B14F-4D97-AF65-F5344CB8AC3E}">
        <p14:creationId xmlns:p14="http://schemas.microsoft.com/office/powerpoint/2010/main" val="606807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1616" y="3691112"/>
            <a:ext cx="3148314" cy="383665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op</a:t>
            </a:r>
            <a:r>
              <a:rPr lang="en-US" sz="2400" baseline="-25000" dirty="0">
                <a:solidFill>
                  <a:prstClr val="black"/>
                </a:solidFill>
              </a:rPr>
              <a:t>21</a:t>
            </a:r>
            <a:r>
              <a:rPr lang="en-US" sz="2400" dirty="0">
                <a:solidFill>
                  <a:prstClr val="black"/>
                </a:solidFill>
              </a:rPr>
              <a:t>, op</a:t>
            </a:r>
            <a:r>
              <a:rPr lang="en-US" sz="2400" baseline="-25000" dirty="0">
                <a:solidFill>
                  <a:prstClr val="black"/>
                </a:solidFill>
              </a:rPr>
              <a:t>22</a:t>
            </a:r>
            <a:r>
              <a:rPr lang="en-US" sz="2400" dirty="0">
                <a:solidFill>
                  <a:prstClr val="black"/>
                </a:solidFill>
              </a:rPr>
              <a:t>, op</a:t>
            </a:r>
            <a:r>
              <a:rPr lang="en-US" sz="2400" baseline="-25000" dirty="0">
                <a:solidFill>
                  <a:prstClr val="black"/>
                </a:solidFill>
              </a:rPr>
              <a:t>23</a:t>
            </a:r>
            <a:r>
              <a:rPr lang="en-US" sz="2400" dirty="0">
                <a:solidFill>
                  <a:prstClr val="black"/>
                </a:solidFill>
              </a:rPr>
              <a:t>, op</a:t>
            </a:r>
            <a:r>
              <a:rPr lang="en-US" sz="2400" baseline="-25000" dirty="0">
                <a:solidFill>
                  <a:prstClr val="black"/>
                </a:solidFill>
              </a:rPr>
              <a:t>24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1150854" y="3690009"/>
            <a:ext cx="2420762" cy="383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op</a:t>
            </a:r>
            <a:r>
              <a:rPr lang="en-US" sz="2400" baseline="-25000" dirty="0" smtClean="0">
                <a:solidFill>
                  <a:schemeClr val="tx1"/>
                </a:solidFill>
              </a:rPr>
              <a:t>11</a:t>
            </a:r>
            <a:r>
              <a:rPr lang="en-US" sz="2400" dirty="0" smtClean="0">
                <a:solidFill>
                  <a:schemeClr val="tx1"/>
                </a:solidFill>
              </a:rPr>
              <a:t>, op</a:t>
            </a:r>
            <a:r>
              <a:rPr lang="en-US" sz="2400" baseline="-25000" dirty="0" smtClean="0">
                <a:solidFill>
                  <a:schemeClr val="tx1"/>
                </a:solidFill>
              </a:rPr>
              <a:t>12</a:t>
            </a:r>
            <a:r>
              <a:rPr lang="en-US" sz="2400" dirty="0" smtClean="0">
                <a:solidFill>
                  <a:schemeClr val="tx1"/>
                </a:solidFill>
              </a:rPr>
              <a:t>, op</a:t>
            </a:r>
            <a:r>
              <a:rPr lang="en-US" sz="2400" baseline="-25000" dirty="0" smtClean="0">
                <a:solidFill>
                  <a:schemeClr val="tx1"/>
                </a:solidFill>
              </a:rPr>
              <a:t>13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Serializable</a:t>
            </a:r>
            <a:r>
              <a:rPr lang="en-US" dirty="0" smtClean="0"/>
              <a:t>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4981"/>
            <a:ext cx="8229600" cy="2183524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: </a:t>
            </a:r>
            <a:r>
              <a:rPr lang="en-US" dirty="0" smtClean="0"/>
              <a:t>op</a:t>
            </a:r>
            <a:r>
              <a:rPr lang="en-US" baseline="-25000" dirty="0" smtClean="0"/>
              <a:t>11</a:t>
            </a:r>
            <a:r>
              <a:rPr lang="en-US" dirty="0" smtClean="0"/>
              <a:t>, </a:t>
            </a:r>
            <a:r>
              <a:rPr lang="en-US" dirty="0"/>
              <a:t>op</a:t>
            </a:r>
            <a:r>
              <a:rPr lang="en-US" baseline="-25000" dirty="0"/>
              <a:t>12</a:t>
            </a:r>
            <a:r>
              <a:rPr lang="en-US" dirty="0"/>
              <a:t>, op</a:t>
            </a:r>
            <a:r>
              <a:rPr lang="en-US" baseline="-25000" dirty="0"/>
              <a:t>13</a:t>
            </a:r>
          </a:p>
          <a:p>
            <a:pPr marL="457200" lvl="1" indent="0">
              <a:buNone/>
            </a:pP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: op</a:t>
            </a:r>
            <a:r>
              <a:rPr lang="en-US" baseline="-25000" dirty="0"/>
              <a:t>21</a:t>
            </a:r>
            <a:r>
              <a:rPr lang="en-US" dirty="0"/>
              <a:t>, op</a:t>
            </a:r>
            <a:r>
              <a:rPr lang="en-US" baseline="-25000" dirty="0"/>
              <a:t>22</a:t>
            </a:r>
            <a:r>
              <a:rPr lang="en-US" dirty="0"/>
              <a:t>, </a:t>
            </a:r>
            <a:r>
              <a:rPr lang="en-US" dirty="0" smtClean="0"/>
              <a:t>op</a:t>
            </a:r>
            <a:r>
              <a:rPr lang="en-US" baseline="-25000" dirty="0" smtClean="0"/>
              <a:t>23</a:t>
            </a:r>
            <a:r>
              <a:rPr lang="en-US" dirty="0" smtClean="0"/>
              <a:t>, op</a:t>
            </a:r>
            <a:r>
              <a:rPr lang="en-US" baseline="-25000" dirty="0" smtClean="0"/>
              <a:t>24</a:t>
            </a:r>
            <a:endParaRPr lang="en-US" baseline="-250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Serial</a:t>
            </a:r>
            <a:r>
              <a:rPr lang="en-US" dirty="0" smtClean="0"/>
              <a:t> schedule</a:t>
            </a:r>
          </a:p>
          <a:p>
            <a:pPr lvl="1"/>
            <a:r>
              <a:rPr lang="en-US" dirty="0" smtClean="0"/>
              <a:t>Simply execute transactions one after the other</a:t>
            </a:r>
          </a:p>
        </p:txBody>
      </p:sp>
      <p:sp>
        <p:nvSpPr>
          <p:cNvPr id="8" name="Rectangle 7"/>
          <p:cNvSpPr/>
          <p:nvPr/>
        </p:nvSpPr>
        <p:spPr>
          <a:xfrm>
            <a:off x="4299168" y="4226074"/>
            <a:ext cx="2420762" cy="383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op</a:t>
            </a:r>
            <a:r>
              <a:rPr lang="en-US" sz="2400" baseline="-25000" dirty="0" smtClean="0">
                <a:solidFill>
                  <a:schemeClr val="tx1"/>
                </a:solidFill>
              </a:rPr>
              <a:t>11</a:t>
            </a:r>
            <a:r>
              <a:rPr lang="en-US" sz="2400" dirty="0" smtClean="0">
                <a:solidFill>
                  <a:schemeClr val="tx1"/>
                </a:solidFill>
              </a:rPr>
              <a:t>, op</a:t>
            </a:r>
            <a:r>
              <a:rPr lang="en-US" sz="2400" baseline="-25000" dirty="0" smtClean="0">
                <a:solidFill>
                  <a:schemeClr val="tx1"/>
                </a:solidFill>
              </a:rPr>
              <a:t>12</a:t>
            </a:r>
            <a:r>
              <a:rPr lang="en-US" sz="2400" dirty="0" smtClean="0">
                <a:solidFill>
                  <a:schemeClr val="tx1"/>
                </a:solidFill>
              </a:rPr>
              <a:t>, op</a:t>
            </a:r>
            <a:r>
              <a:rPr lang="en-US" sz="2400" baseline="-25000" dirty="0" smtClean="0">
                <a:solidFill>
                  <a:schemeClr val="tx1"/>
                </a:solidFill>
              </a:rPr>
              <a:t>13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50854" y="4234049"/>
            <a:ext cx="3148314" cy="383665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op</a:t>
            </a:r>
            <a:r>
              <a:rPr lang="en-US" sz="2400" baseline="-25000" dirty="0">
                <a:solidFill>
                  <a:prstClr val="black"/>
                </a:solidFill>
              </a:rPr>
              <a:t>21</a:t>
            </a:r>
            <a:r>
              <a:rPr lang="en-US" sz="2400" dirty="0">
                <a:solidFill>
                  <a:prstClr val="black"/>
                </a:solidFill>
              </a:rPr>
              <a:t>, op</a:t>
            </a:r>
            <a:r>
              <a:rPr lang="en-US" sz="2400" baseline="-25000" dirty="0">
                <a:solidFill>
                  <a:prstClr val="black"/>
                </a:solidFill>
              </a:rPr>
              <a:t>22</a:t>
            </a:r>
            <a:r>
              <a:rPr lang="en-US" sz="2400" dirty="0">
                <a:solidFill>
                  <a:prstClr val="black"/>
                </a:solidFill>
              </a:rPr>
              <a:t>, op</a:t>
            </a:r>
            <a:r>
              <a:rPr lang="en-US" sz="2400" baseline="-25000" dirty="0">
                <a:solidFill>
                  <a:prstClr val="black"/>
                </a:solidFill>
              </a:rPr>
              <a:t>23</a:t>
            </a:r>
            <a:r>
              <a:rPr lang="en-US" sz="2400" dirty="0">
                <a:solidFill>
                  <a:prstClr val="black"/>
                </a:solidFill>
              </a:rPr>
              <a:t>, op</a:t>
            </a:r>
            <a:r>
              <a:rPr lang="en-US" sz="2400" baseline="-25000" dirty="0">
                <a:solidFill>
                  <a:prstClr val="black"/>
                </a:solidFill>
              </a:rPr>
              <a:t>24</a:t>
            </a:r>
            <a:endParaRPr lang="en-US" sz="1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4749496"/>
            <a:ext cx="8229600" cy="18968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err="1" smtClean="0">
                <a:solidFill>
                  <a:schemeClr val="tx2"/>
                </a:solidFill>
              </a:rPr>
              <a:t>Serializable</a:t>
            </a:r>
            <a:r>
              <a:rPr lang="en-US" sz="3500" dirty="0" smtClean="0"/>
              <a:t> schedule</a:t>
            </a:r>
          </a:p>
          <a:p>
            <a:pPr lvl="1"/>
            <a:r>
              <a:rPr lang="en-US" sz="3000" dirty="0" smtClean="0"/>
              <a:t>Interleave operations</a:t>
            </a:r>
          </a:p>
          <a:p>
            <a:pPr lvl="1"/>
            <a:r>
              <a:rPr lang="en-US" sz="3000" dirty="0" smtClean="0"/>
              <a:t>Ensure end result is equivalent to </a:t>
            </a:r>
            <a:r>
              <a:rPr lang="en-US" sz="3000" i="1" dirty="0" smtClean="0"/>
              <a:t>some</a:t>
            </a:r>
            <a:r>
              <a:rPr lang="en-US" sz="3000" dirty="0" smtClean="0"/>
              <a:t> serial schedul</a:t>
            </a:r>
            <a:r>
              <a:rPr lang="en-US" dirty="0" smtClean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113582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[x] = Transaction 1, Read (x)</a:t>
            </a:r>
          </a:p>
          <a:p>
            <a:pPr marL="0" indent="0">
              <a:buNone/>
            </a:pPr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[x]</a:t>
            </a:r>
            <a:r>
              <a:rPr lang="en-US" dirty="0"/>
              <a:t> = Transaction 1, </a:t>
            </a:r>
            <a:r>
              <a:rPr lang="en-US" dirty="0" smtClean="0"/>
              <a:t>Write (</a:t>
            </a:r>
            <a:r>
              <a:rPr lang="en-US" dirty="0"/>
              <a:t>x)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= Transaction 1, Commit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= Transaction 1, </a:t>
            </a:r>
            <a:r>
              <a:rPr lang="en-US" dirty="0" smtClean="0"/>
              <a:t>Abort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[x], r</a:t>
            </a:r>
            <a:r>
              <a:rPr lang="en-US" baseline="-25000" dirty="0" smtClean="0"/>
              <a:t>1</a:t>
            </a:r>
            <a:r>
              <a:rPr lang="en-US" dirty="0" smtClean="0"/>
              <a:t>[y], w</a:t>
            </a:r>
            <a:r>
              <a:rPr lang="en-US" baseline="-25000" dirty="0" smtClean="0"/>
              <a:t>2</a:t>
            </a:r>
            <a:r>
              <a:rPr lang="en-US" dirty="0" smtClean="0"/>
              <a:t>[x], r</a:t>
            </a:r>
            <a:r>
              <a:rPr lang="en-US" baseline="-25000" dirty="0" smtClean="0"/>
              <a:t>2</a:t>
            </a:r>
            <a:r>
              <a:rPr lang="en-US" dirty="0" smtClean="0"/>
              <a:t>[y],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55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Histories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7748"/>
          </a:xfrm>
        </p:spPr>
        <p:txBody>
          <a:bodyPr/>
          <a:lstStyle/>
          <a:p>
            <a:r>
              <a:rPr lang="en-US" dirty="0" smtClean="0"/>
              <a:t>Operations of transaction T can be represented by a </a:t>
            </a:r>
            <a:r>
              <a:rPr lang="en-US" i="1" dirty="0" smtClean="0"/>
              <a:t>partial order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824499" y="3076187"/>
            <a:ext cx="2619738" cy="1104395"/>
            <a:chOff x="1772580" y="3386830"/>
            <a:chExt cx="2619738" cy="1104395"/>
          </a:xfrm>
        </p:grpSpPr>
        <p:sp>
          <p:nvSpPr>
            <p:cNvPr id="4" name="TextBox 3"/>
            <p:cNvSpPr txBox="1"/>
            <p:nvPr/>
          </p:nvSpPr>
          <p:spPr>
            <a:xfrm>
              <a:off x="1772580" y="3386830"/>
              <a:ext cx="586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r>
                <a:rPr lang="en-US" baseline="-25000" dirty="0" smtClean="0"/>
                <a:t>1</a:t>
              </a:r>
              <a:r>
                <a:rPr lang="en-US" dirty="0" smtClean="0"/>
                <a:t>[x]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72580" y="4121893"/>
              <a:ext cx="586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r>
                <a:rPr lang="en-US" baseline="-25000" dirty="0" smtClean="0"/>
                <a:t>1</a:t>
              </a:r>
              <a:r>
                <a:rPr lang="en-US" dirty="0" smtClean="0"/>
                <a:t>[</a:t>
              </a:r>
              <a:r>
                <a:rPr lang="en-US" dirty="0"/>
                <a:t>y</a:t>
              </a:r>
              <a:r>
                <a:rPr lang="en-US" dirty="0" smtClean="0"/>
                <a:t>]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24499" y="3811250"/>
              <a:ext cx="649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</a:t>
              </a:r>
              <a:r>
                <a:rPr lang="en-US" baseline="-25000" dirty="0" smtClean="0"/>
                <a:t>1</a:t>
              </a:r>
              <a:r>
                <a:rPr lang="en-US" dirty="0" smtClean="0"/>
                <a:t>[z]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3927" y="3811250"/>
              <a:ext cx="35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cxnSp>
          <p:nvCxnSpPr>
            <p:cNvPr id="9" name="Straight Arrow Connector 8"/>
            <p:cNvCxnSpPr>
              <a:stCxn id="4" idx="3"/>
              <a:endCxn id="6" idx="1"/>
            </p:cNvCxnSpPr>
            <p:nvPr/>
          </p:nvCxnSpPr>
          <p:spPr>
            <a:xfrm>
              <a:off x="2359550" y="3571496"/>
              <a:ext cx="464949" cy="424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3"/>
              <a:endCxn id="6" idx="1"/>
            </p:cNvCxnSpPr>
            <p:nvPr/>
          </p:nvCxnSpPr>
          <p:spPr>
            <a:xfrm flipV="1">
              <a:off x="2359550" y="3995916"/>
              <a:ext cx="464949" cy="31064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3"/>
              <a:endCxn id="7" idx="1"/>
            </p:cNvCxnSpPr>
            <p:nvPr/>
          </p:nvCxnSpPr>
          <p:spPr>
            <a:xfrm>
              <a:off x="3474249" y="3995916"/>
              <a:ext cx="55967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453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Histories </a:t>
            </a:r>
            <a:r>
              <a:rPr lang="en-US" dirty="0" smtClean="0"/>
              <a:t>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Conflicting operations</a:t>
            </a:r>
          </a:p>
          <a:p>
            <a:pPr lvl="1"/>
            <a:r>
              <a:rPr lang="en-US" dirty="0" smtClean="0"/>
              <a:t>Of two ops operating on the </a:t>
            </a:r>
            <a:r>
              <a:rPr lang="en-US" i="1" dirty="0" smtClean="0"/>
              <a:t>same</a:t>
            </a:r>
            <a:r>
              <a:rPr lang="en-US" dirty="0" smtClean="0"/>
              <a:t> data item, if one of them is a </a:t>
            </a:r>
            <a:r>
              <a:rPr lang="en-US" i="1" dirty="0" smtClean="0"/>
              <a:t>write</a:t>
            </a:r>
            <a:r>
              <a:rPr lang="en-US" dirty="0" smtClean="0"/>
              <a:t>, then the ops conflict</a:t>
            </a:r>
            <a:endParaRPr lang="en-US" dirty="0"/>
          </a:p>
          <a:p>
            <a:pPr lvl="1"/>
            <a:r>
              <a:rPr lang="en-US" dirty="0" smtClean="0"/>
              <a:t>An order </a:t>
            </a:r>
            <a:r>
              <a:rPr lang="en-US" i="1" dirty="0" smtClean="0"/>
              <a:t>has to be specified</a:t>
            </a:r>
            <a:r>
              <a:rPr lang="en-US" dirty="0" smtClean="0"/>
              <a:t> for conflicting operations</a:t>
            </a:r>
          </a:p>
        </p:txBody>
      </p:sp>
    </p:spTree>
    <p:extLst>
      <p:ext uri="{BB962C8B-B14F-4D97-AF65-F5344CB8AC3E}">
        <p14:creationId xmlns:p14="http://schemas.microsoft.com/office/powerpoint/2010/main" val="274281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Histories </a:t>
            </a:r>
            <a:r>
              <a:rPr lang="en-US" dirty="0" smtClean="0"/>
              <a:t>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15016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Complete History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818686"/>
              </p:ext>
            </p:extLst>
          </p:nvPr>
        </p:nvGraphicFramePr>
        <p:xfrm>
          <a:off x="1419224" y="2395533"/>
          <a:ext cx="6253137" cy="4088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" name="Equation" r:id="rId3" imgW="3632200" imgH="2374900" progId="Equation.3">
                  <p:embed/>
                </p:oleObj>
              </mc:Choice>
              <mc:Fallback>
                <p:oleObj name="Equation" r:id="rId3" imgW="3632200" imgH="2374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9224" y="2395533"/>
                        <a:ext cx="6253137" cy="4088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868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Serializable</a:t>
            </a:r>
            <a:r>
              <a:rPr lang="en-US" dirty="0" smtClean="0"/>
              <a:t> Histories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go</a:t>
            </a:r>
            <a:r>
              <a:rPr lang="en-US" dirty="0" smtClean="0">
                <a:solidFill>
                  <a:srgbClr val="1F497D"/>
                </a:solidFill>
              </a:rPr>
              <a:t>al</a:t>
            </a:r>
            <a:r>
              <a:rPr lang="en-US" dirty="0" smtClean="0"/>
              <a:t>: Ensure that the interleaving operations guarantee a </a:t>
            </a:r>
            <a:r>
              <a:rPr lang="en-US" dirty="0" err="1" smtClean="0"/>
              <a:t>serializable</a:t>
            </a:r>
            <a:r>
              <a:rPr lang="en-US" dirty="0" smtClean="0"/>
              <a:t> history.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The method</a:t>
            </a:r>
            <a:endParaRPr lang="en-US" dirty="0"/>
          </a:p>
          <a:p>
            <a:pPr lvl="1"/>
            <a:r>
              <a:rPr lang="en-US" dirty="0" smtClean="0"/>
              <a:t>When are two histories equivalent?</a:t>
            </a:r>
          </a:p>
          <a:p>
            <a:pPr lvl="1"/>
            <a:r>
              <a:rPr lang="en-US" dirty="0" smtClean="0"/>
              <a:t>When is a history serial?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4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of Histories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en-US" dirty="0"/>
              <a:t> </a:t>
            </a:r>
            <a:r>
              <a:rPr lang="en-US" dirty="0" smtClean="0"/>
              <a:t>H’ if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hey are defined over the same set of transactions and they have the same operations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they order conflicting operations the same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0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of Histories </a:t>
            </a:r>
            <a:r>
              <a:rPr lang="en-US" dirty="0" smtClean="0"/>
              <a:t>(2/</a:t>
            </a:r>
            <a:r>
              <a:rPr lang="en-US" dirty="0"/>
              <a:t>2)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69" y="1272110"/>
            <a:ext cx="7621994" cy="51178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567" y="6429685"/>
            <a:ext cx="8976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Source</a:t>
            </a:r>
            <a:r>
              <a:rPr lang="en-US" sz="1600" dirty="0" smtClean="0"/>
              <a:t>: Concurrency Control and Recovery in Database Systems: Bernstein, </a:t>
            </a:r>
            <a:r>
              <a:rPr lang="en-US" sz="1600" dirty="0" err="1" smtClean="0"/>
              <a:t>Hadzilacos</a:t>
            </a:r>
            <a:r>
              <a:rPr lang="en-US" sz="1600" dirty="0" smtClean="0"/>
              <a:t> and Goodman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159375" y="29109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22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complete history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/>
                </a:solidFill>
              </a:rPr>
              <a:t>serial </a:t>
            </a:r>
            <a:r>
              <a:rPr lang="en-US" dirty="0" smtClean="0"/>
              <a:t>if for every pair of transactions T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T</a:t>
            </a:r>
            <a:r>
              <a:rPr lang="en-US" baseline="-25000" dirty="0" err="1"/>
              <a:t>k</a:t>
            </a:r>
            <a:r>
              <a:rPr lang="en-US" dirty="0" smtClean="0"/>
              <a:t>,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all operations of T</a:t>
            </a:r>
            <a:r>
              <a:rPr lang="en-US" baseline="-25000" dirty="0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occur before </a:t>
            </a:r>
            <a:r>
              <a:rPr lang="en-US" dirty="0" err="1" smtClean="0">
                <a:solidFill>
                  <a:srgbClr val="000000"/>
                </a:solidFill>
              </a:rPr>
              <a:t>T</a:t>
            </a:r>
            <a:r>
              <a:rPr lang="en-US" baseline="-25000" dirty="0" err="1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 OR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all operations of </a:t>
            </a:r>
            <a:r>
              <a:rPr lang="en-US" dirty="0" err="1" smtClean="0">
                <a:solidFill>
                  <a:srgbClr val="000000"/>
                </a:solidFill>
              </a:rPr>
              <a:t>T</a:t>
            </a:r>
            <a:r>
              <a:rPr lang="en-US" baseline="-25000" dirty="0" err="1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 occur before T</a:t>
            </a:r>
            <a:r>
              <a:rPr lang="en-US" baseline="-25000" dirty="0" smtClean="0">
                <a:solidFill>
                  <a:srgbClr val="000000"/>
                </a:solidFill>
              </a:rPr>
              <a:t>i</a:t>
            </a:r>
            <a:endParaRPr lang="en-US" baseline="-25000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 history is </a:t>
            </a:r>
            <a:r>
              <a:rPr lang="en-US" i="1" dirty="0" err="1" smtClean="0">
                <a:solidFill>
                  <a:srgbClr val="000000"/>
                </a:solidFill>
              </a:rPr>
              <a:t>serializable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if its </a:t>
            </a:r>
            <a:r>
              <a:rPr lang="en-US" dirty="0" smtClean="0">
                <a:solidFill>
                  <a:schemeClr val="tx2"/>
                </a:solidFill>
              </a:rPr>
              <a:t>committed projection</a:t>
            </a:r>
            <a:r>
              <a:rPr lang="en-US" dirty="0" smtClean="0">
                <a:solidFill>
                  <a:srgbClr val="000000"/>
                </a:solidFill>
              </a:rPr>
              <a:t> is equivalent to a serial history.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66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Serialization Graph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604360"/>
              </p:ext>
            </p:extLst>
          </p:nvPr>
        </p:nvGraphicFramePr>
        <p:xfrm>
          <a:off x="1255713" y="1905000"/>
          <a:ext cx="6805612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" name="Equation" r:id="rId3" imgW="3365500" imgH="901700" progId="Equation.3">
                  <p:embed/>
                </p:oleObj>
              </mc:Choice>
              <mc:Fallback>
                <p:oleObj name="Equation" r:id="rId3" imgW="3365500" imgH="901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5713" y="1905000"/>
                        <a:ext cx="6805612" cy="182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321284" y="3727450"/>
            <a:ext cx="8607758" cy="2514600"/>
            <a:chOff x="321284" y="3727450"/>
            <a:chExt cx="8607758" cy="2514600"/>
          </a:xfrm>
        </p:grpSpPr>
        <p:cxnSp>
          <p:nvCxnSpPr>
            <p:cNvPr id="11" name="Straight Arrow Connector 10"/>
            <p:cNvCxnSpPr>
              <a:stCxn id="7" idx="3"/>
              <a:endCxn id="8" idx="1"/>
            </p:cNvCxnSpPr>
            <p:nvPr/>
          </p:nvCxnSpPr>
          <p:spPr>
            <a:xfrm>
              <a:off x="7381628" y="4458444"/>
              <a:ext cx="28190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5347227"/>
                </p:ext>
              </p:extLst>
            </p:nvPr>
          </p:nvGraphicFramePr>
          <p:xfrm>
            <a:off x="321284" y="3727450"/>
            <a:ext cx="6253163" cy="2514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07" name="Equation" r:id="rId5" imgW="3632200" imgH="1460500" progId="Equation.3">
                    <p:embed/>
                  </p:oleObj>
                </mc:Choice>
                <mc:Fallback>
                  <p:oleObj name="Equation" r:id="rId5" imgW="3632200" imgH="14605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21284" y="3727450"/>
                          <a:ext cx="6253163" cy="2514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7010951" y="4273778"/>
              <a:ext cx="37067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63537" y="4273778"/>
              <a:ext cx="37067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316123" y="4287559"/>
              <a:ext cx="37067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/>
                <a:t>2</a:t>
              </a:r>
            </a:p>
          </p:txBody>
        </p:sp>
        <p:cxnSp>
          <p:nvCxnSpPr>
            <p:cNvPr id="13" name="Curved Connector 12"/>
            <p:cNvCxnSpPr>
              <a:stCxn id="7" idx="2"/>
              <a:endCxn id="9" idx="2"/>
            </p:cNvCxnSpPr>
            <p:nvPr/>
          </p:nvCxnSpPr>
          <p:spPr>
            <a:xfrm rot="16200000" flipH="1">
              <a:off x="7841986" y="3997414"/>
              <a:ext cx="13781" cy="1305172"/>
            </a:xfrm>
            <a:prstGeom prst="curvedConnector3">
              <a:avLst>
                <a:gd name="adj1" fmla="val 175880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3"/>
              <a:endCxn id="9" idx="1"/>
            </p:cNvCxnSpPr>
            <p:nvPr/>
          </p:nvCxnSpPr>
          <p:spPr>
            <a:xfrm>
              <a:off x="8034214" y="4458444"/>
              <a:ext cx="281909" cy="137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719931" y="4021861"/>
              <a:ext cx="2209111" cy="104515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528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Atomicity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Consistency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Isolation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Durability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1F497D"/>
                </a:solidFill>
              </a:rPr>
              <a:t>Database system </a:t>
            </a:r>
            <a:r>
              <a:rPr lang="en-US" i="1" dirty="0" smtClean="0">
                <a:solidFill>
                  <a:srgbClr val="1F497D"/>
                </a:solidFill>
              </a:rPr>
              <a:t>must</a:t>
            </a:r>
            <a:r>
              <a:rPr lang="en-US" dirty="0" smtClean="0">
                <a:solidFill>
                  <a:srgbClr val="1F497D"/>
                </a:solidFill>
              </a:rPr>
              <a:t> ensure ACID properties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7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Serializability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A history H is </a:t>
            </a:r>
            <a:r>
              <a:rPr lang="en-US" dirty="0" err="1" smtClean="0">
                <a:solidFill>
                  <a:schemeClr val="tx2"/>
                </a:solidFill>
              </a:rPr>
              <a:t>serializable</a:t>
            </a:r>
            <a:r>
              <a:rPr lang="en-US" dirty="0" smtClean="0">
                <a:solidFill>
                  <a:schemeClr val="tx2"/>
                </a:solidFill>
              </a:rPr>
              <a:t> if its serialization graph SG(H) is acyclic</a:t>
            </a:r>
          </a:p>
          <a:p>
            <a:pPr marL="0" indent="0" algn="ctr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C0504D"/>
                </a:solidFill>
              </a:rPr>
              <a:t>On your own</a:t>
            </a:r>
          </a:p>
          <a:p>
            <a:pPr marL="449263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How do recoverability, strict schedules, cascading aborts fit into the big picture?</a:t>
            </a:r>
          </a:p>
          <a:p>
            <a:pPr marL="0" indent="0" algn="ctr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60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1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66733" y="2125140"/>
            <a:ext cx="2904454" cy="6161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Transaction Manager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866733" y="3038318"/>
            <a:ext cx="2904454" cy="6161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Scheduler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866733" y="4468171"/>
            <a:ext cx="2904454" cy="6161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Recovery Manager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866733" y="5381348"/>
            <a:ext cx="2904454" cy="6161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 Manager</a:t>
            </a:r>
            <a:endParaRPr lang="en-US" sz="2400" dirty="0"/>
          </a:p>
        </p:txBody>
      </p:sp>
      <p:sp>
        <p:nvSpPr>
          <p:cNvPr id="8" name="Can 7"/>
          <p:cNvSpPr/>
          <p:nvPr/>
        </p:nvSpPr>
        <p:spPr>
          <a:xfrm>
            <a:off x="7200728" y="4293234"/>
            <a:ext cx="1177310" cy="1786023"/>
          </a:xfrm>
          <a:prstGeom prst="can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64972" y="4086821"/>
            <a:ext cx="3545697" cy="23389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6274123" y="5084338"/>
            <a:ext cx="779550" cy="29701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80138" y="1462637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04799" y="1417638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0535" y="1570038"/>
            <a:ext cx="1364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n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1" idx="2"/>
          </p:cNvCxnSpPr>
          <p:nvPr/>
        </p:nvCxnSpPr>
        <p:spPr>
          <a:xfrm>
            <a:off x="1575701" y="1831969"/>
            <a:ext cx="2146023" cy="293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2"/>
            <a:endCxn id="4" idx="0"/>
          </p:cNvCxnSpPr>
          <p:nvPr/>
        </p:nvCxnSpPr>
        <p:spPr>
          <a:xfrm>
            <a:off x="3400362" y="1786970"/>
            <a:ext cx="918598" cy="338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2"/>
          </p:cNvCxnSpPr>
          <p:nvPr/>
        </p:nvCxnSpPr>
        <p:spPr>
          <a:xfrm flipH="1">
            <a:off x="5205385" y="1939370"/>
            <a:ext cx="1647582" cy="185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  <a:endCxn id="5" idx="0"/>
          </p:cNvCxnSpPr>
          <p:nvPr/>
        </p:nvCxnSpPr>
        <p:spPr>
          <a:xfrm>
            <a:off x="4318960" y="2741307"/>
            <a:ext cx="0" cy="2970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2"/>
            <a:endCxn id="9" idx="0"/>
          </p:cNvCxnSpPr>
          <p:nvPr/>
        </p:nvCxnSpPr>
        <p:spPr>
          <a:xfrm>
            <a:off x="4318960" y="3654485"/>
            <a:ext cx="18861" cy="4323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7" idx="0"/>
          </p:cNvCxnSpPr>
          <p:nvPr/>
        </p:nvCxnSpPr>
        <p:spPr>
          <a:xfrm>
            <a:off x="4318960" y="5084338"/>
            <a:ext cx="0" cy="2970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45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Management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98380" y="1746919"/>
            <a:ext cx="3303802" cy="13021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Transaction Manager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Receives Transactions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Sends operations to scheduler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998380" y="4245973"/>
            <a:ext cx="3303802" cy="17663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Scheduler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Execute op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Reject op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Delay op</a:t>
            </a:r>
            <a:endParaRPr lang="en-US" sz="2400" dirty="0"/>
          </a:p>
        </p:txBody>
      </p:sp>
      <p:cxnSp>
        <p:nvCxnSpPr>
          <p:cNvPr id="12" name="Straight Connector 11"/>
          <p:cNvCxnSpPr>
            <a:stCxn id="4" idx="2"/>
            <a:endCxn id="5" idx="0"/>
          </p:cNvCxnSpPr>
          <p:nvPr/>
        </p:nvCxnSpPr>
        <p:spPr>
          <a:xfrm>
            <a:off x="4650281" y="3049072"/>
            <a:ext cx="0" cy="1196901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71388" y="3076381"/>
            <a:ext cx="1187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</a:t>
            </a:r>
            <a:r>
              <a:rPr lang="en-US" baseline="-25000" dirty="0" smtClean="0"/>
              <a:t>1</a:t>
            </a:r>
            <a:r>
              <a:rPr lang="en-US" dirty="0" smtClean="0"/>
              <a:t>(x)</a:t>
            </a:r>
          </a:p>
          <a:p>
            <a:r>
              <a:rPr lang="en-US" dirty="0" smtClean="0"/>
              <a:t>Write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dirty="0" err="1" smtClean="0"/>
              <a:t>y,k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Read</a:t>
            </a:r>
            <a:r>
              <a:rPr lang="en-US" baseline="-25000" dirty="0" smtClean="0"/>
              <a:t>2</a:t>
            </a:r>
            <a:r>
              <a:rPr lang="en-US" dirty="0" smtClean="0"/>
              <a:t>(x)</a:t>
            </a:r>
          </a:p>
          <a:p>
            <a:r>
              <a:rPr lang="en-US" dirty="0" smtClean="0"/>
              <a:t>Commit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240890" y="1722145"/>
            <a:ext cx="1802514" cy="311590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1</a:t>
            </a:r>
          </a:p>
          <a:p>
            <a:pPr algn="ctr"/>
            <a:r>
              <a:rPr lang="en-US" dirty="0" smtClean="0"/>
              <a:t>Transaction 2</a:t>
            </a:r>
          </a:p>
          <a:p>
            <a:pPr algn="ctr"/>
            <a:r>
              <a:rPr lang="en-US" dirty="0" smtClean="0"/>
              <a:t>Transaction 3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Transaction n</a:t>
            </a:r>
            <a:endParaRPr lang="en-US" dirty="0"/>
          </a:p>
        </p:txBody>
      </p:sp>
      <p:sp>
        <p:nvSpPr>
          <p:cNvPr id="26" name="Left-Right Arrow 25"/>
          <p:cNvSpPr/>
          <p:nvPr/>
        </p:nvSpPr>
        <p:spPr>
          <a:xfrm>
            <a:off x="2043404" y="2339270"/>
            <a:ext cx="954976" cy="28674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973004" y="4245973"/>
            <a:ext cx="1993689" cy="1766373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7784476" y="4226323"/>
            <a:ext cx="1177310" cy="1786023"/>
          </a:xfrm>
          <a:prstGeom prst="can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29" name="Left-Right Arrow 28"/>
          <p:cNvSpPr/>
          <p:nvPr/>
        </p:nvSpPr>
        <p:spPr>
          <a:xfrm>
            <a:off x="6302182" y="5042872"/>
            <a:ext cx="670822" cy="28674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7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data item x has a </a:t>
            </a:r>
            <a:r>
              <a:rPr lang="en-US" dirty="0" smtClean="0">
                <a:solidFill>
                  <a:srgbClr val="1F497D"/>
                </a:solidFill>
              </a:rPr>
              <a:t>lock</a:t>
            </a:r>
            <a:r>
              <a:rPr lang="en-US" dirty="0" smtClean="0"/>
              <a:t> associated with it</a:t>
            </a:r>
          </a:p>
          <a:p>
            <a:r>
              <a:rPr lang="en-US" dirty="0" smtClean="0"/>
              <a:t>If T wants to access x</a:t>
            </a:r>
          </a:p>
          <a:p>
            <a:pPr lvl="1"/>
            <a:r>
              <a:rPr lang="en-US" dirty="0" smtClean="0"/>
              <a:t>Scheduler first acquires a lock on x</a:t>
            </a:r>
          </a:p>
          <a:p>
            <a:pPr lvl="1"/>
            <a:r>
              <a:rPr lang="en-US" dirty="0" smtClean="0"/>
              <a:t>Only one transaction can hold a lock on x</a:t>
            </a:r>
          </a:p>
          <a:p>
            <a:r>
              <a:rPr lang="en-US" dirty="0" smtClean="0"/>
              <a:t>T releases the lock after processing</a:t>
            </a:r>
          </a:p>
          <a:p>
            <a:pPr algn="ctr"/>
            <a:endParaRPr lang="en-US" dirty="0">
              <a:solidFill>
                <a:srgbClr val="1F497D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1F497D"/>
                </a:solidFill>
              </a:rPr>
              <a:t>Locking is used by the scheduler to ensure </a:t>
            </a:r>
            <a:r>
              <a:rPr lang="en-US" dirty="0" err="1" smtClean="0">
                <a:solidFill>
                  <a:srgbClr val="1F497D"/>
                </a:solidFill>
              </a:rPr>
              <a:t>serializability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9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 lock and write lock</a:t>
            </a:r>
          </a:p>
          <a:p>
            <a:pPr marL="457200" lvl="1" indent="0">
              <a:buNone/>
            </a:pPr>
            <a:r>
              <a:rPr lang="en-US" dirty="0" err="1" smtClean="0"/>
              <a:t>rl</a:t>
            </a:r>
            <a:r>
              <a:rPr lang="en-US" dirty="0" smtClean="0"/>
              <a:t>[x], </a:t>
            </a:r>
            <a:r>
              <a:rPr lang="en-US" dirty="0" err="1" smtClean="0"/>
              <a:t>wl</a:t>
            </a:r>
            <a:r>
              <a:rPr lang="en-US" dirty="0" smtClean="0"/>
              <a:t>[x]</a:t>
            </a:r>
          </a:p>
          <a:p>
            <a:r>
              <a:rPr lang="en-US" dirty="0" smtClean="0"/>
              <a:t>Obtaining read and write locks</a:t>
            </a:r>
          </a:p>
          <a:p>
            <a:pPr marL="457200" lvl="1" indent="0">
              <a:buNone/>
            </a:pPr>
            <a:r>
              <a:rPr lang="en-US" dirty="0" err="1" smtClean="0"/>
              <a:t>rl</a:t>
            </a:r>
            <a:r>
              <a:rPr lang="en-US" baseline="-25000" dirty="0" err="1" smtClean="0"/>
              <a:t>i</a:t>
            </a:r>
            <a:r>
              <a:rPr lang="en-US" dirty="0" smtClean="0"/>
              <a:t>[x], </a:t>
            </a:r>
            <a:r>
              <a:rPr lang="en-US" dirty="0" err="1" smtClean="0"/>
              <a:t>wl</a:t>
            </a:r>
            <a:r>
              <a:rPr lang="en-US" baseline="-25000" dirty="0" err="1" smtClean="0"/>
              <a:t>i</a:t>
            </a:r>
            <a:r>
              <a:rPr lang="en-US" dirty="0" smtClean="0"/>
              <a:t>[x]</a:t>
            </a:r>
          </a:p>
          <a:p>
            <a:r>
              <a:rPr lang="en-US" dirty="0"/>
              <a:t>	</a:t>
            </a:r>
            <a:r>
              <a:rPr lang="en-US" dirty="0" smtClean="0"/>
              <a:t>Lock table</a:t>
            </a:r>
          </a:p>
          <a:p>
            <a:pPr lvl="1"/>
            <a:r>
              <a:rPr lang="en-US" dirty="0" smtClean="0"/>
              <a:t>Entries of the form [x, r, T</a:t>
            </a:r>
            <a:r>
              <a:rPr lang="en-US" baseline="-25000" dirty="0" smtClean="0"/>
              <a:t>i</a:t>
            </a:r>
            <a:r>
              <a:rPr lang="en-US" dirty="0" smtClean="0"/>
              <a:t>]</a:t>
            </a:r>
          </a:p>
          <a:p>
            <a:r>
              <a:rPr lang="en-US" dirty="0" smtClean="0"/>
              <a:t>Conflicting locks</a:t>
            </a:r>
          </a:p>
          <a:p>
            <a:pPr lvl="1"/>
            <a:r>
              <a:rPr lang="en-US" dirty="0" err="1" smtClean="0"/>
              <a:t>pl</a:t>
            </a:r>
            <a:r>
              <a:rPr lang="en-US" baseline="-25000" dirty="0" err="1" smtClean="0"/>
              <a:t>i</a:t>
            </a:r>
            <a:r>
              <a:rPr lang="en-US" dirty="0" smtClean="0"/>
              <a:t>[x], </a:t>
            </a:r>
            <a:r>
              <a:rPr lang="en-US" dirty="0" err="1" smtClean="0"/>
              <a:t>ql</a:t>
            </a:r>
            <a:r>
              <a:rPr lang="en-US" baseline="-25000" dirty="0" err="1" smtClean="0"/>
              <a:t>k</a:t>
            </a:r>
            <a:r>
              <a:rPr lang="en-US" dirty="0" smtClean="0"/>
              <a:t>[y], x = y and </a:t>
            </a:r>
            <a:r>
              <a:rPr lang="en-US" dirty="0" err="1" smtClean="0"/>
              <a:t>p,q</a:t>
            </a:r>
            <a:r>
              <a:rPr lang="en-US" dirty="0" smtClean="0"/>
              <a:t> conflict</a:t>
            </a:r>
          </a:p>
          <a:p>
            <a:r>
              <a:rPr lang="en-US" dirty="0" smtClean="0"/>
              <a:t>Unlock</a:t>
            </a:r>
          </a:p>
          <a:p>
            <a:pPr marL="457200" lvl="1" indent="0">
              <a:buNone/>
            </a:pPr>
            <a:r>
              <a:rPr lang="en-US" dirty="0" err="1" smtClean="0"/>
              <a:t>ru</a:t>
            </a:r>
            <a:r>
              <a:rPr lang="en-US" baseline="-25000" dirty="0" err="1" smtClean="0"/>
              <a:t>i</a:t>
            </a:r>
            <a:r>
              <a:rPr lang="en-US" dirty="0" smtClean="0"/>
              <a:t>[x], </a:t>
            </a:r>
            <a:r>
              <a:rPr lang="en-US" dirty="0" err="1" smtClean="0"/>
              <a:t>wu</a:t>
            </a:r>
            <a:r>
              <a:rPr lang="en-US" baseline="-25000" dirty="0" err="1" smtClean="0"/>
              <a:t>i</a:t>
            </a:r>
            <a:r>
              <a:rPr lang="en-US" dirty="0" smtClean="0"/>
              <a:t>[x]</a:t>
            </a:r>
          </a:p>
        </p:txBody>
      </p:sp>
    </p:spTree>
    <p:extLst>
      <p:ext uri="{BB962C8B-B14F-4D97-AF65-F5344CB8AC3E}">
        <p14:creationId xmlns:p14="http://schemas.microsoft.com/office/powerpoint/2010/main" val="383653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2</a:t>
            </a:r>
            <a:r>
              <a:rPr lang="en-US" dirty="0"/>
              <a:t>-Phase Locking (2PL)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1056" y="1891862"/>
            <a:ext cx="1357538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Receive p</a:t>
            </a:r>
            <a:r>
              <a:rPr lang="en-US" baseline="-25000" dirty="0" smtClean="0"/>
              <a:t>i</a:t>
            </a:r>
            <a:r>
              <a:rPr lang="en-US" dirty="0" smtClean="0"/>
              <a:t>[x]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4008" y="2825372"/>
            <a:ext cx="1891634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is </a:t>
            </a:r>
            <a:r>
              <a:rPr lang="en-US" dirty="0" err="1" smtClean="0"/>
              <a:t>ql</a:t>
            </a:r>
            <a:r>
              <a:rPr lang="en-US" baseline="-25000" dirty="0" err="1" smtClean="0"/>
              <a:t>k</a:t>
            </a:r>
            <a:r>
              <a:rPr lang="en-US" dirty="0" smtClean="0"/>
              <a:t>[x] set such that p and q conflict?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7532" y="4552119"/>
            <a:ext cx="162458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[x] delayed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0143" y="3102371"/>
            <a:ext cx="1421757" cy="369332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Acquire </a:t>
            </a:r>
            <a:r>
              <a:rPr lang="en-US" dirty="0" err="1" smtClean="0"/>
              <a:t>pl</a:t>
            </a:r>
            <a:r>
              <a:rPr lang="en-US" baseline="-25000" dirty="0" err="1" smtClean="0"/>
              <a:t>i</a:t>
            </a:r>
            <a:r>
              <a:rPr lang="en-US" dirty="0" smtClean="0"/>
              <a:t>[x]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81297" y="3942371"/>
            <a:ext cx="1639598" cy="369332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[x] scheduled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>
            <a:off x="1699825" y="2261194"/>
            <a:ext cx="0" cy="5641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7" idx="0"/>
          </p:cNvCxnSpPr>
          <p:nvPr/>
        </p:nvCxnSpPr>
        <p:spPr>
          <a:xfrm>
            <a:off x="1699825" y="3748702"/>
            <a:ext cx="0" cy="8034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8" idx="1"/>
          </p:cNvCxnSpPr>
          <p:nvPr/>
        </p:nvCxnSpPr>
        <p:spPr>
          <a:xfrm>
            <a:off x="2645642" y="3287037"/>
            <a:ext cx="7445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9" idx="0"/>
          </p:cNvCxnSpPr>
          <p:nvPr/>
        </p:nvCxnSpPr>
        <p:spPr>
          <a:xfrm>
            <a:off x="4101022" y="3471703"/>
            <a:ext cx="74" cy="470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77792" y="1417639"/>
            <a:ext cx="4920894" cy="428440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08029" y="1491752"/>
            <a:ext cx="92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RULE 1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764696" y="2825372"/>
            <a:ext cx="516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823009" y="3942371"/>
            <a:ext cx="52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21990" y="1430868"/>
            <a:ext cx="2612220" cy="1231106"/>
          </a:xfrm>
          <a:prstGeom prst="rect">
            <a:avLst/>
          </a:prstGeom>
          <a:noFill/>
          <a:ln>
            <a:solidFill>
              <a:srgbClr val="C0504D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RULE 2</a:t>
            </a:r>
          </a:p>
          <a:p>
            <a:endParaRPr lang="en-US" dirty="0"/>
          </a:p>
          <a:p>
            <a:r>
              <a:rPr lang="en-US" dirty="0" err="1" smtClean="0"/>
              <a:t>pl</a:t>
            </a:r>
            <a:r>
              <a:rPr lang="en-US" baseline="-25000" dirty="0" err="1" smtClean="0"/>
              <a:t>i</a:t>
            </a:r>
            <a:r>
              <a:rPr lang="en-US" dirty="0" smtClean="0"/>
              <a:t>[x] cannot be released until p</a:t>
            </a:r>
            <a:r>
              <a:rPr lang="en-US" baseline="-25000" dirty="0" smtClean="0"/>
              <a:t>i</a:t>
            </a:r>
            <a:r>
              <a:rPr lang="en-US" dirty="0" smtClean="0"/>
              <a:t>[x] is completed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21990" y="3471703"/>
            <a:ext cx="2612220" cy="1508105"/>
          </a:xfrm>
          <a:prstGeom prst="rect">
            <a:avLst/>
          </a:prstGeom>
          <a:noFill/>
          <a:ln>
            <a:solidFill>
              <a:srgbClr val="C0504D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RULE 3 (2 Phase Rule)</a:t>
            </a:r>
          </a:p>
          <a:p>
            <a:endParaRPr lang="en-US" dirty="0"/>
          </a:p>
          <a:p>
            <a:r>
              <a:rPr lang="en-US" dirty="0" smtClean="0"/>
              <a:t>Once a lock is </a:t>
            </a:r>
            <a:r>
              <a:rPr lang="en-US" b="1" dirty="0" smtClean="0"/>
              <a:t>released</a:t>
            </a:r>
            <a:r>
              <a:rPr lang="en-US" dirty="0" smtClean="0"/>
              <a:t> </a:t>
            </a:r>
            <a:r>
              <a:rPr lang="en-US" i="1" dirty="0" smtClean="0"/>
              <a:t>no other locks </a:t>
            </a:r>
            <a:r>
              <a:rPr lang="en-US" dirty="0" smtClean="0"/>
              <a:t>may be obtained.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28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2-phase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34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Once a lock is </a:t>
            </a:r>
            <a:r>
              <a:rPr lang="en-US" b="1" dirty="0"/>
              <a:t>released</a:t>
            </a:r>
            <a:r>
              <a:rPr lang="en-US" dirty="0"/>
              <a:t> </a:t>
            </a:r>
            <a:r>
              <a:rPr lang="en-US" i="1" dirty="0"/>
              <a:t>no other locks </a:t>
            </a:r>
            <a:r>
              <a:rPr lang="en-US" dirty="0"/>
              <a:t>may be obtained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 r</a:t>
            </a:r>
            <a:r>
              <a:rPr lang="en-US" baseline="-25000" dirty="0" smtClean="0"/>
              <a:t>1</a:t>
            </a:r>
            <a:r>
              <a:rPr lang="en-US" dirty="0" smtClean="0"/>
              <a:t>[x]  w</a:t>
            </a:r>
            <a:r>
              <a:rPr lang="en-US" baseline="-25000" dirty="0" smtClean="0"/>
              <a:t>1</a:t>
            </a:r>
            <a:r>
              <a:rPr lang="en-US" dirty="0" smtClean="0"/>
              <a:t>[y]  c</a:t>
            </a:r>
            <a:r>
              <a:rPr lang="en-US" baseline="-25000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: w</a:t>
            </a:r>
            <a:r>
              <a:rPr lang="en-US" baseline="-25000" dirty="0" smtClean="0"/>
              <a:t>2</a:t>
            </a:r>
            <a:r>
              <a:rPr lang="en-US" dirty="0" smtClean="0"/>
              <a:t>[x]  w</a:t>
            </a:r>
            <a:r>
              <a:rPr lang="en-US" baseline="-25000" dirty="0" smtClean="0"/>
              <a:t>2</a:t>
            </a:r>
            <a:r>
              <a:rPr lang="en-US" dirty="0" smtClean="0"/>
              <a:t>[y]  c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 = </a:t>
            </a:r>
            <a:r>
              <a:rPr lang="en-US" b="1" dirty="0" smtClean="0">
                <a:solidFill>
                  <a:srgbClr val="1F497D"/>
                </a:solidFill>
              </a:rPr>
              <a:t>rl</a:t>
            </a:r>
            <a:r>
              <a:rPr lang="en-US" b="1" baseline="-25000" dirty="0" smtClean="0">
                <a:solidFill>
                  <a:srgbClr val="1F497D"/>
                </a:solidFill>
              </a:rPr>
              <a:t>1</a:t>
            </a:r>
            <a:r>
              <a:rPr lang="en-US" b="1" dirty="0" smtClean="0">
                <a:solidFill>
                  <a:srgbClr val="1F497D"/>
                </a:solidFill>
              </a:rPr>
              <a:t>[x]</a:t>
            </a:r>
            <a:r>
              <a:rPr lang="en-US" dirty="0" smtClean="0">
                <a:solidFill>
                  <a:srgbClr val="1F497D"/>
                </a:solidFill>
              </a:rPr>
              <a:t> r</a:t>
            </a:r>
            <a:r>
              <a:rPr lang="en-US" baseline="-25000" dirty="0" smtClean="0">
                <a:solidFill>
                  <a:srgbClr val="1F497D"/>
                </a:solidFill>
              </a:rPr>
              <a:t>1</a:t>
            </a:r>
            <a:r>
              <a:rPr lang="en-US" dirty="0" smtClean="0">
                <a:solidFill>
                  <a:srgbClr val="1F497D"/>
                </a:solidFill>
              </a:rPr>
              <a:t>[x] </a:t>
            </a:r>
            <a:r>
              <a:rPr lang="en-US" b="1" dirty="0" smtClean="0">
                <a:solidFill>
                  <a:srgbClr val="1F497D"/>
                </a:solidFill>
              </a:rPr>
              <a:t>ru</a:t>
            </a:r>
            <a:r>
              <a:rPr lang="en-US" b="1" baseline="-25000" dirty="0" smtClean="0">
                <a:solidFill>
                  <a:srgbClr val="1F497D"/>
                </a:solidFill>
              </a:rPr>
              <a:t>1</a:t>
            </a:r>
            <a:r>
              <a:rPr lang="en-US" b="1" dirty="0" smtClean="0">
                <a:solidFill>
                  <a:srgbClr val="1F497D"/>
                </a:solidFill>
              </a:rPr>
              <a:t>[x]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wl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[x] </a:t>
            </a:r>
            <a:r>
              <a:rPr lang="en-US" dirty="0" smtClean="0">
                <a:solidFill>
                  <a:schemeClr val="accent2"/>
                </a:solidFill>
              </a:rPr>
              <a:t>w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[x] </a:t>
            </a:r>
            <a:r>
              <a:rPr lang="en-US" b="1" dirty="0" smtClean="0">
                <a:solidFill>
                  <a:schemeClr val="accent2"/>
                </a:solidFill>
              </a:rPr>
              <a:t>wl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[y] </a:t>
            </a:r>
            <a:r>
              <a:rPr lang="en-US" dirty="0" smtClean="0">
                <a:solidFill>
                  <a:schemeClr val="accent2"/>
                </a:solidFill>
              </a:rPr>
              <a:t>w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[y] </a:t>
            </a:r>
            <a:r>
              <a:rPr lang="en-US" b="1" dirty="0" smtClean="0">
                <a:solidFill>
                  <a:srgbClr val="C0504D"/>
                </a:solidFill>
              </a:rPr>
              <a:t>wu</a:t>
            </a:r>
            <a:r>
              <a:rPr lang="en-US" b="1" baseline="-25000" dirty="0" smtClean="0">
                <a:solidFill>
                  <a:srgbClr val="C0504D"/>
                </a:solidFill>
              </a:rPr>
              <a:t>2</a:t>
            </a:r>
            <a:r>
              <a:rPr lang="en-US" b="1" dirty="0" smtClean="0">
                <a:solidFill>
                  <a:srgbClr val="C0504D"/>
                </a:solidFill>
              </a:rPr>
              <a:t>[x] wu</a:t>
            </a:r>
            <a:r>
              <a:rPr lang="en-US" b="1" baseline="-25000" dirty="0" smtClean="0">
                <a:solidFill>
                  <a:srgbClr val="C0504D"/>
                </a:solidFill>
              </a:rPr>
              <a:t>2</a:t>
            </a:r>
            <a:r>
              <a:rPr lang="en-US" b="1" dirty="0" smtClean="0">
                <a:solidFill>
                  <a:srgbClr val="C0504D"/>
                </a:solidFill>
              </a:rPr>
              <a:t>[y] </a:t>
            </a:r>
            <a:r>
              <a:rPr lang="en-US" dirty="0" smtClean="0">
                <a:solidFill>
                  <a:srgbClr val="C0504D"/>
                </a:solidFill>
              </a:rPr>
              <a:t>c</a:t>
            </a:r>
            <a:r>
              <a:rPr lang="en-US" baseline="-25000" dirty="0" smtClean="0">
                <a:solidFill>
                  <a:srgbClr val="C0504D"/>
                </a:solidFill>
              </a:rPr>
              <a:t>2</a:t>
            </a:r>
            <a:r>
              <a:rPr lang="en-US" dirty="0" smtClean="0">
                <a:solidFill>
                  <a:srgbClr val="C0504D"/>
                </a:solidFill>
              </a:rPr>
              <a:t> </a:t>
            </a:r>
            <a:r>
              <a:rPr lang="en-US" b="1" dirty="0" smtClean="0">
                <a:solidFill>
                  <a:srgbClr val="1F497D"/>
                </a:solidFill>
              </a:rPr>
              <a:t>wl</a:t>
            </a:r>
            <a:r>
              <a:rPr lang="en-US" b="1" baseline="-25000" dirty="0" smtClean="0">
                <a:solidFill>
                  <a:srgbClr val="1F497D"/>
                </a:solidFill>
              </a:rPr>
              <a:t>1</a:t>
            </a:r>
            <a:r>
              <a:rPr lang="en-US" b="1" dirty="0" smtClean="0">
                <a:solidFill>
                  <a:srgbClr val="1F497D"/>
                </a:solidFill>
              </a:rPr>
              <a:t>[y]</a:t>
            </a:r>
            <a:r>
              <a:rPr lang="en-US" dirty="0" smtClean="0">
                <a:solidFill>
                  <a:srgbClr val="1F497D"/>
                </a:solidFill>
              </a:rPr>
              <a:t> w</a:t>
            </a:r>
            <a:r>
              <a:rPr lang="en-US" baseline="-25000" dirty="0" smtClean="0">
                <a:solidFill>
                  <a:srgbClr val="1F497D"/>
                </a:solidFill>
              </a:rPr>
              <a:t>1</a:t>
            </a:r>
            <a:r>
              <a:rPr lang="en-US" dirty="0" smtClean="0">
                <a:solidFill>
                  <a:srgbClr val="1F497D"/>
                </a:solidFill>
              </a:rPr>
              <a:t>[y] </a:t>
            </a:r>
            <a:r>
              <a:rPr lang="en-US" b="1" dirty="0" smtClean="0">
                <a:solidFill>
                  <a:srgbClr val="1F497D"/>
                </a:solidFill>
              </a:rPr>
              <a:t>wu</a:t>
            </a:r>
            <a:r>
              <a:rPr lang="en-US" b="1" baseline="-25000" dirty="0" smtClean="0">
                <a:solidFill>
                  <a:srgbClr val="1F497D"/>
                </a:solidFill>
              </a:rPr>
              <a:t>1</a:t>
            </a:r>
            <a:r>
              <a:rPr lang="en-US" b="1" dirty="0" smtClean="0">
                <a:solidFill>
                  <a:srgbClr val="1F497D"/>
                </a:solidFill>
              </a:rPr>
              <a:t>[y]</a:t>
            </a:r>
            <a:r>
              <a:rPr lang="en-US" dirty="0" smtClean="0">
                <a:solidFill>
                  <a:srgbClr val="1F497D"/>
                </a:solidFill>
              </a:rPr>
              <a:t> c</a:t>
            </a:r>
            <a:r>
              <a:rPr lang="en-US" baseline="-25000" dirty="0" smtClean="0">
                <a:solidFill>
                  <a:srgbClr val="1F497D"/>
                </a:solidFill>
              </a:rPr>
              <a:t>1</a:t>
            </a:r>
          </a:p>
          <a:p>
            <a:pPr marL="0" indent="0">
              <a:buNone/>
            </a:pPr>
            <a:endParaRPr lang="en-US" baseline="-25000" dirty="0">
              <a:solidFill>
                <a:srgbClr val="1F497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7757" y="2646512"/>
            <a:ext cx="3706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7439753" y="2646512"/>
            <a:ext cx="3706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36737" y="2394595"/>
            <a:ext cx="2209111" cy="10451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6" idx="1"/>
          </p:cNvCxnSpPr>
          <p:nvPr/>
        </p:nvCxnSpPr>
        <p:spPr>
          <a:xfrm flipV="1">
            <a:off x="6698434" y="2831178"/>
            <a:ext cx="741319" cy="13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6" idx="2"/>
          </p:cNvCxnSpPr>
          <p:nvPr/>
        </p:nvCxnSpPr>
        <p:spPr>
          <a:xfrm rot="5400000">
            <a:off x="7053458" y="2444210"/>
            <a:ext cx="12700" cy="1143269"/>
          </a:xfrm>
          <a:prstGeom prst="curvedConnector4">
            <a:avLst>
              <a:gd name="adj1" fmla="val 1533496"/>
              <a:gd name="adj2" fmla="val 7661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78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of 2PL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 2PL always produces </a:t>
            </a:r>
            <a:r>
              <a:rPr lang="en-US" dirty="0" err="1" smtClean="0">
                <a:solidFill>
                  <a:schemeClr val="tx2"/>
                </a:solidFill>
              </a:rPr>
              <a:t>serializable</a:t>
            </a:r>
            <a:r>
              <a:rPr lang="en-US" dirty="0" smtClean="0">
                <a:solidFill>
                  <a:schemeClr val="tx2"/>
                </a:solidFill>
              </a:rPr>
              <a:t> histories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Proof outline</a:t>
            </a:r>
          </a:p>
          <a:p>
            <a:pPr marL="449263" indent="-449263">
              <a:buNone/>
            </a:pPr>
            <a:r>
              <a:rPr lang="en-US" dirty="0"/>
              <a:t>	</a:t>
            </a:r>
            <a:r>
              <a:rPr lang="en-US" b="1" dirty="0" smtClean="0"/>
              <a:t>STEP 1: </a:t>
            </a:r>
            <a:r>
              <a:rPr lang="en-US" dirty="0" smtClean="0"/>
              <a:t>Characterize properties of the scheduler</a:t>
            </a:r>
          </a:p>
          <a:p>
            <a:pPr marL="449263" indent="-449263">
              <a:buNone/>
            </a:pPr>
            <a:r>
              <a:rPr lang="en-US" dirty="0"/>
              <a:t>	</a:t>
            </a:r>
            <a:r>
              <a:rPr lang="en-US" b="1" dirty="0" smtClean="0"/>
              <a:t>STEP 2: </a:t>
            </a:r>
            <a:r>
              <a:rPr lang="en-US" dirty="0" smtClean="0"/>
              <a:t>Prove that any history with these properties is </a:t>
            </a:r>
            <a:r>
              <a:rPr lang="en-US" dirty="0" err="1" smtClean="0"/>
              <a:t>serializable</a:t>
            </a:r>
            <a:endParaRPr lang="en-US" dirty="0" smtClean="0"/>
          </a:p>
          <a:p>
            <a:pPr marL="449263" indent="-449263">
              <a:buNone/>
            </a:pPr>
            <a:r>
              <a:rPr lang="en-US" dirty="0"/>
              <a:t> </a:t>
            </a:r>
            <a:r>
              <a:rPr lang="en-US" dirty="0" smtClean="0"/>
              <a:t> 			(That is, SG(H) is acyclic)</a:t>
            </a:r>
          </a:p>
        </p:txBody>
      </p:sp>
    </p:spTree>
    <p:extLst>
      <p:ext uri="{BB962C8B-B14F-4D97-AF65-F5344CB8AC3E}">
        <p14:creationId xmlns:p14="http://schemas.microsoft.com/office/powerpoint/2010/main" val="151213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 r</a:t>
            </a:r>
            <a:r>
              <a:rPr lang="en-US" baseline="-25000" dirty="0" smtClean="0"/>
              <a:t>1</a:t>
            </a:r>
            <a:r>
              <a:rPr lang="en-US" dirty="0" smtClean="0"/>
              <a:t>[x]   w</a:t>
            </a:r>
            <a:r>
              <a:rPr lang="en-US" baseline="-25000" dirty="0" smtClean="0"/>
              <a:t>1</a:t>
            </a:r>
            <a:r>
              <a:rPr lang="en-US" dirty="0" smtClean="0"/>
              <a:t>[y]  c</a:t>
            </a:r>
            <a:r>
              <a:rPr lang="en-US" baseline="-25000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: w</a:t>
            </a:r>
            <a:r>
              <a:rPr lang="en-US" baseline="-25000" dirty="0" smtClean="0"/>
              <a:t>2</a:t>
            </a:r>
            <a:r>
              <a:rPr lang="en-US" dirty="0" smtClean="0"/>
              <a:t>[y]  w</a:t>
            </a:r>
            <a:r>
              <a:rPr lang="en-US" baseline="-25000" dirty="0" smtClean="0"/>
              <a:t>2</a:t>
            </a:r>
            <a:r>
              <a:rPr lang="en-US" dirty="0" smtClean="0"/>
              <a:t>[x]  c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Scheduler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rl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[x]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2"/>
                </a:solidFill>
              </a:rPr>
              <a:t>wl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[y]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1F497D"/>
                </a:solidFill>
              </a:rPr>
              <a:t>r</a:t>
            </a:r>
            <a:r>
              <a:rPr lang="en-US" baseline="-25000" dirty="0" smtClean="0">
                <a:solidFill>
                  <a:srgbClr val="1F497D"/>
                </a:solidFill>
              </a:rPr>
              <a:t>1</a:t>
            </a:r>
            <a:r>
              <a:rPr lang="en-US" dirty="0" smtClean="0">
                <a:solidFill>
                  <a:srgbClr val="1F497D"/>
                </a:solidFill>
              </a:rPr>
              <a:t>[x]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C0504D"/>
                </a:solidFill>
              </a:rPr>
              <a:t>w</a:t>
            </a:r>
            <a:r>
              <a:rPr lang="en-US" baseline="-25000" dirty="0" smtClean="0">
                <a:solidFill>
                  <a:srgbClr val="C0504D"/>
                </a:solidFill>
              </a:rPr>
              <a:t>2</a:t>
            </a:r>
            <a:r>
              <a:rPr lang="en-US" dirty="0" smtClean="0">
                <a:solidFill>
                  <a:srgbClr val="C0504D"/>
                </a:solidFill>
              </a:rPr>
              <a:t>[y]</a:t>
            </a:r>
            <a:r>
              <a:rPr lang="en-US" dirty="0" smtClean="0"/>
              <a:t> </a:t>
            </a:r>
            <a:r>
              <a:rPr lang="en-US" sz="2800" dirty="0" smtClean="0"/>
              <a:t>&lt;cannot proceed&gt;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41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 and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transaction</a:t>
            </a:r>
          </a:p>
          <a:p>
            <a:pPr lvl="1"/>
            <a:r>
              <a:rPr lang="en-US" dirty="0" smtClean="0"/>
              <a:t>Execution of a transaction: </a:t>
            </a:r>
            <a:r>
              <a:rPr lang="en-US" dirty="0" smtClean="0">
                <a:solidFill>
                  <a:srgbClr val="1F497D"/>
                </a:solidFill>
              </a:rPr>
              <a:t>“all-or-nothing”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Either</a:t>
            </a:r>
            <a:r>
              <a:rPr lang="en-US" dirty="0" smtClean="0">
                <a:solidFill>
                  <a:srgbClr val="000000"/>
                </a:solidFill>
              </a:rPr>
              <a:t> a transaction completes in its entirety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Or</a:t>
            </a:r>
            <a:r>
              <a:rPr lang="en-US" dirty="0" smtClean="0">
                <a:solidFill>
                  <a:srgbClr val="000000"/>
                </a:solidFill>
              </a:rPr>
              <a:t> it “does not even start”</a:t>
            </a:r>
          </a:p>
          <a:p>
            <a:pPr lvl="1"/>
            <a:r>
              <a:rPr lang="en-US" dirty="0" smtClean="0"/>
              <a:t>As if the transaction never existed</a:t>
            </a:r>
          </a:p>
          <a:p>
            <a:pPr lvl="1"/>
            <a:r>
              <a:rPr lang="en-US" dirty="0" smtClean="0"/>
              <a:t>No partial effect must be visible</a:t>
            </a:r>
          </a:p>
          <a:p>
            <a:pPr marL="0" lvl="0" indent="0" algn="ctr">
              <a:buNone/>
            </a:pPr>
            <a:endParaRPr lang="en-US" dirty="0" smtClean="0">
              <a:solidFill>
                <a:srgbClr val="1F497D"/>
              </a:solidFill>
            </a:endParaRPr>
          </a:p>
          <a:p>
            <a:pPr marL="0" lvl="0" indent="0" algn="ctr">
              <a:buNone/>
            </a:pPr>
            <a:r>
              <a:rPr lang="en-US" dirty="0" smtClean="0">
                <a:solidFill>
                  <a:srgbClr val="1F497D"/>
                </a:solidFill>
              </a:rPr>
              <a:t>2 </a:t>
            </a:r>
            <a:r>
              <a:rPr lang="en-US" dirty="0">
                <a:solidFill>
                  <a:srgbClr val="1F497D"/>
                </a:solidFill>
              </a:rPr>
              <a:t>outcomes: A transaction </a:t>
            </a:r>
            <a:r>
              <a:rPr lang="en-US" b="1" dirty="0">
                <a:solidFill>
                  <a:srgbClr val="1F497D"/>
                </a:solidFill>
              </a:rPr>
              <a:t>COMMITs</a:t>
            </a:r>
            <a:r>
              <a:rPr lang="en-US" dirty="0">
                <a:solidFill>
                  <a:srgbClr val="1F497D"/>
                </a:solidFill>
              </a:rPr>
              <a:t> or </a:t>
            </a:r>
            <a:r>
              <a:rPr lang="en-US" b="1" dirty="0">
                <a:solidFill>
                  <a:srgbClr val="1F497D"/>
                </a:solidFill>
              </a:rPr>
              <a:t>ABORTs </a:t>
            </a:r>
          </a:p>
        </p:txBody>
      </p:sp>
    </p:spTree>
    <p:extLst>
      <p:ext uri="{BB962C8B-B14F-4D97-AF65-F5344CB8AC3E}">
        <p14:creationId xmlns:p14="http://schemas.microsoft.com/office/powerpoint/2010/main" val="263927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Deadlocks </a:t>
            </a:r>
            <a:r>
              <a:rPr lang="en-US" dirty="0" smtClean="0"/>
              <a:t>(2/</a:t>
            </a:r>
            <a:r>
              <a:rPr lang="en-US" dirty="0"/>
              <a:t>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Strategies to deal with deadlocks</a:t>
            </a:r>
          </a:p>
          <a:p>
            <a:r>
              <a:rPr lang="en-US" dirty="0" smtClean="0"/>
              <a:t>Timeouts</a:t>
            </a:r>
          </a:p>
          <a:p>
            <a:pPr lvl="1"/>
            <a:r>
              <a:rPr lang="en-US" dirty="0" smtClean="0"/>
              <a:t>Leads to inefficiency</a:t>
            </a:r>
          </a:p>
          <a:p>
            <a:r>
              <a:rPr lang="en-US" dirty="0" smtClean="0"/>
              <a:t>Detecting deadlocks</a:t>
            </a:r>
          </a:p>
          <a:p>
            <a:pPr lvl="1"/>
            <a:r>
              <a:rPr lang="en-US" dirty="0" smtClean="0"/>
              <a:t>Maintain a wait-for graph, cycle indicates deadlock</a:t>
            </a:r>
          </a:p>
          <a:p>
            <a:pPr lvl="1"/>
            <a:r>
              <a:rPr lang="en-US" dirty="0" smtClean="0"/>
              <a:t>Once a deadlock is detected, break the cycle by aborting a transaction</a:t>
            </a:r>
          </a:p>
          <a:p>
            <a:pPr lvl="2"/>
            <a:r>
              <a:rPr lang="en-US" dirty="0" smtClean="0"/>
              <a:t>New problem: Starvation</a:t>
            </a:r>
          </a:p>
        </p:txBody>
      </p:sp>
    </p:spTree>
    <p:extLst>
      <p:ext uri="{BB962C8B-B14F-4D97-AF65-F5344CB8AC3E}">
        <p14:creationId xmlns:p14="http://schemas.microsoft.com/office/powerpoint/2010/main" val="58524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2PL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Avoids deadlocks altogether</a:t>
            </a:r>
            <a:endParaRPr lang="en-US" dirty="0"/>
          </a:p>
          <a:p>
            <a:pPr lvl="1"/>
            <a:r>
              <a:rPr lang="en-US" dirty="0" smtClean="0"/>
              <a:t>T declares its </a:t>
            </a:r>
            <a:r>
              <a:rPr lang="en-US" i="1" dirty="0" err="1" smtClean="0"/>
              <a:t>readset</a:t>
            </a:r>
            <a:r>
              <a:rPr lang="en-US" dirty="0" smtClean="0"/>
              <a:t> and </a:t>
            </a:r>
            <a:r>
              <a:rPr lang="en-US" i="1" dirty="0" err="1" smtClean="0"/>
              <a:t>writeset</a:t>
            </a:r>
            <a:endParaRPr lang="en-US" i="1" dirty="0" smtClean="0"/>
          </a:p>
          <a:p>
            <a:pPr lvl="1"/>
            <a:r>
              <a:rPr lang="en-US" dirty="0" smtClean="0"/>
              <a:t>Scheduler tries to acquire </a:t>
            </a:r>
            <a:r>
              <a:rPr lang="en-US" i="1" dirty="0" smtClean="0"/>
              <a:t>all required </a:t>
            </a:r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If not all locks can be acquired, T waits in a queue</a:t>
            </a:r>
          </a:p>
          <a:p>
            <a:r>
              <a:rPr lang="en-US" dirty="0" smtClean="0"/>
              <a:t>T never “starts” until all locks are acquired</a:t>
            </a:r>
          </a:p>
          <a:p>
            <a:pPr lvl="1"/>
            <a:r>
              <a:rPr lang="en-US" dirty="0" smtClean="0"/>
              <a:t>Therefore, it can never be involved in a deadlock</a:t>
            </a:r>
          </a:p>
          <a:p>
            <a:pPr lvl="1"/>
            <a:endParaRPr lang="en-US" dirty="0">
              <a:solidFill>
                <a:srgbClr val="C0504D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C0504D"/>
                </a:solidFill>
              </a:rPr>
              <a:t>On your own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 smtClean="0"/>
              <a:t>Strict 2PL (2PL which ensures only strict schedules)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65911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Assumption</a:t>
            </a:r>
            <a:r>
              <a:rPr lang="en-US" dirty="0" smtClean="0"/>
              <a:t>: Data items are organized in a tree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we come up with a better (more efficient) protocol?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8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Locking Protocol (1/3)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1056" y="1891862"/>
            <a:ext cx="1340669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Receive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[x]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6890" y="2833947"/>
            <a:ext cx="1069001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is </a:t>
            </a:r>
            <a:r>
              <a:rPr lang="en-US" dirty="0" err="1"/>
              <a:t>a</a:t>
            </a:r>
            <a:r>
              <a:rPr lang="en-US" dirty="0" err="1" smtClean="0"/>
              <a:t>l</a:t>
            </a:r>
            <a:r>
              <a:rPr lang="en-US" baseline="-25000" dirty="0" err="1" smtClean="0"/>
              <a:t>k</a:t>
            </a:r>
            <a:r>
              <a:rPr lang="en-US" dirty="0" smtClean="0"/>
              <a:t>[x] 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7532" y="4552119"/>
            <a:ext cx="162458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[x] delayed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90217" y="2834484"/>
            <a:ext cx="1421757" cy="369332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RULE 2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1691391" y="2261194"/>
            <a:ext cx="0" cy="5727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>
          <a:xfrm>
            <a:off x="1691391" y="3203279"/>
            <a:ext cx="8434" cy="1348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9" idx="1"/>
          </p:cNvCxnSpPr>
          <p:nvPr/>
        </p:nvCxnSpPr>
        <p:spPr>
          <a:xfrm>
            <a:off x="2225891" y="3018613"/>
            <a:ext cx="1164326" cy="5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</p:cNvCxnSpPr>
          <p:nvPr/>
        </p:nvCxnSpPr>
        <p:spPr>
          <a:xfrm>
            <a:off x="4101096" y="3203816"/>
            <a:ext cx="0" cy="756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77792" y="1417639"/>
            <a:ext cx="4920894" cy="428440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08029" y="1491752"/>
            <a:ext cx="92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RULE 1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764696" y="2825372"/>
            <a:ext cx="516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23009" y="3942371"/>
            <a:ext cx="52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21990" y="3446417"/>
            <a:ext cx="2612220" cy="954107"/>
          </a:xfrm>
          <a:prstGeom prst="rect">
            <a:avLst/>
          </a:prstGeom>
          <a:noFill/>
          <a:ln>
            <a:solidFill>
              <a:srgbClr val="C0504D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RULE 3</a:t>
            </a:r>
            <a:endParaRPr lang="en-US" dirty="0"/>
          </a:p>
          <a:p>
            <a:r>
              <a:rPr lang="en-US" dirty="0" err="1"/>
              <a:t>a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[x] cannot be released until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[x] is completed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21990" y="1417638"/>
            <a:ext cx="2612220" cy="1508105"/>
          </a:xfrm>
          <a:prstGeom prst="rect">
            <a:avLst/>
          </a:prstGeom>
          <a:noFill/>
          <a:ln>
            <a:solidFill>
              <a:srgbClr val="C0504D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RULE 2</a:t>
            </a:r>
            <a:endParaRPr lang="en-US" dirty="0"/>
          </a:p>
          <a:p>
            <a:r>
              <a:rPr lang="en-US" dirty="0" smtClean="0"/>
              <a:t>if x is an intermediate node, and y is a parent of x, the </a:t>
            </a:r>
            <a:r>
              <a:rPr lang="en-US" dirty="0" err="1" smtClean="0"/>
              <a:t>al</a:t>
            </a:r>
            <a:r>
              <a:rPr lang="en-US" baseline="-25000" dirty="0" err="1" smtClean="0"/>
              <a:t>i</a:t>
            </a:r>
            <a:r>
              <a:rPr lang="en-US" dirty="0" smtClean="0"/>
              <a:t>[x] is possible only if </a:t>
            </a:r>
            <a:r>
              <a:rPr lang="en-US" dirty="0" err="1" smtClean="0"/>
              <a:t>al</a:t>
            </a:r>
            <a:r>
              <a:rPr lang="en-US" baseline="-25000" dirty="0" err="1" smtClean="0"/>
              <a:t>i</a:t>
            </a:r>
            <a:r>
              <a:rPr lang="en-US" dirty="0" smtClean="0"/>
              <a:t>[y]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21990" y="4947994"/>
            <a:ext cx="2612220" cy="1231106"/>
          </a:xfrm>
          <a:prstGeom prst="rect">
            <a:avLst/>
          </a:prstGeom>
          <a:noFill/>
          <a:ln>
            <a:solidFill>
              <a:srgbClr val="C0504D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RULE 4</a:t>
            </a:r>
            <a:endParaRPr lang="en-US" dirty="0"/>
          </a:p>
          <a:p>
            <a:r>
              <a:rPr lang="en-US" dirty="0" smtClean="0"/>
              <a:t>Once a lock is </a:t>
            </a:r>
            <a:r>
              <a:rPr lang="en-US" b="1" dirty="0" smtClean="0"/>
              <a:t>released</a:t>
            </a:r>
            <a:r>
              <a:rPr lang="en-US" dirty="0" smtClean="0"/>
              <a:t> </a:t>
            </a:r>
            <a:r>
              <a:rPr lang="en-US" i="1" dirty="0" smtClean="0"/>
              <a:t>the same lock </a:t>
            </a:r>
            <a:r>
              <a:rPr lang="en-US" dirty="0" smtClean="0"/>
              <a:t>may not be re-obtained.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390217" y="3942371"/>
            <a:ext cx="1639598" cy="369332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[x] scheduled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80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Locking Protocol </a:t>
            </a:r>
            <a:r>
              <a:rPr lang="en-US" dirty="0" smtClean="0"/>
              <a:t>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Proposition</a:t>
            </a:r>
            <a:r>
              <a:rPr lang="en-US" dirty="0" smtClean="0"/>
              <a:t>: If T</a:t>
            </a:r>
            <a:r>
              <a:rPr lang="en-US" baseline="-25000" dirty="0" smtClean="0"/>
              <a:t>i</a:t>
            </a:r>
            <a:r>
              <a:rPr lang="en-US" dirty="0" smtClean="0"/>
              <a:t> locks </a:t>
            </a:r>
            <a:r>
              <a:rPr lang="en-US" i="1" dirty="0" smtClean="0"/>
              <a:t>x</a:t>
            </a:r>
            <a:r>
              <a:rPr lang="en-US" dirty="0" smtClean="0"/>
              <a:t> before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, then for every </a:t>
            </a:r>
            <a:r>
              <a:rPr lang="en-US" i="1" dirty="0" smtClean="0"/>
              <a:t>v</a:t>
            </a:r>
            <a:r>
              <a:rPr lang="en-US" dirty="0" smtClean="0"/>
              <a:t> which is a descendant of </a:t>
            </a:r>
            <a:r>
              <a:rPr lang="en-US" i="1" dirty="0" smtClean="0"/>
              <a:t>x</a:t>
            </a:r>
            <a:r>
              <a:rPr lang="en-US" dirty="0" smtClean="0"/>
              <a:t>, if both T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lock </a:t>
            </a:r>
            <a:r>
              <a:rPr lang="en-US" i="1" dirty="0" smtClean="0"/>
              <a:t>v</a:t>
            </a:r>
            <a:r>
              <a:rPr lang="en-US" dirty="0" smtClean="0"/>
              <a:t>, then T</a:t>
            </a:r>
            <a:r>
              <a:rPr lang="en-US" baseline="-25000" dirty="0" smtClean="0"/>
              <a:t>i</a:t>
            </a:r>
            <a:r>
              <a:rPr lang="en-US" dirty="0" smtClean="0"/>
              <a:t> locks </a:t>
            </a:r>
            <a:r>
              <a:rPr lang="en-US" i="1" dirty="0" smtClean="0"/>
              <a:t>v</a:t>
            </a:r>
            <a:r>
              <a:rPr lang="en-US" dirty="0" smtClean="0"/>
              <a:t> before T</a:t>
            </a:r>
            <a:r>
              <a:rPr lang="en-US" baseline="-25000" dirty="0" smtClean="0"/>
              <a:t>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Theorem</a:t>
            </a:r>
            <a:r>
              <a:rPr lang="en-US" dirty="0" smtClean="0"/>
              <a:t>: Tree Locking Protocol always produces </a:t>
            </a:r>
            <a:r>
              <a:rPr lang="en-US" dirty="0" err="1" smtClean="0"/>
              <a:t>Serializable</a:t>
            </a:r>
            <a:r>
              <a:rPr lang="en-US" dirty="0" smtClean="0"/>
              <a:t> 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9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Locking Protocol </a:t>
            </a:r>
            <a:r>
              <a:rPr lang="en-US" dirty="0" smtClean="0"/>
              <a:t>(3/</a:t>
            </a:r>
            <a:r>
              <a:rPr lang="en-US" dirty="0"/>
              <a:t>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Locking Protocol avoids deadlock</a:t>
            </a:r>
          </a:p>
          <a:p>
            <a:r>
              <a:rPr lang="en-US" dirty="0" smtClean="0"/>
              <a:t>Releases locks earlier than 2PL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BUT</a:t>
            </a:r>
          </a:p>
          <a:p>
            <a:r>
              <a:rPr lang="en-US" dirty="0" smtClean="0"/>
              <a:t>Needs to know the access pattern to be effective</a:t>
            </a:r>
          </a:p>
          <a:p>
            <a:r>
              <a:rPr lang="en-US" dirty="0" smtClean="0"/>
              <a:t>Transactions should access nodes from root-to-leaf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4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Multi-granularity Locking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Granularity</a:t>
            </a:r>
          </a:p>
          <a:p>
            <a:pPr lvl="1"/>
            <a:r>
              <a:rPr lang="en-US" dirty="0" smtClean="0"/>
              <a:t>Refers to the relative size of the data item</a:t>
            </a:r>
          </a:p>
          <a:p>
            <a:pPr lvl="1"/>
            <a:r>
              <a:rPr lang="en-US" dirty="0" smtClean="0"/>
              <a:t>Attribute, tuple, table, page, file, etc.</a:t>
            </a:r>
          </a:p>
          <a:p>
            <a:r>
              <a:rPr lang="en-US" dirty="0" smtClean="0"/>
              <a:t>Efficiency depends on granularity of locking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Allow transactions to lock at different granularities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Multi-granularity Locking </a:t>
            </a:r>
            <a:r>
              <a:rPr lang="en-US" dirty="0" smtClean="0"/>
              <a:t>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Lock Instance Graph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64026"/>
            <a:ext cx="6739703" cy="37887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567" y="6429685"/>
            <a:ext cx="8976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Source</a:t>
            </a:r>
            <a:r>
              <a:rPr lang="en-US" sz="1600" dirty="0" smtClean="0"/>
              <a:t>: Concurrency Control and Recovery in Database Systems: Bernstein, </a:t>
            </a:r>
            <a:r>
              <a:rPr lang="en-US" sz="1600" dirty="0" err="1" smtClean="0"/>
              <a:t>Hadzilacos</a:t>
            </a:r>
            <a:r>
              <a:rPr lang="en-US" sz="1600" dirty="0" smtClean="0"/>
              <a:t> and Goodman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531852" y="2190764"/>
            <a:ext cx="3529264" cy="2246769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31852" y="2190764"/>
            <a:ext cx="35292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Explicit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1F497D"/>
                </a:solidFill>
              </a:rPr>
              <a:t>Implicit</a:t>
            </a:r>
            <a:r>
              <a:rPr lang="en-US" sz="2000" dirty="0" smtClean="0"/>
              <a:t> Locks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1F497D"/>
                </a:solidFill>
              </a:rPr>
              <a:t>Intention read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1F497D"/>
                </a:solidFill>
              </a:rPr>
              <a:t>intention write</a:t>
            </a:r>
            <a:r>
              <a:rPr lang="en-US" sz="2000" dirty="0" smtClean="0"/>
              <a:t> locks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Intention locks conflict with explicit read and write locks </a:t>
            </a:r>
            <a:r>
              <a:rPr lang="en-US" sz="2000" i="1" dirty="0" smtClean="0"/>
              <a:t>but not with other intention locks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4328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Multi-granularity Locking </a:t>
            </a:r>
            <a:r>
              <a:rPr lang="en-US" dirty="0" smtClean="0"/>
              <a:t>(</a:t>
            </a:r>
            <a:r>
              <a:rPr lang="en-US" dirty="0"/>
              <a:t>3</a:t>
            </a:r>
            <a:r>
              <a:rPr lang="en-US" dirty="0" smtClean="0"/>
              <a:t>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set </a:t>
            </a:r>
            <a:r>
              <a:rPr lang="en-US" dirty="0" err="1" smtClean="0"/>
              <a:t>rl</a:t>
            </a:r>
            <a:r>
              <a:rPr lang="en-US" baseline="-25000" dirty="0" err="1" smtClean="0"/>
              <a:t>i</a:t>
            </a:r>
            <a:r>
              <a:rPr lang="en-US" dirty="0" smtClean="0"/>
              <a:t>[x] or </a:t>
            </a:r>
            <a:r>
              <a:rPr lang="en-US" dirty="0" err="1" smtClean="0"/>
              <a:t>irl</a:t>
            </a:r>
            <a:r>
              <a:rPr lang="en-US" baseline="-25000" dirty="0" err="1" smtClean="0"/>
              <a:t>i</a:t>
            </a:r>
            <a:r>
              <a:rPr lang="en-US" dirty="0" smtClean="0"/>
              <a:t>[x], first hold </a:t>
            </a:r>
            <a:r>
              <a:rPr lang="en-US" dirty="0" err="1" smtClean="0"/>
              <a:t>irl</a:t>
            </a:r>
            <a:r>
              <a:rPr lang="en-US" baseline="-25000" dirty="0" err="1" smtClean="0"/>
              <a:t>i</a:t>
            </a:r>
            <a:r>
              <a:rPr lang="en-US" dirty="0" smtClean="0"/>
              <a:t>[y] or </a:t>
            </a:r>
            <a:r>
              <a:rPr lang="en-US" dirty="0" err="1" smtClean="0"/>
              <a:t>iwl</a:t>
            </a:r>
            <a:r>
              <a:rPr lang="en-US" baseline="-25000" dirty="0" err="1" smtClean="0"/>
              <a:t>i</a:t>
            </a:r>
            <a:r>
              <a:rPr lang="en-US" dirty="0" smtClean="0"/>
              <a:t>[y], such that y is the parent of x.</a:t>
            </a:r>
          </a:p>
          <a:p>
            <a:r>
              <a:rPr lang="en-US" dirty="0"/>
              <a:t>To set </a:t>
            </a:r>
            <a:r>
              <a:rPr lang="en-US" dirty="0" err="1" smtClean="0"/>
              <a:t>wl</a:t>
            </a:r>
            <a:r>
              <a:rPr lang="en-US" baseline="-25000" dirty="0" err="1" smtClean="0"/>
              <a:t>i</a:t>
            </a:r>
            <a:r>
              <a:rPr lang="en-US" dirty="0"/>
              <a:t>[x] or </a:t>
            </a:r>
            <a:r>
              <a:rPr lang="en-US" dirty="0" err="1" smtClean="0"/>
              <a:t>iwl</a:t>
            </a:r>
            <a:r>
              <a:rPr lang="en-US" baseline="-25000" dirty="0" err="1" smtClean="0"/>
              <a:t>i</a:t>
            </a:r>
            <a:r>
              <a:rPr lang="en-US" dirty="0"/>
              <a:t>[x], first hold </a:t>
            </a:r>
            <a:r>
              <a:rPr lang="en-US" dirty="0" err="1" smtClean="0"/>
              <a:t>iwl</a:t>
            </a:r>
            <a:r>
              <a:rPr lang="en-US" baseline="-25000" dirty="0" err="1" smtClean="0"/>
              <a:t>i</a:t>
            </a:r>
            <a:r>
              <a:rPr lang="en-US" dirty="0"/>
              <a:t>[y], such that y is the parent of x.</a:t>
            </a:r>
          </a:p>
          <a:p>
            <a:r>
              <a:rPr lang="en-US" dirty="0" smtClean="0"/>
              <a:t>To schedule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[x] (or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[x]), T</a:t>
            </a:r>
            <a:r>
              <a:rPr lang="en-US" baseline="-25000" dirty="0" smtClean="0"/>
              <a:t>i</a:t>
            </a:r>
            <a:r>
              <a:rPr lang="en-US" dirty="0" smtClean="0"/>
              <a:t> must hold </a:t>
            </a:r>
            <a:r>
              <a:rPr lang="en-US" dirty="0" err="1" smtClean="0"/>
              <a:t>rl</a:t>
            </a:r>
            <a:r>
              <a:rPr lang="en-US" baseline="-25000" dirty="0" err="1" smtClean="0"/>
              <a:t>i</a:t>
            </a:r>
            <a:r>
              <a:rPr lang="en-US" dirty="0" smtClean="0"/>
              <a:t>[y] (or </a:t>
            </a:r>
            <a:r>
              <a:rPr lang="en-US" dirty="0" err="1" smtClean="0"/>
              <a:t>wl</a:t>
            </a:r>
            <a:r>
              <a:rPr lang="en-US" baseline="-25000" dirty="0" err="1" smtClean="0"/>
              <a:t>i</a:t>
            </a:r>
            <a:r>
              <a:rPr lang="en-US" dirty="0" smtClean="0"/>
              <a:t>[y]) where y = x, or y is an ancestor of x.</a:t>
            </a:r>
          </a:p>
          <a:p>
            <a:r>
              <a:rPr lang="en-US" dirty="0" smtClean="0"/>
              <a:t>To release </a:t>
            </a:r>
            <a:r>
              <a:rPr lang="en-US" dirty="0" err="1" smtClean="0"/>
              <a:t>irl</a:t>
            </a:r>
            <a:r>
              <a:rPr lang="en-US" baseline="-25000" dirty="0" err="1" smtClean="0"/>
              <a:t>i</a:t>
            </a:r>
            <a:r>
              <a:rPr lang="en-US" dirty="0" smtClean="0"/>
              <a:t>[x] (or </a:t>
            </a:r>
            <a:r>
              <a:rPr lang="en-US" dirty="0" err="1" smtClean="0"/>
              <a:t>iwl</a:t>
            </a:r>
            <a:r>
              <a:rPr lang="en-US" baseline="-25000" dirty="0" err="1" smtClean="0"/>
              <a:t>i</a:t>
            </a:r>
            <a:r>
              <a:rPr lang="en-US" dirty="0" smtClean="0"/>
              <a:t>[x]) no child of x can be locked by T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90646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Phantom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lock a tuple, which (currently) does not exist?</a:t>
            </a:r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 r</a:t>
            </a:r>
            <a:r>
              <a:rPr lang="en-US" baseline="-25000" dirty="0" smtClean="0"/>
              <a:t>1</a:t>
            </a:r>
            <a:r>
              <a:rPr lang="en-US" dirty="0" smtClean="0"/>
              <a:t>[x</a:t>
            </a:r>
            <a:r>
              <a:rPr lang="en-US" baseline="-25000" dirty="0" smtClean="0"/>
              <a:t>1</a:t>
            </a:r>
            <a:r>
              <a:rPr lang="en-US" dirty="0" smtClean="0"/>
              <a:t>], r</a:t>
            </a:r>
            <a:r>
              <a:rPr lang="en-US" baseline="-25000" dirty="0" smtClean="0"/>
              <a:t>1</a:t>
            </a:r>
            <a:r>
              <a:rPr lang="en-US" dirty="0" smtClean="0"/>
              <a:t>[x</a:t>
            </a:r>
            <a:r>
              <a:rPr lang="en-US" baseline="-25000" dirty="0" smtClean="0"/>
              <a:t>2</a:t>
            </a:r>
            <a:r>
              <a:rPr lang="en-US" dirty="0" smtClean="0"/>
              <a:t>], r</a:t>
            </a:r>
            <a:r>
              <a:rPr lang="en-US" baseline="-25000" dirty="0" smtClean="0"/>
              <a:t>1</a:t>
            </a:r>
            <a:r>
              <a:rPr lang="en-US" dirty="0" smtClean="0"/>
              <a:t>[X], c</a:t>
            </a:r>
            <a:r>
              <a:rPr lang="en-US" baseline="-25000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: w[x</a:t>
            </a:r>
            <a:r>
              <a:rPr lang="en-US" baseline="-25000" dirty="0" smtClean="0"/>
              <a:t>3</a:t>
            </a:r>
            <a:r>
              <a:rPr lang="en-US" dirty="0" smtClean="0"/>
              <a:t>], w[X], c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rl</a:t>
            </a:r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r>
              <a:rPr lang="en-US" b="1" dirty="0" smtClean="0">
                <a:solidFill>
                  <a:schemeClr val="tx2"/>
                </a:solidFill>
              </a:rPr>
              <a:t>[x</a:t>
            </a:r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r>
              <a:rPr lang="en-US" b="1" dirty="0" smtClean="0">
                <a:solidFill>
                  <a:schemeClr val="tx2"/>
                </a:solidFill>
              </a:rPr>
              <a:t>]</a:t>
            </a:r>
            <a:r>
              <a:rPr lang="en-US" dirty="0" smtClean="0">
                <a:solidFill>
                  <a:schemeClr val="tx2"/>
                </a:solidFill>
              </a:rPr>
              <a:t>, r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[x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], </a:t>
            </a:r>
            <a:r>
              <a:rPr lang="en-US" b="1" dirty="0" smtClean="0">
                <a:solidFill>
                  <a:schemeClr val="tx2"/>
                </a:solidFill>
              </a:rPr>
              <a:t>rl</a:t>
            </a:r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r>
              <a:rPr lang="en-US" b="1" dirty="0" smtClean="0">
                <a:solidFill>
                  <a:schemeClr val="tx2"/>
                </a:solidFill>
              </a:rPr>
              <a:t>[x</a:t>
            </a:r>
            <a:r>
              <a:rPr lang="en-US" b="1" baseline="-25000" dirty="0" smtClean="0">
                <a:solidFill>
                  <a:schemeClr val="tx2"/>
                </a:solidFill>
              </a:rPr>
              <a:t>2</a:t>
            </a:r>
            <a:r>
              <a:rPr lang="en-US" b="1" dirty="0" smtClean="0">
                <a:solidFill>
                  <a:schemeClr val="tx2"/>
                </a:solidFill>
              </a:rPr>
              <a:t>]</a:t>
            </a:r>
            <a:r>
              <a:rPr lang="en-US" dirty="0" smtClean="0">
                <a:solidFill>
                  <a:schemeClr val="tx2"/>
                </a:solidFill>
              </a:rPr>
              <a:t>, r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[x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]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</a:rPr>
              <a:t>wl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[x</a:t>
            </a:r>
            <a:r>
              <a:rPr lang="en-US" b="1" baseline="-25000" dirty="0" smtClean="0">
                <a:solidFill>
                  <a:schemeClr val="accent2"/>
                </a:solidFill>
              </a:rPr>
              <a:t>3</a:t>
            </a:r>
            <a:r>
              <a:rPr lang="en-US" b="1" dirty="0" smtClean="0">
                <a:solidFill>
                  <a:schemeClr val="accent2"/>
                </a:solidFill>
              </a:rPr>
              <a:t>]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</a:rPr>
              <a:t>wl</a:t>
            </a:r>
            <a:r>
              <a:rPr lang="en-US" b="1" dirty="0" smtClean="0">
                <a:solidFill>
                  <a:schemeClr val="accent2"/>
                </a:solidFill>
              </a:rPr>
              <a:t>[X]</a:t>
            </a:r>
            <a:r>
              <a:rPr lang="en-US" dirty="0" smtClean="0">
                <a:solidFill>
                  <a:schemeClr val="accent2"/>
                </a:solidFill>
              </a:rPr>
              <a:t>, w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[x</a:t>
            </a:r>
            <a:r>
              <a:rPr lang="en-US" baseline="-25000" dirty="0" smtClean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], </a:t>
            </a:r>
            <a:r>
              <a:rPr lang="en-US" b="1" dirty="0" smtClean="0">
                <a:solidFill>
                  <a:schemeClr val="accent2"/>
                </a:solidFill>
              </a:rPr>
              <a:t>wu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[x</a:t>
            </a:r>
            <a:r>
              <a:rPr lang="en-US" b="1" baseline="-25000" dirty="0" smtClean="0">
                <a:solidFill>
                  <a:schemeClr val="accent2"/>
                </a:solidFill>
              </a:rPr>
              <a:t>3</a:t>
            </a:r>
            <a:r>
              <a:rPr lang="en-US" b="1" dirty="0" smtClean="0">
                <a:solidFill>
                  <a:schemeClr val="accent2"/>
                </a:solidFill>
              </a:rPr>
              <a:t>,X]</a:t>
            </a:r>
            <a:r>
              <a:rPr lang="en-US" dirty="0" smtClean="0">
                <a:solidFill>
                  <a:schemeClr val="accent2"/>
                </a:solidFill>
              </a:rPr>
              <a:t>, c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rgbClr val="1F497D"/>
                </a:solidFill>
              </a:rPr>
              <a:t>, </a:t>
            </a:r>
            <a:r>
              <a:rPr lang="en-US" b="1" dirty="0" smtClean="0">
                <a:solidFill>
                  <a:srgbClr val="1F497D"/>
                </a:solidFill>
              </a:rPr>
              <a:t>rl</a:t>
            </a:r>
            <a:r>
              <a:rPr lang="en-US" b="1" baseline="-25000" dirty="0" smtClean="0">
                <a:solidFill>
                  <a:srgbClr val="1F497D"/>
                </a:solidFill>
              </a:rPr>
              <a:t>1</a:t>
            </a:r>
            <a:r>
              <a:rPr lang="en-US" b="1" dirty="0" smtClean="0">
                <a:solidFill>
                  <a:srgbClr val="1F497D"/>
                </a:solidFill>
              </a:rPr>
              <a:t>[X]</a:t>
            </a:r>
            <a:r>
              <a:rPr lang="en-US" dirty="0" smtClean="0">
                <a:solidFill>
                  <a:srgbClr val="1F497D"/>
                </a:solidFill>
              </a:rPr>
              <a:t>, ru</a:t>
            </a:r>
            <a:r>
              <a:rPr lang="en-US" baseline="-25000" dirty="0" smtClean="0">
                <a:solidFill>
                  <a:srgbClr val="1F497D"/>
                </a:solidFill>
              </a:rPr>
              <a:t>1</a:t>
            </a:r>
            <a:r>
              <a:rPr lang="en-US" dirty="0" smtClean="0">
                <a:solidFill>
                  <a:srgbClr val="1F497D"/>
                </a:solidFill>
              </a:rPr>
              <a:t>[x</a:t>
            </a:r>
            <a:r>
              <a:rPr lang="en-US" baseline="-25000" dirty="0" smtClean="0">
                <a:solidFill>
                  <a:srgbClr val="1F497D"/>
                </a:solidFill>
              </a:rPr>
              <a:t>1</a:t>
            </a:r>
            <a:r>
              <a:rPr lang="en-US" dirty="0" smtClean="0">
                <a:solidFill>
                  <a:srgbClr val="1F497D"/>
                </a:solidFill>
              </a:rPr>
              <a:t>,x</a:t>
            </a:r>
            <a:r>
              <a:rPr lang="en-US" baseline="-25000" dirty="0" smtClean="0">
                <a:solidFill>
                  <a:srgbClr val="1F497D"/>
                </a:solidFill>
              </a:rPr>
              <a:t>2</a:t>
            </a:r>
            <a:r>
              <a:rPr lang="en-US" dirty="0" smtClean="0">
                <a:solidFill>
                  <a:srgbClr val="1F497D"/>
                </a:solidFill>
              </a:rPr>
              <a:t>,X], c</a:t>
            </a:r>
            <a:r>
              <a:rPr lang="en-US" baseline="-25000" dirty="0" smtClean="0">
                <a:solidFill>
                  <a:srgbClr val="1F497D"/>
                </a:solidFill>
              </a:rPr>
              <a:t>1</a:t>
            </a:r>
            <a:endParaRPr lang="en-US" baseline="-25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94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and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transactions</a:t>
            </a:r>
          </a:p>
          <a:p>
            <a:pPr lvl="1"/>
            <a:r>
              <a:rPr lang="en-US" dirty="0" smtClean="0"/>
              <a:t>Concurrent execution can cause an </a:t>
            </a:r>
            <a:r>
              <a:rPr lang="en-US" dirty="0" smtClean="0">
                <a:solidFill>
                  <a:srgbClr val="1F497D"/>
                </a:solidFill>
              </a:rPr>
              <a:t>inconsistent</a:t>
            </a:r>
            <a:r>
              <a:rPr lang="en-US" dirty="0" smtClean="0"/>
              <a:t> database state</a:t>
            </a:r>
          </a:p>
          <a:p>
            <a:pPr lvl="1"/>
            <a:r>
              <a:rPr lang="en-US" dirty="0" smtClean="0"/>
              <a:t>Each transaction executed as if isolated from the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0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Non-lock-based schedulers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7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 Ordering (1/3)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transaction is associated with a timestamp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indicates Transaction T with timestamp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operation in the transaction has the same timestamp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8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Timestamp Ordering </a:t>
            </a:r>
            <a:r>
              <a:rPr lang="en-US" dirty="0" smtClean="0"/>
              <a:t>(2/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TO Rule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If p</a:t>
            </a:r>
            <a:r>
              <a:rPr lang="en-US" baseline="-25000" dirty="0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[x] and </a:t>
            </a:r>
            <a:r>
              <a:rPr lang="en-US" dirty="0" err="1" smtClean="0">
                <a:solidFill>
                  <a:schemeClr val="tx2"/>
                </a:solidFill>
              </a:rPr>
              <a:t>q</a:t>
            </a:r>
            <a:r>
              <a:rPr lang="en-US" baseline="-25000" dirty="0" err="1">
                <a:solidFill>
                  <a:schemeClr val="tx2"/>
                </a:solidFill>
              </a:rPr>
              <a:t>k</a:t>
            </a:r>
            <a:r>
              <a:rPr lang="en-US" dirty="0" smtClean="0">
                <a:solidFill>
                  <a:schemeClr val="tx2"/>
                </a:solidFill>
              </a:rPr>
              <a:t>[x] are conflicting operations, then p</a:t>
            </a:r>
            <a:r>
              <a:rPr lang="en-US" baseline="-25000" dirty="0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[x] is processed before </a:t>
            </a:r>
            <a:r>
              <a:rPr lang="en-US" dirty="0" err="1" smtClean="0">
                <a:solidFill>
                  <a:schemeClr val="tx2"/>
                </a:solidFill>
              </a:rPr>
              <a:t>q</a:t>
            </a:r>
            <a:r>
              <a:rPr lang="en-US" baseline="-25000" dirty="0" err="1" smtClean="0">
                <a:solidFill>
                  <a:schemeClr val="tx2"/>
                </a:solidFill>
              </a:rPr>
              <a:t>k</a:t>
            </a:r>
            <a:r>
              <a:rPr lang="en-US" dirty="0" smtClean="0">
                <a:solidFill>
                  <a:schemeClr val="tx2"/>
                </a:solidFill>
              </a:rPr>
              <a:t>[x] </a:t>
            </a:r>
            <a:r>
              <a:rPr lang="en-US" dirty="0" err="1" smtClean="0">
                <a:solidFill>
                  <a:schemeClr val="tx2"/>
                </a:solidFill>
              </a:rPr>
              <a:t>iff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k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Theorem: </a:t>
            </a:r>
            <a:r>
              <a:rPr lang="en-US" dirty="0" smtClean="0"/>
              <a:t>If </a:t>
            </a:r>
            <a:r>
              <a:rPr lang="en-US" dirty="0"/>
              <a:t>H is a history representing an execution produced by a TO scheduler, then H is </a:t>
            </a:r>
            <a:r>
              <a:rPr lang="en-US" dirty="0" err="1" smtClean="0"/>
              <a:t>serializable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04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Timestamp Ordering </a:t>
            </a:r>
            <a:r>
              <a:rPr lang="en-US" dirty="0" smtClean="0"/>
              <a:t>(3/</a:t>
            </a:r>
            <a:r>
              <a:rPr lang="en-US" dirty="0"/>
              <a:t>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each data item x, maintain: </a:t>
            </a:r>
            <a:r>
              <a:rPr lang="en-US" dirty="0" smtClean="0">
                <a:solidFill>
                  <a:schemeClr val="tx2"/>
                </a:solidFill>
              </a:rPr>
              <a:t>max-</a:t>
            </a:r>
            <a:r>
              <a:rPr lang="en-US" dirty="0" err="1" smtClean="0">
                <a:solidFill>
                  <a:schemeClr val="tx2"/>
                </a:solidFill>
              </a:rPr>
              <a:t>rt</a:t>
            </a:r>
            <a:r>
              <a:rPr lang="en-US" dirty="0" smtClean="0">
                <a:solidFill>
                  <a:schemeClr val="tx2"/>
                </a:solidFill>
              </a:rPr>
              <a:t>(x), max-</a:t>
            </a:r>
            <a:r>
              <a:rPr lang="en-US" dirty="0" err="1" smtClean="0">
                <a:solidFill>
                  <a:schemeClr val="tx2"/>
                </a:solidFill>
              </a:rPr>
              <a:t>wt</a:t>
            </a:r>
            <a:r>
              <a:rPr lang="en-US" dirty="0" smtClean="0">
                <a:solidFill>
                  <a:schemeClr val="tx2"/>
                </a:solidFill>
              </a:rPr>
              <a:t>(x), c(x)</a:t>
            </a:r>
          </a:p>
          <a:p>
            <a:r>
              <a:rPr lang="en-US" dirty="0" smtClean="0"/>
              <a:t>Request </a:t>
            </a:r>
            <a:r>
              <a:rPr lang="en-US" dirty="0" err="1" smtClean="0"/>
              <a:t>r</a:t>
            </a:r>
            <a:r>
              <a:rPr lang="en-US" baseline="-25000" dirty="0" err="1"/>
              <a:t>i</a:t>
            </a:r>
            <a:r>
              <a:rPr lang="en-US" dirty="0" smtClean="0"/>
              <a:t>[x] </a:t>
            </a:r>
          </a:p>
          <a:p>
            <a:pPr lvl="1"/>
            <a:r>
              <a:rPr lang="en-US" dirty="0" smtClean="0"/>
              <a:t>Grant request if TS (</a:t>
            </a:r>
            <a:r>
              <a:rPr lang="en-US" dirty="0" err="1" smtClean="0"/>
              <a:t>i</a:t>
            </a:r>
            <a:r>
              <a:rPr lang="en-US" dirty="0" smtClean="0"/>
              <a:t>) &gt;= max-</a:t>
            </a:r>
            <a:r>
              <a:rPr lang="en-US" dirty="0" err="1"/>
              <a:t>w</a:t>
            </a:r>
            <a:r>
              <a:rPr lang="en-US" dirty="0" err="1" smtClean="0"/>
              <a:t>t</a:t>
            </a:r>
            <a:r>
              <a:rPr lang="en-US" dirty="0" smtClean="0"/>
              <a:t> (x) and c(x), update max-</a:t>
            </a:r>
            <a:r>
              <a:rPr lang="en-US" dirty="0" err="1" smtClean="0"/>
              <a:t>rt</a:t>
            </a:r>
            <a:r>
              <a:rPr lang="en-US" dirty="0" smtClean="0"/>
              <a:t> (x)</a:t>
            </a:r>
          </a:p>
          <a:p>
            <a:pPr lvl="1"/>
            <a:r>
              <a:rPr lang="en-US" dirty="0" smtClean="0"/>
              <a:t>Delay if TS(</a:t>
            </a:r>
            <a:r>
              <a:rPr lang="en-US" dirty="0" err="1" smtClean="0"/>
              <a:t>i</a:t>
            </a:r>
            <a:r>
              <a:rPr lang="en-US" dirty="0" smtClean="0"/>
              <a:t>) &gt; max-</a:t>
            </a:r>
            <a:r>
              <a:rPr lang="en-US" dirty="0" err="1" smtClean="0"/>
              <a:t>wt</a:t>
            </a:r>
            <a:r>
              <a:rPr lang="en-US" dirty="0" smtClean="0"/>
              <a:t>(x) and !c(x)</a:t>
            </a:r>
          </a:p>
          <a:p>
            <a:pPr lvl="1"/>
            <a:r>
              <a:rPr lang="en-US" dirty="0" smtClean="0"/>
              <a:t>Else abort and restart T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Request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[x]</a:t>
            </a:r>
          </a:p>
          <a:p>
            <a:pPr lvl="1"/>
            <a:r>
              <a:rPr lang="en-US" dirty="0" smtClean="0"/>
              <a:t>Grant request if TS (</a:t>
            </a:r>
            <a:r>
              <a:rPr lang="en-US" dirty="0" err="1" smtClean="0"/>
              <a:t>i</a:t>
            </a:r>
            <a:r>
              <a:rPr lang="en-US" dirty="0" smtClean="0"/>
              <a:t>) &gt;= max-</a:t>
            </a:r>
            <a:r>
              <a:rPr lang="en-US" dirty="0" err="1" smtClean="0"/>
              <a:t>wt</a:t>
            </a:r>
            <a:r>
              <a:rPr lang="en-US" dirty="0" smtClean="0"/>
              <a:t> (x) and TS (</a:t>
            </a:r>
            <a:r>
              <a:rPr lang="en-US" dirty="0" err="1" smtClean="0"/>
              <a:t>i</a:t>
            </a:r>
            <a:r>
              <a:rPr lang="en-US" dirty="0" smtClean="0"/>
              <a:t>) &gt;= max-</a:t>
            </a:r>
            <a:r>
              <a:rPr lang="en-US" dirty="0" err="1" smtClean="0"/>
              <a:t>rt</a:t>
            </a:r>
            <a:r>
              <a:rPr lang="en-US" dirty="0" smtClean="0"/>
              <a:t> (x), update max-</a:t>
            </a:r>
            <a:r>
              <a:rPr lang="en-US" dirty="0" err="1" smtClean="0"/>
              <a:t>wt</a:t>
            </a:r>
            <a:r>
              <a:rPr lang="en-US" dirty="0" smtClean="0"/>
              <a:t> (x), set c(x) = false</a:t>
            </a:r>
          </a:p>
          <a:p>
            <a:pPr lvl="1"/>
            <a:r>
              <a:rPr lang="en-US" dirty="0"/>
              <a:t>Else abort and restart </a:t>
            </a:r>
            <a:r>
              <a:rPr lang="en-US" dirty="0" smtClean="0"/>
              <a:t>T</a:t>
            </a:r>
            <a:r>
              <a:rPr lang="en-US" baseline="-25000" dirty="0" smtClean="0"/>
              <a:t>i</a:t>
            </a:r>
          </a:p>
          <a:p>
            <a:pPr lvl="1"/>
            <a:endParaRPr lang="en-US" baseline="-25000" dirty="0"/>
          </a:p>
          <a:p>
            <a:pPr marL="457200" lvl="1" indent="0">
              <a:buNone/>
            </a:pPr>
            <a:r>
              <a:rPr lang="en-US" b="1" i="1" dirty="0" smtClean="0">
                <a:solidFill>
                  <a:srgbClr val="C0504D"/>
                </a:solidFill>
              </a:rPr>
              <a:t>ON YOUR OWN:</a:t>
            </a:r>
            <a:r>
              <a:rPr lang="en-US" i="1" dirty="0" smtClean="0">
                <a:solidFill>
                  <a:srgbClr val="C0504D"/>
                </a:solidFill>
              </a:rPr>
              <a:t> Thomas write rule, actions taken when a transaction has to commit or abort</a:t>
            </a:r>
            <a:endParaRPr lang="en-US" i="1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5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Aggressively schedule all operations</a:t>
            </a:r>
          </a:p>
          <a:p>
            <a:r>
              <a:rPr lang="en-US" dirty="0" smtClean="0"/>
              <a:t>Do not commit until the transaction is “validated”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ON YOUR OWN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629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Lock-based Schedulers</a:t>
            </a:r>
          </a:p>
          <a:p>
            <a:pPr lvl="1"/>
            <a:r>
              <a:rPr lang="en-US" dirty="0" smtClean="0"/>
              <a:t>2-</a:t>
            </a:r>
            <a:r>
              <a:rPr lang="en-US" dirty="0"/>
              <a:t>P</a:t>
            </a:r>
            <a:r>
              <a:rPr lang="en-US" dirty="0" smtClean="0"/>
              <a:t>hase Locking</a:t>
            </a:r>
          </a:p>
          <a:p>
            <a:pPr lvl="1"/>
            <a:r>
              <a:rPr lang="en-US" dirty="0" smtClean="0"/>
              <a:t>Tree Locking Protocol</a:t>
            </a:r>
          </a:p>
          <a:p>
            <a:pPr lvl="1"/>
            <a:r>
              <a:rPr lang="en-US" dirty="0" smtClean="0"/>
              <a:t>Multi-granularity Locking</a:t>
            </a:r>
          </a:p>
          <a:p>
            <a:pPr lvl="1"/>
            <a:r>
              <a:rPr lang="en-US" dirty="0" smtClean="0"/>
              <a:t>Locking in the presence of updates</a:t>
            </a:r>
          </a:p>
          <a:p>
            <a:r>
              <a:rPr lang="en-US" dirty="0" smtClean="0"/>
              <a:t>Non-lock-based Schedulers</a:t>
            </a:r>
          </a:p>
          <a:p>
            <a:pPr lvl="1"/>
            <a:r>
              <a:rPr lang="en-US" dirty="0" smtClean="0"/>
              <a:t>Timestamp Ordering</a:t>
            </a:r>
          </a:p>
          <a:p>
            <a:pPr lvl="1"/>
            <a:r>
              <a:rPr lang="en-US" dirty="0" smtClean="0"/>
              <a:t>Validation-based Concurrency Control (</a:t>
            </a:r>
            <a:r>
              <a:rPr lang="en-US" dirty="0" smtClean="0">
                <a:solidFill>
                  <a:schemeClr val="accent2"/>
                </a:solidFill>
              </a:rPr>
              <a:t>on your own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844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SOURCE: </a:t>
            </a:r>
            <a:r>
              <a:rPr lang="en-US" dirty="0" smtClean="0"/>
              <a:t>Database System: The complete book. Garcia-Molina, Ullman and </a:t>
            </a:r>
            <a:r>
              <a:rPr lang="en-US" dirty="0" err="1" smtClean="0"/>
              <a:t>Widom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110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the </a:t>
            </a:r>
            <a:r>
              <a:rPr lang="en-US" dirty="0" smtClean="0">
                <a:solidFill>
                  <a:schemeClr val="tx2"/>
                </a:solidFill>
              </a:rPr>
              <a:t>operations</a:t>
            </a:r>
            <a:r>
              <a:rPr lang="en-US" dirty="0" smtClean="0"/>
              <a:t> in the transaction(s)</a:t>
            </a:r>
          </a:p>
          <a:p>
            <a:r>
              <a:rPr lang="en-US" dirty="0" smtClean="0"/>
              <a:t>Believe the log</a:t>
            </a:r>
          </a:p>
          <a:p>
            <a:pPr lvl="1"/>
            <a:r>
              <a:rPr lang="en-US" dirty="0" smtClean="0"/>
              <a:t>Does the log say transaction T has committed?</a:t>
            </a:r>
          </a:p>
          <a:p>
            <a:pPr lvl="1"/>
            <a:r>
              <a:rPr lang="en-US" dirty="0" smtClean="0"/>
              <a:t>Or does it say aborted?</a:t>
            </a:r>
          </a:p>
          <a:p>
            <a:pPr lvl="1"/>
            <a:r>
              <a:rPr lang="en-US" dirty="0" smtClean="0"/>
              <a:t>Or has only a partial trace (implicit abort)?</a:t>
            </a:r>
          </a:p>
          <a:p>
            <a:r>
              <a:rPr lang="en-US" dirty="0" smtClean="0"/>
              <a:t>In case of failures, reconstruct the DB from its log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5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basic setup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76830" y="2130001"/>
            <a:ext cx="806920" cy="7408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76830" y="3023270"/>
            <a:ext cx="806920" cy="7408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76830" y="3916539"/>
            <a:ext cx="806920" cy="7408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76830" y="5841733"/>
            <a:ext cx="806920" cy="7408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07636" y="2130001"/>
            <a:ext cx="1977340" cy="445260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7288742" y="3463290"/>
            <a:ext cx="1177310" cy="1786023"/>
          </a:xfrm>
          <a:prstGeom prst="can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7877" y="2315770"/>
            <a:ext cx="37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827877" y="3161926"/>
            <a:ext cx="37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877" y="4068425"/>
            <a:ext cx="37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77" y="6046538"/>
            <a:ext cx="35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k</a:t>
            </a:r>
          </a:p>
        </p:txBody>
      </p:sp>
      <p:cxnSp>
        <p:nvCxnSpPr>
          <p:cNvPr id="15" name="Straight Arrow Connector 14"/>
          <p:cNvCxnSpPr>
            <a:stCxn id="10" idx="3"/>
            <a:endCxn id="4" idx="1"/>
          </p:cNvCxnSpPr>
          <p:nvPr/>
        </p:nvCxnSpPr>
        <p:spPr>
          <a:xfrm>
            <a:off x="1198554" y="2500436"/>
            <a:ext cx="878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81046" y="3433395"/>
            <a:ext cx="878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198554" y="4313435"/>
            <a:ext cx="878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181046" y="6265088"/>
            <a:ext cx="878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107636" y="2130001"/>
            <a:ext cx="1977340" cy="11774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07636" y="3531258"/>
            <a:ext cx="469325" cy="3852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107636" y="3949871"/>
            <a:ext cx="469325" cy="3852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616646" y="3949871"/>
            <a:ext cx="469325" cy="3852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616646" y="3531774"/>
            <a:ext cx="469325" cy="3852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085971" y="3531258"/>
            <a:ext cx="469325" cy="3852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085971" y="3949871"/>
            <a:ext cx="469325" cy="3852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594981" y="3949871"/>
            <a:ext cx="469325" cy="3852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594981" y="3531774"/>
            <a:ext cx="469325" cy="3852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2883750" y="1971243"/>
            <a:ext cx="0" cy="4802419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41656" y="287087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Disk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975067" y="1418347"/>
            <a:ext cx="222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Buffer Space for data</a:t>
            </a:r>
          </a:p>
          <a:p>
            <a:pPr algn="ctr"/>
            <a:r>
              <a:rPr lang="en-US" dirty="0" smtClean="0"/>
              <a:t> and log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41358" y="1417245"/>
            <a:ext cx="2006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Buffer Space</a:t>
            </a:r>
          </a:p>
          <a:p>
            <a:pPr algn="ctr"/>
            <a:r>
              <a:rPr lang="en-US" dirty="0" smtClean="0"/>
              <a:t>for each transaction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2396" y="1945335"/>
            <a:ext cx="1276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7" name="Left-Right Arrow 36"/>
          <p:cNvSpPr/>
          <p:nvPr/>
        </p:nvSpPr>
        <p:spPr>
          <a:xfrm>
            <a:off x="6084976" y="4172776"/>
            <a:ext cx="1216152" cy="4846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-Right Arrow 37"/>
          <p:cNvSpPr/>
          <p:nvPr/>
        </p:nvSpPr>
        <p:spPr>
          <a:xfrm>
            <a:off x="2891484" y="4071119"/>
            <a:ext cx="1216152" cy="4846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77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Data item</a:t>
            </a:r>
            <a:r>
              <a:rPr lang="en-US" dirty="0" smtClean="0"/>
              <a:t>: an element which can be read or written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uple, relation, B+-tree index,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Input x</a:t>
            </a:r>
            <a:r>
              <a:rPr lang="en-US" dirty="0" smtClean="0"/>
              <a:t>: fetch x from the disk to buffer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Read </a:t>
            </a:r>
            <a:r>
              <a:rPr lang="en-US" dirty="0" err="1" smtClean="0">
                <a:solidFill>
                  <a:srgbClr val="1F497D"/>
                </a:solidFill>
              </a:rPr>
              <a:t>x,t</a:t>
            </a:r>
            <a:r>
              <a:rPr lang="en-US" dirty="0" smtClean="0"/>
              <a:t>: read x into variable local variable 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Write </a:t>
            </a:r>
            <a:r>
              <a:rPr lang="en-US" dirty="0" err="1" smtClean="0">
                <a:solidFill>
                  <a:schemeClr val="tx2"/>
                </a:solidFill>
              </a:rPr>
              <a:t>x,t</a:t>
            </a:r>
            <a:r>
              <a:rPr lang="en-US" dirty="0" smtClean="0"/>
              <a:t>: write value of t into x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Output x</a:t>
            </a:r>
            <a:r>
              <a:rPr lang="en-US" dirty="0" smtClean="0"/>
              <a:t>: write x to disk</a:t>
            </a:r>
          </a:p>
        </p:txBody>
      </p:sp>
    </p:spTree>
    <p:extLst>
      <p:ext uri="{BB962C8B-B14F-4D97-AF65-F5344CB8AC3E}">
        <p14:creationId xmlns:p14="http://schemas.microsoft.com/office/powerpoint/2010/main" val="95954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transaction </a:t>
            </a:r>
            <a:r>
              <a:rPr lang="en-US" dirty="0" smtClean="0">
                <a:solidFill>
                  <a:schemeClr val="tx2"/>
                </a:solidFill>
              </a:rPr>
              <a:t>commits </a:t>
            </a:r>
            <a:r>
              <a:rPr lang="en-US" dirty="0" smtClean="0">
                <a:solidFill>
                  <a:srgbClr val="000000"/>
                </a:solidFill>
              </a:rPr>
              <a:t>the effects are permanent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But, durability has a bigger scope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Catastrophic failures (floods, fires, earthquakes)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9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4313" y="2500433"/>
            <a:ext cx="2258306" cy="42467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Read </a:t>
            </a:r>
            <a:r>
              <a:rPr lang="en-US" sz="2500" dirty="0">
                <a:solidFill>
                  <a:prstClr val="black"/>
                </a:solidFill>
              </a:rPr>
              <a:t>P, </a:t>
            </a:r>
            <a:r>
              <a:rPr lang="en-US" sz="2500" dirty="0" smtClean="0">
                <a:solidFill>
                  <a:prstClr val="black"/>
                </a:solidFill>
              </a:rPr>
              <a:t>x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>
                <a:solidFill>
                  <a:prstClr val="black"/>
                </a:solidFill>
              </a:rPr>
              <a:t>x </a:t>
            </a:r>
            <a:r>
              <a:rPr lang="en-US" sz="2500" dirty="0" smtClean="0">
                <a:solidFill>
                  <a:prstClr val="black"/>
                </a:solidFill>
              </a:rPr>
              <a:t>-= </a:t>
            </a:r>
            <a:r>
              <a:rPr lang="en-US" sz="2500" dirty="0">
                <a:solidFill>
                  <a:prstClr val="black"/>
                </a:solidFill>
              </a:rPr>
              <a:t>x* 0.1</a:t>
            </a: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Write </a:t>
            </a:r>
            <a:r>
              <a:rPr lang="en-US" sz="2500" dirty="0" err="1">
                <a:solidFill>
                  <a:prstClr val="black"/>
                </a:solidFill>
              </a:rPr>
              <a:t>x,</a:t>
            </a:r>
            <a:r>
              <a:rPr lang="en-US" sz="2500" dirty="0" err="1" smtClean="0">
                <a:solidFill>
                  <a:prstClr val="black"/>
                </a:solidFill>
              </a:rPr>
              <a:t>P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Read </a:t>
            </a:r>
            <a:r>
              <a:rPr lang="en-US" sz="2500" dirty="0">
                <a:solidFill>
                  <a:prstClr val="black"/>
                </a:solidFill>
              </a:rPr>
              <a:t>S, </a:t>
            </a:r>
            <a:r>
              <a:rPr lang="en-US" sz="2500" dirty="0" smtClean="0">
                <a:solidFill>
                  <a:prstClr val="black"/>
                </a:solidFill>
              </a:rPr>
              <a:t>y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>
                <a:solidFill>
                  <a:prstClr val="black"/>
                </a:solidFill>
              </a:rPr>
              <a:t>y = “CHEAP”</a:t>
            </a: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Write </a:t>
            </a:r>
            <a:r>
              <a:rPr lang="en-US" sz="2500" dirty="0">
                <a:solidFill>
                  <a:prstClr val="black"/>
                </a:solidFill>
              </a:rPr>
              <a:t>y, </a:t>
            </a:r>
            <a:r>
              <a:rPr lang="en-US" sz="2500" dirty="0" smtClean="0">
                <a:solidFill>
                  <a:prstClr val="black"/>
                </a:solidFill>
              </a:rPr>
              <a:t>S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Output P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Output S</a:t>
            </a:r>
            <a:endParaRPr lang="en-US" sz="2500" dirty="0">
              <a:solidFill>
                <a:prstClr val="black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7025"/>
            <a:ext cx="8229600" cy="9002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Courier"/>
                <a:cs typeface="Courier"/>
              </a:rPr>
              <a:t>update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Airlines</a:t>
            </a:r>
            <a:r>
              <a:rPr lang="en-US" sz="2800" dirty="0"/>
              <a:t> </a:t>
            </a:r>
            <a:r>
              <a:rPr lang="en-US" sz="2800" dirty="0">
                <a:latin typeface="Courier"/>
                <a:cs typeface="Courier"/>
              </a:rPr>
              <a:t>set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price</a:t>
            </a:r>
            <a:r>
              <a:rPr lang="en-US" sz="2800" dirty="0"/>
              <a:t> = </a:t>
            </a:r>
            <a:r>
              <a:rPr lang="en-US" sz="2800" dirty="0">
                <a:solidFill>
                  <a:srgbClr val="FF0000"/>
                </a:solidFill>
              </a:rPr>
              <a:t>price</a:t>
            </a:r>
            <a:r>
              <a:rPr lang="en-US" sz="2800" dirty="0"/>
              <a:t> </a:t>
            </a:r>
            <a:r>
              <a:rPr lang="en-US" sz="2800" dirty="0" smtClean="0"/>
              <a:t>- </a:t>
            </a:r>
            <a:r>
              <a:rPr lang="en-US" sz="2800" dirty="0">
                <a:solidFill>
                  <a:srgbClr val="FF0000"/>
                </a:solidFill>
              </a:rPr>
              <a:t>price*</a:t>
            </a:r>
            <a:r>
              <a:rPr lang="en-US" sz="2800" dirty="0" smtClean="0">
                <a:solidFill>
                  <a:srgbClr val="FF0000"/>
                </a:solidFill>
              </a:rPr>
              <a:t>0.1, status = “cheap” </a:t>
            </a:r>
            <a:r>
              <a:rPr lang="en-US" sz="2800" dirty="0" smtClean="0">
                <a:latin typeface="Courier"/>
                <a:cs typeface="Courier"/>
              </a:rPr>
              <a:t>where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FF0000"/>
                </a:solidFill>
              </a:rPr>
              <a:t>price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&lt; 5000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70040" y="5848127"/>
            <a:ext cx="2407534" cy="26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23084" y="5702597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fails here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70040" y="6377285"/>
            <a:ext cx="2407534" cy="26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3084" y="62317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fails here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63704" y="4068941"/>
            <a:ext cx="2407534" cy="26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16748" y="3923411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fails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3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of log records</a:t>
            </a:r>
          </a:p>
          <a:p>
            <a:r>
              <a:rPr lang="en-US" dirty="0" smtClean="0"/>
              <a:t>Need to keep track of</a:t>
            </a:r>
          </a:p>
          <a:p>
            <a:pPr lvl="1"/>
            <a:r>
              <a:rPr lang="en-US" dirty="0" smtClean="0"/>
              <a:t>Start of transaction</a:t>
            </a:r>
          </a:p>
          <a:p>
            <a:pPr lvl="1"/>
            <a:r>
              <a:rPr lang="en-US" i="1" dirty="0" smtClean="0"/>
              <a:t>Update </a:t>
            </a:r>
            <a:r>
              <a:rPr lang="en-US" dirty="0" smtClean="0"/>
              <a:t>operations (Write operations)</a:t>
            </a:r>
          </a:p>
          <a:p>
            <a:pPr lvl="1"/>
            <a:r>
              <a:rPr lang="en-US" dirty="0" smtClean="0"/>
              <a:t>End of transaction (COMMIT or ABORT)</a:t>
            </a:r>
            <a:endParaRPr lang="en-US" dirty="0"/>
          </a:p>
          <a:p>
            <a:r>
              <a:rPr lang="en-US" dirty="0" smtClean="0"/>
              <a:t>“Believe” the log, use the log to reconstruct a consistent DB state</a:t>
            </a:r>
          </a:p>
        </p:txBody>
      </p:sp>
    </p:spTree>
    <p:extLst>
      <p:ext uri="{BB962C8B-B14F-4D97-AF65-F5344CB8AC3E}">
        <p14:creationId xmlns:p14="http://schemas.microsoft.com/office/powerpoint/2010/main" val="374608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Undo logs</a:t>
            </a:r>
          </a:p>
          <a:p>
            <a:pPr lvl="1"/>
            <a:r>
              <a:rPr lang="en-US" dirty="0" smtClean="0"/>
              <a:t>Ensure that uncommitted transactions are rolled back (or undone)</a:t>
            </a:r>
          </a:p>
          <a:p>
            <a:r>
              <a:rPr lang="en-US" dirty="0" smtClean="0"/>
              <a:t>Redo logs</a:t>
            </a:r>
          </a:p>
          <a:p>
            <a:pPr lvl="1"/>
            <a:r>
              <a:rPr lang="en-US" dirty="0" smtClean="0"/>
              <a:t>Ensure that committed transactions are redone</a:t>
            </a:r>
          </a:p>
          <a:p>
            <a:r>
              <a:rPr lang="en-US" dirty="0" smtClean="0"/>
              <a:t>Undo/Redo logs</a:t>
            </a:r>
          </a:p>
          <a:p>
            <a:pPr lvl="1"/>
            <a:r>
              <a:rPr lang="en-US" dirty="0" smtClean="0"/>
              <a:t>Both of the above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All 3 logging styles ensure atomicity and durability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35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Logging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&lt;START T&gt;: </a:t>
            </a:r>
            <a:r>
              <a:rPr lang="en-US" dirty="0"/>
              <a:t>Start of transaction T</a:t>
            </a:r>
          </a:p>
          <a:p>
            <a:r>
              <a:rPr lang="en-US" dirty="0" smtClean="0"/>
              <a:t>&lt;COMMIT T&gt;</a:t>
            </a:r>
            <a:endParaRPr lang="en-US" dirty="0"/>
          </a:p>
          <a:p>
            <a:r>
              <a:rPr lang="en-US" dirty="0" smtClean="0"/>
              <a:t>&lt;ABORT T&gt;</a:t>
            </a:r>
          </a:p>
          <a:p>
            <a:r>
              <a:rPr lang="en-US" dirty="0" smtClean="0"/>
              <a:t>&lt;T, A, x&gt;: Transaction T modified A whose </a:t>
            </a:r>
            <a:r>
              <a:rPr lang="en-US" dirty="0" smtClean="0">
                <a:solidFill>
                  <a:srgbClr val="1F497D"/>
                </a:solidFill>
              </a:rPr>
              <a:t>before-image</a:t>
            </a:r>
            <a:r>
              <a:rPr lang="en-US" dirty="0" smtClean="0"/>
              <a:t> is 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730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Logging (2/3)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706645"/>
            <a:ext cx="2258306" cy="4643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Read </a:t>
            </a:r>
            <a:r>
              <a:rPr lang="en-US" sz="2500" dirty="0">
                <a:solidFill>
                  <a:prstClr val="black"/>
                </a:solidFill>
              </a:rPr>
              <a:t>P, </a:t>
            </a:r>
            <a:r>
              <a:rPr lang="en-US" sz="2500" dirty="0" smtClean="0">
                <a:solidFill>
                  <a:prstClr val="black"/>
                </a:solidFill>
              </a:rPr>
              <a:t>x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>
                <a:solidFill>
                  <a:prstClr val="black"/>
                </a:solidFill>
              </a:rPr>
              <a:t>x </a:t>
            </a:r>
            <a:r>
              <a:rPr lang="en-US" sz="2500" dirty="0" smtClean="0">
                <a:solidFill>
                  <a:prstClr val="black"/>
                </a:solidFill>
              </a:rPr>
              <a:t>-= </a:t>
            </a:r>
            <a:r>
              <a:rPr lang="en-US" sz="2500" dirty="0">
                <a:solidFill>
                  <a:prstClr val="black"/>
                </a:solidFill>
              </a:rPr>
              <a:t>x* 0.1</a:t>
            </a: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Write </a:t>
            </a:r>
            <a:r>
              <a:rPr lang="en-US" sz="2500" dirty="0" err="1">
                <a:solidFill>
                  <a:prstClr val="black"/>
                </a:solidFill>
              </a:rPr>
              <a:t>x,</a:t>
            </a:r>
            <a:r>
              <a:rPr lang="en-US" sz="2500" dirty="0" err="1" smtClean="0">
                <a:solidFill>
                  <a:prstClr val="black"/>
                </a:solidFill>
              </a:rPr>
              <a:t>P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Read </a:t>
            </a:r>
            <a:r>
              <a:rPr lang="en-US" sz="2500" dirty="0">
                <a:solidFill>
                  <a:prstClr val="black"/>
                </a:solidFill>
              </a:rPr>
              <a:t>S, </a:t>
            </a:r>
            <a:r>
              <a:rPr lang="en-US" sz="2500" dirty="0" smtClean="0">
                <a:solidFill>
                  <a:prstClr val="black"/>
                </a:solidFill>
              </a:rPr>
              <a:t>y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>
                <a:solidFill>
                  <a:prstClr val="black"/>
                </a:solidFill>
              </a:rPr>
              <a:t>y = “CHEAP”</a:t>
            </a: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Write </a:t>
            </a:r>
            <a:r>
              <a:rPr lang="en-US" sz="2500" dirty="0">
                <a:solidFill>
                  <a:prstClr val="black"/>
                </a:solidFill>
              </a:rPr>
              <a:t>y, </a:t>
            </a:r>
            <a:r>
              <a:rPr lang="en-US" sz="2500" dirty="0" smtClean="0">
                <a:solidFill>
                  <a:prstClr val="black"/>
                </a:solidFill>
              </a:rPr>
              <a:t>S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i="1" dirty="0" smtClean="0">
                <a:solidFill>
                  <a:prstClr val="black"/>
                </a:solidFill>
              </a:rPr>
              <a:t>FLUSH LOG</a:t>
            </a: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Output P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Output S</a:t>
            </a:r>
          </a:p>
          <a:p>
            <a:pPr lvl="0">
              <a:spcBef>
                <a:spcPct val="20000"/>
              </a:spcBef>
            </a:pPr>
            <a:r>
              <a:rPr lang="en-US" sz="2500" i="1" dirty="0" smtClean="0">
                <a:solidFill>
                  <a:prstClr val="black"/>
                </a:solidFill>
              </a:rPr>
              <a:t>FLUSH LOG</a:t>
            </a:r>
            <a:endParaRPr lang="en-US" sz="2500" i="1" dirty="0">
              <a:solidFill>
                <a:prstClr val="black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22337" y="1819874"/>
            <a:ext cx="2728649" cy="26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87242" y="1657994"/>
            <a:ext cx="1225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&lt;START T&gt;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52431" y="3162947"/>
            <a:ext cx="26985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7336" y="3001067"/>
            <a:ext cx="997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&lt;T, P, x&gt;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52431" y="4526724"/>
            <a:ext cx="2698555" cy="26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17336" y="4364844"/>
            <a:ext cx="1027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&lt;T, S, y&gt;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922337" y="5910605"/>
            <a:ext cx="27286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87242" y="5748725"/>
            <a:ext cx="148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&lt;COMMIT T&gt;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69664" y="1706645"/>
            <a:ext cx="39743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/>
            <a:r>
              <a:rPr lang="en-US" sz="2400" dirty="0" smtClean="0"/>
              <a:t>U1: &lt;T, X, v&gt; should be flushed </a:t>
            </a:r>
            <a:r>
              <a:rPr lang="en-US" sz="2400" i="1" dirty="0" smtClean="0">
                <a:solidFill>
                  <a:srgbClr val="1F497D"/>
                </a:solidFill>
              </a:rPr>
              <a:t>before</a:t>
            </a:r>
            <a:r>
              <a:rPr lang="en-US" sz="2400" i="1" dirty="0" smtClean="0"/>
              <a:t> </a:t>
            </a:r>
            <a:r>
              <a:rPr lang="en-US" sz="2400" dirty="0" smtClean="0"/>
              <a:t>Output X</a:t>
            </a:r>
          </a:p>
          <a:p>
            <a:endParaRPr lang="en-US" sz="2400" dirty="0"/>
          </a:p>
          <a:p>
            <a:pPr marL="542925" indent="-542925"/>
            <a:r>
              <a:rPr lang="en-US" sz="2400" dirty="0" smtClean="0"/>
              <a:t>U2: &lt;COMMIT T&gt; should be flushed </a:t>
            </a:r>
            <a:r>
              <a:rPr lang="en-US" sz="2400" i="1" dirty="0" smtClean="0">
                <a:solidFill>
                  <a:srgbClr val="1F497D"/>
                </a:solidFill>
              </a:rPr>
              <a:t>after</a:t>
            </a:r>
            <a:r>
              <a:rPr lang="en-US" sz="2400" dirty="0" smtClean="0"/>
              <a:t> all OUTPUTs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079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Logging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Recovery with Undo log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T has a &lt;COMMIT T&gt; entry, do nothing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T has a &lt;START T&gt; entry, but no &lt;COMMIT T&gt;</a:t>
            </a:r>
          </a:p>
          <a:p>
            <a:pPr marL="1371600" lvl="2" indent="-514350"/>
            <a:r>
              <a:rPr lang="en-US" dirty="0" smtClean="0"/>
              <a:t>T is incomplete and needs to be </a:t>
            </a:r>
            <a:r>
              <a:rPr lang="en-US" i="1" dirty="0" smtClean="0"/>
              <a:t>undone</a:t>
            </a:r>
          </a:p>
          <a:p>
            <a:pPr marL="1371600" lvl="2" indent="-514350"/>
            <a:r>
              <a:rPr lang="en-US" dirty="0" smtClean="0"/>
              <a:t>Restore old values from &lt;</a:t>
            </a:r>
            <a:r>
              <a:rPr lang="en-US" dirty="0" err="1" smtClean="0"/>
              <a:t>T,X,v</a:t>
            </a:r>
            <a:r>
              <a:rPr lang="en-US" dirty="0" smtClean="0"/>
              <a:t>&gt; records</a:t>
            </a:r>
          </a:p>
          <a:p>
            <a:r>
              <a:rPr lang="en-US" dirty="0" smtClean="0"/>
              <a:t>There may be multiple transactions</a:t>
            </a:r>
          </a:p>
          <a:p>
            <a:pPr lvl="1"/>
            <a:r>
              <a:rPr lang="en-US" dirty="0" smtClean="0"/>
              <a:t>Start scanning from the </a:t>
            </a:r>
            <a:r>
              <a:rPr lang="en-US" i="1" dirty="0" smtClean="0"/>
              <a:t>end of the log</a:t>
            </a:r>
          </a:p>
        </p:txBody>
      </p:sp>
    </p:spTree>
    <p:extLst>
      <p:ext uri="{BB962C8B-B14F-4D97-AF65-F5344CB8AC3E}">
        <p14:creationId xmlns:p14="http://schemas.microsoft.com/office/powerpoint/2010/main" val="38697868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Logging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incomplete transactions can be ignored</a:t>
            </a:r>
          </a:p>
          <a:p>
            <a:r>
              <a:rPr lang="en-US" dirty="0"/>
              <a:t>Redo all completed </a:t>
            </a:r>
            <a:r>
              <a:rPr lang="en-US" dirty="0" smtClean="0"/>
              <a:t>transactions</a:t>
            </a:r>
          </a:p>
          <a:p>
            <a:r>
              <a:rPr lang="en-US" dirty="0"/>
              <a:t>&lt;T, A, x&gt;: Transaction T modified A whose </a:t>
            </a:r>
            <a:r>
              <a:rPr lang="en-US" dirty="0" smtClean="0">
                <a:solidFill>
                  <a:srgbClr val="1F497D"/>
                </a:solidFill>
              </a:rPr>
              <a:t>after-image</a:t>
            </a:r>
            <a:r>
              <a:rPr lang="en-US" dirty="0" smtClean="0"/>
              <a:t> is x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833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Logging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728" y="1600200"/>
            <a:ext cx="3786072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706645"/>
            <a:ext cx="2258306" cy="4643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Read </a:t>
            </a:r>
            <a:r>
              <a:rPr lang="en-US" sz="2500" dirty="0">
                <a:solidFill>
                  <a:prstClr val="black"/>
                </a:solidFill>
              </a:rPr>
              <a:t>P, </a:t>
            </a:r>
            <a:r>
              <a:rPr lang="en-US" sz="2500" dirty="0" smtClean="0">
                <a:solidFill>
                  <a:prstClr val="black"/>
                </a:solidFill>
              </a:rPr>
              <a:t>x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>
                <a:solidFill>
                  <a:prstClr val="black"/>
                </a:solidFill>
              </a:rPr>
              <a:t>x </a:t>
            </a:r>
            <a:r>
              <a:rPr lang="en-US" sz="2500" dirty="0" smtClean="0">
                <a:solidFill>
                  <a:prstClr val="black"/>
                </a:solidFill>
              </a:rPr>
              <a:t>-= </a:t>
            </a:r>
            <a:r>
              <a:rPr lang="en-US" sz="2500" dirty="0">
                <a:solidFill>
                  <a:prstClr val="black"/>
                </a:solidFill>
              </a:rPr>
              <a:t>x* 0.1</a:t>
            </a: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Write </a:t>
            </a:r>
            <a:r>
              <a:rPr lang="en-US" sz="2500" dirty="0" err="1">
                <a:solidFill>
                  <a:prstClr val="black"/>
                </a:solidFill>
              </a:rPr>
              <a:t>x,</a:t>
            </a:r>
            <a:r>
              <a:rPr lang="en-US" sz="2500" dirty="0" err="1" smtClean="0">
                <a:solidFill>
                  <a:prstClr val="black"/>
                </a:solidFill>
              </a:rPr>
              <a:t>P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Read </a:t>
            </a:r>
            <a:r>
              <a:rPr lang="en-US" sz="2500" dirty="0">
                <a:solidFill>
                  <a:prstClr val="black"/>
                </a:solidFill>
              </a:rPr>
              <a:t>S, </a:t>
            </a:r>
            <a:r>
              <a:rPr lang="en-US" sz="2500" dirty="0" smtClean="0">
                <a:solidFill>
                  <a:prstClr val="black"/>
                </a:solidFill>
              </a:rPr>
              <a:t>y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>
                <a:solidFill>
                  <a:prstClr val="black"/>
                </a:solidFill>
              </a:rPr>
              <a:t>y = “CHEAP”</a:t>
            </a: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Write </a:t>
            </a:r>
            <a:r>
              <a:rPr lang="en-US" sz="2500" dirty="0">
                <a:solidFill>
                  <a:prstClr val="black"/>
                </a:solidFill>
              </a:rPr>
              <a:t>y, </a:t>
            </a:r>
            <a:r>
              <a:rPr lang="en-US" sz="2500" dirty="0" smtClean="0">
                <a:solidFill>
                  <a:prstClr val="black"/>
                </a:solidFill>
              </a:rPr>
              <a:t>S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sz="2500" i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i="1" dirty="0" smtClean="0">
                <a:solidFill>
                  <a:prstClr val="black"/>
                </a:solidFill>
              </a:rPr>
              <a:t>FLUSH LOG</a:t>
            </a: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Output P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Output 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22337" y="1819874"/>
            <a:ext cx="2728649" cy="26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87242" y="1657994"/>
            <a:ext cx="1225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&lt;START T&gt;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52431" y="3163309"/>
            <a:ext cx="26985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17336" y="3001067"/>
            <a:ext cx="997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&lt;T, P, x&gt;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18781" y="4509820"/>
            <a:ext cx="2698555" cy="26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7336" y="4364844"/>
            <a:ext cx="1027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&lt;T, S, y&gt;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52431" y="4988221"/>
            <a:ext cx="27286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17336" y="4738526"/>
            <a:ext cx="148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&lt;COMMIT T&gt;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39458" y="4914842"/>
            <a:ext cx="1767023" cy="635064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Write-ahead Logging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>
            <a:off x="2153560" y="5232374"/>
            <a:ext cx="368589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69664" y="1706645"/>
            <a:ext cx="397433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/>
            <a:r>
              <a:rPr lang="en-US" sz="2400" dirty="0" smtClean="0"/>
              <a:t>R1: &lt;T, X, v&gt; and </a:t>
            </a:r>
          </a:p>
          <a:p>
            <a:pPr marL="542925" indent="-542925"/>
            <a:r>
              <a:rPr lang="en-US" sz="2400" dirty="0"/>
              <a:t> </a:t>
            </a:r>
            <a:r>
              <a:rPr lang="en-US" sz="2400" dirty="0" smtClean="0"/>
              <a:t>     &lt;COMMIT T&gt; should be flushed </a:t>
            </a:r>
            <a:r>
              <a:rPr lang="en-US" sz="2400" i="1" dirty="0" smtClean="0">
                <a:solidFill>
                  <a:srgbClr val="1F497D"/>
                </a:solidFill>
              </a:rPr>
              <a:t>before</a:t>
            </a:r>
            <a:r>
              <a:rPr lang="en-US" sz="2400" i="1" dirty="0" smtClean="0"/>
              <a:t> </a:t>
            </a:r>
            <a:r>
              <a:rPr lang="en-US" sz="2400" dirty="0" smtClean="0"/>
              <a:t>Output X</a:t>
            </a:r>
          </a:p>
        </p:txBody>
      </p:sp>
    </p:spTree>
    <p:extLst>
      <p:ext uri="{BB962C8B-B14F-4D97-AF65-F5344CB8AC3E}">
        <p14:creationId xmlns:p14="http://schemas.microsoft.com/office/powerpoint/2010/main" val="35807578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Logging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Recovery with Redo Logging</a:t>
            </a:r>
          </a:p>
          <a:p>
            <a:pPr lvl="1"/>
            <a:r>
              <a:rPr lang="en-US" dirty="0" smtClean="0"/>
              <a:t>If T has a &lt;COMMIT T&gt; entry, redo T</a:t>
            </a:r>
          </a:p>
          <a:p>
            <a:pPr lvl="1"/>
            <a:r>
              <a:rPr lang="en-US" dirty="0" smtClean="0"/>
              <a:t>If T is incomplete, do nothing (add &lt;ABORT T&gt;)</a:t>
            </a:r>
          </a:p>
          <a:p>
            <a:r>
              <a:rPr lang="en-US" dirty="0" smtClean="0"/>
              <a:t>For multiple transactions</a:t>
            </a:r>
          </a:p>
          <a:p>
            <a:pPr lvl="1"/>
            <a:r>
              <a:rPr lang="en-US" dirty="0" smtClean="0"/>
              <a:t>Scan from the beginning of the 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7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Undo/Redo Logging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Undo logging: Cannot COMMIT T unless all updates are written to disk</a:t>
            </a:r>
          </a:p>
          <a:p>
            <a:r>
              <a:rPr lang="en-US" dirty="0" smtClean="0"/>
              <a:t>Redo logging: Cannot release memory unless transaction commits</a:t>
            </a:r>
          </a:p>
          <a:p>
            <a:endParaRPr lang="en-US" dirty="0"/>
          </a:p>
          <a:p>
            <a:r>
              <a:rPr lang="en-US" dirty="0" smtClean="0"/>
              <a:t>Undo/Redo logs attempt to strike a balance</a:t>
            </a:r>
          </a:p>
        </p:txBody>
      </p:sp>
    </p:spTree>
    <p:extLst>
      <p:ext uri="{BB962C8B-B14F-4D97-AF65-F5344CB8AC3E}">
        <p14:creationId xmlns:p14="http://schemas.microsoft.com/office/powerpoint/2010/main" val="162885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Concurrency Control</a:t>
            </a:r>
          </a:p>
          <a:p>
            <a:pPr lvl="1"/>
            <a:r>
              <a:rPr lang="en-US" dirty="0" smtClean="0"/>
              <a:t>Ensuring atomicity, consistency and isolation when multiple transactions are executed concurrently</a:t>
            </a:r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Recovery</a:t>
            </a:r>
          </a:p>
          <a:p>
            <a:pPr lvl="1"/>
            <a:r>
              <a:rPr lang="en-US" dirty="0" smtClean="0"/>
              <a:t>Ensuring durability and consistency in case of software/hardware failures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7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Undo/Redo Logging (2/3)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706645"/>
            <a:ext cx="2258306" cy="4643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Read </a:t>
            </a:r>
            <a:r>
              <a:rPr lang="en-US" sz="2500" dirty="0">
                <a:solidFill>
                  <a:prstClr val="black"/>
                </a:solidFill>
              </a:rPr>
              <a:t>P, </a:t>
            </a:r>
            <a:r>
              <a:rPr lang="en-US" sz="2500" dirty="0" smtClean="0">
                <a:solidFill>
                  <a:prstClr val="black"/>
                </a:solidFill>
              </a:rPr>
              <a:t>x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>
                <a:solidFill>
                  <a:prstClr val="black"/>
                </a:solidFill>
              </a:rPr>
              <a:t>x </a:t>
            </a:r>
            <a:r>
              <a:rPr lang="en-US" sz="2500" dirty="0" smtClean="0">
                <a:solidFill>
                  <a:prstClr val="black"/>
                </a:solidFill>
              </a:rPr>
              <a:t>-= </a:t>
            </a:r>
            <a:r>
              <a:rPr lang="en-US" sz="2500" dirty="0">
                <a:solidFill>
                  <a:prstClr val="black"/>
                </a:solidFill>
              </a:rPr>
              <a:t>x* 0.1</a:t>
            </a: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Write </a:t>
            </a:r>
            <a:r>
              <a:rPr lang="en-US" sz="2500" dirty="0" err="1">
                <a:solidFill>
                  <a:prstClr val="black"/>
                </a:solidFill>
              </a:rPr>
              <a:t>x,</a:t>
            </a:r>
            <a:r>
              <a:rPr lang="en-US" sz="2500" dirty="0" err="1" smtClean="0">
                <a:solidFill>
                  <a:prstClr val="black"/>
                </a:solidFill>
              </a:rPr>
              <a:t>P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Read </a:t>
            </a:r>
            <a:r>
              <a:rPr lang="en-US" sz="2500" dirty="0">
                <a:solidFill>
                  <a:prstClr val="black"/>
                </a:solidFill>
              </a:rPr>
              <a:t>S, </a:t>
            </a:r>
            <a:r>
              <a:rPr lang="en-US" sz="2500" dirty="0" smtClean="0">
                <a:solidFill>
                  <a:prstClr val="black"/>
                </a:solidFill>
              </a:rPr>
              <a:t>y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>
                <a:solidFill>
                  <a:prstClr val="black"/>
                </a:solidFill>
              </a:rPr>
              <a:t>y = “CHEAP”</a:t>
            </a: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Write </a:t>
            </a:r>
            <a:r>
              <a:rPr lang="en-US" sz="2500" dirty="0">
                <a:solidFill>
                  <a:prstClr val="black"/>
                </a:solidFill>
              </a:rPr>
              <a:t>y, </a:t>
            </a:r>
            <a:r>
              <a:rPr lang="en-US" sz="2500" dirty="0" smtClean="0">
                <a:solidFill>
                  <a:prstClr val="black"/>
                </a:solidFill>
              </a:rPr>
              <a:t>S</a:t>
            </a:r>
            <a:endParaRPr lang="en-US" sz="2500" i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i="1" dirty="0" smtClean="0">
                <a:solidFill>
                  <a:prstClr val="black"/>
                </a:solidFill>
              </a:rPr>
              <a:t>FLUSH LOG</a:t>
            </a: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Output P</a:t>
            </a:r>
            <a:endParaRPr lang="en-US" sz="25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Output 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22337" y="1819874"/>
            <a:ext cx="2728649" cy="26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87242" y="1657994"/>
            <a:ext cx="1225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&lt;START T&gt;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22337" y="3386000"/>
            <a:ext cx="26985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17336" y="3201334"/>
            <a:ext cx="1239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&lt;T, P, x, a&gt;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18781" y="4701908"/>
            <a:ext cx="2698555" cy="26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7336" y="4549510"/>
            <a:ext cx="1253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&lt;T, S, y, b&gt;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18781" y="5650896"/>
            <a:ext cx="27286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17934" y="5466230"/>
            <a:ext cx="148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&lt;COMMIT T&gt;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69664" y="1706645"/>
            <a:ext cx="3974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/>
            <a:r>
              <a:rPr lang="en-US" sz="2400" dirty="0" smtClean="0"/>
              <a:t>UR1: &lt;T, X, a, b&gt; should be flushed </a:t>
            </a:r>
            <a:r>
              <a:rPr lang="en-US" sz="2400" i="1" dirty="0" smtClean="0">
                <a:solidFill>
                  <a:srgbClr val="1F497D"/>
                </a:solidFill>
              </a:rPr>
              <a:t>before</a:t>
            </a:r>
            <a:r>
              <a:rPr lang="en-US" sz="2400" i="1" dirty="0" smtClean="0"/>
              <a:t> </a:t>
            </a:r>
            <a:r>
              <a:rPr lang="en-US" sz="2400" dirty="0" smtClean="0"/>
              <a:t>Output 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69664" y="2979850"/>
            <a:ext cx="39743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/>
            <a:r>
              <a:rPr lang="en-US" sz="2400" dirty="0" smtClean="0"/>
              <a:t>U1: &lt;T, X, v&gt; should be flushed </a:t>
            </a:r>
            <a:r>
              <a:rPr lang="en-US" sz="2400" i="1" dirty="0" smtClean="0">
                <a:solidFill>
                  <a:srgbClr val="1F497D"/>
                </a:solidFill>
              </a:rPr>
              <a:t>before</a:t>
            </a:r>
            <a:r>
              <a:rPr lang="en-US" sz="2400" i="1" dirty="0" smtClean="0"/>
              <a:t> </a:t>
            </a:r>
            <a:r>
              <a:rPr lang="en-US" sz="2400" dirty="0" smtClean="0"/>
              <a:t>Output X</a:t>
            </a:r>
          </a:p>
          <a:p>
            <a:endParaRPr lang="en-US" sz="2400" dirty="0"/>
          </a:p>
          <a:p>
            <a:pPr marL="542925" indent="-542925"/>
            <a:r>
              <a:rPr lang="en-US" sz="2400" dirty="0" smtClean="0"/>
              <a:t>U2: &lt;COMMIT T&gt; should be flushed </a:t>
            </a:r>
            <a:r>
              <a:rPr lang="en-US" sz="2400" i="1" dirty="0" smtClean="0">
                <a:solidFill>
                  <a:srgbClr val="1F497D"/>
                </a:solidFill>
              </a:rPr>
              <a:t>after</a:t>
            </a:r>
            <a:r>
              <a:rPr lang="en-US" sz="2400" dirty="0" smtClean="0"/>
              <a:t> all OUTPUTs 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169664" y="5351360"/>
            <a:ext cx="397433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/>
            <a:r>
              <a:rPr lang="en-US" sz="2400" dirty="0" smtClean="0"/>
              <a:t>R1: &lt;T, X, v&gt; and </a:t>
            </a:r>
          </a:p>
          <a:p>
            <a:pPr marL="542925" indent="-542925"/>
            <a:r>
              <a:rPr lang="en-US" sz="2400" dirty="0"/>
              <a:t> </a:t>
            </a:r>
            <a:r>
              <a:rPr lang="en-US" sz="2400" dirty="0" smtClean="0"/>
              <a:t>     &lt;COMMIT T&gt; should be flushed </a:t>
            </a:r>
            <a:r>
              <a:rPr lang="en-US" sz="2400" i="1" dirty="0" smtClean="0">
                <a:solidFill>
                  <a:srgbClr val="1F497D"/>
                </a:solidFill>
              </a:rPr>
              <a:t>before</a:t>
            </a:r>
            <a:r>
              <a:rPr lang="en-US" sz="2400" i="1" dirty="0" smtClean="0"/>
              <a:t> </a:t>
            </a:r>
            <a:r>
              <a:rPr lang="en-US" sz="2400" dirty="0" smtClean="0"/>
              <a:t>Output X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63886" y="1657994"/>
            <a:ext cx="3864498" cy="10479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63886" y="2858325"/>
            <a:ext cx="3864498" cy="206051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200356" y="5232375"/>
            <a:ext cx="3828028" cy="14910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4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 animBg="1"/>
      <p:bldP spid="26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Undo/Redo Logging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Recovery with Undo/Redo Logging</a:t>
            </a:r>
          </a:p>
          <a:p>
            <a:pPr lvl="1"/>
            <a:r>
              <a:rPr lang="en-US" dirty="0" smtClean="0"/>
              <a:t>Redo all committed transactions (earliest-first)</a:t>
            </a:r>
          </a:p>
          <a:p>
            <a:pPr lvl="1"/>
            <a:r>
              <a:rPr lang="en-US" dirty="0" smtClean="0"/>
              <a:t>Undo all uncommitted transactions (latest-first)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C0504D"/>
                </a:solidFill>
              </a:rPr>
              <a:t>What happens if there is a crash when you are writing a log? What happens if there is a crash </a:t>
            </a:r>
            <a:r>
              <a:rPr lang="en-US" i="1" dirty="0" smtClean="0">
                <a:solidFill>
                  <a:srgbClr val="C0504D"/>
                </a:solidFill>
              </a:rPr>
              <a:t>during </a:t>
            </a:r>
            <a:r>
              <a:rPr lang="en-US" dirty="0" smtClean="0">
                <a:solidFill>
                  <a:srgbClr val="C0504D"/>
                </a:solidFill>
              </a:rPr>
              <a:t>recovery?</a:t>
            </a:r>
          </a:p>
        </p:txBody>
      </p:sp>
    </p:spTree>
    <p:extLst>
      <p:ext uri="{BB962C8B-B14F-4D97-AF65-F5344CB8AC3E}">
        <p14:creationId xmlns:p14="http://schemas.microsoft.com/office/powerpoint/2010/main" val="148047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Checkpointing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Logs can be huge…can we throw away portions of it?</a:t>
            </a:r>
          </a:p>
          <a:p>
            <a:r>
              <a:rPr lang="en-US" dirty="0" smtClean="0"/>
              <a:t>Can we avoid processing </a:t>
            </a:r>
            <a:r>
              <a:rPr lang="en-US" i="1" dirty="0" smtClean="0"/>
              <a:t>all</a:t>
            </a:r>
            <a:r>
              <a:rPr lang="en-US" dirty="0" smtClean="0"/>
              <a:t> of it when there is a crash?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ON YOUR OWN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6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item</a:t>
            </a:r>
          </a:p>
          <a:p>
            <a:pPr lvl="1"/>
            <a:r>
              <a:rPr lang="en-US" dirty="0" smtClean="0"/>
              <a:t>A tuple, table, block</a:t>
            </a:r>
          </a:p>
          <a:p>
            <a:endParaRPr lang="en-US" dirty="0"/>
          </a:p>
          <a:p>
            <a:r>
              <a:rPr lang="en-US" dirty="0" smtClean="0"/>
              <a:t>Read (x)</a:t>
            </a:r>
          </a:p>
          <a:p>
            <a:r>
              <a:rPr lang="en-US" dirty="0" smtClean="0"/>
              <a:t>Write (x, 5)</a:t>
            </a:r>
          </a:p>
          <a:p>
            <a:endParaRPr lang="en-US" dirty="0" smtClean="0"/>
          </a:p>
          <a:p>
            <a:r>
              <a:rPr lang="en-US" dirty="0" smtClean="0"/>
              <a:t>Start (T)</a:t>
            </a:r>
          </a:p>
          <a:p>
            <a:r>
              <a:rPr lang="en-US" dirty="0" smtClean="0"/>
              <a:t>Commit (T)</a:t>
            </a:r>
          </a:p>
          <a:p>
            <a:r>
              <a:rPr lang="en-US" dirty="0" smtClean="0"/>
              <a:t>Abort (T)</a:t>
            </a:r>
          </a:p>
          <a:p>
            <a:r>
              <a:rPr lang="en-US" dirty="0" smtClean="0"/>
              <a:t>Active Transaction</a:t>
            </a:r>
          </a:p>
          <a:p>
            <a:pPr lvl="1"/>
            <a:r>
              <a:rPr lang="en-US" dirty="0" smtClean="0"/>
              <a:t>A transaction which has neither committed nor aborted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386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66733" y="2125140"/>
            <a:ext cx="2904454" cy="6161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Transaction Manager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866733" y="3038318"/>
            <a:ext cx="2904454" cy="6161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Scheduler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866733" y="4468171"/>
            <a:ext cx="2904454" cy="6161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Recovery Manager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866733" y="5381348"/>
            <a:ext cx="2904454" cy="6161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 Manager</a:t>
            </a:r>
            <a:endParaRPr lang="en-US" sz="2400" dirty="0"/>
          </a:p>
        </p:txBody>
      </p:sp>
      <p:sp>
        <p:nvSpPr>
          <p:cNvPr id="8" name="Can 7"/>
          <p:cNvSpPr/>
          <p:nvPr/>
        </p:nvSpPr>
        <p:spPr>
          <a:xfrm>
            <a:off x="7200728" y="4293234"/>
            <a:ext cx="1177310" cy="1786023"/>
          </a:xfrm>
          <a:prstGeom prst="can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64972" y="4086821"/>
            <a:ext cx="3545697" cy="23389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6274123" y="5084338"/>
            <a:ext cx="779550" cy="29701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80138" y="1462637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04799" y="1417638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0535" y="1570038"/>
            <a:ext cx="1364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n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1" idx="2"/>
          </p:cNvCxnSpPr>
          <p:nvPr/>
        </p:nvCxnSpPr>
        <p:spPr>
          <a:xfrm>
            <a:off x="1575701" y="1831969"/>
            <a:ext cx="2146023" cy="293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2"/>
            <a:endCxn id="4" idx="0"/>
          </p:cNvCxnSpPr>
          <p:nvPr/>
        </p:nvCxnSpPr>
        <p:spPr>
          <a:xfrm>
            <a:off x="3400362" y="1786970"/>
            <a:ext cx="918598" cy="338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2"/>
          </p:cNvCxnSpPr>
          <p:nvPr/>
        </p:nvCxnSpPr>
        <p:spPr>
          <a:xfrm flipH="1">
            <a:off x="5205385" y="1939370"/>
            <a:ext cx="1647582" cy="185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  <a:endCxn id="5" idx="0"/>
          </p:cNvCxnSpPr>
          <p:nvPr/>
        </p:nvCxnSpPr>
        <p:spPr>
          <a:xfrm>
            <a:off x="4318960" y="2741307"/>
            <a:ext cx="0" cy="2970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2"/>
            <a:endCxn id="9" idx="0"/>
          </p:cNvCxnSpPr>
          <p:nvPr/>
        </p:nvCxnSpPr>
        <p:spPr>
          <a:xfrm>
            <a:off x="4318960" y="3654485"/>
            <a:ext cx="18861" cy="4323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7" idx="0"/>
          </p:cNvCxnSpPr>
          <p:nvPr/>
        </p:nvCxnSpPr>
        <p:spPr>
          <a:xfrm>
            <a:off x="4318960" y="5084338"/>
            <a:ext cx="0" cy="2970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90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ya-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maya-course.thmx</Template>
  <TotalTime>5672</TotalTime>
  <Words>3547</Words>
  <Application>Microsoft Macintosh PowerPoint</Application>
  <PresentationFormat>On-screen Show (4:3)</PresentationFormat>
  <Paragraphs>612</Paragraphs>
  <Slides>72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maya-course</vt:lpstr>
      <vt:lpstr>Equation</vt:lpstr>
      <vt:lpstr>CSL 771: Database Implementation Transaction Processing</vt:lpstr>
      <vt:lpstr>Transactions</vt:lpstr>
      <vt:lpstr>ACID Properties</vt:lpstr>
      <vt:lpstr>Atomicity and Consistency</vt:lpstr>
      <vt:lpstr>Consistency and Isolation</vt:lpstr>
      <vt:lpstr>Durability</vt:lpstr>
      <vt:lpstr>What we will study…</vt:lpstr>
      <vt:lpstr>Terminology</vt:lpstr>
      <vt:lpstr>High level model</vt:lpstr>
      <vt:lpstr>Recoverability (1/2)</vt:lpstr>
      <vt:lpstr>Recoverability (2/2)</vt:lpstr>
      <vt:lpstr>Cascading Aborts (1/2)</vt:lpstr>
      <vt:lpstr>Cascading Aborts (2/2)</vt:lpstr>
      <vt:lpstr>What we learnt so far…</vt:lpstr>
      <vt:lpstr>Strict Schedule (1/2)</vt:lpstr>
      <vt:lpstr>Strict Schedule (2/2)</vt:lpstr>
      <vt:lpstr>The Lost Update Problem</vt:lpstr>
      <vt:lpstr>Serializable Schedules</vt:lpstr>
      <vt:lpstr>Serializability Theory</vt:lpstr>
      <vt:lpstr>Serializable Schedules</vt:lpstr>
      <vt:lpstr>Notation</vt:lpstr>
      <vt:lpstr>Histories (1/3)</vt:lpstr>
      <vt:lpstr>Histories (2/3)</vt:lpstr>
      <vt:lpstr>Histories (3/3)</vt:lpstr>
      <vt:lpstr>Serializable Histories</vt:lpstr>
      <vt:lpstr>Equivalence of Histories (1/2)</vt:lpstr>
      <vt:lpstr>Equivalence of Histories (2/2)</vt:lpstr>
      <vt:lpstr>Serial History</vt:lpstr>
      <vt:lpstr>Serialization Graph</vt:lpstr>
      <vt:lpstr>Serializability Theorem</vt:lpstr>
      <vt:lpstr>Locking</vt:lpstr>
      <vt:lpstr>High level model</vt:lpstr>
      <vt:lpstr>Transaction Management</vt:lpstr>
      <vt:lpstr>Locking</vt:lpstr>
      <vt:lpstr>Notation</vt:lpstr>
      <vt:lpstr>Basic 2-Phase Locking (2PL)</vt:lpstr>
      <vt:lpstr>The 2-phase rule</vt:lpstr>
      <vt:lpstr>Correctness of 2PL</vt:lpstr>
      <vt:lpstr>Deadlocks (1/2)</vt:lpstr>
      <vt:lpstr>Deadlocks (2/2)</vt:lpstr>
      <vt:lpstr>Conservative 2PL</vt:lpstr>
      <vt:lpstr>Extra Information</vt:lpstr>
      <vt:lpstr>Tree Locking Protocol (1/3)</vt:lpstr>
      <vt:lpstr>Tree Locking Protocol (2/3)</vt:lpstr>
      <vt:lpstr>Tree Locking Protocol (3/3)</vt:lpstr>
      <vt:lpstr>Multi-granularity Locking (1/3)</vt:lpstr>
      <vt:lpstr>Multi-granularity Locking (2/3)</vt:lpstr>
      <vt:lpstr>Multi-granularity Locking (3/3)</vt:lpstr>
      <vt:lpstr>The Phantom Problem</vt:lpstr>
      <vt:lpstr>Non-lock-based schedulers</vt:lpstr>
      <vt:lpstr>Timestamp Ordering (1/3)</vt:lpstr>
      <vt:lpstr>Timestamp Ordering (2/3)</vt:lpstr>
      <vt:lpstr>Timestamp Ordering (3/3)</vt:lpstr>
      <vt:lpstr>Validation</vt:lpstr>
      <vt:lpstr>Summary</vt:lpstr>
      <vt:lpstr>Recovery</vt:lpstr>
      <vt:lpstr>Logging</vt:lpstr>
      <vt:lpstr>The basic setup</vt:lpstr>
      <vt:lpstr>Terminology</vt:lpstr>
      <vt:lpstr>Example</vt:lpstr>
      <vt:lpstr>Logs</vt:lpstr>
      <vt:lpstr>Types of logs</vt:lpstr>
      <vt:lpstr>Undo Logging (1/3)</vt:lpstr>
      <vt:lpstr>Undo Logging (2/3)</vt:lpstr>
      <vt:lpstr>Undo Logging (3/3)</vt:lpstr>
      <vt:lpstr>Redo Logging (1/3)</vt:lpstr>
      <vt:lpstr>Redo Logging (2/3)</vt:lpstr>
      <vt:lpstr>Redo Logging (3/3)</vt:lpstr>
      <vt:lpstr>Undo/Redo Logging (1/3)</vt:lpstr>
      <vt:lpstr>Undo/Redo Logging (2/3)</vt:lpstr>
      <vt:lpstr>Undo/Redo Logging (3/3)</vt:lpstr>
      <vt:lpstr>Checkpointing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 771: Database Implementation Transaction Processing</dc:title>
  <dc:creator>Maya Ramanath</dc:creator>
  <cp:lastModifiedBy>Maya Ramanath</cp:lastModifiedBy>
  <cp:revision>736</cp:revision>
  <dcterms:created xsi:type="dcterms:W3CDTF">2011-09-01T06:22:08Z</dcterms:created>
  <dcterms:modified xsi:type="dcterms:W3CDTF">2011-09-29T06:58:16Z</dcterms:modified>
</cp:coreProperties>
</file>