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45"/>
  </p:notesMasterIdLst>
  <p:handoutMasterIdLst>
    <p:handoutMasterId r:id="rId46"/>
  </p:handoutMasterIdLst>
  <p:sldIdLst>
    <p:sldId id="405" r:id="rId2"/>
    <p:sldId id="556" r:id="rId3"/>
    <p:sldId id="559" r:id="rId4"/>
    <p:sldId id="560" r:id="rId5"/>
    <p:sldId id="589" r:id="rId6"/>
    <p:sldId id="590" r:id="rId7"/>
    <p:sldId id="508" r:id="rId8"/>
    <p:sldId id="536" r:id="rId9"/>
    <p:sldId id="592" r:id="rId10"/>
    <p:sldId id="509" r:id="rId11"/>
    <p:sldId id="463" r:id="rId12"/>
    <p:sldId id="438" r:id="rId13"/>
    <p:sldId id="464" r:id="rId14"/>
    <p:sldId id="439" r:id="rId15"/>
    <p:sldId id="516" r:id="rId16"/>
    <p:sldId id="441" r:id="rId17"/>
    <p:sldId id="561" r:id="rId18"/>
    <p:sldId id="562" r:id="rId19"/>
    <p:sldId id="517" r:id="rId20"/>
    <p:sldId id="564" r:id="rId21"/>
    <p:sldId id="565" r:id="rId22"/>
    <p:sldId id="593" r:id="rId23"/>
    <p:sldId id="566" r:id="rId24"/>
    <p:sldId id="567" r:id="rId25"/>
    <p:sldId id="443" r:id="rId26"/>
    <p:sldId id="568" r:id="rId27"/>
    <p:sldId id="572" r:id="rId28"/>
    <p:sldId id="573" r:id="rId29"/>
    <p:sldId id="574" r:id="rId30"/>
    <p:sldId id="569" r:id="rId31"/>
    <p:sldId id="491" r:id="rId32"/>
    <p:sldId id="571" r:id="rId33"/>
    <p:sldId id="581" r:id="rId34"/>
    <p:sldId id="575" r:id="rId35"/>
    <p:sldId id="576" r:id="rId36"/>
    <p:sldId id="577" r:id="rId37"/>
    <p:sldId id="582" r:id="rId38"/>
    <p:sldId id="578" r:id="rId39"/>
    <p:sldId id="585" r:id="rId40"/>
    <p:sldId id="586" r:id="rId41"/>
    <p:sldId id="587" r:id="rId42"/>
    <p:sldId id="588" r:id="rId43"/>
    <p:sldId id="579" r:id="rId44"/>
  </p:sldIdLst>
  <p:sldSz cx="9144000" cy="6858000" type="screen4x3"/>
  <p:notesSz cx="7315200" cy="9601200"/>
  <p:custDataLst>
    <p:tags r:id="rId4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55" autoAdjust="0"/>
    <p:restoredTop sz="92356" autoAdjust="0"/>
  </p:normalViewPr>
  <p:slideViewPr>
    <p:cSldViewPr>
      <p:cViewPr varScale="1">
        <p:scale>
          <a:sx n="85" d="100"/>
          <a:sy n="85" d="100"/>
        </p:scale>
        <p:origin x="7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96"/>
    </p:cViewPr>
  </p:sorterViewPr>
  <p:notesViewPr>
    <p:cSldViewPr>
      <p:cViewPr varScale="1">
        <p:scale>
          <a:sx n="64" d="100"/>
          <a:sy n="64" d="100"/>
        </p:scale>
        <p:origin x="-2630" y="-8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Akash\My%20Documents\work\papers\fmsd09\graph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Correct</c:v>
          </c:tx>
          <c:spPr>
            <a:ln w="28575">
              <a:noFill/>
            </a:ln>
          </c:spPr>
          <c:marker>
            <c:symbol val="diamond"/>
            <c:size val="10"/>
          </c:marker>
          <c:xVal>
            <c:numRef>
              <c:f>(Sheet3!$C$4,Sheet3!$C$12:$C$15,Sheet3!$C$19,Sheet3!$C$21,Sheet3!$C$36,Sheet3!$C$40,Sheet3!$C$47,Sheet3!$C$48,Sheet3!$C$51:$C$52)</c:f>
              <c:numCache>
                <c:formatCode>General</c:formatCode>
                <c:ptCount val="13"/>
                <c:pt idx="0">
                  <c:v>1.25</c:v>
                </c:pt>
                <c:pt idx="1">
                  <c:v>0.48000000000000032</c:v>
                </c:pt>
                <c:pt idx="2">
                  <c:v>0.52</c:v>
                </c:pt>
                <c:pt idx="3">
                  <c:v>0.65000000000000291</c:v>
                </c:pt>
                <c:pt idx="4">
                  <c:v>0.65000000000000291</c:v>
                </c:pt>
                <c:pt idx="5">
                  <c:v>0.52</c:v>
                </c:pt>
                <c:pt idx="6">
                  <c:v>280.12</c:v>
                </c:pt>
                <c:pt idx="7">
                  <c:v>0.86000000000000065</c:v>
                </c:pt>
                <c:pt idx="8">
                  <c:v>0.1900000000000005</c:v>
                </c:pt>
                <c:pt idx="9">
                  <c:v>1.21</c:v>
                </c:pt>
                <c:pt idx="10">
                  <c:v>0.46</c:v>
                </c:pt>
                <c:pt idx="11">
                  <c:v>0.82000000000000062</c:v>
                </c:pt>
                <c:pt idx="12">
                  <c:v>0.63000000000000278</c:v>
                </c:pt>
              </c:numCache>
            </c:numRef>
          </c:xVal>
          <c:yVal>
            <c:numRef>
              <c:f>(Sheet3!$D$4,Sheet3!$D$12:$D$15,Sheet3!$D$19,Sheet3!$D$21,Sheet3!$D$36,Sheet3!$D$40,Sheet3!$D$47:$D$48,Sheet3!$D$51:$D$52,Sheet3!$D$54)</c:f>
              <c:numCache>
                <c:formatCode>General</c:formatCode>
                <c:ptCount val="14"/>
                <c:pt idx="0">
                  <c:v>147.13999999999999</c:v>
                </c:pt>
                <c:pt idx="1">
                  <c:v>24.3</c:v>
                </c:pt>
                <c:pt idx="2">
                  <c:v>18.72</c:v>
                </c:pt>
                <c:pt idx="3">
                  <c:v>22.16</c:v>
                </c:pt>
                <c:pt idx="4">
                  <c:v>22.93</c:v>
                </c:pt>
                <c:pt idx="5">
                  <c:v>24.93</c:v>
                </c:pt>
                <c:pt idx="6">
                  <c:v>67.86</c:v>
                </c:pt>
                <c:pt idx="7">
                  <c:v>103.36</c:v>
                </c:pt>
                <c:pt idx="8">
                  <c:v>2.7800000000000002</c:v>
                </c:pt>
                <c:pt idx="9">
                  <c:v>16.959999999999987</c:v>
                </c:pt>
                <c:pt idx="10">
                  <c:v>34.260000000000012</c:v>
                </c:pt>
                <c:pt idx="11">
                  <c:v>45.51</c:v>
                </c:pt>
                <c:pt idx="12">
                  <c:v>50.260000000000012</c:v>
                </c:pt>
                <c:pt idx="13">
                  <c:v>50.09</c:v>
                </c:pt>
              </c:numCache>
            </c:numRef>
          </c:yVal>
          <c:smooth val="0"/>
        </c:ser>
        <c:ser>
          <c:idx val="2"/>
          <c:order val="1"/>
          <c:tx>
            <c:v>Buggy</c:v>
          </c:tx>
          <c:spPr>
            <a:ln w="28575">
              <a:noFill/>
            </a:ln>
          </c:spPr>
          <c:marker>
            <c:symbol val="triangle"/>
            <c:size val="10"/>
          </c:marker>
          <c:xVal>
            <c:numRef>
              <c:f>(Sheet3!$C$5:$C$7,Sheet3!$C$20,Sheet3!$C$22:$C$25,Sheet3!$C$29:$C$35,Sheet3!$C$41:$C$43,Sheet3!$C$49,Sheet3!$C$50,Sheet3!$C$53)</c:f>
              <c:numCache>
                <c:formatCode>General</c:formatCode>
                <c:ptCount val="21"/>
                <c:pt idx="0">
                  <c:v>0.82000000000000062</c:v>
                </c:pt>
                <c:pt idx="1">
                  <c:v>31.47</c:v>
                </c:pt>
                <c:pt idx="2">
                  <c:v>0.70000000000000062</c:v>
                </c:pt>
                <c:pt idx="3">
                  <c:v>0.45</c:v>
                </c:pt>
                <c:pt idx="4">
                  <c:v>0.47000000000000008</c:v>
                </c:pt>
                <c:pt idx="5">
                  <c:v>0.45</c:v>
                </c:pt>
                <c:pt idx="6">
                  <c:v>103.08</c:v>
                </c:pt>
                <c:pt idx="7">
                  <c:v>2.3499999999999988</c:v>
                </c:pt>
                <c:pt idx="8">
                  <c:v>22.01</c:v>
                </c:pt>
                <c:pt idx="9">
                  <c:v>24.64</c:v>
                </c:pt>
                <c:pt idx="10">
                  <c:v>0.81</c:v>
                </c:pt>
                <c:pt idx="11">
                  <c:v>9.0000000000000066E-2</c:v>
                </c:pt>
                <c:pt idx="12">
                  <c:v>0.1</c:v>
                </c:pt>
                <c:pt idx="13">
                  <c:v>1.3900000000000001</c:v>
                </c:pt>
                <c:pt idx="14">
                  <c:v>36.6</c:v>
                </c:pt>
                <c:pt idx="15">
                  <c:v>0.1600000000000005</c:v>
                </c:pt>
                <c:pt idx="16">
                  <c:v>0.51</c:v>
                </c:pt>
                <c:pt idx="17">
                  <c:v>0.21000000000000021</c:v>
                </c:pt>
                <c:pt idx="18">
                  <c:v>93.2</c:v>
                </c:pt>
                <c:pt idx="19">
                  <c:v>99.210000000000022</c:v>
                </c:pt>
                <c:pt idx="20">
                  <c:v>0.4</c:v>
                </c:pt>
              </c:numCache>
            </c:numRef>
          </c:xVal>
          <c:yVal>
            <c:numRef>
              <c:f>(Sheet3!$D$5:$D$7,Sheet3!$D$20,Sheet3!$D$22:$D$25,Sheet3!$D$29:$D$35,Sheet3!$D$41:$D$43,Sheet3!$D$49,Sheet3!$D$50,Sheet3!$D$53)</c:f>
              <c:numCache>
                <c:formatCode>General</c:formatCode>
                <c:ptCount val="21"/>
                <c:pt idx="0">
                  <c:v>126.14</c:v>
                </c:pt>
                <c:pt idx="1">
                  <c:v>251.15</c:v>
                </c:pt>
                <c:pt idx="2">
                  <c:v>122.04</c:v>
                </c:pt>
                <c:pt idx="3">
                  <c:v>8.68</c:v>
                </c:pt>
                <c:pt idx="4">
                  <c:v>8.5400000000000009</c:v>
                </c:pt>
                <c:pt idx="5">
                  <c:v>8.8000000000000007</c:v>
                </c:pt>
                <c:pt idx="6">
                  <c:v>147.16</c:v>
                </c:pt>
                <c:pt idx="7">
                  <c:v>126.36999999999999</c:v>
                </c:pt>
                <c:pt idx="8">
                  <c:v>884.37</c:v>
                </c:pt>
                <c:pt idx="9">
                  <c:v>1131.1599999999999</c:v>
                </c:pt>
                <c:pt idx="10">
                  <c:v>16.23</c:v>
                </c:pt>
                <c:pt idx="11">
                  <c:v>16.59</c:v>
                </c:pt>
                <c:pt idx="12">
                  <c:v>31.89</c:v>
                </c:pt>
                <c:pt idx="13">
                  <c:v>592.45999999999947</c:v>
                </c:pt>
                <c:pt idx="14">
                  <c:v>1542.01</c:v>
                </c:pt>
                <c:pt idx="15">
                  <c:v>6.03</c:v>
                </c:pt>
                <c:pt idx="16">
                  <c:v>17.630000000000031</c:v>
                </c:pt>
                <c:pt idx="17">
                  <c:v>2.48</c:v>
                </c:pt>
                <c:pt idx="18">
                  <c:v>118.64999999999999</c:v>
                </c:pt>
                <c:pt idx="19">
                  <c:v>111.2</c:v>
                </c:pt>
                <c:pt idx="20">
                  <c:v>13.58</c:v>
                </c:pt>
              </c:numCache>
            </c:numRef>
          </c:yVal>
          <c:smooth val="0"/>
        </c:ser>
        <c:ser>
          <c:idx val="3"/>
          <c:order val="2"/>
          <c:tx>
            <c:v>30X</c:v>
          </c:tx>
          <c:spPr>
            <a:ln w="28575">
              <a:solidFill>
                <a:sysClr val="windowText" lastClr="000000"/>
              </a:solidFill>
              <a:prstDash val="sysDot"/>
            </a:ln>
          </c:spPr>
          <c:marker>
            <c:symbol val="none"/>
          </c:marker>
          <c:xVal>
            <c:numRef>
              <c:f>Sheet3!$I$21:$I$22</c:f>
              <c:numCache>
                <c:formatCode>General</c:formatCode>
                <c:ptCount val="2"/>
                <c:pt idx="0">
                  <c:v>5.0000000000000114E-2</c:v>
                </c:pt>
                <c:pt idx="1">
                  <c:v>68.266666666666666</c:v>
                </c:pt>
              </c:numCache>
            </c:numRef>
          </c:xVal>
          <c:yVal>
            <c:numRef>
              <c:f>Sheet3!$J$21:$J$22</c:f>
              <c:numCache>
                <c:formatCode>General</c:formatCode>
                <c:ptCount val="2"/>
                <c:pt idx="0">
                  <c:v>1.5</c:v>
                </c:pt>
                <c:pt idx="1">
                  <c:v>2048</c:v>
                </c:pt>
              </c:numCache>
            </c:numRef>
          </c:yVal>
          <c:smooth val="0"/>
        </c:ser>
        <c:ser>
          <c:idx val="1"/>
          <c:order val="3"/>
          <c:tx>
            <c:v>1X</c:v>
          </c:tx>
          <c:spPr>
            <a:ln w="28575">
              <a:solidFill>
                <a:sysClr val="windowText" lastClr="000000">
                  <a:lumMod val="50000"/>
                  <a:lumOff val="50000"/>
                </a:sysClr>
              </a:solidFill>
              <a:prstDash val="sysDash"/>
            </a:ln>
          </c:spPr>
          <c:marker>
            <c:symbol val="none"/>
          </c:marker>
          <c:xVal>
            <c:numRef>
              <c:f>Sheet3!$I$19:$I$20</c:f>
              <c:numCache>
                <c:formatCode>General</c:formatCode>
                <c:ptCount val="2"/>
                <c:pt idx="0">
                  <c:v>5.0000000000000114E-2</c:v>
                </c:pt>
                <c:pt idx="1">
                  <c:v>819.2</c:v>
                </c:pt>
              </c:numCache>
            </c:numRef>
          </c:xVal>
          <c:yVal>
            <c:numRef>
              <c:f>Sheet3!$J$19:$J$20</c:f>
              <c:numCache>
                <c:formatCode>General</c:formatCode>
                <c:ptCount val="2"/>
                <c:pt idx="0">
                  <c:v>5.0000000000000114E-2</c:v>
                </c:pt>
                <c:pt idx="1">
                  <c:v>819.2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394656"/>
        <c:axId val="73394112"/>
      </c:scatterChart>
      <c:valAx>
        <c:axId val="73394656"/>
        <c:scaling>
          <c:logBase val="2"/>
          <c:orientation val="minMax"/>
          <c:max val="512"/>
          <c:min val="0.12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CBA Time</a:t>
                </a:r>
                <a:r>
                  <a:rPr lang="en-US" baseline="0" dirty="0" smtClean="0"/>
                  <a:t> (sec)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3394112"/>
        <c:crossesAt val="0.125"/>
        <c:crossBetween val="midCat"/>
      </c:valAx>
      <c:valAx>
        <c:axId val="73394112"/>
        <c:scaling>
          <c:logBase val="2"/>
          <c:orientation val="minMax"/>
          <c:min val="0.125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SMV Time (sec)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3394656"/>
        <c:crossesAt val="0.125"/>
        <c:crossBetween val="midCat"/>
        <c:majorUnit val="2"/>
      </c:valAx>
      <c:spPr>
        <a:ln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83636758753625573"/>
          <c:y val="0.51410240386618344"/>
          <c:w val="0.14604226538379594"/>
          <c:h val="0.2680914885639292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0.27518</cdr:x>
      <cdr:y>0.21327</cdr:y>
    </cdr:from>
    <cdr:to>
      <cdr:x>0.32795</cdr:x>
      <cdr:y>0.31909</cdr:y>
    </cdr:to>
    <cdr:sp macro="" textlink="">
      <cdr:nvSpPr>
        <cdr:cNvPr id="23" name="Rectangle 22"/>
        <cdr:cNvSpPr/>
      </cdr:nvSpPr>
      <cdr:spPr>
        <a:xfrm xmlns:a="http://schemas.openxmlformats.org/drawingml/2006/main">
          <a:off x="1986755" y="1023843"/>
          <a:ext cx="381000" cy="508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rgbClr val="000000"/>
              </a:solidFill>
            </a:rPr>
            <a:t>1</a:t>
          </a:r>
        </a:p>
      </cdr:txBody>
    </cdr:sp>
  </cdr:relSizeAnchor>
  <cdr:relSizeAnchor xmlns:cdr="http://schemas.openxmlformats.org/drawingml/2006/chartDrawing">
    <cdr:from>
      <cdr:x>0.55516</cdr:x>
      <cdr:y>0.15895</cdr:y>
    </cdr:from>
    <cdr:to>
      <cdr:x>0.60793</cdr:x>
      <cdr:y>0.26477</cdr:y>
    </cdr:to>
    <cdr:sp macro="" textlink="">
      <cdr:nvSpPr>
        <cdr:cNvPr id="24" name="Rectangle 23"/>
        <cdr:cNvSpPr/>
      </cdr:nvSpPr>
      <cdr:spPr>
        <a:xfrm xmlns:a="http://schemas.openxmlformats.org/drawingml/2006/main">
          <a:off x="4008234" y="763078"/>
          <a:ext cx="381000" cy="508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rgbClr val="000000"/>
              </a:solidFill>
            </a:rPr>
            <a:t>3</a:t>
          </a:r>
        </a:p>
      </cdr:txBody>
    </cdr:sp>
  </cdr:relSizeAnchor>
  <cdr:relSizeAnchor xmlns:cdr="http://schemas.openxmlformats.org/drawingml/2006/chartDrawing">
    <cdr:from>
      <cdr:x>0.26303</cdr:x>
      <cdr:y>0.21588</cdr:y>
    </cdr:from>
    <cdr:to>
      <cdr:x>0.3158</cdr:x>
      <cdr:y>0.3217</cdr:y>
    </cdr:to>
    <cdr:sp macro="" textlink="">
      <cdr:nvSpPr>
        <cdr:cNvPr id="25" name="Rectangle 24"/>
        <cdr:cNvSpPr/>
      </cdr:nvSpPr>
      <cdr:spPr>
        <a:xfrm xmlns:a="http://schemas.openxmlformats.org/drawingml/2006/main">
          <a:off x="1899065" y="1036355"/>
          <a:ext cx="381000" cy="508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rgbClr val="000000"/>
              </a:solidFill>
            </a:rPr>
            <a:t>3</a:t>
          </a:r>
        </a:p>
      </cdr:txBody>
    </cdr:sp>
  </cdr:relSizeAnchor>
  <cdr:relSizeAnchor xmlns:cdr="http://schemas.openxmlformats.org/drawingml/2006/chartDrawing">
    <cdr:from>
      <cdr:x>0.22911</cdr:x>
      <cdr:y>0.42438</cdr:y>
    </cdr:from>
    <cdr:to>
      <cdr:x>0.28189</cdr:x>
      <cdr:y>0.5302</cdr:y>
    </cdr:to>
    <cdr:sp macro="" textlink="">
      <cdr:nvSpPr>
        <cdr:cNvPr id="26" name="Rectangle 25"/>
        <cdr:cNvSpPr/>
      </cdr:nvSpPr>
      <cdr:spPr>
        <a:xfrm xmlns:a="http://schemas.openxmlformats.org/drawingml/2006/main">
          <a:off x="1654196" y="2037270"/>
          <a:ext cx="381000" cy="508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rgbClr val="000000"/>
              </a:solidFill>
            </a:rPr>
            <a:t>6</a:t>
          </a:r>
        </a:p>
      </cdr:txBody>
    </cdr:sp>
  </cdr:relSizeAnchor>
  <cdr:relSizeAnchor xmlns:cdr="http://schemas.openxmlformats.org/drawingml/2006/chartDrawing">
    <cdr:from>
      <cdr:x>0.23245</cdr:x>
      <cdr:y>0.42566</cdr:y>
    </cdr:from>
    <cdr:to>
      <cdr:x>0.28522</cdr:x>
      <cdr:y>0.53148</cdr:y>
    </cdr:to>
    <cdr:sp macro="" textlink="">
      <cdr:nvSpPr>
        <cdr:cNvPr id="27" name="Rectangle 26"/>
        <cdr:cNvSpPr/>
      </cdr:nvSpPr>
      <cdr:spPr>
        <a:xfrm xmlns:a="http://schemas.openxmlformats.org/drawingml/2006/main">
          <a:off x="1678296" y="2043427"/>
          <a:ext cx="381000" cy="508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rgbClr val="000000"/>
              </a:solidFill>
            </a:rPr>
            <a:t>6</a:t>
          </a:r>
        </a:p>
      </cdr:txBody>
    </cdr:sp>
  </cdr:relSizeAnchor>
  <cdr:relSizeAnchor xmlns:cdr="http://schemas.openxmlformats.org/drawingml/2006/chartDrawing">
    <cdr:from>
      <cdr:x>0.22911</cdr:x>
      <cdr:y>0.4233</cdr:y>
    </cdr:from>
    <cdr:to>
      <cdr:x>0.28189</cdr:x>
      <cdr:y>0.52912</cdr:y>
    </cdr:to>
    <cdr:sp macro="" textlink="">
      <cdr:nvSpPr>
        <cdr:cNvPr id="28" name="Rectangle 27"/>
        <cdr:cNvSpPr/>
      </cdr:nvSpPr>
      <cdr:spPr>
        <a:xfrm xmlns:a="http://schemas.openxmlformats.org/drawingml/2006/main">
          <a:off x="1654196" y="2032071"/>
          <a:ext cx="381000" cy="508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rgbClr val="000000"/>
              </a:solidFill>
            </a:rPr>
            <a:t>6</a:t>
          </a:r>
        </a:p>
      </cdr:txBody>
    </cdr:sp>
  </cdr:relSizeAnchor>
  <cdr:relSizeAnchor xmlns:cdr="http://schemas.openxmlformats.org/drawingml/2006/chartDrawing">
    <cdr:from>
      <cdr:x>0.64624</cdr:x>
      <cdr:y>0.20112</cdr:y>
    </cdr:from>
    <cdr:to>
      <cdr:x>0.69901</cdr:x>
      <cdr:y>0.30694</cdr:y>
    </cdr:to>
    <cdr:sp macro="" textlink="">
      <cdr:nvSpPr>
        <cdr:cNvPr id="29" name="Rectangle 28"/>
        <cdr:cNvSpPr/>
      </cdr:nvSpPr>
      <cdr:spPr>
        <a:xfrm xmlns:a="http://schemas.openxmlformats.org/drawingml/2006/main">
          <a:off x="4665790" y="965481"/>
          <a:ext cx="381000" cy="508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rgbClr val="000000"/>
              </a:solidFill>
            </a:rPr>
            <a:t>3</a:t>
          </a:r>
        </a:p>
      </cdr:txBody>
    </cdr:sp>
  </cdr:relSizeAnchor>
  <cdr:relSizeAnchor xmlns:cdr="http://schemas.openxmlformats.org/drawingml/2006/chartDrawing">
    <cdr:from>
      <cdr:x>0.35599</cdr:x>
      <cdr:y>0.21313</cdr:y>
    </cdr:from>
    <cdr:to>
      <cdr:x>0.40877</cdr:x>
      <cdr:y>0.31895</cdr:y>
    </cdr:to>
    <cdr:sp macro="" textlink="">
      <cdr:nvSpPr>
        <cdr:cNvPr id="30" name="Rectangle 29"/>
        <cdr:cNvSpPr/>
      </cdr:nvSpPr>
      <cdr:spPr>
        <a:xfrm xmlns:a="http://schemas.openxmlformats.org/drawingml/2006/main">
          <a:off x="2570265" y="1023153"/>
          <a:ext cx="381000" cy="508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rgbClr val="000000"/>
              </a:solidFill>
            </a:rPr>
            <a:t>1</a:t>
          </a:r>
        </a:p>
      </cdr:txBody>
    </cdr:sp>
  </cdr:relSizeAnchor>
  <cdr:relSizeAnchor xmlns:cdr="http://schemas.openxmlformats.org/drawingml/2006/chartDrawing">
    <cdr:from>
      <cdr:x>0.52772</cdr:x>
      <cdr:y>0.05966</cdr:y>
    </cdr:from>
    <cdr:to>
      <cdr:x>0.58049</cdr:x>
      <cdr:y>0.16548</cdr:y>
    </cdr:to>
    <cdr:sp macro="" textlink="">
      <cdr:nvSpPr>
        <cdr:cNvPr id="31" name="Rectangle 30"/>
        <cdr:cNvSpPr/>
      </cdr:nvSpPr>
      <cdr:spPr>
        <a:xfrm xmlns:a="http://schemas.openxmlformats.org/drawingml/2006/main">
          <a:off x="3810082" y="286414"/>
          <a:ext cx="381000" cy="508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rgbClr val="000000"/>
              </a:solidFill>
            </a:rPr>
            <a:t>2</a:t>
          </a:r>
        </a:p>
      </cdr:txBody>
    </cdr:sp>
  </cdr:relSizeAnchor>
  <cdr:relSizeAnchor xmlns:cdr="http://schemas.openxmlformats.org/drawingml/2006/chartDrawing">
    <cdr:from>
      <cdr:x>0.53638</cdr:x>
      <cdr:y>0.04025</cdr:y>
    </cdr:from>
    <cdr:to>
      <cdr:x>0.58915</cdr:x>
      <cdr:y>0.14607</cdr:y>
    </cdr:to>
    <cdr:sp macro="" textlink="">
      <cdr:nvSpPr>
        <cdr:cNvPr id="32" name="Rectangle 31"/>
        <cdr:cNvSpPr/>
      </cdr:nvSpPr>
      <cdr:spPr>
        <a:xfrm xmlns:a="http://schemas.openxmlformats.org/drawingml/2006/main">
          <a:off x="3872639" y="193218"/>
          <a:ext cx="381000" cy="508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rgbClr val="000000"/>
              </a:solidFill>
            </a:rPr>
            <a:t>2</a:t>
          </a:r>
        </a:p>
      </cdr:txBody>
    </cdr:sp>
  </cdr:relSizeAnchor>
  <cdr:relSizeAnchor xmlns:cdr="http://schemas.openxmlformats.org/drawingml/2006/chartDrawing">
    <cdr:from>
      <cdr:x>0.27423</cdr:x>
      <cdr:y>0.37501</cdr:y>
    </cdr:from>
    <cdr:to>
      <cdr:x>0.327</cdr:x>
      <cdr:y>0.48083</cdr:y>
    </cdr:to>
    <cdr:sp macro="" textlink="">
      <cdr:nvSpPr>
        <cdr:cNvPr id="33" name="Rectangle 32"/>
        <cdr:cNvSpPr/>
      </cdr:nvSpPr>
      <cdr:spPr>
        <a:xfrm xmlns:a="http://schemas.openxmlformats.org/drawingml/2006/main">
          <a:off x="1979954" y="1800291"/>
          <a:ext cx="381000" cy="508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rgbClr val="000000"/>
              </a:solidFill>
            </a:rPr>
            <a:t>6</a:t>
          </a:r>
        </a:p>
      </cdr:txBody>
    </cdr:sp>
  </cdr:relSizeAnchor>
  <cdr:relSizeAnchor xmlns:cdr="http://schemas.openxmlformats.org/drawingml/2006/chartDrawing">
    <cdr:from>
      <cdr:x>0.31569</cdr:x>
      <cdr:y>0.09126</cdr:y>
    </cdr:from>
    <cdr:to>
      <cdr:x>0.36846</cdr:x>
      <cdr:y>0.19708</cdr:y>
    </cdr:to>
    <cdr:sp macro="" textlink="">
      <cdr:nvSpPr>
        <cdr:cNvPr id="36" name="Rectangle 35"/>
        <cdr:cNvSpPr/>
      </cdr:nvSpPr>
      <cdr:spPr>
        <a:xfrm xmlns:a="http://schemas.openxmlformats.org/drawingml/2006/main">
          <a:off x="2279243" y="438101"/>
          <a:ext cx="381000" cy="508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rgbClr val="000000"/>
              </a:solidFill>
            </a:rPr>
            <a:t>2</a:t>
          </a:r>
        </a:p>
      </cdr:txBody>
    </cdr:sp>
  </cdr:relSizeAnchor>
  <cdr:relSizeAnchor xmlns:cdr="http://schemas.openxmlformats.org/drawingml/2006/chartDrawing">
    <cdr:from>
      <cdr:x>0.56675</cdr:x>
      <cdr:y>0.01581</cdr:y>
    </cdr:from>
    <cdr:to>
      <cdr:x>0.61952</cdr:x>
      <cdr:y>0.12163</cdr:y>
    </cdr:to>
    <cdr:sp macro="" textlink="">
      <cdr:nvSpPr>
        <cdr:cNvPr id="37" name="Rectangle 36"/>
        <cdr:cNvSpPr/>
      </cdr:nvSpPr>
      <cdr:spPr>
        <a:xfrm xmlns:a="http://schemas.openxmlformats.org/drawingml/2006/main">
          <a:off x="4091928" y="75894"/>
          <a:ext cx="381000" cy="508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rgbClr val="000000"/>
              </a:solidFill>
            </a:rPr>
            <a:t>2</a:t>
          </a:r>
        </a:p>
      </cdr:txBody>
    </cdr:sp>
  </cdr:relSizeAnchor>
  <cdr:relSizeAnchor xmlns:cdr="http://schemas.openxmlformats.org/drawingml/2006/chartDrawing">
    <cdr:from>
      <cdr:x>0.14974</cdr:x>
      <cdr:y>0.45311</cdr:y>
    </cdr:from>
    <cdr:to>
      <cdr:x>0.20251</cdr:x>
      <cdr:y>0.55893</cdr:y>
    </cdr:to>
    <cdr:sp macro="" textlink="">
      <cdr:nvSpPr>
        <cdr:cNvPr id="38" name="Rectangle 37"/>
        <cdr:cNvSpPr/>
      </cdr:nvSpPr>
      <cdr:spPr>
        <a:xfrm xmlns:a="http://schemas.openxmlformats.org/drawingml/2006/main">
          <a:off x="1081100" y="2175205"/>
          <a:ext cx="381000" cy="508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rgbClr val="000000"/>
              </a:solidFill>
            </a:rPr>
            <a:t>1</a:t>
          </a:r>
        </a:p>
      </cdr:txBody>
    </cdr:sp>
  </cdr:relSizeAnchor>
  <cdr:relSizeAnchor xmlns:cdr="http://schemas.openxmlformats.org/drawingml/2006/chartDrawing">
    <cdr:from>
      <cdr:x>0.23872</cdr:x>
      <cdr:y>0.36849</cdr:y>
    </cdr:from>
    <cdr:to>
      <cdr:x>0.29149</cdr:x>
      <cdr:y>0.47431</cdr:y>
    </cdr:to>
    <cdr:sp macro="" textlink="">
      <cdr:nvSpPr>
        <cdr:cNvPr id="39" name="Rectangle 38"/>
        <cdr:cNvSpPr/>
      </cdr:nvSpPr>
      <cdr:spPr>
        <a:xfrm xmlns:a="http://schemas.openxmlformats.org/drawingml/2006/main">
          <a:off x="1723563" y="1768961"/>
          <a:ext cx="381000" cy="508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rgbClr val="000000"/>
              </a:solidFill>
            </a:rPr>
            <a:t>1</a:t>
          </a:r>
        </a:p>
      </cdr:txBody>
    </cdr:sp>
  </cdr:relSizeAnchor>
  <cdr:relSizeAnchor xmlns:cdr="http://schemas.openxmlformats.org/drawingml/2006/chartDrawing">
    <cdr:from>
      <cdr:x>0.19304</cdr:x>
      <cdr:y>0.51922</cdr:y>
    </cdr:from>
    <cdr:to>
      <cdr:x>0.24581</cdr:x>
      <cdr:y>0.62504</cdr:y>
    </cdr:to>
    <cdr:sp macro="" textlink="">
      <cdr:nvSpPr>
        <cdr:cNvPr id="40" name="Rectangle 39"/>
        <cdr:cNvSpPr/>
      </cdr:nvSpPr>
      <cdr:spPr>
        <a:xfrm xmlns:a="http://schemas.openxmlformats.org/drawingml/2006/main">
          <a:off x="1393734" y="2492587"/>
          <a:ext cx="381000" cy="508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rgbClr val="000000"/>
              </a:solidFill>
            </a:rPr>
            <a:t>6</a:t>
          </a:r>
        </a:p>
      </cdr:txBody>
    </cdr:sp>
  </cdr:relSizeAnchor>
  <cdr:relSizeAnchor xmlns:cdr="http://schemas.openxmlformats.org/drawingml/2006/chartDrawing">
    <cdr:from>
      <cdr:x>0.6385</cdr:x>
      <cdr:y>0.2181</cdr:y>
    </cdr:from>
    <cdr:to>
      <cdr:x>0.69127</cdr:x>
      <cdr:y>0.32392</cdr:y>
    </cdr:to>
    <cdr:sp macro="" textlink="">
      <cdr:nvSpPr>
        <cdr:cNvPr id="41" name="Rectangle 40"/>
        <cdr:cNvSpPr/>
      </cdr:nvSpPr>
      <cdr:spPr>
        <a:xfrm xmlns:a="http://schemas.openxmlformats.org/drawingml/2006/main">
          <a:off x="4609949" y="1047022"/>
          <a:ext cx="381000" cy="508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rgbClr val="000000"/>
              </a:solidFill>
            </a:rPr>
            <a:t>1</a:t>
          </a:r>
        </a:p>
      </cdr:txBody>
    </cdr:sp>
  </cdr:relSizeAnchor>
  <cdr:relSizeAnchor xmlns:cdr="http://schemas.openxmlformats.org/drawingml/2006/chartDrawing">
    <cdr:from>
      <cdr:x>0.6433</cdr:x>
      <cdr:y>0.22322</cdr:y>
    </cdr:from>
    <cdr:to>
      <cdr:x>0.69607</cdr:x>
      <cdr:y>0.32904</cdr:y>
    </cdr:to>
    <cdr:sp macro="" textlink="">
      <cdr:nvSpPr>
        <cdr:cNvPr id="42" name="Rectangle 41"/>
        <cdr:cNvSpPr/>
      </cdr:nvSpPr>
      <cdr:spPr>
        <a:xfrm xmlns:a="http://schemas.openxmlformats.org/drawingml/2006/main">
          <a:off x="4644582" y="1071577"/>
          <a:ext cx="381000" cy="508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rgbClr val="000000"/>
              </a:solidFill>
            </a:rPr>
            <a:t>1</a:t>
          </a:r>
        </a:p>
      </cdr:txBody>
    </cdr:sp>
  </cdr:relSizeAnchor>
  <cdr:relSizeAnchor xmlns:cdr="http://schemas.openxmlformats.org/drawingml/2006/chartDrawing">
    <cdr:from>
      <cdr:x>0.22007</cdr:x>
      <cdr:y>0.38907</cdr:y>
    </cdr:from>
    <cdr:to>
      <cdr:x>0.27284</cdr:x>
      <cdr:y>0.49489</cdr:y>
    </cdr:to>
    <cdr:sp macro="" textlink="">
      <cdr:nvSpPr>
        <cdr:cNvPr id="43" name="Rectangle 42"/>
        <cdr:cNvSpPr/>
      </cdr:nvSpPr>
      <cdr:spPr>
        <a:xfrm xmlns:a="http://schemas.openxmlformats.org/drawingml/2006/main">
          <a:off x="1588919" y="1867792"/>
          <a:ext cx="381000" cy="508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en-US" sz="1400" b="1">
              <a:solidFill>
                <a:srgbClr val="000000"/>
              </a:solidFill>
            </a:rPr>
            <a:t>6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3A43A895-D028-413C-89A9-618D8E790C2B}" type="slidenum">
              <a:rPr lang="en-US">
                <a:latin typeface="Calibri" pitchFamily="34" charset="0"/>
              </a:rPr>
              <a:pPr>
                <a:defRPr/>
              </a:pPr>
              <a:t>‹#›</a:t>
            </a:fld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078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F2FE0C93-CFC4-4F4F-8BE5-C7C2993FE8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66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E0C93-CFC4-4F4F-8BE5-C7C2993FE83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8611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E0C93-CFC4-4F4F-8BE5-C7C2993FE83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7266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E0C93-CFC4-4F4F-8BE5-C7C2993FE83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777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E0C93-CFC4-4F4F-8BE5-C7C2993FE83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5546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E0C93-CFC4-4F4F-8BE5-C7C2993FE83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2410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E0C93-CFC4-4F4F-8BE5-C7C2993FE83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4766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E0C93-CFC4-4F4F-8BE5-C7C2993FE83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1277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E0C93-CFC4-4F4F-8BE5-C7C2993FE83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3814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E0C93-CFC4-4F4F-8BE5-C7C2993FE83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329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E0C93-CFC4-4F4F-8BE5-C7C2993FE835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069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E0C93-CFC4-4F4F-8BE5-C7C2993FE835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44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E0C93-CFC4-4F4F-8BE5-C7C2993FE83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3290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u="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E8ECF4-FB2A-4545-B38E-931E60B0BDC5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6351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15CBD6-3679-49AC-B5BC-621D8BF8A1E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170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u="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E8ECF4-FB2A-4545-B38E-931E60B0BDC5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381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15CBD6-3679-49AC-B5BC-621D8BF8A1E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21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E0C93-CFC4-4F4F-8BE5-C7C2993FE83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32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E0C93-CFC4-4F4F-8BE5-C7C2993FE83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19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E0C93-CFC4-4F4F-8BE5-C7C2993FE83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84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E0C93-CFC4-4F4F-8BE5-C7C2993FE83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02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E0C93-CFC4-4F4F-8BE5-C7C2993FE83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948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Static</a:t>
            </a:r>
            <a:r>
              <a:rPr lang="en-US" baseline="0" dirty="0" smtClean="0"/>
              <a:t> ran out of memory on 6 largest programs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E0C93-CFC4-4F4F-8BE5-C7C2993FE83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892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FE0C93-CFC4-4F4F-8BE5-C7C2993FE83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659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DB66-CC37-46B0-BE42-4A1D11DB7A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E15D-4F2E-4F52-95CF-D26F29CC4E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37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0D60-B79D-48DB-97BB-7E3E52800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E15D-4F2E-4F52-95CF-D26F29CC4E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3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E8FC-3D23-4141-81B8-B1D1E1B75A4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E15D-4F2E-4F52-95CF-D26F29CC4E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16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719" y="274638"/>
            <a:ext cx="8373745" cy="9941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719" y="1412776"/>
            <a:ext cx="8373745" cy="47525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168" y="6356350"/>
            <a:ext cx="2133600" cy="365125"/>
          </a:xfrm>
        </p:spPr>
        <p:txBody>
          <a:bodyPr/>
          <a:lstStyle/>
          <a:p>
            <a:fld id="{1C207EF7-608A-43A8-9329-DC61E403B6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4864" y="6356350"/>
            <a:ext cx="2133600" cy="365125"/>
          </a:xfrm>
        </p:spPr>
        <p:txBody>
          <a:bodyPr/>
          <a:lstStyle/>
          <a:p>
            <a:fld id="{2D7EE15D-4F2E-4F52-95CF-D26F29CC4E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923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3A4C-FC59-44B6-AA8C-AB80302D2D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E15D-4F2E-4F52-95CF-D26F29CC4E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05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04DFB-121B-41B7-9970-3ADCC41FC39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E15D-4F2E-4F52-95CF-D26F29CC4E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24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0B561-86F0-4B10-9CDB-D8525CCFC5E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E15D-4F2E-4F52-95CF-D26F29CC4E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99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75DD-D97A-4328-86D9-13AF650337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E15D-4F2E-4F52-95CF-D26F29CC4E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81F2-FE90-4AA6-904E-9DB32D5BAA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E15D-4F2E-4F52-95CF-D26F29CC4E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14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610A-5E5B-427E-8271-8EDCA5786D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E15D-4F2E-4F52-95CF-D26F29CC4E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21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EC3BA-2921-4B00-82A7-1C1E2BF5C9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EE15D-4F2E-4F52-95CF-D26F29CC4E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09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"/>
            <a:ext cx="9144000" cy="125047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 rot="21058735">
            <a:off x="8369899" y="454772"/>
            <a:ext cx="3577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200" dirty="0" smtClean="0">
                <a:solidFill>
                  <a:prstClr val="white">
                    <a:lumMod val="7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α</a:t>
            </a:r>
            <a:endParaRPr lang="en-US" sz="2200" dirty="0">
              <a:solidFill>
                <a:prstClr val="white">
                  <a:lumMod val="75000"/>
                </a:prst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 rot="2034293">
            <a:off x="8674154" y="497932"/>
            <a:ext cx="3433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200" dirty="0">
                <a:solidFill>
                  <a:prstClr val="white">
                    <a:lumMod val="7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ϒ</a:t>
            </a:r>
            <a:endParaRPr lang="en-US" sz="2200" dirty="0">
              <a:solidFill>
                <a:prstClr val="white">
                  <a:lumMod val="75000"/>
                </a:prst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 userDrawn="1"/>
            </p:nvSpPr>
            <p:spPr>
              <a:xfrm>
                <a:off x="7524328" y="-33787"/>
                <a:ext cx="1628007" cy="582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50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𝐻</m:t>
                          </m:r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𝑒</m:t>
                          </m:r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 →</m:t>
                          </m:r>
                          <m:sSup>
                            <m:sSupPr>
                              <m:ctrlPr>
                                <a:rPr lang="en-US" sz="15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5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US" sz="15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𝑒</m:t>
                          </m:r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′</m:t>
                          </m:r>
                        </m:num>
                        <m:den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𝐻</m:t>
                          </m:r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𝑡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15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5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</m:d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 →</m:t>
                          </m:r>
                          <m:sSup>
                            <m:sSupPr>
                              <m:ctrlPr>
                                <a:rPr lang="en-US" sz="15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5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US" sz="15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𝑡</m:t>
                          </m:r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[</m:t>
                          </m:r>
                          <m:sSup>
                            <m:sSupPr>
                              <m:ctrlPr>
                                <a:rPr lang="en-US" sz="15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5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500" b="0" i="1" smtClean="0">
                                  <a:solidFill>
                                    <a:schemeClr val="bg1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1500" b="0" i="1" smtClean="0">
                              <a:solidFill>
                                <a:schemeClr val="bg1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en-US" sz="1500" dirty="0">
                  <a:solidFill>
                    <a:schemeClr val="bg1">
                      <a:lumMod val="75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7524328" y="-33787"/>
                <a:ext cx="1628007" cy="582467"/>
              </a:xfrm>
              <a:prstGeom prst="rect">
                <a:avLst/>
              </a:prstGeom>
              <a:blipFill rotWithShape="1">
                <a:blip r:embed="rId14" cstate="print"/>
                <a:stretch>
                  <a:fillRect/>
                </a:stretch>
              </a:blipFill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>
                    <a:noFill/>
                    <a:latin typeface="Calibri"/>
                    <a:cs typeface="+mn-cs"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 userDrawn="1"/>
        </p:nvGrpSpPr>
        <p:grpSpPr>
          <a:xfrm>
            <a:off x="8028384" y="907158"/>
            <a:ext cx="970188" cy="217586"/>
            <a:chOff x="6516216" y="1412776"/>
            <a:chExt cx="1294897" cy="288032"/>
          </a:xfrm>
        </p:grpSpPr>
        <p:sp>
          <p:nvSpPr>
            <p:cNvPr id="12" name="Oval 11"/>
            <p:cNvSpPr/>
            <p:nvPr/>
          </p:nvSpPr>
          <p:spPr>
            <a:xfrm>
              <a:off x="6516216" y="1412776"/>
              <a:ext cx="288032" cy="288032"/>
            </a:xfrm>
            <a:prstGeom prst="ellips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020272" y="1412776"/>
              <a:ext cx="288032" cy="288032"/>
            </a:xfrm>
            <a:prstGeom prst="ellips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7523081" y="1412776"/>
              <a:ext cx="288032" cy="288032"/>
            </a:xfrm>
            <a:prstGeom prst="ellips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cxnSp>
          <p:nvCxnSpPr>
            <p:cNvPr id="15" name="Straight Arrow Connector 14"/>
            <p:cNvCxnSpPr>
              <a:stCxn id="12" idx="6"/>
              <a:endCxn id="13" idx="2"/>
            </p:cNvCxnSpPr>
            <p:nvPr/>
          </p:nvCxnSpPr>
          <p:spPr>
            <a:xfrm>
              <a:off x="6804248" y="1556792"/>
              <a:ext cx="216024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3" idx="6"/>
              <a:endCxn id="14" idx="2"/>
            </p:cNvCxnSpPr>
            <p:nvPr/>
          </p:nvCxnSpPr>
          <p:spPr>
            <a:xfrm>
              <a:off x="7308304" y="1556792"/>
              <a:ext cx="214777" cy="0"/>
            </a:xfrm>
            <a:prstGeom prst="straightConnector1">
              <a:avLst/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urved Connector 16"/>
            <p:cNvCxnSpPr>
              <a:stCxn id="14" idx="1"/>
              <a:endCxn id="14" idx="7"/>
            </p:cNvCxnSpPr>
            <p:nvPr/>
          </p:nvCxnSpPr>
          <p:spPr>
            <a:xfrm rot="5400000" flipH="1" flipV="1">
              <a:off x="7667097" y="1353122"/>
              <a:ext cx="12700" cy="203670"/>
            </a:xfrm>
            <a:prstGeom prst="curvedConnector3">
              <a:avLst>
                <a:gd name="adj1" fmla="val 2132134"/>
              </a:avLst>
            </a:prstGeom>
            <a:ln>
              <a:solidFill>
                <a:schemeClr val="bg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Rectangle 192528"/>
          <p:cNvPicPr>
            <a:picLocks noChangeAspect="1" noChangeArrowheads="1"/>
          </p:cNvPicPr>
          <p:nvPr userDrawn="1"/>
        </p:nvPicPr>
        <p:blipFill>
          <a:blip r:embed="rId1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43861" y="-27384"/>
            <a:ext cx="480467" cy="51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561" y="764704"/>
            <a:ext cx="495300" cy="485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9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561" y="44624"/>
            <a:ext cx="495300" cy="485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Connector 21"/>
          <p:cNvCxnSpPr>
            <a:stCxn id="21" idx="2"/>
            <a:endCxn id="20" idx="0"/>
          </p:cNvCxnSpPr>
          <p:nvPr userDrawn="1"/>
        </p:nvCxnSpPr>
        <p:spPr>
          <a:xfrm>
            <a:off x="6796211" y="530399"/>
            <a:ext cx="0" cy="2343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 rot="21058735">
            <a:off x="8117612" y="458844"/>
            <a:ext cx="333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2400" dirty="0">
                <a:solidFill>
                  <a:prstClr val="white">
                    <a:lumMod val="7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ʎ</a:t>
            </a:r>
            <a:endParaRPr lang="en-US" sz="2400" dirty="0">
              <a:solidFill>
                <a:prstClr val="white">
                  <a:lumMod val="75000"/>
                </a:prst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19" y="1412776"/>
            <a:ext cx="8373745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16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1D8D914-5A6A-4E99-BF00-375F5CCE1A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11/20/2013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D7EE15D-4F2E-4F52-95CF-D26F29CC4E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9" name="Group 30"/>
          <p:cNvGrpSpPr/>
          <p:nvPr userDrawn="1"/>
        </p:nvGrpSpPr>
        <p:grpSpPr>
          <a:xfrm>
            <a:off x="6948265" y="287511"/>
            <a:ext cx="1076684" cy="902612"/>
            <a:chOff x="3657379" y="2276872"/>
            <a:chExt cx="1518095" cy="13065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 userDrawn="1"/>
              </p:nvSpPr>
              <p:spPr>
                <a:xfrm>
                  <a:off x="4283963" y="2276872"/>
                  <a:ext cx="29687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dirty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Segoe UI" pitchFamily="34" charset="0"/>
                          </a:rPr>
                          <m:t>⊺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 userDrawn="1"/>
              </p:nvSpPr>
              <p:spPr>
                <a:xfrm>
                  <a:off x="4283963" y="2276872"/>
                  <a:ext cx="296876" cy="307777"/>
                </a:xfrm>
                <a:prstGeom prst="rect">
                  <a:avLst/>
                </a:prstGeom>
                <a:blipFill rotWithShape="1">
                  <a:blip r:embed="rId17" cstate="print"/>
                  <a:stretch>
                    <a:fillRect r="-5882" b="-25714"/>
                  </a:stretch>
                </a:blipFill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>
                      <a:noFill/>
                      <a:latin typeface="Calibri"/>
                      <a:cs typeface="+mn-cs"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 userDrawn="1"/>
              </p:nvSpPr>
              <p:spPr>
                <a:xfrm>
                  <a:off x="4299037" y="2775499"/>
                  <a:ext cx="32412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0</m:t>
                        </m:r>
                      </m:oMath>
                    </m:oMathPara>
                  </a14:m>
                  <a:endParaRPr lang="en-US" sz="1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 userDrawn="1"/>
              </p:nvSpPr>
              <p:spPr>
                <a:xfrm>
                  <a:off x="4299037" y="2775499"/>
                  <a:ext cx="324128" cy="307777"/>
                </a:xfrm>
                <a:prstGeom prst="rect">
                  <a:avLst/>
                </a:prstGeom>
                <a:blipFill rotWithShape="1">
                  <a:blip r:embed="rId18" cstate="print"/>
                  <a:stretch>
                    <a:fillRect r="-10526" b="-25714"/>
                  </a:stretch>
                </a:blipFill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>
                      <a:noFill/>
                      <a:latin typeface="Calibri"/>
                      <a:cs typeface="+mn-cs"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 userDrawn="1"/>
              </p:nvSpPr>
              <p:spPr>
                <a:xfrm>
                  <a:off x="3851915" y="2775499"/>
                  <a:ext cx="45878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−1</m:t>
                        </m:r>
                      </m:oMath>
                    </m:oMathPara>
                  </a14:m>
                  <a:endParaRPr lang="en-US" sz="1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 userDrawn="1"/>
              </p:nvSpPr>
              <p:spPr>
                <a:xfrm>
                  <a:off x="3851915" y="2775499"/>
                  <a:ext cx="458780" cy="307777"/>
                </a:xfrm>
                <a:prstGeom prst="rect">
                  <a:avLst/>
                </a:prstGeom>
                <a:blipFill rotWithShape="1">
                  <a:blip r:embed="rId19" cstate="print"/>
                  <a:stretch>
                    <a:fillRect r="-18519" b="-25714"/>
                  </a:stretch>
                </a:blipFill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>
                      <a:noFill/>
                      <a:latin typeface="Calibri"/>
                      <a:cs typeface="+mn-cs"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 userDrawn="1"/>
              </p:nvSpPr>
              <p:spPr>
                <a:xfrm>
                  <a:off x="4571996" y="2775499"/>
                  <a:ext cx="32412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sz="1400" dirty="0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 userDrawn="1"/>
              </p:nvSpPr>
              <p:spPr>
                <a:xfrm>
                  <a:off x="4571996" y="2775499"/>
                  <a:ext cx="324128" cy="307777"/>
                </a:xfrm>
                <a:prstGeom prst="rect">
                  <a:avLst/>
                </a:prstGeom>
                <a:blipFill rotWithShape="1">
                  <a:blip r:embed="rId20" cstate="print"/>
                  <a:stretch>
                    <a:fillRect r="-10526" b="-25714"/>
                  </a:stretch>
                </a:blipFill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>
                      <a:noFill/>
                      <a:latin typeface="Calibri"/>
                      <a:cs typeface="+mn-cs"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 userDrawn="1"/>
              </p:nvSpPr>
              <p:spPr>
                <a:xfrm>
                  <a:off x="4291176" y="3275692"/>
                  <a:ext cx="296876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dirty="0">
                            <a:solidFill>
                              <a:schemeClr val="bg1">
                                <a:lumMod val="75000"/>
                              </a:schemeClr>
                            </a:solidFill>
                            <a:latin typeface="Cambria Math"/>
                            <a:ea typeface="Cambria Math"/>
                            <a:cs typeface="Segoe UI" pitchFamily="34" charset="0"/>
                          </a:rPr>
                          <m:t>⊺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 userDrawn="1"/>
              </p:nvSpPr>
              <p:spPr>
                <a:xfrm>
                  <a:off x="4291176" y="3275692"/>
                  <a:ext cx="296876" cy="307777"/>
                </a:xfrm>
                <a:prstGeom prst="rect">
                  <a:avLst/>
                </a:prstGeom>
                <a:blipFill rotWithShape="1">
                  <a:blip r:embed="rId17" cstate="print"/>
                  <a:stretch>
                    <a:fillRect r="-5882" b="-25714"/>
                  </a:stretch>
                </a:blipFill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>
                      <a:noFill/>
                      <a:latin typeface="Calibri"/>
                      <a:cs typeface="+mn-cs"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7" name="Straight Connector 36"/>
            <p:cNvCxnSpPr>
              <a:stCxn id="32" idx="2"/>
              <a:endCxn id="34" idx="0"/>
            </p:cNvCxnSpPr>
            <p:nvPr userDrawn="1"/>
          </p:nvCxnSpPr>
          <p:spPr>
            <a:xfrm flipH="1">
              <a:off x="4081310" y="2584649"/>
              <a:ext cx="351096" cy="19085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2" idx="2"/>
              <a:endCxn id="33" idx="0"/>
            </p:cNvCxnSpPr>
            <p:nvPr userDrawn="1"/>
          </p:nvCxnSpPr>
          <p:spPr>
            <a:xfrm>
              <a:off x="4432406" y="2584649"/>
              <a:ext cx="28700" cy="19085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2" idx="2"/>
              <a:endCxn id="35" idx="0"/>
            </p:cNvCxnSpPr>
            <p:nvPr userDrawn="1"/>
          </p:nvCxnSpPr>
          <p:spPr>
            <a:xfrm>
              <a:off x="4432406" y="2584649"/>
              <a:ext cx="301658" cy="19085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6" idx="0"/>
              <a:endCxn id="34" idx="2"/>
            </p:cNvCxnSpPr>
            <p:nvPr userDrawn="1"/>
          </p:nvCxnSpPr>
          <p:spPr>
            <a:xfrm flipH="1" flipV="1">
              <a:off x="4081310" y="3083276"/>
              <a:ext cx="358309" cy="19241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3" idx="2"/>
              <a:endCxn id="36" idx="0"/>
            </p:cNvCxnSpPr>
            <p:nvPr userDrawn="1"/>
          </p:nvCxnSpPr>
          <p:spPr>
            <a:xfrm flipH="1">
              <a:off x="4439619" y="3083276"/>
              <a:ext cx="21487" cy="19241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5" idx="2"/>
              <a:endCxn id="36" idx="0"/>
            </p:cNvCxnSpPr>
            <p:nvPr userDrawn="1"/>
          </p:nvCxnSpPr>
          <p:spPr>
            <a:xfrm flipH="1">
              <a:off x="4439619" y="3083276"/>
              <a:ext cx="294445" cy="19241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 userDrawn="1"/>
          </p:nvSpPr>
          <p:spPr>
            <a:xfrm>
              <a:off x="3657379" y="2775499"/>
              <a:ext cx="3080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solidFill>
                    <a:prstClr val="white">
                      <a:lumMod val="75000"/>
                    </a:prstClr>
                  </a:solidFill>
                  <a:latin typeface="Calibri"/>
                  <a:cs typeface="+mn-cs"/>
                </a:rPr>
                <a:t>…</a:t>
              </a:r>
              <a:endParaRPr lang="en-US" sz="1400" dirty="0">
                <a:solidFill>
                  <a:prstClr val="white">
                    <a:lumMod val="75000"/>
                  </a:prstClr>
                </a:solidFill>
                <a:latin typeface="Calibri"/>
                <a:cs typeface="+mn-cs"/>
              </a:endParaRPr>
            </a:p>
          </p:txBody>
        </p:sp>
        <p:sp>
          <p:nvSpPr>
            <p:cNvPr id="44" name="TextBox 43"/>
            <p:cNvSpPr txBox="1"/>
            <p:nvPr userDrawn="1"/>
          </p:nvSpPr>
          <p:spPr>
            <a:xfrm>
              <a:off x="4867376" y="2775499"/>
              <a:ext cx="3080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solidFill>
                    <a:prstClr val="white">
                      <a:lumMod val="75000"/>
                    </a:prstClr>
                  </a:solidFill>
                  <a:latin typeface="Calibri"/>
                  <a:cs typeface="+mn-cs"/>
                </a:rPr>
                <a:t>…</a:t>
              </a:r>
              <a:endParaRPr lang="en-US" sz="1400" dirty="0">
                <a:solidFill>
                  <a:prstClr val="white">
                    <a:lumMod val="75000"/>
                  </a:prstClr>
                </a:solidFill>
                <a:latin typeface="Calibri"/>
                <a:cs typeface="+mn-cs"/>
              </a:endParaRPr>
            </a:p>
          </p:txBody>
        </p:sp>
        <p:cxnSp>
          <p:nvCxnSpPr>
            <p:cNvPr id="45" name="Straight Connector 44"/>
            <p:cNvCxnSpPr>
              <a:stCxn id="32" idx="2"/>
              <a:endCxn id="44" idx="0"/>
            </p:cNvCxnSpPr>
            <p:nvPr userDrawn="1"/>
          </p:nvCxnSpPr>
          <p:spPr>
            <a:xfrm>
              <a:off x="4432406" y="2584649"/>
              <a:ext cx="589018" cy="19085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2" idx="2"/>
              <a:endCxn id="43" idx="0"/>
            </p:cNvCxnSpPr>
            <p:nvPr userDrawn="1"/>
          </p:nvCxnSpPr>
          <p:spPr>
            <a:xfrm flipH="1">
              <a:off x="3811431" y="2584649"/>
              <a:ext cx="620975" cy="19085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6" idx="0"/>
              <a:endCxn id="43" idx="2"/>
            </p:cNvCxnSpPr>
            <p:nvPr userDrawn="1"/>
          </p:nvCxnSpPr>
          <p:spPr>
            <a:xfrm flipH="1" flipV="1">
              <a:off x="3811431" y="3083276"/>
              <a:ext cx="628188" cy="19241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44" idx="2"/>
              <a:endCxn id="36" idx="0"/>
            </p:cNvCxnSpPr>
            <p:nvPr userDrawn="1"/>
          </p:nvCxnSpPr>
          <p:spPr>
            <a:xfrm flipH="1">
              <a:off x="4439619" y="3083276"/>
              <a:ext cx="581805" cy="19241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19" y="274638"/>
            <a:ext cx="8373745" cy="9941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71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800" kern="1200">
          <a:solidFill>
            <a:srgbClr val="00B0F0"/>
          </a:solidFill>
          <a:latin typeface="Segoe WP SemiLight" pitchFamily="34" charset="0"/>
          <a:ea typeface="Segoe UI" pitchFamily="34" charset="0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windows/hardware/ff547763(v=vs.85).aspx" TargetMode="External"/><Relationship Id="rId2" Type="http://schemas.openxmlformats.org/officeDocument/2006/relationships/hyperlink" Target="http://msdn.microsoft.com/en-us/library/ff548343(VS.85).asp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corral.codeplex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52600"/>
            <a:ext cx="7850832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Reachability Modulo Theories</a:t>
            </a:r>
            <a:endParaRPr lang="en-US" sz="4000" dirty="0">
              <a:latin typeface="+mj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3962400"/>
            <a:ext cx="7620000" cy="1454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Segoe UI" pitchFamily="34" charset="0"/>
                <a:cs typeface="Segoe UI" pitchFamily="34" charset="0"/>
              </a:rPr>
              <a:t>Akash Lal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Segoe UI" pitchFamily="34" charset="0"/>
                <a:cs typeface="Segoe UI" pitchFamily="34" charset="0"/>
              </a:rPr>
              <a:t>Shaz Qadeer,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+mn-lt"/>
                <a:ea typeface="Segoe UI" pitchFamily="34" charset="0"/>
                <a:cs typeface="Segoe UI" pitchFamily="34" charset="0"/>
              </a:rPr>
              <a:t> </a:t>
            </a:r>
            <a:r>
              <a:rPr lang="en-US" sz="2800" dirty="0" smtClean="0">
                <a:solidFill>
                  <a:prstClr val="white">
                    <a:lumMod val="65000"/>
                  </a:prstClr>
                </a:solidFill>
                <a:latin typeface="Calibri"/>
                <a:ea typeface="Segoe UI" pitchFamily="34" charset="0"/>
                <a:cs typeface="Segoe UI" pitchFamily="34" charset="0"/>
              </a:rPr>
              <a:t>Shuvendu </a:t>
            </a:r>
            <a:r>
              <a:rPr lang="en-US" sz="2800" dirty="0" smtClean="0">
                <a:solidFill>
                  <a:prstClr val="white">
                    <a:lumMod val="65000"/>
                  </a:prstClr>
                </a:solidFill>
                <a:latin typeface="Calibri"/>
                <a:ea typeface="Segoe UI" pitchFamily="34" charset="0"/>
                <a:cs typeface="Segoe UI" pitchFamily="34" charset="0"/>
              </a:rPr>
              <a:t>Lahiri</a:t>
            </a:r>
            <a:endParaRPr lang="en-US" sz="2800" dirty="0">
              <a:solidFill>
                <a:prstClr val="white">
                  <a:lumMod val="65000"/>
                </a:prstClr>
              </a:solidFill>
              <a:latin typeface="Calibri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41122" y="5858268"/>
            <a:ext cx="2326278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b="1" dirty="0"/>
              <a:t>Microsoft </a:t>
            </a:r>
            <a:r>
              <a:rPr lang="en-US" b="1" dirty="0" smtClean="0"/>
              <a:t>Research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283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Bounded RMT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495300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>
                    <a:latin typeface="+mj-lt"/>
                  </a:rPr>
                  <a:t>Given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2800" dirty="0" smtClean="0">
                    <a:latin typeface="+mj-lt"/>
                  </a:rPr>
                  <a:t>, is there an execution with fewer than b recursive calls that violates an assertion</a:t>
                </a:r>
              </a:p>
              <a:p>
                <a:r>
                  <a:rPr lang="en-US" sz="2800" dirty="0" smtClean="0">
                    <a:latin typeface="+mj-lt"/>
                  </a:rPr>
                  <a:t>Decidable, but NEXPTIME-complete</a:t>
                </a:r>
              </a:p>
              <a:p>
                <a:endParaRPr lang="en-US" sz="2800" dirty="0" smtClean="0">
                  <a:latin typeface="+mj-lt"/>
                </a:endParaRPr>
              </a:p>
              <a:p>
                <a:r>
                  <a:rPr lang="en-US" sz="2800" dirty="0" smtClean="0">
                    <a:latin typeface="+mj-lt"/>
                  </a:rPr>
                  <a:t>Naïve </a:t>
                </a:r>
                <a:r>
                  <a:rPr lang="en-US" sz="2800" dirty="0" smtClean="0">
                    <a:latin typeface="+mj-lt"/>
                  </a:rPr>
                  <a:t>solution (static </a:t>
                </a:r>
                <a:r>
                  <a:rPr lang="en-US" sz="2800" dirty="0" err="1" smtClean="0">
                    <a:latin typeface="+mj-lt"/>
                  </a:rPr>
                  <a:t>inlining</a:t>
                </a:r>
                <a:r>
                  <a:rPr lang="en-US" sz="2800" dirty="0" smtClean="0">
                    <a:latin typeface="+mj-lt"/>
                  </a:rPr>
                  <a:t>):</a:t>
                </a:r>
              </a:p>
              <a:p>
                <a:pPr lvl="1"/>
                <a:r>
                  <a:rPr lang="en-US" sz="2400" dirty="0" smtClean="0">
                    <a:latin typeface="+mj-lt"/>
                  </a:rPr>
                  <a:t>Inline all procedures </a:t>
                </a:r>
                <a:endParaRPr lang="en-US" sz="2400" dirty="0">
                  <a:latin typeface="+mj-lt"/>
                </a:endParaRPr>
              </a:p>
              <a:p>
                <a:pPr lvl="1"/>
                <a:r>
                  <a:rPr lang="en-US" sz="2400" dirty="0" smtClean="0">
                    <a:latin typeface="+mj-lt"/>
                  </a:rPr>
                  <a:t>Generate </a:t>
                </a:r>
                <a:r>
                  <a:rPr lang="en-US" sz="2400" dirty="0" smtClean="0">
                    <a:latin typeface="+mj-lt"/>
                  </a:rPr>
                  <a:t>VC</a:t>
                </a:r>
              </a:p>
              <a:p>
                <a:pPr lvl="1"/>
                <a:r>
                  <a:rPr lang="en-US" sz="2400" dirty="0" smtClean="0">
                    <a:latin typeface="+mj-lt"/>
                  </a:rPr>
                  <a:t>Feed to SMT solver</a:t>
                </a:r>
              </a:p>
            </p:txBody>
          </p:sp>
        </mc:Choice>
        <mc:Fallback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4953000"/>
              </a:xfrm>
              <a:blipFill rotWithShape="0">
                <a:blip r:embed="rId2"/>
                <a:stretch>
                  <a:fillRect l="-1333" t="-1107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63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Static </a:t>
            </a:r>
            <a:r>
              <a:rPr lang="en-US" dirty="0" err="1" smtClean="0"/>
              <a:t>Inlining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160020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kern="0" noProof="0" dirty="0" smtClean="0">
                <a:latin typeface="+mn-lt"/>
                <a:cs typeface="+mn-cs"/>
              </a:rPr>
              <a:t>Given: Bounded RMT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Find: An assertion violation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09600" y="2971800"/>
            <a:ext cx="2162455" cy="1674485"/>
            <a:chOff x="609600" y="2971800"/>
            <a:chExt cx="2162455" cy="1674485"/>
          </a:xfrm>
        </p:grpSpPr>
        <p:sp>
          <p:nvSpPr>
            <p:cNvPr id="3" name="Oval 2"/>
            <p:cNvSpPr/>
            <p:nvPr/>
          </p:nvSpPr>
          <p:spPr>
            <a:xfrm>
              <a:off x="609600" y="3505200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foo</a:t>
              </a:r>
              <a:endParaRPr lang="en-IN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1857655" y="2971800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bar</a:t>
              </a:r>
              <a:endParaRPr lang="en-IN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857655" y="4112885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baz</a:t>
              </a:r>
              <a:endParaRPr lang="en-IN" dirty="0"/>
            </a:p>
          </p:txBody>
        </p:sp>
        <p:cxnSp>
          <p:nvCxnSpPr>
            <p:cNvPr id="8" name="Straight Arrow Connector 7"/>
            <p:cNvCxnSpPr>
              <a:stCxn id="3" idx="5"/>
              <a:endCxn id="6" idx="1"/>
            </p:cNvCxnSpPr>
            <p:nvPr/>
          </p:nvCxnSpPr>
          <p:spPr>
            <a:xfrm>
              <a:off x="1390089" y="3960485"/>
              <a:ext cx="601477" cy="230515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3" idx="7"/>
              <a:endCxn id="5" idx="2"/>
            </p:cNvCxnSpPr>
            <p:nvPr/>
          </p:nvCxnSpPr>
          <p:spPr>
            <a:xfrm flipV="1">
              <a:off x="1390089" y="3238500"/>
              <a:ext cx="467566" cy="344815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5" idx="3"/>
              <a:endCxn id="3" idx="6"/>
            </p:cNvCxnSpPr>
            <p:nvPr/>
          </p:nvCxnSpPr>
          <p:spPr>
            <a:xfrm flipH="1">
              <a:off x="1524000" y="3427085"/>
              <a:ext cx="467566" cy="344815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6" idx="2"/>
              <a:endCxn id="3" idx="4"/>
            </p:cNvCxnSpPr>
            <p:nvPr/>
          </p:nvCxnSpPr>
          <p:spPr>
            <a:xfrm flipH="1" flipV="1">
              <a:off x="1066800" y="4038600"/>
              <a:ext cx="790855" cy="340985"/>
            </a:xfrm>
            <a:prstGeom prst="straightConnector1">
              <a:avLst/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3505200" y="2590800"/>
            <a:ext cx="4343400" cy="4223266"/>
            <a:chOff x="3505200" y="2590800"/>
            <a:chExt cx="4343400" cy="4223266"/>
          </a:xfrm>
        </p:grpSpPr>
        <p:sp>
          <p:nvSpPr>
            <p:cNvPr id="21" name="Oval 20"/>
            <p:cNvSpPr/>
            <p:nvPr/>
          </p:nvSpPr>
          <p:spPr>
            <a:xfrm>
              <a:off x="5029200" y="2590800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foo</a:t>
              </a:r>
              <a:endParaRPr lang="en-IN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4114800" y="3352800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bar</a:t>
              </a:r>
              <a:endParaRPr lang="en-IN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5943600" y="3352800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baz</a:t>
              </a:r>
              <a:endParaRPr lang="en-IN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4114800" y="4123368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foo</a:t>
              </a:r>
              <a:endParaRPr lang="en-IN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5943600" y="4123368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foo</a:t>
              </a:r>
              <a:endParaRPr lang="en-IN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3505200" y="4991100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bar</a:t>
              </a:r>
              <a:endParaRPr lang="en-IN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4714875" y="4991100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baz</a:t>
              </a:r>
              <a:endParaRPr lang="en-IN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5791200" y="4991100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bar</a:t>
              </a:r>
              <a:endParaRPr lang="en-IN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6934200" y="5010150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baz</a:t>
              </a:r>
              <a:endParaRPr lang="en-IN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3505200" y="5791200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foo</a:t>
              </a:r>
              <a:endParaRPr lang="en-IN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4724400" y="5791200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foo</a:t>
              </a:r>
              <a:endParaRPr lang="en-IN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5791200" y="5791200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foo</a:t>
              </a:r>
              <a:endParaRPr lang="en-IN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6934200" y="5791200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foo</a:t>
              </a:r>
              <a:endParaRPr lang="en-IN" dirty="0"/>
            </a:p>
          </p:txBody>
        </p:sp>
        <p:cxnSp>
          <p:nvCxnSpPr>
            <p:cNvPr id="35" name="Straight Arrow Connector 34"/>
            <p:cNvCxnSpPr>
              <a:stCxn id="21" idx="3"/>
              <a:endCxn id="22" idx="0"/>
            </p:cNvCxnSpPr>
            <p:nvPr/>
          </p:nvCxnSpPr>
          <p:spPr>
            <a:xfrm flipH="1">
              <a:off x="4572000" y="3046085"/>
              <a:ext cx="591111" cy="3067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1" idx="5"/>
              <a:endCxn id="23" idx="0"/>
            </p:cNvCxnSpPr>
            <p:nvPr/>
          </p:nvCxnSpPr>
          <p:spPr>
            <a:xfrm>
              <a:off x="5809689" y="3046085"/>
              <a:ext cx="591111" cy="3067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22" idx="4"/>
              <a:endCxn id="24" idx="0"/>
            </p:cNvCxnSpPr>
            <p:nvPr/>
          </p:nvCxnSpPr>
          <p:spPr>
            <a:xfrm>
              <a:off x="4572000" y="3886200"/>
              <a:ext cx="0" cy="2371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23" idx="4"/>
              <a:endCxn id="25" idx="0"/>
            </p:cNvCxnSpPr>
            <p:nvPr/>
          </p:nvCxnSpPr>
          <p:spPr>
            <a:xfrm>
              <a:off x="6400800" y="3886200"/>
              <a:ext cx="0" cy="2371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24" idx="3"/>
              <a:endCxn id="26" idx="0"/>
            </p:cNvCxnSpPr>
            <p:nvPr/>
          </p:nvCxnSpPr>
          <p:spPr>
            <a:xfrm flipH="1">
              <a:off x="3962400" y="4578653"/>
              <a:ext cx="286311" cy="41244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24" idx="5"/>
              <a:endCxn id="27" idx="0"/>
            </p:cNvCxnSpPr>
            <p:nvPr/>
          </p:nvCxnSpPr>
          <p:spPr>
            <a:xfrm>
              <a:off x="4895289" y="4578653"/>
              <a:ext cx="276786" cy="41244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25" idx="4"/>
              <a:endCxn id="28" idx="0"/>
            </p:cNvCxnSpPr>
            <p:nvPr/>
          </p:nvCxnSpPr>
          <p:spPr>
            <a:xfrm flipH="1">
              <a:off x="6248400" y="4656768"/>
              <a:ext cx="152400" cy="3343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25" idx="5"/>
              <a:endCxn id="29" idx="0"/>
            </p:cNvCxnSpPr>
            <p:nvPr/>
          </p:nvCxnSpPr>
          <p:spPr>
            <a:xfrm>
              <a:off x="6724089" y="4578653"/>
              <a:ext cx="667311" cy="43149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26" idx="4"/>
              <a:endCxn id="30" idx="0"/>
            </p:cNvCxnSpPr>
            <p:nvPr/>
          </p:nvCxnSpPr>
          <p:spPr>
            <a:xfrm>
              <a:off x="3962400" y="5524500"/>
              <a:ext cx="0" cy="2667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27" idx="4"/>
              <a:endCxn id="31" idx="0"/>
            </p:cNvCxnSpPr>
            <p:nvPr/>
          </p:nvCxnSpPr>
          <p:spPr>
            <a:xfrm>
              <a:off x="5172075" y="5524500"/>
              <a:ext cx="9525" cy="2667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28" idx="4"/>
              <a:endCxn id="32" idx="0"/>
            </p:cNvCxnSpPr>
            <p:nvPr/>
          </p:nvCxnSpPr>
          <p:spPr>
            <a:xfrm>
              <a:off x="6248400" y="5524500"/>
              <a:ext cx="0" cy="2667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29" idx="4"/>
              <a:endCxn id="33" idx="0"/>
            </p:cNvCxnSpPr>
            <p:nvPr/>
          </p:nvCxnSpPr>
          <p:spPr>
            <a:xfrm>
              <a:off x="7391400" y="5543550"/>
              <a:ext cx="0" cy="2476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3754651" y="6444734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IN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953000" y="640080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IN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985302" y="640080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IN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204502" y="640080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IN" dirty="0"/>
            </a:p>
          </p:txBody>
        </p:sp>
      </p:grpSp>
      <p:sp>
        <p:nvSpPr>
          <p:cNvPr id="62" name="Isosceles Triangle 61"/>
          <p:cNvSpPr/>
          <p:nvPr/>
        </p:nvSpPr>
        <p:spPr>
          <a:xfrm>
            <a:off x="2667000" y="2000250"/>
            <a:ext cx="5638799" cy="3657600"/>
          </a:xfrm>
          <a:prstGeom prst="triangle">
            <a:avLst/>
          </a:prstGeom>
          <a:solidFill>
            <a:schemeClr val="accent2">
              <a:lumMod val="40000"/>
              <a:lumOff val="6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/>
          <p:cNvSpPr/>
          <p:nvPr/>
        </p:nvSpPr>
        <p:spPr>
          <a:xfrm rot="21344883">
            <a:off x="2727932" y="3575764"/>
            <a:ext cx="5638800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eaLnBrk="0" hangingPunct="0">
              <a:spcBef>
                <a:spcPct val="20000"/>
              </a:spcBef>
              <a:defRPr/>
            </a:pPr>
            <a:r>
              <a:rPr lang="en-US" sz="2000" kern="0" dirty="0">
                <a:latin typeface="Comic Sans MS" pitchFamily="66" charset="0"/>
              </a:rPr>
              <a:t>Expensive, even if assertion is simple</a:t>
            </a:r>
          </a:p>
          <a:p>
            <a:pPr lvl="1" eaLnBrk="0" hangingPunct="0">
              <a:spcBef>
                <a:spcPct val="20000"/>
              </a:spcBef>
              <a:defRPr/>
            </a:pPr>
            <a:r>
              <a:rPr lang="en-US" sz="2000" kern="0" dirty="0">
                <a:latin typeface="Comic Sans MS" pitchFamily="66" charset="0"/>
              </a:rPr>
              <a:t>Runs out of memory in VC construction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76400" y="5257800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Recursion </a:t>
            </a:r>
          </a:p>
          <a:p>
            <a:r>
              <a:rPr lang="en-US" dirty="0" smtClean="0">
                <a:latin typeface="Comic Sans MS" pitchFamily="66" charset="0"/>
              </a:rPr>
              <a:t>bound</a:t>
            </a:r>
            <a:endParaRPr lang="en-IN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96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10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Stratified </a:t>
            </a:r>
            <a:r>
              <a:rPr lang="en-US" dirty="0" err="1" smtClean="0"/>
              <a:t>Inlining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905000"/>
            <a:ext cx="2590774" cy="313932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procedure main()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x := e1;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y := e2;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if(*)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call foo(x);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assume y == 5;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…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call y := bar();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assert y == 5;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  <a:endParaRPr lang="en-IN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2057400"/>
            <a:ext cx="5284460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Q: Violate assert without going into calls?</a:t>
            </a:r>
          </a:p>
          <a:p>
            <a:r>
              <a:rPr lang="en-US" dirty="0" smtClean="0"/>
              <a:t>A: If yes, then “Unsafe”</a:t>
            </a:r>
          </a:p>
          <a:p>
            <a:r>
              <a:rPr lang="en-US" dirty="0" smtClean="0"/>
              <a:t>A: If no, then continue</a:t>
            </a:r>
          </a:p>
          <a:p>
            <a:endParaRPr lang="en-US" dirty="0"/>
          </a:p>
          <a:p>
            <a:r>
              <a:rPr lang="en-US" dirty="0" smtClean="0"/>
              <a:t>Q: Violate assert assuming calls can do anything?</a:t>
            </a:r>
          </a:p>
          <a:p>
            <a:r>
              <a:rPr lang="en-US" dirty="0" smtClean="0"/>
              <a:t>A: If no, then “Safe”</a:t>
            </a:r>
          </a:p>
          <a:p>
            <a:r>
              <a:rPr lang="en-US" dirty="0" smtClean="0"/>
              <a:t>A: If yes, </a:t>
            </a:r>
            <a:r>
              <a:rPr lang="en-US" dirty="0" smtClean="0">
                <a:sym typeface="Symbol"/>
              </a:rPr>
              <a:t>inline all procedures on the trace</a:t>
            </a:r>
            <a:endParaRPr lang="en-US" sz="2400" dirty="0" smtClean="0">
              <a:sym typeface="Symbol"/>
            </a:endParaRPr>
          </a:p>
          <a:p>
            <a:endParaRPr lang="en-US" sz="2400" dirty="0">
              <a:sym typeface="Symbol"/>
            </a:endParaRPr>
          </a:p>
          <a:p>
            <a:r>
              <a:rPr lang="en-US" dirty="0" smtClean="0">
                <a:sym typeface="Symbol"/>
              </a:rPr>
              <a:t>Repeat …</a:t>
            </a:r>
            <a:endParaRPr lang="en-IN" sz="1400" dirty="0"/>
          </a:p>
        </p:txBody>
      </p:sp>
      <p:pic>
        <p:nvPicPr>
          <p:cNvPr id="3074" name="Picture 2" descr="C:\Users\akashl\AppData\Local\Microsoft\Windows\Temporary Internet Files\Content.IE5\R12FH2X4\MC90044128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999065"/>
            <a:ext cx="1676400" cy="47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kashl\AppData\Local\Microsoft\Windows\Temporary Internet Files\Content.IE5\R12FH2X4\MC90044128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38600"/>
            <a:ext cx="2362174" cy="47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12299" y="3050619"/>
            <a:ext cx="183095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havoc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globals</a:t>
            </a:r>
            <a:endParaRPr lang="en-IN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80569" y="4090154"/>
            <a:ext cx="221086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havoc y,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globals</a:t>
            </a:r>
            <a:endParaRPr lang="en-IN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71044" y="4080629"/>
            <a:ext cx="218173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inline bar</a:t>
            </a:r>
            <a:endParaRPr lang="en-IN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18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2" grpId="0" animBg="1"/>
      <p:bldP spid="12" grpId="1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Stratified </a:t>
            </a:r>
            <a:r>
              <a:rPr lang="en-US" dirty="0" err="1" smtClean="0"/>
              <a:t>Inlining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85800" y="160020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kern="0" noProof="0" dirty="0" smtClean="0">
                <a:latin typeface="+mn-lt"/>
                <a:cs typeface="+mn-cs"/>
              </a:rPr>
              <a:t>Inline on demand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57200" y="2590800"/>
            <a:ext cx="4343400" cy="2952750"/>
            <a:chOff x="457200" y="2590800"/>
            <a:chExt cx="4343400" cy="2952750"/>
          </a:xfrm>
        </p:grpSpPr>
        <p:sp>
          <p:nvSpPr>
            <p:cNvPr id="21" name="Oval 20"/>
            <p:cNvSpPr/>
            <p:nvPr/>
          </p:nvSpPr>
          <p:spPr>
            <a:xfrm>
              <a:off x="1981200" y="2590800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foo</a:t>
              </a:r>
              <a:endParaRPr lang="en-IN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1066800" y="3352800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bar</a:t>
              </a:r>
              <a:endParaRPr lang="en-IN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2895600" y="3352800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baz</a:t>
              </a:r>
              <a:endParaRPr lang="en-IN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1066800" y="4123368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foo</a:t>
              </a:r>
              <a:endParaRPr lang="en-IN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2895600" y="4123368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foo</a:t>
              </a:r>
              <a:endParaRPr lang="en-IN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457200" y="4991100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bar</a:t>
              </a:r>
              <a:endParaRPr lang="en-IN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1666875" y="4991100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baz</a:t>
              </a:r>
              <a:endParaRPr lang="en-IN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2743200" y="4991100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bar</a:t>
              </a:r>
              <a:endParaRPr lang="en-IN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3886200" y="5010150"/>
              <a:ext cx="914400" cy="533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baz</a:t>
              </a:r>
              <a:endParaRPr lang="en-IN" dirty="0"/>
            </a:p>
          </p:txBody>
        </p:sp>
        <p:cxnSp>
          <p:nvCxnSpPr>
            <p:cNvPr id="35" name="Straight Arrow Connector 34"/>
            <p:cNvCxnSpPr>
              <a:stCxn id="21" idx="3"/>
              <a:endCxn id="22" idx="0"/>
            </p:cNvCxnSpPr>
            <p:nvPr/>
          </p:nvCxnSpPr>
          <p:spPr>
            <a:xfrm flipH="1">
              <a:off x="1524000" y="3046085"/>
              <a:ext cx="591111" cy="3067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21" idx="5"/>
              <a:endCxn id="23" idx="0"/>
            </p:cNvCxnSpPr>
            <p:nvPr/>
          </p:nvCxnSpPr>
          <p:spPr>
            <a:xfrm>
              <a:off x="2761689" y="3046085"/>
              <a:ext cx="591111" cy="30671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22" idx="4"/>
              <a:endCxn id="24" idx="0"/>
            </p:cNvCxnSpPr>
            <p:nvPr/>
          </p:nvCxnSpPr>
          <p:spPr>
            <a:xfrm>
              <a:off x="1524000" y="3886200"/>
              <a:ext cx="0" cy="2371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23" idx="4"/>
              <a:endCxn id="25" idx="0"/>
            </p:cNvCxnSpPr>
            <p:nvPr/>
          </p:nvCxnSpPr>
          <p:spPr>
            <a:xfrm>
              <a:off x="3352800" y="3886200"/>
              <a:ext cx="0" cy="2371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24" idx="3"/>
              <a:endCxn id="26" idx="0"/>
            </p:cNvCxnSpPr>
            <p:nvPr/>
          </p:nvCxnSpPr>
          <p:spPr>
            <a:xfrm flipH="1">
              <a:off x="914400" y="4578653"/>
              <a:ext cx="286311" cy="41244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24" idx="5"/>
              <a:endCxn id="27" idx="0"/>
            </p:cNvCxnSpPr>
            <p:nvPr/>
          </p:nvCxnSpPr>
          <p:spPr>
            <a:xfrm>
              <a:off x="1847289" y="4578653"/>
              <a:ext cx="276786" cy="41244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25" idx="4"/>
              <a:endCxn id="28" idx="0"/>
            </p:cNvCxnSpPr>
            <p:nvPr/>
          </p:nvCxnSpPr>
          <p:spPr>
            <a:xfrm flipH="1">
              <a:off x="3200400" y="4656768"/>
              <a:ext cx="152400" cy="3343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25" idx="5"/>
              <a:endCxn id="29" idx="0"/>
            </p:cNvCxnSpPr>
            <p:nvPr/>
          </p:nvCxnSpPr>
          <p:spPr>
            <a:xfrm>
              <a:off x="3676089" y="4578653"/>
              <a:ext cx="667311" cy="43149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324600" y="2743200"/>
            <a:ext cx="1371600" cy="3276600"/>
            <a:chOff x="6324600" y="2743200"/>
            <a:chExt cx="1371600" cy="32766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6324600" y="2743200"/>
              <a:ext cx="0" cy="327660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696200" y="2743200"/>
              <a:ext cx="0" cy="327660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6324600" y="6019800"/>
              <a:ext cx="1371600" cy="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/>
        </p:nvCxnSpPr>
        <p:spPr>
          <a:xfrm flipH="1">
            <a:off x="533400" y="2362200"/>
            <a:ext cx="1905000" cy="1524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38400" y="2362200"/>
            <a:ext cx="990600" cy="76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523875" y="3133725"/>
            <a:ext cx="2895600" cy="913825"/>
          </a:xfrm>
          <a:custGeom>
            <a:avLst/>
            <a:gdLst>
              <a:gd name="connsiteX0" fmla="*/ 0 w 2895600"/>
              <a:gd name="connsiteY0" fmla="*/ 762000 h 913825"/>
              <a:gd name="connsiteX1" fmla="*/ 981075 w 2895600"/>
              <a:gd name="connsiteY1" fmla="*/ 857250 h 913825"/>
              <a:gd name="connsiteX2" fmla="*/ 2895600 w 2895600"/>
              <a:gd name="connsiteY2" fmla="*/ 0 h 91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5600" h="913825">
                <a:moveTo>
                  <a:pt x="0" y="762000"/>
                </a:moveTo>
                <a:cubicBezTo>
                  <a:pt x="249237" y="873125"/>
                  <a:pt x="498475" y="984250"/>
                  <a:pt x="981075" y="857250"/>
                </a:cubicBezTo>
                <a:cubicBezTo>
                  <a:pt x="1463675" y="730250"/>
                  <a:pt x="2179637" y="365125"/>
                  <a:pt x="2895600" y="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/>
          <p:cNvSpPr/>
          <p:nvPr/>
        </p:nvSpPr>
        <p:spPr>
          <a:xfrm>
            <a:off x="6553200" y="5410200"/>
            <a:ext cx="914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foo</a:t>
            </a:r>
            <a:endParaRPr lang="en-IN" dirty="0"/>
          </a:p>
        </p:txBody>
      </p:sp>
      <p:sp>
        <p:nvSpPr>
          <p:cNvPr id="31" name="Oval 30"/>
          <p:cNvSpPr/>
          <p:nvPr/>
        </p:nvSpPr>
        <p:spPr>
          <a:xfrm>
            <a:off x="6553200" y="4675818"/>
            <a:ext cx="914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bar</a:t>
            </a:r>
            <a:endParaRPr lang="en-IN" dirty="0"/>
          </a:p>
        </p:txBody>
      </p:sp>
      <p:sp>
        <p:nvSpPr>
          <p:cNvPr id="11" name="TextBox 10"/>
          <p:cNvSpPr txBox="1"/>
          <p:nvPr/>
        </p:nvSpPr>
        <p:spPr>
          <a:xfrm>
            <a:off x="6424904" y="4196834"/>
            <a:ext cx="1118896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/>
              <a:t>a</a:t>
            </a:r>
            <a:r>
              <a:rPr lang="en-US" sz="1400" dirty="0" smtClean="0"/>
              <a:t>ssume false</a:t>
            </a:r>
            <a:endParaRPr lang="en-IN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547899" y="4196833"/>
            <a:ext cx="986167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summaries</a:t>
            </a:r>
            <a:endParaRPr lang="en-IN" sz="1400" dirty="0"/>
          </a:p>
        </p:txBody>
      </p:sp>
      <p:sp>
        <p:nvSpPr>
          <p:cNvPr id="34" name="Oval 33"/>
          <p:cNvSpPr/>
          <p:nvPr/>
        </p:nvSpPr>
        <p:spPr>
          <a:xfrm>
            <a:off x="6553200" y="3962400"/>
            <a:ext cx="914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foo</a:t>
            </a:r>
            <a:endParaRPr lang="en-IN" dirty="0"/>
          </a:p>
        </p:txBody>
      </p:sp>
      <p:sp>
        <p:nvSpPr>
          <p:cNvPr id="13" name="Freeform 12"/>
          <p:cNvSpPr/>
          <p:nvPr/>
        </p:nvSpPr>
        <p:spPr>
          <a:xfrm>
            <a:off x="523439" y="3133725"/>
            <a:ext cx="2915086" cy="1744960"/>
          </a:xfrm>
          <a:custGeom>
            <a:avLst/>
            <a:gdLst>
              <a:gd name="connsiteX0" fmla="*/ 436 w 2915086"/>
              <a:gd name="connsiteY0" fmla="*/ 752475 h 1744960"/>
              <a:gd name="connsiteX1" fmla="*/ 276661 w 2915086"/>
              <a:gd name="connsiteY1" fmla="*/ 1581150 h 1744960"/>
              <a:gd name="connsiteX2" fmla="*/ 1686361 w 2915086"/>
              <a:gd name="connsiteY2" fmla="*/ 1647825 h 1744960"/>
              <a:gd name="connsiteX3" fmla="*/ 2153086 w 2915086"/>
              <a:gd name="connsiteY3" fmla="*/ 504825 h 1744960"/>
              <a:gd name="connsiteX4" fmla="*/ 2915086 w 2915086"/>
              <a:gd name="connsiteY4" fmla="*/ 0 h 174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5086" h="1744960">
                <a:moveTo>
                  <a:pt x="436" y="752475"/>
                </a:moveTo>
                <a:cubicBezTo>
                  <a:pt x="-1946" y="1092200"/>
                  <a:pt x="-4327" y="1431925"/>
                  <a:pt x="276661" y="1581150"/>
                </a:cubicBezTo>
                <a:cubicBezTo>
                  <a:pt x="557649" y="1730375"/>
                  <a:pt x="1373624" y="1827212"/>
                  <a:pt x="1686361" y="1647825"/>
                </a:cubicBezTo>
                <a:cubicBezTo>
                  <a:pt x="1999098" y="1468438"/>
                  <a:pt x="1948299" y="779462"/>
                  <a:pt x="2153086" y="504825"/>
                </a:cubicBezTo>
                <a:cubicBezTo>
                  <a:pt x="2357873" y="230188"/>
                  <a:pt x="2636479" y="115094"/>
                  <a:pt x="2915086" y="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extBox 14"/>
          <p:cNvSpPr txBox="1"/>
          <p:nvPr/>
        </p:nvSpPr>
        <p:spPr>
          <a:xfrm>
            <a:off x="6783415" y="610766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Z3</a:t>
            </a:r>
            <a:endParaRPr lang="en-IN" dirty="0"/>
          </a:p>
        </p:txBody>
      </p:sp>
      <p:grpSp>
        <p:nvGrpSpPr>
          <p:cNvPr id="16" name="Group 15"/>
          <p:cNvGrpSpPr/>
          <p:nvPr/>
        </p:nvGrpSpPr>
        <p:grpSpPr>
          <a:xfrm>
            <a:off x="1057275" y="3352800"/>
            <a:ext cx="2752725" cy="1295400"/>
            <a:chOff x="1057275" y="3352800"/>
            <a:chExt cx="2752725" cy="1295400"/>
          </a:xfrm>
        </p:grpSpPr>
        <p:sp>
          <p:nvSpPr>
            <p:cNvPr id="40" name="Oval 39"/>
            <p:cNvSpPr/>
            <p:nvPr/>
          </p:nvSpPr>
          <p:spPr>
            <a:xfrm>
              <a:off x="1057275" y="4114800"/>
              <a:ext cx="914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IN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2895600" y="3352800"/>
              <a:ext cx="914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IN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068415" y="3352800"/>
            <a:ext cx="2752725" cy="1295400"/>
            <a:chOff x="1057275" y="3352800"/>
            <a:chExt cx="2752725" cy="1295400"/>
          </a:xfrm>
        </p:grpSpPr>
        <p:sp>
          <p:nvSpPr>
            <p:cNvPr id="48" name="Oval 47"/>
            <p:cNvSpPr/>
            <p:nvPr/>
          </p:nvSpPr>
          <p:spPr>
            <a:xfrm>
              <a:off x="1057275" y="4114800"/>
              <a:ext cx="914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summ-ary</a:t>
              </a:r>
              <a:endParaRPr lang="en-IN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2895600" y="3352800"/>
              <a:ext cx="914400" cy="5334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summ-ary</a:t>
              </a:r>
              <a:endParaRPr lang="en-IN" sz="2000" dirty="0"/>
            </a:p>
          </p:txBody>
        </p:sp>
      </p:grpSp>
      <p:sp>
        <p:nvSpPr>
          <p:cNvPr id="17" name="Freeform 16"/>
          <p:cNvSpPr/>
          <p:nvPr/>
        </p:nvSpPr>
        <p:spPr>
          <a:xfrm>
            <a:off x="1509683" y="2971800"/>
            <a:ext cx="776317" cy="1228725"/>
          </a:xfrm>
          <a:custGeom>
            <a:avLst/>
            <a:gdLst>
              <a:gd name="connsiteX0" fmla="*/ 776317 w 776317"/>
              <a:gd name="connsiteY0" fmla="*/ 0 h 1228725"/>
              <a:gd name="connsiteX1" fmla="*/ 80992 w 776317"/>
              <a:gd name="connsiteY1" fmla="*/ 361950 h 1228725"/>
              <a:gd name="connsiteX2" fmla="*/ 14317 w 776317"/>
              <a:gd name="connsiteY2" fmla="*/ 1228725 h 122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6317" h="1228725">
                <a:moveTo>
                  <a:pt x="776317" y="0"/>
                </a:moveTo>
                <a:cubicBezTo>
                  <a:pt x="492154" y="78581"/>
                  <a:pt x="207992" y="157163"/>
                  <a:pt x="80992" y="361950"/>
                </a:cubicBezTo>
                <a:cubicBezTo>
                  <a:pt x="-46008" y="566737"/>
                  <a:pt x="14317" y="1228725"/>
                  <a:pt x="14317" y="1228725"/>
                </a:cubicBezTo>
              </a:path>
            </a:pathLst>
          </a:cu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908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30" grpId="0" animBg="1"/>
      <p:bldP spid="31" grpId="0" animBg="1"/>
      <p:bldP spid="11" grpId="0" animBg="1"/>
      <p:bldP spid="11" grpId="1" animBg="1"/>
      <p:bldP spid="33" grpId="0" animBg="1"/>
      <p:bldP spid="33" grpId="1" animBg="1"/>
      <p:bldP spid="34" grpId="0" animBg="1"/>
      <p:bldP spid="13" grpId="0" animBg="1"/>
      <p:bldP spid="15" grpId="0"/>
      <p:bldP spid="17" grpId="0" animBg="1"/>
      <p:bldP spid="1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Stratified vs. Static </a:t>
            </a:r>
            <a:r>
              <a:rPr lang="en-US" dirty="0" err="1" smtClean="0"/>
              <a:t>Inlining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94917"/>
            <a:ext cx="7518080" cy="4410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38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Corral Architecture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459" y="1371600"/>
            <a:ext cx="8610600" cy="484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6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719" y="1412776"/>
            <a:ext cx="8373745" cy="498802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Not all variables would be relevant for the given assertions</a:t>
            </a:r>
          </a:p>
          <a:p>
            <a:pPr lvl="1"/>
            <a:r>
              <a:rPr lang="en-US" sz="2400" dirty="0" smtClean="0">
                <a:latin typeface="+mn-lt"/>
              </a:rPr>
              <a:t>G: All (global) variables</a:t>
            </a:r>
          </a:p>
          <a:p>
            <a:pPr lvl="1"/>
            <a:r>
              <a:rPr lang="en-US" sz="2400" dirty="0" smtClean="0">
                <a:latin typeface="+mn-lt"/>
              </a:rPr>
              <a:t>T: Tracked variables</a:t>
            </a:r>
          </a:p>
          <a:p>
            <a:pPr lvl="1"/>
            <a:r>
              <a:rPr lang="en-US" sz="2400" dirty="0" smtClean="0">
                <a:latin typeface="+mn-lt"/>
              </a:rPr>
              <a:t>Drop writes to (G – T)</a:t>
            </a:r>
          </a:p>
          <a:p>
            <a:pPr lvl="1"/>
            <a:r>
              <a:rPr lang="en-US" sz="2400" dirty="0" smtClean="0">
                <a:latin typeface="+mn-lt"/>
              </a:rPr>
              <a:t>Make reads to (G – T) non-deterministic</a:t>
            </a:r>
          </a:p>
          <a:p>
            <a:endParaRPr lang="en-US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565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719" y="1412776"/>
            <a:ext cx="8373745" cy="56842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Untracked variables can take any value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995314"/>
            <a:ext cx="1204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x := e</a:t>
            </a:r>
            <a:endParaRPr lang="en-IN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3622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x := e    tracked(x) &amp;&amp; tracked(e)</a:t>
            </a:r>
            <a:endParaRPr lang="en-IN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2967335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x := *    tracked(x) &amp;&amp; </a:t>
            </a:r>
            <a:r>
              <a:rPr lang="en-US" sz="2400" dirty="0" smtClean="0">
                <a:latin typeface="Consolas" pitchFamily="49" charset="0"/>
                <a:cs typeface="Consolas" pitchFamily="49" charset="0"/>
                <a:sym typeface="Symbol"/>
              </a:rPr>
              <a:t>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tracked(e)</a:t>
            </a:r>
            <a:endParaRPr lang="en-IN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3200" y="3576935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skip      </a:t>
            </a:r>
            <a:r>
              <a:rPr lang="en-US" sz="2400" dirty="0" smtClean="0">
                <a:latin typeface="Consolas" pitchFamily="49" charset="0"/>
                <a:cs typeface="Consolas" pitchFamily="49" charset="0"/>
                <a:sym typeface="Symbol"/>
              </a:rPr>
              <a:t>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tracked(x)</a:t>
            </a:r>
            <a:endParaRPr lang="en-IN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Left Brace 8"/>
          <p:cNvSpPr/>
          <p:nvPr/>
        </p:nvSpPr>
        <p:spPr>
          <a:xfrm>
            <a:off x="1981200" y="2514600"/>
            <a:ext cx="533400" cy="1447800"/>
          </a:xfrm>
          <a:prstGeom prst="leftBrace">
            <a:avLst>
              <a:gd name="adj1" fmla="val 3869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304800" y="5052714"/>
            <a:ext cx="1544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assert e</a:t>
            </a:r>
            <a:endParaRPr lang="en-IN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52725" y="4793306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assert e       tracked(e)</a:t>
            </a:r>
            <a:endParaRPr lang="en-IN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54102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assert false   </a:t>
            </a:r>
            <a:r>
              <a:rPr lang="en-US" sz="2400" dirty="0" smtClean="0">
                <a:latin typeface="Consolas" pitchFamily="49" charset="0"/>
                <a:cs typeface="Consolas" pitchFamily="49" charset="0"/>
                <a:sym typeface="Symbol"/>
              </a:rPr>
              <a:t>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tracked(e)</a:t>
            </a:r>
            <a:endParaRPr lang="en-IN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Left Brace 13"/>
          <p:cNvSpPr/>
          <p:nvPr/>
        </p:nvSpPr>
        <p:spPr>
          <a:xfrm>
            <a:off x="1981200" y="4572000"/>
            <a:ext cx="533400" cy="1447800"/>
          </a:xfrm>
          <a:prstGeom prst="leftBrace">
            <a:avLst>
              <a:gd name="adj1" fmla="val 5119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6837988" y="1535668"/>
            <a:ext cx="154401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Kurshan</a:t>
            </a:r>
            <a:r>
              <a:rPr lang="en-US" dirty="0" smtClean="0"/>
              <a:t> ‘94]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2896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719" y="1412776"/>
            <a:ext cx="8373745" cy="338782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Current set: T </a:t>
            </a:r>
            <a:r>
              <a:rPr lang="en-US" sz="2800" dirty="0">
                <a:ea typeface="Cambria Math"/>
              </a:rPr>
              <a:t>⊆</a:t>
            </a:r>
            <a:r>
              <a:rPr lang="en-US" sz="2800" dirty="0" smtClean="0">
                <a:latin typeface="+mn-lt"/>
              </a:rPr>
              <a:t> G</a:t>
            </a:r>
          </a:p>
          <a:p>
            <a:pPr lvl="1"/>
            <a:r>
              <a:rPr lang="en-US" sz="2400" dirty="0" smtClean="0">
                <a:latin typeface="+mn-lt"/>
              </a:rPr>
              <a:t>Abstract(Program, T) has a buggy trace </a:t>
            </a:r>
            <a:r>
              <a:rPr lang="en-US" sz="2400" dirty="0" smtClean="0">
                <a:latin typeface="+mn-lt"/>
                <a:sym typeface="Symbol"/>
              </a:rPr>
              <a:t></a:t>
            </a:r>
            <a:endParaRPr lang="en-US" sz="2400" dirty="0" smtClean="0">
              <a:latin typeface="+mn-lt"/>
            </a:endParaRPr>
          </a:p>
          <a:p>
            <a:r>
              <a:rPr lang="en-US" sz="2800" dirty="0">
                <a:sym typeface="Symbol"/>
              </a:rPr>
              <a:t></a:t>
            </a:r>
            <a:r>
              <a:rPr lang="en-US" sz="2800" dirty="0" smtClean="0">
                <a:latin typeface="+mn-lt"/>
              </a:rPr>
              <a:t> is spurious</a:t>
            </a:r>
          </a:p>
          <a:p>
            <a:pPr lvl="1"/>
            <a:r>
              <a:rPr lang="en-US" sz="2400" dirty="0" smtClean="0">
                <a:latin typeface="+mn-lt"/>
              </a:rPr>
              <a:t>Abstract(</a:t>
            </a:r>
            <a:r>
              <a:rPr lang="en-US" sz="2000" dirty="0" smtClean="0">
                <a:sym typeface="Symbol"/>
              </a:rPr>
              <a:t></a:t>
            </a:r>
            <a:r>
              <a:rPr lang="en-US" sz="2400" dirty="0" smtClean="0">
                <a:latin typeface="+mn-lt"/>
              </a:rPr>
              <a:t>, T) is </a:t>
            </a:r>
            <a:r>
              <a:rPr lang="en-US" sz="2400" dirty="0" smtClean="0">
                <a:latin typeface="+mn-lt"/>
              </a:rPr>
              <a:t>feasible, Abstract(</a:t>
            </a:r>
            <a:r>
              <a:rPr lang="en-US" sz="2400" dirty="0">
                <a:sym typeface="Symbol"/>
              </a:rPr>
              <a:t></a:t>
            </a:r>
            <a:r>
              <a:rPr lang="en-US" sz="2400" dirty="0" smtClean="0">
                <a:latin typeface="+mn-lt"/>
              </a:rPr>
              <a:t>, G) is infeasible</a:t>
            </a:r>
            <a:endParaRPr lang="en-US" sz="24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What is the smallest set T’ to track such that:</a:t>
            </a:r>
          </a:p>
          <a:p>
            <a:pPr lvl="1"/>
            <a:r>
              <a:rPr lang="en-US" sz="2400" dirty="0" smtClean="0">
                <a:latin typeface="+mn-lt"/>
              </a:rPr>
              <a:t>T </a:t>
            </a:r>
            <a:r>
              <a:rPr lang="en-US" sz="2400" dirty="0">
                <a:latin typeface="+mn-lt"/>
                <a:ea typeface="Cambria Math"/>
              </a:rPr>
              <a:t>⊆</a:t>
            </a:r>
            <a:r>
              <a:rPr lang="en-US" sz="2400" dirty="0" smtClean="0">
                <a:latin typeface="+mn-lt"/>
              </a:rPr>
              <a:t> T’</a:t>
            </a:r>
          </a:p>
          <a:p>
            <a:pPr lvl="1"/>
            <a:r>
              <a:rPr lang="en-US" sz="2400" dirty="0" smtClean="0">
                <a:latin typeface="+mn-lt"/>
              </a:rPr>
              <a:t>Abstract(</a:t>
            </a:r>
            <a:r>
              <a:rPr lang="en-US" sz="2000" dirty="0">
                <a:sym typeface="Symbol"/>
              </a:rPr>
              <a:t></a:t>
            </a:r>
            <a:r>
              <a:rPr lang="en-US" sz="2400" dirty="0" smtClean="0">
                <a:latin typeface="+mn-lt"/>
              </a:rPr>
              <a:t>, T’) is infeasible</a:t>
            </a:r>
          </a:p>
          <a:p>
            <a:pPr lvl="1"/>
            <a:endParaRPr lang="en-US" sz="2400" dirty="0" smtClean="0">
              <a:latin typeface="+mn-lt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676400" y="5246132"/>
            <a:ext cx="5124450" cy="609600"/>
            <a:chOff x="1676400" y="5474732"/>
            <a:chExt cx="5124450" cy="609600"/>
          </a:xfrm>
        </p:grpSpPr>
        <p:sp>
          <p:nvSpPr>
            <p:cNvPr id="4" name="Rectangle 3"/>
            <p:cNvSpPr/>
            <p:nvPr/>
          </p:nvSpPr>
          <p:spPr>
            <a:xfrm>
              <a:off x="1676400" y="5474732"/>
              <a:ext cx="512445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676400" y="5474732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143125" y="5474732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609850" y="5474732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76575" y="5474732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543300" y="5474732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010025" y="5474732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76750" y="5474732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43475" y="5474732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10200" y="5474732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876925" y="5474732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343650" y="5474732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1676400" y="5093732"/>
            <a:ext cx="923925" cy="0"/>
          </a:xfrm>
          <a:prstGeom prst="straightConnector1">
            <a:avLst/>
          </a:prstGeom>
          <a:ln w="34925" cap="sq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076325" y="4724400"/>
            <a:ext cx="152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latin typeface="Comic Sans MS" pitchFamily="66" charset="0"/>
              </a:rPr>
              <a:t>SAT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666875" y="6096000"/>
            <a:ext cx="5133975" cy="0"/>
          </a:xfrm>
          <a:prstGeom prst="straightConnector1">
            <a:avLst/>
          </a:prstGeom>
          <a:ln w="34925" cap="sq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066800" y="6107668"/>
            <a:ext cx="1771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latin typeface="Comic Sans MS" pitchFamily="66" charset="0"/>
              </a:rPr>
              <a:t>UNSAT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676400" y="6526768"/>
            <a:ext cx="1857375" cy="0"/>
          </a:xfrm>
          <a:prstGeom prst="straightConnector1">
            <a:avLst/>
          </a:prstGeom>
          <a:ln w="34925" cap="sq"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048000" y="6336268"/>
            <a:ext cx="152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>
                <a:latin typeface="Comic Sans MS" pitchFamily="66" charset="0"/>
              </a:rPr>
              <a:t>??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59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719" y="1412776"/>
            <a:ext cx="8373745" cy="498802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Naïve </a:t>
            </a:r>
            <a:r>
              <a:rPr lang="en-US" sz="2800" dirty="0" smtClean="0">
                <a:latin typeface="+mn-lt"/>
              </a:rPr>
              <a:t>algorithm: linear scan of (G – T)</a:t>
            </a:r>
          </a:p>
          <a:p>
            <a:r>
              <a:rPr lang="en-US" sz="2800" dirty="0" smtClean="0">
                <a:latin typeface="+mn-lt"/>
              </a:rPr>
              <a:t>Our algorithm: divide-and-conquer</a:t>
            </a:r>
          </a:p>
          <a:p>
            <a:pPr lvl="1"/>
            <a:r>
              <a:rPr lang="en-US" sz="2400" dirty="0" smtClean="0">
                <a:latin typeface="+mn-lt"/>
              </a:rPr>
              <a:t>Best case: log |G – T|</a:t>
            </a:r>
          </a:p>
          <a:p>
            <a:pPr lvl="1"/>
            <a:r>
              <a:rPr lang="en-US" sz="2400" dirty="0" smtClean="0">
                <a:latin typeface="+mn-lt"/>
              </a:rPr>
              <a:t>Worst case: 2 * |G – T|</a:t>
            </a:r>
          </a:p>
          <a:p>
            <a:pPr lvl="1"/>
            <a:r>
              <a:rPr lang="en-US" sz="2400" dirty="0" smtClean="0">
                <a:latin typeface="+mn-lt"/>
              </a:rPr>
              <a:t>Complexity: O(a log |G – T|) where a is the extension to T</a:t>
            </a:r>
          </a:p>
          <a:p>
            <a:endParaRPr lang="en-US" dirty="0">
              <a:latin typeface="+mn-lt"/>
            </a:endParaRPr>
          </a:p>
          <a:p>
            <a:endParaRPr lang="en-US" sz="3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517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Satistiability</a:t>
            </a:r>
            <a:r>
              <a:rPr lang="en-US" dirty="0" smtClean="0"/>
              <a:t> Modulo Theories</a:t>
            </a:r>
            <a:r>
              <a:rPr lang="en-US" dirty="0" smtClean="0"/>
              <a:t>	</a:t>
            </a:r>
            <a:endParaRPr lang="en-IN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74721" y="1412776"/>
            <a:ext cx="8373745" cy="49880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SAT = Boolean sort, Boolean connectives</a:t>
            </a:r>
          </a:p>
          <a:p>
            <a:endParaRPr lang="en-US" sz="2800" dirty="0"/>
          </a:p>
          <a:p>
            <a:endParaRPr lang="en-US" sz="2000" dirty="0" smtClean="0"/>
          </a:p>
          <a:p>
            <a:r>
              <a:rPr lang="en-US" sz="2800" dirty="0" smtClean="0"/>
              <a:t>Decidable in NP</a:t>
            </a:r>
          </a:p>
          <a:p>
            <a:r>
              <a:rPr lang="en-US" sz="2800" dirty="0" smtClean="0"/>
              <a:t>SMT = SAT + decidable theories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Decidable in NP if all theories are in NP *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066800" y="2133600"/>
                <a:ext cx="60224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∷=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𝑡𝑟𝑢𝑒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𝑓𝑎𝑙𝑠𝑒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¬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𝜙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133600"/>
                <a:ext cx="6022483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066800" y="3957935"/>
                <a:ext cx="733412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∷=(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𝑏𝑜𝑜𝑙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𝑡𝑟𝑢𝑒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𝑓𝑎𝑙𝑠𝑒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∨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¬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2400" b="0" dirty="0" smtClean="0"/>
              </a:p>
              <a:p>
                <a:endParaRPr lang="en-US" sz="2400" b="0" dirty="0" smtClean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957935"/>
                <a:ext cx="7334124" cy="12003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1143000" y="4373433"/>
                <a:ext cx="34419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∷=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 |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&gt;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373433"/>
                <a:ext cx="3441968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1130032" y="4796135"/>
                <a:ext cx="46226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∷=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𝑖𝑛𝑡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 |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032" y="4796135"/>
                <a:ext cx="4622612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111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74719" y="1412776"/>
            <a:ext cx="8373745" cy="460702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Parametric Abstraction</a:t>
            </a:r>
          </a:p>
          <a:p>
            <a:pPr lvl="1"/>
            <a:r>
              <a:rPr lang="en-US" dirty="0" smtClean="0">
                <a:latin typeface="+mn-lt"/>
              </a:rPr>
              <a:t>Introduce Boolean constant </a:t>
            </a:r>
            <a:r>
              <a:rPr lang="en-US" dirty="0" err="1" smtClean="0">
                <a:latin typeface="+mn-lt"/>
              </a:rPr>
              <a:t>b</a:t>
            </a:r>
            <a:r>
              <a:rPr lang="en-US" baseline="-25000" dirty="0" err="1" smtClean="0">
                <a:latin typeface="+mn-lt"/>
              </a:rPr>
              <a:t>v</a:t>
            </a:r>
            <a:r>
              <a:rPr lang="en-US" dirty="0" smtClean="0">
                <a:latin typeface="+mn-lt"/>
              </a:rPr>
              <a:t> for each v </a:t>
            </a:r>
            <a:r>
              <a:rPr lang="en-US" dirty="0" smtClean="0">
                <a:latin typeface="Cambria Math"/>
                <a:ea typeface="Cambria Math"/>
              </a:rPr>
              <a:t>∊ (G – T)</a:t>
            </a:r>
            <a:endParaRPr lang="en-US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9351" y="3927395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x := y + 1</a:t>
            </a:r>
            <a:endParaRPr lang="en-IN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2819400"/>
            <a:ext cx="419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if(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baseline="-25000" dirty="0" err="1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&amp;&amp; b</a:t>
            </a:r>
            <a:r>
              <a:rPr lang="en-US" sz="2400" baseline="-25000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x := y + 1;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 else if(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baseline="-25000" dirty="0" err="1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&amp;&amp; </a:t>
            </a:r>
            <a:r>
              <a:rPr lang="en-US" sz="2400" dirty="0" smtClean="0">
                <a:latin typeface="Consolas" pitchFamily="49" charset="0"/>
                <a:cs typeface="Consolas" pitchFamily="49" charset="0"/>
                <a:sym typeface="Symbol"/>
              </a:rPr>
              <a:t>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baseline="-25000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x := *;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 else {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skip;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IN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Left Brace 14"/>
          <p:cNvSpPr/>
          <p:nvPr/>
        </p:nvSpPr>
        <p:spPr>
          <a:xfrm>
            <a:off x="2971800" y="2895600"/>
            <a:ext cx="533400" cy="2514600"/>
          </a:xfrm>
          <a:prstGeom prst="leftBrace">
            <a:avLst>
              <a:gd name="adj1" fmla="val 6369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280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719" y="1412776"/>
            <a:ext cx="8373745" cy="460702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MINIMAL-UNSAT-CORE</a:t>
            </a:r>
          </a:p>
          <a:p>
            <a:endParaRPr lang="en-US" sz="2800" dirty="0">
              <a:latin typeface="+mn-lt"/>
            </a:endParaRPr>
          </a:p>
          <a:p>
            <a:endParaRPr lang="en-US" sz="2800" dirty="0" smtClean="0">
              <a:latin typeface="+mn-lt"/>
            </a:endParaRPr>
          </a:p>
          <a:p>
            <a:endParaRPr lang="en-US" sz="2800" dirty="0">
              <a:latin typeface="+mn-lt"/>
            </a:endParaRPr>
          </a:p>
          <a:p>
            <a:endParaRPr lang="en-US" sz="2800" dirty="0" smtClean="0">
              <a:latin typeface="+mn-lt"/>
            </a:endParaRPr>
          </a:p>
          <a:p>
            <a:endParaRPr lang="en-US" sz="2800" dirty="0" smtClean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9850" y="2362200"/>
            <a:ext cx="4191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2609850" y="2362200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3076575" y="2362200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3543300" y="2362200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4010025" y="2362200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4476750" y="2362200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4943475" y="2362200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5410200" y="2362200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IN" dirty="0"/>
          </a:p>
        </p:txBody>
      </p:sp>
      <p:sp>
        <p:nvSpPr>
          <p:cNvPr id="15" name="Rectangle 14"/>
          <p:cNvSpPr/>
          <p:nvPr/>
        </p:nvSpPr>
        <p:spPr>
          <a:xfrm>
            <a:off x="5876925" y="2362200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IN" dirty="0"/>
          </a:p>
        </p:txBody>
      </p:sp>
      <p:sp>
        <p:nvSpPr>
          <p:cNvPr id="16" name="Rectangle 15"/>
          <p:cNvSpPr/>
          <p:nvPr/>
        </p:nvSpPr>
        <p:spPr>
          <a:xfrm>
            <a:off x="6343650" y="2362200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IN" dirty="0"/>
          </a:p>
        </p:txBody>
      </p:sp>
      <p:sp>
        <p:nvSpPr>
          <p:cNvPr id="17" name="Rectangle 16"/>
          <p:cNvSpPr/>
          <p:nvPr/>
        </p:nvSpPr>
        <p:spPr>
          <a:xfrm>
            <a:off x="2609850" y="3505200"/>
            <a:ext cx="4191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2609850" y="3505200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IN" dirty="0"/>
          </a:p>
        </p:txBody>
      </p:sp>
      <p:sp>
        <p:nvSpPr>
          <p:cNvPr id="21" name="Rectangle 20"/>
          <p:cNvSpPr/>
          <p:nvPr/>
        </p:nvSpPr>
        <p:spPr>
          <a:xfrm>
            <a:off x="3076575" y="3505200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  <a:endParaRPr lang="en-IN" dirty="0"/>
          </a:p>
        </p:txBody>
      </p:sp>
      <p:sp>
        <p:nvSpPr>
          <p:cNvPr id="22" name="Rectangle 21"/>
          <p:cNvSpPr/>
          <p:nvPr/>
        </p:nvSpPr>
        <p:spPr>
          <a:xfrm>
            <a:off x="3543300" y="3505200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  <a:endParaRPr lang="en-IN" dirty="0"/>
          </a:p>
        </p:txBody>
      </p:sp>
      <p:sp>
        <p:nvSpPr>
          <p:cNvPr id="23" name="Rectangle 22"/>
          <p:cNvSpPr/>
          <p:nvPr/>
        </p:nvSpPr>
        <p:spPr>
          <a:xfrm>
            <a:off x="4010025" y="3505200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IN" dirty="0"/>
          </a:p>
        </p:txBody>
      </p:sp>
      <p:sp>
        <p:nvSpPr>
          <p:cNvPr id="24" name="Rectangle 23"/>
          <p:cNvSpPr/>
          <p:nvPr/>
        </p:nvSpPr>
        <p:spPr>
          <a:xfrm>
            <a:off x="4476750" y="3505200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IN" dirty="0"/>
          </a:p>
        </p:txBody>
      </p:sp>
      <p:sp>
        <p:nvSpPr>
          <p:cNvPr id="25" name="Rectangle 24"/>
          <p:cNvSpPr/>
          <p:nvPr/>
        </p:nvSpPr>
        <p:spPr>
          <a:xfrm>
            <a:off x="4943475" y="3505200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IN" dirty="0"/>
          </a:p>
        </p:txBody>
      </p:sp>
      <p:sp>
        <p:nvSpPr>
          <p:cNvPr id="26" name="Rectangle 25"/>
          <p:cNvSpPr/>
          <p:nvPr/>
        </p:nvSpPr>
        <p:spPr>
          <a:xfrm>
            <a:off x="5410200" y="3505200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IN" dirty="0"/>
          </a:p>
        </p:txBody>
      </p:sp>
      <p:sp>
        <p:nvSpPr>
          <p:cNvPr id="27" name="Rectangle 26"/>
          <p:cNvSpPr/>
          <p:nvPr/>
        </p:nvSpPr>
        <p:spPr>
          <a:xfrm>
            <a:off x="5876925" y="3505200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endParaRPr lang="en-IN" dirty="0"/>
          </a:p>
        </p:txBody>
      </p:sp>
      <p:sp>
        <p:nvSpPr>
          <p:cNvPr id="28" name="Rectangle 27"/>
          <p:cNvSpPr/>
          <p:nvPr/>
        </p:nvSpPr>
        <p:spPr>
          <a:xfrm>
            <a:off x="6343650" y="3505200"/>
            <a:ext cx="4572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7384613" y="2450068"/>
            <a:ext cx="616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SAT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391400" y="3669268"/>
            <a:ext cx="949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UNSAT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639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719" y="1412776"/>
            <a:ext cx="8373745" cy="460702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Let Refine(T,D) be the minimum extension to T that doesn’t intersect with D</a:t>
            </a:r>
          </a:p>
          <a:p>
            <a:pPr lvl="1"/>
            <a:r>
              <a:rPr lang="en-US" sz="2400" dirty="0" smtClean="0">
                <a:latin typeface="+mn-lt"/>
              </a:rPr>
              <a:t>That is: T </a:t>
            </a:r>
            <a:r>
              <a:rPr lang="en-US" sz="2400" dirty="0" smtClean="0">
                <a:latin typeface="+mn-lt"/>
                <a:sym typeface="Symbol" panose="05050102010706020507" pitchFamily="18" charset="2"/>
              </a:rPr>
              <a:t> </a:t>
            </a:r>
            <a:r>
              <a:rPr lang="en-US" sz="2400" dirty="0" smtClean="0">
                <a:latin typeface="+mn-lt"/>
              </a:rPr>
              <a:t>Refine(T,D) </a:t>
            </a:r>
            <a:r>
              <a:rPr lang="en-US" sz="2400" dirty="0">
                <a:sym typeface="Symbol" panose="05050102010706020507" pitchFamily="18" charset="2"/>
              </a:rPr>
              <a:t> </a:t>
            </a:r>
            <a:r>
              <a:rPr lang="en-US" sz="2400" dirty="0" smtClean="0">
                <a:latin typeface="+mn-lt"/>
              </a:rPr>
              <a:t>G - D</a:t>
            </a:r>
            <a:endParaRPr lang="en-US" sz="24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Algorithm: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n-lt"/>
              </a:rPr>
              <a:t>Let P1, P2 = Partition(G – T – 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n-lt"/>
              </a:rPr>
              <a:t>S1 = Refine(T </a:t>
            </a:r>
            <a:r>
              <a:rPr lang="en-US" sz="2400" dirty="0" smtClean="0">
                <a:latin typeface="+mn-lt"/>
                <a:sym typeface="Symbol" panose="05050102010706020507" pitchFamily="18" charset="2"/>
              </a:rPr>
              <a:t> </a:t>
            </a:r>
            <a:r>
              <a:rPr lang="en-US" sz="2400" dirty="0" smtClean="0">
                <a:latin typeface="+mn-lt"/>
              </a:rPr>
              <a:t>P2, 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 smtClean="0">
                <a:latin typeface="+mn-lt"/>
              </a:rPr>
              <a:t>Return</a:t>
            </a:r>
            <a:r>
              <a:rPr lang="en-US" sz="2400" dirty="0" smtClean="0">
                <a:latin typeface="+mn-lt"/>
              </a:rPr>
              <a:t> Refine(T </a:t>
            </a:r>
            <a:r>
              <a:rPr lang="en-US" sz="2400" dirty="0" smtClean="0">
                <a:sym typeface="Symbol" panose="05050102010706020507" pitchFamily="18" charset="2"/>
              </a:rPr>
              <a:t> </a:t>
            </a:r>
            <a:r>
              <a:rPr lang="en-US" sz="2400" dirty="0" smtClean="0">
                <a:latin typeface="+mn-lt"/>
              </a:rPr>
              <a:t>(S1 </a:t>
            </a:r>
            <a:r>
              <a:rPr lang="en-US" sz="2400" dirty="0" smtClean="0">
                <a:latin typeface="+mn-lt"/>
                <a:sym typeface="Symbol" panose="05050102010706020507" pitchFamily="18" charset="2"/>
              </a:rPr>
              <a:t></a:t>
            </a:r>
            <a:r>
              <a:rPr lang="en-US" sz="2400" dirty="0" smtClean="0">
                <a:latin typeface="+mn-lt"/>
              </a:rPr>
              <a:t> P1), D </a:t>
            </a:r>
            <a:r>
              <a:rPr lang="en-US" sz="2400" dirty="0" smtClean="0">
                <a:sym typeface="Symbol" panose="05050102010706020507" pitchFamily="18" charset="2"/>
              </a:rPr>
              <a:t> </a:t>
            </a:r>
            <a:r>
              <a:rPr lang="en-US" sz="2400" dirty="0" smtClean="0">
                <a:latin typeface="+mn-lt"/>
              </a:rPr>
              <a:t>(S1 - P1))</a:t>
            </a:r>
            <a:endParaRPr lang="en-US" sz="2400" dirty="0" smtClean="0">
              <a:latin typeface="+mn-lt"/>
            </a:endParaRPr>
          </a:p>
          <a:p>
            <a:endParaRPr lang="en-US" sz="2800" dirty="0">
              <a:latin typeface="+mn-lt"/>
            </a:endParaRPr>
          </a:p>
          <a:p>
            <a:endParaRPr lang="en-US" sz="2800" dirty="0" smtClean="0">
              <a:latin typeface="+mn-lt"/>
            </a:endParaRPr>
          </a:p>
          <a:p>
            <a:endParaRPr lang="en-US" sz="2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202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</a:t>
            </a:r>
            <a:endParaRPr lang="en-US" dirty="0"/>
          </a:p>
        </p:txBody>
      </p:sp>
      <p:grpSp>
        <p:nvGrpSpPr>
          <p:cNvPr id="75" name="Group 74"/>
          <p:cNvGrpSpPr/>
          <p:nvPr/>
        </p:nvGrpSpPr>
        <p:grpSpPr>
          <a:xfrm>
            <a:off x="523875" y="5791200"/>
            <a:ext cx="3724275" cy="609600"/>
            <a:chOff x="523875" y="5791200"/>
            <a:chExt cx="3724275" cy="609600"/>
          </a:xfrm>
        </p:grpSpPr>
        <p:sp>
          <p:nvSpPr>
            <p:cNvPr id="17" name="Rectangle 16"/>
            <p:cNvSpPr/>
            <p:nvPr/>
          </p:nvSpPr>
          <p:spPr>
            <a:xfrm>
              <a:off x="523875" y="5791200"/>
              <a:ext cx="3724275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23875" y="5791200"/>
              <a:ext cx="4572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990600" y="5791200"/>
              <a:ext cx="4572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  <a:endParaRPr lang="en-IN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57325" y="5791200"/>
              <a:ext cx="4572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924050" y="5791200"/>
              <a:ext cx="4572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90775" y="57912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857500" y="57912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324225" y="57912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790950" y="57912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33400" y="1600200"/>
            <a:ext cx="4426387" cy="609600"/>
            <a:chOff x="533400" y="1600200"/>
            <a:chExt cx="4426387" cy="609600"/>
          </a:xfrm>
        </p:grpSpPr>
        <p:sp>
          <p:nvSpPr>
            <p:cNvPr id="5" name="Rectangle 4"/>
            <p:cNvSpPr/>
            <p:nvPr/>
          </p:nvSpPr>
          <p:spPr>
            <a:xfrm>
              <a:off x="533400" y="1600200"/>
              <a:ext cx="3724275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33400" y="16002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00125" y="16002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466850" y="16002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933575" y="16002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00300" y="16002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867025" y="16002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33750" y="16002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00475" y="16002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343400" y="1720334"/>
              <a:ext cx="61638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SAT</a:t>
              </a:r>
              <a:endParaRPr lang="en-US" dirty="0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4343400" y="4692134"/>
            <a:ext cx="949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UNSAT</a:t>
            </a:r>
            <a:endParaRPr lang="en-US" dirty="0"/>
          </a:p>
        </p:txBody>
      </p:sp>
      <p:grpSp>
        <p:nvGrpSpPr>
          <p:cNvPr id="73" name="Group 72"/>
          <p:cNvGrpSpPr/>
          <p:nvPr/>
        </p:nvGrpSpPr>
        <p:grpSpPr>
          <a:xfrm>
            <a:off x="533400" y="2819400"/>
            <a:ext cx="3724275" cy="609600"/>
            <a:chOff x="533400" y="2819400"/>
            <a:chExt cx="3724275" cy="609600"/>
          </a:xfrm>
        </p:grpSpPr>
        <p:sp>
          <p:nvSpPr>
            <p:cNvPr id="30" name="Rectangle 29"/>
            <p:cNvSpPr/>
            <p:nvPr/>
          </p:nvSpPr>
          <p:spPr>
            <a:xfrm>
              <a:off x="533400" y="2819400"/>
              <a:ext cx="3724275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33400" y="28194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000125" y="28194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466850" y="28194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933575" y="28194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400300" y="2819400"/>
              <a:ext cx="4572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IN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867025" y="2819400"/>
              <a:ext cx="4572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IN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333750" y="2819400"/>
              <a:ext cx="4572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IN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800475" y="2819400"/>
              <a:ext cx="4572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IN" dirty="0"/>
            </a:p>
          </p:txBody>
        </p:sp>
      </p:grpSp>
      <p:sp>
        <p:nvSpPr>
          <p:cNvPr id="6" name="Down Arrow 5"/>
          <p:cNvSpPr/>
          <p:nvPr/>
        </p:nvSpPr>
        <p:spPr>
          <a:xfrm>
            <a:off x="2162175" y="2362200"/>
            <a:ext cx="123825" cy="27253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Down Arrow 38"/>
          <p:cNvSpPr/>
          <p:nvPr/>
        </p:nvSpPr>
        <p:spPr>
          <a:xfrm>
            <a:off x="2171700" y="3613666"/>
            <a:ext cx="123825" cy="27253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Down Arrow 39"/>
          <p:cNvSpPr/>
          <p:nvPr/>
        </p:nvSpPr>
        <p:spPr>
          <a:xfrm>
            <a:off x="2162175" y="4070866"/>
            <a:ext cx="123825" cy="27253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74" name="Group 73"/>
          <p:cNvGrpSpPr/>
          <p:nvPr/>
        </p:nvGrpSpPr>
        <p:grpSpPr>
          <a:xfrm>
            <a:off x="533400" y="4572000"/>
            <a:ext cx="3724275" cy="609600"/>
            <a:chOff x="533400" y="4572000"/>
            <a:chExt cx="3724275" cy="609600"/>
          </a:xfrm>
        </p:grpSpPr>
        <p:sp>
          <p:nvSpPr>
            <p:cNvPr id="41" name="Rectangle 40"/>
            <p:cNvSpPr/>
            <p:nvPr/>
          </p:nvSpPr>
          <p:spPr>
            <a:xfrm>
              <a:off x="533400" y="4572000"/>
              <a:ext cx="3724275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33400" y="45720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00125" y="45720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IN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466850" y="45720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933575" y="45720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400300" y="4572000"/>
              <a:ext cx="4572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IN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867025" y="4572000"/>
              <a:ext cx="4572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IN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333750" y="4572000"/>
              <a:ext cx="4572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IN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800475" y="4572000"/>
              <a:ext cx="4572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IN" dirty="0"/>
            </a:p>
          </p:txBody>
        </p:sp>
      </p:grpSp>
      <p:sp>
        <p:nvSpPr>
          <p:cNvPr id="50" name="Down Arrow 49"/>
          <p:cNvSpPr/>
          <p:nvPr/>
        </p:nvSpPr>
        <p:spPr>
          <a:xfrm>
            <a:off x="2171700" y="5366266"/>
            <a:ext cx="123825" cy="27253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2286000" y="2297668"/>
            <a:ext cx="236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Partition and freeze</a:t>
            </a:r>
            <a:endParaRPr lang="en-IN" dirty="0"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86000" y="38216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Recurse</a:t>
            </a:r>
            <a:endParaRPr lang="en-IN" dirty="0">
              <a:latin typeface="Comic Sans MS" pitchFamily="66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384651" y="6019800"/>
            <a:ext cx="339749" cy="1524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76" name="Group 75"/>
          <p:cNvGrpSpPr/>
          <p:nvPr/>
        </p:nvGrpSpPr>
        <p:grpSpPr>
          <a:xfrm>
            <a:off x="4908973" y="5815786"/>
            <a:ext cx="3724275" cy="609600"/>
            <a:chOff x="4975649" y="4070866"/>
            <a:chExt cx="3724275" cy="609600"/>
          </a:xfrm>
        </p:grpSpPr>
        <p:sp>
          <p:nvSpPr>
            <p:cNvPr id="64" name="Rectangle 63"/>
            <p:cNvSpPr/>
            <p:nvPr/>
          </p:nvSpPr>
          <p:spPr>
            <a:xfrm>
              <a:off x="4975649" y="4070866"/>
              <a:ext cx="3724275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975649" y="4070866"/>
              <a:ext cx="4572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442374" y="4070866"/>
              <a:ext cx="4572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</a:t>
              </a:r>
              <a:endParaRPr lang="en-IN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909099" y="4070866"/>
              <a:ext cx="4572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375824" y="4070866"/>
              <a:ext cx="4572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842549" y="4070866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309274" y="4070866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775999" y="4070866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IN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8242724" y="4070866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IN" dirty="0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4202462" y="5446454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Recurse</a:t>
            </a:r>
            <a:endParaRPr lang="en-IN" dirty="0">
              <a:latin typeface="Comic Sans MS" pitchFamily="66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352675" y="5317867"/>
            <a:ext cx="1938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Switch partition</a:t>
            </a:r>
            <a:endParaRPr lang="en-IN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055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6" grpId="0" animBg="1"/>
      <p:bldP spid="39" grpId="0" animBg="1"/>
      <p:bldP spid="40" grpId="0" animBg="1"/>
      <p:bldP spid="50" grpId="0" animBg="1"/>
      <p:bldP spid="7" grpId="0"/>
      <p:bldP spid="51" grpId="0"/>
      <p:bldP spid="18" grpId="0" animBg="1"/>
      <p:bldP spid="78" grpId="0"/>
      <p:bldP spid="7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 = 1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743200" y="1447800"/>
            <a:ext cx="3724275" cy="609600"/>
            <a:chOff x="533400" y="1600200"/>
            <a:chExt cx="3724275" cy="609600"/>
          </a:xfrm>
        </p:grpSpPr>
        <p:sp>
          <p:nvSpPr>
            <p:cNvPr id="5" name="Rectangle 4"/>
            <p:cNvSpPr/>
            <p:nvPr/>
          </p:nvSpPr>
          <p:spPr>
            <a:xfrm>
              <a:off x="533400" y="1600200"/>
              <a:ext cx="3724275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33400" y="16002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00125" y="16002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466850" y="16002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933575" y="16002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00300" y="16002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867025" y="16002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33750" y="16002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00475" y="16002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743200" y="2590800"/>
            <a:ext cx="3724275" cy="609600"/>
            <a:chOff x="533400" y="2819400"/>
            <a:chExt cx="3724275" cy="609600"/>
          </a:xfrm>
        </p:grpSpPr>
        <p:sp>
          <p:nvSpPr>
            <p:cNvPr id="30" name="Rectangle 29"/>
            <p:cNvSpPr/>
            <p:nvPr/>
          </p:nvSpPr>
          <p:spPr>
            <a:xfrm>
              <a:off x="533400" y="2819400"/>
              <a:ext cx="3724275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33400" y="28194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000125" y="28194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466850" y="28194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933575" y="2819400"/>
              <a:ext cx="457200" cy="609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</a:t>
              </a:r>
              <a:endParaRPr lang="en-IN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400300" y="2819400"/>
              <a:ext cx="4572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IN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867025" y="2819400"/>
              <a:ext cx="4572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IN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333750" y="2819400"/>
              <a:ext cx="4572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IN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800475" y="2819400"/>
              <a:ext cx="457200" cy="609600"/>
            </a:xfrm>
            <a:prstGeom prst="rect">
              <a:avLst/>
            </a:prstGeom>
            <a:solidFill>
              <a:srgbClr val="00B0F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IN" dirty="0"/>
            </a:p>
          </p:txBody>
        </p:sp>
      </p:grpSp>
      <p:sp>
        <p:nvSpPr>
          <p:cNvPr id="6" name="Down Arrow 5"/>
          <p:cNvSpPr/>
          <p:nvPr/>
        </p:nvSpPr>
        <p:spPr>
          <a:xfrm>
            <a:off x="4371975" y="2165866"/>
            <a:ext cx="123825" cy="27253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6" name="Group 15"/>
          <p:cNvGrpSpPr/>
          <p:nvPr/>
        </p:nvGrpSpPr>
        <p:grpSpPr>
          <a:xfrm>
            <a:off x="523875" y="3259898"/>
            <a:ext cx="3743325" cy="3293302"/>
            <a:chOff x="523875" y="3259898"/>
            <a:chExt cx="3743325" cy="3293302"/>
          </a:xfrm>
        </p:grpSpPr>
        <p:grpSp>
          <p:nvGrpSpPr>
            <p:cNvPr id="75" name="Group 74"/>
            <p:cNvGrpSpPr/>
            <p:nvPr/>
          </p:nvGrpSpPr>
          <p:grpSpPr>
            <a:xfrm>
              <a:off x="523875" y="4800600"/>
              <a:ext cx="3724275" cy="609600"/>
              <a:chOff x="523875" y="5791200"/>
              <a:chExt cx="3724275" cy="6096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523875" y="5791200"/>
                <a:ext cx="3724275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523875" y="5791200"/>
                <a:ext cx="4572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990600" y="5791200"/>
                <a:ext cx="4572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457325" y="5791200"/>
                <a:ext cx="4572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924050" y="5791200"/>
                <a:ext cx="4572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390775" y="5791200"/>
                <a:ext cx="457200" cy="6096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857500" y="5791200"/>
                <a:ext cx="457200" cy="6096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324225" y="5791200"/>
                <a:ext cx="457200" cy="6096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790950" y="5791200"/>
                <a:ext cx="457200" cy="6096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533400" y="3733800"/>
              <a:ext cx="3724275" cy="609600"/>
              <a:chOff x="533400" y="4572000"/>
              <a:chExt cx="3724275" cy="6096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533400" y="4572000"/>
                <a:ext cx="3724275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533400" y="4572000"/>
                <a:ext cx="457200" cy="6096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000125" y="4572000"/>
                <a:ext cx="457200" cy="6096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1466850" y="4572000"/>
                <a:ext cx="457200" cy="6096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933575" y="4572000"/>
                <a:ext cx="457200" cy="6096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400300" y="4572000"/>
                <a:ext cx="4572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</a:t>
                </a:r>
                <a:endParaRPr lang="en-IN" dirty="0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867025" y="4572000"/>
                <a:ext cx="4572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</a:t>
                </a:r>
                <a:endParaRPr lang="en-IN" dirty="0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333750" y="4572000"/>
                <a:ext cx="4572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</a:t>
                </a:r>
                <a:endParaRPr lang="en-IN" dirty="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800475" y="4572000"/>
                <a:ext cx="4572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</a:t>
                </a:r>
                <a:endParaRPr lang="en-IN" dirty="0"/>
              </a:p>
            </p:txBody>
          </p:sp>
        </p:grpSp>
        <p:sp>
          <p:nvSpPr>
            <p:cNvPr id="50" name="Down Arrow 49"/>
            <p:cNvSpPr/>
            <p:nvPr/>
          </p:nvSpPr>
          <p:spPr>
            <a:xfrm>
              <a:off x="2171700" y="4419600"/>
              <a:ext cx="123825" cy="272534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8" name="Right Arrow 17"/>
            <p:cNvSpPr/>
            <p:nvPr/>
          </p:nvSpPr>
          <p:spPr>
            <a:xfrm rot="8383075">
              <a:off x="2925750" y="3368364"/>
              <a:ext cx="339749" cy="15240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701047" y="325989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IN" dirty="0"/>
            </a:p>
          </p:txBody>
        </p:sp>
        <p:sp>
          <p:nvSpPr>
            <p:cNvPr id="79" name="Down Arrow 78"/>
            <p:cNvSpPr/>
            <p:nvPr/>
          </p:nvSpPr>
          <p:spPr>
            <a:xfrm>
              <a:off x="2162175" y="5518666"/>
              <a:ext cx="123825" cy="272534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542925" y="5943600"/>
              <a:ext cx="3724275" cy="609600"/>
              <a:chOff x="523875" y="5791200"/>
              <a:chExt cx="3724275" cy="609600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523875" y="5791200"/>
                <a:ext cx="3724275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523875" y="5791200"/>
                <a:ext cx="4572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990600" y="5791200"/>
                <a:ext cx="4572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1457325" y="5791200"/>
                <a:ext cx="4572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924050" y="5791200"/>
                <a:ext cx="4572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390775" y="5791200"/>
                <a:ext cx="457200" cy="6096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2857500" y="5791200"/>
                <a:ext cx="457200" cy="6096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F</a:t>
                </a:r>
                <a:endParaRPr lang="en-IN" dirty="0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3324225" y="5791200"/>
                <a:ext cx="457200" cy="6096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</a:t>
                </a:r>
                <a:endParaRPr lang="en-IN" dirty="0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3790950" y="5791200"/>
                <a:ext cx="457200" cy="6096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2337159" y="5480565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log(n/2)</a:t>
              </a:r>
              <a:endParaRPr lang="en-IN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800600" y="3250030"/>
            <a:ext cx="3761031" cy="3303170"/>
            <a:chOff x="4800600" y="3250030"/>
            <a:chExt cx="3761031" cy="3303170"/>
          </a:xfrm>
        </p:grpSpPr>
        <p:sp>
          <p:nvSpPr>
            <p:cNvPr id="91" name="Right Arrow 90"/>
            <p:cNvSpPr/>
            <p:nvPr/>
          </p:nvSpPr>
          <p:spPr>
            <a:xfrm rot="3034475">
              <a:off x="5364150" y="3343705"/>
              <a:ext cx="339749" cy="152400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670974" y="3259898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log(n/2)</a:t>
              </a:r>
              <a:endParaRPr lang="en-IN" dirty="0"/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4837356" y="3733800"/>
              <a:ext cx="3724275" cy="609600"/>
              <a:chOff x="533400" y="4572000"/>
              <a:chExt cx="3724275" cy="609600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533400" y="4572000"/>
                <a:ext cx="3724275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533400" y="4572000"/>
                <a:ext cx="457200" cy="6096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</a:t>
                </a:r>
                <a:endParaRPr lang="en-IN" dirty="0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1000125" y="4572000"/>
                <a:ext cx="457200" cy="6096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1466850" y="4572000"/>
                <a:ext cx="457200" cy="6096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1933575" y="4572000"/>
                <a:ext cx="457200" cy="6096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2400300" y="4572000"/>
                <a:ext cx="4572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</a:t>
                </a:r>
                <a:endParaRPr lang="en-IN" dirty="0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2867025" y="4572000"/>
                <a:ext cx="4572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</a:t>
                </a:r>
                <a:endParaRPr lang="en-IN" dirty="0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333750" y="4572000"/>
                <a:ext cx="4572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</a:t>
                </a:r>
                <a:endParaRPr lang="en-IN" dirty="0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3800475" y="4572000"/>
                <a:ext cx="4572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</a:t>
                </a:r>
                <a:endParaRPr lang="en-IN" dirty="0"/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4800600" y="4800600"/>
              <a:ext cx="3724275" cy="609600"/>
              <a:chOff x="523875" y="5791200"/>
              <a:chExt cx="3724275" cy="609600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523875" y="5791200"/>
                <a:ext cx="3724275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523875" y="5791200"/>
                <a:ext cx="4572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</a:t>
                </a:r>
                <a:endParaRPr lang="en-IN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990600" y="5791200"/>
                <a:ext cx="4572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1457325" y="5791200"/>
                <a:ext cx="4572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1924050" y="5791200"/>
                <a:ext cx="4572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2390775" y="5791200"/>
                <a:ext cx="457200" cy="6096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2857500" y="5791200"/>
                <a:ext cx="457200" cy="6096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3324225" y="5791200"/>
                <a:ext cx="457200" cy="6096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790950" y="5791200"/>
                <a:ext cx="457200" cy="6096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</p:grpSp>
        <p:sp>
          <p:nvSpPr>
            <p:cNvPr id="113" name="Down Arrow 112"/>
            <p:cNvSpPr/>
            <p:nvPr/>
          </p:nvSpPr>
          <p:spPr>
            <a:xfrm>
              <a:off x="6448425" y="4419600"/>
              <a:ext cx="123825" cy="272534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4" name="Down Arrow 113"/>
            <p:cNvSpPr/>
            <p:nvPr/>
          </p:nvSpPr>
          <p:spPr>
            <a:xfrm>
              <a:off x="6438900" y="5518666"/>
              <a:ext cx="123825" cy="272534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4819650" y="5943600"/>
              <a:ext cx="3724275" cy="609600"/>
              <a:chOff x="523875" y="5791200"/>
              <a:chExt cx="3724275" cy="609600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523875" y="5791200"/>
                <a:ext cx="3724275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523875" y="5791200"/>
                <a:ext cx="4572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</a:t>
                </a:r>
                <a:endParaRPr lang="en-IN" dirty="0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990600" y="5791200"/>
                <a:ext cx="4572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1457325" y="5791200"/>
                <a:ext cx="4572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1924050" y="5791200"/>
                <a:ext cx="457200" cy="6096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2390775" y="5791200"/>
                <a:ext cx="457200" cy="6096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2857500" y="5791200"/>
                <a:ext cx="457200" cy="6096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3324225" y="5791200"/>
                <a:ext cx="457200" cy="6096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3790950" y="5791200"/>
                <a:ext cx="457200" cy="609600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</a:t>
                </a:r>
                <a:endParaRPr lang="en-IN" dirty="0"/>
              </a:p>
            </p:txBody>
          </p:sp>
        </p:grpSp>
        <p:sp>
          <p:nvSpPr>
            <p:cNvPr id="125" name="TextBox 124"/>
            <p:cNvSpPr txBox="1"/>
            <p:nvPr/>
          </p:nvSpPr>
          <p:spPr>
            <a:xfrm>
              <a:off x="6613884" y="548056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IN" dirty="0"/>
            </a:p>
          </p:txBody>
        </p:sp>
      </p:grpSp>
      <p:pic>
        <p:nvPicPr>
          <p:cNvPr id="2050" name="Picture 2" descr="C:\Users\akashl\AppData\Local\Microsoft\Windows\Temporary Internet Files\Content.IE5\R12FH2X4\MC90043466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974" y="2302133"/>
            <a:ext cx="419180" cy="38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2" descr="C:\Users\akashl\AppData\Local\Microsoft\Windows\Temporary Internet Files\Content.IE5\R12FH2X4\MC90043466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2302338"/>
            <a:ext cx="419180" cy="38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146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Refinement Results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95400"/>
            <a:ext cx="7112552" cy="496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81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2130552"/>
            <a:ext cx="1524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C→Boogie</a:t>
            </a:r>
            <a:endParaRPr lang="en-US" dirty="0"/>
          </a:p>
        </p:txBody>
      </p:sp>
      <p:sp>
        <p:nvSpPr>
          <p:cNvPr id="6" name="Flowchart: Document 5"/>
          <p:cNvSpPr/>
          <p:nvPr/>
        </p:nvSpPr>
        <p:spPr>
          <a:xfrm>
            <a:off x="4114800" y="2740152"/>
            <a:ext cx="914400" cy="612648"/>
          </a:xfrm>
          <a:prstGeom prst="flowChartDocumen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Boogie</a:t>
            </a:r>
            <a:endParaRPr lang="en-US" dirty="0"/>
          </a:p>
        </p:txBody>
      </p:sp>
      <p:sp>
        <p:nvSpPr>
          <p:cNvPr id="7" name="Flowchart: Document 6"/>
          <p:cNvSpPr/>
          <p:nvPr/>
        </p:nvSpPr>
        <p:spPr>
          <a:xfrm>
            <a:off x="457200" y="2130552"/>
            <a:ext cx="914400" cy="612648"/>
          </a:xfrm>
          <a:prstGeom prst="flowChartDocumen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8" name="Flowchart: Document 7"/>
          <p:cNvSpPr/>
          <p:nvPr/>
        </p:nvSpPr>
        <p:spPr>
          <a:xfrm>
            <a:off x="457200" y="3429000"/>
            <a:ext cx="914400" cy="612648"/>
          </a:xfrm>
          <a:prstGeom prst="flowChartDocumen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.NET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752600" y="3429000"/>
            <a:ext cx="1524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r>
              <a:rPr lang="en-US" dirty="0" err="1" smtClean="0"/>
              <a:t>NET→Boogie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638800" y="2740152"/>
            <a:ext cx="1524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Corral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6" idx="3"/>
            <a:endCxn id="10" idx="1"/>
          </p:cNvCxnSpPr>
          <p:nvPr/>
        </p:nvCxnSpPr>
        <p:spPr>
          <a:xfrm flipV="1">
            <a:off x="5029200" y="3044952"/>
            <a:ext cx="609600" cy="15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3"/>
            <a:endCxn id="4" idx="1"/>
          </p:cNvCxnSpPr>
          <p:nvPr/>
        </p:nvCxnSpPr>
        <p:spPr>
          <a:xfrm flipV="1">
            <a:off x="1371600" y="2435352"/>
            <a:ext cx="381000" cy="15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  <a:endCxn id="9" idx="1"/>
          </p:cNvCxnSpPr>
          <p:nvPr/>
        </p:nvCxnSpPr>
        <p:spPr>
          <a:xfrm flipV="1">
            <a:off x="1371600" y="3733800"/>
            <a:ext cx="381000" cy="15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" idx="3"/>
            <a:endCxn id="6" idx="1"/>
          </p:cNvCxnSpPr>
          <p:nvPr/>
        </p:nvCxnSpPr>
        <p:spPr>
          <a:xfrm>
            <a:off x="3276600" y="2435352"/>
            <a:ext cx="838200" cy="6111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3"/>
            <a:endCxn id="6" idx="1"/>
          </p:cNvCxnSpPr>
          <p:nvPr/>
        </p:nvCxnSpPr>
        <p:spPr>
          <a:xfrm flipV="1">
            <a:off x="3276600" y="3046476"/>
            <a:ext cx="838200" cy="6873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3"/>
          </p:cNvCxnSpPr>
          <p:nvPr/>
        </p:nvCxnSpPr>
        <p:spPr>
          <a:xfrm flipV="1">
            <a:off x="7162800" y="2590800"/>
            <a:ext cx="533400" cy="4541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3"/>
          </p:cNvCxnSpPr>
          <p:nvPr/>
        </p:nvCxnSpPr>
        <p:spPr>
          <a:xfrm>
            <a:off x="7162800" y="3044952"/>
            <a:ext cx="609600" cy="3078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772400" y="2438400"/>
            <a:ext cx="115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Reachable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772400" y="3135868"/>
            <a:ext cx="1377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Unreachable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Corral eco-system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73578" y="3046476"/>
            <a:ext cx="3641222" cy="2211324"/>
            <a:chOff x="473578" y="3046476"/>
            <a:chExt cx="3641222" cy="2211324"/>
          </a:xfrm>
        </p:grpSpPr>
        <p:sp>
          <p:nvSpPr>
            <p:cNvPr id="20" name="Flowchart: Document 19"/>
            <p:cNvSpPr/>
            <p:nvPr/>
          </p:nvSpPr>
          <p:spPr>
            <a:xfrm>
              <a:off x="473578" y="4645152"/>
              <a:ext cx="914400" cy="612648"/>
            </a:xfrm>
            <a:prstGeom prst="flowChartDocumen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??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768978" y="4645152"/>
              <a:ext cx="1524000" cy="609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??→Boogie</a:t>
              </a:r>
              <a:endParaRPr lang="en-US" dirty="0"/>
            </a:p>
          </p:txBody>
        </p:sp>
        <p:cxnSp>
          <p:nvCxnSpPr>
            <p:cNvPr id="24" name="Straight Arrow Connector 23"/>
            <p:cNvCxnSpPr>
              <a:stCxn id="20" idx="3"/>
              <a:endCxn id="22" idx="1"/>
            </p:cNvCxnSpPr>
            <p:nvPr/>
          </p:nvCxnSpPr>
          <p:spPr>
            <a:xfrm flipV="1">
              <a:off x="1387978" y="4949952"/>
              <a:ext cx="381000" cy="152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Arrow Connector 2"/>
            <p:cNvCxnSpPr>
              <a:stCxn id="22" idx="3"/>
            </p:cNvCxnSpPr>
            <p:nvPr/>
          </p:nvCxnSpPr>
          <p:spPr>
            <a:xfrm flipV="1">
              <a:off x="3292978" y="3046476"/>
              <a:ext cx="821822" cy="190347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9288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Driver Verification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3123414" y="1524000"/>
            <a:ext cx="19812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Windows OS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09600" y="5715000"/>
            <a:ext cx="7543800" cy="914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Hardware</a:t>
            </a:r>
            <a:endParaRPr lang="en-US" sz="4000" dirty="0"/>
          </a:p>
        </p:txBody>
      </p:sp>
      <p:sp>
        <p:nvSpPr>
          <p:cNvPr id="11" name="Rounded Rectangle 10"/>
          <p:cNvSpPr/>
          <p:nvPr/>
        </p:nvSpPr>
        <p:spPr>
          <a:xfrm>
            <a:off x="3161514" y="3886200"/>
            <a:ext cx="1905000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Device Drivers</a:t>
            </a:r>
            <a:endParaRPr lang="en-US" sz="2800" dirty="0"/>
          </a:p>
        </p:txBody>
      </p:sp>
      <p:sp>
        <p:nvSpPr>
          <p:cNvPr id="12" name="Down Arrow 11"/>
          <p:cNvSpPr/>
          <p:nvPr/>
        </p:nvSpPr>
        <p:spPr>
          <a:xfrm>
            <a:off x="3581400" y="3124200"/>
            <a:ext cx="304800" cy="68580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0800000">
            <a:off x="4267200" y="3148980"/>
            <a:ext cx="294393" cy="66102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2438400" y="3200400"/>
            <a:ext cx="5656739" cy="646331"/>
            <a:chOff x="2438400" y="3200400"/>
            <a:chExt cx="5656739" cy="646331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438400" y="3479490"/>
              <a:ext cx="3581400" cy="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230461" y="3200400"/>
              <a:ext cx="186467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DDI / Kernel API</a:t>
              </a:r>
            </a:p>
            <a:p>
              <a:r>
                <a:rPr lang="en-US" dirty="0" smtClean="0"/>
                <a:t>1500+ DDIs</a:t>
              </a:r>
              <a:endParaRPr lang="en-US" dirty="0"/>
            </a:p>
          </p:txBody>
        </p:sp>
      </p:grpSp>
      <p:sp>
        <p:nvSpPr>
          <p:cNvPr id="17" name="Down Arrow 16"/>
          <p:cNvSpPr/>
          <p:nvPr/>
        </p:nvSpPr>
        <p:spPr>
          <a:xfrm>
            <a:off x="3603171" y="5156355"/>
            <a:ext cx="304800" cy="456269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10800000">
            <a:off x="4267199" y="5127495"/>
            <a:ext cx="294394" cy="456269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2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721" y="1412776"/>
            <a:ext cx="8373745" cy="52166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Static analysis of Device Drivers</a:t>
            </a:r>
          </a:p>
          <a:p>
            <a:r>
              <a:rPr lang="en-US" sz="2800" dirty="0" smtClean="0"/>
              <a:t>Ships with Windows</a:t>
            </a:r>
          </a:p>
          <a:p>
            <a:r>
              <a:rPr lang="en-US" sz="2800" dirty="0" smtClean="0"/>
              <a:t>Verify correct DDI usage</a:t>
            </a:r>
          </a:p>
          <a:p>
            <a:pPr lvl="1"/>
            <a:r>
              <a:rPr lang="en-US" sz="2000" dirty="0"/>
              <a:t>Temporal </a:t>
            </a:r>
            <a:r>
              <a:rPr lang="en-US" sz="2000" dirty="0" smtClean="0"/>
              <a:t>rules: Never </a:t>
            </a:r>
            <a:r>
              <a:rPr lang="en-US" sz="2000" dirty="0"/>
              <a:t>call </a:t>
            </a:r>
            <a:r>
              <a:rPr lang="en-US" sz="2000" b="1" dirty="0" err="1"/>
              <a:t>IoCompleteRequest</a:t>
            </a:r>
            <a:r>
              <a:rPr lang="en-US" sz="2000" dirty="0"/>
              <a:t> while holding a spin lock. Attempting to complete an IRP while holding a spin lock can cause </a:t>
            </a:r>
            <a:r>
              <a:rPr lang="en-US" sz="2000" dirty="0" smtClean="0"/>
              <a:t>deadlocks. </a:t>
            </a:r>
            <a:r>
              <a:rPr lang="en-US" sz="2000" dirty="0"/>
              <a:t> </a:t>
            </a:r>
            <a:r>
              <a:rPr lang="en-US" sz="2000" dirty="0" smtClean="0"/>
              <a:t>                                            </a:t>
            </a:r>
            <a:r>
              <a:rPr lang="en-US" sz="1400" dirty="0" smtClean="0">
                <a:hlinkClick r:id="rId2"/>
              </a:rPr>
              <a:t>http</a:t>
            </a:r>
            <a:r>
              <a:rPr lang="en-US" sz="1400" dirty="0">
                <a:hlinkClick r:id="rId2"/>
              </a:rPr>
              <a:t>://msdn.microsoft.com/en-us/library/ff548343(VS.85).aspx</a:t>
            </a:r>
            <a:r>
              <a:rPr lang="en-US" sz="1400" dirty="0"/>
              <a:t> </a:t>
            </a:r>
            <a:endParaRPr lang="en-US" sz="1200" dirty="0"/>
          </a:p>
          <a:p>
            <a:pPr lvl="1"/>
            <a:r>
              <a:rPr lang="en-US" sz="2000" dirty="0" smtClean="0"/>
              <a:t>Pre-conditions: Call </a:t>
            </a:r>
            <a:r>
              <a:rPr lang="en-US" sz="2000" b="1" dirty="0" err="1"/>
              <a:t>IoAttachDevice</a:t>
            </a:r>
            <a:r>
              <a:rPr lang="en-US" sz="2000" dirty="0"/>
              <a:t> only at IRQL == </a:t>
            </a:r>
            <a:r>
              <a:rPr lang="en-US" sz="2000" dirty="0" smtClean="0"/>
              <a:t>PASSIVE                                               </a:t>
            </a:r>
            <a:r>
              <a:rPr lang="en-US" sz="1400" dirty="0" smtClean="0">
                <a:hlinkClick r:id="rId3"/>
              </a:rPr>
              <a:t>http</a:t>
            </a:r>
            <a:r>
              <a:rPr lang="en-US" sz="1400" dirty="0">
                <a:hlinkClick r:id="rId3"/>
              </a:rPr>
              <a:t>://msdn.microsoft.com/en-us/library/windows/hardware/ff547763(v=vs.85).</a:t>
            </a:r>
            <a:r>
              <a:rPr lang="en-US" sz="1400" dirty="0" smtClean="0">
                <a:hlinkClick r:id="rId3"/>
              </a:rPr>
              <a:t>aspx</a:t>
            </a:r>
            <a:endParaRPr lang="en-US" sz="1400" dirty="0"/>
          </a:p>
          <a:p>
            <a:r>
              <a:rPr lang="en-US" sz="2800" dirty="0" smtClean="0"/>
              <a:t>Internally, uses verification tools</a:t>
            </a:r>
          </a:p>
          <a:p>
            <a:pPr lvl="1"/>
            <a:r>
              <a:rPr lang="en-US" sz="2000" dirty="0" smtClean="0"/>
              <a:t>Pre Windows 8.1: SLAM</a:t>
            </a:r>
          </a:p>
          <a:p>
            <a:pPr lvl="1"/>
            <a:r>
              <a:rPr lang="en-US" sz="2000" dirty="0" smtClean="0"/>
              <a:t>Post Windows 8.1: Corral/Yogi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Driver Verifier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74719" y="4724400"/>
            <a:ext cx="5645081" cy="14478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2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SDV: Demo</a:t>
            </a:r>
            <a:endParaRPr lang="en-US" dirty="0"/>
          </a:p>
        </p:txBody>
      </p:sp>
      <p:pic>
        <p:nvPicPr>
          <p:cNvPr id="4" name="Picture 2" descr="H:\DemoScreenshots\SDVDefectView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50" y="1219200"/>
            <a:ext cx="7311150" cy="534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57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Satistiability</a:t>
            </a:r>
            <a:r>
              <a:rPr lang="en-US" dirty="0" smtClean="0"/>
              <a:t> Modulo Theories</a:t>
            </a:r>
            <a:r>
              <a:rPr lang="en-US" dirty="0" smtClean="0"/>
              <a:t>	</a:t>
            </a:r>
            <a:endParaRPr lang="en-IN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74721" y="1412776"/>
            <a:ext cx="8373745" cy="28544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Examples of theories:</a:t>
            </a:r>
          </a:p>
          <a:p>
            <a:pPr lvl="1"/>
            <a:r>
              <a:rPr lang="en-US" sz="2400" dirty="0" smtClean="0"/>
              <a:t>Linear Arithmetic</a:t>
            </a:r>
          </a:p>
          <a:p>
            <a:pPr lvl="1"/>
            <a:r>
              <a:rPr lang="en-US" sz="2400" dirty="0" err="1" smtClean="0"/>
              <a:t>Uninterpreted</a:t>
            </a:r>
            <a:r>
              <a:rPr lang="en-US" sz="2400" dirty="0" smtClean="0"/>
              <a:t> functions</a:t>
            </a:r>
            <a:endParaRPr lang="en-US" sz="2400" dirty="0" smtClean="0"/>
          </a:p>
          <a:p>
            <a:pPr lvl="1"/>
            <a:r>
              <a:rPr lang="en-US" sz="2400" dirty="0" smtClean="0"/>
              <a:t>Fixed-size </a:t>
            </a:r>
            <a:r>
              <a:rPr lang="en-US" sz="2400" dirty="0" err="1" smtClean="0"/>
              <a:t>bitvectors</a:t>
            </a:r>
            <a:endParaRPr lang="en-US" sz="2400" dirty="0" smtClean="0"/>
          </a:p>
          <a:p>
            <a:pPr lvl="1"/>
            <a:r>
              <a:rPr lang="en-US" sz="2400" dirty="0" smtClean="0"/>
              <a:t>Arrays</a:t>
            </a:r>
          </a:p>
          <a:p>
            <a:pPr lvl="1"/>
            <a:r>
              <a:rPr lang="en-US" sz="2400" dirty="0" smtClean="0"/>
              <a:t>Etc.</a:t>
            </a:r>
            <a:endParaRPr lang="en-US" sz="2400" dirty="0" smtClean="0"/>
          </a:p>
          <a:p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546368" y="4419600"/>
                <a:ext cx="224317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∷=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368" y="4419600"/>
                <a:ext cx="2243178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533400" y="4842302"/>
                <a:ext cx="740895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∷=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𝑖𝑛𝑡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𝑖𝑛𝑡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 |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𝑠𝑒𝑙𝑒𝑐𝑡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 |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𝑢𝑝𝑑𝑎𝑡𝑒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842302"/>
                <a:ext cx="7408951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03148" y="5334000"/>
                <a:ext cx="85646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𝑠𝑒𝑙𝑒𝑐𝑡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𝑢𝑝𝑑𝑎𝑡𝑒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</m:d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==(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?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𝑠𝑒𝑙𝑒𝑐𝑡</m:t>
                      </m:r>
                      <m:d>
                        <m:dPr>
                          <m:ctrlPr>
                            <a:rPr lang="en-US" sz="2400" b="0" i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48" y="5334000"/>
                <a:ext cx="8564652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1012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Corral </a:t>
            </a:r>
            <a:r>
              <a:rPr lang="en-US" dirty="0" smtClean="0"/>
              <a:t>Replaces </a:t>
            </a:r>
            <a:r>
              <a:rPr lang="en-US" dirty="0" smtClean="0"/>
              <a:t>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1800" dirty="0" smtClean="0"/>
              <a:t>SDV team has tested </a:t>
            </a:r>
            <a:r>
              <a:rPr lang="en-US" sz="1800" dirty="0" smtClean="0"/>
              <a:t>Corral </a:t>
            </a:r>
            <a:r>
              <a:rPr lang="en-US" sz="1800" dirty="0" smtClean="0"/>
              <a:t>on 33000 problems and decided to ship </a:t>
            </a:r>
            <a:r>
              <a:rPr lang="en-US" sz="1800" dirty="0" smtClean="0"/>
              <a:t>Corral </a:t>
            </a:r>
            <a:r>
              <a:rPr lang="en-US" sz="1800" dirty="0" smtClean="0"/>
              <a:t>in SDV in Windows 8.1</a:t>
            </a:r>
          </a:p>
          <a:p>
            <a:pPr marL="0" lvl="1" indent="0">
              <a:buNone/>
            </a:pPr>
            <a:endParaRPr lang="en-US" sz="1800" dirty="0" smtClean="0"/>
          </a:p>
          <a:p>
            <a:pPr marL="0" lvl="1" indent="0">
              <a:buNone/>
            </a:pPr>
            <a:r>
              <a:rPr lang="en-US" sz="1800" dirty="0" smtClean="0"/>
              <a:t>Corral </a:t>
            </a:r>
            <a:r>
              <a:rPr lang="en-US" sz="1800" dirty="0" smtClean="0"/>
              <a:t>vs. SLAM2</a:t>
            </a:r>
          </a:p>
          <a:p>
            <a:pPr marL="457200" lvl="1" indent="-457200"/>
            <a:r>
              <a:rPr lang="en-IN" sz="1800" dirty="0" smtClean="0"/>
              <a:t>Lost </a:t>
            </a:r>
            <a:r>
              <a:rPr lang="en-IN" sz="1800" dirty="0"/>
              <a:t>defects: &lt; 1</a:t>
            </a:r>
            <a:r>
              <a:rPr lang="en-IN" sz="1800" dirty="0" smtClean="0"/>
              <a:t>%</a:t>
            </a:r>
          </a:p>
          <a:p>
            <a:pPr marL="457200" lvl="1" indent="-457200"/>
            <a:r>
              <a:rPr lang="en-IN" sz="1800" dirty="0" smtClean="0"/>
              <a:t>New </a:t>
            </a:r>
            <a:r>
              <a:rPr lang="en-IN" sz="1800" dirty="0"/>
              <a:t>defects: &gt; 17</a:t>
            </a:r>
            <a:r>
              <a:rPr lang="en-IN" sz="1800" dirty="0" smtClean="0"/>
              <a:t>%</a:t>
            </a:r>
          </a:p>
          <a:p>
            <a:pPr marL="457200" lvl="1" indent="-457200"/>
            <a:r>
              <a:rPr lang="en-IN" sz="1800" dirty="0" smtClean="0"/>
              <a:t>Performance improvement </a:t>
            </a:r>
            <a:r>
              <a:rPr lang="en-IN" sz="1800" b="1" dirty="0" smtClean="0"/>
              <a:t>dramatic</a:t>
            </a:r>
            <a:r>
              <a:rPr lang="en-IN" sz="1800" dirty="0" smtClean="0"/>
              <a:t> on larger drivers: Reduction </a:t>
            </a:r>
            <a:r>
              <a:rPr lang="en-IN" sz="1800" dirty="0"/>
              <a:t>in </a:t>
            </a:r>
            <a:r>
              <a:rPr lang="en-IN" sz="1800" dirty="0" smtClean="0"/>
              <a:t>NURs by </a:t>
            </a:r>
            <a:r>
              <a:rPr lang="en-IN" sz="1800" dirty="0"/>
              <a:t>2.5X</a:t>
            </a:r>
          </a:p>
          <a:p>
            <a:pPr marL="457200" lvl="1" indent="-457200"/>
            <a:endParaRPr lang="en-US" sz="1800" b="1" dirty="0" smtClean="0">
              <a:solidFill>
                <a:srgbClr val="FF0000"/>
              </a:solidFill>
            </a:endParaRPr>
          </a:p>
          <a:p>
            <a:pPr marL="0" lvl="1" indent="0">
              <a:buNone/>
            </a:pPr>
            <a:endParaRPr lang="en-US" sz="1800" dirty="0" smtClean="0"/>
          </a:p>
          <a:p>
            <a:pPr marL="0" lvl="1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951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Speedup: SLAM vs. Corral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573" y="1645938"/>
            <a:ext cx="4782217" cy="4286848"/>
          </a:xfrm>
        </p:spPr>
      </p:pic>
    </p:spTree>
    <p:extLst>
      <p:ext uri="{BB962C8B-B14F-4D97-AF65-F5344CB8AC3E}">
        <p14:creationId xmlns:p14="http://schemas.microsoft.com/office/powerpoint/2010/main" val="103947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719" y="1412776"/>
            <a:ext cx="8373745" cy="4988024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GetMeHere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Debugging .NET applications</a:t>
            </a:r>
          </a:p>
          <a:p>
            <a:pPr lvl="1"/>
            <a:r>
              <a:rPr lang="en-US" dirty="0" smtClean="0"/>
              <a:t>Answers one key question: “how can execution get to this point?”</a:t>
            </a:r>
          </a:p>
          <a:p>
            <a:pPr lvl="1"/>
            <a:endParaRPr lang="en-US" dirty="0"/>
          </a:p>
          <a:p>
            <a:r>
              <a:rPr lang="en-US" dirty="0"/>
              <a:t>Enabling research in security of online services</a:t>
            </a:r>
          </a:p>
          <a:p>
            <a:pPr lvl="1"/>
            <a:r>
              <a:rPr lang="en-US" dirty="0"/>
              <a:t>Discovers security attacks in software models of online services</a:t>
            </a:r>
          </a:p>
          <a:p>
            <a:pPr lvl="1"/>
            <a:r>
              <a:rPr lang="en-US" dirty="0"/>
              <a:t>Innovative mitigation based on symbolic validation of online </a:t>
            </a:r>
            <a:r>
              <a:rPr lang="en-US" dirty="0" smtClean="0"/>
              <a:t>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31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Concurrency</a:t>
            </a:r>
            <a:r>
              <a:rPr lang="en-US" dirty="0"/>
              <a:t>	</a:t>
            </a:r>
            <a:r>
              <a:rPr lang="en-US" dirty="0" smtClean="0"/>
              <a:t>	</a:t>
            </a:r>
            <a:endParaRPr lang="en-IN" dirty="0"/>
          </a:p>
        </p:txBody>
      </p:sp>
      <p:sp>
        <p:nvSpPr>
          <p:cNvPr id="30" name="TextBox 29"/>
          <p:cNvSpPr txBox="1"/>
          <p:nvPr/>
        </p:nvSpPr>
        <p:spPr>
          <a:xfrm>
            <a:off x="494814" y="1534783"/>
            <a:ext cx="307327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// variables</a:t>
            </a:r>
          </a:p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x: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 err="1">
                <a:latin typeface="Consolas" pitchFamily="49" charset="0"/>
                <a:cs typeface="Consolas" pitchFamily="49" charset="0"/>
              </a:rPr>
              <a:t>v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ar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M: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  <a:sym typeface="Symbol"/>
              </a:rPr>
              <a:t>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// assignments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x :=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expr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endParaRPr lang="en-US" sz="2400" dirty="0" smtClean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// procedures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call foo(x);</a:t>
            </a:r>
          </a:p>
          <a:p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Threads</a:t>
            </a:r>
            <a:endParaRPr lang="en-US" sz="2400" dirty="0" smtClean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4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async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call foo(x)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341201" y="1494032"/>
            <a:ext cx="3980272" cy="501866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RMT</a:t>
            </a:r>
            <a:r>
              <a:rPr lang="en-US" dirty="0" smtClean="0"/>
              <a:t>: </a:t>
            </a:r>
            <a:r>
              <a:rPr lang="en-US" dirty="0"/>
              <a:t>Is there an execution that violates an assertion?</a:t>
            </a:r>
          </a:p>
          <a:p>
            <a:endParaRPr lang="en-US" dirty="0"/>
          </a:p>
          <a:p>
            <a:r>
              <a:rPr lang="en-US" u="sng" dirty="0" smtClean="0"/>
              <a:t>Solution</a:t>
            </a:r>
            <a:r>
              <a:rPr lang="en-US" dirty="0" smtClean="0"/>
              <a:t>: we reduce concurrent RMT to sequential RMT using “</a:t>
            </a:r>
            <a:r>
              <a:rPr lang="en-US" dirty="0" err="1" smtClean="0"/>
              <a:t>sequentialization</a:t>
            </a:r>
            <a:r>
              <a:rPr lang="en-US" dirty="0" smtClean="0"/>
              <a:t>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341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sequentialization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7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Qadeer-Wu </a:t>
            </a:r>
            <a:r>
              <a:rPr lang="en-US" dirty="0"/>
              <a:t>2004, </a:t>
            </a:r>
            <a:r>
              <a:rPr lang="en-US" dirty="0" smtClean="0"/>
              <a:t>L-Reps </a:t>
            </a:r>
            <a:r>
              <a:rPr lang="en-US" dirty="0" smtClean="0"/>
              <a:t>2008</a:t>
            </a:r>
          </a:p>
          <a:p>
            <a:r>
              <a:rPr lang="en-US" dirty="0" smtClean="0"/>
              <a:t>Given a concurrent program P,  construct a sequential program Q such that Q </a:t>
            </a:r>
            <a:r>
              <a:rPr lang="en-US" dirty="0" smtClean="0">
                <a:sym typeface="Symbol"/>
              </a:rPr>
              <a:t> P</a:t>
            </a:r>
          </a:p>
          <a:p>
            <a:r>
              <a:rPr lang="en-US" dirty="0" smtClean="0">
                <a:sym typeface="Symbol"/>
              </a:rPr>
              <a:t>A few choices</a:t>
            </a:r>
            <a:endParaRPr lang="en-US" dirty="0" smtClean="0"/>
          </a:p>
          <a:p>
            <a:pPr lvl="1"/>
            <a:r>
              <a:rPr lang="en-US" dirty="0" smtClean="0"/>
              <a:t>Drop each occurrence of </a:t>
            </a:r>
            <a:r>
              <a:rPr lang="en-US" dirty="0" err="1" smtClean="0"/>
              <a:t>async</a:t>
            </a:r>
            <a:r>
              <a:rPr lang="en-US" dirty="0" smtClean="0"/>
              <a:t>-call</a:t>
            </a:r>
          </a:p>
          <a:p>
            <a:pPr lvl="1"/>
            <a:r>
              <a:rPr lang="en-US" dirty="0" smtClean="0"/>
              <a:t>Convert each occurrence of </a:t>
            </a:r>
            <a:r>
              <a:rPr lang="en-US" dirty="0" err="1" smtClean="0"/>
              <a:t>async</a:t>
            </a:r>
            <a:r>
              <a:rPr lang="en-US" dirty="0" smtClean="0"/>
              <a:t>-call to call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4514" y="4953000"/>
            <a:ext cx="82069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</a:t>
            </a:r>
            <a:r>
              <a:rPr lang="en-US" sz="3200" dirty="0" err="1" smtClean="0"/>
              <a:t>sequentialization</a:t>
            </a:r>
            <a:r>
              <a:rPr lang="en-US" sz="3200" dirty="0" smtClean="0"/>
              <a:t> must capture “interesting” </a:t>
            </a:r>
          </a:p>
          <a:p>
            <a:r>
              <a:rPr lang="en-US" sz="3200" dirty="0" smtClean="0"/>
              <a:t>interaction among concurrently-executing tasks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817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Parameterized </a:t>
            </a:r>
            <a:r>
              <a:rPr lang="en-US" dirty="0" err="1" smtClean="0"/>
              <a:t>sequentialization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concurrent program P, construct a family of programs Q</a:t>
            </a:r>
            <a:r>
              <a:rPr lang="en-US" baseline="-25000" dirty="0" smtClean="0"/>
              <a:t>i</a:t>
            </a:r>
            <a:r>
              <a:rPr lang="en-US" dirty="0" smtClean="0"/>
              <a:t> such that </a:t>
            </a:r>
          </a:p>
          <a:p>
            <a:pPr lvl="1"/>
            <a:r>
              <a:rPr lang="en-US" dirty="0" smtClean="0"/>
              <a:t>Q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 Q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  </a:t>
            </a:r>
            <a:r>
              <a:rPr lang="en-US" dirty="0" smtClean="0">
                <a:sym typeface="Symbol"/>
              </a:rPr>
              <a:t>Q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>
                <a:sym typeface="Symbol"/>
              </a:rPr>
              <a:t>  </a:t>
            </a:r>
            <a:r>
              <a:rPr lang="en-US" dirty="0" smtClean="0">
                <a:sym typeface="Symbol"/>
              </a:rPr>
              <a:t>…  P</a:t>
            </a:r>
            <a:endParaRPr lang="en-US" dirty="0" smtClean="0"/>
          </a:p>
          <a:p>
            <a:pPr lvl="1"/>
            <a:r>
              <a:rPr lang="en-US" dirty="0" smtClean="0">
                <a:sym typeface="Symbol"/>
              </a:rPr>
              <a:t>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err="1" smtClean="0">
                <a:sym typeface="Symbol"/>
              </a:rPr>
              <a:t>Q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P</a:t>
            </a:r>
          </a:p>
          <a:p>
            <a:r>
              <a:rPr lang="en-US" dirty="0" smtClean="0">
                <a:sym typeface="Symbol"/>
              </a:rPr>
              <a:t>“Interesting” behaviors of P must manifest in Q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for low values of i</a:t>
            </a:r>
            <a:endParaRPr lang="en-US" baseline="-25000" dirty="0" smtClean="0">
              <a:sym typeface="Symbol"/>
            </a:endParaRPr>
          </a:p>
          <a:p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60471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Context-bounding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Qadeer-</a:t>
            </a:r>
            <a:r>
              <a:rPr lang="en-US" dirty="0" err="1" smtClean="0"/>
              <a:t>Rehof</a:t>
            </a:r>
            <a:r>
              <a:rPr lang="en-US" dirty="0" smtClean="0"/>
              <a:t> </a:t>
            </a:r>
            <a:r>
              <a:rPr lang="en-US" dirty="0" smtClean="0"/>
              <a:t>2005</a:t>
            </a:r>
          </a:p>
          <a:p>
            <a:r>
              <a:rPr lang="en-US" dirty="0" smtClean="0"/>
              <a:t>Captures a notion of interesting executions in concurrent programs</a:t>
            </a:r>
          </a:p>
          <a:p>
            <a:r>
              <a:rPr lang="en-US" dirty="0" smtClean="0"/>
              <a:t>Under-approximation parameterized by K ≥ 0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xecutions in which each thread gets at most K contexts to execute</a:t>
            </a:r>
          </a:p>
          <a:p>
            <a:pPr lvl="1"/>
            <a:r>
              <a:rPr lang="en-US" dirty="0" smtClean="0"/>
              <a:t>as K </a:t>
            </a:r>
            <a:r>
              <a:rPr lang="en-US" dirty="0" smtClean="0">
                <a:sym typeface="Symbol"/>
              </a:rPr>
              <a:t> , we get all behaviors</a:t>
            </a:r>
          </a:p>
          <a:p>
            <a:r>
              <a:rPr lang="en-US" dirty="0" smtClean="0"/>
              <a:t>Small bounds reveal concurrency </a:t>
            </a:r>
            <a:r>
              <a:rPr lang="en-US" dirty="0" err="1" smtClean="0"/>
              <a:t>Heisenbugs</a:t>
            </a:r>
            <a:r>
              <a:rPr lang="en-US" dirty="0" smtClean="0"/>
              <a:t> (</a:t>
            </a:r>
            <a:r>
              <a:rPr lang="en-US" dirty="0" smtClean="0"/>
              <a:t>Musuvathi-Qadeer </a:t>
            </a:r>
            <a:r>
              <a:rPr lang="en-US" dirty="0"/>
              <a:t>2007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28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CBA vs. SMV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5722203"/>
            <a:ext cx="6717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latin typeface="+mn-lt"/>
              </a:rPr>
              <a:t>Bugs</a:t>
            </a:r>
            <a:r>
              <a:rPr lang="en-US" sz="2400" dirty="0" smtClean="0">
                <a:latin typeface="+mn-lt"/>
              </a:rPr>
              <a:t>: All occurred in 6 context switches or fewer</a:t>
            </a:r>
          </a:p>
          <a:p>
            <a:r>
              <a:rPr lang="en-US" sz="2400" u="sng" dirty="0" smtClean="0">
                <a:latin typeface="+mn-lt"/>
              </a:rPr>
              <a:t>Performance</a:t>
            </a:r>
            <a:r>
              <a:rPr lang="en-US" sz="2400" dirty="0" smtClean="0">
                <a:latin typeface="+mn-lt"/>
              </a:rPr>
              <a:t>: CBA(K = 7) is 30 times faster than SMV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990600" y="1143000"/>
          <a:ext cx="7219951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44561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Context-bounding is </a:t>
            </a:r>
            <a:r>
              <a:rPr lang="en-US" sz="3600" dirty="0" err="1" smtClean="0"/>
              <a:t>sequentializable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L-Reps </a:t>
            </a:r>
            <a:r>
              <a:rPr lang="en-US" dirty="0"/>
              <a:t>2008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any concurrent program P and K </a:t>
            </a:r>
            <a:r>
              <a:rPr lang="en-US" dirty="0"/>
              <a:t>≥ </a:t>
            </a:r>
            <a:r>
              <a:rPr lang="en-US" dirty="0" smtClean="0"/>
              <a:t>0, there is a sequential program Q</a:t>
            </a:r>
            <a:r>
              <a:rPr lang="en-US" baseline="-25000" dirty="0" smtClean="0"/>
              <a:t>K</a:t>
            </a:r>
            <a:r>
              <a:rPr lang="en-US" dirty="0" smtClean="0"/>
              <a:t> that captures all executions of P up to context bound K</a:t>
            </a:r>
          </a:p>
          <a:p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imple source-to-source transformation</a:t>
            </a:r>
          </a:p>
          <a:p>
            <a:pPr lvl="1"/>
            <a:r>
              <a:rPr lang="en-US" dirty="0" smtClean="0"/>
              <a:t>linear in |P| and K</a:t>
            </a:r>
          </a:p>
          <a:p>
            <a:pPr lvl="1"/>
            <a:r>
              <a:rPr lang="en-US" dirty="0" smtClean="0"/>
              <a:t>each global variable is copied K times</a:t>
            </a:r>
          </a:p>
        </p:txBody>
      </p:sp>
    </p:spTree>
    <p:extLst>
      <p:ext uri="{BB962C8B-B14F-4D97-AF65-F5344CB8AC3E}">
        <p14:creationId xmlns:p14="http://schemas.microsoft.com/office/powerpoint/2010/main" val="162285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Sequentialization</a:t>
            </a:r>
            <a:endParaRPr lang="en-US" dirty="0" smtClean="0">
              <a:latin typeface="Arial" charset="0"/>
            </a:endParaRPr>
          </a:p>
        </p:txBody>
      </p:sp>
      <p:sp>
        <p:nvSpPr>
          <p:cNvPr id="13317" name="Content Placeholder 20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533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Vectorize</a:t>
            </a:r>
            <a:r>
              <a:rPr lang="en-US" sz="2800" dirty="0" smtClean="0">
                <a:solidFill>
                  <a:srgbClr val="FF0000"/>
                </a:solidFill>
                <a:latin typeface="+mn-lt"/>
                <a:sym typeface="Symbol" pitchFamily="18" charset="2"/>
              </a:rPr>
              <a:t> </a:t>
            </a:r>
            <a:r>
              <a:rPr lang="en-US" sz="2800" dirty="0" smtClean="0">
                <a:latin typeface="+mn-lt"/>
                <a:sym typeface="Symbol" pitchFamily="18" charset="2"/>
              </a:rPr>
              <a:t>the global state</a:t>
            </a:r>
          </a:p>
          <a:p>
            <a:endParaRPr lang="en-US" sz="2800" baseline="30000" dirty="0" smtClean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552820"/>
            <a:ext cx="914400" cy="4380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 Math"/>
                <a:ea typeface="Cambria Math"/>
              </a:rPr>
              <a:t>(x, y)</a:t>
            </a:r>
            <a:endParaRPr lang="en-IN" dirty="0"/>
          </a:p>
        </p:txBody>
      </p:sp>
      <p:grpSp>
        <p:nvGrpSpPr>
          <p:cNvPr id="6" name="Group 5"/>
          <p:cNvGrpSpPr/>
          <p:nvPr/>
        </p:nvGrpSpPr>
        <p:grpSpPr>
          <a:xfrm>
            <a:off x="3124200" y="2533710"/>
            <a:ext cx="5410200" cy="514290"/>
            <a:chOff x="3124200" y="2895600"/>
            <a:chExt cx="5410200" cy="514290"/>
          </a:xfrm>
        </p:grpSpPr>
        <p:sp>
          <p:nvSpPr>
            <p:cNvPr id="12" name="Rectangle 11"/>
            <p:cNvSpPr/>
            <p:nvPr/>
          </p:nvSpPr>
          <p:spPr>
            <a:xfrm>
              <a:off x="3124200" y="2921120"/>
              <a:ext cx="1066800" cy="43809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mbria Math"/>
                  <a:ea typeface="Cambria Math"/>
                </a:rPr>
                <a:t>(x</a:t>
              </a:r>
              <a:r>
                <a:rPr lang="en-US" baseline="-25000" dirty="0" smtClean="0">
                  <a:latin typeface="Cambria Math"/>
                  <a:ea typeface="Cambria Math"/>
                </a:rPr>
                <a:t>1</a:t>
              </a:r>
              <a:r>
                <a:rPr lang="en-US" dirty="0" smtClean="0">
                  <a:latin typeface="Cambria Math"/>
                  <a:ea typeface="Cambria Math"/>
                </a:rPr>
                <a:t>, y</a:t>
              </a:r>
              <a:r>
                <a:rPr lang="en-US" baseline="-25000" dirty="0" smtClean="0">
                  <a:latin typeface="Cambria Math"/>
                  <a:ea typeface="Cambria Math"/>
                </a:rPr>
                <a:t>1</a:t>
              </a:r>
              <a:r>
                <a:rPr lang="en-US" dirty="0" smtClean="0">
                  <a:latin typeface="Cambria Math"/>
                  <a:ea typeface="Cambria Math"/>
                </a:rPr>
                <a:t>)</a:t>
              </a:r>
              <a:endParaRPr lang="en-IN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334000" y="2933940"/>
              <a:ext cx="1066800" cy="43809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mbria Math"/>
                  <a:ea typeface="Cambria Math"/>
                </a:rPr>
                <a:t>(</a:t>
              </a:r>
              <a:r>
                <a:rPr lang="en-US" dirty="0" err="1" smtClean="0">
                  <a:latin typeface="Cambria Math"/>
                  <a:ea typeface="Cambria Math"/>
                </a:rPr>
                <a:t>x</a:t>
              </a:r>
              <a:r>
                <a:rPr lang="en-US" baseline="-25000" dirty="0" err="1" smtClean="0">
                  <a:latin typeface="Cambria Math"/>
                  <a:ea typeface="Cambria Math"/>
                </a:rPr>
                <a:t>k</a:t>
              </a:r>
              <a:r>
                <a:rPr lang="en-US" dirty="0" smtClean="0">
                  <a:latin typeface="Cambria Math"/>
                  <a:ea typeface="Cambria Math"/>
                </a:rPr>
                <a:t>, </a:t>
              </a:r>
              <a:r>
                <a:rPr lang="en-US" dirty="0" err="1" smtClean="0">
                  <a:latin typeface="Cambria Math"/>
                  <a:ea typeface="Cambria Math"/>
                </a:rPr>
                <a:t>y</a:t>
              </a:r>
              <a:r>
                <a:rPr lang="en-US" baseline="-25000" dirty="0" err="1" smtClean="0">
                  <a:latin typeface="Cambria Math"/>
                  <a:ea typeface="Cambria Math"/>
                </a:rPr>
                <a:t>k</a:t>
              </a:r>
              <a:r>
                <a:rPr lang="en-US" dirty="0" smtClean="0">
                  <a:latin typeface="Cambria Math"/>
                  <a:ea typeface="Cambria Math"/>
                </a:rPr>
                <a:t>)</a:t>
              </a:r>
              <a:endParaRPr lang="en-IN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467600" y="2971800"/>
              <a:ext cx="1066800" cy="43809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mbria Math"/>
                  <a:ea typeface="Cambria Math"/>
                </a:rPr>
                <a:t>(</a:t>
              </a:r>
              <a:r>
                <a:rPr lang="en-US" dirty="0" err="1" smtClean="0">
                  <a:latin typeface="Cambria Math"/>
                  <a:ea typeface="Cambria Math"/>
                </a:rPr>
                <a:t>x</a:t>
              </a:r>
              <a:r>
                <a:rPr lang="en-US" baseline="-25000" dirty="0" err="1" smtClean="0">
                  <a:latin typeface="Cambria Math"/>
                  <a:ea typeface="Cambria Math"/>
                </a:rPr>
                <a:t>K</a:t>
              </a:r>
              <a:r>
                <a:rPr lang="en-US" dirty="0" smtClean="0">
                  <a:latin typeface="Cambria Math"/>
                  <a:ea typeface="Cambria Math"/>
                </a:rPr>
                <a:t>, </a:t>
              </a:r>
              <a:r>
                <a:rPr lang="en-US" dirty="0" err="1" smtClean="0">
                  <a:latin typeface="Cambria Math"/>
                  <a:ea typeface="Cambria Math"/>
                </a:rPr>
                <a:t>y</a:t>
              </a:r>
              <a:r>
                <a:rPr lang="en-US" baseline="-25000" dirty="0" err="1" smtClean="0">
                  <a:latin typeface="Cambria Math"/>
                  <a:ea typeface="Cambria Math"/>
                </a:rPr>
                <a:t>K</a:t>
              </a:r>
              <a:r>
                <a:rPr lang="en-US" dirty="0" smtClean="0">
                  <a:latin typeface="Cambria Math"/>
                  <a:ea typeface="Cambria Math"/>
                </a:rPr>
                <a:t>)</a:t>
              </a:r>
              <a:endParaRPr lang="en-IN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495800" y="290726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IN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47302" y="289560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IN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133600" y="2552820"/>
            <a:ext cx="609600" cy="4380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 Math"/>
                <a:ea typeface="Cambria Math"/>
              </a:rPr>
              <a:t>k</a:t>
            </a:r>
            <a:endParaRPr lang="en-IN" dirty="0"/>
          </a:p>
        </p:txBody>
      </p:sp>
      <p:sp>
        <p:nvSpPr>
          <p:cNvPr id="20" name="Rectangle 19"/>
          <p:cNvSpPr/>
          <p:nvPr/>
        </p:nvSpPr>
        <p:spPr>
          <a:xfrm>
            <a:off x="304800" y="4076820"/>
            <a:ext cx="1143000" cy="43809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 Math"/>
                <a:ea typeface="Cambria Math"/>
              </a:rPr>
              <a:t>(y+1, y)</a:t>
            </a:r>
            <a:endParaRPr lang="en-IN" dirty="0"/>
          </a:p>
        </p:txBody>
      </p:sp>
      <p:sp>
        <p:nvSpPr>
          <p:cNvPr id="7" name="Down Arrow 6"/>
          <p:cNvSpPr/>
          <p:nvPr/>
        </p:nvSpPr>
        <p:spPr>
          <a:xfrm>
            <a:off x="685800" y="3143310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990600" y="3377744"/>
            <a:ext cx="1168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mbria Math"/>
                <a:ea typeface="Cambria Math"/>
              </a:rPr>
              <a:t>x := y + 1</a:t>
            </a:r>
            <a:endParaRPr lang="en-IN" dirty="0"/>
          </a:p>
        </p:txBody>
      </p:sp>
      <p:grpSp>
        <p:nvGrpSpPr>
          <p:cNvPr id="23" name="Group 22"/>
          <p:cNvGrpSpPr/>
          <p:nvPr/>
        </p:nvGrpSpPr>
        <p:grpSpPr>
          <a:xfrm>
            <a:off x="3124200" y="4057710"/>
            <a:ext cx="5410200" cy="514290"/>
            <a:chOff x="3124200" y="2895600"/>
            <a:chExt cx="5410200" cy="514290"/>
          </a:xfrm>
        </p:grpSpPr>
        <p:sp>
          <p:nvSpPr>
            <p:cNvPr id="29" name="Rectangle 28"/>
            <p:cNvSpPr/>
            <p:nvPr/>
          </p:nvSpPr>
          <p:spPr>
            <a:xfrm>
              <a:off x="3124200" y="2921120"/>
              <a:ext cx="1066800" cy="43809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mbria Math"/>
                  <a:ea typeface="Cambria Math"/>
                </a:rPr>
                <a:t>(x</a:t>
              </a:r>
              <a:r>
                <a:rPr lang="en-US" baseline="-25000" dirty="0" smtClean="0">
                  <a:latin typeface="Cambria Math"/>
                  <a:ea typeface="Cambria Math"/>
                </a:rPr>
                <a:t>1</a:t>
              </a:r>
              <a:r>
                <a:rPr lang="en-US" dirty="0" smtClean="0">
                  <a:latin typeface="Cambria Math"/>
                  <a:ea typeface="Cambria Math"/>
                </a:rPr>
                <a:t>, y</a:t>
              </a:r>
              <a:r>
                <a:rPr lang="en-US" baseline="-25000" dirty="0" smtClean="0">
                  <a:latin typeface="Cambria Math"/>
                  <a:ea typeface="Cambria Math"/>
                </a:rPr>
                <a:t>1</a:t>
              </a:r>
              <a:r>
                <a:rPr lang="en-US" dirty="0" smtClean="0">
                  <a:latin typeface="Cambria Math"/>
                  <a:ea typeface="Cambria Math"/>
                </a:rPr>
                <a:t>)</a:t>
              </a:r>
              <a:endParaRPr lang="en-IN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219700" y="2933940"/>
              <a:ext cx="1219200" cy="43809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mbria Math"/>
                  <a:ea typeface="Cambria Math"/>
                </a:rPr>
                <a:t>(y</a:t>
              </a:r>
              <a:r>
                <a:rPr lang="en-US" baseline="-25000" dirty="0" smtClean="0">
                  <a:latin typeface="Cambria Math"/>
                  <a:ea typeface="Cambria Math"/>
                </a:rPr>
                <a:t>k</a:t>
              </a:r>
              <a:r>
                <a:rPr lang="en-US" dirty="0" smtClean="0">
                  <a:latin typeface="Cambria Math"/>
                  <a:ea typeface="Cambria Math"/>
                </a:rPr>
                <a:t>+1, </a:t>
              </a:r>
              <a:r>
                <a:rPr lang="en-US" dirty="0" err="1" smtClean="0">
                  <a:latin typeface="Cambria Math"/>
                  <a:ea typeface="Cambria Math"/>
                </a:rPr>
                <a:t>y</a:t>
              </a:r>
              <a:r>
                <a:rPr lang="en-US" baseline="-25000" dirty="0" err="1">
                  <a:latin typeface="Cambria Math"/>
                  <a:ea typeface="Cambria Math"/>
                </a:rPr>
                <a:t>k</a:t>
              </a:r>
              <a:r>
                <a:rPr lang="en-US" dirty="0" smtClean="0">
                  <a:latin typeface="Cambria Math"/>
                  <a:ea typeface="Cambria Math"/>
                </a:rPr>
                <a:t>)</a:t>
              </a:r>
              <a:endParaRPr lang="en-IN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467600" y="2971800"/>
              <a:ext cx="1066800" cy="43809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mbria Math"/>
                  <a:ea typeface="Cambria Math"/>
                </a:rPr>
                <a:t>(</a:t>
              </a:r>
              <a:r>
                <a:rPr lang="en-US" dirty="0" err="1" smtClean="0">
                  <a:latin typeface="Cambria Math"/>
                  <a:ea typeface="Cambria Math"/>
                </a:rPr>
                <a:t>x</a:t>
              </a:r>
              <a:r>
                <a:rPr lang="en-US" baseline="-25000" dirty="0" err="1" smtClean="0">
                  <a:latin typeface="Cambria Math"/>
                  <a:ea typeface="Cambria Math"/>
                </a:rPr>
                <a:t>K</a:t>
              </a:r>
              <a:r>
                <a:rPr lang="en-US" dirty="0" smtClean="0">
                  <a:latin typeface="Cambria Math"/>
                  <a:ea typeface="Cambria Math"/>
                </a:rPr>
                <a:t>, </a:t>
              </a:r>
              <a:r>
                <a:rPr lang="en-US" dirty="0" err="1" smtClean="0">
                  <a:latin typeface="Cambria Math"/>
                  <a:ea typeface="Cambria Math"/>
                </a:rPr>
                <a:t>y</a:t>
              </a:r>
              <a:r>
                <a:rPr lang="en-US" baseline="-25000" dirty="0" err="1" smtClean="0">
                  <a:latin typeface="Cambria Math"/>
                  <a:ea typeface="Cambria Math"/>
                </a:rPr>
                <a:t>K</a:t>
              </a:r>
              <a:r>
                <a:rPr lang="en-US" dirty="0" smtClean="0">
                  <a:latin typeface="Cambria Math"/>
                  <a:ea typeface="Cambria Math"/>
                </a:rPr>
                <a:t>)</a:t>
              </a:r>
              <a:endParaRPr lang="en-IN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495800" y="290726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IN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747302" y="289560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IN" dirty="0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2133600" y="4076820"/>
            <a:ext cx="609600" cy="4380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mbria Math"/>
                <a:ea typeface="Cambria Math"/>
              </a:rPr>
              <a:t>k</a:t>
            </a:r>
            <a:endParaRPr lang="en-IN" dirty="0"/>
          </a:p>
        </p:txBody>
      </p:sp>
      <p:sp>
        <p:nvSpPr>
          <p:cNvPr id="35" name="Down Arrow 34"/>
          <p:cNvSpPr/>
          <p:nvPr/>
        </p:nvSpPr>
        <p:spPr>
          <a:xfrm>
            <a:off x="5715000" y="3143310"/>
            <a:ext cx="2286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Rectangle 35"/>
          <p:cNvSpPr/>
          <p:nvPr/>
        </p:nvSpPr>
        <p:spPr>
          <a:xfrm>
            <a:off x="6019800" y="3377744"/>
            <a:ext cx="1311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ambria Math"/>
                <a:ea typeface="Cambria Math"/>
              </a:rPr>
              <a:t>x</a:t>
            </a:r>
            <a:r>
              <a:rPr lang="en-US" baseline="-25000" dirty="0" err="1" smtClean="0">
                <a:latin typeface="Cambria Math"/>
                <a:ea typeface="Cambria Math"/>
              </a:rPr>
              <a:t>k</a:t>
            </a:r>
            <a:r>
              <a:rPr lang="en-US" dirty="0" smtClean="0">
                <a:latin typeface="Cambria Math"/>
                <a:ea typeface="Cambria Math"/>
              </a:rPr>
              <a:t> := </a:t>
            </a:r>
            <a:r>
              <a:rPr lang="en-US" dirty="0" err="1" smtClean="0">
                <a:latin typeface="Cambria Math"/>
                <a:ea typeface="Cambria Math"/>
              </a:rPr>
              <a:t>y</a:t>
            </a:r>
            <a:r>
              <a:rPr lang="en-US" baseline="-25000" dirty="0" err="1" smtClean="0">
                <a:latin typeface="Cambria Math"/>
                <a:ea typeface="Cambria Math"/>
              </a:rPr>
              <a:t>k</a:t>
            </a:r>
            <a:r>
              <a:rPr lang="en-US" dirty="0" smtClean="0">
                <a:latin typeface="Cambria Math"/>
                <a:ea typeface="Cambria Math"/>
              </a:rPr>
              <a:t> + 1</a:t>
            </a:r>
            <a:endParaRPr lang="en-IN" dirty="0"/>
          </a:p>
        </p:txBody>
      </p:sp>
      <p:sp>
        <p:nvSpPr>
          <p:cNvPr id="37" name="Content Placeholder 20"/>
          <p:cNvSpPr txBox="1">
            <a:spLocks/>
          </p:cNvSpPr>
          <p:nvPr/>
        </p:nvSpPr>
        <p:spPr>
          <a:xfrm>
            <a:off x="304800" y="5410200"/>
            <a:ext cx="83058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+mn-lt"/>
                <a:sym typeface="Symbol" pitchFamily="18" charset="2"/>
              </a:rPr>
              <a:t>For statement </a:t>
            </a:r>
            <a:r>
              <a:rPr lang="en-US" sz="2800" dirty="0" err="1">
                <a:latin typeface="Cambria Math" pitchFamily="18" charset="0"/>
                <a:ea typeface="Cambria Math" pitchFamily="18" charset="0"/>
                <a:sym typeface="Symbol" pitchFamily="18" charset="2"/>
              </a:rPr>
              <a:t>st</a:t>
            </a:r>
            <a:r>
              <a:rPr lang="en-US" sz="2800" dirty="0" smtClean="0">
                <a:latin typeface="+mn-lt"/>
                <a:sym typeface="Symbol" pitchFamily="18" charset="2"/>
              </a:rPr>
              <a:t>, let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  <a:sym typeface="Symbol" pitchFamily="18" charset="2"/>
              </a:rPr>
              <a:t>st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Symbol" pitchFamily="18" charset="2"/>
              </a:rPr>
              <a:t>[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  <a:sym typeface="Symbol" pitchFamily="18" charset="2"/>
              </a:rPr>
              <a:t>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Symbol" pitchFamily="18" charset="2"/>
              </a:rPr>
              <a:t>]</a:t>
            </a:r>
            <a:r>
              <a:rPr lang="en-US" sz="2800" dirty="0" smtClean="0">
                <a:latin typeface="+mn-lt"/>
                <a:sym typeface="Symbol" pitchFamily="18" charset="2"/>
              </a:rPr>
              <a:t> be its renaming for the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  <a:sym typeface="Symbol" pitchFamily="18" charset="2"/>
              </a:rPr>
              <a:t>i</a:t>
            </a:r>
            <a:r>
              <a:rPr lang="en-US" sz="2800" baseline="30000" dirty="0" err="1" smtClean="0">
                <a:latin typeface="Cambria Math" pitchFamily="18" charset="0"/>
                <a:ea typeface="Cambria Math" pitchFamily="18" charset="0"/>
                <a:sym typeface="Symbol" pitchFamily="18" charset="2"/>
              </a:rPr>
              <a:t>th</a:t>
            </a:r>
            <a:r>
              <a:rPr lang="en-US" sz="2800" dirty="0" smtClean="0">
                <a:latin typeface="+mn-lt"/>
                <a:sym typeface="Symbol" pitchFamily="18" charset="2"/>
              </a:rPr>
              <a:t> copy of shared variables</a:t>
            </a:r>
          </a:p>
          <a:p>
            <a:endParaRPr lang="en-US" sz="2800" baseline="30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55407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7" grpId="0" animBg="1"/>
      <p:bldP spid="8" grpId="0"/>
      <p:bldP spid="34" grpId="0" animBg="1"/>
      <p:bldP spid="35" grpId="0" animBg="1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Reachability Modulo Theories	</a:t>
            </a:r>
            <a:r>
              <a:rPr lang="en-US" dirty="0" smtClean="0"/>
              <a:t>	</a:t>
            </a:r>
            <a:endParaRPr lang="en-IN" dirty="0"/>
          </a:p>
        </p:txBody>
      </p:sp>
      <p:sp>
        <p:nvSpPr>
          <p:cNvPr id="30" name="TextBox 29"/>
          <p:cNvSpPr txBox="1"/>
          <p:nvPr/>
        </p:nvSpPr>
        <p:spPr>
          <a:xfrm>
            <a:off x="494814" y="1534783"/>
            <a:ext cx="3036409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// variables</a:t>
            </a:r>
          </a:p>
          <a:p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x: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 err="1">
                <a:latin typeface="Consolas" pitchFamily="49" charset="0"/>
                <a:cs typeface="Consolas" pitchFamily="49" charset="0"/>
              </a:rPr>
              <a:t>v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ar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M: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  <a:sym typeface="Symbol"/>
              </a:rPr>
              <a:t>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// assignments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x :=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expr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endParaRPr lang="en-US" sz="2400" dirty="0" smtClean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// procedures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call foo(x);</a:t>
            </a:r>
          </a:p>
          <a:p>
            <a:endParaRPr lang="en-US" sz="2400" dirty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// conditions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assume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expr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assert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expr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71600" y="3352800"/>
            <a:ext cx="838200" cy="487502"/>
          </a:xfrm>
          <a:prstGeom prst="roundRect">
            <a:avLst/>
          </a:prstGeom>
          <a:solidFill>
            <a:schemeClr val="accent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2209800" y="3488688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SMT</a:t>
            </a:r>
            <a:endParaRPr lang="en-IN" sz="28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341201" y="1494032"/>
            <a:ext cx="3980272" cy="5018669"/>
          </a:xfrm>
        </p:spPr>
        <p:txBody>
          <a:bodyPr>
            <a:normAutofit/>
          </a:bodyPr>
          <a:lstStyle/>
          <a:p>
            <a:r>
              <a:rPr lang="en-US" dirty="0" smtClean="0"/>
              <a:t>Finite number of variables (possibly arrays)</a:t>
            </a:r>
          </a:p>
          <a:p>
            <a:r>
              <a:rPr lang="en-US" dirty="0" smtClean="0"/>
              <a:t>Finite number of procedures</a:t>
            </a:r>
          </a:p>
          <a:p>
            <a:r>
              <a:rPr lang="en-US" b="1" dirty="0" smtClean="0"/>
              <a:t>RMT</a:t>
            </a:r>
            <a:r>
              <a:rPr lang="en-US" dirty="0" smtClean="0"/>
              <a:t>: </a:t>
            </a:r>
            <a:r>
              <a:rPr lang="en-US" dirty="0"/>
              <a:t>Is there an execution that violates an assertion?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267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rewriting</a:t>
            </a:r>
            <a:endParaRPr lang="en-US" dirty="0" smtClean="0">
              <a:latin typeface="Arial" charset="0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457200" y="2286000"/>
            <a:ext cx="2362200" cy="258532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if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(k </a:t>
            </a:r>
            <a:r>
              <a:rPr lang="en-US" dirty="0">
                <a:latin typeface="Cambria Math" pitchFamily="18" charset="0"/>
                <a:ea typeface="Cambria Math" pitchFamily="18" charset="0"/>
                <a:cs typeface="Arial" pitchFamily="34" charset="0"/>
              </a:rPr>
              <a:t>== 1) </a:t>
            </a:r>
            <a:r>
              <a:rPr lang="en-US" b="1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then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  <a:cs typeface="Arial" pitchFamily="34" charset="0"/>
                <a:sym typeface="Symbol" pitchFamily="18" charset="2"/>
              </a:rPr>
              <a:t>   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Arial" pitchFamily="34" charset="0"/>
                <a:sym typeface="Symbol" pitchFamily="18" charset="2"/>
              </a:rPr>
              <a:t>st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Arial" pitchFamily="34" charset="0"/>
                <a:sym typeface="Symbol" pitchFamily="18" charset="2"/>
              </a:rPr>
              <a:t>[1]</a:t>
            </a:r>
            <a:endParaRPr lang="en-US" dirty="0">
              <a:latin typeface="Cambria Math" pitchFamily="18" charset="0"/>
              <a:ea typeface="Cambria Math" pitchFamily="18" charset="0"/>
              <a:cs typeface="Arial" pitchFamily="34" charset="0"/>
              <a:sym typeface="Symbol" pitchFamily="18" charset="2"/>
            </a:endParaRPr>
          </a:p>
          <a:p>
            <a:r>
              <a:rPr lang="en-US" b="1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  <a:sym typeface="Symbol" pitchFamily="18" charset="2"/>
              </a:rPr>
              <a:t>else</a:t>
            </a:r>
            <a:r>
              <a:rPr lang="en-US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  <a:sym typeface="Symbol" pitchFamily="18" charset="2"/>
              </a:rPr>
              <a:t>if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Arial" pitchFamily="34" charset="0"/>
                <a:sym typeface="Symbol" pitchFamily="18" charset="2"/>
              </a:rPr>
              <a:t>(k </a:t>
            </a:r>
            <a:r>
              <a:rPr lang="en-US" dirty="0">
                <a:latin typeface="Cambria Math" pitchFamily="18" charset="0"/>
                <a:ea typeface="Cambria Math" pitchFamily="18" charset="0"/>
                <a:cs typeface="Arial" pitchFamily="34" charset="0"/>
                <a:sym typeface="Symbol" pitchFamily="18" charset="2"/>
              </a:rPr>
              <a:t>== 2) </a:t>
            </a:r>
            <a:r>
              <a:rPr lang="en-US" b="1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  <a:sym typeface="Symbol" pitchFamily="18" charset="2"/>
              </a:rPr>
              <a:t>then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  <a:cs typeface="Arial" pitchFamily="34" charset="0"/>
                <a:sym typeface="Symbol" pitchFamily="18" charset="2"/>
              </a:rPr>
              <a:t>   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Arial" pitchFamily="34" charset="0"/>
                <a:sym typeface="Symbol" pitchFamily="18" charset="2"/>
              </a:rPr>
              <a:t>st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Arial" pitchFamily="34" charset="0"/>
                <a:sym typeface="Symbol" pitchFamily="18" charset="2"/>
              </a:rPr>
              <a:t>[2]</a:t>
            </a:r>
            <a:endParaRPr lang="en-US" dirty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r>
              <a:rPr lang="en-US" dirty="0">
                <a:latin typeface="Cambria Math" pitchFamily="18" charset="0"/>
                <a:ea typeface="Cambria Math" pitchFamily="18" charset="0"/>
                <a:cs typeface="Arial" pitchFamily="34" charset="0"/>
              </a:rPr>
              <a:t>…</a:t>
            </a:r>
          </a:p>
          <a:p>
            <a:r>
              <a:rPr lang="en-US" b="1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end if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if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(k ≤ </a:t>
            </a:r>
            <a:r>
              <a:rPr lang="en-US" dirty="0">
                <a:latin typeface="Cambria Math" pitchFamily="18" charset="0"/>
                <a:ea typeface="Cambria Math" pitchFamily="18" charset="0"/>
                <a:cs typeface="Arial" pitchFamily="34" charset="0"/>
              </a:rPr>
              <a:t>K and *) </a:t>
            </a:r>
            <a:r>
              <a:rPr lang="en-US" b="1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then</a:t>
            </a:r>
          </a:p>
          <a:p>
            <a:r>
              <a:rPr lang="en-US" dirty="0">
                <a:latin typeface="Cambria Math" pitchFamily="18" charset="0"/>
                <a:ea typeface="Cambria Math" pitchFamily="18" charset="0"/>
                <a:cs typeface="Arial" pitchFamily="34" charset="0"/>
              </a:rPr>
              <a:t>   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k </a:t>
            </a:r>
            <a:r>
              <a:rPr lang="en-US" dirty="0">
                <a:latin typeface="Cambria Math" pitchFamily="18" charset="0"/>
                <a:ea typeface="Cambria Math" pitchFamily="18" charset="0"/>
                <a:cs typeface="Arial" pitchFamily="34" charset="0"/>
              </a:rPr>
              <a:t>++</a:t>
            </a:r>
          </a:p>
          <a:p>
            <a:r>
              <a:rPr lang="en-US" b="1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end </a:t>
            </a:r>
            <a:r>
              <a:rPr lang="en-US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if</a:t>
            </a:r>
            <a:endParaRPr lang="en-US" b="1" dirty="0">
              <a:solidFill>
                <a:srgbClr val="0070C0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95400" y="1600200"/>
            <a:ext cx="4572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st</a:t>
            </a:r>
            <a:endParaRPr lang="en-US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6600" y="1487269"/>
            <a:ext cx="17526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var</a:t>
            </a:r>
            <a:r>
              <a:rPr lang="en-US" b="1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s</a:t>
            </a:r>
            <a:r>
              <a:rPr lang="en-US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: </a:t>
            </a:r>
            <a:r>
              <a:rPr lang="en-US" b="1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T;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(T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|| T</a:t>
            </a:r>
            <a:r>
              <a:rPr lang="en-US" baseline="-25000" dirty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276600" y="2286000"/>
            <a:ext cx="2667000" cy="34163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var</a:t>
            </a:r>
            <a:r>
              <a:rPr lang="en-US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k</a:t>
            </a:r>
            <a:r>
              <a:rPr lang="en-US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: </a:t>
            </a:r>
            <a:r>
              <a:rPr lang="en-US" b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int</a:t>
            </a:r>
            <a:endParaRPr lang="en-US" b="1" dirty="0" smtClean="0">
              <a:solidFill>
                <a:srgbClr val="0070C0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r>
              <a:rPr lang="en-US" b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var</a:t>
            </a:r>
            <a:r>
              <a:rPr lang="en-US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s1, …, </a:t>
            </a:r>
            <a:r>
              <a:rPr lang="en-US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sK</a:t>
            </a:r>
            <a:r>
              <a:rPr lang="en-US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: T;</a:t>
            </a:r>
          </a:p>
          <a:p>
            <a:endParaRPr lang="en-US" b="1" dirty="0">
              <a:solidFill>
                <a:srgbClr val="0070C0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r>
              <a:rPr lang="en-US" b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proc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main(c2, …, </a:t>
            </a:r>
            <a:r>
              <a:rPr lang="en-US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cK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  s2 := c2; …; </a:t>
            </a:r>
            <a:r>
              <a:rPr lang="en-US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sK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:= </a:t>
            </a:r>
            <a:r>
              <a:rPr lang="en-US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cK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  k := 1</a:t>
            </a:r>
          </a:p>
          <a:p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  T1( )</a:t>
            </a:r>
          </a:p>
          <a:p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  k := 1</a:t>
            </a:r>
          </a:p>
          <a:p>
            <a:r>
              <a:rPr lang="en-US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 T2( )</a:t>
            </a:r>
          </a:p>
          <a:p>
            <a:r>
              <a:rPr lang="en-US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assume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Consistency</a:t>
            </a:r>
          </a:p>
          <a:p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}</a:t>
            </a:r>
          </a:p>
          <a:p>
            <a:endParaRPr lang="en-US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812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Sequentialization</a:t>
            </a:r>
            <a:endParaRPr lang="en-US" dirty="0" smtClean="0">
              <a:latin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05000" y="1536820"/>
            <a:ext cx="2667000" cy="438090"/>
            <a:chOff x="914400" y="1536820"/>
            <a:chExt cx="2667000" cy="438090"/>
          </a:xfrm>
        </p:grpSpPr>
        <p:sp>
          <p:nvSpPr>
            <p:cNvPr id="12" name="Rectangle 11"/>
            <p:cNvSpPr/>
            <p:nvPr/>
          </p:nvSpPr>
          <p:spPr>
            <a:xfrm>
              <a:off x="914400" y="1536820"/>
              <a:ext cx="1066800" cy="43809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mbria Math"/>
                  <a:ea typeface="Cambria Math"/>
                </a:rPr>
                <a:t>f1</a:t>
              </a:r>
              <a:endParaRPr lang="en-IN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14600" y="1536820"/>
              <a:ext cx="1066800" cy="43809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mbria Math"/>
                  <a:ea typeface="Cambria Math"/>
                </a:rPr>
                <a:t>t1 = c2</a:t>
              </a:r>
              <a:endParaRPr lang="en-IN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5029200" y="5987990"/>
            <a:ext cx="18669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assume f3 == t1</a:t>
            </a:r>
            <a:endParaRPr lang="en-IN" dirty="0"/>
          </a:p>
        </p:txBody>
      </p:sp>
      <p:grpSp>
        <p:nvGrpSpPr>
          <p:cNvPr id="13" name="Group 12"/>
          <p:cNvGrpSpPr/>
          <p:nvPr/>
        </p:nvGrpSpPr>
        <p:grpSpPr>
          <a:xfrm>
            <a:off x="1905000" y="2089090"/>
            <a:ext cx="2667000" cy="977900"/>
            <a:chOff x="914400" y="2089090"/>
            <a:chExt cx="2667000" cy="977900"/>
          </a:xfrm>
        </p:grpSpPr>
        <p:sp>
          <p:nvSpPr>
            <p:cNvPr id="38" name="Down Arrow 37"/>
            <p:cNvSpPr/>
            <p:nvPr/>
          </p:nvSpPr>
          <p:spPr>
            <a:xfrm>
              <a:off x="1333500" y="2089090"/>
              <a:ext cx="228600" cy="4191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914400" y="2616080"/>
              <a:ext cx="1066800" cy="43809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mbria Math"/>
                  <a:ea typeface="Cambria Math"/>
                </a:rPr>
                <a:t>f2</a:t>
              </a:r>
              <a:endParaRPr lang="en-IN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514600" y="2628900"/>
              <a:ext cx="1066800" cy="43809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Cambria Math"/>
                  <a:ea typeface="Cambria Math"/>
                </a:rPr>
                <a:t>t</a:t>
              </a:r>
              <a:r>
                <a:rPr lang="en-US" dirty="0" smtClean="0">
                  <a:latin typeface="Cambria Math"/>
                  <a:ea typeface="Cambria Math"/>
                </a:rPr>
                <a:t>1</a:t>
              </a:r>
              <a:endParaRPr lang="en-IN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3009900" y="2098645"/>
              <a:ext cx="0" cy="3714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905000" y="4343400"/>
            <a:ext cx="2667000" cy="971610"/>
            <a:chOff x="914400" y="4343400"/>
            <a:chExt cx="2667000" cy="971610"/>
          </a:xfrm>
        </p:grpSpPr>
        <p:sp>
          <p:nvSpPr>
            <p:cNvPr id="46" name="Rectangle 45"/>
            <p:cNvSpPr/>
            <p:nvPr/>
          </p:nvSpPr>
          <p:spPr>
            <a:xfrm>
              <a:off x="914400" y="4864100"/>
              <a:ext cx="1066800" cy="43809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mbria Math"/>
                  <a:ea typeface="Cambria Math"/>
                </a:rPr>
                <a:t>f3</a:t>
              </a:r>
              <a:endParaRPr lang="en-IN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514600" y="4876920"/>
              <a:ext cx="1066800" cy="43809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Cambria Math"/>
                  <a:ea typeface="Cambria Math"/>
                </a:rPr>
                <a:t>t</a:t>
              </a:r>
              <a:r>
                <a:rPr lang="en-US" dirty="0" smtClean="0">
                  <a:latin typeface="Cambria Math"/>
                  <a:ea typeface="Cambria Math"/>
                </a:rPr>
                <a:t>2</a:t>
              </a:r>
              <a:endParaRPr lang="en-IN" dirty="0"/>
            </a:p>
          </p:txBody>
        </p:sp>
        <p:sp>
          <p:nvSpPr>
            <p:cNvPr id="49" name="Down Arrow 48"/>
            <p:cNvSpPr/>
            <p:nvPr/>
          </p:nvSpPr>
          <p:spPr>
            <a:xfrm>
              <a:off x="1371600" y="4343400"/>
              <a:ext cx="228600" cy="419100"/>
            </a:xfrm>
            <a:prstGeom prst="down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3022600" y="4367227"/>
              <a:ext cx="0" cy="3714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1905000" y="5486400"/>
            <a:ext cx="2667000" cy="971610"/>
            <a:chOff x="914400" y="5486400"/>
            <a:chExt cx="2667000" cy="971610"/>
          </a:xfrm>
        </p:grpSpPr>
        <p:sp>
          <p:nvSpPr>
            <p:cNvPr id="28" name="Rectangle 27"/>
            <p:cNvSpPr/>
            <p:nvPr/>
          </p:nvSpPr>
          <p:spPr>
            <a:xfrm>
              <a:off x="914400" y="6007100"/>
              <a:ext cx="1066800" cy="43809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mbria Math"/>
                  <a:ea typeface="Cambria Math"/>
                </a:rPr>
                <a:t>f3</a:t>
              </a:r>
              <a:endParaRPr lang="en-IN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514600" y="6019920"/>
              <a:ext cx="1066800" cy="43809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Cambria Math"/>
                  <a:ea typeface="Cambria Math"/>
                </a:rPr>
                <a:t>t</a:t>
              </a:r>
              <a:r>
                <a:rPr lang="en-US" dirty="0" smtClean="0">
                  <a:latin typeface="Cambria Math"/>
                  <a:ea typeface="Cambria Math"/>
                </a:rPr>
                <a:t>3</a:t>
              </a:r>
              <a:endParaRPr lang="en-IN" dirty="0"/>
            </a:p>
          </p:txBody>
        </p:sp>
        <p:sp>
          <p:nvSpPr>
            <p:cNvPr id="30" name="Down Arrow 29"/>
            <p:cNvSpPr/>
            <p:nvPr/>
          </p:nvSpPr>
          <p:spPr>
            <a:xfrm>
              <a:off x="2895600" y="5486400"/>
              <a:ext cx="228600" cy="419100"/>
            </a:xfrm>
            <a:prstGeom prst="down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1447800" y="5495955"/>
              <a:ext cx="0" cy="3714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905000" y="3219390"/>
            <a:ext cx="2667000" cy="965200"/>
            <a:chOff x="914400" y="3219390"/>
            <a:chExt cx="2667000" cy="965200"/>
          </a:xfrm>
        </p:grpSpPr>
        <p:sp>
          <p:nvSpPr>
            <p:cNvPr id="42" name="Rectangle 41"/>
            <p:cNvSpPr/>
            <p:nvPr/>
          </p:nvSpPr>
          <p:spPr>
            <a:xfrm>
              <a:off x="914400" y="3733680"/>
              <a:ext cx="1066800" cy="43809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mbria Math"/>
                  <a:ea typeface="Cambria Math"/>
                </a:rPr>
                <a:t>f2</a:t>
              </a:r>
              <a:endParaRPr lang="en-IN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514600" y="3746500"/>
              <a:ext cx="1066800" cy="43809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Cambria Math"/>
                  <a:ea typeface="Cambria Math"/>
                </a:rPr>
                <a:t>t</a:t>
              </a:r>
              <a:r>
                <a:rPr lang="en-US" dirty="0" smtClean="0">
                  <a:latin typeface="Cambria Math"/>
                  <a:ea typeface="Cambria Math"/>
                </a:rPr>
                <a:t>2</a:t>
              </a:r>
              <a:endParaRPr lang="en-IN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1447800" y="3219390"/>
              <a:ext cx="0" cy="3714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Down Arrow 33"/>
            <p:cNvSpPr/>
            <p:nvPr/>
          </p:nvSpPr>
          <p:spPr>
            <a:xfrm>
              <a:off x="2895600" y="3232030"/>
              <a:ext cx="228600" cy="4191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cxnSp>
        <p:nvCxnSpPr>
          <p:cNvPr id="8" name="Straight Arrow Connector 7"/>
          <p:cNvCxnSpPr/>
          <p:nvPr/>
        </p:nvCxnSpPr>
        <p:spPr>
          <a:xfrm flipV="1">
            <a:off x="2819400" y="2098645"/>
            <a:ext cx="685800" cy="38068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7315200" y="1524000"/>
            <a:ext cx="914400" cy="4876800"/>
            <a:chOff x="7315200" y="1524000"/>
            <a:chExt cx="914400" cy="4876800"/>
          </a:xfrm>
        </p:grpSpPr>
        <p:sp>
          <p:nvSpPr>
            <p:cNvPr id="3" name="Rectangle 2"/>
            <p:cNvSpPr/>
            <p:nvPr/>
          </p:nvSpPr>
          <p:spPr>
            <a:xfrm>
              <a:off x="7315200" y="1524000"/>
              <a:ext cx="914400" cy="4380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mbria Math"/>
                  <a:ea typeface="Cambria Math"/>
                </a:rPr>
                <a:t>f1</a:t>
              </a:r>
              <a:endParaRPr lang="en-IN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315200" y="2628780"/>
              <a:ext cx="914400" cy="4380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mbria Math"/>
                  <a:ea typeface="Cambria Math"/>
                </a:rPr>
                <a:t>f2</a:t>
              </a:r>
              <a:endParaRPr lang="en-IN" dirty="0"/>
            </a:p>
          </p:txBody>
        </p:sp>
        <p:sp>
          <p:nvSpPr>
            <p:cNvPr id="7" name="Down Arrow 6"/>
            <p:cNvSpPr/>
            <p:nvPr/>
          </p:nvSpPr>
          <p:spPr>
            <a:xfrm>
              <a:off x="7620000" y="2114490"/>
              <a:ext cx="228600" cy="4191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315200" y="3714690"/>
              <a:ext cx="914400" cy="4380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mbria Math"/>
                  <a:ea typeface="Cambria Math"/>
                </a:rPr>
                <a:t>t1 = f3</a:t>
              </a:r>
              <a:endParaRPr lang="en-IN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315200" y="4819470"/>
              <a:ext cx="914400" cy="4380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mbria Math"/>
                  <a:ea typeface="Cambria Math"/>
                </a:rPr>
                <a:t>t2</a:t>
              </a:r>
              <a:endParaRPr lang="en-IN" dirty="0"/>
            </a:p>
          </p:txBody>
        </p:sp>
        <p:sp>
          <p:nvSpPr>
            <p:cNvPr id="27" name="Down Arrow 26"/>
            <p:cNvSpPr/>
            <p:nvPr/>
          </p:nvSpPr>
          <p:spPr>
            <a:xfrm>
              <a:off x="7645400" y="3193810"/>
              <a:ext cx="228600" cy="419100"/>
            </a:xfrm>
            <a:prstGeom prst="down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315200" y="5962710"/>
              <a:ext cx="914400" cy="43809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mbria Math"/>
                  <a:ea typeface="Cambria Math"/>
                </a:rPr>
                <a:t>t3</a:t>
              </a:r>
              <a:endParaRPr lang="en-IN" dirty="0"/>
            </a:p>
          </p:txBody>
        </p:sp>
        <p:sp>
          <p:nvSpPr>
            <p:cNvPr id="44" name="Down Arrow 43"/>
            <p:cNvSpPr/>
            <p:nvPr/>
          </p:nvSpPr>
          <p:spPr>
            <a:xfrm>
              <a:off x="7620000" y="4292780"/>
              <a:ext cx="228600" cy="4191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8" name="Down Arrow 47"/>
            <p:cNvSpPr/>
            <p:nvPr/>
          </p:nvSpPr>
          <p:spPr>
            <a:xfrm>
              <a:off x="7645400" y="5372100"/>
              <a:ext cx="228600" cy="419100"/>
            </a:xfrm>
            <a:prstGeom prst="down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050164" y="1524000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k = 1</a:t>
            </a:r>
            <a:endParaRPr lang="en-IN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32776" y="2647890"/>
            <a:ext cx="760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k ++</a:t>
            </a:r>
            <a:endParaRPr lang="en-IN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19412" y="1524000"/>
            <a:ext cx="747320" cy="400110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T1( )</a:t>
            </a:r>
            <a:endParaRPr lang="en-IN" sz="2000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066800" y="3733800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k = 1</a:t>
            </a:r>
            <a:endParaRPr lang="en-IN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49412" y="4857690"/>
            <a:ext cx="760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k ++</a:t>
            </a:r>
            <a:endParaRPr lang="en-IN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52400" y="3714690"/>
            <a:ext cx="747320" cy="400110"/>
          </a:xfrm>
          <a:prstGeom prst="rect">
            <a:avLst/>
          </a:prstGeom>
          <a:solidFill>
            <a:srgbClr val="CC000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T2( )</a:t>
            </a:r>
            <a:endParaRPr lang="en-IN" sz="2000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400" y="2605861"/>
            <a:ext cx="8904846" cy="182269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Theorem</a:t>
            </a:r>
            <a:r>
              <a:rPr lang="en-US" sz="2800" dirty="0" smtClean="0"/>
              <a:t>: If the concurrent program can go from (s =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init</a:t>
            </a:r>
            <a:r>
              <a:rPr lang="en-US" sz="2800" dirty="0" smtClean="0"/>
              <a:t>) to a state (s =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final</a:t>
            </a:r>
            <a:r>
              <a:rPr lang="en-US" sz="2800" dirty="0" smtClean="0"/>
              <a:t>) in K context switches per thread then the sequential program can go from (s1 =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init</a:t>
            </a:r>
            <a:r>
              <a:rPr lang="en-US" sz="2800" dirty="0" smtClean="0"/>
              <a:t>) to (</a:t>
            </a:r>
            <a:r>
              <a:rPr lang="en-US" sz="2800" dirty="0" err="1" smtClean="0"/>
              <a:t>sK</a:t>
            </a:r>
            <a:r>
              <a:rPr lang="en-US" sz="2800" dirty="0" smtClean="0"/>
              <a:t> =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final</a:t>
            </a:r>
            <a:r>
              <a:rPr lang="en-US" sz="2800" dirty="0" smtClean="0"/>
              <a:t>)</a:t>
            </a:r>
            <a:endParaRPr lang="en-IN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2219430" y="1123890"/>
            <a:ext cx="43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s1</a:t>
            </a:r>
            <a:endParaRPr lang="en-IN" sz="20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781530" y="1123890"/>
            <a:ext cx="43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mbria Math" pitchFamily="18" charset="0"/>
                <a:ea typeface="Cambria Math" pitchFamily="18" charset="0"/>
              </a:rPr>
              <a:t>s2</a:t>
            </a:r>
            <a:endParaRPr lang="en-IN" sz="20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594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/>
      <p:bldP spid="50" grpId="0"/>
      <p:bldP spid="51" grpId="0" animBg="1"/>
      <p:bldP spid="52" grpId="0"/>
      <p:bldP spid="53" grpId="0"/>
      <p:bldP spid="54" grpId="0" animBg="1"/>
      <p:bldP spid="10" grpId="0" animBg="1"/>
      <p:bldP spid="45" grpId="0"/>
      <p:bldP spid="5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rewriting</a:t>
            </a:r>
            <a:endParaRPr lang="en-US" dirty="0" smtClean="0">
              <a:latin typeface="Arial" charset="0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457200" y="2286000"/>
            <a:ext cx="2362200" cy="258532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if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(k </a:t>
            </a:r>
            <a:r>
              <a:rPr lang="en-US" dirty="0">
                <a:latin typeface="Cambria Math" pitchFamily="18" charset="0"/>
                <a:ea typeface="Cambria Math" pitchFamily="18" charset="0"/>
                <a:cs typeface="Arial" pitchFamily="34" charset="0"/>
              </a:rPr>
              <a:t>== 1) </a:t>
            </a:r>
            <a:r>
              <a:rPr lang="en-US" b="1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then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  <a:cs typeface="Arial" pitchFamily="34" charset="0"/>
                <a:sym typeface="Symbol" pitchFamily="18" charset="2"/>
              </a:rPr>
              <a:t>   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Arial" pitchFamily="34" charset="0"/>
                <a:sym typeface="Symbol" pitchFamily="18" charset="2"/>
              </a:rPr>
              <a:t>st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Arial" pitchFamily="34" charset="0"/>
                <a:sym typeface="Symbol" pitchFamily="18" charset="2"/>
              </a:rPr>
              <a:t>[1]</a:t>
            </a:r>
            <a:endParaRPr lang="en-US" dirty="0">
              <a:latin typeface="Cambria Math" pitchFamily="18" charset="0"/>
              <a:ea typeface="Cambria Math" pitchFamily="18" charset="0"/>
              <a:cs typeface="Arial" pitchFamily="34" charset="0"/>
              <a:sym typeface="Symbol" pitchFamily="18" charset="2"/>
            </a:endParaRPr>
          </a:p>
          <a:p>
            <a:r>
              <a:rPr lang="en-US" b="1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  <a:sym typeface="Symbol" pitchFamily="18" charset="2"/>
              </a:rPr>
              <a:t>else</a:t>
            </a:r>
            <a:r>
              <a:rPr lang="en-US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  <a:sym typeface="Symbol" pitchFamily="18" charset="2"/>
              </a:rPr>
              <a:t>if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Arial" pitchFamily="34" charset="0"/>
                <a:sym typeface="Symbol" pitchFamily="18" charset="2"/>
              </a:rPr>
              <a:t>(k </a:t>
            </a:r>
            <a:r>
              <a:rPr lang="en-US" dirty="0">
                <a:latin typeface="Cambria Math" pitchFamily="18" charset="0"/>
                <a:ea typeface="Cambria Math" pitchFamily="18" charset="0"/>
                <a:cs typeface="Arial" pitchFamily="34" charset="0"/>
                <a:sym typeface="Symbol" pitchFamily="18" charset="2"/>
              </a:rPr>
              <a:t>== 2) </a:t>
            </a:r>
            <a:r>
              <a:rPr lang="en-US" b="1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  <a:sym typeface="Symbol" pitchFamily="18" charset="2"/>
              </a:rPr>
              <a:t>then</a:t>
            </a:r>
          </a:p>
          <a:p>
            <a:r>
              <a:rPr lang="en-US" dirty="0" smtClean="0">
                <a:latin typeface="Cambria Math" pitchFamily="18" charset="0"/>
                <a:ea typeface="Cambria Math" pitchFamily="18" charset="0"/>
                <a:cs typeface="Arial" pitchFamily="34" charset="0"/>
                <a:sym typeface="Symbol" pitchFamily="18" charset="2"/>
              </a:rPr>
              <a:t>    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  <a:cs typeface="Arial" pitchFamily="34" charset="0"/>
                <a:sym typeface="Symbol" pitchFamily="18" charset="2"/>
              </a:rPr>
              <a:t>st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Arial" pitchFamily="34" charset="0"/>
                <a:sym typeface="Symbol" pitchFamily="18" charset="2"/>
              </a:rPr>
              <a:t>[2]</a:t>
            </a:r>
            <a:endParaRPr lang="en-US" dirty="0"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r>
              <a:rPr lang="en-US" dirty="0">
                <a:latin typeface="Cambria Math" pitchFamily="18" charset="0"/>
                <a:ea typeface="Cambria Math" pitchFamily="18" charset="0"/>
                <a:cs typeface="Arial" pitchFamily="34" charset="0"/>
              </a:rPr>
              <a:t>…</a:t>
            </a:r>
          </a:p>
          <a:p>
            <a:r>
              <a:rPr lang="en-US" b="1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end if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if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(k ≤ </a:t>
            </a:r>
            <a:r>
              <a:rPr lang="en-US" dirty="0">
                <a:latin typeface="Cambria Math" pitchFamily="18" charset="0"/>
                <a:ea typeface="Cambria Math" pitchFamily="18" charset="0"/>
                <a:cs typeface="Arial" pitchFamily="34" charset="0"/>
              </a:rPr>
              <a:t>K and *) </a:t>
            </a:r>
            <a:r>
              <a:rPr lang="en-US" b="1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then</a:t>
            </a:r>
          </a:p>
          <a:p>
            <a:r>
              <a:rPr lang="en-US" dirty="0">
                <a:latin typeface="Cambria Math" pitchFamily="18" charset="0"/>
                <a:ea typeface="Cambria Math" pitchFamily="18" charset="0"/>
                <a:cs typeface="Arial" pitchFamily="34" charset="0"/>
              </a:rPr>
              <a:t>   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Arial" pitchFamily="34" charset="0"/>
              </a:rPr>
              <a:t>k </a:t>
            </a:r>
            <a:r>
              <a:rPr lang="en-US" dirty="0">
                <a:latin typeface="Cambria Math" pitchFamily="18" charset="0"/>
                <a:ea typeface="Cambria Math" pitchFamily="18" charset="0"/>
                <a:cs typeface="Arial" pitchFamily="34" charset="0"/>
              </a:rPr>
              <a:t>++</a:t>
            </a:r>
          </a:p>
          <a:p>
            <a:r>
              <a:rPr lang="en-US" b="1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end </a:t>
            </a:r>
            <a:r>
              <a:rPr lang="en-US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if</a:t>
            </a:r>
            <a:endParaRPr lang="en-US" b="1" dirty="0">
              <a:solidFill>
                <a:srgbClr val="0070C0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95400" y="1600200"/>
            <a:ext cx="457200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st</a:t>
            </a:r>
            <a:endParaRPr lang="en-US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6600" y="1295400"/>
            <a:ext cx="17526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var</a:t>
            </a:r>
            <a:r>
              <a:rPr lang="en-US" b="1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s</a:t>
            </a:r>
            <a:r>
              <a:rPr lang="en-US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: </a:t>
            </a:r>
            <a:r>
              <a:rPr lang="en-US" b="1" dirty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T;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(T</a:t>
            </a:r>
            <a:r>
              <a:rPr lang="en-US" baseline="-25000" dirty="0" smtClean="0">
                <a:latin typeface="Consolas" pitchFamily="49" charset="0"/>
                <a:cs typeface="Consolas" pitchFamily="49" charset="0"/>
              </a:rPr>
              <a:t>1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|| T</a:t>
            </a:r>
            <a:r>
              <a:rPr lang="en-US" baseline="-25000" dirty="0">
                <a:latin typeface="Consolas" pitchFamily="49" charset="0"/>
                <a:cs typeface="Consolas" pitchFamily="49" charset="0"/>
              </a:rPr>
              <a:t>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assert </a:t>
            </a:r>
            <a:r>
              <a:rPr lang="el-GR" dirty="0" smtClean="0">
                <a:latin typeface="Cambria Math"/>
                <a:ea typeface="Cambria Math"/>
                <a:cs typeface="Consolas" pitchFamily="49" charset="0"/>
                <a:sym typeface="Symbol" pitchFamily="18" charset="2"/>
              </a:rPr>
              <a:t>φ</a:t>
            </a:r>
            <a:r>
              <a:rPr lang="en-US" dirty="0" smtClean="0">
                <a:latin typeface="Cambria Math"/>
                <a:ea typeface="Cambria Math"/>
                <a:cs typeface="Consolas" pitchFamily="49" charset="0"/>
                <a:sym typeface="Symbol" pitchFamily="18" charset="2"/>
              </a:rPr>
              <a:t>(s)</a:t>
            </a:r>
            <a:endParaRPr lang="en-US" dirty="0">
              <a:latin typeface="Consolas" pitchFamily="49" charset="0"/>
              <a:cs typeface="Consolas" pitchFamily="49" charset="0"/>
              <a:sym typeface="Symbol" pitchFamily="18" charset="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276600" y="2286000"/>
            <a:ext cx="4572000" cy="369331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var</a:t>
            </a:r>
            <a:r>
              <a:rPr lang="en-US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k</a:t>
            </a:r>
            <a:r>
              <a:rPr lang="en-US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: </a:t>
            </a:r>
            <a:r>
              <a:rPr lang="en-US" b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int</a:t>
            </a:r>
            <a:endParaRPr lang="en-US" b="1" dirty="0" smtClean="0">
              <a:solidFill>
                <a:srgbClr val="0070C0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r>
              <a:rPr lang="en-US" b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var</a:t>
            </a:r>
            <a:r>
              <a:rPr lang="en-US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s1, …, </a:t>
            </a:r>
            <a:r>
              <a:rPr lang="en-US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sK</a:t>
            </a:r>
            <a:r>
              <a:rPr lang="en-US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: T;</a:t>
            </a:r>
          </a:p>
          <a:p>
            <a:endParaRPr lang="en-US" b="1" dirty="0">
              <a:solidFill>
                <a:srgbClr val="0070C0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r>
              <a:rPr lang="en-US" b="1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proc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main(c2, …, </a:t>
            </a:r>
            <a:r>
              <a:rPr lang="en-US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cK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) {</a:t>
            </a:r>
          </a:p>
          <a:p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  s2 := c2; …; </a:t>
            </a:r>
            <a:r>
              <a:rPr lang="en-US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sK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:= </a:t>
            </a:r>
            <a:r>
              <a:rPr lang="en-US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cK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  k := 1</a:t>
            </a:r>
          </a:p>
          <a:p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  T1( )</a:t>
            </a:r>
          </a:p>
          <a:p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  k := 1</a:t>
            </a:r>
          </a:p>
          <a:p>
            <a:r>
              <a:rPr lang="en-US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 T2( )</a:t>
            </a:r>
          </a:p>
          <a:p>
            <a:r>
              <a:rPr lang="en-US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  </a:t>
            </a:r>
            <a:r>
              <a:rPr lang="en-US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assume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(s1 == c2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  <a:sym typeface="Symbol"/>
              </a:rPr>
              <a:t>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  <a:sym typeface="Symbol"/>
              </a:rPr>
              <a:t>…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  <a:sym typeface="Symbol"/>
              </a:rPr>
              <a:t> 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s{K-1} </a:t>
            </a:r>
            <a:r>
              <a:rPr lang="en-US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== </a:t>
            </a:r>
            <a:r>
              <a:rPr lang="en-US" dirty="0" err="1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cK</a:t>
            </a:r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assert </a:t>
            </a:r>
            <a:r>
              <a:rPr lang="el-GR" dirty="0" smtClean="0">
                <a:latin typeface="Cambria Math"/>
                <a:ea typeface="Cambria Math"/>
                <a:cs typeface="Consolas" pitchFamily="49" charset="0"/>
                <a:sym typeface="Symbol" pitchFamily="18" charset="2"/>
              </a:rPr>
              <a:t>φ</a:t>
            </a:r>
            <a:r>
              <a:rPr lang="en-US" dirty="0" smtClean="0">
                <a:latin typeface="Cambria Math"/>
                <a:ea typeface="Cambria Math"/>
                <a:cs typeface="Consolas" pitchFamily="49" charset="0"/>
                <a:sym typeface="Symbol" pitchFamily="18" charset="2"/>
              </a:rPr>
              <a:t>(</a:t>
            </a:r>
            <a:r>
              <a:rPr lang="en-US" dirty="0" err="1" smtClean="0">
                <a:latin typeface="Cambria Math"/>
                <a:ea typeface="Cambria Math"/>
                <a:cs typeface="Consolas" pitchFamily="49" charset="0"/>
                <a:sym typeface="Symbol" pitchFamily="18" charset="2"/>
              </a:rPr>
              <a:t>sK</a:t>
            </a:r>
            <a:r>
              <a:rPr lang="en-US" dirty="0" smtClean="0">
                <a:latin typeface="Cambria Math"/>
                <a:ea typeface="Cambria Math"/>
                <a:cs typeface="Consolas" pitchFamily="49" charset="0"/>
                <a:sym typeface="Symbol" pitchFamily="18" charset="2"/>
              </a:rPr>
              <a:t>)</a:t>
            </a:r>
            <a:endParaRPr lang="en-US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" pitchFamily="34" charset="0"/>
              </a:rPr>
              <a:t>}</a:t>
            </a:r>
          </a:p>
          <a:p>
            <a:endParaRPr lang="en-US" dirty="0">
              <a:solidFill>
                <a:schemeClr val="tx1"/>
              </a:solidFill>
              <a:latin typeface="Cambria Math" pitchFamily="18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20438001">
            <a:off x="5803163" y="2795194"/>
            <a:ext cx="2476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Speculated state is</a:t>
            </a:r>
          </a:p>
          <a:p>
            <a:r>
              <a:rPr lang="en-US" dirty="0" smtClean="0">
                <a:latin typeface="Comic Sans MS" pitchFamily="66" charset="0"/>
              </a:rPr>
              <a:t>Input to the program</a:t>
            </a:r>
            <a:endParaRPr lang="en-IN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0438001">
            <a:off x="6087890" y="4752103"/>
            <a:ext cx="3034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Verify speculated state is</a:t>
            </a:r>
          </a:p>
          <a:p>
            <a:r>
              <a:rPr lang="en-US" dirty="0" smtClean="0">
                <a:latin typeface="Comic Sans MS" pitchFamily="66" charset="0"/>
              </a:rPr>
              <a:t>valid</a:t>
            </a:r>
            <a:endParaRPr lang="en-IN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615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Corral is available in open-source form</a:t>
            </a:r>
          </a:p>
          <a:p>
            <a:pPr lvl="1"/>
            <a:r>
              <a:rPr lang="en-US" dirty="0" smtClean="0">
                <a:hlinkClick r:id="rId2"/>
              </a:rPr>
              <a:t>http://corral.codeplex.com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nvitation to contribute to the Corral eco-system</a:t>
            </a:r>
          </a:p>
          <a:p>
            <a:pPr lvl="1"/>
            <a:endParaRPr lang="en-US" dirty="0"/>
          </a:p>
          <a:p>
            <a:r>
              <a:rPr lang="en-US" dirty="0"/>
              <a:t>R</a:t>
            </a:r>
            <a:r>
              <a:rPr lang="en-US" dirty="0" smtClean="0"/>
              <a:t>esearch needed to improve scalability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utable aliasing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ndirect control transfer</a:t>
            </a:r>
          </a:p>
          <a:p>
            <a:pPr lvl="1"/>
            <a:r>
              <a:rPr lang="en-US" dirty="0" smtClean="0"/>
              <a:t>concurrency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are the new applications?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49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1</a:t>
            </a:r>
            <a:r>
              <a:rPr lang="en-US" dirty="0" smtClean="0"/>
              <a:t>	</a:t>
            </a:r>
            <a:endParaRPr lang="en-I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941" y="1499676"/>
            <a:ext cx="3505200" cy="27643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85485" y="1794933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assert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false;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06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2</a:t>
            </a:r>
            <a:r>
              <a:rPr lang="en-US" dirty="0" smtClean="0"/>
              <a:t>	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646" y="1447800"/>
            <a:ext cx="3524524" cy="2667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t="54171"/>
          <a:stretch/>
        </p:blipFill>
        <p:spPr>
          <a:xfrm>
            <a:off x="4208846" y="4241458"/>
            <a:ext cx="3106354" cy="25798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b="46291"/>
          <a:stretch/>
        </p:blipFill>
        <p:spPr>
          <a:xfrm>
            <a:off x="4191000" y="1294161"/>
            <a:ext cx="3132857" cy="30492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7800" y="3953888"/>
            <a:ext cx="990600" cy="200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82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RMT</a:t>
            </a:r>
            <a:endParaRPr lang="en-IN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74719" y="1305931"/>
            <a:ext cx="8373745" cy="5018669"/>
          </a:xfrm>
        </p:spPr>
        <p:txBody>
          <a:bodyPr>
            <a:normAutofit/>
          </a:bodyPr>
          <a:lstStyle/>
          <a:p>
            <a:r>
              <a:rPr lang="en-US" dirty="0" smtClean="0"/>
              <a:t>Searches for Bugs</a:t>
            </a:r>
          </a:p>
          <a:p>
            <a:pPr lvl="1"/>
            <a:r>
              <a:rPr lang="en-US" dirty="0" smtClean="0"/>
              <a:t>Undecidable, but recursively enumerable</a:t>
            </a:r>
          </a:p>
          <a:p>
            <a:pPr lvl="1"/>
            <a:r>
              <a:rPr lang="en-US" dirty="0" smtClean="0"/>
              <a:t>Search for proofs: not recursively enumerable</a:t>
            </a:r>
          </a:p>
          <a:p>
            <a:r>
              <a:rPr lang="en-US" dirty="0" smtClean="0"/>
              <a:t>Single-procedure RMT</a:t>
            </a:r>
          </a:p>
          <a:p>
            <a:pPr lvl="1"/>
            <a:r>
              <a:rPr lang="en-US" dirty="0" smtClean="0"/>
              <a:t>In NP</a:t>
            </a:r>
          </a:p>
          <a:p>
            <a:r>
              <a:rPr lang="en-US" dirty="0" smtClean="0"/>
              <a:t>Bounded </a:t>
            </a:r>
            <a:r>
              <a:rPr lang="en-US" dirty="0" smtClean="0"/>
              <a:t>recursion </a:t>
            </a:r>
            <a:r>
              <a:rPr lang="en-US" dirty="0" smtClean="0"/>
              <a:t>RMT</a:t>
            </a:r>
            <a:endParaRPr lang="en-US" dirty="0" smtClean="0"/>
          </a:p>
          <a:p>
            <a:pPr lvl="1"/>
            <a:r>
              <a:rPr lang="en-US" dirty="0" smtClean="0"/>
              <a:t>Decidable</a:t>
            </a:r>
          </a:p>
          <a:p>
            <a:pPr lvl="1"/>
            <a:r>
              <a:rPr lang="en-US" dirty="0" smtClean="0"/>
              <a:t>NEXPTIME-complete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24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RMT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Single-Procedure RMT: NP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300" y="2388840"/>
            <a:ext cx="3487500" cy="3481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0799" y="2372894"/>
            <a:ext cx="3906001" cy="43928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3505200" y="2919534"/>
            <a:ext cx="4953000" cy="161258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ym typeface="Symbol" panose="05050102010706020507" pitchFamily="18" charset="2"/>
              </a:rPr>
              <a:t></a:t>
            </a:r>
            <a:r>
              <a:rPr lang="en-US" sz="3600" baseline="-25000" dirty="0" smtClean="0">
                <a:sym typeface="Symbol" panose="05050102010706020507" pitchFamily="18" charset="2"/>
              </a:rPr>
              <a:t>f</a:t>
            </a:r>
            <a:r>
              <a:rPr lang="en-US" sz="3600" dirty="0" smtClean="0">
                <a:sym typeface="Symbol" panose="05050102010706020507" pitchFamily="18" charset="2"/>
              </a:rPr>
              <a:t>(w, x, y, z) holds </a:t>
            </a:r>
            <a:r>
              <a:rPr lang="en-US" sz="3600" dirty="0" err="1" smtClean="0">
                <a:sym typeface="Symbol" panose="05050102010706020507" pitchFamily="18" charset="2"/>
              </a:rPr>
              <a:t>iff</a:t>
            </a:r>
            <a:r>
              <a:rPr lang="en-US" sz="3600" dirty="0" smtClean="0">
                <a:sym typeface="Symbol" panose="05050102010706020507" pitchFamily="18" charset="2"/>
              </a:rPr>
              <a:t> f(w) can return (</a:t>
            </a:r>
            <a:r>
              <a:rPr lang="en-US" sz="3600" dirty="0" err="1" smtClean="0">
                <a:sym typeface="Symbol" panose="05050102010706020507" pitchFamily="18" charset="2"/>
              </a:rPr>
              <a:t>x,y,z</a:t>
            </a:r>
            <a:r>
              <a:rPr lang="en-US" sz="3600" dirty="0" smtClean="0">
                <a:sym typeface="Symbol" panose="05050102010706020507" pitchFamily="18" charset="2"/>
              </a:rPr>
              <a:t>)</a:t>
            </a:r>
            <a:endParaRPr lang="en-US" sz="3600" dirty="0"/>
          </a:p>
        </p:txBody>
      </p:sp>
      <p:grpSp>
        <p:nvGrpSpPr>
          <p:cNvPr id="9" name="Group 8"/>
          <p:cNvGrpSpPr/>
          <p:nvPr/>
        </p:nvGrpSpPr>
        <p:grpSpPr>
          <a:xfrm>
            <a:off x="762000" y="4902534"/>
            <a:ext cx="4953000" cy="1524000"/>
            <a:chOff x="228600" y="3352800"/>
            <a:chExt cx="4953000" cy="1524000"/>
          </a:xfrm>
        </p:grpSpPr>
        <p:sp>
          <p:nvSpPr>
            <p:cNvPr id="8" name="Rounded Rectangle 7"/>
            <p:cNvSpPr/>
            <p:nvPr/>
          </p:nvSpPr>
          <p:spPr>
            <a:xfrm>
              <a:off x="228600" y="3352800"/>
              <a:ext cx="4953000" cy="1524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0363" y="3602799"/>
              <a:ext cx="4572000" cy="10536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603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RMT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Single-Procedure RMT: NP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62000" y="4902534"/>
            <a:ext cx="4953000" cy="1524000"/>
            <a:chOff x="228600" y="3352800"/>
            <a:chExt cx="4953000" cy="1524000"/>
          </a:xfrm>
        </p:grpSpPr>
        <p:sp>
          <p:nvSpPr>
            <p:cNvPr id="8" name="Rounded Rectangle 7"/>
            <p:cNvSpPr/>
            <p:nvPr/>
          </p:nvSpPr>
          <p:spPr>
            <a:xfrm>
              <a:off x="228600" y="3352800"/>
              <a:ext cx="4953000" cy="15240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0363" y="3602799"/>
              <a:ext cx="4572000" cy="1053682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pic>
      </p:grpSp>
      <p:sp>
        <p:nvSpPr>
          <p:cNvPr id="10" name="Rounded Rectangle 9"/>
          <p:cNvSpPr/>
          <p:nvPr/>
        </p:nvSpPr>
        <p:spPr>
          <a:xfrm>
            <a:off x="1828800" y="2417466"/>
            <a:ext cx="2133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L1:</a:t>
            </a:r>
          </a:p>
          <a:p>
            <a:r>
              <a:rPr lang="en-US" dirty="0" smtClean="0"/>
              <a:t>     assume c(L1)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33400" y="3785505"/>
            <a:ext cx="2133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L2:</a:t>
            </a:r>
          </a:p>
          <a:p>
            <a:r>
              <a:rPr lang="en-US" dirty="0" smtClean="0"/>
              <a:t>     assume c(L1)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505200" y="3780468"/>
            <a:ext cx="2133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L3:</a:t>
            </a:r>
          </a:p>
          <a:p>
            <a:r>
              <a:rPr lang="en-US" dirty="0" smtClean="0"/>
              <a:t>     assume c(L1)</a:t>
            </a:r>
            <a:endParaRPr lang="en-US" dirty="0"/>
          </a:p>
        </p:txBody>
      </p:sp>
      <p:cxnSp>
        <p:nvCxnSpPr>
          <p:cNvPr id="14" name="Straight Arrow Connector 13"/>
          <p:cNvCxnSpPr>
            <a:endCxn id="11" idx="0"/>
          </p:cNvCxnSpPr>
          <p:nvPr/>
        </p:nvCxnSpPr>
        <p:spPr>
          <a:xfrm flipH="1">
            <a:off x="1600200" y="3255666"/>
            <a:ext cx="762000" cy="5298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2" idx="0"/>
          </p:cNvCxnSpPr>
          <p:nvPr/>
        </p:nvCxnSpPr>
        <p:spPr>
          <a:xfrm>
            <a:off x="3505200" y="3253147"/>
            <a:ext cx="1066800" cy="527321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5746044" y="2590800"/>
            <a:ext cx="3276600" cy="108773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b(L1) == c(L1)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</a:t>
            </a:r>
            <a:endParaRPr lang="en-US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algn="ctr"/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(b(L2)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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b(L3))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715000" y="3912840"/>
            <a:ext cx="3200400" cy="1087734"/>
            <a:chOff x="5410200" y="3912840"/>
            <a:chExt cx="3200400" cy="1087734"/>
          </a:xfrm>
        </p:grpSpPr>
        <p:sp>
          <p:nvSpPr>
            <p:cNvPr id="6" name="Rounded Rectangle 5"/>
            <p:cNvSpPr/>
            <p:nvPr/>
          </p:nvSpPr>
          <p:spPr>
            <a:xfrm>
              <a:off x="5410200" y="3912840"/>
              <a:ext cx="3200400" cy="1087734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38800" y="4054371"/>
              <a:ext cx="2687928" cy="803232"/>
            </a:xfrm>
            <a:prstGeom prst="rect">
              <a:avLst/>
            </a:prstGeom>
          </p:spPr>
        </p:pic>
      </p:grpSp>
      <p:sp>
        <p:nvSpPr>
          <p:cNvPr id="4" name="TextBox 3"/>
          <p:cNvSpPr txBox="1"/>
          <p:nvPr/>
        </p:nvSpPr>
        <p:spPr>
          <a:xfrm>
            <a:off x="5943600" y="222146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E(L1)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91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442"/>
  <p:tag name="DEFAULTHEIGHT" val="496"/>
  <p:tag name="FIRSTAKASH@QXSVZ735SVWXY5M7" val="310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65784</TotalTime>
  <Words>1916</Words>
  <Application>Microsoft Office PowerPoint</Application>
  <PresentationFormat>On-screen Show (4:3)</PresentationFormat>
  <Paragraphs>596</Paragraphs>
  <Slides>43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Arial</vt:lpstr>
      <vt:lpstr>Calibri</vt:lpstr>
      <vt:lpstr>Cambria Math</vt:lpstr>
      <vt:lpstr>Comic Sans MS</vt:lpstr>
      <vt:lpstr>Consolas</vt:lpstr>
      <vt:lpstr>Segoe UI</vt:lpstr>
      <vt:lpstr>Segoe WP SemiLight</vt:lpstr>
      <vt:lpstr>Symbol</vt:lpstr>
      <vt:lpstr>Office Theme</vt:lpstr>
      <vt:lpstr>Reachability Modulo Theories</vt:lpstr>
      <vt:lpstr>Satistiability Modulo Theories </vt:lpstr>
      <vt:lpstr>Satistiability Modulo Theories </vt:lpstr>
      <vt:lpstr>Reachability Modulo Theories  </vt:lpstr>
      <vt:lpstr>Example 1 </vt:lpstr>
      <vt:lpstr>Example 2 </vt:lpstr>
      <vt:lpstr>RMT</vt:lpstr>
      <vt:lpstr>RMT</vt:lpstr>
      <vt:lpstr>RMT</vt:lpstr>
      <vt:lpstr>Bounded RMT</vt:lpstr>
      <vt:lpstr>Static Inlining</vt:lpstr>
      <vt:lpstr>Stratified Inlining</vt:lpstr>
      <vt:lpstr>Stratified Inlining</vt:lpstr>
      <vt:lpstr>Stratified vs. Static Inlining</vt:lpstr>
      <vt:lpstr>Corral Architecture</vt:lpstr>
      <vt:lpstr>Variable Abstraction</vt:lpstr>
      <vt:lpstr>Variable Abstraction</vt:lpstr>
      <vt:lpstr>Refinement</vt:lpstr>
      <vt:lpstr>Refinement</vt:lpstr>
      <vt:lpstr>Refinement</vt:lpstr>
      <vt:lpstr>Refinement</vt:lpstr>
      <vt:lpstr>Refinement</vt:lpstr>
      <vt:lpstr>Refinement</vt:lpstr>
      <vt:lpstr>Example: a = 1</vt:lpstr>
      <vt:lpstr>Refinement Results</vt:lpstr>
      <vt:lpstr>Corral eco-system</vt:lpstr>
      <vt:lpstr>Device Driver Verification</vt:lpstr>
      <vt:lpstr>Static Driver Verifier</vt:lpstr>
      <vt:lpstr>SDV: Demo</vt:lpstr>
      <vt:lpstr>Corral Replaces SLAM</vt:lpstr>
      <vt:lpstr>Speedup: SLAM vs. Corral</vt:lpstr>
      <vt:lpstr>Applications</vt:lpstr>
      <vt:lpstr>Concurrency  </vt:lpstr>
      <vt:lpstr>What is sequentialization?</vt:lpstr>
      <vt:lpstr>Parameterized sequentialization</vt:lpstr>
      <vt:lpstr>Context-bounding</vt:lpstr>
      <vt:lpstr>CBA vs. SMV</vt:lpstr>
      <vt:lpstr>Context-bounding is sequentializable</vt:lpstr>
      <vt:lpstr>Sequentialization</vt:lpstr>
      <vt:lpstr>Program rewriting</vt:lpstr>
      <vt:lpstr>Sequentialization</vt:lpstr>
      <vt:lpstr>Program rewriting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Akash Lal</dc:creator>
  <cp:lastModifiedBy>Akash Lal</cp:lastModifiedBy>
  <cp:revision>2137</cp:revision>
  <cp:lastPrinted>2011-04-21T16:30:51Z</cp:lastPrinted>
  <dcterms:created xsi:type="dcterms:W3CDTF">1601-01-01T00:00:00Z</dcterms:created>
  <dcterms:modified xsi:type="dcterms:W3CDTF">2013-11-20T17:42:24Z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