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8" r:id="rId3"/>
    <p:sldId id="291" r:id="rId4"/>
    <p:sldId id="290" r:id="rId5"/>
    <p:sldId id="292" r:id="rId6"/>
    <p:sldId id="263" r:id="rId7"/>
    <p:sldId id="294" r:id="rId8"/>
    <p:sldId id="273" r:id="rId9"/>
    <p:sldId id="275" r:id="rId10"/>
    <p:sldId id="276" r:id="rId11"/>
    <p:sldId id="277" r:id="rId12"/>
    <p:sldId id="281" r:id="rId13"/>
    <p:sldId id="283" r:id="rId14"/>
    <p:sldId id="270" r:id="rId15"/>
    <p:sldId id="296" r:id="rId16"/>
    <p:sldId id="297" r:id="rId17"/>
    <p:sldId id="257" r:id="rId18"/>
    <p:sldId id="258" r:id="rId19"/>
    <p:sldId id="303" r:id="rId20"/>
    <p:sldId id="267" r:id="rId21"/>
    <p:sldId id="301" r:id="rId22"/>
    <p:sldId id="302" r:id="rId23"/>
    <p:sldId id="304" r:id="rId24"/>
    <p:sldId id="269" r:id="rId25"/>
    <p:sldId id="264" r:id="rId26"/>
    <p:sldId id="306" r:id="rId27"/>
    <p:sldId id="260" r:id="rId28"/>
    <p:sldId id="259" r:id="rId29"/>
    <p:sldId id="298" r:id="rId30"/>
    <p:sldId id="299" r:id="rId31"/>
    <p:sldId id="282" r:id="rId32"/>
    <p:sldId id="280" r:id="rId33"/>
    <p:sldId id="284" r:id="rId34"/>
    <p:sldId id="285" r:id="rId35"/>
    <p:sldId id="278" r:id="rId36"/>
    <p:sldId id="279" r:id="rId37"/>
    <p:sldId id="286" r:id="rId38"/>
    <p:sldId id="287" r:id="rId39"/>
    <p:sldId id="288" r:id="rId40"/>
    <p:sldId id="300" r:id="rId41"/>
    <p:sldId id="305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1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0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8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5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7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6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3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314C0-8B83-3946-BA97-7C33BFEF091C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7FC0-B840-324F-ACB4-188123F93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6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tthieuCourbariaux/BinaryConnect" TargetMode="External"/><Relationship Id="rId4" Type="http://schemas.openxmlformats.org/officeDocument/2006/relationships/hyperlink" Target="https://github.com/allenai/XNOR-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s://www.tensorflow.org/performance/quantization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gif"/><Relationship Id="rId3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tensorflow.org/performance/quantization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petewarden.com/2015/05/23/why-are-eight-bits-enough-for-deep-neural-network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www.tensorflow.org/performance/quantiza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github.com/eteran/cpp-utilitie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Quantization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7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26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Quantization results: both weights and activations</a:t>
            </a:r>
            <a:endParaRPr lang="en-US" dirty="0"/>
          </a:p>
        </p:txBody>
      </p:sp>
      <p:pic>
        <p:nvPicPr>
          <p:cNvPr id="4" name="Picture 3" descr="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144000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75" y="5480129"/>
            <a:ext cx="727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Network: </a:t>
            </a:r>
            <a:r>
              <a:rPr lang="en-US" dirty="0" err="1" smtClean="0"/>
              <a:t>Alexnet</a:t>
            </a:r>
            <a:r>
              <a:rPr lang="en-US" dirty="0" smtClean="0"/>
              <a:t>     Dataset: </a:t>
            </a:r>
            <a:r>
              <a:rPr lang="en-US" dirty="0" err="1" smtClean="0"/>
              <a:t>Imagenet</a:t>
            </a:r>
            <a:r>
              <a:rPr lang="en-US" dirty="0" smtClean="0"/>
              <a:t>     Accuracy measured: Top-5 error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750" y="3270250"/>
            <a:ext cx="7635875" cy="1143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4625" y="6008885"/>
            <a:ext cx="879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From V. </a:t>
            </a:r>
            <a:r>
              <a:rPr lang="en-US" b="1" dirty="0" err="1" smtClean="0">
                <a:solidFill>
                  <a:srgbClr val="0000FF"/>
                </a:solidFill>
              </a:rPr>
              <a:t>Sze</a:t>
            </a:r>
            <a:r>
              <a:rPr lang="en-US" b="1" dirty="0" smtClean="0">
                <a:solidFill>
                  <a:srgbClr val="0000FF"/>
                </a:solidFill>
              </a:rPr>
              <a:t>, T.-J. Yang, Y.-H. Chen, J. </a:t>
            </a:r>
            <a:r>
              <a:rPr lang="en-US" b="1" dirty="0" err="1" smtClean="0">
                <a:solidFill>
                  <a:srgbClr val="0000FF"/>
                </a:solidFill>
              </a:rPr>
              <a:t>Emer</a:t>
            </a:r>
            <a:r>
              <a:rPr lang="en-US" b="1" dirty="0" smtClean="0">
                <a:solidFill>
                  <a:srgbClr val="0000FF"/>
                </a:solidFill>
              </a:rPr>
              <a:t>, "Efficient Processing of Deep Neural Networks: A Tutorial and Survey," </a:t>
            </a:r>
            <a:r>
              <a:rPr lang="en-US" b="1" dirty="0" err="1" smtClean="0">
                <a:solidFill>
                  <a:srgbClr val="0000FF"/>
                </a:solidFill>
              </a:rPr>
              <a:t>arXiv</a:t>
            </a:r>
            <a:r>
              <a:rPr lang="en-US" b="1" dirty="0" smtClean="0">
                <a:solidFill>
                  <a:srgbClr val="0000FF"/>
                </a:solidFill>
              </a:rPr>
              <a:t>, 2017.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5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Quantization results: binary values</a:t>
            </a:r>
            <a:endParaRPr lang="en-US" dirty="0"/>
          </a:p>
        </p:txBody>
      </p:sp>
      <p:pic>
        <p:nvPicPr>
          <p:cNvPr id="4" name="Picture 3" descr="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144000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75" y="5480129"/>
            <a:ext cx="727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Network: </a:t>
            </a:r>
            <a:r>
              <a:rPr lang="en-US" dirty="0" err="1" smtClean="0"/>
              <a:t>Alexnet</a:t>
            </a:r>
            <a:r>
              <a:rPr lang="en-US" dirty="0" smtClean="0"/>
              <a:t>     Dataset: </a:t>
            </a:r>
            <a:r>
              <a:rPr lang="en-US" dirty="0" err="1" smtClean="0"/>
              <a:t>Imagenet</a:t>
            </a:r>
            <a:r>
              <a:rPr lang="en-US" dirty="0" smtClean="0"/>
              <a:t>     Accuracy measured: Top-5 error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97126" y="2381250"/>
            <a:ext cx="6651624" cy="4603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7126" y="3279775"/>
            <a:ext cx="6651624" cy="4603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625" y="6008885"/>
            <a:ext cx="879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From V. </a:t>
            </a:r>
            <a:r>
              <a:rPr lang="en-US" b="1" dirty="0" err="1" smtClean="0">
                <a:solidFill>
                  <a:srgbClr val="0000FF"/>
                </a:solidFill>
              </a:rPr>
              <a:t>Sze</a:t>
            </a:r>
            <a:r>
              <a:rPr lang="en-US" b="1" dirty="0" smtClean="0">
                <a:solidFill>
                  <a:srgbClr val="0000FF"/>
                </a:solidFill>
              </a:rPr>
              <a:t>, T.-J. Yang, Y.-H. Chen, J. </a:t>
            </a:r>
            <a:r>
              <a:rPr lang="en-US" b="1" dirty="0" err="1" smtClean="0">
                <a:solidFill>
                  <a:srgbClr val="0000FF"/>
                </a:solidFill>
              </a:rPr>
              <a:t>Emer</a:t>
            </a:r>
            <a:r>
              <a:rPr lang="en-US" b="1" dirty="0" smtClean="0">
                <a:solidFill>
                  <a:srgbClr val="0000FF"/>
                </a:solidFill>
              </a:rPr>
              <a:t>, "Efficient Processing of Deep Neural Networks: A Tutorial and Survey," </a:t>
            </a:r>
            <a:r>
              <a:rPr lang="en-US" b="1" dirty="0" err="1" smtClean="0">
                <a:solidFill>
                  <a:srgbClr val="0000FF"/>
                </a:solidFill>
              </a:rPr>
              <a:t>arXiv</a:t>
            </a:r>
            <a:r>
              <a:rPr lang="en-US" b="1" dirty="0" smtClean="0">
                <a:solidFill>
                  <a:srgbClr val="0000FF"/>
                </a:solidFill>
              </a:rPr>
              <a:t>, 2017.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048306"/>
            <a:ext cx="5556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github.com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MatthieuCourbariaux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BinaryConnect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83404" y="1033502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https://</a:t>
            </a:r>
            <a:r>
              <a:rPr lang="en-US" dirty="0" err="1" smtClean="0">
                <a:hlinkClick r:id="rId4"/>
              </a:rPr>
              <a:t>github.com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allenai</a:t>
            </a:r>
            <a:r>
              <a:rPr lang="en-US" dirty="0" smtClean="0">
                <a:hlinkClick r:id="rId4"/>
              </a:rPr>
              <a:t>/XNOR-Net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6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Quantization results: more details</a:t>
            </a:r>
            <a:endParaRPr lang="en-US" dirty="0"/>
          </a:p>
        </p:txBody>
      </p:sp>
      <p:pic>
        <p:nvPicPr>
          <p:cNvPr id="4" name="Picture 3" descr="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144000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75" y="5480129"/>
            <a:ext cx="727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Network: </a:t>
            </a:r>
            <a:r>
              <a:rPr lang="en-US" dirty="0" err="1" smtClean="0"/>
              <a:t>Alexnet</a:t>
            </a:r>
            <a:r>
              <a:rPr lang="en-US" dirty="0" smtClean="0"/>
              <a:t>     Dataset: </a:t>
            </a:r>
            <a:r>
              <a:rPr lang="en-US" dirty="0" err="1" smtClean="0"/>
              <a:t>Imagenet</a:t>
            </a:r>
            <a:r>
              <a:rPr lang="en-US" dirty="0" smtClean="0"/>
              <a:t>     Accuracy measured: Top-5 error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750" y="1936750"/>
            <a:ext cx="8890000" cy="47625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7126" y="4873625"/>
            <a:ext cx="6651624" cy="46037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625" y="6008885"/>
            <a:ext cx="879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From V. </a:t>
            </a:r>
            <a:r>
              <a:rPr lang="en-US" b="1" dirty="0" err="1" smtClean="0">
                <a:solidFill>
                  <a:srgbClr val="0000FF"/>
                </a:solidFill>
              </a:rPr>
              <a:t>Sze</a:t>
            </a:r>
            <a:r>
              <a:rPr lang="en-US" b="1" dirty="0" smtClean="0">
                <a:solidFill>
                  <a:srgbClr val="0000FF"/>
                </a:solidFill>
              </a:rPr>
              <a:t>, T.-J. Yang, Y.-H. Chen, J. </a:t>
            </a:r>
            <a:r>
              <a:rPr lang="en-US" b="1" dirty="0" err="1" smtClean="0">
                <a:solidFill>
                  <a:srgbClr val="0000FF"/>
                </a:solidFill>
              </a:rPr>
              <a:t>Emer</a:t>
            </a:r>
            <a:r>
              <a:rPr lang="en-US" b="1" dirty="0" smtClean="0">
                <a:solidFill>
                  <a:srgbClr val="0000FF"/>
                </a:solidFill>
              </a:rPr>
              <a:t>, "Efficient Processing of Deep Neural Networks: A Tutorial and Survey," </a:t>
            </a:r>
            <a:r>
              <a:rPr lang="en-US" b="1" dirty="0" err="1" smtClean="0">
                <a:solidFill>
                  <a:srgbClr val="0000FF"/>
                </a:solidFill>
              </a:rPr>
              <a:t>arXiv</a:t>
            </a:r>
            <a:r>
              <a:rPr lang="en-US" b="1" dirty="0" smtClean="0">
                <a:solidFill>
                  <a:srgbClr val="0000FF"/>
                </a:solidFill>
              </a:rPr>
              <a:t>, 2017.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6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3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fixed point</a:t>
            </a:r>
            <a:endParaRPr lang="en-US" dirty="0"/>
          </a:p>
        </p:txBody>
      </p:sp>
      <p:pic>
        <p:nvPicPr>
          <p:cNvPr id="4" name="Picture 3" descr="ristret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100"/>
            <a:ext cx="9144000" cy="4803775"/>
          </a:xfrm>
          <a:prstGeom prst="rect">
            <a:avLst/>
          </a:prstGeom>
        </p:spPr>
      </p:pic>
      <p:pic>
        <p:nvPicPr>
          <p:cNvPr id="3" name="Picture 2" descr="nvidi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5928907"/>
            <a:ext cx="4286250" cy="92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7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Ristretto</a:t>
            </a:r>
            <a:r>
              <a:rPr lang="en-US" dirty="0" smtClean="0"/>
              <a:t> quantization methods: fixed point, dynamic fixed point, </a:t>
            </a:r>
            <a:r>
              <a:rPr lang="en-US" dirty="0" err="1" smtClean="0"/>
              <a:t>minifloat</a:t>
            </a:r>
            <a:endParaRPr lang="en-US" dirty="0"/>
          </a:p>
        </p:txBody>
      </p:sp>
      <p:pic>
        <p:nvPicPr>
          <p:cNvPr id="4" name="Picture 3" descr="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708525" cy="2535237"/>
          </a:xfrm>
          <a:prstGeom prst="rect">
            <a:avLst/>
          </a:prstGeom>
        </p:spPr>
      </p:pic>
      <p:pic>
        <p:nvPicPr>
          <p:cNvPr id="5" name="Picture 4" descr="r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1470026"/>
            <a:ext cx="4746625" cy="10064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3375" y="2641084"/>
            <a:ext cx="2343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Deterministic rounding</a:t>
            </a:r>
            <a:endParaRPr lang="en-US" dirty="0"/>
          </a:p>
        </p:txBody>
      </p:sp>
      <p:pic>
        <p:nvPicPr>
          <p:cNvPr id="7" name="Picture 6" descr="r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3422650"/>
            <a:ext cx="4603750" cy="86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0400" y="4301609"/>
            <a:ext cx="20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Stochastic rounding</a:t>
            </a:r>
            <a:endParaRPr lang="en-US" dirty="0"/>
          </a:p>
        </p:txBody>
      </p:sp>
      <p:pic>
        <p:nvPicPr>
          <p:cNvPr id="3" name="Picture 2" descr="r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19" y="4147066"/>
            <a:ext cx="4272457" cy="2126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6626" y="628967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fixed 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8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82073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Dynamic Fixed Point, where to put the point?</a:t>
            </a:r>
            <a:endParaRPr lang="en-US" sz="3600" dirty="0"/>
          </a:p>
        </p:txBody>
      </p:sp>
      <p:pic>
        <p:nvPicPr>
          <p:cNvPr id="4" name="Picture 3" descr="fixed-floa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76376"/>
            <a:ext cx="8175625" cy="415925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floa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842000"/>
            <a:ext cx="3775302" cy="59055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30250" y="644842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IEEE 754 standard floating point</a:t>
            </a:r>
            <a:endParaRPr lang="en-US" dirty="0"/>
          </a:p>
        </p:txBody>
      </p:sp>
      <p:pic>
        <p:nvPicPr>
          <p:cNvPr id="7" name="Picture 6" descr="fixed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5905499"/>
            <a:ext cx="2379266" cy="523875"/>
          </a:xfrm>
          <a:prstGeom prst="rect">
            <a:avLst/>
          </a:prstGeom>
        </p:spPr>
      </p:pic>
      <p:pic>
        <p:nvPicPr>
          <p:cNvPr id="8" name="Picture 7" descr="fixed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16" y="5785337"/>
            <a:ext cx="917575" cy="5646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21250" y="5826125"/>
            <a:ext cx="3727450" cy="5905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15248" y="6448425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Dynamic Fixed point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46955" y="873125"/>
            <a:ext cx="2628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Range vs. precision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6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TensorRT</a:t>
            </a:r>
            <a:r>
              <a:rPr lang="en-US" dirty="0" smtClean="0"/>
              <a:t>: where to saturate?</a:t>
            </a:r>
            <a:endParaRPr lang="en-US" dirty="0"/>
          </a:p>
        </p:txBody>
      </p:sp>
      <p:pic>
        <p:nvPicPr>
          <p:cNvPr id="4" name="Picture 3" descr="nvidia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3945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0500" y="5627042"/>
            <a:ext cx="3939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Symmetric linear quantization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092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6351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observations: Dynamic range of parameters and activations in LENET</a:t>
            </a:r>
            <a:endParaRPr lang="en-US" dirty="0"/>
          </a:p>
        </p:txBody>
      </p:sp>
      <p:pic>
        <p:nvPicPr>
          <p:cNvPr id="4" name="Picture 3" descr="r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251"/>
            <a:ext cx="9144000" cy="393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89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observations: Dynamic range of weights and parameters in </a:t>
            </a:r>
            <a:r>
              <a:rPr lang="en-US" dirty="0" err="1" smtClean="0"/>
              <a:t>CaffeNet</a:t>
            </a:r>
            <a:endParaRPr lang="en-US" dirty="0"/>
          </a:p>
        </p:txBody>
      </p:sp>
      <p:pic>
        <p:nvPicPr>
          <p:cNvPr id="4" name="Picture 3" descr="r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4900"/>
            <a:ext cx="9144000" cy="361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TensorRT</a:t>
            </a:r>
            <a:r>
              <a:rPr lang="en-US" dirty="0" smtClean="0"/>
              <a:t>: empirical observations</a:t>
            </a:r>
            <a:endParaRPr lang="en-US" dirty="0"/>
          </a:p>
        </p:txBody>
      </p:sp>
      <p:pic>
        <p:nvPicPr>
          <p:cNvPr id="4" name="Picture 3" descr="nvidia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317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132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from </a:t>
            </a:r>
            <a:r>
              <a:rPr lang="en-US" dirty="0" err="1" smtClean="0"/>
              <a:t>tensorflow</a:t>
            </a:r>
            <a:r>
              <a:rPr lang="en-US" dirty="0" smtClean="0"/>
              <a:t> doc</a:t>
            </a:r>
          </a:p>
          <a:p>
            <a:r>
              <a:rPr lang="en-US" dirty="0" smtClean="0"/>
              <a:t>Overview of quantization methods from survey paper</a:t>
            </a:r>
          </a:p>
          <a:p>
            <a:r>
              <a:rPr lang="en-US" dirty="0" smtClean="0"/>
              <a:t>Two methods in more depth</a:t>
            </a:r>
          </a:p>
          <a:p>
            <a:pPr lvl="1"/>
            <a:r>
              <a:rPr lang="en-US" dirty="0" smtClean="0"/>
              <a:t>One based on two tools</a:t>
            </a:r>
          </a:p>
          <a:p>
            <a:pPr lvl="1"/>
            <a:r>
              <a:rPr lang="en-US" dirty="0" smtClean="0"/>
              <a:t>The other based on a research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9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networks have different range of weights and activations </a:t>
            </a:r>
          </a:p>
          <a:p>
            <a:r>
              <a:rPr lang="en-US" dirty="0" smtClean="0"/>
              <a:t>Weights and activations within same network have different numerical ranges</a:t>
            </a:r>
            <a:endParaRPr lang="en-US" dirty="0"/>
          </a:p>
        </p:txBody>
      </p:sp>
      <p:pic>
        <p:nvPicPr>
          <p:cNvPr id="4" name="Picture 3" descr="r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6875"/>
            <a:ext cx="9144000" cy="2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03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Ristretto</a:t>
            </a:r>
            <a:r>
              <a:rPr lang="en-US" dirty="0" smtClean="0"/>
              <a:t>: a quantization tool built on </a:t>
            </a:r>
            <a:r>
              <a:rPr lang="en-US" dirty="0" err="1" smtClean="0"/>
              <a:t>Caffe</a:t>
            </a:r>
            <a:endParaRPr lang="en-US" dirty="0"/>
          </a:p>
        </p:txBody>
      </p:sp>
      <p:pic>
        <p:nvPicPr>
          <p:cNvPr id="4" name="Picture 3" descr="r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00"/>
            <a:ext cx="9144000" cy="2388054"/>
          </a:xfrm>
          <a:prstGeom prst="rect">
            <a:avLst/>
          </a:prstGeom>
        </p:spPr>
      </p:pic>
      <p:pic>
        <p:nvPicPr>
          <p:cNvPr id="5" name="Picture 4" descr="r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943804"/>
            <a:ext cx="3587750" cy="264114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r2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24" y="3968750"/>
            <a:ext cx="4620276" cy="26162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3196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TensorRT</a:t>
            </a:r>
            <a:endParaRPr lang="en-US" dirty="0"/>
          </a:p>
        </p:txBody>
      </p:sp>
      <p:pic>
        <p:nvPicPr>
          <p:cNvPr id="4" name="Picture 3" descr="nvidia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975"/>
            <a:ext cx="9144000" cy="447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</a:t>
            </a:r>
            <a:r>
              <a:rPr lang="en-US" dirty="0" err="1" smtClean="0"/>
              <a:t>TensorRT</a:t>
            </a:r>
            <a:endParaRPr lang="en-US" dirty="0"/>
          </a:p>
        </p:txBody>
      </p:sp>
      <p:pic>
        <p:nvPicPr>
          <p:cNvPr id="4" name="Picture 3" descr="nvidia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550"/>
            <a:ext cx="9144000" cy="419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" y="4484375"/>
            <a:ext cx="9144000" cy="2436175"/>
          </a:xfrm>
          <a:prstGeom prst="rect">
            <a:avLst/>
          </a:prstGeom>
        </p:spPr>
      </p:pic>
      <p:pic>
        <p:nvPicPr>
          <p:cNvPr id="6" name="Picture 5" descr="r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963737"/>
            <a:ext cx="9144000" cy="231547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378" y="272258"/>
            <a:ext cx="8668547" cy="15057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networks need different bit-widths and formats, </a:t>
            </a:r>
            <a:br>
              <a:rPr lang="en-US" dirty="0" smtClean="0"/>
            </a:br>
            <a:r>
              <a:rPr lang="en-US" dirty="0" smtClean="0"/>
              <a:t>depends on quantization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3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-2"/>
            <a:ext cx="7173120" cy="3377392"/>
          </a:xfrm>
          <a:prstGeom prst="rect">
            <a:avLst/>
          </a:prstGeom>
        </p:spPr>
      </p:pic>
      <p:pic>
        <p:nvPicPr>
          <p:cNvPr id="5" name="Picture 4" descr="r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3492501"/>
            <a:ext cx="7683499" cy="3365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 rot="16200000">
            <a:off x="-2362997" y="3002758"/>
            <a:ext cx="6826257" cy="8207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Different networks need different bit-widths (depends on quantization method)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42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66"/>
            <a:ext cx="8229600" cy="79170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TensorRT</a:t>
            </a:r>
            <a:r>
              <a:rPr lang="en-US" dirty="0" smtClean="0"/>
              <a:t>: network specific thresholds</a:t>
            </a:r>
            <a:endParaRPr lang="en-US" dirty="0"/>
          </a:p>
        </p:txBody>
      </p:sp>
      <p:pic>
        <p:nvPicPr>
          <p:cNvPr id="4" name="Picture 3" descr="nvidia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1172028"/>
            <a:ext cx="4352925" cy="3057071"/>
          </a:xfrm>
          <a:prstGeom prst="rect">
            <a:avLst/>
          </a:prstGeom>
        </p:spPr>
      </p:pic>
      <p:pic>
        <p:nvPicPr>
          <p:cNvPr id="5" name="Picture 4" descr="nvidia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38" y="3714750"/>
            <a:ext cx="4596262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6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461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fixed point better than static fixed point </a:t>
            </a:r>
            <a:br>
              <a:rPr lang="en-US" dirty="0" smtClean="0"/>
            </a:br>
            <a:r>
              <a:rPr lang="en-US" sz="3600" dirty="0" smtClean="0"/>
              <a:t>-&gt; exploits different layers within the network having different numerical ranges</a:t>
            </a:r>
            <a:endParaRPr lang="en-US" sz="3600" dirty="0"/>
          </a:p>
        </p:txBody>
      </p:sp>
      <p:pic>
        <p:nvPicPr>
          <p:cNvPr id="5" name="Picture 4" descr="r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0476"/>
            <a:ext cx="9144000" cy="413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23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Dynamic fixed point performs best</a:t>
            </a:r>
            <a:endParaRPr lang="en-US" dirty="0"/>
          </a:p>
        </p:txBody>
      </p:sp>
      <p:pic>
        <p:nvPicPr>
          <p:cNvPr id="4" name="Picture 3" descr="r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850"/>
            <a:ext cx="6127750" cy="2660650"/>
          </a:xfrm>
          <a:prstGeom prst="rect">
            <a:avLst/>
          </a:prstGeom>
        </p:spPr>
      </p:pic>
      <p:pic>
        <p:nvPicPr>
          <p:cNvPr id="5" name="Picture 4" descr="r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384" y="1202170"/>
            <a:ext cx="5138616" cy="2671330"/>
          </a:xfrm>
          <a:prstGeom prst="rect">
            <a:avLst/>
          </a:prstGeom>
        </p:spPr>
      </p:pic>
      <p:pic>
        <p:nvPicPr>
          <p:cNvPr id="6" name="Picture 5" descr="r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0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6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TensorRT</a:t>
            </a:r>
            <a:r>
              <a:rPr lang="en-US" dirty="0" smtClean="0"/>
              <a:t> accuracy</a:t>
            </a:r>
            <a:endParaRPr lang="en-US" dirty="0"/>
          </a:p>
        </p:txBody>
      </p:sp>
      <p:pic>
        <p:nvPicPr>
          <p:cNvPr id="4" name="Picture 3" descr="nvidia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38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8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sorflow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3450"/>
            <a:ext cx="9144000" cy="4813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25" y="190500"/>
            <a:ext cx="595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www.tensorflow.org</a:t>
            </a:r>
            <a:r>
              <a:rPr lang="en-US" dirty="0" smtClean="0">
                <a:hlinkClick r:id="rId3"/>
              </a:rPr>
              <a:t>/performance/quantization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4150" y="4857750"/>
            <a:ext cx="848922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4150" y="5168900"/>
            <a:ext cx="57531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01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TensorRT</a:t>
            </a:r>
            <a:r>
              <a:rPr lang="en-US" dirty="0" smtClean="0"/>
              <a:t> performance</a:t>
            </a:r>
            <a:endParaRPr lang="en-US" dirty="0"/>
          </a:p>
        </p:txBody>
      </p:sp>
      <p:pic>
        <p:nvPicPr>
          <p:cNvPr id="4" name="Picture 3" descr="nvidia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00"/>
            <a:ext cx="9144000" cy="36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7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22907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Deep Compression: Compressing Deep Neural Networks with Pruning, </a:t>
            </a:r>
            <a:r>
              <a:rPr lang="en-US" b="1" dirty="0" smtClean="0">
                <a:solidFill>
                  <a:srgbClr val="FF0000"/>
                </a:solidFill>
              </a:rPr>
              <a:t>Trained Quantization</a:t>
            </a:r>
            <a:r>
              <a:rPr lang="en-US" dirty="0" smtClean="0"/>
              <a:t> and Huffman Coding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Song Han, </a:t>
            </a:r>
            <a:r>
              <a:rPr lang="en-US" sz="3600" dirty="0" err="1" smtClean="0"/>
              <a:t>Huizi</a:t>
            </a:r>
            <a:r>
              <a:rPr lang="en-US" sz="3600" dirty="0" smtClean="0"/>
              <a:t> Mao, William J. Dally 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ICLR 2016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4485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048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K-means clustering based quantization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9325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Bit-width representation of each weight doesn’t change, so each weight is still the same size</a:t>
            </a:r>
          </a:p>
          <a:p>
            <a:r>
              <a:rPr lang="en-US" sz="2800" dirty="0" smtClean="0"/>
              <a:t>Each weight represented by the mean value of the cluster it belongs to</a:t>
            </a:r>
          </a:p>
          <a:p>
            <a:r>
              <a:rPr lang="en-US" sz="2800" dirty="0" smtClean="0"/>
              <a:t>Number of unique weights change, </a:t>
            </a:r>
            <a:r>
              <a:rPr lang="en-US" sz="2800" dirty="0"/>
              <a:t>s</a:t>
            </a:r>
            <a:r>
              <a:rPr lang="en-US" sz="2800" dirty="0" smtClean="0"/>
              <a:t>torage requirements reduce due to this weight sharing</a:t>
            </a:r>
            <a:endParaRPr lang="en-US" sz="2800" dirty="0"/>
          </a:p>
        </p:txBody>
      </p:sp>
      <p:pic>
        <p:nvPicPr>
          <p:cNvPr id="5" name="Picture 4" descr="clusterin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383726"/>
            <a:ext cx="4892675" cy="2183124"/>
          </a:xfrm>
          <a:prstGeom prst="rect">
            <a:avLst/>
          </a:prstGeom>
        </p:spPr>
      </p:pic>
      <p:pic>
        <p:nvPicPr>
          <p:cNvPr id="6" name="Picture 5" descr="clusterin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25" y="4504236"/>
            <a:ext cx="3292475" cy="971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45124" y="5462627"/>
            <a:ext cx="3698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Minimizes within cluster </a:t>
            </a:r>
          </a:p>
          <a:p>
            <a:pPr algn="ctr"/>
            <a:r>
              <a:rPr lang="en-US" dirty="0" smtClean="0"/>
              <a:t>sum of squares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14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Cluster initialization</a:t>
            </a:r>
            <a:endParaRPr lang="en-US" dirty="0"/>
          </a:p>
        </p:txBody>
      </p:sp>
      <p:pic>
        <p:nvPicPr>
          <p:cNvPr id="4" name="Picture 3" descr="initializ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917574"/>
            <a:ext cx="8480425" cy="562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0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Initialization gives best results</a:t>
            </a:r>
            <a:endParaRPr lang="en-US" dirty="0"/>
          </a:p>
        </p:txBody>
      </p:sp>
      <p:pic>
        <p:nvPicPr>
          <p:cNvPr id="4" name="Picture 3" descr="initialize-resul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9144000" cy="2638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953000"/>
            <a:ext cx="8969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Larger weights play a more important role than smaller weights (Han et al., 2015), but there are fewer of these large weights. Thus for both random initialization and density-based initialization, very few centroids have large absolute value which results in poor representation of these few large weights. Linear initialization does not suffer from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819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6242" y="211138"/>
            <a:ext cx="9144000" cy="788987"/>
          </a:xfrm>
        </p:spPr>
        <p:txBody>
          <a:bodyPr>
            <a:normAutofit/>
          </a:bodyPr>
          <a:lstStyle/>
          <a:p>
            <a:r>
              <a:rPr lang="en-US" dirty="0" smtClean="0"/>
              <a:t>Quantization after pruning</a:t>
            </a:r>
            <a:endParaRPr lang="en-US" dirty="0"/>
          </a:p>
        </p:txBody>
      </p:sp>
      <p:pic>
        <p:nvPicPr>
          <p:cNvPr id="5" name="Picture 4" descr="cluste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5" y="1111250"/>
            <a:ext cx="8318499" cy="46728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375" y="5784116"/>
            <a:ext cx="882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Unsupervised K-Means clustering of weights benefits from pruning. </a:t>
            </a:r>
          </a:p>
          <a:p>
            <a:pPr algn="ctr"/>
            <a:r>
              <a:rPr lang="en-US" dirty="0" smtClean="0"/>
              <a:t>Pruning retains more important weights, that can be grouped into more meaningful clusters.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4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836612"/>
          </a:xfrm>
        </p:spPr>
        <p:txBody>
          <a:bodyPr/>
          <a:lstStyle/>
          <a:p>
            <a:r>
              <a:rPr lang="en-US" dirty="0" smtClean="0"/>
              <a:t>Benefits of pruning</a:t>
            </a:r>
            <a:endParaRPr lang="en-US" dirty="0"/>
          </a:p>
        </p:txBody>
      </p:sp>
      <p:pic>
        <p:nvPicPr>
          <p:cNvPr id="6" name="Picture 5" descr="deepcompression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" y="1468098"/>
            <a:ext cx="8800459" cy="489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80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Huffman encoding</a:t>
            </a:r>
            <a:endParaRPr lang="en-US" dirty="0"/>
          </a:p>
        </p:txBody>
      </p:sp>
      <p:pic>
        <p:nvPicPr>
          <p:cNvPr id="4" name="Picture 3" descr="huffma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1641475"/>
            <a:ext cx="3721100" cy="3860800"/>
          </a:xfrm>
          <a:prstGeom prst="rect">
            <a:avLst/>
          </a:prstGeom>
        </p:spPr>
      </p:pic>
      <p:pic>
        <p:nvPicPr>
          <p:cNvPr id="5" name="Picture 4" descr="huffm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5" y="1793875"/>
            <a:ext cx="4511675" cy="255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97375" y="4714875"/>
            <a:ext cx="475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Opportunity for Huffman Encoding, as seen from </a:t>
            </a:r>
          </a:p>
          <a:p>
            <a:pPr algn="ctr"/>
            <a:r>
              <a:rPr lang="en-US" dirty="0" smtClean="0"/>
              <a:t>the empirical values of weights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57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flow</a:t>
            </a:r>
            <a:endParaRPr lang="en-US" dirty="0"/>
          </a:p>
        </p:txBody>
      </p:sp>
      <p:pic>
        <p:nvPicPr>
          <p:cNvPr id="4" name="Picture 3" descr="deepcompressio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322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9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FC layer performance improvements</a:t>
            </a:r>
            <a:endParaRPr lang="en-US" dirty="0"/>
          </a:p>
        </p:txBody>
      </p:sp>
      <p:pic>
        <p:nvPicPr>
          <p:cNvPr id="4" name="Picture 3" descr="lat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338"/>
            <a:ext cx="9144000" cy="2760662"/>
          </a:xfrm>
          <a:prstGeom prst="rect">
            <a:avLst/>
          </a:prstGeom>
        </p:spPr>
      </p:pic>
      <p:pic>
        <p:nvPicPr>
          <p:cNvPr id="6" name="Picture 5" descr="laten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4502"/>
            <a:ext cx="9144000" cy="223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6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nsorflow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9144000" cy="6715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625" y="190500"/>
            <a:ext cx="595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www.tensorflow.org</a:t>
            </a:r>
            <a:r>
              <a:rPr lang="en-US" dirty="0" smtClean="0">
                <a:hlinkClick r:id="rId3"/>
              </a:rPr>
              <a:t>/performance/quantization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79797" y="1942584"/>
            <a:ext cx="88854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storage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9797" y="3825359"/>
            <a:ext cx="8643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latency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2197" y="5549384"/>
            <a:ext cx="829261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energy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5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0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Accuracy and data storage </a:t>
            </a:r>
            <a:br>
              <a:rPr lang="en-US" dirty="0" smtClean="0"/>
            </a:br>
            <a:r>
              <a:rPr lang="en-US" sz="2700" dirty="0" smtClean="0"/>
              <a:t>-&gt; network weights and activations/ quantization bit widths.</a:t>
            </a:r>
            <a:br>
              <a:rPr lang="en-US" sz="27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Latency/energy</a:t>
            </a:r>
            <a:br>
              <a:rPr lang="en-US" dirty="0" smtClean="0"/>
            </a:br>
            <a:r>
              <a:rPr lang="en-US" sz="2400" dirty="0" smtClean="0"/>
              <a:t>-&gt; hardware platform </a:t>
            </a:r>
            <a:br>
              <a:rPr lang="en-US" sz="2400" dirty="0" smtClean="0"/>
            </a:br>
            <a:r>
              <a:rPr lang="en-US" sz="2400" dirty="0" smtClean="0"/>
              <a:t>(CPU with SIMD vs. GPU vs. FPGA? has floating point co-processor unit? 8-bit vs. 16 bit vs. 32 bit addressing ……)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0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Floating vs. fixed </a:t>
            </a:r>
            <a:r>
              <a:rPr lang="en-US" sz="3600" dirty="0" smtClean="0"/>
              <a:t>point performance, </a:t>
            </a:r>
            <a:br>
              <a:rPr lang="en-US" sz="3600" dirty="0" smtClean="0"/>
            </a:br>
            <a:r>
              <a:rPr lang="en-US" sz="3600" dirty="0" smtClean="0"/>
              <a:t>hardware dependency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(1) http://</a:t>
            </a:r>
            <a:r>
              <a:rPr lang="en-US" dirty="0" err="1"/>
              <a:t>www.ti.com</a:t>
            </a:r>
            <a:r>
              <a:rPr lang="en-US" dirty="0"/>
              <a:t>/lit/</a:t>
            </a:r>
            <a:r>
              <a:rPr lang="en-US" dirty="0" err="1"/>
              <a:t>wp</a:t>
            </a:r>
            <a:r>
              <a:rPr lang="en-US" dirty="0"/>
              <a:t>/spry061/spry061.pdf</a:t>
            </a:r>
          </a:p>
          <a:p>
            <a:pPr marL="0" indent="0">
              <a:buNone/>
            </a:pPr>
            <a:r>
              <a:rPr lang="en-US" dirty="0"/>
              <a:t>(2) https://</a:t>
            </a:r>
            <a:r>
              <a:rPr lang="en-US" dirty="0" err="1"/>
              <a:t>www.eetimes.com</a:t>
            </a:r>
            <a:r>
              <a:rPr lang="en-US" dirty="0"/>
              <a:t>/</a:t>
            </a:r>
            <a:r>
              <a:rPr lang="en-US" dirty="0" err="1"/>
              <a:t>document.asp?doc_id</a:t>
            </a:r>
            <a:r>
              <a:rPr lang="en-US" dirty="0"/>
              <a:t>=1275364</a:t>
            </a:r>
          </a:p>
          <a:p>
            <a:pPr marL="0" indent="0">
              <a:buNone/>
            </a:pPr>
            <a:r>
              <a:rPr lang="en-US" dirty="0"/>
              <a:t>(3) https://</a:t>
            </a:r>
            <a:r>
              <a:rPr lang="en-US" dirty="0" err="1"/>
              <a:t>stackoverflow.com</a:t>
            </a:r>
            <a:r>
              <a:rPr lang="en-US" dirty="0"/>
              <a:t>/questions/25351114/is-fixed-point-math-faster-than-floating-point-on-armv7-a</a:t>
            </a:r>
          </a:p>
          <a:p>
            <a:pPr marL="0" indent="0">
              <a:buNone/>
            </a:pPr>
            <a:r>
              <a:rPr lang="en-US" dirty="0"/>
              <a:t>(4) https://</a:t>
            </a:r>
            <a:r>
              <a:rPr lang="en-US" dirty="0" err="1"/>
              <a:t>community.arm.com</a:t>
            </a:r>
            <a:r>
              <a:rPr lang="en-US" dirty="0"/>
              <a:t>/processors/f/discussions/1466/neon-fixed-point-coding-and-fixed-vs-floating-point-operations-performance-comparison</a:t>
            </a:r>
          </a:p>
          <a:p>
            <a:pPr marL="0" indent="0">
              <a:buNone/>
            </a:pPr>
            <a:r>
              <a:rPr lang="en-US" dirty="0"/>
              <a:t>(5) challenges of fixed point: http://</a:t>
            </a:r>
            <a:r>
              <a:rPr lang="en-US" dirty="0" err="1"/>
              <a:t>www.artist-embedded.org</a:t>
            </a:r>
            <a:r>
              <a:rPr lang="en-US" dirty="0"/>
              <a:t>/docs/Events/2009/</a:t>
            </a:r>
            <a:r>
              <a:rPr lang="en-US" dirty="0" err="1"/>
              <a:t>EmbeddedControl</a:t>
            </a:r>
            <a:r>
              <a:rPr lang="en-US" dirty="0"/>
              <a:t>/SLIDES/</a:t>
            </a:r>
            <a:r>
              <a:rPr lang="en-US" dirty="0" err="1"/>
              <a:t>FixPoint.pdf</a:t>
            </a:r>
            <a:r>
              <a:rPr lang="en-US" dirty="0"/>
              <a:t> slide 20</a:t>
            </a:r>
          </a:p>
          <a:p>
            <a:pPr marL="0" indent="0">
              <a:buNone/>
            </a:pPr>
            <a:r>
              <a:rPr lang="en-US" dirty="0"/>
              <a:t>(6) https://</a:t>
            </a:r>
            <a:r>
              <a:rPr lang="en-US" dirty="0" err="1"/>
              <a:t>blogs.mentor.com</a:t>
            </a:r>
            <a:r>
              <a:rPr lang="en-US" dirty="0"/>
              <a:t>/</a:t>
            </a:r>
            <a:r>
              <a:rPr lang="en-US" dirty="0" err="1"/>
              <a:t>colinwalls</a:t>
            </a:r>
            <a:r>
              <a:rPr lang="en-US" dirty="0"/>
              <a:t>/blog/2012/09/10/the-floating-point-argument/</a:t>
            </a:r>
          </a:p>
          <a:p>
            <a:pPr marL="0" indent="0">
              <a:buNone/>
            </a:pPr>
            <a:r>
              <a:rPr lang="en-US" dirty="0"/>
              <a:t>(7) https://</a:t>
            </a:r>
            <a:r>
              <a:rPr lang="en-US" dirty="0" err="1"/>
              <a:t>dsp.stackexchange.com</a:t>
            </a:r>
            <a:r>
              <a:rPr lang="en-US" dirty="0"/>
              <a:t>/questions/4835/relative-merits-of-fixed-point-</a:t>
            </a:r>
            <a:r>
              <a:rPr lang="en-US" dirty="0" err="1"/>
              <a:t>vs</a:t>
            </a:r>
            <a:r>
              <a:rPr lang="en-US" dirty="0"/>
              <a:t>-floating-point-computation</a:t>
            </a:r>
          </a:p>
        </p:txBody>
      </p:sp>
    </p:spTree>
    <p:extLst>
      <p:ext uri="{BB962C8B-B14F-4D97-AF65-F5344CB8AC3E}">
        <p14:creationId xmlns:p14="http://schemas.microsoft.com/office/powerpoint/2010/main" val="345889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Riju</a:t>
            </a:r>
            <a:r>
              <a:rPr lang="en-US" dirty="0" smtClean="0"/>
              <a:t> to-do: update page with slides/ other content</a:t>
            </a:r>
            <a:endParaRPr lang="en-US" dirty="0"/>
          </a:p>
          <a:p>
            <a:r>
              <a:rPr lang="en-US" dirty="0" smtClean="0"/>
              <a:t>Fri one-to-one class </a:t>
            </a:r>
            <a:r>
              <a:rPr lang="en-US" dirty="0" err="1" smtClean="0"/>
              <a:t>Pranshu</a:t>
            </a:r>
            <a:r>
              <a:rPr lang="en-US" dirty="0" smtClean="0"/>
              <a:t>, Daniel</a:t>
            </a:r>
          </a:p>
          <a:p>
            <a:r>
              <a:rPr lang="en-US" dirty="0" smtClean="0"/>
              <a:t>Tue: finish factorization with CP/Tucker decomposition for tensors, sum up decomposition, pruning, quantization i.e. all post training network optimization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3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tewardenbl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-47625"/>
            <a:ext cx="8945768" cy="6985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333375" y="1682750"/>
            <a:ext cx="2635250" cy="1587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57297" y="3137416"/>
            <a:ext cx="10054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accuracy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875" y="334665"/>
            <a:ext cx="8945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</a:t>
            </a:r>
            <a:r>
              <a:rPr lang="en-US" dirty="0" err="1" smtClean="0">
                <a:hlinkClick r:id="rId3"/>
              </a:rPr>
              <a:t>petewarden.com</a:t>
            </a:r>
            <a:r>
              <a:rPr lang="en-US" dirty="0" smtClean="0">
                <a:hlinkClick r:id="rId3"/>
              </a:rPr>
              <a:t>/2015/05/23/why-are-eight-bits-enough-for-deep-neural-networks/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nsorflow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9144000" cy="4429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41672" y="25916"/>
            <a:ext cx="10054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accuracy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 descr="tensorflow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6000"/>
            <a:ext cx="9144000" cy="203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94000" y="4445000"/>
            <a:ext cx="595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4"/>
              </a:rPr>
              <a:t>https://</a:t>
            </a:r>
            <a:r>
              <a:rPr lang="en-US" dirty="0" err="1" smtClean="0">
                <a:hlinkClick r:id="rId4"/>
              </a:rPr>
              <a:t>www.tensorflow.org</a:t>
            </a:r>
            <a:r>
              <a:rPr lang="en-US" dirty="0" smtClean="0">
                <a:hlinkClick r:id="rId4"/>
              </a:rPr>
              <a:t>/performance/quantization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53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01" y="274638"/>
            <a:ext cx="95726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declare fixed point variables in code? How to do fixed point math in code?</a:t>
            </a:r>
            <a:endParaRPr lang="en-US" dirty="0"/>
          </a:p>
        </p:txBody>
      </p:sp>
      <p:pic>
        <p:nvPicPr>
          <p:cNvPr id="4" name="Picture 3" descr="lib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75"/>
            <a:ext cx="9144000" cy="42348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40337" y="1811893"/>
            <a:ext cx="3972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://github.com/eteran/cpp-utilities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0497" y="6044168"/>
            <a:ext cx="378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Wrapper class with integer arithmetic.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01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en-US" dirty="0" smtClean="0"/>
              <a:t>Quantization results comparison</a:t>
            </a:r>
            <a:endParaRPr lang="en-US" dirty="0"/>
          </a:p>
        </p:txBody>
      </p:sp>
      <p:pic>
        <p:nvPicPr>
          <p:cNvPr id="4" name="Picture 3" descr="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144000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75" y="5480129"/>
            <a:ext cx="727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Network: </a:t>
            </a:r>
            <a:r>
              <a:rPr lang="en-US" dirty="0" err="1" smtClean="0"/>
              <a:t>Alexnet</a:t>
            </a:r>
            <a:r>
              <a:rPr lang="en-US" dirty="0" smtClean="0"/>
              <a:t>     Dataset: </a:t>
            </a:r>
            <a:r>
              <a:rPr lang="en-US" dirty="0" err="1" smtClean="0"/>
              <a:t>Imagenet</a:t>
            </a:r>
            <a:r>
              <a:rPr lang="en-US" dirty="0" smtClean="0"/>
              <a:t>     Accuracy measured: Top-5 error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4625" y="6008885"/>
            <a:ext cx="879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From V. </a:t>
            </a:r>
            <a:r>
              <a:rPr lang="en-US" b="1" dirty="0" err="1" smtClean="0">
                <a:solidFill>
                  <a:srgbClr val="0000FF"/>
                </a:solidFill>
              </a:rPr>
              <a:t>Sze</a:t>
            </a:r>
            <a:r>
              <a:rPr lang="en-US" b="1" dirty="0" smtClean="0">
                <a:solidFill>
                  <a:srgbClr val="0000FF"/>
                </a:solidFill>
              </a:rPr>
              <a:t>, T.-J. Yang, Y.-H. Chen, J. </a:t>
            </a:r>
            <a:r>
              <a:rPr lang="en-US" b="1" dirty="0" err="1" smtClean="0">
                <a:solidFill>
                  <a:srgbClr val="0000FF"/>
                </a:solidFill>
              </a:rPr>
              <a:t>Emer</a:t>
            </a:r>
            <a:r>
              <a:rPr lang="en-US" b="1" dirty="0" smtClean="0">
                <a:solidFill>
                  <a:srgbClr val="0000FF"/>
                </a:solidFill>
              </a:rPr>
              <a:t>, "Efficient Processing of Deep Neural Networks: A Tutorial and Survey," </a:t>
            </a:r>
            <a:r>
              <a:rPr lang="en-US" b="1" dirty="0" err="1" smtClean="0">
                <a:solidFill>
                  <a:srgbClr val="0000FF"/>
                </a:solidFill>
              </a:rPr>
              <a:t>arXiv</a:t>
            </a:r>
            <a:r>
              <a:rPr lang="en-US" b="1" dirty="0" smtClean="0">
                <a:solidFill>
                  <a:srgbClr val="0000FF"/>
                </a:solidFill>
              </a:rPr>
              <a:t>, 2017.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6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Quantization results: only weights</a:t>
            </a:r>
            <a:endParaRPr lang="en-US" dirty="0"/>
          </a:p>
        </p:txBody>
      </p:sp>
      <p:pic>
        <p:nvPicPr>
          <p:cNvPr id="4" name="Picture 3" descr="comparis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875"/>
            <a:ext cx="9144000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375" y="5480129"/>
            <a:ext cx="727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Network: </a:t>
            </a:r>
            <a:r>
              <a:rPr lang="en-US" dirty="0" err="1" smtClean="0"/>
              <a:t>Alexnet</a:t>
            </a:r>
            <a:r>
              <a:rPr lang="en-US" dirty="0" smtClean="0"/>
              <a:t>     Dataset: </a:t>
            </a:r>
            <a:r>
              <a:rPr lang="en-US" dirty="0" err="1" smtClean="0"/>
              <a:t>Imagenet</a:t>
            </a:r>
            <a:r>
              <a:rPr lang="en-US" dirty="0" smtClean="0"/>
              <a:t>     Accuracy measured: Top-5 error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8750" y="2397125"/>
            <a:ext cx="7635875" cy="8572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4625" y="6008885"/>
            <a:ext cx="8794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From V. </a:t>
            </a:r>
            <a:r>
              <a:rPr lang="en-US" b="1" dirty="0" err="1" smtClean="0">
                <a:solidFill>
                  <a:srgbClr val="0000FF"/>
                </a:solidFill>
              </a:rPr>
              <a:t>Sze</a:t>
            </a:r>
            <a:r>
              <a:rPr lang="en-US" b="1" dirty="0" smtClean="0">
                <a:solidFill>
                  <a:srgbClr val="0000FF"/>
                </a:solidFill>
              </a:rPr>
              <a:t>, T.-J. Yang, Y.-H. Chen, J. </a:t>
            </a:r>
            <a:r>
              <a:rPr lang="en-US" b="1" dirty="0" err="1" smtClean="0">
                <a:solidFill>
                  <a:srgbClr val="0000FF"/>
                </a:solidFill>
              </a:rPr>
              <a:t>Emer</a:t>
            </a:r>
            <a:r>
              <a:rPr lang="en-US" b="1" dirty="0" smtClean="0">
                <a:solidFill>
                  <a:srgbClr val="0000FF"/>
                </a:solidFill>
              </a:rPr>
              <a:t>, "Efficient Processing of Deep Neural Networks: A Tutorial and Survey," </a:t>
            </a:r>
            <a:r>
              <a:rPr lang="en-US" b="1" dirty="0" err="1" smtClean="0">
                <a:solidFill>
                  <a:srgbClr val="0000FF"/>
                </a:solidFill>
              </a:rPr>
              <a:t>arXiv</a:t>
            </a:r>
            <a:r>
              <a:rPr lang="en-US" b="1" dirty="0" smtClean="0">
                <a:solidFill>
                  <a:srgbClr val="0000FF"/>
                </a:solidFill>
              </a:rPr>
              <a:t>, 2017.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8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1054</Words>
  <Application>Microsoft Macintosh PowerPoint</Application>
  <PresentationFormat>On-screen Show (4:3)</PresentationFormat>
  <Paragraphs>95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Quantization</vt:lpstr>
      <vt:lpstr>Content</vt:lpstr>
      <vt:lpstr>PowerPoint Presentation</vt:lpstr>
      <vt:lpstr>PowerPoint Presentation</vt:lpstr>
      <vt:lpstr>PowerPoint Presentation</vt:lpstr>
      <vt:lpstr>PowerPoint Presentation</vt:lpstr>
      <vt:lpstr>How to declare fixed point variables in code? How to do fixed point math in code?</vt:lpstr>
      <vt:lpstr>Quantization results comparison</vt:lpstr>
      <vt:lpstr>Quantization results: only weights</vt:lpstr>
      <vt:lpstr>Quantization results: both weights and activations</vt:lpstr>
      <vt:lpstr>Quantization results: binary values</vt:lpstr>
      <vt:lpstr>Quantization results: more details</vt:lpstr>
      <vt:lpstr>Dynamic fixed point</vt:lpstr>
      <vt:lpstr>Ristretto quantization methods: fixed point, dynamic fixed point, minifloat</vt:lpstr>
      <vt:lpstr>Dynamic Fixed Point, where to put the point?</vt:lpstr>
      <vt:lpstr>TensorRT: where to saturate?</vt:lpstr>
      <vt:lpstr>Empirical observations: Dynamic range of parameters and activations in LENET</vt:lpstr>
      <vt:lpstr>Empirical observations: Dynamic range of weights and parameters in CaffeNet</vt:lpstr>
      <vt:lpstr>TensorRT: empirical observations</vt:lpstr>
      <vt:lpstr>Empirical Observations</vt:lpstr>
      <vt:lpstr>Ristretto: a quantization tool built on Caffe</vt:lpstr>
      <vt:lpstr>For TensorRT</vt:lpstr>
      <vt:lpstr>For TensorRT</vt:lpstr>
      <vt:lpstr>Different networks need different bit-widths and formats,  depends on quantization method</vt:lpstr>
      <vt:lpstr>Different networks need different bit-widths (depends on quantization method)</vt:lpstr>
      <vt:lpstr>TensorRT: network specific thresholds</vt:lpstr>
      <vt:lpstr>Dynamic fixed point better than static fixed point  -&gt; exploits different layers within the network having different numerical ranges</vt:lpstr>
      <vt:lpstr>Dynamic fixed point performs best</vt:lpstr>
      <vt:lpstr>TensorRT accuracy</vt:lpstr>
      <vt:lpstr>TensorRT performance</vt:lpstr>
      <vt:lpstr>Deep Compression: Compressing Deep Neural Networks with Pruning, Trained Quantization and Huffman Coding    Song Han, Huizi Mao, William J. Dally   ICLR 2016</vt:lpstr>
      <vt:lpstr>K-means clustering based quantization </vt:lpstr>
      <vt:lpstr>Cluster initialization</vt:lpstr>
      <vt:lpstr>Linear Initialization gives best results</vt:lpstr>
      <vt:lpstr>Quantization after pruning</vt:lpstr>
      <vt:lpstr>Benefits of pruning</vt:lpstr>
      <vt:lpstr>Huffman encoding</vt:lpstr>
      <vt:lpstr>Overall flow</vt:lpstr>
      <vt:lpstr>FC layer performance improvements</vt:lpstr>
      <vt:lpstr>Accuracy and data storage  -&gt; network weights and activations/ quantization bit widths.  Latency/energy -&gt; hardware platform  (CPU with SIMD vs. GPU vs. FPGA? has floating point co-processor unit? 8-bit vs. 16 bit vs. 32 bit addressing ……) </vt:lpstr>
      <vt:lpstr>Floating vs. fixed point performance,  hardware dependency </vt:lpstr>
      <vt:lpstr>Next ….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Rijurekha</dc:creator>
  <cp:lastModifiedBy>Rijurekha</cp:lastModifiedBy>
  <cp:revision>206</cp:revision>
  <dcterms:created xsi:type="dcterms:W3CDTF">2018-03-20T01:07:36Z</dcterms:created>
  <dcterms:modified xsi:type="dcterms:W3CDTF">2018-03-20T08:30:49Z</dcterms:modified>
</cp:coreProperties>
</file>