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3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4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5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6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7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8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9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65.xml" ContentType="application/vnd.openxmlformats-officedocument.presentationml.tags+xml"/>
  <Override PartName="/ppt/notesSlides/notesSlide12.xml" ContentType="application/vnd.openxmlformats-officedocument.presentationml.notesSlide+xml"/>
  <Override PartName="/ppt/tags/tag66.xml" ContentType="application/vnd.openxmlformats-officedocument.presentationml.tags+xml"/>
  <Override PartName="/ppt/notesSlides/notesSlide13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14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notesSlides/notesSlide15.xml" ContentType="application/vnd.openxmlformats-officedocument.presentationml.notesSlide+xml"/>
  <Override PartName="/ppt/tags/tag95.xml" ContentType="application/vnd.openxmlformats-officedocument.presentationml.tags+xml"/>
  <Override PartName="/ppt/notesSlides/notesSlide16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notesSlides/notesSlide17.xml" ContentType="application/vnd.openxmlformats-officedocument.presentationml.notesSlide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notesSlides/notesSlide18.xml" ContentType="application/vnd.openxmlformats-officedocument.presentationml.notesSlide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601" r:id="rId3"/>
    <p:sldId id="608" r:id="rId4"/>
    <p:sldId id="609" r:id="rId5"/>
    <p:sldId id="610" r:id="rId6"/>
    <p:sldId id="611" r:id="rId7"/>
    <p:sldId id="612" r:id="rId8"/>
    <p:sldId id="613" r:id="rId9"/>
    <p:sldId id="614" r:id="rId10"/>
    <p:sldId id="615" r:id="rId11"/>
    <p:sldId id="602" r:id="rId12"/>
    <p:sldId id="616" r:id="rId13"/>
    <p:sldId id="617" r:id="rId14"/>
    <p:sldId id="618" r:id="rId15"/>
    <p:sldId id="619" r:id="rId16"/>
    <p:sldId id="620" r:id="rId17"/>
    <p:sldId id="621" r:id="rId18"/>
    <p:sldId id="622" r:id="rId19"/>
    <p:sldId id="623" r:id="rId20"/>
    <p:sldId id="624" r:id="rId21"/>
    <p:sldId id="605" r:id="rId22"/>
    <p:sldId id="625" r:id="rId23"/>
    <p:sldId id="626" r:id="rId24"/>
    <p:sldId id="627" r:id="rId25"/>
    <p:sldId id="628" r:id="rId26"/>
    <p:sldId id="629" r:id="rId27"/>
    <p:sldId id="630" r:id="rId28"/>
    <p:sldId id="631" r:id="rId29"/>
    <p:sldId id="632" r:id="rId30"/>
    <p:sldId id="633" r:id="rId31"/>
    <p:sldId id="634" r:id="rId32"/>
    <p:sldId id="607" r:id="rId33"/>
    <p:sldId id="635" r:id="rId34"/>
    <p:sldId id="636" r:id="rId35"/>
    <p:sldId id="637" r:id="rId36"/>
    <p:sldId id="588" r:id="rId37"/>
    <p:sldId id="589" r:id="rId38"/>
    <p:sldId id="590" r:id="rId39"/>
    <p:sldId id="591" r:id="rId40"/>
    <p:sldId id="592" r:id="rId41"/>
    <p:sldId id="593" r:id="rId42"/>
    <p:sldId id="594" r:id="rId43"/>
    <p:sldId id="599" r:id="rId44"/>
  </p:sldIdLst>
  <p:sldSz cx="9144000" cy="6858000" type="screen4x3"/>
  <p:notesSz cx="6858000" cy="9144000"/>
  <p:custDataLst>
    <p:tags r:id="rId46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008000"/>
    <a:srgbClr val="CCCCFF"/>
    <a:srgbClr val="FFFF66"/>
    <a:srgbClr val="FFCCFF"/>
    <a:srgbClr val="A50021"/>
    <a:srgbClr val="FF9933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660"/>
  </p:normalViewPr>
  <p:slideViewPr>
    <p:cSldViewPr showGuides="1"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60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5344E46F-5962-4099-9D8C-3E64D8308E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6825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E55D5587-9DAF-4627-AE31-AF5C0A58164D}" type="slidenum">
              <a:rPr lang="en-US" altLang="en-US">
                <a:latin typeface="Arial" pitchFamily="34" charset="0"/>
              </a:rPr>
              <a:pPr eaLnBrk="1" hangingPunct="1"/>
              <a:t>4</a:t>
            </a:fld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r" eaLnBrk="1" hangingPunct="1"/>
            <a:fld id="{20E6491B-25DD-48CD-9721-0CCB6D72B393}" type="slidenum">
              <a:rPr lang="en-US" altLang="en-US" sz="1200">
                <a:latin typeface="Arial" pitchFamily="34" charset="0"/>
              </a:rPr>
              <a:pPr algn="r" eaLnBrk="1" hangingPunct="1"/>
              <a:t>16</a:t>
            </a:fld>
            <a:endParaRPr lang="en-US" altLang="en-US" sz="120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58BAFA16-330A-469B-AE92-CABCF12343C6}" type="slidenum">
              <a:rPr lang="en-US" altLang="en-US">
                <a:latin typeface="Arial" pitchFamily="34" charset="0"/>
              </a:rPr>
              <a:pPr eaLnBrk="1" hangingPunct="1"/>
              <a:t>17</a:t>
            </a:fld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B31EDA93-5AFE-4786-A3CF-20A77D028A53}" type="slidenum">
              <a:rPr lang="en-US" altLang="en-US">
                <a:latin typeface="Arial" pitchFamily="34" charset="0"/>
              </a:rPr>
              <a:pPr eaLnBrk="1" hangingPunct="1"/>
              <a:t>18</a:t>
            </a:fld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5325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r" eaLnBrk="1" hangingPunct="1"/>
            <a:fld id="{9A9CDE46-0128-416F-90B3-F1B0569FB0F5}" type="slidenum">
              <a:rPr lang="en-US" altLang="en-US" sz="1200">
                <a:latin typeface="Arial" pitchFamily="34" charset="0"/>
              </a:rPr>
              <a:pPr algn="r" eaLnBrk="1" hangingPunct="1"/>
              <a:t>19</a:t>
            </a:fld>
            <a:endParaRPr lang="en-US" altLang="en-US" sz="120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8E03D31B-2AFD-4E88-A2A9-81965C90B169}" type="slidenum">
              <a:rPr lang="en-US" altLang="en-US">
                <a:latin typeface="Arial" pitchFamily="34" charset="0"/>
              </a:rPr>
              <a:pPr eaLnBrk="1" hangingPunct="1"/>
              <a:t>20</a:t>
            </a:fld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C3B7BD61-4DFF-4637-9FA3-18BC02595CE8}" type="slidenum">
              <a:rPr lang="en-US" altLang="en-US">
                <a:latin typeface="Arial" pitchFamily="34" charset="0"/>
              </a:rPr>
              <a:pPr eaLnBrk="1" hangingPunct="1"/>
              <a:t>27</a:t>
            </a:fld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563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r" eaLnBrk="1" hangingPunct="1"/>
            <a:fld id="{BFFED956-9ADC-415A-8F38-1A09E0685C45}" type="slidenum">
              <a:rPr lang="en-US" altLang="en-US" sz="1200">
                <a:latin typeface="Arial" pitchFamily="34" charset="0"/>
              </a:rPr>
              <a:pPr algn="r" eaLnBrk="1" hangingPunct="1"/>
              <a:t>28</a:t>
            </a:fld>
            <a:endParaRPr lang="en-US" altLang="en-US" sz="120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573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r" eaLnBrk="1" hangingPunct="1"/>
            <a:fld id="{CECB6FAD-2B84-4DEA-B7C1-DF969963FE11}" type="slidenum">
              <a:rPr lang="en-US" altLang="en-US" sz="1200">
                <a:latin typeface="Arial" pitchFamily="34" charset="0"/>
              </a:rPr>
              <a:pPr algn="r" eaLnBrk="1" hangingPunct="1"/>
              <a:t>29</a:t>
            </a:fld>
            <a:endParaRPr lang="en-US" altLang="en-US" sz="120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5837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r" eaLnBrk="1" hangingPunct="1"/>
            <a:fld id="{17849011-B16C-46FE-ABE2-89FBD8267DD4}" type="slidenum">
              <a:rPr lang="en-US" altLang="en-US" sz="1200">
                <a:latin typeface="Arial" pitchFamily="34" charset="0"/>
              </a:rPr>
              <a:pPr algn="r" eaLnBrk="1" hangingPunct="1"/>
              <a:t>30</a:t>
            </a:fld>
            <a:endParaRPr lang="en-US" altLang="en-US" sz="120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0FADB98D-B48E-499E-B300-BCD4256CDDEA}" type="slidenum">
              <a:rPr lang="en-US" altLang="en-US">
                <a:latin typeface="Arial" pitchFamily="34" charset="0"/>
              </a:rPr>
              <a:pPr eaLnBrk="1" hangingPunct="1"/>
              <a:t>31</a:t>
            </a:fld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CD711873-4CA1-40B7-B57B-7EA0EC6CADF1}" type="slidenum">
              <a:rPr lang="en-US" altLang="en-US">
                <a:latin typeface="Arial" pitchFamily="34" charset="0"/>
              </a:rPr>
              <a:pPr eaLnBrk="1" hangingPunct="1"/>
              <a:t>5</a:t>
            </a:fld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19BFF31D-83CF-4771-9F63-9F2FC4038136}" type="slidenum">
              <a:rPr lang="en-US" altLang="en-US">
                <a:latin typeface="Arial" pitchFamily="34" charset="0"/>
              </a:rPr>
              <a:pPr eaLnBrk="1" hangingPunct="1"/>
              <a:t>33</a:t>
            </a:fld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FF901DDC-15C9-4845-AE9E-EC522A1FF23F}" type="slidenum">
              <a:rPr lang="en-US" altLang="en-US">
                <a:latin typeface="Arial" pitchFamily="34" charset="0"/>
              </a:rPr>
              <a:pPr eaLnBrk="1" hangingPunct="1"/>
              <a:t>34</a:t>
            </a:fld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6246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r" eaLnBrk="1" hangingPunct="1"/>
            <a:fld id="{3681D8E0-EB8F-4D12-BD38-31ED91FABF08}" type="slidenum">
              <a:rPr lang="en-US" altLang="en-US" sz="1200">
                <a:latin typeface="Arial" pitchFamily="34" charset="0"/>
              </a:rPr>
              <a:pPr algn="r" eaLnBrk="1" hangingPunct="1"/>
              <a:t>35</a:t>
            </a:fld>
            <a:endParaRPr lang="en-US" altLang="en-US" sz="120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D0B87256-6787-489C-B008-FE73A393A371}" type="slidenum">
              <a:rPr lang="en-US" altLang="en-US">
                <a:latin typeface="Arial" pitchFamily="34" charset="0"/>
              </a:rPr>
              <a:pPr eaLnBrk="1" hangingPunct="1"/>
              <a:t>8</a:t>
            </a:fld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4403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r" eaLnBrk="1" hangingPunct="1"/>
            <a:fld id="{35A17761-07B5-4D05-A929-63AC6A387026}" type="slidenum">
              <a:rPr lang="en-US" altLang="en-US" sz="1200">
                <a:latin typeface="Arial" pitchFamily="34" charset="0"/>
              </a:rPr>
              <a:pPr algn="r" eaLnBrk="1" hangingPunct="1"/>
              <a:t>9</a:t>
            </a:fld>
            <a:endParaRPr lang="en-US" altLang="en-US" sz="120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B3C6F4B9-C052-49EB-96EA-CE9A7C63425B}" type="slidenum">
              <a:rPr lang="en-US" altLang="en-US">
                <a:latin typeface="Arial" pitchFamily="34" charset="0"/>
              </a:rPr>
              <a:pPr eaLnBrk="1" hangingPunct="1"/>
              <a:t>10</a:t>
            </a:fld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1B14006D-60BC-4DFE-85ED-D2BEBE734D23}" type="slidenum">
              <a:rPr lang="en-US" altLang="en-US">
                <a:latin typeface="Arial" pitchFamily="34" charset="0"/>
              </a:rPr>
              <a:pPr eaLnBrk="1" hangingPunct="1"/>
              <a:t>12</a:t>
            </a:fld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4710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r" eaLnBrk="1" hangingPunct="1"/>
            <a:fld id="{11A7CDE4-259D-4C72-BBEC-F54C3C6FA774}" type="slidenum">
              <a:rPr lang="en-US" altLang="en-US" sz="1200">
                <a:latin typeface="Arial" pitchFamily="34" charset="0"/>
              </a:rPr>
              <a:pPr algn="r" eaLnBrk="1" hangingPunct="1"/>
              <a:t>13</a:t>
            </a:fld>
            <a:endParaRPr lang="en-US" altLang="en-US" sz="120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478EB9E1-01E4-40D9-9392-6D4B50EF0DDB}" type="slidenum">
              <a:rPr lang="en-US" altLang="en-US">
                <a:latin typeface="Arial" pitchFamily="34" charset="0"/>
              </a:rPr>
              <a:pPr eaLnBrk="1" hangingPunct="1"/>
              <a:t>14</a:t>
            </a:fld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fld id="{3A022F1D-664D-4AA1-89CA-D46FEDC69771}" type="slidenum">
              <a:rPr lang="en-US" altLang="en-US">
                <a:latin typeface="Arial" pitchFamily="34" charset="0"/>
              </a:rPr>
              <a:pPr eaLnBrk="1" hangingPunct="1"/>
              <a:t>15</a:t>
            </a:fld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13BCC-905E-4918-B90B-7F6D8BE0BC1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49799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353B2-1898-400A-9BBB-A8903BB6F86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1505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95AEE-2CDB-4ED0-99C4-C6CB86E7ED7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95147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2523C-1728-4D33-AEB8-D67A7E891DA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00603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ACF09-DF56-4562-81CF-38A1D718062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76606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CB39A-6ACD-44D0-B016-0CD5D43B467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53632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4E132A-241F-4B08-9A4B-62EEBFEBA8E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95695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07A9F-A1F2-4579-AABE-AE3036B5E9D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82706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7BE073-0879-49BC-BAFD-35C396F56BA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8447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8C1C1-144F-4748-9AD5-F2BE3D01E62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1030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E18C0-960F-4C87-B31E-F651C73205F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7754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399E5E8-E312-4D9A-AD57-DD96B57D8A9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image" Target="../media/image22.png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12" Type="http://schemas.openxmlformats.org/officeDocument/2006/relationships/notesSlide" Target="../notesSlides/notesSlide5.xml"/><Relationship Id="rId17" Type="http://schemas.openxmlformats.org/officeDocument/2006/relationships/image" Target="../media/image26.png"/><Relationship Id="rId2" Type="http://schemas.openxmlformats.org/officeDocument/2006/relationships/tags" Target="../tags/tag27.xml"/><Relationship Id="rId16" Type="http://schemas.openxmlformats.org/officeDocument/2006/relationships/image" Target="../media/image25.png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slideLayout" Target="../slideLayouts/slideLayout7.xml"/><Relationship Id="rId5" Type="http://schemas.openxmlformats.org/officeDocument/2006/relationships/tags" Target="../tags/tag30.xml"/><Relationship Id="rId15" Type="http://schemas.openxmlformats.org/officeDocument/2006/relationships/image" Target="../media/image24.png"/><Relationship Id="rId10" Type="http://schemas.openxmlformats.org/officeDocument/2006/relationships/tags" Target="../tags/tag35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tags" Target="../tags/tag38.xml"/><Relationship Id="rId7" Type="http://schemas.openxmlformats.org/officeDocument/2006/relationships/image" Target="../media/image28.png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image" Target="../media/image27.pn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7.xml"/><Relationship Id="rId13" Type="http://schemas.openxmlformats.org/officeDocument/2006/relationships/image" Target="../media/image34.png"/><Relationship Id="rId3" Type="http://schemas.openxmlformats.org/officeDocument/2006/relationships/tags" Target="../tags/tag41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3.png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11" Type="http://schemas.openxmlformats.org/officeDocument/2006/relationships/image" Target="../media/image32.png"/><Relationship Id="rId5" Type="http://schemas.openxmlformats.org/officeDocument/2006/relationships/tags" Target="../tags/tag43.xml"/><Relationship Id="rId10" Type="http://schemas.openxmlformats.org/officeDocument/2006/relationships/image" Target="../media/image31.png"/><Relationship Id="rId4" Type="http://schemas.openxmlformats.org/officeDocument/2006/relationships/tags" Target="../tags/tag42.xml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13" Type="http://schemas.openxmlformats.org/officeDocument/2006/relationships/slideLayout" Target="../slideLayouts/slideLayout7.xml"/><Relationship Id="rId3" Type="http://schemas.openxmlformats.org/officeDocument/2006/relationships/tags" Target="../tags/tag47.xml"/><Relationship Id="rId7" Type="http://schemas.openxmlformats.org/officeDocument/2006/relationships/tags" Target="../tags/tag51.xml"/><Relationship Id="rId12" Type="http://schemas.openxmlformats.org/officeDocument/2006/relationships/tags" Target="../tags/tag56.xml"/><Relationship Id="rId17" Type="http://schemas.openxmlformats.org/officeDocument/2006/relationships/image" Target="../media/image23.png"/><Relationship Id="rId2" Type="http://schemas.openxmlformats.org/officeDocument/2006/relationships/tags" Target="../tags/tag46.xml"/><Relationship Id="rId16" Type="http://schemas.openxmlformats.org/officeDocument/2006/relationships/image" Target="../media/image37.png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1" Type="http://schemas.openxmlformats.org/officeDocument/2006/relationships/tags" Target="../tags/tag55.xml"/><Relationship Id="rId5" Type="http://schemas.openxmlformats.org/officeDocument/2006/relationships/tags" Target="../tags/tag49.xml"/><Relationship Id="rId15" Type="http://schemas.openxmlformats.org/officeDocument/2006/relationships/image" Target="../media/image36.png"/><Relationship Id="rId10" Type="http://schemas.openxmlformats.org/officeDocument/2006/relationships/tags" Target="../tags/tag54.xml"/><Relationship Id="rId4" Type="http://schemas.openxmlformats.org/officeDocument/2006/relationships/tags" Target="../tags/tag48.xml"/><Relationship Id="rId9" Type="http://schemas.openxmlformats.org/officeDocument/2006/relationships/tags" Target="../tags/tag53.xml"/><Relationship Id="rId14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7" Type="http://schemas.openxmlformats.org/officeDocument/2006/relationships/image" Target="../media/image37.png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image" Target="../media/image38.png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tags" Target="../tags/tag62.xml"/><Relationship Id="rId7" Type="http://schemas.openxmlformats.org/officeDocument/2006/relationships/notesSlide" Target="../notesSlides/notesSlide10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64.xml"/><Relationship Id="rId10" Type="http://schemas.openxmlformats.org/officeDocument/2006/relationships/image" Target="../media/image26.png"/><Relationship Id="rId4" Type="http://schemas.openxmlformats.org/officeDocument/2006/relationships/tags" Target="../tags/tag63.xml"/><Relationship Id="rId9" Type="http://schemas.openxmlformats.org/officeDocument/2006/relationships/image" Target="../media/image3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5.xml"/><Relationship Id="rId4" Type="http://schemas.openxmlformats.org/officeDocument/2006/relationships/image" Target="../media/image4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6.xml"/><Relationship Id="rId4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tags" Target="../tags/tag69.xml"/><Relationship Id="rId7" Type="http://schemas.openxmlformats.org/officeDocument/2006/relationships/image" Target="../media/image36.png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7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3" Type="http://schemas.openxmlformats.org/officeDocument/2006/relationships/tags" Target="../tags/tag7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6.png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6" Type="http://schemas.openxmlformats.org/officeDocument/2006/relationships/tags" Target="../tags/tag76.xml"/><Relationship Id="rId11" Type="http://schemas.openxmlformats.org/officeDocument/2006/relationships/image" Target="../media/image45.png"/><Relationship Id="rId5" Type="http://schemas.openxmlformats.org/officeDocument/2006/relationships/tags" Target="../tags/tag75.xml"/><Relationship Id="rId10" Type="http://schemas.openxmlformats.org/officeDocument/2006/relationships/image" Target="../media/image44.png"/><Relationship Id="rId4" Type="http://schemas.openxmlformats.org/officeDocument/2006/relationships/tags" Target="../tags/tag74.xml"/><Relationship Id="rId9" Type="http://schemas.openxmlformats.org/officeDocument/2006/relationships/image" Target="../media/image4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13" Type="http://schemas.openxmlformats.org/officeDocument/2006/relationships/image" Target="../media/image53.png"/><Relationship Id="rId3" Type="http://schemas.openxmlformats.org/officeDocument/2006/relationships/tags" Target="../tags/tag81.xml"/><Relationship Id="rId7" Type="http://schemas.openxmlformats.org/officeDocument/2006/relationships/tags" Target="../tags/tag85.xml"/><Relationship Id="rId12" Type="http://schemas.openxmlformats.org/officeDocument/2006/relationships/image" Target="../media/image52.png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11" Type="http://schemas.openxmlformats.org/officeDocument/2006/relationships/image" Target="../media/image51.png"/><Relationship Id="rId5" Type="http://schemas.openxmlformats.org/officeDocument/2006/relationships/tags" Target="../tags/tag83.xml"/><Relationship Id="rId15" Type="http://schemas.openxmlformats.org/officeDocument/2006/relationships/image" Target="../media/image55.png"/><Relationship Id="rId10" Type="http://schemas.openxmlformats.org/officeDocument/2006/relationships/image" Target="../media/image50.png"/><Relationship Id="rId4" Type="http://schemas.openxmlformats.org/officeDocument/2006/relationships/tags" Target="../tags/tag82.xml"/><Relationship Id="rId9" Type="http://schemas.openxmlformats.org/officeDocument/2006/relationships/image" Target="../media/image48.png"/><Relationship Id="rId14" Type="http://schemas.openxmlformats.org/officeDocument/2006/relationships/image" Target="../media/image54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tags" Target="../tags/tag88.xml"/><Relationship Id="rId7" Type="http://schemas.openxmlformats.org/officeDocument/2006/relationships/image" Target="../media/image57.png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image" Target="../media/image56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89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tags" Target="../tags/tag92.xml"/><Relationship Id="rId7" Type="http://schemas.openxmlformats.org/officeDocument/2006/relationships/image" Target="../media/image58.png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image" Target="../media/image57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9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4.xml"/><Relationship Id="rId4" Type="http://schemas.openxmlformats.org/officeDocument/2006/relationships/image" Target="../media/image6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5.xml"/><Relationship Id="rId4" Type="http://schemas.openxmlformats.org/officeDocument/2006/relationships/image" Target="../media/image60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tags" Target="../tags/tag98.xml"/><Relationship Id="rId7" Type="http://schemas.openxmlformats.org/officeDocument/2006/relationships/image" Target="../media/image62.png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6" Type="http://schemas.openxmlformats.org/officeDocument/2006/relationships/image" Target="../media/image61.png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13" Type="http://schemas.openxmlformats.org/officeDocument/2006/relationships/image" Target="../media/image67.png"/><Relationship Id="rId3" Type="http://schemas.openxmlformats.org/officeDocument/2006/relationships/tags" Target="../tags/tag101.xml"/><Relationship Id="rId7" Type="http://schemas.openxmlformats.org/officeDocument/2006/relationships/tags" Target="../tags/tag105.xml"/><Relationship Id="rId12" Type="http://schemas.openxmlformats.org/officeDocument/2006/relationships/image" Target="../media/image66.png"/><Relationship Id="rId2" Type="http://schemas.openxmlformats.org/officeDocument/2006/relationships/tags" Target="../tags/tag100.xml"/><Relationship Id="rId16" Type="http://schemas.openxmlformats.org/officeDocument/2006/relationships/image" Target="../media/image70.png"/><Relationship Id="rId1" Type="http://schemas.openxmlformats.org/officeDocument/2006/relationships/tags" Target="../tags/tag99.xml"/><Relationship Id="rId6" Type="http://schemas.openxmlformats.org/officeDocument/2006/relationships/tags" Target="../tags/tag104.xml"/><Relationship Id="rId11" Type="http://schemas.openxmlformats.org/officeDocument/2006/relationships/image" Target="../media/image65.png"/><Relationship Id="rId5" Type="http://schemas.openxmlformats.org/officeDocument/2006/relationships/tags" Target="../tags/tag103.xml"/><Relationship Id="rId15" Type="http://schemas.openxmlformats.org/officeDocument/2006/relationships/image" Target="../media/image69.png"/><Relationship Id="rId10" Type="http://schemas.openxmlformats.org/officeDocument/2006/relationships/image" Target="../media/image64.png"/><Relationship Id="rId4" Type="http://schemas.openxmlformats.org/officeDocument/2006/relationships/tags" Target="../tags/tag102.xml"/><Relationship Id="rId9" Type="http://schemas.openxmlformats.org/officeDocument/2006/relationships/notesSlide" Target="../notesSlides/notesSlide18.xml"/><Relationship Id="rId14" Type="http://schemas.openxmlformats.org/officeDocument/2006/relationships/image" Target="../media/image68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tags" Target="../tags/tag108.xml"/><Relationship Id="rId7" Type="http://schemas.openxmlformats.org/officeDocument/2006/relationships/image" Target="../media/image72.png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image" Target="../media/image71.png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4.wmf"/><Relationship Id="rId4" Type="http://schemas.openxmlformats.org/officeDocument/2006/relationships/oleObject" Target="../embeddings/oleObject3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.xml"/><Relationship Id="rId7" Type="http://schemas.openxmlformats.org/officeDocument/2006/relationships/image" Target="../media/image1.w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6.xml"/><Relationship Id="rId7" Type="http://schemas.openxmlformats.org/officeDocument/2006/relationships/notesSlide" Target="../notesSlides/notesSlide2.xml"/><Relationship Id="rId12" Type="http://schemas.openxmlformats.org/officeDocument/2006/relationships/image" Target="../media/image8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7.png"/><Relationship Id="rId5" Type="http://schemas.openxmlformats.org/officeDocument/2006/relationships/tags" Target="../tags/tag8.xml"/><Relationship Id="rId10" Type="http://schemas.openxmlformats.org/officeDocument/2006/relationships/image" Target="../media/image6.png"/><Relationship Id="rId4" Type="http://schemas.openxmlformats.org/officeDocument/2006/relationships/tags" Target="../tags/tag7.xml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tags" Target="../tags/tag11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3.pn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image" Target="../media/image12.png"/><Relationship Id="rId5" Type="http://schemas.openxmlformats.org/officeDocument/2006/relationships/tags" Target="../tags/tag13.xml"/><Relationship Id="rId10" Type="http://schemas.openxmlformats.org/officeDocument/2006/relationships/image" Target="../media/image11.png"/><Relationship Id="rId4" Type="http://schemas.openxmlformats.org/officeDocument/2006/relationships/tags" Target="../tags/tag12.xml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13" Type="http://schemas.openxmlformats.org/officeDocument/2006/relationships/image" Target="../media/image18.png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image" Target="../media/image17.pn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image" Target="../media/image16.png"/><Relationship Id="rId5" Type="http://schemas.openxmlformats.org/officeDocument/2006/relationships/tags" Target="../tags/tag19.xml"/><Relationship Id="rId10" Type="http://schemas.openxmlformats.org/officeDocument/2006/relationships/image" Target="../media/image15.png"/><Relationship Id="rId4" Type="http://schemas.openxmlformats.org/officeDocument/2006/relationships/tags" Target="../tags/tag18.xml"/><Relationship Id="rId9" Type="http://schemas.openxmlformats.org/officeDocument/2006/relationships/notesSlide" Target="../notesSlides/notesSlide3.xml"/><Relationship Id="rId1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tags" Target="../tags/tag24.xml"/><Relationship Id="rId7" Type="http://schemas.openxmlformats.org/officeDocument/2006/relationships/image" Target="../media/image20.png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5.xml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533400"/>
            <a:ext cx="8534400" cy="914400"/>
          </a:xfrm>
        </p:spPr>
        <p:txBody>
          <a:bodyPr/>
          <a:lstStyle/>
          <a:p>
            <a:r>
              <a:rPr lang="en-US" altLang="zh-TW">
                <a:latin typeface="Comic Sans MS" pitchFamily="66" charset="0"/>
              </a:rPr>
              <a:t>Set Theory</a:t>
            </a:r>
          </a:p>
        </p:txBody>
      </p:sp>
      <p:sp>
        <p:nvSpPr>
          <p:cNvPr id="2510" name="Text Box 462"/>
          <p:cNvSpPr txBox="1">
            <a:spLocks noChangeArrowheads="1"/>
          </p:cNvSpPr>
          <p:nvPr/>
        </p:nvSpPr>
        <p:spPr bwMode="auto">
          <a:xfrm>
            <a:off x="2686050" y="28448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 i="1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511" name="Text Box 463"/>
          <p:cNvSpPr txBox="1">
            <a:spLocks noChangeArrowheads="1"/>
          </p:cNvSpPr>
          <p:nvPr/>
        </p:nvSpPr>
        <p:spPr bwMode="auto">
          <a:xfrm>
            <a:off x="6000750" y="284480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 i="1">
                <a:solidFill>
                  <a:srgbClr val="00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512" name="Text Box 464"/>
          <p:cNvSpPr txBox="1">
            <a:spLocks noChangeArrowheads="1"/>
          </p:cNvSpPr>
          <p:nvPr/>
        </p:nvSpPr>
        <p:spPr bwMode="auto">
          <a:xfrm>
            <a:off x="4330700" y="48768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 i="1">
                <a:solidFill>
                  <a:srgbClr val="000000"/>
                </a:solidFill>
                <a:latin typeface="Times New Roman" pitchFamily="18" charset="0"/>
              </a:rPr>
              <a:t>C</a:t>
            </a:r>
          </a:p>
        </p:txBody>
      </p:sp>
      <p:grpSp>
        <p:nvGrpSpPr>
          <p:cNvPr id="2513" name="Group 465"/>
          <p:cNvGrpSpPr>
            <a:grpSpLocks/>
          </p:cNvGrpSpPr>
          <p:nvPr/>
        </p:nvGrpSpPr>
        <p:grpSpPr bwMode="auto">
          <a:xfrm>
            <a:off x="3276600" y="2181225"/>
            <a:ext cx="2590800" cy="2552700"/>
            <a:chOff x="1984" y="2232"/>
            <a:chExt cx="1632" cy="1608"/>
          </a:xfrm>
        </p:grpSpPr>
        <p:sp>
          <p:nvSpPr>
            <p:cNvPr id="2514" name="Oval 466"/>
            <p:cNvSpPr>
              <a:spLocks noChangeArrowheads="1"/>
            </p:cNvSpPr>
            <p:nvPr/>
          </p:nvSpPr>
          <p:spPr bwMode="auto">
            <a:xfrm>
              <a:off x="1984" y="2240"/>
              <a:ext cx="1016" cy="1032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en-US" altLang="en-US" sz="24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2515" name="Oval 467"/>
            <p:cNvSpPr>
              <a:spLocks noChangeArrowheads="1"/>
            </p:cNvSpPr>
            <p:nvPr/>
          </p:nvSpPr>
          <p:spPr bwMode="auto">
            <a:xfrm>
              <a:off x="2292" y="2808"/>
              <a:ext cx="1016" cy="103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6" name="Oval 468"/>
            <p:cNvSpPr>
              <a:spLocks noChangeArrowheads="1"/>
            </p:cNvSpPr>
            <p:nvPr/>
          </p:nvSpPr>
          <p:spPr bwMode="auto">
            <a:xfrm>
              <a:off x="1984" y="2248"/>
              <a:ext cx="1016" cy="1032"/>
            </a:xfrm>
            <a:prstGeom prst="ellipse">
              <a:avLst/>
            </a:prstGeom>
            <a:solidFill>
              <a:srgbClr val="33CCFF">
                <a:alpha val="50000"/>
              </a:srgbClr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en-US" altLang="en-US" sz="24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2517" name="Oval 469"/>
            <p:cNvSpPr>
              <a:spLocks noChangeArrowheads="1"/>
            </p:cNvSpPr>
            <p:nvPr/>
          </p:nvSpPr>
          <p:spPr bwMode="auto">
            <a:xfrm>
              <a:off x="2600" y="2232"/>
              <a:ext cx="1016" cy="1032"/>
            </a:xfrm>
            <a:prstGeom prst="ellipse">
              <a:avLst/>
            </a:prstGeom>
            <a:solidFill>
              <a:srgbClr val="CC0000">
                <a:alpha val="50000"/>
              </a:srgbClr>
            </a:solidFill>
            <a:ln w="9525">
              <a:solidFill>
                <a:srgbClr val="000000"/>
              </a:solidFill>
              <a:round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en-US" altLang="en-US" sz="24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808413" y="457200"/>
            <a:ext cx="1577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Exercises</a:t>
            </a:r>
          </a:p>
        </p:txBody>
      </p:sp>
      <p:sp>
        <p:nvSpPr>
          <p:cNvPr id="13315" name="Rectangle 11"/>
          <p:cNvSpPr>
            <a:spLocks noChangeArrowheads="1"/>
          </p:cNvSpPr>
          <p:nvPr/>
        </p:nvSpPr>
        <p:spPr bwMode="auto">
          <a:xfrm>
            <a:off x="609600" y="1371600"/>
            <a:ext cx="4876800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AutoNum type="arabicPeriod"/>
            </a:pPr>
            <a:r>
              <a:rPr kumimoji="0" lang="en-US" altLang="en-US">
                <a:sym typeface="Euclid Math Two" pitchFamily="18" charset="2"/>
              </a:rPr>
              <a:t>            ?</a:t>
            </a:r>
          </a:p>
          <a:p>
            <a:pPr eaLnBrk="1" hangingPunct="1">
              <a:buClr>
                <a:srgbClr val="A50021"/>
              </a:buClr>
              <a:buFontTx/>
              <a:buAutoNum type="arabicPeriod"/>
            </a:pPr>
            <a:endParaRPr kumimoji="0" lang="en-US" altLang="en-US">
              <a:sym typeface="Euclid Math Two" pitchFamily="18" charset="2"/>
            </a:endParaRPr>
          </a:p>
          <a:p>
            <a:pPr eaLnBrk="1" hangingPunct="1">
              <a:buClr>
                <a:srgbClr val="A50021"/>
              </a:buClr>
              <a:buFontTx/>
              <a:buAutoNum type="arabicPeriod"/>
            </a:pPr>
            <a:r>
              <a:rPr kumimoji="0" lang="en-US" altLang="en-US">
                <a:sym typeface="Euclid Symbol" pitchFamily="18" charset="2"/>
              </a:rPr>
              <a:t>{3}     {5,7,3}?</a:t>
            </a:r>
          </a:p>
          <a:p>
            <a:pPr eaLnBrk="1" hangingPunct="1">
              <a:buClr>
                <a:srgbClr val="A50021"/>
              </a:buClr>
              <a:buFontTx/>
              <a:buAutoNum type="arabicPeriod"/>
            </a:pPr>
            <a:endParaRPr kumimoji="0" lang="en-US" altLang="en-US">
              <a:sym typeface="Euclid Symbol" pitchFamily="18" charset="2"/>
            </a:endParaRPr>
          </a:p>
          <a:p>
            <a:pPr eaLnBrk="1" hangingPunct="1">
              <a:buClr>
                <a:srgbClr val="A50021"/>
              </a:buClr>
              <a:buFontTx/>
              <a:buAutoNum type="arabicPeriod"/>
            </a:pPr>
            <a:r>
              <a:rPr kumimoji="0" lang="en-US" altLang="en-US">
                <a:sym typeface="Euclid Symbol" pitchFamily="18" charset="2"/>
              </a:rPr>
              <a:t></a:t>
            </a:r>
            <a:r>
              <a:rPr kumimoji="0" lang="en-US" altLang="en-US" b="1">
                <a:sym typeface="Euclid Symbol" pitchFamily="18" charset="2"/>
              </a:rPr>
              <a:t>    </a:t>
            </a:r>
            <a:r>
              <a:rPr kumimoji="0" lang="en-US" altLang="en-US">
                <a:sym typeface="Euclid Symbol" pitchFamily="18" charset="2"/>
              </a:rPr>
              <a:t>every set?  </a:t>
            </a:r>
          </a:p>
          <a:p>
            <a:pPr eaLnBrk="1" hangingPunct="1">
              <a:buClr>
                <a:srgbClr val="A50021"/>
              </a:buClr>
              <a:buFontTx/>
              <a:buAutoNum type="arabicPeriod"/>
            </a:pPr>
            <a:endParaRPr kumimoji="0" lang="en-US" altLang="en-US" i="1">
              <a:sym typeface="Euclid Symbol" pitchFamily="18" charset="2"/>
            </a:endParaRPr>
          </a:p>
          <a:p>
            <a:pPr eaLnBrk="1" hangingPunct="1">
              <a:buClr>
                <a:srgbClr val="A50021"/>
              </a:buClr>
              <a:buFontTx/>
              <a:buAutoNum type="arabicPeriod"/>
            </a:pPr>
            <a:r>
              <a:rPr kumimoji="0" lang="en-US" altLang="en-US">
                <a:sym typeface="Euclid Symbol" pitchFamily="18" charset="2"/>
              </a:rPr>
              <a:t>{1,2}    {{1,2}, {2,3}, {3,1}}?</a:t>
            </a:r>
          </a:p>
          <a:p>
            <a:pPr eaLnBrk="1" hangingPunct="1">
              <a:buClr>
                <a:srgbClr val="A50021"/>
              </a:buClr>
              <a:buFontTx/>
              <a:buAutoNum type="arabicPeriod"/>
            </a:pPr>
            <a:endParaRPr kumimoji="0" lang="en-US" altLang="en-US" i="1">
              <a:sym typeface="Euclid Symbol" pitchFamily="18" charset="2"/>
            </a:endParaRPr>
          </a:p>
          <a:p>
            <a:pPr eaLnBrk="1" hangingPunct="1">
              <a:buClr>
                <a:srgbClr val="A50021"/>
              </a:buClr>
              <a:buFontTx/>
              <a:buAutoNum type="arabicPeriod"/>
            </a:pPr>
            <a:r>
              <a:rPr kumimoji="0" lang="en-US" altLang="en-US">
                <a:sym typeface="Euclid Symbol" pitchFamily="18" charset="2"/>
              </a:rPr>
              <a:t>{a} = {{a}}?</a:t>
            </a:r>
          </a:p>
          <a:p>
            <a:pPr eaLnBrk="1" hangingPunct="1">
              <a:buClr>
                <a:srgbClr val="A50021"/>
              </a:buClr>
              <a:buFontTx/>
              <a:buAutoNum type="arabicPeriod"/>
            </a:pPr>
            <a:endParaRPr kumimoji="0" lang="en-US" altLang="en-US">
              <a:sym typeface="Euclid Symbol" pitchFamily="18" charset="2"/>
            </a:endParaRPr>
          </a:p>
          <a:p>
            <a:pPr eaLnBrk="1" hangingPunct="1">
              <a:buClr>
                <a:srgbClr val="A50021"/>
              </a:buClr>
              <a:buFontTx/>
              <a:buAutoNum type="arabicPeriod"/>
            </a:pPr>
            <a:r>
              <a:rPr kumimoji="0" lang="en-US" altLang="en-US">
                <a:sym typeface="Euclid Symbol" pitchFamily="18" charset="2"/>
              </a:rPr>
              <a:t>If A    B and B    C, then A    C?</a:t>
            </a:r>
          </a:p>
          <a:p>
            <a:pPr eaLnBrk="1" hangingPunct="1">
              <a:buClr>
                <a:srgbClr val="A50021"/>
              </a:buClr>
              <a:buFontTx/>
              <a:buAutoNum type="arabicPeriod"/>
            </a:pPr>
            <a:endParaRPr kumimoji="0" lang="en-US" altLang="en-US">
              <a:sym typeface="Euclid Symbol" pitchFamily="18" charset="2"/>
            </a:endParaRPr>
          </a:p>
          <a:p>
            <a:pPr eaLnBrk="1" hangingPunct="1">
              <a:buClr>
                <a:srgbClr val="A50021"/>
              </a:buClr>
              <a:buFontTx/>
              <a:buAutoNum type="arabicPeriod"/>
            </a:pPr>
            <a:r>
              <a:rPr kumimoji="0" lang="en-US" altLang="en-US">
                <a:sym typeface="Euclid Symbol" pitchFamily="18" charset="2"/>
              </a:rPr>
              <a:t>If A    B and B    C, then A    C?</a:t>
            </a:r>
          </a:p>
        </p:txBody>
      </p:sp>
      <p:pic>
        <p:nvPicPr>
          <p:cNvPr id="13316" name="Picture 1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7800"/>
            <a:ext cx="711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11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57400"/>
            <a:ext cx="1412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12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90800"/>
            <a:ext cx="1412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14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3094038"/>
            <a:ext cx="1651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16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191000"/>
            <a:ext cx="1682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17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191000"/>
            <a:ext cx="1682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18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191000"/>
            <a:ext cx="1682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Picture 19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724400"/>
            <a:ext cx="1682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22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724400"/>
            <a:ext cx="1682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5" name="Picture 23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797425"/>
            <a:ext cx="1682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124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594" name="Text Box 2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1006596" name="Text Box 4"/>
          <p:cNvSpPr txBox="1">
            <a:spLocks noChangeArrowheads="1"/>
          </p:cNvSpPr>
          <p:nvPr/>
        </p:nvSpPr>
        <p:spPr bwMode="auto">
          <a:xfrm>
            <a:off x="3371850" y="2286000"/>
            <a:ext cx="24003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Basic Definitions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Operations on Sets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Set Identities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Russell’s Paradox</a:t>
            </a:r>
          </a:p>
        </p:txBody>
      </p:sp>
    </p:spTree>
    <p:extLst>
      <p:ext uri="{BB962C8B-B14F-4D97-AF65-F5344CB8AC3E}">
        <p14:creationId xmlns:p14="http://schemas.microsoft.com/office/powerpoint/2010/main" val="118096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590800" y="457200"/>
            <a:ext cx="3913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Basic Operations on Sets</a:t>
            </a:r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0" y="2209800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en-US" b="1">
                <a:solidFill>
                  <a:schemeClr val="accent2"/>
                </a:solidFill>
              </a:rPr>
              <a:t>intersection:</a:t>
            </a:r>
          </a:p>
        </p:txBody>
      </p:sp>
      <p:sp>
        <p:nvSpPr>
          <p:cNvPr id="980998" name="Text Box 6"/>
          <p:cNvSpPr txBox="1">
            <a:spLocks noChangeArrowheads="1"/>
          </p:cNvSpPr>
          <p:nvPr/>
        </p:nvSpPr>
        <p:spPr bwMode="auto">
          <a:xfrm>
            <a:off x="457200" y="51054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en-US" b="1">
                <a:solidFill>
                  <a:schemeClr val="accent2"/>
                </a:solidFill>
              </a:rPr>
              <a:t>union:</a:t>
            </a:r>
          </a:p>
        </p:txBody>
      </p:sp>
      <p:sp>
        <p:nvSpPr>
          <p:cNvPr id="981007" name="Oval 15"/>
          <p:cNvSpPr>
            <a:spLocks noChangeArrowheads="1"/>
          </p:cNvSpPr>
          <p:nvPr/>
        </p:nvSpPr>
        <p:spPr bwMode="auto">
          <a:xfrm rot="2058636">
            <a:off x="6934200" y="5181600"/>
            <a:ext cx="9906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1008" name="Oval 16"/>
          <p:cNvSpPr>
            <a:spLocks noChangeArrowheads="1"/>
          </p:cNvSpPr>
          <p:nvPr/>
        </p:nvSpPr>
        <p:spPr bwMode="auto">
          <a:xfrm rot="-1608170">
            <a:off x="7467600" y="5181600"/>
            <a:ext cx="9906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1009" name="Line 17"/>
          <p:cNvSpPr>
            <a:spLocks noChangeShapeType="1"/>
          </p:cNvSpPr>
          <p:nvPr/>
        </p:nvSpPr>
        <p:spPr bwMode="auto">
          <a:xfrm flipV="1">
            <a:off x="7010400" y="51816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1010" name="Line 18"/>
          <p:cNvSpPr>
            <a:spLocks noChangeShapeType="1"/>
          </p:cNvSpPr>
          <p:nvPr/>
        </p:nvSpPr>
        <p:spPr bwMode="auto">
          <a:xfrm flipV="1">
            <a:off x="7010400" y="52578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1011" name="Line 19"/>
          <p:cNvSpPr>
            <a:spLocks noChangeShapeType="1"/>
          </p:cNvSpPr>
          <p:nvPr/>
        </p:nvSpPr>
        <p:spPr bwMode="auto">
          <a:xfrm flipV="1">
            <a:off x="7162800" y="52578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1012" name="Line 20"/>
          <p:cNvSpPr>
            <a:spLocks noChangeShapeType="1"/>
          </p:cNvSpPr>
          <p:nvPr/>
        </p:nvSpPr>
        <p:spPr bwMode="auto">
          <a:xfrm flipV="1">
            <a:off x="7315200" y="53340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1013" name="Line 21"/>
          <p:cNvSpPr>
            <a:spLocks noChangeShapeType="1"/>
          </p:cNvSpPr>
          <p:nvPr/>
        </p:nvSpPr>
        <p:spPr bwMode="auto">
          <a:xfrm flipV="1">
            <a:off x="7696200" y="5562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1014" name="Line 22"/>
          <p:cNvSpPr>
            <a:spLocks noChangeShapeType="1"/>
          </p:cNvSpPr>
          <p:nvPr/>
        </p:nvSpPr>
        <p:spPr bwMode="auto">
          <a:xfrm flipV="1">
            <a:off x="7924800" y="57912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1017" name="Oval 25"/>
          <p:cNvSpPr>
            <a:spLocks noChangeArrowheads="1"/>
          </p:cNvSpPr>
          <p:nvPr/>
        </p:nvSpPr>
        <p:spPr bwMode="auto">
          <a:xfrm rot="2058636">
            <a:off x="7239000" y="2362200"/>
            <a:ext cx="9906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1018" name="Oval 26"/>
          <p:cNvSpPr>
            <a:spLocks noChangeArrowheads="1"/>
          </p:cNvSpPr>
          <p:nvPr/>
        </p:nvSpPr>
        <p:spPr bwMode="auto">
          <a:xfrm rot="-1608170">
            <a:off x="7772400" y="2362200"/>
            <a:ext cx="9906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1022" name="Line 30"/>
          <p:cNvSpPr>
            <a:spLocks noChangeShapeType="1"/>
          </p:cNvSpPr>
          <p:nvPr/>
        </p:nvSpPr>
        <p:spPr bwMode="auto">
          <a:xfrm flipV="1">
            <a:off x="7848600" y="25908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1023" name="Line 31"/>
          <p:cNvSpPr>
            <a:spLocks noChangeShapeType="1"/>
          </p:cNvSpPr>
          <p:nvPr/>
        </p:nvSpPr>
        <p:spPr bwMode="auto">
          <a:xfrm flipV="1">
            <a:off x="7848600" y="27432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1024" name="Line 32"/>
          <p:cNvSpPr>
            <a:spLocks noChangeShapeType="1"/>
          </p:cNvSpPr>
          <p:nvPr/>
        </p:nvSpPr>
        <p:spPr bwMode="auto">
          <a:xfrm flipV="1">
            <a:off x="7848600" y="28956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1025" name="Line 33"/>
          <p:cNvSpPr>
            <a:spLocks noChangeShapeType="1"/>
          </p:cNvSpPr>
          <p:nvPr/>
        </p:nvSpPr>
        <p:spPr bwMode="auto">
          <a:xfrm flipV="1">
            <a:off x="7924800" y="30480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8" name="Text Box 52"/>
          <p:cNvSpPr txBox="1">
            <a:spLocks noChangeArrowheads="1"/>
          </p:cNvSpPr>
          <p:nvPr/>
        </p:nvSpPr>
        <p:spPr bwMode="auto">
          <a:xfrm>
            <a:off x="595313" y="2819400"/>
            <a:ext cx="5026025" cy="78898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3333FF"/>
                </a:solidFill>
              </a:rPr>
              <a:t>Defintion:</a:t>
            </a:r>
            <a:r>
              <a:rPr lang="en-US" altLang="zh-TW"/>
              <a:t> Two sets are said to be </a:t>
            </a:r>
            <a:r>
              <a:rPr lang="en-US" altLang="zh-TW" b="1"/>
              <a:t>disjoint</a:t>
            </a:r>
            <a:r>
              <a:rPr lang="en-US" altLang="zh-TW"/>
              <a:t> if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          their intersection is an empty set.</a:t>
            </a:r>
          </a:p>
        </p:txBody>
      </p:sp>
      <p:sp>
        <p:nvSpPr>
          <p:cNvPr id="4149" name="Text Box 53"/>
          <p:cNvSpPr txBox="1">
            <a:spLocks noChangeArrowheads="1"/>
          </p:cNvSpPr>
          <p:nvPr/>
        </p:nvSpPr>
        <p:spPr bwMode="auto">
          <a:xfrm>
            <a:off x="609600" y="3886200"/>
            <a:ext cx="7877175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e.g. Let A be the set of odd numbers, and B be the set of even numbers.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Then A and B are disjoint.</a:t>
            </a:r>
          </a:p>
        </p:txBody>
      </p:sp>
      <p:sp>
        <p:nvSpPr>
          <p:cNvPr id="4150" name="Text Box 54"/>
          <p:cNvSpPr txBox="1">
            <a:spLocks noChangeArrowheads="1"/>
          </p:cNvSpPr>
          <p:nvPr/>
        </p:nvSpPr>
        <p:spPr bwMode="auto">
          <a:xfrm>
            <a:off x="609600" y="5867400"/>
            <a:ext cx="5410200" cy="5143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8000"/>
                </a:solidFill>
              </a:rPr>
              <a:t>Fact:</a:t>
            </a:r>
            <a:r>
              <a:rPr lang="en-US" altLang="zh-TW"/>
              <a:t>                                                 </a:t>
            </a:r>
          </a:p>
        </p:txBody>
      </p:sp>
      <p:pic>
        <p:nvPicPr>
          <p:cNvPr id="4151" name="Picture 5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943600"/>
            <a:ext cx="4419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1021" name="Rectangle 29"/>
          <p:cNvSpPr>
            <a:spLocks noChangeArrowheads="1"/>
          </p:cNvSpPr>
          <p:nvPr/>
        </p:nvSpPr>
        <p:spPr bwMode="auto">
          <a:xfrm>
            <a:off x="7086600" y="2209800"/>
            <a:ext cx="18288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Rectangle 29"/>
          <p:cNvSpPr>
            <a:spLocks noChangeArrowheads="1"/>
          </p:cNvSpPr>
          <p:nvPr/>
        </p:nvSpPr>
        <p:spPr bwMode="auto">
          <a:xfrm>
            <a:off x="6781800" y="5029200"/>
            <a:ext cx="18288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85" name="Text Box 58"/>
          <p:cNvSpPr txBox="1">
            <a:spLocks noChangeArrowheads="1"/>
          </p:cNvSpPr>
          <p:nvPr/>
        </p:nvSpPr>
        <p:spPr bwMode="auto">
          <a:xfrm>
            <a:off x="1371600" y="1143000"/>
            <a:ext cx="635635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Let A, B be two subsets of a </a:t>
            </a:r>
            <a:r>
              <a:rPr lang="en-US" altLang="zh-TW" i="1"/>
              <a:t>universal</a:t>
            </a:r>
            <a:r>
              <a:rPr lang="en-US" altLang="zh-TW"/>
              <a:t> set U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(depending on the context U could be R, Z, or other sets).</a:t>
            </a:r>
          </a:p>
        </p:txBody>
      </p:sp>
      <p:pic>
        <p:nvPicPr>
          <p:cNvPr id="4155" name="Picture 59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09800"/>
            <a:ext cx="538162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56" name="Picture 60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238" y="5103813"/>
            <a:ext cx="524351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006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980998" grpId="0"/>
      <p:bldP spid="981007" grpId="0" animBg="1"/>
      <p:bldP spid="981008" grpId="0" animBg="1"/>
      <p:bldP spid="981009" grpId="0" animBg="1"/>
      <p:bldP spid="981010" grpId="0" animBg="1"/>
      <p:bldP spid="981011" grpId="0" animBg="1"/>
      <p:bldP spid="981012" grpId="0" animBg="1"/>
      <p:bldP spid="981013" grpId="0" animBg="1"/>
      <p:bldP spid="981014" grpId="0" animBg="1"/>
      <p:bldP spid="981017" grpId="0" animBg="1"/>
      <p:bldP spid="981018" grpId="0" animBg="1"/>
      <p:bldP spid="981022" grpId="0" animBg="1"/>
      <p:bldP spid="981023" grpId="0" animBg="1"/>
      <p:bldP spid="981024" grpId="0" animBg="1"/>
      <p:bldP spid="981025" grpId="0" animBg="1"/>
      <p:bldP spid="4148" grpId="0" animBg="1"/>
      <p:bldP spid="4149" grpId="0"/>
      <p:bldP spid="4150" grpId="0" animBg="1"/>
      <p:bldP spid="981021" grpId="0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590800" y="457200"/>
            <a:ext cx="3913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Basic Operations on Sets</a:t>
            </a:r>
          </a:p>
        </p:txBody>
      </p:sp>
      <p:sp>
        <p:nvSpPr>
          <p:cNvPr id="16387" name="Text Box 7"/>
          <p:cNvSpPr txBox="1">
            <a:spLocks noChangeArrowheads="1"/>
          </p:cNvSpPr>
          <p:nvPr/>
        </p:nvSpPr>
        <p:spPr bwMode="auto">
          <a:xfrm>
            <a:off x="152400" y="1447800"/>
            <a:ext cx="1473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en-US" b="1">
                <a:solidFill>
                  <a:schemeClr val="accent2"/>
                </a:solidFill>
              </a:rPr>
              <a:t>difference:</a:t>
            </a:r>
          </a:p>
        </p:txBody>
      </p:sp>
      <p:sp>
        <p:nvSpPr>
          <p:cNvPr id="981002" name="Text Box 10"/>
          <p:cNvSpPr txBox="1">
            <a:spLocks noChangeArrowheads="1"/>
          </p:cNvSpPr>
          <p:nvPr/>
        </p:nvSpPr>
        <p:spPr bwMode="auto">
          <a:xfrm>
            <a:off x="152400" y="3352800"/>
            <a:ext cx="162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en-US" b="1">
                <a:solidFill>
                  <a:schemeClr val="accent2"/>
                </a:solidFill>
              </a:rPr>
              <a:t>complement:</a:t>
            </a:r>
          </a:p>
        </p:txBody>
      </p:sp>
      <p:sp>
        <p:nvSpPr>
          <p:cNvPr id="981015" name="Oval 23"/>
          <p:cNvSpPr>
            <a:spLocks noChangeArrowheads="1"/>
          </p:cNvSpPr>
          <p:nvPr/>
        </p:nvSpPr>
        <p:spPr bwMode="auto">
          <a:xfrm rot="2058636">
            <a:off x="6477000" y="3581400"/>
            <a:ext cx="9906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0" name="Oval 27"/>
          <p:cNvSpPr>
            <a:spLocks noChangeArrowheads="1"/>
          </p:cNvSpPr>
          <p:nvPr/>
        </p:nvSpPr>
        <p:spPr bwMode="auto">
          <a:xfrm rot="2058636">
            <a:off x="7239000" y="1695450"/>
            <a:ext cx="9906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1" name="Oval 28"/>
          <p:cNvSpPr>
            <a:spLocks noChangeArrowheads="1"/>
          </p:cNvSpPr>
          <p:nvPr/>
        </p:nvSpPr>
        <p:spPr bwMode="auto">
          <a:xfrm rot="-1608170">
            <a:off x="7772400" y="1695450"/>
            <a:ext cx="9906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1021" name="Rectangle 29"/>
          <p:cNvSpPr>
            <a:spLocks noChangeArrowheads="1"/>
          </p:cNvSpPr>
          <p:nvPr/>
        </p:nvSpPr>
        <p:spPr bwMode="auto">
          <a:xfrm>
            <a:off x="6324600" y="3429000"/>
            <a:ext cx="18288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3" name="Line 34"/>
          <p:cNvSpPr>
            <a:spLocks noChangeShapeType="1"/>
          </p:cNvSpPr>
          <p:nvPr/>
        </p:nvSpPr>
        <p:spPr bwMode="auto">
          <a:xfrm flipV="1">
            <a:off x="7315200" y="169545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35"/>
          <p:cNvSpPr>
            <a:spLocks noChangeShapeType="1"/>
          </p:cNvSpPr>
          <p:nvPr/>
        </p:nvSpPr>
        <p:spPr bwMode="auto">
          <a:xfrm flipV="1">
            <a:off x="7239000" y="192405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36"/>
          <p:cNvSpPr>
            <a:spLocks noChangeShapeType="1"/>
          </p:cNvSpPr>
          <p:nvPr/>
        </p:nvSpPr>
        <p:spPr bwMode="auto">
          <a:xfrm flipV="1">
            <a:off x="7315200" y="215265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37"/>
          <p:cNvSpPr>
            <a:spLocks noChangeShapeType="1"/>
          </p:cNvSpPr>
          <p:nvPr/>
        </p:nvSpPr>
        <p:spPr bwMode="auto">
          <a:xfrm flipV="1">
            <a:off x="7391400" y="2305050"/>
            <a:ext cx="457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38"/>
          <p:cNvSpPr>
            <a:spLocks noChangeShapeType="1"/>
          </p:cNvSpPr>
          <p:nvPr/>
        </p:nvSpPr>
        <p:spPr bwMode="auto">
          <a:xfrm flipV="1">
            <a:off x="7620000" y="245745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1032" name="Line 40"/>
          <p:cNvSpPr>
            <a:spLocks noChangeShapeType="1"/>
          </p:cNvSpPr>
          <p:nvPr/>
        </p:nvSpPr>
        <p:spPr bwMode="auto">
          <a:xfrm flipV="1">
            <a:off x="6324600" y="34290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1033" name="Line 41"/>
          <p:cNvSpPr>
            <a:spLocks noChangeShapeType="1"/>
          </p:cNvSpPr>
          <p:nvPr/>
        </p:nvSpPr>
        <p:spPr bwMode="auto">
          <a:xfrm flipV="1">
            <a:off x="6324600" y="38100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1034" name="Line 42"/>
          <p:cNvSpPr>
            <a:spLocks noChangeShapeType="1"/>
          </p:cNvSpPr>
          <p:nvPr/>
        </p:nvSpPr>
        <p:spPr bwMode="auto">
          <a:xfrm flipV="1">
            <a:off x="7086600" y="34290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1035" name="Line 43"/>
          <p:cNvSpPr>
            <a:spLocks noChangeShapeType="1"/>
          </p:cNvSpPr>
          <p:nvPr/>
        </p:nvSpPr>
        <p:spPr bwMode="auto">
          <a:xfrm flipV="1">
            <a:off x="6324600" y="40386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1036" name="Line 44"/>
          <p:cNvSpPr>
            <a:spLocks noChangeShapeType="1"/>
          </p:cNvSpPr>
          <p:nvPr/>
        </p:nvSpPr>
        <p:spPr bwMode="auto">
          <a:xfrm flipV="1">
            <a:off x="7239000" y="34290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1037" name="Line 45"/>
          <p:cNvSpPr>
            <a:spLocks noChangeShapeType="1"/>
          </p:cNvSpPr>
          <p:nvPr/>
        </p:nvSpPr>
        <p:spPr bwMode="auto">
          <a:xfrm flipV="1">
            <a:off x="6324600" y="42672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1038" name="Line 46"/>
          <p:cNvSpPr>
            <a:spLocks noChangeShapeType="1"/>
          </p:cNvSpPr>
          <p:nvPr/>
        </p:nvSpPr>
        <p:spPr bwMode="auto">
          <a:xfrm flipV="1">
            <a:off x="7391400" y="35814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1039" name="Line 47"/>
          <p:cNvSpPr>
            <a:spLocks noChangeShapeType="1"/>
          </p:cNvSpPr>
          <p:nvPr/>
        </p:nvSpPr>
        <p:spPr bwMode="auto">
          <a:xfrm flipV="1">
            <a:off x="6324600" y="44196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1040" name="Line 48"/>
          <p:cNvSpPr>
            <a:spLocks noChangeShapeType="1"/>
          </p:cNvSpPr>
          <p:nvPr/>
        </p:nvSpPr>
        <p:spPr bwMode="auto">
          <a:xfrm flipV="1">
            <a:off x="7467600" y="38862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1041" name="Line 49"/>
          <p:cNvSpPr>
            <a:spLocks noChangeShapeType="1"/>
          </p:cNvSpPr>
          <p:nvPr/>
        </p:nvSpPr>
        <p:spPr bwMode="auto">
          <a:xfrm flipV="1">
            <a:off x="7010400" y="41148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1042" name="Line 50"/>
          <p:cNvSpPr>
            <a:spLocks noChangeShapeType="1"/>
          </p:cNvSpPr>
          <p:nvPr/>
        </p:nvSpPr>
        <p:spPr bwMode="auto">
          <a:xfrm flipV="1">
            <a:off x="7543800" y="4343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Rectangle 29"/>
          <p:cNvSpPr>
            <a:spLocks noChangeArrowheads="1"/>
          </p:cNvSpPr>
          <p:nvPr/>
        </p:nvSpPr>
        <p:spPr bwMode="auto">
          <a:xfrm>
            <a:off x="7086600" y="1524000"/>
            <a:ext cx="18288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6410" name="Picture 49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00188"/>
            <a:ext cx="54292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3" name="Picture 51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352800"/>
            <a:ext cx="3943350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64" name="Text Box 52"/>
          <p:cNvSpPr txBox="1">
            <a:spLocks noChangeArrowheads="1"/>
          </p:cNvSpPr>
          <p:nvPr/>
        </p:nvSpPr>
        <p:spPr bwMode="auto">
          <a:xfrm>
            <a:off x="838200" y="2228850"/>
            <a:ext cx="4495800" cy="5143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8000"/>
                </a:solidFill>
              </a:rPr>
              <a:t>Fact:</a:t>
            </a:r>
            <a:r>
              <a:rPr lang="en-US" altLang="zh-TW"/>
              <a:t>                                                 </a:t>
            </a:r>
          </a:p>
        </p:txBody>
      </p:sp>
      <p:pic>
        <p:nvPicPr>
          <p:cNvPr id="64566" name="Picture 54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328863"/>
            <a:ext cx="35163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67" name="Text Box 55"/>
          <p:cNvSpPr txBox="1">
            <a:spLocks noChangeArrowheads="1"/>
          </p:cNvSpPr>
          <p:nvPr/>
        </p:nvSpPr>
        <p:spPr bwMode="auto">
          <a:xfrm>
            <a:off x="762000" y="4191000"/>
            <a:ext cx="5254625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e.g. Let U = Z and A be the set of odd numbers.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Then       is the set of even numbers.</a:t>
            </a:r>
          </a:p>
        </p:txBody>
      </p:sp>
      <p:pic>
        <p:nvPicPr>
          <p:cNvPr id="64569" name="Picture 57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572000"/>
            <a:ext cx="25082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70" name="Text Box 58"/>
          <p:cNvSpPr txBox="1">
            <a:spLocks noChangeArrowheads="1"/>
          </p:cNvSpPr>
          <p:nvPr/>
        </p:nvSpPr>
        <p:spPr bwMode="auto">
          <a:xfrm>
            <a:off x="838200" y="5334000"/>
            <a:ext cx="4038600" cy="5143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TW">
                <a:solidFill>
                  <a:srgbClr val="008000"/>
                </a:solidFill>
              </a:rPr>
              <a:t>Fact:</a:t>
            </a:r>
            <a:r>
              <a:rPr lang="en-US" altLang="zh-TW"/>
              <a:t> If                , then                                                 </a:t>
            </a:r>
          </a:p>
        </p:txBody>
      </p:sp>
      <p:pic>
        <p:nvPicPr>
          <p:cNvPr id="64574" name="Picture 62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462588"/>
            <a:ext cx="9715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77" name="Picture 65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5503863"/>
            <a:ext cx="939800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824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1002" grpId="0"/>
      <p:bldP spid="981015" grpId="0" animBg="1"/>
      <p:bldP spid="981021" grpId="0" animBg="1"/>
      <p:bldP spid="981032" grpId="0" animBg="1"/>
      <p:bldP spid="981033" grpId="0" animBg="1"/>
      <p:bldP spid="981034" grpId="0" animBg="1"/>
      <p:bldP spid="981035" grpId="0" animBg="1"/>
      <p:bldP spid="981036" grpId="0" animBg="1"/>
      <p:bldP spid="981037" grpId="0" animBg="1"/>
      <p:bldP spid="981038" grpId="0" animBg="1"/>
      <p:bldP spid="981039" grpId="0" animBg="1"/>
      <p:bldP spid="981040" grpId="0" animBg="1"/>
      <p:bldP spid="981041" grpId="0" animBg="1"/>
      <p:bldP spid="981042" grpId="0" animBg="1"/>
      <p:bldP spid="64564" grpId="0" animBg="1"/>
      <p:bldP spid="64567" grpId="0"/>
      <p:bldP spid="6457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808413" y="457200"/>
            <a:ext cx="15255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Examples</a:t>
            </a:r>
          </a:p>
        </p:txBody>
      </p:sp>
      <p:sp>
        <p:nvSpPr>
          <p:cNvPr id="14339" name="Text Box 11"/>
          <p:cNvSpPr txBox="1">
            <a:spLocks noChangeArrowheads="1"/>
          </p:cNvSpPr>
          <p:nvPr/>
        </p:nvSpPr>
        <p:spPr bwMode="auto">
          <a:xfrm>
            <a:off x="762000" y="1447800"/>
            <a:ext cx="682942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 = {1, 3, 6, 8, 10}     B = {2, 4, 6, 7, 10}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    B = {6, 10},   A    B = {1, 2, 3, 4, 6, 7, 8, 10}    A-B = {1, 3, 8}</a:t>
            </a:r>
          </a:p>
        </p:txBody>
      </p:sp>
      <p:pic>
        <p:nvPicPr>
          <p:cNvPr id="14340" name="Picture 1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57400"/>
            <a:ext cx="144463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1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057400"/>
            <a:ext cx="144463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6130" name="Text Box 18"/>
          <p:cNvSpPr txBox="1">
            <a:spLocks noChangeArrowheads="1"/>
          </p:cNvSpPr>
          <p:nvPr/>
        </p:nvSpPr>
        <p:spPr bwMode="auto">
          <a:xfrm>
            <a:off x="762000" y="3505200"/>
            <a:ext cx="71897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 = { x     U | x is divisible by 3},   B = { x     U | x is divisible by 5}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    B = { x    U | x is divisible by 15}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    B = { x    U | x is divisible by 3 or is divisible by 5 (or both)}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 – B = { x     U | x is divisible by 3 but is not divisible by 5 }</a:t>
            </a:r>
          </a:p>
        </p:txBody>
      </p:sp>
      <p:pic>
        <p:nvPicPr>
          <p:cNvPr id="986131" name="Picture 19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191000"/>
            <a:ext cx="144463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6134" name="Picture 22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24400"/>
            <a:ext cx="144463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0" name="Picture 14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657600"/>
            <a:ext cx="1412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1" name="Picture 15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913" y="3657600"/>
            <a:ext cx="14128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2" name="Picture 16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191000"/>
            <a:ext cx="1412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3" name="Picture 17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724400"/>
            <a:ext cx="1412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4" name="Picture 18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257800"/>
            <a:ext cx="1412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762000" y="2971800"/>
            <a:ext cx="3425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Let U = { x    Z | 1 &lt;= x &lt;= 100}.</a:t>
            </a:r>
          </a:p>
        </p:txBody>
      </p:sp>
      <p:pic>
        <p:nvPicPr>
          <p:cNvPr id="14356" name="Picture 20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48000"/>
            <a:ext cx="1412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762000" y="5867400"/>
            <a:ext cx="58007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3333FF"/>
                </a:solidFill>
              </a:rPr>
              <a:t>Exercise</a:t>
            </a:r>
            <a:r>
              <a:rPr lang="en-US" altLang="zh-TW"/>
              <a:t>: compute |A|, |B|, |A   B|, |A    B|, |A – B|. </a:t>
            </a:r>
          </a:p>
        </p:txBody>
      </p:sp>
      <p:pic>
        <p:nvPicPr>
          <p:cNvPr id="2" name="Picture 19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738" y="5943600"/>
            <a:ext cx="144462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2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943600"/>
            <a:ext cx="144463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333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5" grpId="0"/>
      <p:bldP spid="1435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124200" y="457200"/>
            <a:ext cx="2838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Partitions of Sets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714500" y="1385888"/>
            <a:ext cx="5676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Two sets are </a:t>
            </a:r>
            <a:r>
              <a:rPr lang="en-US" altLang="zh-TW">
                <a:solidFill>
                  <a:srgbClr val="A50021"/>
                </a:solidFill>
              </a:rPr>
              <a:t>disjoint</a:t>
            </a:r>
            <a:r>
              <a:rPr lang="en-US" altLang="zh-TW"/>
              <a:t> if their intersection is empty.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38200" y="2133600"/>
            <a:ext cx="7437438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 collection of nonempty sets {A</a:t>
            </a:r>
            <a:r>
              <a:rPr lang="en-US" altLang="zh-TW" baseline="-25000"/>
              <a:t>1</a:t>
            </a:r>
            <a:r>
              <a:rPr lang="en-US" altLang="zh-TW"/>
              <a:t>, A</a:t>
            </a:r>
            <a:r>
              <a:rPr lang="en-US" altLang="zh-TW" baseline="-25000"/>
              <a:t>2</a:t>
            </a:r>
            <a:r>
              <a:rPr lang="en-US" altLang="zh-TW"/>
              <a:t>, …, A</a:t>
            </a:r>
            <a:r>
              <a:rPr lang="en-US" altLang="zh-TW" baseline="-25000"/>
              <a:t>n</a:t>
            </a:r>
            <a:r>
              <a:rPr lang="en-US" altLang="zh-TW"/>
              <a:t>} is a </a:t>
            </a:r>
            <a:r>
              <a:rPr lang="en-US" altLang="zh-TW">
                <a:solidFill>
                  <a:srgbClr val="008000"/>
                </a:solidFill>
              </a:rPr>
              <a:t>partition</a:t>
            </a:r>
            <a:r>
              <a:rPr lang="en-US" altLang="zh-TW"/>
              <a:t> of a set A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if and only if</a:t>
            </a:r>
          </a:p>
        </p:txBody>
      </p:sp>
      <p:pic>
        <p:nvPicPr>
          <p:cNvPr id="18437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048000"/>
            <a:ext cx="3276600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1852613" y="3505200"/>
            <a:ext cx="60721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  <a:r>
              <a:rPr lang="en-US" altLang="zh-TW" baseline="-25000"/>
              <a:t>1</a:t>
            </a:r>
            <a:r>
              <a:rPr lang="en-US" altLang="zh-TW"/>
              <a:t>, A</a:t>
            </a:r>
            <a:r>
              <a:rPr lang="en-US" altLang="zh-TW" baseline="-25000"/>
              <a:t>2</a:t>
            </a:r>
            <a:r>
              <a:rPr lang="en-US" altLang="zh-TW"/>
              <a:t>, …, A</a:t>
            </a:r>
            <a:r>
              <a:rPr lang="en-US" altLang="zh-TW" baseline="-25000"/>
              <a:t>n</a:t>
            </a:r>
            <a:r>
              <a:rPr lang="en-US" altLang="zh-TW"/>
              <a:t> are </a:t>
            </a:r>
            <a:r>
              <a:rPr lang="en-US" altLang="zh-TW">
                <a:solidFill>
                  <a:srgbClr val="3333FF"/>
                </a:solidFill>
              </a:rPr>
              <a:t>mutually disjoint (or pairwise disjoint)</a:t>
            </a:r>
            <a:r>
              <a:rPr lang="en-US" altLang="zh-TW"/>
              <a:t>.</a:t>
            </a:r>
          </a:p>
        </p:txBody>
      </p:sp>
      <p:sp>
        <p:nvSpPr>
          <p:cNvPr id="18439" name="Rectangle 8"/>
          <p:cNvSpPr>
            <a:spLocks noChangeArrowheads="1"/>
          </p:cNvSpPr>
          <p:nvPr/>
        </p:nvSpPr>
        <p:spPr bwMode="auto">
          <a:xfrm>
            <a:off x="685800" y="1981200"/>
            <a:ext cx="79248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7145" name="Text Box 9"/>
          <p:cNvSpPr txBox="1">
            <a:spLocks noChangeArrowheads="1"/>
          </p:cNvSpPr>
          <p:nvPr/>
        </p:nvSpPr>
        <p:spPr bwMode="auto">
          <a:xfrm>
            <a:off x="841375" y="4343400"/>
            <a:ext cx="6702425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e.g.  Let A be the set of integers.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 Let A</a:t>
            </a:r>
            <a:r>
              <a:rPr lang="en-US" altLang="zh-TW" baseline="-25000"/>
              <a:t>1</a:t>
            </a:r>
            <a:r>
              <a:rPr lang="en-US" altLang="zh-TW"/>
              <a:t> be the set of negative integers.</a:t>
            </a:r>
            <a:endParaRPr lang="en-US" altLang="en-US">
              <a:sym typeface="Euclid Symbol" pitchFamily="18" charset="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ym typeface="Euclid Symbol" pitchFamily="18" charset="2"/>
              </a:rPr>
              <a:t>       Let 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/>
              <a:t> be the set of positive integers.</a:t>
            </a:r>
            <a:endParaRPr lang="en-US" altLang="en-US">
              <a:sym typeface="Euclid Symbol" pitchFamily="18" charset="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ym typeface="Euclid Symbol" pitchFamily="18" charset="2"/>
              </a:rPr>
              <a:t>       Then {</a:t>
            </a:r>
            <a:r>
              <a:rPr lang="en-US" altLang="zh-TW"/>
              <a:t>A</a:t>
            </a:r>
            <a:r>
              <a:rPr lang="en-US" altLang="zh-TW" baseline="-25000"/>
              <a:t>1</a:t>
            </a:r>
            <a:r>
              <a:rPr lang="en-US" altLang="zh-TW">
                <a:sym typeface="Euclid Symbol" pitchFamily="18" charset="2"/>
              </a:rPr>
              <a:t>,</a:t>
            </a:r>
            <a:r>
              <a:rPr lang="en-US" altLang="zh-TW" baseline="-25000"/>
              <a:t> 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>
                <a:sym typeface="Euclid Symbol" pitchFamily="18" charset="2"/>
              </a:rPr>
              <a:t>} is not a partition of A, because A ≠A</a:t>
            </a:r>
            <a:r>
              <a:rPr lang="en-US" altLang="zh-TW" baseline="-25000">
                <a:sym typeface="Euclid Symbol" pitchFamily="18" charset="2"/>
              </a:rPr>
              <a:t>1</a:t>
            </a:r>
            <a:r>
              <a:rPr lang="en-US" altLang="zh-TW">
                <a:sym typeface="Euclid Symbol" pitchFamily="18" charset="2"/>
              </a:rPr>
              <a:t>   A</a:t>
            </a:r>
            <a:r>
              <a:rPr lang="en-US" altLang="zh-TW" baseline="-25000">
                <a:sym typeface="Euclid Symbol" pitchFamily="18" charset="2"/>
              </a:rPr>
              <a:t>2</a:t>
            </a:r>
            <a:r>
              <a:rPr lang="en-US" altLang="zh-TW">
                <a:sym typeface="Euclid Symbol" pitchFamily="18" charset="2"/>
              </a:rPr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ym typeface="Euclid Symbol" pitchFamily="18" charset="2"/>
              </a:rPr>
              <a:t>          as 0 is contained in A but not contained in A</a:t>
            </a:r>
            <a:r>
              <a:rPr lang="en-US" altLang="zh-TW" baseline="-25000">
                <a:sym typeface="Euclid Symbol" pitchFamily="18" charset="2"/>
              </a:rPr>
              <a:t>1</a:t>
            </a:r>
            <a:r>
              <a:rPr lang="en-US" altLang="zh-TW">
                <a:sym typeface="Euclid Symbol" pitchFamily="18" charset="2"/>
              </a:rPr>
              <a:t>   A</a:t>
            </a:r>
            <a:r>
              <a:rPr lang="en-US" altLang="zh-TW" baseline="-25000">
                <a:sym typeface="Euclid Symbol" pitchFamily="18" charset="2"/>
              </a:rPr>
              <a:t>2</a:t>
            </a:r>
            <a:r>
              <a:rPr lang="en-US" altLang="zh-TW">
                <a:sym typeface="Euclid Symbol" pitchFamily="18" charset="2"/>
              </a:rPr>
              <a:t> </a:t>
            </a:r>
          </a:p>
        </p:txBody>
      </p:sp>
      <p:pic>
        <p:nvPicPr>
          <p:cNvPr id="15378" name="Picture 1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643563"/>
            <a:ext cx="144463" cy="15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9" name="Picture 15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096000"/>
            <a:ext cx="144463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609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124200" y="457200"/>
            <a:ext cx="2838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Partitions of Sets</a:t>
            </a:r>
          </a:p>
        </p:txBody>
      </p:sp>
      <p:sp>
        <p:nvSpPr>
          <p:cNvPr id="987145" name="Text Box 9"/>
          <p:cNvSpPr txBox="1">
            <a:spLocks noChangeArrowheads="1"/>
          </p:cNvSpPr>
          <p:nvPr/>
        </p:nvSpPr>
        <p:spPr bwMode="auto">
          <a:xfrm>
            <a:off x="381000" y="1447800"/>
            <a:ext cx="83343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e.g.  Let A be the set of integers divisible by 6.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 A</a:t>
            </a:r>
            <a:r>
              <a:rPr lang="en-US" altLang="zh-TW" baseline="-25000"/>
              <a:t>1</a:t>
            </a:r>
            <a:r>
              <a:rPr lang="en-US" altLang="zh-TW"/>
              <a:t> be the set of integers divisible by 2.</a:t>
            </a:r>
            <a:endParaRPr lang="en-US" altLang="en-US">
              <a:sym typeface="Euclid Symbol" pitchFamily="18" charset="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ym typeface="Euclid Symbol" pitchFamily="18" charset="2"/>
              </a:rPr>
              <a:t>       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/>
              <a:t> be the set of integers divisible by 3.</a:t>
            </a:r>
            <a:endParaRPr lang="en-US" altLang="en-US">
              <a:sym typeface="Euclid Symbol" pitchFamily="18" charset="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ym typeface="Euclid Symbol" pitchFamily="18" charset="2"/>
              </a:rPr>
              <a:t>       Then {</a:t>
            </a:r>
            <a:r>
              <a:rPr lang="en-US" altLang="zh-TW"/>
              <a:t>A</a:t>
            </a:r>
            <a:r>
              <a:rPr lang="en-US" altLang="zh-TW" baseline="-25000"/>
              <a:t>1</a:t>
            </a:r>
            <a:r>
              <a:rPr lang="en-US" altLang="zh-TW">
                <a:sym typeface="Euclid Symbol" pitchFamily="18" charset="2"/>
              </a:rPr>
              <a:t>,</a:t>
            </a:r>
            <a:r>
              <a:rPr lang="en-US" altLang="zh-TW" baseline="-25000"/>
              <a:t> 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>
                <a:sym typeface="Euclid Symbol" pitchFamily="18" charset="2"/>
              </a:rPr>
              <a:t>} is not a partition of A, because A</a:t>
            </a:r>
            <a:r>
              <a:rPr lang="en-US" altLang="zh-TW" baseline="-25000">
                <a:sym typeface="Euclid Symbol" pitchFamily="18" charset="2"/>
              </a:rPr>
              <a:t>1</a:t>
            </a:r>
            <a:r>
              <a:rPr lang="en-US" altLang="zh-TW">
                <a:sym typeface="Euclid Symbol" pitchFamily="18" charset="2"/>
              </a:rPr>
              <a:t> and A</a:t>
            </a:r>
            <a:r>
              <a:rPr lang="en-US" altLang="zh-TW" baseline="-25000">
                <a:sym typeface="Euclid Symbol" pitchFamily="18" charset="2"/>
              </a:rPr>
              <a:t>2</a:t>
            </a:r>
            <a:r>
              <a:rPr lang="en-US" altLang="zh-TW">
                <a:sym typeface="Euclid Symbol" pitchFamily="18" charset="2"/>
              </a:rPr>
              <a:t> are not disjoint,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ym typeface="Euclid Symbol" pitchFamily="18" charset="2"/>
              </a:rPr>
              <a:t>            and also A   </a:t>
            </a:r>
            <a:r>
              <a:rPr lang="en-US" altLang="zh-TW"/>
              <a:t>A</a:t>
            </a:r>
            <a:r>
              <a:rPr lang="en-US" altLang="zh-TW" baseline="-25000"/>
              <a:t>1   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>
                <a:sym typeface="Euclid Symbol" pitchFamily="18" charset="2"/>
              </a:rPr>
              <a:t> (so both conditions are not satisfied).</a:t>
            </a:r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457200" y="3849688"/>
            <a:ext cx="5038725" cy="201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e.g.  Let A be the set of integers.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 A</a:t>
            </a:r>
            <a:r>
              <a:rPr lang="en-US" altLang="zh-TW" baseline="-25000"/>
              <a:t>1</a:t>
            </a:r>
            <a:r>
              <a:rPr lang="en-US" altLang="zh-TW"/>
              <a:t> = {x    A | x = 3k+1 for some integer k}</a:t>
            </a:r>
            <a:endParaRPr lang="en-US" altLang="en-US">
              <a:sym typeface="Euclid Symbol" pitchFamily="18" charset="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ym typeface="Euclid Symbol" pitchFamily="18" charset="2"/>
              </a:rPr>
              <a:t>       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/>
              <a:t> = {x   A | x = 3k+2 for some integer k}</a:t>
            </a:r>
            <a:endParaRPr lang="en-US" altLang="en-US">
              <a:sym typeface="Euclid Symbol" pitchFamily="18" charset="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ym typeface="Euclid Symbol" pitchFamily="18" charset="2"/>
              </a:rPr>
              <a:t>       </a:t>
            </a:r>
            <a:r>
              <a:rPr lang="en-US" altLang="zh-TW"/>
              <a:t>A</a:t>
            </a:r>
            <a:r>
              <a:rPr lang="en-US" altLang="zh-TW" baseline="-25000"/>
              <a:t>3</a:t>
            </a:r>
            <a:r>
              <a:rPr lang="en-US" altLang="zh-TW"/>
              <a:t> = {x   A | x = 3k for some integer k}</a:t>
            </a:r>
            <a:endParaRPr lang="en-US" altLang="en-US">
              <a:sym typeface="Euclid Symbol" pitchFamily="18" charset="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TW">
                <a:sym typeface="Euclid Symbol" pitchFamily="18" charset="2"/>
              </a:rPr>
              <a:t>       Then {</a:t>
            </a:r>
            <a:r>
              <a:rPr lang="en-US" altLang="zh-TW"/>
              <a:t>A</a:t>
            </a:r>
            <a:r>
              <a:rPr lang="en-US" altLang="zh-TW" baseline="-25000"/>
              <a:t>1</a:t>
            </a:r>
            <a:r>
              <a:rPr lang="en-US" altLang="zh-TW">
                <a:sym typeface="Euclid Symbol" pitchFamily="18" charset="2"/>
              </a:rPr>
              <a:t>,</a:t>
            </a:r>
            <a:r>
              <a:rPr lang="en-US" altLang="zh-TW" baseline="-25000"/>
              <a:t> </a:t>
            </a:r>
            <a:r>
              <a:rPr lang="en-US" altLang="zh-TW"/>
              <a:t>A</a:t>
            </a:r>
            <a:r>
              <a:rPr lang="en-US" altLang="zh-TW" baseline="-25000"/>
              <a:t>2</a:t>
            </a:r>
            <a:r>
              <a:rPr lang="en-US" altLang="zh-TW">
                <a:sym typeface="Euclid Symbol" pitchFamily="18" charset="2"/>
              </a:rPr>
              <a:t>,</a:t>
            </a:r>
            <a:r>
              <a:rPr lang="en-US" altLang="zh-TW" baseline="-25000"/>
              <a:t> </a:t>
            </a:r>
            <a:r>
              <a:rPr lang="en-US" altLang="zh-TW"/>
              <a:t>A</a:t>
            </a:r>
            <a:r>
              <a:rPr lang="en-US" altLang="zh-TW" baseline="-25000"/>
              <a:t>3</a:t>
            </a:r>
            <a:r>
              <a:rPr lang="en-US" altLang="zh-TW">
                <a:sym typeface="Euclid Symbol" pitchFamily="18" charset="2"/>
              </a:rPr>
              <a:t>} is a partition of A</a:t>
            </a:r>
          </a:p>
        </p:txBody>
      </p:sp>
      <p:pic>
        <p:nvPicPr>
          <p:cNvPr id="66593" name="Picture 3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306888"/>
            <a:ext cx="14128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94" name="Picture 34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764088"/>
            <a:ext cx="14128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95" name="Picture 35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5145088"/>
            <a:ext cx="14128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7146" name="Oval 10"/>
          <p:cNvSpPr>
            <a:spLocks noChangeArrowheads="1"/>
          </p:cNvSpPr>
          <p:nvPr/>
        </p:nvSpPr>
        <p:spPr bwMode="auto">
          <a:xfrm>
            <a:off x="5867400" y="4078288"/>
            <a:ext cx="2133600" cy="144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7147" name="Freeform 11"/>
          <p:cNvSpPr>
            <a:spLocks/>
          </p:cNvSpPr>
          <p:nvPr/>
        </p:nvSpPr>
        <p:spPr bwMode="auto">
          <a:xfrm>
            <a:off x="6096000" y="4383088"/>
            <a:ext cx="800100" cy="1143000"/>
          </a:xfrm>
          <a:custGeom>
            <a:avLst/>
            <a:gdLst>
              <a:gd name="T0" fmla="*/ 0 w 504"/>
              <a:gd name="T1" fmla="*/ 0 h 720"/>
              <a:gd name="T2" fmla="*/ 1088707633 w 504"/>
              <a:gd name="T3" fmla="*/ 846772610 h 720"/>
              <a:gd name="T4" fmla="*/ 1088707633 w 504"/>
              <a:gd name="T5" fmla="*/ 1814512678 h 720"/>
              <a:gd name="T6" fmla="*/ 0 60000 65536"/>
              <a:gd name="T7" fmla="*/ 0 60000 65536"/>
              <a:gd name="T8" fmla="*/ 0 60000 65536"/>
              <a:gd name="T9" fmla="*/ 0 w 504"/>
              <a:gd name="T10" fmla="*/ 0 h 720"/>
              <a:gd name="T11" fmla="*/ 504 w 504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04" h="720">
                <a:moveTo>
                  <a:pt x="0" y="0"/>
                </a:moveTo>
                <a:cubicBezTo>
                  <a:pt x="180" y="108"/>
                  <a:pt x="360" y="216"/>
                  <a:pt x="432" y="336"/>
                </a:cubicBezTo>
                <a:cubicBezTo>
                  <a:pt x="504" y="456"/>
                  <a:pt x="468" y="588"/>
                  <a:pt x="432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7148" name="Freeform 12"/>
          <p:cNvSpPr>
            <a:spLocks/>
          </p:cNvSpPr>
          <p:nvPr/>
        </p:nvSpPr>
        <p:spPr bwMode="auto">
          <a:xfrm>
            <a:off x="6781800" y="4230688"/>
            <a:ext cx="838200" cy="685800"/>
          </a:xfrm>
          <a:custGeom>
            <a:avLst/>
            <a:gdLst>
              <a:gd name="T0" fmla="*/ 0 w 528"/>
              <a:gd name="T1" fmla="*/ 1088707589 h 432"/>
              <a:gd name="T2" fmla="*/ 967739949 w 528"/>
              <a:gd name="T3" fmla="*/ 604837528 h 432"/>
              <a:gd name="T4" fmla="*/ 1330642282 w 528"/>
              <a:gd name="T5" fmla="*/ 0 h 432"/>
              <a:gd name="T6" fmla="*/ 0 60000 65536"/>
              <a:gd name="T7" fmla="*/ 0 60000 65536"/>
              <a:gd name="T8" fmla="*/ 0 60000 65536"/>
              <a:gd name="T9" fmla="*/ 0 w 528"/>
              <a:gd name="T10" fmla="*/ 0 h 432"/>
              <a:gd name="T11" fmla="*/ 528 w 528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432">
                <a:moveTo>
                  <a:pt x="0" y="432"/>
                </a:moveTo>
                <a:cubicBezTo>
                  <a:pt x="148" y="372"/>
                  <a:pt x="296" y="312"/>
                  <a:pt x="384" y="240"/>
                </a:cubicBezTo>
                <a:cubicBezTo>
                  <a:pt x="472" y="168"/>
                  <a:pt x="500" y="84"/>
                  <a:pt x="52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" name="Picture 15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124200"/>
            <a:ext cx="144463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8" name="Picture 22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124200"/>
            <a:ext cx="168275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969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7146" grpId="0" animBg="1"/>
      <p:bldP spid="987147" grpId="0" animBg="1"/>
      <p:bldP spid="98714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3652838" y="457200"/>
            <a:ext cx="1833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Power Sets</a:t>
            </a:r>
          </a:p>
        </p:txBody>
      </p:sp>
      <p:graphicFrame>
        <p:nvGraphicFramePr>
          <p:cNvPr id="2050" name="Object 11"/>
          <p:cNvGraphicFramePr>
            <a:graphicFrameLocks noChangeAspect="1"/>
          </p:cNvGraphicFramePr>
          <p:nvPr/>
        </p:nvGraphicFramePr>
        <p:xfrm>
          <a:off x="3048000" y="1295400"/>
          <a:ext cx="4114800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7621" name="Equation" r:id="rId4" imgW="1396800" imgH="203040" progId="Equation.DSMT4">
                  <p:embed/>
                </p:oleObj>
              </mc:Choice>
              <mc:Fallback>
                <p:oleObj name="Equation" r:id="rId4" imgW="1396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295400"/>
                        <a:ext cx="4114800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13"/>
          <p:cNvSpPr txBox="1">
            <a:spLocks noChangeArrowheads="1"/>
          </p:cNvSpPr>
          <p:nvPr/>
        </p:nvSpPr>
        <p:spPr bwMode="auto">
          <a:xfrm>
            <a:off x="1117600" y="1436688"/>
            <a:ext cx="1473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en-US">
                <a:solidFill>
                  <a:schemeClr val="accent2"/>
                </a:solidFill>
              </a:rPr>
              <a:t>power set:</a:t>
            </a:r>
          </a:p>
        </p:txBody>
      </p:sp>
      <p:sp>
        <p:nvSpPr>
          <p:cNvPr id="985103" name="Text Box 15"/>
          <p:cNvSpPr txBox="1">
            <a:spLocks noChangeArrowheads="1"/>
          </p:cNvSpPr>
          <p:nvPr/>
        </p:nvSpPr>
        <p:spPr bwMode="auto">
          <a:xfrm>
            <a:off x="1143000" y="3141663"/>
            <a:ext cx="3314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pow({a,b}) = {</a:t>
            </a:r>
            <a:r>
              <a:rPr kumimoji="0" lang="en-US" altLang="en-US">
                <a:sym typeface="Euclid Symbol" pitchFamily="18" charset="2"/>
              </a:rPr>
              <a:t>, {a}, {b}, {a,b}}</a:t>
            </a:r>
            <a:endParaRPr kumimoji="0" lang="en-US" altLang="zh-TW">
              <a:sym typeface="Euclid Symbol" pitchFamily="18" charset="2"/>
            </a:endParaRPr>
          </a:p>
        </p:txBody>
      </p:sp>
      <p:sp>
        <p:nvSpPr>
          <p:cNvPr id="985105" name="Text Box 17"/>
          <p:cNvSpPr txBox="1">
            <a:spLocks noChangeArrowheads="1"/>
          </p:cNvSpPr>
          <p:nvPr/>
        </p:nvSpPr>
        <p:spPr bwMode="auto">
          <a:xfrm>
            <a:off x="1143000" y="3827463"/>
            <a:ext cx="5924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pow({a,b,c}) = {</a:t>
            </a:r>
            <a:r>
              <a:rPr kumimoji="0" lang="en-US" altLang="en-US">
                <a:sym typeface="Euclid Symbol" pitchFamily="18" charset="2"/>
              </a:rPr>
              <a:t>, {a}, {b}, {c}, {a,b}, {a,c}, {b,c}, {a,b,c}}</a:t>
            </a:r>
            <a:endParaRPr kumimoji="0" lang="en-US" altLang="zh-TW">
              <a:sym typeface="Euclid Symbol" pitchFamily="18" charset="2"/>
            </a:endParaRPr>
          </a:p>
        </p:txBody>
      </p:sp>
      <p:sp>
        <p:nvSpPr>
          <p:cNvPr id="985106" name="Text Box 18"/>
          <p:cNvSpPr txBox="1">
            <a:spLocks noChangeArrowheads="1"/>
          </p:cNvSpPr>
          <p:nvPr/>
        </p:nvSpPr>
        <p:spPr bwMode="auto">
          <a:xfrm>
            <a:off x="241300" y="6096000"/>
            <a:ext cx="859790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8000"/>
                </a:solidFill>
              </a:rPr>
              <a:t>Fact (to be explained later):</a:t>
            </a:r>
            <a:r>
              <a:rPr lang="en-US" altLang="zh-TW"/>
              <a:t> If A has n elements, then pow(A) has 2</a:t>
            </a:r>
            <a:r>
              <a:rPr lang="en-US" altLang="zh-TW" baseline="30000"/>
              <a:t>n</a:t>
            </a:r>
            <a:r>
              <a:rPr lang="en-US" altLang="zh-TW"/>
              <a:t> elements.</a:t>
            </a:r>
          </a:p>
        </p:txBody>
      </p:sp>
      <p:sp>
        <p:nvSpPr>
          <p:cNvPr id="985107" name="Text Box 19"/>
          <p:cNvSpPr txBox="1">
            <a:spLocks noChangeArrowheads="1"/>
          </p:cNvSpPr>
          <p:nvPr/>
        </p:nvSpPr>
        <p:spPr bwMode="auto">
          <a:xfrm>
            <a:off x="1143000" y="4527550"/>
            <a:ext cx="6183313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pow({a,b,c,d}) = {</a:t>
            </a:r>
            <a:r>
              <a:rPr kumimoji="0" lang="en-US" altLang="en-US">
                <a:sym typeface="Euclid Symbol" pitchFamily="18" charset="2"/>
              </a:rPr>
              <a:t>, {a}, {b}, {c}, {d}, </a:t>
            </a:r>
          </a:p>
          <a:p>
            <a:pPr eaLnBrk="1" hangingPunct="1">
              <a:lnSpc>
                <a:spcPct val="150000"/>
              </a:lnSpc>
            </a:pPr>
            <a:r>
              <a:rPr kumimoji="0" lang="en-US" altLang="en-US">
                <a:sym typeface="Euclid Symbol" pitchFamily="18" charset="2"/>
              </a:rPr>
              <a:t>		{a,b}, {a,c}, {b,c}, {a,d}, {b,d}, {c,d}, </a:t>
            </a:r>
          </a:p>
          <a:p>
            <a:pPr eaLnBrk="1" hangingPunct="1">
              <a:lnSpc>
                <a:spcPct val="150000"/>
              </a:lnSpc>
            </a:pPr>
            <a:r>
              <a:rPr kumimoji="0" lang="en-US" altLang="en-US">
                <a:sym typeface="Euclid Symbol" pitchFamily="18" charset="2"/>
              </a:rPr>
              <a:t>		{a,b,c}, {a,b,d}, {a,c,d}, {b,c,d}, {a,b,c,d}}</a:t>
            </a:r>
            <a:endParaRPr kumimoji="0" lang="en-US" altLang="zh-TW">
              <a:sym typeface="Euclid Symbol" pitchFamily="18" charset="2"/>
            </a:endParaRP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1143000" y="2116138"/>
            <a:ext cx="475297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In words, the power set pow(A) of a set A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contains all the subsets of A as members.</a:t>
            </a:r>
          </a:p>
        </p:txBody>
      </p:sp>
    </p:spTree>
    <p:extLst>
      <p:ext uri="{BB962C8B-B14F-4D97-AF65-F5344CB8AC3E}">
        <p14:creationId xmlns:p14="http://schemas.microsoft.com/office/powerpoint/2010/main" val="301520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5103" grpId="0"/>
      <p:bldP spid="985105" grpId="0"/>
      <p:bldP spid="985106" grpId="0" animBg="1"/>
      <p:bldP spid="98510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68638" y="457200"/>
            <a:ext cx="2951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Cartesian Products</a:t>
            </a:r>
          </a:p>
        </p:txBody>
      </p:sp>
      <p:sp>
        <p:nvSpPr>
          <p:cNvPr id="20483" name="Text Box 9"/>
          <p:cNvSpPr txBox="1">
            <a:spLocks noChangeArrowheads="1"/>
          </p:cNvSpPr>
          <p:nvPr/>
        </p:nvSpPr>
        <p:spPr bwMode="auto">
          <a:xfrm>
            <a:off x="685800" y="1371600"/>
            <a:ext cx="7759700" cy="16144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3333FF"/>
                </a:solidFill>
              </a:rPr>
              <a:t>Definition:</a:t>
            </a:r>
            <a:r>
              <a:rPr lang="en-US" altLang="zh-TW"/>
              <a:t> Given two sets A and B, the </a:t>
            </a:r>
            <a:r>
              <a:rPr lang="en-US" altLang="zh-TW" b="1"/>
              <a:t>Cartesian product</a:t>
            </a:r>
            <a:r>
              <a:rPr lang="en-US" altLang="zh-TW"/>
              <a:t> A x B is the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set of all </a:t>
            </a:r>
            <a:r>
              <a:rPr lang="en-US" altLang="zh-TW" b="1"/>
              <a:t>ordered</a:t>
            </a:r>
            <a:r>
              <a:rPr lang="en-US" altLang="zh-TW"/>
              <a:t> pairs (a,b), where a is in A and b is in B.  Formally,</a:t>
            </a:r>
          </a:p>
          <a:p>
            <a:pPr eaLnBrk="1" hangingPunct="1">
              <a:lnSpc>
                <a:spcPct val="150000"/>
              </a:lnSpc>
            </a:pPr>
            <a:endParaRPr lang="en-US" altLang="zh-TW"/>
          </a:p>
          <a:p>
            <a:pPr eaLnBrk="1" hangingPunct="1">
              <a:lnSpc>
                <a:spcPct val="150000"/>
              </a:lnSpc>
            </a:pPr>
            <a:endParaRPr lang="en-US" altLang="zh-TW"/>
          </a:p>
        </p:txBody>
      </p:sp>
      <p:sp>
        <p:nvSpPr>
          <p:cNvPr id="16388" name="Text Box 10"/>
          <p:cNvSpPr txBox="1">
            <a:spLocks noChangeArrowheads="1"/>
          </p:cNvSpPr>
          <p:nvPr/>
        </p:nvSpPr>
        <p:spPr bwMode="auto">
          <a:xfrm>
            <a:off x="685800" y="3205163"/>
            <a:ext cx="7064375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Ordered pairs means the ordering is important, e.g. (1,2) ≠ (2,1)</a:t>
            </a:r>
          </a:p>
        </p:txBody>
      </p:sp>
      <p:pic>
        <p:nvPicPr>
          <p:cNvPr id="20485" name="Picture 11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925" y="2328863"/>
            <a:ext cx="54514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685800" y="3810000"/>
            <a:ext cx="7297738" cy="269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e.g.  Let A be the set of letters, i.e. {a,b,c,…,x,y,z}.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TW"/>
              <a:t>       Let B be the set of digits, i.e. {0,1,…,9}.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TW"/>
              <a:t>       AxA is just the set of strings with two letters.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TW"/>
              <a:t>       BxB is just the set of strings with two digits.</a:t>
            </a:r>
          </a:p>
          <a:p>
            <a:pPr eaLnBrk="1" hangingPunct="1">
              <a:lnSpc>
                <a:spcPct val="180000"/>
              </a:lnSpc>
            </a:pPr>
            <a:r>
              <a:rPr lang="en-US" altLang="zh-TW"/>
              <a:t>       AxB is the set of strings where the first character is a letter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TW"/>
              <a:t>         and the second character is a digit.</a:t>
            </a:r>
          </a:p>
        </p:txBody>
      </p:sp>
    </p:spTree>
    <p:extLst>
      <p:ext uri="{BB962C8B-B14F-4D97-AF65-F5344CB8AC3E}">
        <p14:creationId xmlns:p14="http://schemas.microsoft.com/office/powerpoint/2010/main" val="195769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68638" y="457200"/>
            <a:ext cx="2951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Cartesian Products</a:t>
            </a:r>
          </a:p>
        </p:txBody>
      </p:sp>
      <p:sp>
        <p:nvSpPr>
          <p:cNvPr id="21507" name="Text Box 12"/>
          <p:cNvSpPr txBox="1">
            <a:spLocks noChangeArrowheads="1"/>
          </p:cNvSpPr>
          <p:nvPr/>
        </p:nvSpPr>
        <p:spPr bwMode="auto">
          <a:xfrm>
            <a:off x="1219200" y="1295400"/>
            <a:ext cx="663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 definition can be generalized to any number of sets, e.g.</a:t>
            </a:r>
          </a:p>
        </p:txBody>
      </p:sp>
      <p:sp>
        <p:nvSpPr>
          <p:cNvPr id="1007630" name="Text Box 14"/>
          <p:cNvSpPr txBox="1">
            <a:spLocks noChangeArrowheads="1"/>
          </p:cNvSpPr>
          <p:nvPr/>
        </p:nvSpPr>
        <p:spPr bwMode="auto">
          <a:xfrm>
            <a:off x="685800" y="4343400"/>
            <a:ext cx="50593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8000"/>
                </a:solidFill>
              </a:rPr>
              <a:t>Fact:</a:t>
            </a:r>
            <a:r>
              <a:rPr lang="en-US" altLang="zh-TW"/>
              <a:t> If |A| = n and |B| = m, then |AxB| = mn.</a:t>
            </a:r>
          </a:p>
        </p:txBody>
      </p:sp>
      <p:pic>
        <p:nvPicPr>
          <p:cNvPr id="21509" name="Picture 11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5000"/>
            <a:ext cx="77104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533400" y="2555875"/>
            <a:ext cx="8101013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/>
              <a:t>Using the above examples, </a:t>
            </a:r>
            <a:r>
              <a:rPr lang="en-US" altLang="zh-TW" dirty="0" err="1"/>
              <a:t>AxAxA</a:t>
            </a:r>
            <a:r>
              <a:rPr lang="en-US" altLang="zh-TW" dirty="0"/>
              <a:t> is the set of strings with three letters.</a:t>
            </a:r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en-US" altLang="zh-TW" dirty="0" smtClean="0"/>
              <a:t>An</a:t>
            </a:r>
            <a:r>
              <a:rPr lang="en-US" altLang="zh-TW" dirty="0" smtClean="0"/>
              <a:t> </a:t>
            </a:r>
            <a:r>
              <a:rPr lang="en-US" altLang="zh-TW" dirty="0"/>
              <a:t>ID card number has one letter and then six digits,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dirty="0"/>
              <a:t>so the set of ID card numbers is the set </a:t>
            </a:r>
            <a:r>
              <a:rPr lang="en-US" altLang="zh-TW" dirty="0" err="1"/>
              <a:t>AxBxBxBxBxBxB</a:t>
            </a:r>
            <a:r>
              <a:rPr lang="en-US" altLang="zh-TW" dirty="0"/>
              <a:t>.</a:t>
            </a:r>
          </a:p>
        </p:txBody>
      </p:sp>
      <p:sp>
        <p:nvSpPr>
          <p:cNvPr id="2" name="Text Box 14"/>
          <p:cNvSpPr txBox="1">
            <a:spLocks noChangeArrowheads="1"/>
          </p:cNvSpPr>
          <p:nvPr/>
        </p:nvSpPr>
        <p:spPr bwMode="auto">
          <a:xfrm>
            <a:off x="685800" y="5105400"/>
            <a:ext cx="654843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8000"/>
                </a:solidFill>
              </a:rPr>
              <a:t>Fact:</a:t>
            </a:r>
            <a:r>
              <a:rPr lang="en-US" altLang="zh-TW"/>
              <a:t> If |A| = n and |B| = m and |C| = l, then |AxBxC| = mnl.</a:t>
            </a:r>
          </a:p>
        </p:txBody>
      </p:sp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690563" y="5867400"/>
            <a:ext cx="45021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8000"/>
                </a:solidFill>
              </a:rPr>
              <a:t>Fact:</a:t>
            </a:r>
            <a:r>
              <a:rPr lang="en-US" altLang="zh-TW"/>
              <a:t> |A</a:t>
            </a:r>
            <a:r>
              <a:rPr lang="en-US" altLang="zh-TW" baseline="-25000"/>
              <a:t>1</a:t>
            </a:r>
            <a:r>
              <a:rPr lang="en-US" altLang="zh-TW"/>
              <a:t>xA</a:t>
            </a:r>
            <a:r>
              <a:rPr lang="en-US" altLang="zh-TW" baseline="-25000"/>
              <a:t>2</a:t>
            </a:r>
            <a:r>
              <a:rPr lang="en-US" altLang="zh-TW"/>
              <a:t>x…xA</a:t>
            </a:r>
            <a:r>
              <a:rPr lang="en-US" altLang="zh-TW" baseline="-25000"/>
              <a:t>k</a:t>
            </a:r>
            <a:r>
              <a:rPr lang="en-US" altLang="zh-TW"/>
              <a:t>| = |A</a:t>
            </a:r>
            <a:r>
              <a:rPr lang="en-US" altLang="zh-TW" baseline="-25000"/>
              <a:t>1</a:t>
            </a:r>
            <a:r>
              <a:rPr lang="en-US" altLang="zh-TW"/>
              <a:t>|x|A</a:t>
            </a:r>
            <a:r>
              <a:rPr lang="en-US" altLang="zh-TW" baseline="-25000"/>
              <a:t>2</a:t>
            </a:r>
            <a:r>
              <a:rPr lang="en-US" altLang="zh-TW"/>
              <a:t>|x…x|A</a:t>
            </a:r>
            <a:r>
              <a:rPr lang="en-US" altLang="zh-TW" baseline="-25000"/>
              <a:t>k</a:t>
            </a:r>
            <a:r>
              <a:rPr lang="en-US" altLang="zh-TW"/>
              <a:t>|.</a:t>
            </a:r>
          </a:p>
        </p:txBody>
      </p:sp>
    </p:spTree>
    <p:extLst>
      <p:ext uri="{BB962C8B-B14F-4D97-AF65-F5344CB8AC3E}">
        <p14:creationId xmlns:p14="http://schemas.microsoft.com/office/powerpoint/2010/main" val="136690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7630" grpId="0" animBg="1"/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570" name="Text Box 2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1005574" name="Text Box 6"/>
          <p:cNvSpPr txBox="1">
            <a:spLocks noChangeArrowheads="1"/>
          </p:cNvSpPr>
          <p:nvPr/>
        </p:nvSpPr>
        <p:spPr bwMode="auto">
          <a:xfrm>
            <a:off x="1447800" y="1371600"/>
            <a:ext cx="630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We will first introduce set theory before we do counting.</a:t>
            </a:r>
          </a:p>
        </p:txBody>
      </p:sp>
      <p:sp>
        <p:nvSpPr>
          <p:cNvPr id="1005575" name="Text Box 7"/>
          <p:cNvSpPr txBox="1">
            <a:spLocks noChangeArrowheads="1"/>
          </p:cNvSpPr>
          <p:nvPr/>
        </p:nvSpPr>
        <p:spPr bwMode="auto">
          <a:xfrm>
            <a:off x="3371850" y="2286000"/>
            <a:ext cx="24003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Basic Definitions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Operations on Sets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Set Identities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Russell’s Paradox</a:t>
            </a:r>
          </a:p>
        </p:txBody>
      </p:sp>
    </p:spTree>
    <p:extLst>
      <p:ext uri="{BB962C8B-B14F-4D97-AF65-F5344CB8AC3E}">
        <p14:creationId xmlns:p14="http://schemas.microsoft.com/office/powerpoint/2010/main" val="414170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756025" y="457200"/>
            <a:ext cx="1577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Exercises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381000" y="1219200"/>
            <a:ext cx="8443337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AutoNum type="arabicPeriod"/>
            </a:pPr>
            <a:r>
              <a:rPr lang="en-US" altLang="zh-TW" dirty="0"/>
              <a:t>Let A be the set of prime numbers, and let B be the set of even numbers.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</a:pPr>
            <a:r>
              <a:rPr lang="en-US" altLang="zh-TW" dirty="0"/>
              <a:t>	  What is A   B and |A   B|?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</a:pPr>
            <a:endParaRPr lang="en-US" altLang="zh-TW" dirty="0"/>
          </a:p>
          <a:p>
            <a:pPr eaLnBrk="1" hangingPunct="1">
              <a:buClr>
                <a:srgbClr val="A50021"/>
              </a:buClr>
              <a:buFontTx/>
              <a:buAutoNum type="arabicPeriod"/>
            </a:pPr>
            <a:endParaRPr lang="en-US" altLang="zh-TW" dirty="0"/>
          </a:p>
          <a:p>
            <a:pPr eaLnBrk="1" hangingPunct="1">
              <a:buClr>
                <a:srgbClr val="A50021"/>
              </a:buClr>
            </a:pPr>
            <a:r>
              <a:rPr lang="en-US" altLang="zh-TW" dirty="0">
                <a:solidFill>
                  <a:srgbClr val="A50021"/>
                </a:solidFill>
              </a:rPr>
              <a:t>2.</a:t>
            </a:r>
            <a:r>
              <a:rPr lang="en-US" altLang="zh-TW" dirty="0"/>
              <a:t>	Is |A    B| &gt; |A| &gt; |A    B| always true?</a:t>
            </a:r>
          </a:p>
          <a:p>
            <a:pPr eaLnBrk="1" hangingPunct="1">
              <a:buClr>
                <a:srgbClr val="A50021"/>
              </a:buClr>
              <a:buFontTx/>
              <a:buAutoNum type="arabicPeriod"/>
            </a:pPr>
            <a:endParaRPr lang="en-US" altLang="zh-TW" dirty="0"/>
          </a:p>
          <a:p>
            <a:pPr eaLnBrk="1" hangingPunct="1">
              <a:buClr>
                <a:srgbClr val="A50021"/>
              </a:buClr>
              <a:buFontTx/>
              <a:buAutoNum type="arabicPeriod"/>
            </a:pPr>
            <a:endParaRPr lang="en-US" altLang="zh-TW" dirty="0"/>
          </a:p>
          <a:p>
            <a:pPr eaLnBrk="1" hangingPunct="1">
              <a:buClr>
                <a:srgbClr val="A50021"/>
              </a:buClr>
            </a:pPr>
            <a:r>
              <a:rPr lang="en-US" altLang="zh-TW" dirty="0">
                <a:solidFill>
                  <a:srgbClr val="A50021"/>
                </a:solidFill>
              </a:rPr>
              <a:t>3.	</a:t>
            </a:r>
            <a:r>
              <a:rPr lang="en-US" altLang="zh-TW" dirty="0"/>
              <a:t>Let A be the set of all n-bit binary strings, A</a:t>
            </a:r>
            <a:r>
              <a:rPr lang="en-US" altLang="zh-TW" baseline="-25000" dirty="0"/>
              <a:t>i</a:t>
            </a:r>
            <a:r>
              <a:rPr lang="en-US" altLang="zh-TW" dirty="0"/>
              <a:t> be the set of all n-bit</a:t>
            </a:r>
          </a:p>
          <a:p>
            <a:pPr eaLnBrk="1" hangingPunct="1">
              <a:lnSpc>
                <a:spcPct val="150000"/>
              </a:lnSpc>
              <a:buClr>
                <a:srgbClr val="A50021"/>
              </a:buClr>
            </a:pPr>
            <a:r>
              <a:rPr lang="en-US" altLang="zh-TW" dirty="0"/>
              <a:t>	  binary strings with </a:t>
            </a:r>
            <a:r>
              <a:rPr lang="en-US" altLang="zh-TW" dirty="0" err="1"/>
              <a:t>i</a:t>
            </a:r>
            <a:r>
              <a:rPr lang="en-US" altLang="zh-TW" dirty="0"/>
              <a:t> ones.  Is (A</a:t>
            </a:r>
            <a:r>
              <a:rPr lang="en-US" altLang="zh-TW" baseline="-25000" dirty="0"/>
              <a:t>1</a:t>
            </a:r>
            <a:r>
              <a:rPr lang="en-US" altLang="zh-TW" dirty="0"/>
              <a:t>, A</a:t>
            </a:r>
            <a:r>
              <a:rPr lang="en-US" altLang="zh-TW" baseline="-25000" dirty="0"/>
              <a:t>2</a:t>
            </a:r>
            <a:r>
              <a:rPr lang="en-US" altLang="zh-TW" dirty="0"/>
              <a:t>, …, A</a:t>
            </a:r>
            <a:r>
              <a:rPr lang="en-US" altLang="zh-TW" baseline="-25000" dirty="0"/>
              <a:t>i</a:t>
            </a:r>
            <a:r>
              <a:rPr lang="en-US" altLang="zh-TW" dirty="0"/>
              <a:t>, …, A</a:t>
            </a:r>
            <a:r>
              <a:rPr lang="en-US" altLang="zh-TW" baseline="-25000" dirty="0"/>
              <a:t>n</a:t>
            </a:r>
            <a:r>
              <a:rPr lang="en-US" altLang="zh-TW" dirty="0"/>
              <a:t>) a partition of A?</a:t>
            </a:r>
          </a:p>
          <a:p>
            <a:pPr marL="0" indent="0" eaLnBrk="1" hangingPunct="1">
              <a:buClr>
                <a:srgbClr val="A50021"/>
              </a:buClr>
            </a:pPr>
            <a:endParaRPr lang="en-US" altLang="zh-TW" dirty="0"/>
          </a:p>
          <a:p>
            <a:pPr eaLnBrk="1" hangingPunct="1">
              <a:buClr>
                <a:srgbClr val="A50021"/>
              </a:buClr>
            </a:pPr>
            <a:r>
              <a:rPr lang="en-US" altLang="zh-TW" dirty="0" smtClean="0">
                <a:solidFill>
                  <a:srgbClr val="A50021"/>
                </a:solidFill>
              </a:rPr>
              <a:t>4.</a:t>
            </a:r>
            <a:r>
              <a:rPr lang="en-US" altLang="zh-TW" dirty="0"/>
              <a:t>	Let A = {</a:t>
            </a:r>
            <a:r>
              <a:rPr lang="en-US" altLang="zh-TW" dirty="0" err="1"/>
              <a:t>x,y</a:t>
            </a:r>
            <a:r>
              <a:rPr lang="en-US" altLang="zh-TW" dirty="0"/>
              <a:t>}.  What is pow(A)</a:t>
            </a:r>
            <a:r>
              <a:rPr lang="en-US" altLang="zh-TW" dirty="0" err="1"/>
              <a:t>xpow</a:t>
            </a:r>
            <a:r>
              <a:rPr lang="en-US" altLang="zh-TW" dirty="0"/>
              <a:t>(A) and |pow(A)</a:t>
            </a:r>
            <a:r>
              <a:rPr lang="en-US" altLang="zh-TW" dirty="0" err="1"/>
              <a:t>xpow</a:t>
            </a:r>
            <a:r>
              <a:rPr lang="en-US" altLang="zh-TW" dirty="0"/>
              <a:t>(A)|?</a:t>
            </a:r>
          </a:p>
        </p:txBody>
      </p:sp>
      <p:pic>
        <p:nvPicPr>
          <p:cNvPr id="22532" name="Picture 1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338" y="1676400"/>
            <a:ext cx="144462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1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676400"/>
            <a:ext cx="144463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13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938" y="2667000"/>
            <a:ext cx="144462" cy="15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15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662238"/>
            <a:ext cx="144463" cy="15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620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642" name="Text Box 2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1008643" name="Text Box 3"/>
          <p:cNvSpPr txBox="1">
            <a:spLocks noChangeArrowheads="1"/>
          </p:cNvSpPr>
          <p:nvPr/>
        </p:nvSpPr>
        <p:spPr bwMode="auto">
          <a:xfrm>
            <a:off x="3371850" y="2286000"/>
            <a:ext cx="24003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Basic Definitions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Operations on Sets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Set Identities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Russell’s Paradox</a:t>
            </a:r>
          </a:p>
        </p:txBody>
      </p:sp>
    </p:spTree>
    <p:extLst>
      <p:ext uri="{BB962C8B-B14F-4D97-AF65-F5344CB8AC3E}">
        <p14:creationId xmlns:p14="http://schemas.microsoft.com/office/powerpoint/2010/main" val="250655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429000" y="457200"/>
            <a:ext cx="2290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Set Identities</a:t>
            </a:r>
          </a:p>
        </p:txBody>
      </p:sp>
      <p:sp>
        <p:nvSpPr>
          <p:cNvPr id="24579" name="Text Box 51"/>
          <p:cNvSpPr txBox="1">
            <a:spLocks noChangeArrowheads="1"/>
          </p:cNvSpPr>
          <p:nvPr/>
        </p:nvSpPr>
        <p:spPr bwMode="auto">
          <a:xfrm>
            <a:off x="914400" y="1295400"/>
            <a:ext cx="63833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Some basic properties of sets, which are true for all sets.</a:t>
            </a:r>
          </a:p>
        </p:txBody>
      </p:sp>
      <p:pic>
        <p:nvPicPr>
          <p:cNvPr id="24580" name="Picture 5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482725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975" y="2800350"/>
            <a:ext cx="146843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6" name="Picture 10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788" y="3581400"/>
            <a:ext cx="4849812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7" name="Picture 11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419600"/>
            <a:ext cx="142398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9" name="Picture 13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027738"/>
            <a:ext cx="5384800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1" name="Picture 15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175250"/>
            <a:ext cx="935038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765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429000" y="457200"/>
            <a:ext cx="2290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Set Identities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143000" y="1295400"/>
            <a:ext cx="2003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Distributive Law:</a:t>
            </a:r>
          </a:p>
        </p:txBody>
      </p:sp>
      <p:pic>
        <p:nvPicPr>
          <p:cNvPr id="25604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295400"/>
            <a:ext cx="4714875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9669" name="Picture 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828800"/>
            <a:ext cx="4714875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9670" name="Text Box 6"/>
          <p:cNvSpPr txBox="1">
            <a:spLocks noChangeArrowheads="1"/>
          </p:cNvSpPr>
          <p:nvPr/>
        </p:nvSpPr>
        <p:spPr bwMode="auto">
          <a:xfrm>
            <a:off x="228600" y="328295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 sz="2400" i="1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009671" name="Text Box 7"/>
          <p:cNvSpPr txBox="1">
            <a:spLocks noChangeArrowheads="1"/>
          </p:cNvSpPr>
          <p:nvPr/>
        </p:nvSpPr>
        <p:spPr bwMode="auto">
          <a:xfrm>
            <a:off x="3543300" y="328295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 sz="2400" i="1">
                <a:solidFill>
                  <a:srgbClr val="00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009672" name="Text Box 8"/>
          <p:cNvSpPr txBox="1">
            <a:spLocks noChangeArrowheads="1"/>
          </p:cNvSpPr>
          <p:nvPr/>
        </p:nvSpPr>
        <p:spPr bwMode="auto">
          <a:xfrm>
            <a:off x="1873250" y="531495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 sz="2400" i="1">
                <a:solidFill>
                  <a:srgbClr val="00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1009673" name="Oval 9"/>
          <p:cNvSpPr>
            <a:spLocks noChangeArrowheads="1"/>
          </p:cNvSpPr>
          <p:nvPr/>
        </p:nvSpPr>
        <p:spPr bwMode="auto">
          <a:xfrm>
            <a:off x="838200" y="2619375"/>
            <a:ext cx="1612900" cy="16383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endParaRPr kumimoji="0" lang="en-US" altLang="en-US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09674" name="Oval 10"/>
          <p:cNvSpPr>
            <a:spLocks noChangeArrowheads="1"/>
          </p:cNvSpPr>
          <p:nvPr/>
        </p:nvSpPr>
        <p:spPr bwMode="auto">
          <a:xfrm>
            <a:off x="1295400" y="3533775"/>
            <a:ext cx="1612900" cy="16383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09675" name="Oval 11"/>
          <p:cNvSpPr>
            <a:spLocks noChangeArrowheads="1"/>
          </p:cNvSpPr>
          <p:nvPr/>
        </p:nvSpPr>
        <p:spPr bwMode="auto">
          <a:xfrm>
            <a:off x="838200" y="2619375"/>
            <a:ext cx="1612900" cy="16383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endParaRPr kumimoji="0" lang="en-US" altLang="en-US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09676" name="Oval 12"/>
          <p:cNvSpPr>
            <a:spLocks noChangeArrowheads="1"/>
          </p:cNvSpPr>
          <p:nvPr/>
        </p:nvSpPr>
        <p:spPr bwMode="auto">
          <a:xfrm>
            <a:off x="1828800" y="2619375"/>
            <a:ext cx="1612900" cy="16383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endParaRPr kumimoji="0" lang="en-US" altLang="en-US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09677" name="Line 13"/>
          <p:cNvSpPr>
            <a:spLocks noChangeShapeType="1"/>
          </p:cNvSpPr>
          <p:nvPr/>
        </p:nvSpPr>
        <p:spPr bwMode="auto">
          <a:xfrm flipV="1">
            <a:off x="838200" y="2695575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9678" name="Line 14"/>
          <p:cNvSpPr>
            <a:spLocks noChangeShapeType="1"/>
          </p:cNvSpPr>
          <p:nvPr/>
        </p:nvSpPr>
        <p:spPr bwMode="auto">
          <a:xfrm flipV="1">
            <a:off x="838200" y="28479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9679" name="Line 15"/>
          <p:cNvSpPr>
            <a:spLocks noChangeShapeType="1"/>
          </p:cNvSpPr>
          <p:nvPr/>
        </p:nvSpPr>
        <p:spPr bwMode="auto">
          <a:xfrm flipV="1">
            <a:off x="990600" y="30765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9680" name="Line 16"/>
          <p:cNvSpPr>
            <a:spLocks noChangeShapeType="1"/>
          </p:cNvSpPr>
          <p:nvPr/>
        </p:nvSpPr>
        <p:spPr bwMode="auto">
          <a:xfrm flipV="1">
            <a:off x="1066800" y="3381375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9681" name="Line 17"/>
          <p:cNvSpPr>
            <a:spLocks noChangeShapeType="1"/>
          </p:cNvSpPr>
          <p:nvPr/>
        </p:nvSpPr>
        <p:spPr bwMode="auto">
          <a:xfrm flipV="1">
            <a:off x="1371600" y="3686175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9682" name="Line 18"/>
          <p:cNvSpPr>
            <a:spLocks noChangeShapeType="1"/>
          </p:cNvSpPr>
          <p:nvPr/>
        </p:nvSpPr>
        <p:spPr bwMode="auto">
          <a:xfrm flipV="1">
            <a:off x="2286000" y="3838575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9683" name="Line 19"/>
          <p:cNvSpPr>
            <a:spLocks noChangeShapeType="1"/>
          </p:cNvSpPr>
          <p:nvPr/>
        </p:nvSpPr>
        <p:spPr bwMode="auto">
          <a:xfrm flipV="1">
            <a:off x="2514600" y="4067175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9684" name="Text Box 20"/>
          <p:cNvSpPr txBox="1">
            <a:spLocks noChangeArrowheads="1"/>
          </p:cNvSpPr>
          <p:nvPr/>
        </p:nvSpPr>
        <p:spPr bwMode="auto">
          <a:xfrm>
            <a:off x="4545013" y="3254375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 sz="2400" i="1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009685" name="Text Box 21"/>
          <p:cNvSpPr txBox="1">
            <a:spLocks noChangeArrowheads="1"/>
          </p:cNvSpPr>
          <p:nvPr/>
        </p:nvSpPr>
        <p:spPr bwMode="auto">
          <a:xfrm>
            <a:off x="7859713" y="3254375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 sz="2400" i="1">
                <a:solidFill>
                  <a:srgbClr val="00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009686" name="Text Box 22"/>
          <p:cNvSpPr txBox="1">
            <a:spLocks noChangeArrowheads="1"/>
          </p:cNvSpPr>
          <p:nvPr/>
        </p:nvSpPr>
        <p:spPr bwMode="auto">
          <a:xfrm>
            <a:off x="6189663" y="528637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 sz="2400" i="1">
                <a:solidFill>
                  <a:srgbClr val="00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1009687" name="Oval 23"/>
          <p:cNvSpPr>
            <a:spLocks noChangeArrowheads="1"/>
          </p:cNvSpPr>
          <p:nvPr/>
        </p:nvSpPr>
        <p:spPr bwMode="auto">
          <a:xfrm>
            <a:off x="5154613" y="2590800"/>
            <a:ext cx="1612900" cy="16383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endParaRPr kumimoji="0" lang="en-US" altLang="en-US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09688" name="Oval 24"/>
          <p:cNvSpPr>
            <a:spLocks noChangeArrowheads="1"/>
          </p:cNvSpPr>
          <p:nvPr/>
        </p:nvSpPr>
        <p:spPr bwMode="auto">
          <a:xfrm>
            <a:off x="5611813" y="3505200"/>
            <a:ext cx="1612900" cy="16383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09689" name="Oval 25"/>
          <p:cNvSpPr>
            <a:spLocks noChangeArrowheads="1"/>
          </p:cNvSpPr>
          <p:nvPr/>
        </p:nvSpPr>
        <p:spPr bwMode="auto">
          <a:xfrm>
            <a:off x="5154613" y="2590800"/>
            <a:ext cx="1612900" cy="16383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endParaRPr kumimoji="0" lang="en-US" altLang="en-US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09690" name="Oval 26"/>
          <p:cNvSpPr>
            <a:spLocks noChangeArrowheads="1"/>
          </p:cNvSpPr>
          <p:nvPr/>
        </p:nvSpPr>
        <p:spPr bwMode="auto">
          <a:xfrm>
            <a:off x="6145213" y="2590800"/>
            <a:ext cx="1612900" cy="16383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endParaRPr kumimoji="0" lang="en-US" altLang="en-US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8305800" y="1219200"/>
            <a:ext cx="455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(1)</a:t>
            </a:r>
          </a:p>
        </p:txBody>
      </p:sp>
      <p:sp>
        <p:nvSpPr>
          <p:cNvPr id="1009692" name="Text Box 28"/>
          <p:cNvSpPr txBox="1">
            <a:spLocks noChangeArrowheads="1"/>
          </p:cNvSpPr>
          <p:nvPr/>
        </p:nvSpPr>
        <p:spPr bwMode="auto">
          <a:xfrm>
            <a:off x="8305800" y="1752600"/>
            <a:ext cx="492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(2)</a:t>
            </a:r>
          </a:p>
        </p:txBody>
      </p:sp>
      <p:sp>
        <p:nvSpPr>
          <p:cNvPr id="1009693" name="Text Box 29"/>
          <p:cNvSpPr txBox="1">
            <a:spLocks noChangeArrowheads="1"/>
          </p:cNvSpPr>
          <p:nvPr/>
        </p:nvSpPr>
        <p:spPr bwMode="auto">
          <a:xfrm>
            <a:off x="1830388" y="6096000"/>
            <a:ext cx="4556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(1)</a:t>
            </a:r>
          </a:p>
        </p:txBody>
      </p:sp>
      <p:sp>
        <p:nvSpPr>
          <p:cNvPr id="1009694" name="Text Box 30"/>
          <p:cNvSpPr txBox="1">
            <a:spLocks noChangeArrowheads="1"/>
          </p:cNvSpPr>
          <p:nvPr/>
        </p:nvSpPr>
        <p:spPr bwMode="auto">
          <a:xfrm>
            <a:off x="6137275" y="6096000"/>
            <a:ext cx="492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(2)</a:t>
            </a:r>
          </a:p>
        </p:txBody>
      </p:sp>
      <p:sp>
        <p:nvSpPr>
          <p:cNvPr id="1009695" name="Line 31"/>
          <p:cNvSpPr>
            <a:spLocks noChangeShapeType="1"/>
          </p:cNvSpPr>
          <p:nvPr/>
        </p:nvSpPr>
        <p:spPr bwMode="auto">
          <a:xfrm>
            <a:off x="6248400" y="292417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9696" name="Line 32"/>
          <p:cNvSpPr>
            <a:spLocks noChangeShapeType="1"/>
          </p:cNvSpPr>
          <p:nvPr/>
        </p:nvSpPr>
        <p:spPr bwMode="auto">
          <a:xfrm>
            <a:off x="6172200" y="315277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9697" name="Line 33"/>
          <p:cNvSpPr>
            <a:spLocks noChangeShapeType="1"/>
          </p:cNvSpPr>
          <p:nvPr/>
        </p:nvSpPr>
        <p:spPr bwMode="auto">
          <a:xfrm>
            <a:off x="6172200" y="3381375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9698" name="Line 34"/>
          <p:cNvSpPr>
            <a:spLocks noChangeShapeType="1"/>
          </p:cNvSpPr>
          <p:nvPr/>
        </p:nvSpPr>
        <p:spPr bwMode="auto">
          <a:xfrm>
            <a:off x="5943600" y="368617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9699" name="Line 35"/>
          <p:cNvSpPr>
            <a:spLocks noChangeShapeType="1"/>
          </p:cNvSpPr>
          <p:nvPr/>
        </p:nvSpPr>
        <p:spPr bwMode="auto">
          <a:xfrm>
            <a:off x="5715000" y="3914775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9700" name="Line 36"/>
          <p:cNvSpPr>
            <a:spLocks noChangeShapeType="1"/>
          </p:cNvSpPr>
          <p:nvPr/>
        </p:nvSpPr>
        <p:spPr bwMode="auto">
          <a:xfrm>
            <a:off x="5638800" y="406717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1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9670" grpId="0"/>
      <p:bldP spid="1009671" grpId="0"/>
      <p:bldP spid="1009672" grpId="0"/>
      <p:bldP spid="1009673" grpId="0" animBg="1"/>
      <p:bldP spid="1009674" grpId="0" animBg="1"/>
      <p:bldP spid="1009675" grpId="0" animBg="1"/>
      <p:bldP spid="1009676" grpId="0" animBg="1"/>
      <p:bldP spid="1009677" grpId="0" animBg="1"/>
      <p:bldP spid="1009678" grpId="0" animBg="1"/>
      <p:bldP spid="1009679" grpId="0" animBg="1"/>
      <p:bldP spid="1009680" grpId="0" animBg="1"/>
      <p:bldP spid="1009681" grpId="0" animBg="1"/>
      <p:bldP spid="1009682" grpId="0" animBg="1"/>
      <p:bldP spid="1009683" grpId="0" animBg="1"/>
      <p:bldP spid="1009684" grpId="0"/>
      <p:bldP spid="1009685" grpId="0"/>
      <p:bldP spid="1009686" grpId="0"/>
      <p:bldP spid="1009687" grpId="0" animBg="1"/>
      <p:bldP spid="1009688" grpId="0" animBg="1"/>
      <p:bldP spid="1009689" grpId="0" animBg="1"/>
      <p:bldP spid="1009690" grpId="0" animBg="1"/>
      <p:bldP spid="1009692" grpId="0"/>
      <p:bldP spid="1009693" grpId="0"/>
      <p:bldP spid="1009694" grpId="0"/>
      <p:bldP spid="1009695" grpId="0" animBg="1"/>
      <p:bldP spid="1009696" grpId="0" animBg="1"/>
      <p:bldP spid="1009697" grpId="0" animBg="1"/>
      <p:bldP spid="1009698" grpId="0" animBg="1"/>
      <p:bldP spid="1009699" grpId="0" animBg="1"/>
      <p:bldP spid="100970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429000" y="457200"/>
            <a:ext cx="2290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Set Identities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143000" y="1219200"/>
            <a:ext cx="2003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Distributive Law:</a:t>
            </a:r>
          </a:p>
        </p:txBody>
      </p:sp>
      <p:pic>
        <p:nvPicPr>
          <p:cNvPr id="26628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219200"/>
            <a:ext cx="4714875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1478" name="Text Box 6"/>
          <p:cNvSpPr txBox="1">
            <a:spLocks noChangeArrowheads="1"/>
          </p:cNvSpPr>
          <p:nvPr/>
        </p:nvSpPr>
        <p:spPr bwMode="auto">
          <a:xfrm>
            <a:off x="228600" y="33782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 sz="2400" i="1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6630" name="Text Box 7"/>
          <p:cNvSpPr txBox="1">
            <a:spLocks noChangeArrowheads="1"/>
          </p:cNvSpPr>
          <p:nvPr/>
        </p:nvSpPr>
        <p:spPr bwMode="auto">
          <a:xfrm>
            <a:off x="3543300" y="337820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 sz="2400" i="1">
                <a:solidFill>
                  <a:srgbClr val="00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001480" name="Text Box 8"/>
          <p:cNvSpPr txBox="1">
            <a:spLocks noChangeArrowheads="1"/>
          </p:cNvSpPr>
          <p:nvPr/>
        </p:nvSpPr>
        <p:spPr bwMode="auto">
          <a:xfrm>
            <a:off x="1873250" y="54102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 sz="2400" i="1">
                <a:solidFill>
                  <a:srgbClr val="00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1001481" name="Oval 9"/>
          <p:cNvSpPr>
            <a:spLocks noChangeArrowheads="1"/>
          </p:cNvSpPr>
          <p:nvPr/>
        </p:nvSpPr>
        <p:spPr bwMode="auto">
          <a:xfrm>
            <a:off x="838200" y="2714625"/>
            <a:ext cx="1612900" cy="16383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endParaRPr kumimoji="0" lang="en-US" altLang="en-US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01482" name="Oval 10"/>
          <p:cNvSpPr>
            <a:spLocks noChangeArrowheads="1"/>
          </p:cNvSpPr>
          <p:nvPr/>
        </p:nvSpPr>
        <p:spPr bwMode="auto">
          <a:xfrm>
            <a:off x="1295400" y="3629025"/>
            <a:ext cx="1612900" cy="16383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01483" name="Oval 11"/>
          <p:cNvSpPr>
            <a:spLocks noChangeArrowheads="1"/>
          </p:cNvSpPr>
          <p:nvPr/>
        </p:nvSpPr>
        <p:spPr bwMode="auto">
          <a:xfrm>
            <a:off x="838200" y="2714625"/>
            <a:ext cx="1612900" cy="16383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endParaRPr kumimoji="0" lang="en-US" altLang="en-US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01484" name="Oval 12"/>
          <p:cNvSpPr>
            <a:spLocks noChangeArrowheads="1"/>
          </p:cNvSpPr>
          <p:nvPr/>
        </p:nvSpPr>
        <p:spPr bwMode="auto">
          <a:xfrm>
            <a:off x="1828800" y="2714625"/>
            <a:ext cx="1612900" cy="16383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endParaRPr kumimoji="0" lang="en-US" altLang="en-US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26636" name="Text Box 37"/>
          <p:cNvSpPr txBox="1">
            <a:spLocks noChangeArrowheads="1"/>
          </p:cNvSpPr>
          <p:nvPr/>
        </p:nvSpPr>
        <p:spPr bwMode="auto">
          <a:xfrm>
            <a:off x="2190750" y="1752600"/>
            <a:ext cx="4667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We can also verify this law more carefully</a:t>
            </a:r>
          </a:p>
        </p:txBody>
      </p:sp>
      <p:sp>
        <p:nvSpPr>
          <p:cNvPr id="1001510" name="Text Box 38"/>
          <p:cNvSpPr txBox="1">
            <a:spLocks noChangeArrowheads="1"/>
          </p:cNvSpPr>
          <p:nvPr/>
        </p:nvSpPr>
        <p:spPr bwMode="auto">
          <a:xfrm>
            <a:off x="1219200" y="3200400"/>
            <a:ext cx="4111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</a:t>
            </a:r>
            <a:r>
              <a:rPr lang="en-US" altLang="zh-TW" baseline="-25000"/>
              <a:t>1</a:t>
            </a:r>
          </a:p>
        </p:txBody>
      </p:sp>
      <p:sp>
        <p:nvSpPr>
          <p:cNvPr id="1001511" name="Text Box 39"/>
          <p:cNvSpPr txBox="1">
            <a:spLocks noChangeArrowheads="1"/>
          </p:cNvSpPr>
          <p:nvPr/>
        </p:nvSpPr>
        <p:spPr bwMode="auto">
          <a:xfrm>
            <a:off x="1951038" y="3138488"/>
            <a:ext cx="436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</a:t>
            </a:r>
            <a:r>
              <a:rPr lang="en-US" altLang="zh-TW" baseline="-25000"/>
              <a:t>2</a:t>
            </a:r>
          </a:p>
        </p:txBody>
      </p:sp>
      <p:sp>
        <p:nvSpPr>
          <p:cNvPr id="1001512" name="Text Box 40"/>
          <p:cNvSpPr txBox="1">
            <a:spLocks noChangeArrowheads="1"/>
          </p:cNvSpPr>
          <p:nvPr/>
        </p:nvSpPr>
        <p:spPr bwMode="auto">
          <a:xfrm>
            <a:off x="2636838" y="3276600"/>
            <a:ext cx="436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</a:t>
            </a:r>
            <a:r>
              <a:rPr lang="en-US" altLang="zh-TW" baseline="-25000"/>
              <a:t>3</a:t>
            </a:r>
          </a:p>
        </p:txBody>
      </p:sp>
      <p:sp>
        <p:nvSpPr>
          <p:cNvPr id="1001513" name="Text Box 41"/>
          <p:cNvSpPr txBox="1">
            <a:spLocks noChangeArrowheads="1"/>
          </p:cNvSpPr>
          <p:nvPr/>
        </p:nvSpPr>
        <p:spPr bwMode="auto">
          <a:xfrm>
            <a:off x="1905000" y="3671888"/>
            <a:ext cx="436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</a:t>
            </a:r>
            <a:r>
              <a:rPr lang="en-US" altLang="zh-TW" baseline="-25000"/>
              <a:t>4</a:t>
            </a:r>
          </a:p>
        </p:txBody>
      </p:sp>
      <p:sp>
        <p:nvSpPr>
          <p:cNvPr id="1001514" name="Text Box 42"/>
          <p:cNvSpPr txBox="1">
            <a:spLocks noChangeArrowheads="1"/>
          </p:cNvSpPr>
          <p:nvPr/>
        </p:nvSpPr>
        <p:spPr bwMode="auto">
          <a:xfrm>
            <a:off x="2332038" y="3900488"/>
            <a:ext cx="436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</a:t>
            </a:r>
            <a:r>
              <a:rPr lang="en-US" altLang="zh-TW" baseline="-25000"/>
              <a:t>6</a:t>
            </a:r>
          </a:p>
        </p:txBody>
      </p:sp>
      <p:sp>
        <p:nvSpPr>
          <p:cNvPr id="1001515" name="Text Box 43"/>
          <p:cNvSpPr txBox="1">
            <a:spLocks noChangeArrowheads="1"/>
          </p:cNvSpPr>
          <p:nvPr/>
        </p:nvSpPr>
        <p:spPr bwMode="auto">
          <a:xfrm>
            <a:off x="1524000" y="3886200"/>
            <a:ext cx="436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</a:t>
            </a:r>
            <a:r>
              <a:rPr lang="en-US" altLang="zh-TW" baseline="-25000"/>
              <a:t>5</a:t>
            </a:r>
          </a:p>
        </p:txBody>
      </p:sp>
      <p:sp>
        <p:nvSpPr>
          <p:cNvPr id="1001516" name="Text Box 44"/>
          <p:cNvSpPr txBox="1">
            <a:spLocks noChangeArrowheads="1"/>
          </p:cNvSpPr>
          <p:nvPr/>
        </p:nvSpPr>
        <p:spPr bwMode="auto">
          <a:xfrm>
            <a:off x="1905000" y="4433888"/>
            <a:ext cx="4365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</a:t>
            </a:r>
            <a:r>
              <a:rPr lang="en-US" altLang="zh-TW" baseline="-25000"/>
              <a:t>7</a:t>
            </a:r>
          </a:p>
        </p:txBody>
      </p:sp>
      <p:pic>
        <p:nvPicPr>
          <p:cNvPr id="1001531" name="Picture 59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819400"/>
            <a:ext cx="25908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1533" name="Picture 61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581400"/>
            <a:ext cx="41148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1534" name="Picture 62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200400"/>
            <a:ext cx="190500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1535" name="Picture 63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648200"/>
            <a:ext cx="42672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1536" name="Line 64"/>
          <p:cNvSpPr>
            <a:spLocks noChangeShapeType="1"/>
          </p:cNvSpPr>
          <p:nvPr/>
        </p:nvSpPr>
        <p:spPr bwMode="auto">
          <a:xfrm>
            <a:off x="3962400" y="25146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01538" name="Picture 66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032375"/>
            <a:ext cx="42672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1539" name="Picture 67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410200"/>
            <a:ext cx="48768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4191000" y="2362200"/>
            <a:ext cx="768350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L.H.S</a:t>
            </a: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4191000" y="4119563"/>
            <a:ext cx="842963" cy="376237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R.H.S.</a:t>
            </a:r>
          </a:p>
        </p:txBody>
      </p:sp>
    </p:spTree>
    <p:extLst>
      <p:ext uri="{BB962C8B-B14F-4D97-AF65-F5344CB8AC3E}">
        <p14:creationId xmlns:p14="http://schemas.microsoft.com/office/powerpoint/2010/main" val="137317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1478" grpId="0"/>
      <p:bldP spid="1001480" grpId="0"/>
      <p:bldP spid="1001481" grpId="0" animBg="1"/>
      <p:bldP spid="1001482" grpId="0" animBg="1"/>
      <p:bldP spid="1001483" grpId="0" animBg="1"/>
      <p:bldP spid="1001484" grpId="0" animBg="1"/>
      <p:bldP spid="1001510" grpId="0"/>
      <p:bldP spid="1001511" grpId="0"/>
      <p:bldP spid="1001512" grpId="0"/>
      <p:bldP spid="1001513" grpId="0"/>
      <p:bldP spid="1001514" grpId="0"/>
      <p:bldP spid="1001515" grpId="0"/>
      <p:bldP spid="1001516" grpId="0"/>
      <p:bldP spid="1001536" grpId="0" animBg="1"/>
      <p:bldP spid="21533" grpId="0" animBg="1"/>
      <p:bldP spid="2153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429000" y="457200"/>
            <a:ext cx="2290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Set Identities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143000" y="1295400"/>
            <a:ext cx="20208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De Morgan’s Law:</a:t>
            </a:r>
          </a:p>
        </p:txBody>
      </p:sp>
      <p:sp>
        <p:nvSpPr>
          <p:cNvPr id="989193" name="Oval 9"/>
          <p:cNvSpPr>
            <a:spLocks noChangeArrowheads="1"/>
          </p:cNvSpPr>
          <p:nvPr/>
        </p:nvSpPr>
        <p:spPr bwMode="auto">
          <a:xfrm>
            <a:off x="3429000" y="4586288"/>
            <a:ext cx="1066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9194" name="Oval 10"/>
          <p:cNvSpPr>
            <a:spLocks noChangeArrowheads="1"/>
          </p:cNvSpPr>
          <p:nvPr/>
        </p:nvSpPr>
        <p:spPr bwMode="auto">
          <a:xfrm>
            <a:off x="4038600" y="4586288"/>
            <a:ext cx="1066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9195" name="Rectangle 11"/>
          <p:cNvSpPr>
            <a:spLocks noChangeArrowheads="1"/>
          </p:cNvSpPr>
          <p:nvPr/>
        </p:nvSpPr>
        <p:spPr bwMode="auto">
          <a:xfrm>
            <a:off x="3200400" y="4357688"/>
            <a:ext cx="22098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7655" name="Picture 1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371600"/>
            <a:ext cx="2135188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9202" name="Line 18"/>
          <p:cNvSpPr>
            <a:spLocks noChangeShapeType="1"/>
          </p:cNvSpPr>
          <p:nvPr/>
        </p:nvSpPr>
        <p:spPr bwMode="auto">
          <a:xfrm flipV="1">
            <a:off x="3200400" y="4357688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9203" name="Line 19"/>
          <p:cNvSpPr>
            <a:spLocks noChangeShapeType="1"/>
          </p:cNvSpPr>
          <p:nvPr/>
        </p:nvSpPr>
        <p:spPr bwMode="auto">
          <a:xfrm flipV="1">
            <a:off x="3200400" y="4357688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9204" name="Line 20"/>
          <p:cNvSpPr>
            <a:spLocks noChangeShapeType="1"/>
          </p:cNvSpPr>
          <p:nvPr/>
        </p:nvSpPr>
        <p:spPr bwMode="auto">
          <a:xfrm flipV="1">
            <a:off x="3200400" y="5119688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9205" name="Line 21"/>
          <p:cNvSpPr>
            <a:spLocks noChangeShapeType="1"/>
          </p:cNvSpPr>
          <p:nvPr/>
        </p:nvSpPr>
        <p:spPr bwMode="auto">
          <a:xfrm flipV="1">
            <a:off x="3200400" y="5348288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9206" name="Line 22"/>
          <p:cNvSpPr>
            <a:spLocks noChangeShapeType="1"/>
          </p:cNvSpPr>
          <p:nvPr/>
        </p:nvSpPr>
        <p:spPr bwMode="auto">
          <a:xfrm flipV="1">
            <a:off x="3352800" y="5500688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9207" name="Line 23"/>
          <p:cNvSpPr>
            <a:spLocks noChangeShapeType="1"/>
          </p:cNvSpPr>
          <p:nvPr/>
        </p:nvSpPr>
        <p:spPr bwMode="auto">
          <a:xfrm flipV="1">
            <a:off x="3810000" y="5424488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9208" name="Line 24"/>
          <p:cNvSpPr>
            <a:spLocks noChangeShapeType="1"/>
          </p:cNvSpPr>
          <p:nvPr/>
        </p:nvSpPr>
        <p:spPr bwMode="auto">
          <a:xfrm flipV="1">
            <a:off x="4191000" y="5500688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9209" name="Line 25"/>
          <p:cNvSpPr>
            <a:spLocks noChangeShapeType="1"/>
          </p:cNvSpPr>
          <p:nvPr/>
        </p:nvSpPr>
        <p:spPr bwMode="auto">
          <a:xfrm flipV="1">
            <a:off x="4572000" y="4891088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9210" name="Line 26"/>
          <p:cNvSpPr>
            <a:spLocks noChangeShapeType="1"/>
          </p:cNvSpPr>
          <p:nvPr/>
        </p:nvSpPr>
        <p:spPr bwMode="auto">
          <a:xfrm flipV="1">
            <a:off x="4876800" y="5195888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9211" name="Line 27"/>
          <p:cNvSpPr>
            <a:spLocks noChangeShapeType="1"/>
          </p:cNvSpPr>
          <p:nvPr/>
        </p:nvSpPr>
        <p:spPr bwMode="auto">
          <a:xfrm flipV="1">
            <a:off x="5029200" y="4510088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9212" name="Line 28"/>
          <p:cNvSpPr>
            <a:spLocks noChangeShapeType="1"/>
          </p:cNvSpPr>
          <p:nvPr/>
        </p:nvSpPr>
        <p:spPr bwMode="auto">
          <a:xfrm flipV="1">
            <a:off x="4800600" y="4357688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9213" name="Line 29"/>
          <p:cNvSpPr>
            <a:spLocks noChangeShapeType="1"/>
          </p:cNvSpPr>
          <p:nvPr/>
        </p:nvSpPr>
        <p:spPr bwMode="auto">
          <a:xfrm flipV="1">
            <a:off x="4419600" y="4357688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9214" name="Line 30"/>
          <p:cNvSpPr>
            <a:spLocks noChangeShapeType="1"/>
          </p:cNvSpPr>
          <p:nvPr/>
        </p:nvSpPr>
        <p:spPr bwMode="auto">
          <a:xfrm flipV="1">
            <a:off x="4038600" y="4357688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9217" name="Oval 33"/>
          <p:cNvSpPr>
            <a:spLocks noChangeArrowheads="1"/>
          </p:cNvSpPr>
          <p:nvPr/>
        </p:nvSpPr>
        <p:spPr bwMode="auto">
          <a:xfrm>
            <a:off x="2209800" y="2743200"/>
            <a:ext cx="1066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9218" name="Oval 34"/>
          <p:cNvSpPr>
            <a:spLocks noChangeArrowheads="1"/>
          </p:cNvSpPr>
          <p:nvPr/>
        </p:nvSpPr>
        <p:spPr bwMode="auto">
          <a:xfrm>
            <a:off x="2819400" y="2743200"/>
            <a:ext cx="1066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9219" name="Rectangle 35"/>
          <p:cNvSpPr>
            <a:spLocks noChangeArrowheads="1"/>
          </p:cNvSpPr>
          <p:nvPr/>
        </p:nvSpPr>
        <p:spPr bwMode="auto">
          <a:xfrm>
            <a:off x="1981200" y="2514600"/>
            <a:ext cx="22098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9220" name="Line 36"/>
          <p:cNvSpPr>
            <a:spLocks noChangeShapeType="1"/>
          </p:cNvSpPr>
          <p:nvPr/>
        </p:nvSpPr>
        <p:spPr bwMode="auto">
          <a:xfrm flipV="1">
            <a:off x="1981200" y="25146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9221" name="Line 37"/>
          <p:cNvSpPr>
            <a:spLocks noChangeShapeType="1"/>
          </p:cNvSpPr>
          <p:nvPr/>
        </p:nvSpPr>
        <p:spPr bwMode="auto">
          <a:xfrm flipV="1">
            <a:off x="1981200" y="25146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9222" name="Line 38"/>
          <p:cNvSpPr>
            <a:spLocks noChangeShapeType="1"/>
          </p:cNvSpPr>
          <p:nvPr/>
        </p:nvSpPr>
        <p:spPr bwMode="auto">
          <a:xfrm flipV="1">
            <a:off x="1981200" y="32766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9223" name="Line 39"/>
          <p:cNvSpPr>
            <a:spLocks noChangeShapeType="1"/>
          </p:cNvSpPr>
          <p:nvPr/>
        </p:nvSpPr>
        <p:spPr bwMode="auto">
          <a:xfrm flipV="1">
            <a:off x="1981200" y="3505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9224" name="Line 40"/>
          <p:cNvSpPr>
            <a:spLocks noChangeShapeType="1"/>
          </p:cNvSpPr>
          <p:nvPr/>
        </p:nvSpPr>
        <p:spPr bwMode="auto">
          <a:xfrm flipV="1">
            <a:off x="2133600" y="3657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9225" name="Line 41"/>
          <p:cNvSpPr>
            <a:spLocks noChangeShapeType="1"/>
          </p:cNvSpPr>
          <p:nvPr/>
        </p:nvSpPr>
        <p:spPr bwMode="auto">
          <a:xfrm flipV="1">
            <a:off x="2590800" y="3581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9226" name="Line 42"/>
          <p:cNvSpPr>
            <a:spLocks noChangeShapeType="1"/>
          </p:cNvSpPr>
          <p:nvPr/>
        </p:nvSpPr>
        <p:spPr bwMode="auto">
          <a:xfrm flipV="1">
            <a:off x="2971800" y="2895600"/>
            <a:ext cx="1143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9227" name="Line 43"/>
          <p:cNvSpPr>
            <a:spLocks noChangeShapeType="1"/>
          </p:cNvSpPr>
          <p:nvPr/>
        </p:nvSpPr>
        <p:spPr bwMode="auto">
          <a:xfrm flipV="1">
            <a:off x="3352800" y="30480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9228" name="Line 44"/>
          <p:cNvSpPr>
            <a:spLocks noChangeShapeType="1"/>
          </p:cNvSpPr>
          <p:nvPr/>
        </p:nvSpPr>
        <p:spPr bwMode="auto">
          <a:xfrm flipV="1">
            <a:off x="3657600" y="3352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9229" name="Line 45"/>
          <p:cNvSpPr>
            <a:spLocks noChangeShapeType="1"/>
          </p:cNvSpPr>
          <p:nvPr/>
        </p:nvSpPr>
        <p:spPr bwMode="auto">
          <a:xfrm flipV="1">
            <a:off x="3276600" y="25908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9230" name="Line 46"/>
          <p:cNvSpPr>
            <a:spLocks noChangeShapeType="1"/>
          </p:cNvSpPr>
          <p:nvPr/>
        </p:nvSpPr>
        <p:spPr bwMode="auto">
          <a:xfrm flipV="1">
            <a:off x="3276600" y="2514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9231" name="Line 47"/>
          <p:cNvSpPr>
            <a:spLocks noChangeShapeType="1"/>
          </p:cNvSpPr>
          <p:nvPr/>
        </p:nvSpPr>
        <p:spPr bwMode="auto">
          <a:xfrm flipV="1">
            <a:off x="3124200" y="2514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9232" name="Line 48"/>
          <p:cNvSpPr>
            <a:spLocks noChangeShapeType="1"/>
          </p:cNvSpPr>
          <p:nvPr/>
        </p:nvSpPr>
        <p:spPr bwMode="auto">
          <a:xfrm flipV="1">
            <a:off x="2819400" y="2514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9233" name="Oval 49"/>
          <p:cNvSpPr>
            <a:spLocks noChangeArrowheads="1"/>
          </p:cNvSpPr>
          <p:nvPr/>
        </p:nvSpPr>
        <p:spPr bwMode="auto">
          <a:xfrm>
            <a:off x="4953000" y="2743200"/>
            <a:ext cx="1066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9234" name="Oval 50"/>
          <p:cNvSpPr>
            <a:spLocks noChangeArrowheads="1"/>
          </p:cNvSpPr>
          <p:nvPr/>
        </p:nvSpPr>
        <p:spPr bwMode="auto">
          <a:xfrm>
            <a:off x="5562600" y="2743200"/>
            <a:ext cx="1066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9235" name="Rectangle 51"/>
          <p:cNvSpPr>
            <a:spLocks noChangeArrowheads="1"/>
          </p:cNvSpPr>
          <p:nvPr/>
        </p:nvSpPr>
        <p:spPr bwMode="auto">
          <a:xfrm>
            <a:off x="4724400" y="2514600"/>
            <a:ext cx="22098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89236" name="Line 52"/>
          <p:cNvSpPr>
            <a:spLocks noChangeShapeType="1"/>
          </p:cNvSpPr>
          <p:nvPr/>
        </p:nvSpPr>
        <p:spPr bwMode="auto">
          <a:xfrm flipV="1">
            <a:off x="4724400" y="25146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9237" name="Line 53"/>
          <p:cNvSpPr>
            <a:spLocks noChangeShapeType="1"/>
          </p:cNvSpPr>
          <p:nvPr/>
        </p:nvSpPr>
        <p:spPr bwMode="auto">
          <a:xfrm flipV="1">
            <a:off x="4724400" y="25146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9239" name="Line 55"/>
          <p:cNvSpPr>
            <a:spLocks noChangeShapeType="1"/>
          </p:cNvSpPr>
          <p:nvPr/>
        </p:nvSpPr>
        <p:spPr bwMode="auto">
          <a:xfrm flipV="1">
            <a:off x="4724400" y="30480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9240" name="Line 56"/>
          <p:cNvSpPr>
            <a:spLocks noChangeShapeType="1"/>
          </p:cNvSpPr>
          <p:nvPr/>
        </p:nvSpPr>
        <p:spPr bwMode="auto">
          <a:xfrm flipV="1">
            <a:off x="4876800" y="3352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9241" name="Line 57"/>
          <p:cNvSpPr>
            <a:spLocks noChangeShapeType="1"/>
          </p:cNvSpPr>
          <p:nvPr/>
        </p:nvSpPr>
        <p:spPr bwMode="auto">
          <a:xfrm flipV="1">
            <a:off x="5334000" y="3581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9242" name="Line 58"/>
          <p:cNvSpPr>
            <a:spLocks noChangeShapeType="1"/>
          </p:cNvSpPr>
          <p:nvPr/>
        </p:nvSpPr>
        <p:spPr bwMode="auto">
          <a:xfrm flipV="1">
            <a:off x="5715000" y="3657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9243" name="Line 59"/>
          <p:cNvSpPr>
            <a:spLocks noChangeShapeType="1"/>
          </p:cNvSpPr>
          <p:nvPr/>
        </p:nvSpPr>
        <p:spPr bwMode="auto">
          <a:xfrm flipV="1">
            <a:off x="6096000" y="30480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9244" name="Line 60"/>
          <p:cNvSpPr>
            <a:spLocks noChangeShapeType="1"/>
          </p:cNvSpPr>
          <p:nvPr/>
        </p:nvSpPr>
        <p:spPr bwMode="auto">
          <a:xfrm flipV="1">
            <a:off x="6400800" y="3352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9245" name="Line 61"/>
          <p:cNvSpPr>
            <a:spLocks noChangeShapeType="1"/>
          </p:cNvSpPr>
          <p:nvPr/>
        </p:nvSpPr>
        <p:spPr bwMode="auto">
          <a:xfrm flipV="1">
            <a:off x="6553200" y="2667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9246" name="Line 62"/>
          <p:cNvSpPr>
            <a:spLocks noChangeShapeType="1"/>
          </p:cNvSpPr>
          <p:nvPr/>
        </p:nvSpPr>
        <p:spPr bwMode="auto">
          <a:xfrm flipV="1">
            <a:off x="6324600" y="2514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9248" name="Line 64"/>
          <p:cNvSpPr>
            <a:spLocks noChangeShapeType="1"/>
          </p:cNvSpPr>
          <p:nvPr/>
        </p:nvSpPr>
        <p:spPr bwMode="auto">
          <a:xfrm flipV="1">
            <a:off x="4724400" y="2514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9249" name="Line 65"/>
          <p:cNvSpPr>
            <a:spLocks noChangeShapeType="1"/>
          </p:cNvSpPr>
          <p:nvPr/>
        </p:nvSpPr>
        <p:spPr bwMode="auto">
          <a:xfrm flipV="1">
            <a:off x="5791200" y="2514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89251" name="Picture 6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48000"/>
            <a:ext cx="236538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9253" name="Picture 69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048000"/>
            <a:ext cx="2667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9254" name="Picture 70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6057900"/>
            <a:ext cx="2135188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39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9193" grpId="0" animBg="1"/>
      <p:bldP spid="989194" grpId="0" animBg="1"/>
      <p:bldP spid="989195" grpId="0" animBg="1"/>
      <p:bldP spid="989202" grpId="0" animBg="1"/>
      <p:bldP spid="989203" grpId="0" animBg="1"/>
      <p:bldP spid="989204" grpId="0" animBg="1"/>
      <p:bldP spid="989205" grpId="0" animBg="1"/>
      <p:bldP spid="989206" grpId="0" animBg="1"/>
      <p:bldP spid="989207" grpId="0" animBg="1"/>
      <p:bldP spid="989208" grpId="0" animBg="1"/>
      <p:bldP spid="989209" grpId="0" animBg="1"/>
      <p:bldP spid="989210" grpId="0" animBg="1"/>
      <p:bldP spid="989211" grpId="0" animBg="1"/>
      <p:bldP spid="989212" grpId="0" animBg="1"/>
      <p:bldP spid="989213" grpId="0" animBg="1"/>
      <p:bldP spid="989214" grpId="0" animBg="1"/>
      <p:bldP spid="989217" grpId="0" animBg="1"/>
      <p:bldP spid="989218" grpId="0" animBg="1"/>
      <p:bldP spid="989219" grpId="0" animBg="1"/>
      <p:bldP spid="989220" grpId="0" animBg="1"/>
      <p:bldP spid="989221" grpId="0" animBg="1"/>
      <p:bldP spid="989222" grpId="0" animBg="1"/>
      <p:bldP spid="989223" grpId="0" animBg="1"/>
      <p:bldP spid="989224" grpId="0" animBg="1"/>
      <p:bldP spid="989225" grpId="0" animBg="1"/>
      <p:bldP spid="989226" grpId="0" animBg="1"/>
      <p:bldP spid="989227" grpId="0" animBg="1"/>
      <p:bldP spid="989228" grpId="0" animBg="1"/>
      <p:bldP spid="989229" grpId="0" animBg="1"/>
      <p:bldP spid="989230" grpId="0" animBg="1"/>
      <p:bldP spid="989231" grpId="0" animBg="1"/>
      <p:bldP spid="989232" grpId="0" animBg="1"/>
      <p:bldP spid="989233" grpId="0" animBg="1"/>
      <p:bldP spid="989234" grpId="0" animBg="1"/>
      <p:bldP spid="989235" grpId="0" animBg="1"/>
      <p:bldP spid="989236" grpId="0" animBg="1"/>
      <p:bldP spid="989237" grpId="0" animBg="1"/>
      <p:bldP spid="989239" grpId="0" animBg="1"/>
      <p:bldP spid="989240" grpId="0" animBg="1"/>
      <p:bldP spid="989241" grpId="0" animBg="1"/>
      <p:bldP spid="989242" grpId="0" animBg="1"/>
      <p:bldP spid="989243" grpId="0" animBg="1"/>
      <p:bldP spid="989244" grpId="0" animBg="1"/>
      <p:bldP spid="989245" grpId="0" animBg="1"/>
      <p:bldP spid="989246" grpId="0" animBg="1"/>
      <p:bldP spid="989248" grpId="0" animBg="1"/>
      <p:bldP spid="98924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429000" y="457200"/>
            <a:ext cx="2290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Set Identities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143000" y="1295400"/>
            <a:ext cx="20208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De Morgan’s Law:</a:t>
            </a:r>
          </a:p>
        </p:txBody>
      </p:sp>
      <p:sp>
        <p:nvSpPr>
          <p:cNvPr id="1003524" name="Oval 4"/>
          <p:cNvSpPr>
            <a:spLocks noChangeArrowheads="1"/>
          </p:cNvSpPr>
          <p:nvPr/>
        </p:nvSpPr>
        <p:spPr bwMode="auto">
          <a:xfrm>
            <a:off x="3429000" y="4586288"/>
            <a:ext cx="1066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03525" name="Oval 5"/>
          <p:cNvSpPr>
            <a:spLocks noChangeArrowheads="1"/>
          </p:cNvSpPr>
          <p:nvPr/>
        </p:nvSpPr>
        <p:spPr bwMode="auto">
          <a:xfrm>
            <a:off x="4038600" y="4572000"/>
            <a:ext cx="1066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03526" name="Rectangle 6"/>
          <p:cNvSpPr>
            <a:spLocks noChangeArrowheads="1"/>
          </p:cNvSpPr>
          <p:nvPr/>
        </p:nvSpPr>
        <p:spPr bwMode="auto">
          <a:xfrm>
            <a:off x="3200400" y="4357688"/>
            <a:ext cx="22098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03528" name="Line 8"/>
          <p:cNvSpPr>
            <a:spLocks noChangeShapeType="1"/>
          </p:cNvSpPr>
          <p:nvPr/>
        </p:nvSpPr>
        <p:spPr bwMode="auto">
          <a:xfrm flipV="1">
            <a:off x="3200400" y="4357688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29" name="Line 9"/>
          <p:cNvSpPr>
            <a:spLocks noChangeShapeType="1"/>
          </p:cNvSpPr>
          <p:nvPr/>
        </p:nvSpPr>
        <p:spPr bwMode="auto">
          <a:xfrm flipV="1">
            <a:off x="3200400" y="4357688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30" name="Line 10"/>
          <p:cNvSpPr>
            <a:spLocks noChangeShapeType="1"/>
          </p:cNvSpPr>
          <p:nvPr/>
        </p:nvSpPr>
        <p:spPr bwMode="auto">
          <a:xfrm flipV="1">
            <a:off x="3200400" y="4343400"/>
            <a:ext cx="1143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31" name="Line 11"/>
          <p:cNvSpPr>
            <a:spLocks noChangeShapeType="1"/>
          </p:cNvSpPr>
          <p:nvPr/>
        </p:nvSpPr>
        <p:spPr bwMode="auto">
          <a:xfrm flipV="1">
            <a:off x="3200400" y="49530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32" name="Line 12"/>
          <p:cNvSpPr>
            <a:spLocks noChangeShapeType="1"/>
          </p:cNvSpPr>
          <p:nvPr/>
        </p:nvSpPr>
        <p:spPr bwMode="auto">
          <a:xfrm flipV="1">
            <a:off x="3352800" y="51816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33" name="Line 13"/>
          <p:cNvSpPr>
            <a:spLocks noChangeShapeType="1"/>
          </p:cNvSpPr>
          <p:nvPr/>
        </p:nvSpPr>
        <p:spPr bwMode="auto">
          <a:xfrm flipV="1">
            <a:off x="3810000" y="5424488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34" name="Line 14"/>
          <p:cNvSpPr>
            <a:spLocks noChangeShapeType="1"/>
          </p:cNvSpPr>
          <p:nvPr/>
        </p:nvSpPr>
        <p:spPr bwMode="auto">
          <a:xfrm flipV="1">
            <a:off x="4191000" y="4648200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35" name="Line 15"/>
          <p:cNvSpPr>
            <a:spLocks noChangeShapeType="1"/>
          </p:cNvSpPr>
          <p:nvPr/>
        </p:nvSpPr>
        <p:spPr bwMode="auto">
          <a:xfrm flipV="1">
            <a:off x="4572000" y="4891088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36" name="Line 16"/>
          <p:cNvSpPr>
            <a:spLocks noChangeShapeType="1"/>
          </p:cNvSpPr>
          <p:nvPr/>
        </p:nvSpPr>
        <p:spPr bwMode="auto">
          <a:xfrm flipV="1">
            <a:off x="4876800" y="5195888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37" name="Line 17"/>
          <p:cNvSpPr>
            <a:spLocks noChangeShapeType="1"/>
          </p:cNvSpPr>
          <p:nvPr/>
        </p:nvSpPr>
        <p:spPr bwMode="auto">
          <a:xfrm flipV="1">
            <a:off x="4495800" y="44196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38" name="Line 18"/>
          <p:cNvSpPr>
            <a:spLocks noChangeShapeType="1"/>
          </p:cNvSpPr>
          <p:nvPr/>
        </p:nvSpPr>
        <p:spPr bwMode="auto">
          <a:xfrm flipV="1">
            <a:off x="4419600" y="43434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39" name="Line 19"/>
          <p:cNvSpPr>
            <a:spLocks noChangeShapeType="1"/>
          </p:cNvSpPr>
          <p:nvPr/>
        </p:nvSpPr>
        <p:spPr bwMode="auto">
          <a:xfrm flipV="1">
            <a:off x="4419600" y="4357688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Oval 21"/>
          <p:cNvSpPr>
            <a:spLocks noChangeArrowheads="1"/>
          </p:cNvSpPr>
          <p:nvPr/>
        </p:nvSpPr>
        <p:spPr bwMode="auto">
          <a:xfrm>
            <a:off x="2209800" y="2743200"/>
            <a:ext cx="1066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72" name="Oval 22"/>
          <p:cNvSpPr>
            <a:spLocks noChangeArrowheads="1"/>
          </p:cNvSpPr>
          <p:nvPr/>
        </p:nvSpPr>
        <p:spPr bwMode="auto">
          <a:xfrm>
            <a:off x="2819400" y="2743200"/>
            <a:ext cx="1066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73" name="Rectangle 23"/>
          <p:cNvSpPr>
            <a:spLocks noChangeArrowheads="1"/>
          </p:cNvSpPr>
          <p:nvPr/>
        </p:nvSpPr>
        <p:spPr bwMode="auto">
          <a:xfrm>
            <a:off x="1981200" y="2514600"/>
            <a:ext cx="22098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74" name="Line 24"/>
          <p:cNvSpPr>
            <a:spLocks noChangeShapeType="1"/>
          </p:cNvSpPr>
          <p:nvPr/>
        </p:nvSpPr>
        <p:spPr bwMode="auto">
          <a:xfrm flipV="1">
            <a:off x="1981200" y="25146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25"/>
          <p:cNvSpPr>
            <a:spLocks noChangeShapeType="1"/>
          </p:cNvSpPr>
          <p:nvPr/>
        </p:nvSpPr>
        <p:spPr bwMode="auto">
          <a:xfrm flipV="1">
            <a:off x="1981200" y="25146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Line 26"/>
          <p:cNvSpPr>
            <a:spLocks noChangeShapeType="1"/>
          </p:cNvSpPr>
          <p:nvPr/>
        </p:nvSpPr>
        <p:spPr bwMode="auto">
          <a:xfrm flipV="1">
            <a:off x="1981200" y="32766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Line 27"/>
          <p:cNvSpPr>
            <a:spLocks noChangeShapeType="1"/>
          </p:cNvSpPr>
          <p:nvPr/>
        </p:nvSpPr>
        <p:spPr bwMode="auto">
          <a:xfrm flipV="1">
            <a:off x="1981200" y="3505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8" name="Line 28"/>
          <p:cNvSpPr>
            <a:spLocks noChangeShapeType="1"/>
          </p:cNvSpPr>
          <p:nvPr/>
        </p:nvSpPr>
        <p:spPr bwMode="auto">
          <a:xfrm flipV="1">
            <a:off x="2133600" y="3657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9" name="Line 29"/>
          <p:cNvSpPr>
            <a:spLocks noChangeShapeType="1"/>
          </p:cNvSpPr>
          <p:nvPr/>
        </p:nvSpPr>
        <p:spPr bwMode="auto">
          <a:xfrm flipV="1">
            <a:off x="2590800" y="3581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0" name="Line 30"/>
          <p:cNvSpPr>
            <a:spLocks noChangeShapeType="1"/>
          </p:cNvSpPr>
          <p:nvPr/>
        </p:nvSpPr>
        <p:spPr bwMode="auto">
          <a:xfrm flipV="1">
            <a:off x="2971800" y="2895600"/>
            <a:ext cx="1143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1" name="Line 31"/>
          <p:cNvSpPr>
            <a:spLocks noChangeShapeType="1"/>
          </p:cNvSpPr>
          <p:nvPr/>
        </p:nvSpPr>
        <p:spPr bwMode="auto">
          <a:xfrm flipV="1">
            <a:off x="3352800" y="30480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2" name="Line 32"/>
          <p:cNvSpPr>
            <a:spLocks noChangeShapeType="1"/>
          </p:cNvSpPr>
          <p:nvPr/>
        </p:nvSpPr>
        <p:spPr bwMode="auto">
          <a:xfrm flipV="1">
            <a:off x="3657600" y="3352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3" name="Line 33"/>
          <p:cNvSpPr>
            <a:spLocks noChangeShapeType="1"/>
          </p:cNvSpPr>
          <p:nvPr/>
        </p:nvSpPr>
        <p:spPr bwMode="auto">
          <a:xfrm flipV="1">
            <a:off x="3276600" y="25908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4" name="Line 34"/>
          <p:cNvSpPr>
            <a:spLocks noChangeShapeType="1"/>
          </p:cNvSpPr>
          <p:nvPr/>
        </p:nvSpPr>
        <p:spPr bwMode="auto">
          <a:xfrm flipV="1">
            <a:off x="3276600" y="2514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5" name="Line 35"/>
          <p:cNvSpPr>
            <a:spLocks noChangeShapeType="1"/>
          </p:cNvSpPr>
          <p:nvPr/>
        </p:nvSpPr>
        <p:spPr bwMode="auto">
          <a:xfrm flipV="1">
            <a:off x="3124200" y="2514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6" name="Line 36"/>
          <p:cNvSpPr>
            <a:spLocks noChangeShapeType="1"/>
          </p:cNvSpPr>
          <p:nvPr/>
        </p:nvSpPr>
        <p:spPr bwMode="auto">
          <a:xfrm flipV="1">
            <a:off x="2819400" y="2514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87" name="Oval 37"/>
          <p:cNvSpPr>
            <a:spLocks noChangeArrowheads="1"/>
          </p:cNvSpPr>
          <p:nvPr/>
        </p:nvSpPr>
        <p:spPr bwMode="auto">
          <a:xfrm>
            <a:off x="4953000" y="2743200"/>
            <a:ext cx="1066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88" name="Oval 38"/>
          <p:cNvSpPr>
            <a:spLocks noChangeArrowheads="1"/>
          </p:cNvSpPr>
          <p:nvPr/>
        </p:nvSpPr>
        <p:spPr bwMode="auto">
          <a:xfrm>
            <a:off x="5562600" y="2743200"/>
            <a:ext cx="1066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89" name="Rectangle 39"/>
          <p:cNvSpPr>
            <a:spLocks noChangeArrowheads="1"/>
          </p:cNvSpPr>
          <p:nvPr/>
        </p:nvSpPr>
        <p:spPr bwMode="auto">
          <a:xfrm>
            <a:off x="4724400" y="2514600"/>
            <a:ext cx="22098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90" name="Line 40"/>
          <p:cNvSpPr>
            <a:spLocks noChangeShapeType="1"/>
          </p:cNvSpPr>
          <p:nvPr/>
        </p:nvSpPr>
        <p:spPr bwMode="auto">
          <a:xfrm flipV="1">
            <a:off x="4724400" y="25146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1" name="Line 41"/>
          <p:cNvSpPr>
            <a:spLocks noChangeShapeType="1"/>
          </p:cNvSpPr>
          <p:nvPr/>
        </p:nvSpPr>
        <p:spPr bwMode="auto">
          <a:xfrm flipV="1">
            <a:off x="4724400" y="25146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2" name="Line 42"/>
          <p:cNvSpPr>
            <a:spLocks noChangeShapeType="1"/>
          </p:cNvSpPr>
          <p:nvPr/>
        </p:nvSpPr>
        <p:spPr bwMode="auto">
          <a:xfrm flipV="1">
            <a:off x="4724400" y="30480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3" name="Line 43"/>
          <p:cNvSpPr>
            <a:spLocks noChangeShapeType="1"/>
          </p:cNvSpPr>
          <p:nvPr/>
        </p:nvSpPr>
        <p:spPr bwMode="auto">
          <a:xfrm flipV="1">
            <a:off x="4876800" y="33528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4" name="Line 44"/>
          <p:cNvSpPr>
            <a:spLocks noChangeShapeType="1"/>
          </p:cNvSpPr>
          <p:nvPr/>
        </p:nvSpPr>
        <p:spPr bwMode="auto">
          <a:xfrm flipV="1">
            <a:off x="5334000" y="3581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5" name="Line 45"/>
          <p:cNvSpPr>
            <a:spLocks noChangeShapeType="1"/>
          </p:cNvSpPr>
          <p:nvPr/>
        </p:nvSpPr>
        <p:spPr bwMode="auto">
          <a:xfrm flipV="1">
            <a:off x="5715000" y="3657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6" name="Line 46"/>
          <p:cNvSpPr>
            <a:spLocks noChangeShapeType="1"/>
          </p:cNvSpPr>
          <p:nvPr/>
        </p:nvSpPr>
        <p:spPr bwMode="auto">
          <a:xfrm flipV="1">
            <a:off x="6096000" y="30480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7" name="Line 47"/>
          <p:cNvSpPr>
            <a:spLocks noChangeShapeType="1"/>
          </p:cNvSpPr>
          <p:nvPr/>
        </p:nvSpPr>
        <p:spPr bwMode="auto">
          <a:xfrm flipV="1">
            <a:off x="6400800" y="3352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8" name="Line 48"/>
          <p:cNvSpPr>
            <a:spLocks noChangeShapeType="1"/>
          </p:cNvSpPr>
          <p:nvPr/>
        </p:nvSpPr>
        <p:spPr bwMode="auto">
          <a:xfrm flipV="1">
            <a:off x="6553200" y="2667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9" name="Line 49"/>
          <p:cNvSpPr>
            <a:spLocks noChangeShapeType="1"/>
          </p:cNvSpPr>
          <p:nvPr/>
        </p:nvSpPr>
        <p:spPr bwMode="auto">
          <a:xfrm flipV="1">
            <a:off x="6324600" y="2514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0" name="Line 50"/>
          <p:cNvSpPr>
            <a:spLocks noChangeShapeType="1"/>
          </p:cNvSpPr>
          <p:nvPr/>
        </p:nvSpPr>
        <p:spPr bwMode="auto">
          <a:xfrm flipV="1">
            <a:off x="4724400" y="2514600"/>
            <a:ext cx="1066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01" name="Line 51"/>
          <p:cNvSpPr>
            <a:spLocks noChangeShapeType="1"/>
          </p:cNvSpPr>
          <p:nvPr/>
        </p:nvSpPr>
        <p:spPr bwMode="auto">
          <a:xfrm flipV="1">
            <a:off x="5791200" y="2514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3602" name="Picture 52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48000"/>
            <a:ext cx="236538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603" name="Picture 5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048000"/>
            <a:ext cx="2667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24" name="Picture 55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371600"/>
            <a:ext cx="2135188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576" name="Picture 5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013" y="6096000"/>
            <a:ext cx="21351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921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24" grpId="0" animBg="1"/>
      <p:bldP spid="1003525" grpId="0" animBg="1"/>
      <p:bldP spid="1003526" grpId="0" animBg="1"/>
      <p:bldP spid="1003528" grpId="0" animBg="1"/>
      <p:bldP spid="1003529" grpId="0" animBg="1"/>
      <p:bldP spid="1003530" grpId="0" animBg="1"/>
      <p:bldP spid="1003531" grpId="0" animBg="1"/>
      <p:bldP spid="1003532" grpId="0" animBg="1"/>
      <p:bldP spid="1003533" grpId="0" animBg="1"/>
      <p:bldP spid="1003534" grpId="0" animBg="1"/>
      <p:bldP spid="1003535" grpId="0" animBg="1"/>
      <p:bldP spid="1003536" grpId="0" animBg="1"/>
      <p:bldP spid="1003537" grpId="0" animBg="1"/>
      <p:bldP spid="1003538" grpId="0" animBg="1"/>
      <p:bldP spid="1003539" grpId="0" animBg="1"/>
      <p:bldP spid="23571" grpId="0" animBg="1"/>
      <p:bldP spid="23572" grpId="0" animBg="1"/>
      <p:bldP spid="23573" grpId="0" animBg="1"/>
      <p:bldP spid="23574" grpId="0" animBg="1"/>
      <p:bldP spid="23575" grpId="0" animBg="1"/>
      <p:bldP spid="23576" grpId="0" animBg="1"/>
      <p:bldP spid="23577" grpId="0" animBg="1"/>
      <p:bldP spid="23578" grpId="0" animBg="1"/>
      <p:bldP spid="23579" grpId="0" animBg="1"/>
      <p:bldP spid="23580" grpId="0" animBg="1"/>
      <p:bldP spid="23581" grpId="0" animBg="1"/>
      <p:bldP spid="23582" grpId="0" animBg="1"/>
      <p:bldP spid="23583" grpId="0" animBg="1"/>
      <p:bldP spid="23584" grpId="0" animBg="1"/>
      <p:bldP spid="23585" grpId="0" animBg="1"/>
      <p:bldP spid="23586" grpId="0" animBg="1"/>
      <p:bldP spid="23587" grpId="0" animBg="1"/>
      <p:bldP spid="23588" grpId="0" animBg="1"/>
      <p:bldP spid="23589" grpId="0" animBg="1"/>
      <p:bldP spid="23590" grpId="0" animBg="1"/>
      <p:bldP spid="23591" grpId="0" animBg="1"/>
      <p:bldP spid="23592" grpId="0" animBg="1"/>
      <p:bldP spid="23593" grpId="0" animBg="1"/>
      <p:bldP spid="23594" grpId="0" animBg="1"/>
      <p:bldP spid="23595" grpId="0" animBg="1"/>
      <p:bldP spid="23596" grpId="0" animBg="1"/>
      <p:bldP spid="23597" grpId="0" animBg="1"/>
      <p:bldP spid="23598" grpId="0" animBg="1"/>
      <p:bldP spid="23599" grpId="0" animBg="1"/>
      <p:bldP spid="23600" grpId="0" animBg="1"/>
      <p:bldP spid="2360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810000" y="457200"/>
            <a:ext cx="1423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Disproof</a:t>
            </a:r>
          </a:p>
        </p:txBody>
      </p:sp>
      <p:pic>
        <p:nvPicPr>
          <p:cNvPr id="29699" name="Picture 1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371600"/>
            <a:ext cx="488473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9670" name="Text Box 6"/>
          <p:cNvSpPr txBox="1">
            <a:spLocks noChangeArrowheads="1"/>
          </p:cNvSpPr>
          <p:nvPr/>
        </p:nvSpPr>
        <p:spPr bwMode="auto">
          <a:xfrm>
            <a:off x="228600" y="328295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 sz="2400" i="1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009671" name="Text Box 7"/>
          <p:cNvSpPr txBox="1">
            <a:spLocks noChangeArrowheads="1"/>
          </p:cNvSpPr>
          <p:nvPr/>
        </p:nvSpPr>
        <p:spPr bwMode="auto">
          <a:xfrm>
            <a:off x="3543300" y="328295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 sz="2400" i="1">
                <a:solidFill>
                  <a:srgbClr val="00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009672" name="Text Box 8"/>
          <p:cNvSpPr txBox="1">
            <a:spLocks noChangeArrowheads="1"/>
          </p:cNvSpPr>
          <p:nvPr/>
        </p:nvSpPr>
        <p:spPr bwMode="auto">
          <a:xfrm>
            <a:off x="1873250" y="531495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 sz="2400" i="1">
                <a:solidFill>
                  <a:srgbClr val="00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1009673" name="Oval 9"/>
          <p:cNvSpPr>
            <a:spLocks noChangeArrowheads="1"/>
          </p:cNvSpPr>
          <p:nvPr/>
        </p:nvSpPr>
        <p:spPr bwMode="auto">
          <a:xfrm>
            <a:off x="838200" y="2619375"/>
            <a:ext cx="1612900" cy="16383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endParaRPr kumimoji="0" lang="en-US" altLang="en-US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09674" name="Oval 10"/>
          <p:cNvSpPr>
            <a:spLocks noChangeArrowheads="1"/>
          </p:cNvSpPr>
          <p:nvPr/>
        </p:nvSpPr>
        <p:spPr bwMode="auto">
          <a:xfrm>
            <a:off x="1295400" y="3533775"/>
            <a:ext cx="1612900" cy="16383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09675" name="Oval 11"/>
          <p:cNvSpPr>
            <a:spLocks noChangeArrowheads="1"/>
          </p:cNvSpPr>
          <p:nvPr/>
        </p:nvSpPr>
        <p:spPr bwMode="auto">
          <a:xfrm>
            <a:off x="838200" y="2619375"/>
            <a:ext cx="1612900" cy="16383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endParaRPr kumimoji="0" lang="en-US" altLang="en-US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09676" name="Oval 12"/>
          <p:cNvSpPr>
            <a:spLocks noChangeArrowheads="1"/>
          </p:cNvSpPr>
          <p:nvPr/>
        </p:nvSpPr>
        <p:spPr bwMode="auto">
          <a:xfrm>
            <a:off x="1828800" y="2619375"/>
            <a:ext cx="1612900" cy="16383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endParaRPr kumimoji="0" lang="en-US" altLang="en-US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09677" name="Line 13"/>
          <p:cNvSpPr>
            <a:spLocks noChangeShapeType="1"/>
          </p:cNvSpPr>
          <p:nvPr/>
        </p:nvSpPr>
        <p:spPr bwMode="auto">
          <a:xfrm flipV="1">
            <a:off x="838200" y="2695575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9678" name="Line 14"/>
          <p:cNvSpPr>
            <a:spLocks noChangeShapeType="1"/>
          </p:cNvSpPr>
          <p:nvPr/>
        </p:nvSpPr>
        <p:spPr bwMode="auto">
          <a:xfrm flipV="1">
            <a:off x="838200" y="28194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9679" name="Line 15"/>
          <p:cNvSpPr>
            <a:spLocks noChangeShapeType="1"/>
          </p:cNvSpPr>
          <p:nvPr/>
        </p:nvSpPr>
        <p:spPr bwMode="auto">
          <a:xfrm flipV="1">
            <a:off x="990600" y="32766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9680" name="Line 16"/>
          <p:cNvSpPr>
            <a:spLocks noChangeShapeType="1"/>
          </p:cNvSpPr>
          <p:nvPr/>
        </p:nvSpPr>
        <p:spPr bwMode="auto">
          <a:xfrm flipV="1">
            <a:off x="1066800" y="36576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9681" name="Line 17"/>
          <p:cNvSpPr>
            <a:spLocks noChangeShapeType="1"/>
          </p:cNvSpPr>
          <p:nvPr/>
        </p:nvSpPr>
        <p:spPr bwMode="auto">
          <a:xfrm flipV="1">
            <a:off x="1371600" y="38862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9693" name="Text Box 29"/>
          <p:cNvSpPr txBox="1">
            <a:spLocks noChangeArrowheads="1"/>
          </p:cNvSpPr>
          <p:nvPr/>
        </p:nvSpPr>
        <p:spPr bwMode="auto">
          <a:xfrm>
            <a:off x="1830388" y="6096000"/>
            <a:ext cx="758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L.H.S</a:t>
            </a:r>
          </a:p>
        </p:txBody>
      </p:sp>
      <p:sp>
        <p:nvSpPr>
          <p:cNvPr id="1009684" name="Text Box 20"/>
          <p:cNvSpPr txBox="1">
            <a:spLocks noChangeArrowheads="1"/>
          </p:cNvSpPr>
          <p:nvPr/>
        </p:nvSpPr>
        <p:spPr bwMode="auto">
          <a:xfrm>
            <a:off x="4545013" y="3254375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 sz="2400" i="1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009685" name="Text Box 21"/>
          <p:cNvSpPr txBox="1">
            <a:spLocks noChangeArrowheads="1"/>
          </p:cNvSpPr>
          <p:nvPr/>
        </p:nvSpPr>
        <p:spPr bwMode="auto">
          <a:xfrm>
            <a:off x="7859713" y="3254375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 sz="2400" i="1">
                <a:solidFill>
                  <a:srgbClr val="00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009686" name="Text Box 22"/>
          <p:cNvSpPr txBox="1">
            <a:spLocks noChangeArrowheads="1"/>
          </p:cNvSpPr>
          <p:nvPr/>
        </p:nvSpPr>
        <p:spPr bwMode="auto">
          <a:xfrm>
            <a:off x="6189663" y="528637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 sz="2400" i="1">
                <a:solidFill>
                  <a:srgbClr val="00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1009687" name="Oval 23"/>
          <p:cNvSpPr>
            <a:spLocks noChangeArrowheads="1"/>
          </p:cNvSpPr>
          <p:nvPr/>
        </p:nvSpPr>
        <p:spPr bwMode="auto">
          <a:xfrm>
            <a:off x="5154613" y="2590800"/>
            <a:ext cx="1612900" cy="16383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endParaRPr kumimoji="0" lang="en-US" altLang="en-US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09688" name="Oval 24"/>
          <p:cNvSpPr>
            <a:spLocks noChangeArrowheads="1"/>
          </p:cNvSpPr>
          <p:nvPr/>
        </p:nvSpPr>
        <p:spPr bwMode="auto">
          <a:xfrm>
            <a:off x="5611813" y="3505200"/>
            <a:ext cx="1612900" cy="16383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09690" name="Oval 26"/>
          <p:cNvSpPr>
            <a:spLocks noChangeArrowheads="1"/>
          </p:cNvSpPr>
          <p:nvPr/>
        </p:nvSpPr>
        <p:spPr bwMode="auto">
          <a:xfrm>
            <a:off x="6145213" y="2590800"/>
            <a:ext cx="1612900" cy="16383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algn="ctr" eaLnBrk="1" hangingPunct="1"/>
            <a:endParaRPr kumimoji="0" lang="en-US" altLang="en-US" sz="24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009694" name="Text Box 30"/>
          <p:cNvSpPr txBox="1">
            <a:spLocks noChangeArrowheads="1"/>
          </p:cNvSpPr>
          <p:nvPr/>
        </p:nvSpPr>
        <p:spPr bwMode="auto">
          <a:xfrm>
            <a:off x="6137275" y="6096000"/>
            <a:ext cx="776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R.H.S</a:t>
            </a:r>
          </a:p>
        </p:txBody>
      </p:sp>
      <p:sp>
        <p:nvSpPr>
          <p:cNvPr id="24611" name="Line 35"/>
          <p:cNvSpPr>
            <a:spLocks noChangeShapeType="1"/>
          </p:cNvSpPr>
          <p:nvPr/>
        </p:nvSpPr>
        <p:spPr bwMode="auto">
          <a:xfrm>
            <a:off x="1905000" y="3200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3" name="Line 37"/>
          <p:cNvSpPr>
            <a:spLocks noChangeShapeType="1"/>
          </p:cNvSpPr>
          <p:nvPr/>
        </p:nvSpPr>
        <p:spPr bwMode="auto">
          <a:xfrm>
            <a:off x="2286000" y="2743200"/>
            <a:ext cx="990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5" name="Line 39"/>
          <p:cNvSpPr>
            <a:spLocks noChangeShapeType="1"/>
          </p:cNvSpPr>
          <p:nvPr/>
        </p:nvSpPr>
        <p:spPr bwMode="auto">
          <a:xfrm>
            <a:off x="2514600" y="2667000"/>
            <a:ext cx="838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6" name="Line 40"/>
          <p:cNvSpPr>
            <a:spLocks noChangeShapeType="1"/>
          </p:cNvSpPr>
          <p:nvPr/>
        </p:nvSpPr>
        <p:spPr bwMode="auto">
          <a:xfrm>
            <a:off x="2819400" y="26670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7" name="Line 41"/>
          <p:cNvSpPr>
            <a:spLocks noChangeShapeType="1"/>
          </p:cNvSpPr>
          <p:nvPr/>
        </p:nvSpPr>
        <p:spPr bwMode="auto">
          <a:xfrm>
            <a:off x="1981200" y="2971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8" name="Line 42"/>
          <p:cNvSpPr>
            <a:spLocks noChangeShapeType="1"/>
          </p:cNvSpPr>
          <p:nvPr/>
        </p:nvSpPr>
        <p:spPr bwMode="auto">
          <a:xfrm>
            <a:off x="2133600" y="2819400"/>
            <a:ext cx="9144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9" name="Line 43"/>
          <p:cNvSpPr>
            <a:spLocks noChangeShapeType="1"/>
          </p:cNvSpPr>
          <p:nvPr/>
        </p:nvSpPr>
        <p:spPr bwMode="auto">
          <a:xfrm flipH="1">
            <a:off x="5257800" y="26670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0" name="Line 44"/>
          <p:cNvSpPr>
            <a:spLocks noChangeShapeType="1"/>
          </p:cNvSpPr>
          <p:nvPr/>
        </p:nvSpPr>
        <p:spPr bwMode="auto">
          <a:xfrm flipH="1">
            <a:off x="5181600" y="2819400"/>
            <a:ext cx="1371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1" name="Line 45"/>
          <p:cNvSpPr>
            <a:spLocks noChangeShapeType="1"/>
          </p:cNvSpPr>
          <p:nvPr/>
        </p:nvSpPr>
        <p:spPr bwMode="auto">
          <a:xfrm flipH="1">
            <a:off x="5181600" y="3048000"/>
            <a:ext cx="1524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2" name="Line 46"/>
          <p:cNvSpPr>
            <a:spLocks noChangeShapeType="1"/>
          </p:cNvSpPr>
          <p:nvPr/>
        </p:nvSpPr>
        <p:spPr bwMode="auto">
          <a:xfrm flipH="1">
            <a:off x="5334000" y="3276600"/>
            <a:ext cx="1447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3" name="Line 47"/>
          <p:cNvSpPr>
            <a:spLocks noChangeShapeType="1"/>
          </p:cNvSpPr>
          <p:nvPr/>
        </p:nvSpPr>
        <p:spPr bwMode="auto">
          <a:xfrm flipH="1">
            <a:off x="5410200" y="39624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4" name="Line 48"/>
          <p:cNvSpPr>
            <a:spLocks noChangeShapeType="1"/>
          </p:cNvSpPr>
          <p:nvPr/>
        </p:nvSpPr>
        <p:spPr bwMode="auto">
          <a:xfrm flipV="1">
            <a:off x="6553200" y="34290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9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9670" grpId="0"/>
      <p:bldP spid="1009671" grpId="0"/>
      <p:bldP spid="1009672" grpId="0"/>
      <p:bldP spid="1009673" grpId="0" animBg="1"/>
      <p:bldP spid="1009674" grpId="0" animBg="1"/>
      <p:bldP spid="1009675" grpId="0" animBg="1"/>
      <p:bldP spid="1009676" grpId="0" animBg="1"/>
      <p:bldP spid="1009677" grpId="0" animBg="1"/>
      <p:bldP spid="1009678" grpId="0" animBg="1"/>
      <p:bldP spid="1009679" grpId="0" animBg="1"/>
      <p:bldP spid="1009680" grpId="0" animBg="1"/>
      <p:bldP spid="1009681" grpId="0" animBg="1"/>
      <p:bldP spid="1009693" grpId="0"/>
      <p:bldP spid="1009684" grpId="0"/>
      <p:bldP spid="1009685" grpId="0"/>
      <p:bldP spid="1009686" grpId="0"/>
      <p:bldP spid="1009687" grpId="0" animBg="1"/>
      <p:bldP spid="1009688" grpId="0" animBg="1"/>
      <p:bldP spid="1009690" grpId="0" animBg="1"/>
      <p:bldP spid="1009694" grpId="0"/>
      <p:bldP spid="24611" grpId="0" animBg="1"/>
      <p:bldP spid="24613" grpId="0" animBg="1"/>
      <p:bldP spid="24615" grpId="0" animBg="1"/>
      <p:bldP spid="24616" grpId="0" animBg="1"/>
      <p:bldP spid="24617" grpId="0" animBg="1"/>
      <p:bldP spid="24618" grpId="0" animBg="1"/>
      <p:bldP spid="24619" grpId="0" animBg="1"/>
      <p:bldP spid="24620" grpId="0" animBg="1"/>
      <p:bldP spid="24621" grpId="0" animBg="1"/>
      <p:bldP spid="24622" grpId="0" animBg="1"/>
      <p:bldP spid="24623" grpId="0" animBg="1"/>
      <p:bldP spid="2462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810000" y="457200"/>
            <a:ext cx="1423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Disproof</a:t>
            </a:r>
          </a:p>
        </p:txBody>
      </p:sp>
      <p:pic>
        <p:nvPicPr>
          <p:cNvPr id="30723" name="Picture 1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663" y="1371600"/>
            <a:ext cx="4884737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24" name="Group 36"/>
          <p:cNvGrpSpPr>
            <a:grpSpLocks/>
          </p:cNvGrpSpPr>
          <p:nvPr/>
        </p:nvGrpSpPr>
        <p:grpSpPr bwMode="auto">
          <a:xfrm>
            <a:off x="1219200" y="2173288"/>
            <a:ext cx="2922588" cy="2322512"/>
            <a:chOff x="144" y="1650"/>
            <a:chExt cx="2391" cy="2115"/>
          </a:xfrm>
        </p:grpSpPr>
        <p:sp>
          <p:nvSpPr>
            <p:cNvPr id="30753" name="Text Box 6"/>
            <p:cNvSpPr txBox="1">
              <a:spLocks noChangeArrowheads="1"/>
            </p:cNvSpPr>
            <p:nvPr/>
          </p:nvSpPr>
          <p:spPr bwMode="auto">
            <a:xfrm>
              <a:off x="144" y="2068"/>
              <a:ext cx="303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 sz="2400" i="1">
                  <a:solidFill>
                    <a:srgbClr val="0000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30754" name="Text Box 7"/>
            <p:cNvSpPr txBox="1">
              <a:spLocks noChangeArrowheads="1"/>
            </p:cNvSpPr>
            <p:nvPr/>
          </p:nvSpPr>
          <p:spPr bwMode="auto">
            <a:xfrm>
              <a:off x="2232" y="2068"/>
              <a:ext cx="303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 sz="2400" i="1">
                  <a:solidFill>
                    <a:srgbClr val="000000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30755" name="Text Box 8"/>
            <p:cNvSpPr txBox="1">
              <a:spLocks noChangeArrowheads="1"/>
            </p:cNvSpPr>
            <p:nvPr/>
          </p:nvSpPr>
          <p:spPr bwMode="auto">
            <a:xfrm>
              <a:off x="1180" y="3349"/>
              <a:ext cx="317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 sz="2400" i="1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30756" name="Oval 9"/>
            <p:cNvSpPr>
              <a:spLocks noChangeArrowheads="1"/>
            </p:cNvSpPr>
            <p:nvPr/>
          </p:nvSpPr>
          <p:spPr bwMode="auto">
            <a:xfrm>
              <a:off x="528" y="1650"/>
              <a:ext cx="1016" cy="103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algn="ctr" eaLnBrk="1" hangingPunct="1"/>
              <a:endParaRPr kumimoji="0" lang="en-US" altLang="en-US" sz="24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30757" name="Oval 10"/>
            <p:cNvSpPr>
              <a:spLocks noChangeArrowheads="1"/>
            </p:cNvSpPr>
            <p:nvPr/>
          </p:nvSpPr>
          <p:spPr bwMode="auto">
            <a:xfrm>
              <a:off x="816" y="2226"/>
              <a:ext cx="1016" cy="103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58" name="Oval 11"/>
            <p:cNvSpPr>
              <a:spLocks noChangeArrowheads="1"/>
            </p:cNvSpPr>
            <p:nvPr/>
          </p:nvSpPr>
          <p:spPr bwMode="auto">
            <a:xfrm>
              <a:off x="528" y="1650"/>
              <a:ext cx="1016" cy="103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algn="ctr" eaLnBrk="1" hangingPunct="1"/>
              <a:endParaRPr kumimoji="0" lang="en-US" altLang="en-US" sz="24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30759" name="Oval 12"/>
            <p:cNvSpPr>
              <a:spLocks noChangeArrowheads="1"/>
            </p:cNvSpPr>
            <p:nvPr/>
          </p:nvSpPr>
          <p:spPr bwMode="auto">
            <a:xfrm>
              <a:off x="1152" y="1650"/>
              <a:ext cx="1016" cy="103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algn="ctr" eaLnBrk="1" hangingPunct="1"/>
              <a:endParaRPr kumimoji="0" lang="en-US" altLang="en-US" sz="24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30760" name="Line 13"/>
            <p:cNvSpPr>
              <a:spLocks noChangeShapeType="1"/>
            </p:cNvSpPr>
            <p:nvPr/>
          </p:nvSpPr>
          <p:spPr bwMode="auto">
            <a:xfrm flipV="1">
              <a:off x="528" y="1698"/>
              <a:ext cx="57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1" name="Line 14"/>
            <p:cNvSpPr>
              <a:spLocks noChangeShapeType="1"/>
            </p:cNvSpPr>
            <p:nvPr/>
          </p:nvSpPr>
          <p:spPr bwMode="auto">
            <a:xfrm flipV="1">
              <a:off x="528" y="1776"/>
              <a:ext cx="81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2" name="Line 15"/>
            <p:cNvSpPr>
              <a:spLocks noChangeShapeType="1"/>
            </p:cNvSpPr>
            <p:nvPr/>
          </p:nvSpPr>
          <p:spPr bwMode="auto">
            <a:xfrm flipV="1">
              <a:off x="624" y="2064"/>
              <a:ext cx="52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3" name="Line 16"/>
            <p:cNvSpPr>
              <a:spLocks noChangeShapeType="1"/>
            </p:cNvSpPr>
            <p:nvPr/>
          </p:nvSpPr>
          <p:spPr bwMode="auto">
            <a:xfrm flipV="1">
              <a:off x="672" y="2304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4" name="Line 17"/>
            <p:cNvSpPr>
              <a:spLocks noChangeShapeType="1"/>
            </p:cNvSpPr>
            <p:nvPr/>
          </p:nvSpPr>
          <p:spPr bwMode="auto">
            <a:xfrm flipV="1">
              <a:off x="864" y="2448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5" name="Line 24"/>
            <p:cNvSpPr>
              <a:spLocks noChangeShapeType="1"/>
            </p:cNvSpPr>
            <p:nvPr/>
          </p:nvSpPr>
          <p:spPr bwMode="auto">
            <a:xfrm>
              <a:off x="1200" y="2016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6" name="Line 25"/>
            <p:cNvSpPr>
              <a:spLocks noChangeShapeType="1"/>
            </p:cNvSpPr>
            <p:nvPr/>
          </p:nvSpPr>
          <p:spPr bwMode="auto">
            <a:xfrm>
              <a:off x="1440" y="1728"/>
              <a:ext cx="624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7" name="Line 26"/>
            <p:cNvSpPr>
              <a:spLocks noChangeShapeType="1"/>
            </p:cNvSpPr>
            <p:nvPr/>
          </p:nvSpPr>
          <p:spPr bwMode="auto">
            <a:xfrm>
              <a:off x="1584" y="1680"/>
              <a:ext cx="528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8" name="Line 27"/>
            <p:cNvSpPr>
              <a:spLocks noChangeShapeType="1"/>
            </p:cNvSpPr>
            <p:nvPr/>
          </p:nvSpPr>
          <p:spPr bwMode="auto">
            <a:xfrm>
              <a:off x="1776" y="1680"/>
              <a:ext cx="38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9" name="Line 28"/>
            <p:cNvSpPr>
              <a:spLocks noChangeShapeType="1"/>
            </p:cNvSpPr>
            <p:nvPr/>
          </p:nvSpPr>
          <p:spPr bwMode="auto">
            <a:xfrm>
              <a:off x="1248" y="1872"/>
              <a:ext cx="24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0" name="Line 29"/>
            <p:cNvSpPr>
              <a:spLocks noChangeShapeType="1"/>
            </p:cNvSpPr>
            <p:nvPr/>
          </p:nvSpPr>
          <p:spPr bwMode="auto">
            <a:xfrm>
              <a:off x="1344" y="1776"/>
              <a:ext cx="57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25" name="Group 37"/>
          <p:cNvGrpSpPr>
            <a:grpSpLocks/>
          </p:cNvGrpSpPr>
          <p:nvPr/>
        </p:nvGrpSpPr>
        <p:grpSpPr bwMode="auto">
          <a:xfrm>
            <a:off x="5105400" y="2084388"/>
            <a:ext cx="2998788" cy="2411412"/>
            <a:chOff x="2863" y="1632"/>
            <a:chExt cx="2382" cy="2095"/>
          </a:xfrm>
        </p:grpSpPr>
        <p:sp>
          <p:nvSpPr>
            <p:cNvPr id="30741" name="Text Box 20"/>
            <p:cNvSpPr txBox="1">
              <a:spLocks noChangeArrowheads="1"/>
            </p:cNvSpPr>
            <p:nvPr/>
          </p:nvSpPr>
          <p:spPr bwMode="auto">
            <a:xfrm>
              <a:off x="2863" y="2050"/>
              <a:ext cx="29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 sz="2400" i="1">
                  <a:solidFill>
                    <a:srgbClr val="0000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30742" name="Text Box 21"/>
            <p:cNvSpPr txBox="1">
              <a:spLocks noChangeArrowheads="1"/>
            </p:cNvSpPr>
            <p:nvPr/>
          </p:nvSpPr>
          <p:spPr bwMode="auto">
            <a:xfrm>
              <a:off x="4951" y="2050"/>
              <a:ext cx="294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 sz="2400" i="1">
                  <a:solidFill>
                    <a:srgbClr val="000000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30743" name="Text Box 22"/>
            <p:cNvSpPr txBox="1">
              <a:spLocks noChangeArrowheads="1"/>
            </p:cNvSpPr>
            <p:nvPr/>
          </p:nvSpPr>
          <p:spPr bwMode="auto">
            <a:xfrm>
              <a:off x="3899" y="3330"/>
              <a:ext cx="308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kumimoji="0" lang="en-US" altLang="en-US" sz="2400" i="1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30744" name="Oval 23"/>
            <p:cNvSpPr>
              <a:spLocks noChangeArrowheads="1"/>
            </p:cNvSpPr>
            <p:nvPr/>
          </p:nvSpPr>
          <p:spPr bwMode="auto">
            <a:xfrm>
              <a:off x="3247" y="1632"/>
              <a:ext cx="1016" cy="103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algn="ctr" eaLnBrk="1" hangingPunct="1"/>
              <a:endParaRPr kumimoji="0" lang="en-US" altLang="en-US" sz="24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30745" name="Oval 24"/>
            <p:cNvSpPr>
              <a:spLocks noChangeArrowheads="1"/>
            </p:cNvSpPr>
            <p:nvPr/>
          </p:nvSpPr>
          <p:spPr bwMode="auto">
            <a:xfrm>
              <a:off x="3535" y="2208"/>
              <a:ext cx="1016" cy="103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746" name="Oval 26"/>
            <p:cNvSpPr>
              <a:spLocks noChangeArrowheads="1"/>
            </p:cNvSpPr>
            <p:nvPr/>
          </p:nvSpPr>
          <p:spPr bwMode="auto">
            <a:xfrm>
              <a:off x="3871" y="1632"/>
              <a:ext cx="1016" cy="103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omic Sans MS" pitchFamily="66" charset="0"/>
                  <a:ea typeface="新細明體" pitchFamily="18" charset="-120"/>
                </a:defRPr>
              </a:lvl9pPr>
            </a:lstStyle>
            <a:p>
              <a:pPr algn="ctr" eaLnBrk="1" hangingPunct="1"/>
              <a:endParaRPr kumimoji="0" lang="en-US" altLang="en-US" sz="24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30747" name="Line 30"/>
            <p:cNvSpPr>
              <a:spLocks noChangeShapeType="1"/>
            </p:cNvSpPr>
            <p:nvPr/>
          </p:nvSpPr>
          <p:spPr bwMode="auto">
            <a:xfrm flipH="1">
              <a:off x="3312" y="1680"/>
              <a:ext cx="62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8" name="Line 31"/>
            <p:cNvSpPr>
              <a:spLocks noChangeShapeType="1"/>
            </p:cNvSpPr>
            <p:nvPr/>
          </p:nvSpPr>
          <p:spPr bwMode="auto">
            <a:xfrm flipH="1">
              <a:off x="3264" y="1776"/>
              <a:ext cx="86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9" name="Line 32"/>
            <p:cNvSpPr>
              <a:spLocks noChangeShapeType="1"/>
            </p:cNvSpPr>
            <p:nvPr/>
          </p:nvSpPr>
          <p:spPr bwMode="auto">
            <a:xfrm flipH="1">
              <a:off x="3264" y="1920"/>
              <a:ext cx="96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0" name="Line 33"/>
            <p:cNvSpPr>
              <a:spLocks noChangeShapeType="1"/>
            </p:cNvSpPr>
            <p:nvPr/>
          </p:nvSpPr>
          <p:spPr bwMode="auto">
            <a:xfrm flipH="1">
              <a:off x="3360" y="2064"/>
              <a:ext cx="91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1" name="Line 34"/>
            <p:cNvSpPr>
              <a:spLocks noChangeShapeType="1"/>
            </p:cNvSpPr>
            <p:nvPr/>
          </p:nvSpPr>
          <p:spPr bwMode="auto">
            <a:xfrm flipH="1">
              <a:off x="3408" y="2496"/>
              <a:ext cx="19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2" name="Line 35"/>
            <p:cNvSpPr>
              <a:spLocks noChangeShapeType="1"/>
            </p:cNvSpPr>
            <p:nvPr/>
          </p:nvSpPr>
          <p:spPr bwMode="auto">
            <a:xfrm flipV="1">
              <a:off x="4128" y="2160"/>
              <a:ext cx="14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695" name="Text Box 39"/>
          <p:cNvSpPr txBox="1">
            <a:spLocks noChangeArrowheads="1"/>
          </p:cNvSpPr>
          <p:nvPr/>
        </p:nvSpPr>
        <p:spPr bwMode="auto">
          <a:xfrm>
            <a:off x="2057400" y="2479675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>
                <a:solidFill>
                  <a:srgbClr val="A50021"/>
                </a:solidFill>
              </a:rPr>
              <a:t>1</a:t>
            </a:r>
          </a:p>
        </p:txBody>
      </p:sp>
      <p:sp>
        <p:nvSpPr>
          <p:cNvPr id="70696" name="Text Box 40"/>
          <p:cNvSpPr txBox="1">
            <a:spLocks noChangeArrowheads="1"/>
          </p:cNvSpPr>
          <p:nvPr/>
        </p:nvSpPr>
        <p:spPr bwMode="auto">
          <a:xfrm>
            <a:off x="2514600" y="2479675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70697" name="Text Box 41"/>
          <p:cNvSpPr txBox="1">
            <a:spLocks noChangeArrowheads="1"/>
          </p:cNvSpPr>
          <p:nvPr/>
        </p:nvSpPr>
        <p:spPr bwMode="auto">
          <a:xfrm>
            <a:off x="3048000" y="2452688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>
                <a:solidFill>
                  <a:srgbClr val="A50021"/>
                </a:solidFill>
              </a:rPr>
              <a:t>3</a:t>
            </a:r>
          </a:p>
        </p:txBody>
      </p:sp>
      <p:sp>
        <p:nvSpPr>
          <p:cNvPr id="70698" name="Text Box 42"/>
          <p:cNvSpPr txBox="1">
            <a:spLocks noChangeArrowheads="1"/>
          </p:cNvSpPr>
          <p:nvPr/>
        </p:nvSpPr>
        <p:spPr bwMode="auto">
          <a:xfrm>
            <a:off x="2209800" y="2909888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>
                <a:solidFill>
                  <a:srgbClr val="A50021"/>
                </a:solidFill>
              </a:rPr>
              <a:t>4</a:t>
            </a:r>
          </a:p>
        </p:txBody>
      </p:sp>
      <p:sp>
        <p:nvSpPr>
          <p:cNvPr id="70699" name="Text Box 43"/>
          <p:cNvSpPr txBox="1">
            <a:spLocks noChangeArrowheads="1"/>
          </p:cNvSpPr>
          <p:nvPr/>
        </p:nvSpPr>
        <p:spPr bwMode="auto">
          <a:xfrm>
            <a:off x="2514600" y="2819400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>
                <a:solidFill>
                  <a:srgbClr val="A50021"/>
                </a:solidFill>
              </a:rPr>
              <a:t>5</a:t>
            </a:r>
          </a:p>
        </p:txBody>
      </p:sp>
      <p:sp>
        <p:nvSpPr>
          <p:cNvPr id="70700" name="Text Box 44"/>
          <p:cNvSpPr txBox="1">
            <a:spLocks noChangeArrowheads="1"/>
          </p:cNvSpPr>
          <p:nvPr/>
        </p:nvSpPr>
        <p:spPr bwMode="auto">
          <a:xfrm>
            <a:off x="2819400" y="2909888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>
                <a:solidFill>
                  <a:srgbClr val="A50021"/>
                </a:solidFill>
              </a:rPr>
              <a:t>6</a:t>
            </a:r>
          </a:p>
        </p:txBody>
      </p:sp>
      <p:sp>
        <p:nvSpPr>
          <p:cNvPr id="70701" name="Text Box 45"/>
          <p:cNvSpPr txBox="1">
            <a:spLocks noChangeArrowheads="1"/>
          </p:cNvSpPr>
          <p:nvPr/>
        </p:nvSpPr>
        <p:spPr bwMode="auto">
          <a:xfrm>
            <a:off x="2514600" y="3352800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>
                <a:solidFill>
                  <a:srgbClr val="A50021"/>
                </a:solidFill>
              </a:rPr>
              <a:t>7</a:t>
            </a:r>
          </a:p>
        </p:txBody>
      </p:sp>
      <p:sp>
        <p:nvSpPr>
          <p:cNvPr id="70702" name="Text Box 46"/>
          <p:cNvSpPr txBox="1">
            <a:spLocks noChangeArrowheads="1"/>
          </p:cNvSpPr>
          <p:nvPr/>
        </p:nvSpPr>
        <p:spPr bwMode="auto">
          <a:xfrm>
            <a:off x="1371600" y="4800600"/>
            <a:ext cx="6448425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We can easily construct a </a:t>
            </a:r>
            <a:r>
              <a:rPr lang="en-US" altLang="zh-TW" b="1"/>
              <a:t>counterexample</a:t>
            </a:r>
            <a:r>
              <a:rPr lang="en-US" altLang="zh-TW"/>
              <a:t> to the equality,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by putting a number in each region in the figure.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Let A = {1,2,4,5},  B = {2,3,5,6},  C = {4,5,6,7}.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Then we see that L.H.S = {1,2,3,4} and R.H.S = {1,2}.</a:t>
            </a:r>
          </a:p>
        </p:txBody>
      </p:sp>
      <p:sp>
        <p:nvSpPr>
          <p:cNvPr id="70703" name="Text Box 47"/>
          <p:cNvSpPr txBox="1">
            <a:spLocks noChangeArrowheads="1"/>
          </p:cNvSpPr>
          <p:nvPr/>
        </p:nvSpPr>
        <p:spPr bwMode="auto">
          <a:xfrm>
            <a:off x="6000750" y="2417763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>
                <a:solidFill>
                  <a:srgbClr val="A50021"/>
                </a:solidFill>
              </a:rPr>
              <a:t>1</a:t>
            </a:r>
          </a:p>
        </p:txBody>
      </p:sp>
      <p:sp>
        <p:nvSpPr>
          <p:cNvPr id="70704" name="Text Box 48"/>
          <p:cNvSpPr txBox="1">
            <a:spLocks noChangeArrowheads="1"/>
          </p:cNvSpPr>
          <p:nvPr/>
        </p:nvSpPr>
        <p:spPr bwMode="auto">
          <a:xfrm>
            <a:off x="6457950" y="2417763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70705" name="Text Box 49"/>
          <p:cNvSpPr txBox="1">
            <a:spLocks noChangeArrowheads="1"/>
          </p:cNvSpPr>
          <p:nvPr/>
        </p:nvSpPr>
        <p:spPr bwMode="auto">
          <a:xfrm>
            <a:off x="6991350" y="2390775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>
                <a:solidFill>
                  <a:srgbClr val="A50021"/>
                </a:solidFill>
              </a:rPr>
              <a:t>3</a:t>
            </a:r>
          </a:p>
        </p:txBody>
      </p:sp>
      <p:sp>
        <p:nvSpPr>
          <p:cNvPr id="70706" name="Text Box 50"/>
          <p:cNvSpPr txBox="1">
            <a:spLocks noChangeArrowheads="1"/>
          </p:cNvSpPr>
          <p:nvPr/>
        </p:nvSpPr>
        <p:spPr bwMode="auto">
          <a:xfrm>
            <a:off x="6153150" y="2847975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>
                <a:solidFill>
                  <a:srgbClr val="A50021"/>
                </a:solidFill>
              </a:rPr>
              <a:t>4</a:t>
            </a:r>
          </a:p>
        </p:txBody>
      </p:sp>
      <p:sp>
        <p:nvSpPr>
          <p:cNvPr id="70707" name="Text Box 51"/>
          <p:cNvSpPr txBox="1">
            <a:spLocks noChangeArrowheads="1"/>
          </p:cNvSpPr>
          <p:nvPr/>
        </p:nvSpPr>
        <p:spPr bwMode="auto">
          <a:xfrm>
            <a:off x="6457950" y="2757488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>
                <a:solidFill>
                  <a:srgbClr val="A50021"/>
                </a:solidFill>
              </a:rPr>
              <a:t>5</a:t>
            </a:r>
          </a:p>
        </p:txBody>
      </p:sp>
      <p:sp>
        <p:nvSpPr>
          <p:cNvPr id="70708" name="Text Box 52"/>
          <p:cNvSpPr txBox="1">
            <a:spLocks noChangeArrowheads="1"/>
          </p:cNvSpPr>
          <p:nvPr/>
        </p:nvSpPr>
        <p:spPr bwMode="auto">
          <a:xfrm>
            <a:off x="6762750" y="2847975"/>
            <a:ext cx="32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>
                <a:solidFill>
                  <a:srgbClr val="A50021"/>
                </a:solidFill>
              </a:rPr>
              <a:t>6</a:t>
            </a:r>
          </a:p>
        </p:txBody>
      </p:sp>
      <p:sp>
        <p:nvSpPr>
          <p:cNvPr id="70709" name="Text Box 53"/>
          <p:cNvSpPr txBox="1">
            <a:spLocks noChangeArrowheads="1"/>
          </p:cNvSpPr>
          <p:nvPr/>
        </p:nvSpPr>
        <p:spPr bwMode="auto">
          <a:xfrm>
            <a:off x="6457950" y="3290888"/>
            <a:ext cx="323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>
                <a:solidFill>
                  <a:srgbClr val="A5002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47541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95" grpId="0"/>
      <p:bldP spid="70696" grpId="0"/>
      <p:bldP spid="70697" grpId="0"/>
      <p:bldP spid="70698" grpId="0"/>
      <p:bldP spid="70699" grpId="0"/>
      <p:bldP spid="70700" grpId="0"/>
      <p:bldP spid="70701" grpId="0"/>
      <p:bldP spid="70703" grpId="0"/>
      <p:bldP spid="70704" grpId="0"/>
      <p:bldP spid="70705" grpId="0"/>
      <p:bldP spid="70706" grpId="0"/>
      <p:bldP spid="70707" grpId="0"/>
      <p:bldP spid="70708" grpId="0"/>
      <p:bldP spid="7070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352800" y="457200"/>
            <a:ext cx="2478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Algebraic Proof</a:t>
            </a:r>
          </a:p>
        </p:txBody>
      </p:sp>
      <p:sp>
        <p:nvSpPr>
          <p:cNvPr id="31747" name="Text Box 51"/>
          <p:cNvSpPr txBox="1">
            <a:spLocks noChangeArrowheads="1"/>
          </p:cNvSpPr>
          <p:nvPr/>
        </p:nvSpPr>
        <p:spPr bwMode="auto">
          <a:xfrm>
            <a:off x="1143000" y="1371600"/>
            <a:ext cx="6918325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Sometimes when we know some rules, we can use them to prove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new rules without drawing figures.</a:t>
            </a:r>
          </a:p>
        </p:txBody>
      </p:sp>
      <p:pic>
        <p:nvPicPr>
          <p:cNvPr id="72759" name="Picture 5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913" y="2530475"/>
            <a:ext cx="2874962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60" name="Text Box 56"/>
          <p:cNvSpPr txBox="1">
            <a:spLocks noChangeArrowheads="1"/>
          </p:cNvSpPr>
          <p:nvPr/>
        </p:nvSpPr>
        <p:spPr bwMode="auto">
          <a:xfrm>
            <a:off x="1036638" y="2571750"/>
            <a:ext cx="197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e.g. we can prove</a:t>
            </a:r>
          </a:p>
        </p:txBody>
      </p:sp>
      <p:pic>
        <p:nvPicPr>
          <p:cNvPr id="72763" name="Picture 59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962400"/>
            <a:ext cx="289242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64" name="Text Box 60"/>
          <p:cNvSpPr txBox="1">
            <a:spLocks noChangeArrowheads="1"/>
          </p:cNvSpPr>
          <p:nvPr/>
        </p:nvSpPr>
        <p:spPr bwMode="auto">
          <a:xfrm>
            <a:off x="4546600" y="4003675"/>
            <a:ext cx="4019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by using DeMorgan’s rule on A and B</a:t>
            </a:r>
          </a:p>
        </p:txBody>
      </p:sp>
      <p:sp>
        <p:nvSpPr>
          <p:cNvPr id="72765" name="Text Box 61"/>
          <p:cNvSpPr txBox="1">
            <a:spLocks noChangeArrowheads="1"/>
          </p:cNvSpPr>
          <p:nvPr/>
        </p:nvSpPr>
        <p:spPr bwMode="auto">
          <a:xfrm>
            <a:off x="6096000" y="2605088"/>
            <a:ext cx="2773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without drawing figures.</a:t>
            </a:r>
          </a:p>
        </p:txBody>
      </p:sp>
      <p:sp>
        <p:nvSpPr>
          <p:cNvPr id="72766" name="Line 62"/>
          <p:cNvSpPr>
            <a:spLocks noChangeShapeType="1"/>
          </p:cNvSpPr>
          <p:nvPr/>
        </p:nvSpPr>
        <p:spPr bwMode="auto">
          <a:xfrm>
            <a:off x="7696200" y="4038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67" name="Line 63"/>
          <p:cNvSpPr>
            <a:spLocks noChangeShapeType="1"/>
          </p:cNvSpPr>
          <p:nvPr/>
        </p:nvSpPr>
        <p:spPr bwMode="auto">
          <a:xfrm>
            <a:off x="8305800" y="4038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2770" name="Picture 66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800600"/>
            <a:ext cx="141128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431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60" grpId="0"/>
      <p:bldP spid="72764" grpId="0"/>
      <p:bldP spid="72765" grpId="0"/>
      <p:bldP spid="72766" grpId="0" animBg="1"/>
      <p:bldP spid="727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505200" y="457200"/>
            <a:ext cx="2187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Defining Sets</a:t>
            </a:r>
          </a:p>
        </p:txBody>
      </p:sp>
      <p:sp>
        <p:nvSpPr>
          <p:cNvPr id="979977" name="Text Box 9"/>
          <p:cNvSpPr txBox="1">
            <a:spLocks noChangeArrowheads="1"/>
          </p:cNvSpPr>
          <p:nvPr/>
        </p:nvSpPr>
        <p:spPr bwMode="auto">
          <a:xfrm>
            <a:off x="1219200" y="3424238"/>
            <a:ext cx="6007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We can define a set by directly listing all its elements.</a:t>
            </a:r>
          </a:p>
        </p:txBody>
      </p:sp>
      <p:sp>
        <p:nvSpPr>
          <p:cNvPr id="979978" name="Text Box 10"/>
          <p:cNvSpPr txBox="1">
            <a:spLocks noChangeArrowheads="1"/>
          </p:cNvSpPr>
          <p:nvPr/>
        </p:nvSpPr>
        <p:spPr bwMode="auto">
          <a:xfrm>
            <a:off x="1600200" y="3957638"/>
            <a:ext cx="545623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e.g. S = {2, 3, 5, 7, 11, 13, 17, 19},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S = {CSC1130, CSC2110, ERG2020, MAT2510}</a:t>
            </a:r>
          </a:p>
        </p:txBody>
      </p:sp>
      <p:sp>
        <p:nvSpPr>
          <p:cNvPr id="7173" name="Text Box 15"/>
          <p:cNvSpPr txBox="1">
            <a:spLocks noChangeArrowheads="1"/>
          </p:cNvSpPr>
          <p:nvPr/>
        </p:nvSpPr>
        <p:spPr bwMode="auto">
          <a:xfrm>
            <a:off x="1219200" y="1371600"/>
            <a:ext cx="6015038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3333FF"/>
                </a:solidFill>
              </a:rPr>
              <a:t>Definition:</a:t>
            </a:r>
            <a:r>
              <a:rPr lang="en-US" altLang="zh-TW"/>
              <a:t> A </a:t>
            </a:r>
            <a:r>
              <a:rPr lang="en-US" altLang="zh-TW" b="1"/>
              <a:t>set</a:t>
            </a:r>
            <a:r>
              <a:rPr lang="en-US" altLang="zh-TW"/>
              <a:t> is an unordered collection of objects.</a:t>
            </a:r>
          </a:p>
        </p:txBody>
      </p:sp>
      <p:sp>
        <p:nvSpPr>
          <p:cNvPr id="7174" name="Text Box 11"/>
          <p:cNvSpPr txBox="1">
            <a:spLocks noChangeArrowheads="1"/>
          </p:cNvSpPr>
          <p:nvPr/>
        </p:nvSpPr>
        <p:spPr bwMode="auto">
          <a:xfrm>
            <a:off x="1219200" y="2128838"/>
            <a:ext cx="6242050" cy="78898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 objects in a set are called the </a:t>
            </a:r>
            <a:r>
              <a:rPr lang="en-US" altLang="zh-TW" b="1"/>
              <a:t>elements</a:t>
            </a:r>
            <a:r>
              <a:rPr lang="en-US" altLang="zh-TW"/>
              <a:t> or </a:t>
            </a:r>
            <a:r>
              <a:rPr lang="en-US" altLang="zh-TW" b="1"/>
              <a:t>members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of the set S, and we say S </a:t>
            </a:r>
            <a:r>
              <a:rPr lang="en-US" altLang="zh-TW" b="1"/>
              <a:t>contains</a:t>
            </a:r>
            <a:r>
              <a:rPr lang="en-US" altLang="zh-TW"/>
              <a:t> its elements.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143000" y="5029200"/>
            <a:ext cx="6842125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After we define a set, the set is a single mathematical object,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and it can be an element of another set.</a:t>
            </a:r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628775" y="6019800"/>
            <a:ext cx="48085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e.g. S = {{1,2}, {1,3}, {1,4}, {2,3}, {2,4}, {3,4}}</a:t>
            </a:r>
          </a:p>
        </p:txBody>
      </p:sp>
    </p:spTree>
    <p:extLst>
      <p:ext uri="{BB962C8B-B14F-4D97-AF65-F5344CB8AC3E}">
        <p14:creationId xmlns:p14="http://schemas.microsoft.com/office/powerpoint/2010/main" val="116774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9977" grpId="0"/>
      <p:bldP spid="979978" grpId="0"/>
      <p:bldP spid="10252" grpId="0"/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352800" y="457200"/>
            <a:ext cx="2478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Algebraic Proof</a:t>
            </a:r>
          </a:p>
        </p:txBody>
      </p:sp>
      <p:pic>
        <p:nvPicPr>
          <p:cNvPr id="74766" name="Picture 1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362200"/>
            <a:ext cx="3421063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68" name="Picture 1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3124200"/>
            <a:ext cx="3509962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69" name="Text Box 17"/>
          <p:cNvSpPr txBox="1">
            <a:spLocks noChangeArrowheads="1"/>
          </p:cNvSpPr>
          <p:nvPr/>
        </p:nvSpPr>
        <p:spPr bwMode="auto">
          <a:xfrm>
            <a:off x="4614863" y="3138488"/>
            <a:ext cx="42243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by DeMorgan’s law on A U C and B U C</a:t>
            </a:r>
          </a:p>
        </p:txBody>
      </p:sp>
      <p:pic>
        <p:nvPicPr>
          <p:cNvPr id="74771" name="Picture 19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3810000"/>
            <a:ext cx="3509962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4614863" y="3810000"/>
            <a:ext cx="3956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by DeMorgan’s law on the first half</a:t>
            </a:r>
          </a:p>
        </p:txBody>
      </p:sp>
      <p:pic>
        <p:nvPicPr>
          <p:cNvPr id="74774" name="Picture 22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4572000"/>
            <a:ext cx="34750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75" name="Text Box 23"/>
          <p:cNvSpPr txBox="1">
            <a:spLocks noChangeArrowheads="1"/>
          </p:cNvSpPr>
          <p:nvPr/>
        </p:nvSpPr>
        <p:spPr bwMode="auto">
          <a:xfrm>
            <a:off x="4614863" y="4572000"/>
            <a:ext cx="41767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by DeMorgan’s law on the second half</a:t>
            </a:r>
          </a:p>
        </p:txBody>
      </p:sp>
      <p:sp>
        <p:nvSpPr>
          <p:cNvPr id="74777" name="Text Box 25"/>
          <p:cNvSpPr txBox="1">
            <a:spLocks noChangeArrowheads="1"/>
          </p:cNvSpPr>
          <p:nvPr/>
        </p:nvSpPr>
        <p:spPr bwMode="auto">
          <a:xfrm>
            <a:off x="4660900" y="5272088"/>
            <a:ext cx="21637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by distributive law</a:t>
            </a:r>
          </a:p>
        </p:txBody>
      </p:sp>
      <p:pic>
        <p:nvPicPr>
          <p:cNvPr id="74778" name="Picture 26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257800"/>
            <a:ext cx="2470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0" name="Picture 29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163" y="1373188"/>
            <a:ext cx="6189662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83" name="Picture 31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25" y="5948363"/>
            <a:ext cx="2470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451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9" grpId="0"/>
      <p:bldP spid="74772" grpId="0"/>
      <p:bldP spid="74775" grpId="0"/>
      <p:bldP spid="7477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810000" y="457200"/>
            <a:ext cx="1577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Exercises</a:t>
            </a:r>
          </a:p>
        </p:txBody>
      </p:sp>
      <p:pic>
        <p:nvPicPr>
          <p:cNvPr id="33795" name="Picture 11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71600"/>
            <a:ext cx="3827463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1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743200"/>
            <a:ext cx="59436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10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463" y="4114800"/>
            <a:ext cx="4462462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262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Text Box 2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1010691" name="Text Box 3"/>
          <p:cNvSpPr txBox="1">
            <a:spLocks noChangeArrowheads="1"/>
          </p:cNvSpPr>
          <p:nvPr/>
        </p:nvSpPr>
        <p:spPr bwMode="auto">
          <a:xfrm>
            <a:off x="3371850" y="2286000"/>
            <a:ext cx="24003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Basic Definitions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Operations on Sets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Set Identities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</a:t>
            </a:r>
            <a:r>
              <a:rPr lang="en-US" altLang="zh-TW"/>
              <a:t>Russell’s Paradox</a:t>
            </a:r>
          </a:p>
        </p:txBody>
      </p:sp>
    </p:spTree>
    <p:extLst>
      <p:ext uri="{BB962C8B-B14F-4D97-AF65-F5344CB8AC3E}">
        <p14:creationId xmlns:p14="http://schemas.microsoft.com/office/powerpoint/2010/main" val="51840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528888" y="1223963"/>
          <a:ext cx="4084637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8645" name="Equation" r:id="rId4" imgW="1676160" imgH="253800" progId="Equation.DSMT4">
                  <p:embed/>
                </p:oleObj>
              </mc:Choice>
              <mc:Fallback>
                <p:oleObj name="Equation" r:id="rId4" imgW="16761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8888" y="1223963"/>
                        <a:ext cx="4084637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2438400" y="457200"/>
            <a:ext cx="4249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Russell’s Paradox (Optional)</a:t>
            </a:r>
          </a:p>
        </p:txBody>
      </p:sp>
      <p:sp>
        <p:nvSpPr>
          <p:cNvPr id="982027" name="Text Box 11"/>
          <p:cNvSpPr txBox="1">
            <a:spLocks noChangeArrowheads="1"/>
          </p:cNvSpPr>
          <p:nvPr/>
        </p:nvSpPr>
        <p:spPr bwMode="auto">
          <a:xfrm>
            <a:off x="3844925" y="2743200"/>
            <a:ext cx="1412875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Is W in W?</a:t>
            </a: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228600" y="2057400"/>
            <a:ext cx="860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In words, W is the set that contains all the sets that don’t contain themselves.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143000" y="3427413"/>
            <a:ext cx="6767513" cy="312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If W is in W, then W contains itself.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But W contains only those sets that don’t contain themselves.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So W is not in W.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If W is not in W, then W does not contain itself.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But W contains those sets that don’t contain themselves.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So W is in W.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What’s wrong???</a:t>
            </a:r>
          </a:p>
        </p:txBody>
      </p:sp>
    </p:spTree>
    <p:extLst>
      <p:ext uri="{BB962C8B-B14F-4D97-AF65-F5344CB8AC3E}">
        <p14:creationId xmlns:p14="http://schemas.microsoft.com/office/powerpoint/2010/main" val="50278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2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5"/>
          <p:cNvSpPr txBox="1">
            <a:spLocks noChangeArrowheads="1"/>
          </p:cNvSpPr>
          <p:nvPr/>
        </p:nvSpPr>
        <p:spPr bwMode="auto">
          <a:xfrm>
            <a:off x="2438400" y="457200"/>
            <a:ext cx="426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Barber’s Paradox (Optional)</a:t>
            </a:r>
          </a:p>
        </p:txBody>
      </p:sp>
      <p:sp>
        <p:nvSpPr>
          <p:cNvPr id="35843" name="Text Box 6"/>
          <p:cNvSpPr txBox="1">
            <a:spLocks noChangeArrowheads="1"/>
          </p:cNvSpPr>
          <p:nvPr/>
        </p:nvSpPr>
        <p:spPr bwMode="auto">
          <a:xfrm>
            <a:off x="1828800" y="1447800"/>
            <a:ext cx="5529263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There is a male barber who shaves all those men, 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and only those men,  who do not shave themselves.</a:t>
            </a:r>
          </a:p>
        </p:txBody>
      </p:sp>
      <p:sp>
        <p:nvSpPr>
          <p:cNvPr id="35844" name="Text Box 7"/>
          <p:cNvSpPr txBox="1">
            <a:spLocks noChangeArrowheads="1"/>
          </p:cNvSpPr>
          <p:nvPr/>
        </p:nvSpPr>
        <p:spPr bwMode="auto">
          <a:xfrm>
            <a:off x="2743200" y="2747963"/>
            <a:ext cx="3589338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Does the barber shave himself?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914400" y="3429000"/>
            <a:ext cx="7269163" cy="312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Suppose the barber shaves himself.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But the barber only shaves those men who don’t shave themselves.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Since the barber shaves himself, he does not shave himself.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Suppose the barber does not shave himself.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But the barber shaves those men who don’t shave themselves.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Since the barber does not shave himself, he shaves himself.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What’s wrong???</a:t>
            </a:r>
          </a:p>
        </p:txBody>
      </p:sp>
    </p:spTree>
    <p:extLst>
      <p:ext uri="{BB962C8B-B14F-4D97-AF65-F5344CB8AC3E}">
        <p14:creationId xmlns:p14="http://schemas.microsoft.com/office/powerpoint/2010/main" val="3727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5"/>
          <p:cNvSpPr txBox="1">
            <a:spLocks noChangeArrowheads="1"/>
          </p:cNvSpPr>
          <p:nvPr/>
        </p:nvSpPr>
        <p:spPr bwMode="auto">
          <a:xfrm>
            <a:off x="1563688" y="457200"/>
            <a:ext cx="5980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Solution to Russell’s Paradox (Optional)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1289050" y="1143000"/>
            <a:ext cx="7401385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dirty="0"/>
              <a:t>A man either shaves himself or </a:t>
            </a:r>
            <a:r>
              <a:rPr lang="en-US" altLang="zh-TW" dirty="0" smtClean="0"/>
              <a:t>does not shave </a:t>
            </a:r>
            <a:r>
              <a:rPr lang="en-US" altLang="zh-TW" dirty="0"/>
              <a:t>himself.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dirty="0"/>
              <a:t>A barber neither shaves himself nor not shaves himself.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dirty="0"/>
              <a:t>Perhaps such a barber does not exist?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dirty="0"/>
              <a:t>Actually that’s the way out of this paradox.</a:t>
            </a:r>
          </a:p>
          <a:p>
            <a:pPr eaLnBrk="1" hangingPunct="1">
              <a:lnSpc>
                <a:spcPct val="150000"/>
              </a:lnSpc>
            </a:pPr>
            <a:endParaRPr lang="en-US" altLang="zh-TW" dirty="0"/>
          </a:p>
          <a:p>
            <a:pPr eaLnBrk="1" hangingPunct="1">
              <a:lnSpc>
                <a:spcPct val="150000"/>
              </a:lnSpc>
            </a:pPr>
            <a:r>
              <a:rPr lang="en-US" altLang="zh-TW" dirty="0"/>
              <a:t>Going back to the barber’s paradox,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dirty="0"/>
              <a:t>we conclude that W cannot be a set,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dirty="0"/>
              <a:t>because every </a:t>
            </a:r>
            <a:r>
              <a:rPr lang="en-US" altLang="zh-TW" dirty="0" smtClean="0"/>
              <a:t>set </a:t>
            </a:r>
            <a:r>
              <a:rPr lang="en-US" altLang="zh-TW" dirty="0"/>
              <a:t>either contains itself or </a:t>
            </a:r>
            <a:r>
              <a:rPr lang="en-US" altLang="zh-TW" dirty="0" smtClean="0"/>
              <a:t>does not contain itself, </a:t>
            </a:r>
            <a:endParaRPr lang="en-US" altLang="zh-TW" dirty="0"/>
          </a:p>
          <a:p>
            <a:pPr eaLnBrk="1" hangingPunct="1">
              <a:lnSpc>
                <a:spcPct val="150000"/>
              </a:lnSpc>
            </a:pPr>
            <a:r>
              <a:rPr lang="en-US" altLang="zh-TW" dirty="0"/>
              <a:t>but either case cannot happen for W.</a:t>
            </a:r>
          </a:p>
          <a:p>
            <a:pPr eaLnBrk="1" hangingPunct="1">
              <a:lnSpc>
                <a:spcPct val="150000"/>
              </a:lnSpc>
            </a:pPr>
            <a:endParaRPr lang="en-US" altLang="zh-TW" dirty="0"/>
          </a:p>
          <a:p>
            <a:pPr eaLnBrk="1" hangingPunct="1">
              <a:lnSpc>
                <a:spcPct val="150000"/>
              </a:lnSpc>
            </a:pPr>
            <a:r>
              <a:rPr lang="en-US" altLang="zh-TW" dirty="0"/>
              <a:t>This paradox tells us that not everything we define is a set.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dirty="0"/>
              <a:t>Later on mathematicians define sets more carefully,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dirty="0"/>
              <a:t>e.g. using sets that we already know.</a:t>
            </a:r>
          </a:p>
        </p:txBody>
      </p:sp>
    </p:spTree>
    <p:extLst>
      <p:ext uri="{BB962C8B-B14F-4D97-AF65-F5344CB8AC3E}">
        <p14:creationId xmlns:p14="http://schemas.microsoft.com/office/powerpoint/2010/main" val="90995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306" name="Text Box 2"/>
          <p:cNvSpPr txBox="1">
            <a:spLocks noChangeArrowheads="1"/>
          </p:cNvSpPr>
          <p:nvPr/>
        </p:nvSpPr>
        <p:spPr bwMode="auto">
          <a:xfrm>
            <a:off x="3297238" y="457200"/>
            <a:ext cx="2493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Halting Problem</a:t>
            </a:r>
          </a:p>
        </p:txBody>
      </p:sp>
      <p:sp>
        <p:nvSpPr>
          <p:cNvPr id="994307" name="Text Box 3"/>
          <p:cNvSpPr txBox="1">
            <a:spLocks noChangeArrowheads="1"/>
          </p:cNvSpPr>
          <p:nvPr/>
        </p:nvSpPr>
        <p:spPr bwMode="auto">
          <a:xfrm>
            <a:off x="838200" y="1219200"/>
            <a:ext cx="749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Now we study one of the most famous problems in computer science.</a:t>
            </a:r>
          </a:p>
        </p:txBody>
      </p:sp>
      <p:sp>
        <p:nvSpPr>
          <p:cNvPr id="994308" name="Text Box 4"/>
          <p:cNvSpPr txBox="1">
            <a:spLocks noChangeArrowheads="1"/>
          </p:cNvSpPr>
          <p:nvPr/>
        </p:nvSpPr>
        <p:spPr bwMode="auto">
          <a:xfrm>
            <a:off x="609600" y="1905000"/>
            <a:ext cx="8356775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srgbClr val="A50021"/>
                </a:solidFill>
              </a:rPr>
              <a:t>The halting problem</a:t>
            </a:r>
            <a:r>
              <a:rPr lang="en-US" altLang="en-US" dirty="0"/>
              <a:t>: Can we write a program which detects </a:t>
            </a:r>
            <a:r>
              <a:rPr lang="en-US" altLang="en-US" dirty="0" smtClean="0"/>
              <a:t>an infinite </a:t>
            </a:r>
            <a:r>
              <a:rPr lang="en-US" altLang="en-US" dirty="0"/>
              <a:t>loop?</a:t>
            </a:r>
          </a:p>
        </p:txBody>
      </p:sp>
      <p:sp>
        <p:nvSpPr>
          <p:cNvPr id="994309" name="Text Box 5"/>
          <p:cNvSpPr txBox="1">
            <a:spLocks noChangeArrowheads="1"/>
          </p:cNvSpPr>
          <p:nvPr/>
        </p:nvSpPr>
        <p:spPr bwMode="auto">
          <a:xfrm>
            <a:off x="974725" y="2743200"/>
            <a:ext cx="7121525" cy="12017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We want a program H that given any program P and input I:</a:t>
            </a:r>
          </a:p>
          <a:p>
            <a:pPr>
              <a:lnSpc>
                <a:spcPct val="150000"/>
              </a:lnSpc>
            </a:pPr>
            <a:r>
              <a:rPr lang="en-US" altLang="en-US"/>
              <a:t>H(P,I) returns </a:t>
            </a:r>
            <a:r>
              <a:rPr lang="en-US" altLang="en-US">
                <a:solidFill>
                  <a:srgbClr val="008000"/>
                </a:solidFill>
              </a:rPr>
              <a:t>“halt”</a:t>
            </a:r>
            <a:r>
              <a:rPr lang="en-US" altLang="en-US"/>
              <a:t> if P will terminate given input I;</a:t>
            </a:r>
          </a:p>
          <a:p>
            <a:pPr>
              <a:lnSpc>
                <a:spcPct val="150000"/>
              </a:lnSpc>
            </a:pPr>
            <a:r>
              <a:rPr lang="en-US" altLang="en-US"/>
              <a:t>H(P,I) returns </a:t>
            </a:r>
            <a:r>
              <a:rPr lang="en-US" altLang="en-US">
                <a:solidFill>
                  <a:srgbClr val="006699"/>
                </a:solidFill>
              </a:rPr>
              <a:t>“loop forever”</a:t>
            </a:r>
            <a:r>
              <a:rPr lang="en-US" altLang="en-US"/>
              <a:t> if P will not terminate given input I.</a:t>
            </a:r>
          </a:p>
        </p:txBody>
      </p:sp>
      <p:sp>
        <p:nvSpPr>
          <p:cNvPr id="994310" name="Text Box 6"/>
          <p:cNvSpPr txBox="1">
            <a:spLocks noChangeArrowheads="1"/>
          </p:cNvSpPr>
          <p:nvPr/>
        </p:nvSpPr>
        <p:spPr bwMode="auto">
          <a:xfrm>
            <a:off x="1676400" y="4500563"/>
            <a:ext cx="5710238" cy="376237"/>
          </a:xfrm>
          <a:prstGeom prst="rect">
            <a:avLst/>
          </a:prstGeom>
          <a:solidFill>
            <a:srgbClr val="CCFF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A50021"/>
                </a:solidFill>
              </a:rPr>
              <a:t>The halting problem</a:t>
            </a:r>
            <a:r>
              <a:rPr lang="en-US" altLang="en-US"/>
              <a:t>: Does such a program H exist?</a:t>
            </a:r>
          </a:p>
        </p:txBody>
      </p:sp>
      <p:sp>
        <p:nvSpPr>
          <p:cNvPr id="994311" name="Text Box 7"/>
          <p:cNvSpPr txBox="1">
            <a:spLocks noChangeArrowheads="1"/>
          </p:cNvSpPr>
          <p:nvPr/>
        </p:nvSpPr>
        <p:spPr bwMode="auto">
          <a:xfrm>
            <a:off x="630238" y="5208588"/>
            <a:ext cx="7904162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Note that the program H can not just simulate the program P on input I;</a:t>
            </a:r>
          </a:p>
          <a:p>
            <a:pPr>
              <a:lnSpc>
                <a:spcPct val="150000"/>
              </a:lnSpc>
              <a:buClr>
                <a:srgbClr val="008000"/>
              </a:buClr>
              <a:buFontTx/>
              <a:buChar char="•"/>
            </a:pPr>
            <a:r>
              <a:rPr lang="en-US" altLang="en-US"/>
              <a:t> if P halts on I, then H can return halt successfully;</a:t>
            </a:r>
          </a:p>
          <a:p>
            <a:pPr>
              <a:lnSpc>
                <a:spcPct val="150000"/>
              </a:lnSpc>
              <a:buClr>
                <a:srgbClr val="008000"/>
              </a:buClr>
              <a:buFontTx/>
              <a:buChar char="•"/>
            </a:pPr>
            <a:r>
              <a:rPr lang="en-US" altLang="en-US"/>
              <a:t> but if P loops forever on I, then H will also loop forever.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4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94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94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4309" grpId="0" animBg="1"/>
      <p:bldP spid="994310" grpId="0" animBg="1"/>
      <p:bldP spid="99431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5330" name="Text Box 2"/>
          <p:cNvSpPr txBox="1">
            <a:spLocks noChangeArrowheads="1"/>
          </p:cNvSpPr>
          <p:nvPr/>
        </p:nvSpPr>
        <p:spPr bwMode="auto">
          <a:xfrm>
            <a:off x="3297238" y="457200"/>
            <a:ext cx="2493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Halting Problem</a:t>
            </a:r>
          </a:p>
        </p:txBody>
      </p:sp>
      <p:sp>
        <p:nvSpPr>
          <p:cNvPr id="995331" name="Text Box 3"/>
          <p:cNvSpPr txBox="1">
            <a:spLocks noChangeArrowheads="1"/>
          </p:cNvSpPr>
          <p:nvPr/>
        </p:nvSpPr>
        <p:spPr bwMode="auto">
          <a:xfrm>
            <a:off x="974725" y="1295400"/>
            <a:ext cx="7121525" cy="12017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We want a program H that given any program P and input I:</a:t>
            </a:r>
          </a:p>
          <a:p>
            <a:pPr>
              <a:lnSpc>
                <a:spcPct val="150000"/>
              </a:lnSpc>
            </a:pPr>
            <a:r>
              <a:rPr lang="en-US" altLang="en-US"/>
              <a:t>H(P,I) returns </a:t>
            </a:r>
            <a:r>
              <a:rPr lang="en-US" altLang="en-US">
                <a:solidFill>
                  <a:srgbClr val="008000"/>
                </a:solidFill>
              </a:rPr>
              <a:t>“halt”</a:t>
            </a:r>
            <a:r>
              <a:rPr lang="en-US" altLang="en-US"/>
              <a:t> if P will terminate given input I;</a:t>
            </a:r>
          </a:p>
          <a:p>
            <a:pPr>
              <a:lnSpc>
                <a:spcPct val="150000"/>
              </a:lnSpc>
            </a:pPr>
            <a:r>
              <a:rPr lang="en-US" altLang="en-US"/>
              <a:t>H(P,I) returns </a:t>
            </a:r>
            <a:r>
              <a:rPr lang="en-US" altLang="en-US">
                <a:solidFill>
                  <a:srgbClr val="006699"/>
                </a:solidFill>
              </a:rPr>
              <a:t>“loop forever”</a:t>
            </a:r>
            <a:r>
              <a:rPr lang="en-US" altLang="en-US"/>
              <a:t> if P will not terminate given input I.</a:t>
            </a:r>
          </a:p>
        </p:txBody>
      </p:sp>
      <p:sp>
        <p:nvSpPr>
          <p:cNvPr id="995332" name="Text Box 4"/>
          <p:cNvSpPr txBox="1">
            <a:spLocks noChangeArrowheads="1"/>
          </p:cNvSpPr>
          <p:nvPr/>
        </p:nvSpPr>
        <p:spPr bwMode="auto">
          <a:xfrm>
            <a:off x="1752600" y="3013075"/>
            <a:ext cx="5710238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A50021"/>
                </a:solidFill>
              </a:rPr>
              <a:t>The halting problem</a:t>
            </a:r>
            <a:r>
              <a:rPr lang="en-US" altLang="en-US"/>
              <a:t>: Does such a program H exist?</a:t>
            </a:r>
          </a:p>
        </p:txBody>
      </p:sp>
      <p:sp>
        <p:nvSpPr>
          <p:cNvPr id="995333" name="Text Box 5"/>
          <p:cNvSpPr txBox="1">
            <a:spLocks noChangeArrowheads="1"/>
          </p:cNvSpPr>
          <p:nvPr/>
        </p:nvSpPr>
        <p:spPr bwMode="auto">
          <a:xfrm>
            <a:off x="609600" y="3824288"/>
            <a:ext cx="27847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 smtClean="0"/>
              <a:t>Proof </a:t>
            </a:r>
            <a:r>
              <a:rPr lang="en-US" altLang="en-US" b="1" dirty="0"/>
              <a:t>by contradiction:</a:t>
            </a:r>
          </a:p>
        </p:txBody>
      </p:sp>
      <p:sp>
        <p:nvSpPr>
          <p:cNvPr id="995334" name="Text Box 6"/>
          <p:cNvSpPr txBox="1">
            <a:spLocks noChangeArrowheads="1"/>
          </p:cNvSpPr>
          <p:nvPr/>
        </p:nvSpPr>
        <p:spPr bwMode="auto">
          <a:xfrm>
            <a:off x="587375" y="4308475"/>
            <a:ext cx="8175625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rgbClr val="006699"/>
              </a:buClr>
              <a:buFontTx/>
              <a:buChar char="•"/>
            </a:pPr>
            <a:r>
              <a:rPr lang="en-US" altLang="en-US" dirty="0"/>
              <a:t> Suppose, by way of contradiction, that H exists.</a:t>
            </a:r>
          </a:p>
          <a:p>
            <a:pPr>
              <a:lnSpc>
                <a:spcPct val="200000"/>
              </a:lnSpc>
              <a:buClr>
                <a:srgbClr val="006699"/>
              </a:buClr>
              <a:buFontTx/>
              <a:buChar char="•"/>
            </a:pPr>
            <a:r>
              <a:rPr lang="en-US" altLang="en-US" dirty="0"/>
              <a:t> Both P and I are binary strings.</a:t>
            </a:r>
          </a:p>
          <a:p>
            <a:pPr>
              <a:lnSpc>
                <a:spcPct val="200000"/>
              </a:lnSpc>
              <a:buClr>
                <a:srgbClr val="006699"/>
              </a:buClr>
              <a:buFontTx/>
              <a:buChar char="•"/>
            </a:pPr>
            <a:r>
              <a:rPr lang="en-US" altLang="en-US" dirty="0"/>
              <a:t> H should be able to determine if P will terminate given itself as the input.</a:t>
            </a:r>
          </a:p>
          <a:p>
            <a:pPr>
              <a:lnSpc>
                <a:spcPct val="200000"/>
              </a:lnSpc>
              <a:buClr>
                <a:srgbClr val="006699"/>
              </a:buClr>
              <a:buFontTx/>
              <a:buChar char="•"/>
            </a:pPr>
            <a:r>
              <a:rPr lang="en-US" altLang="en-US" dirty="0"/>
              <a:t> That is, H(P,P) will either </a:t>
            </a:r>
            <a:r>
              <a:rPr lang="en-US" altLang="en-US" dirty="0" smtClean="0"/>
              <a:t>return </a:t>
            </a:r>
            <a:r>
              <a:rPr lang="en-US" altLang="en-US" dirty="0">
                <a:solidFill>
                  <a:srgbClr val="008000"/>
                </a:solidFill>
              </a:rPr>
              <a:t>“halt”</a:t>
            </a:r>
            <a:r>
              <a:rPr lang="en-US" altLang="en-US" dirty="0"/>
              <a:t> or </a:t>
            </a:r>
            <a:r>
              <a:rPr lang="en-US" altLang="en-US" dirty="0">
                <a:solidFill>
                  <a:srgbClr val="006699"/>
                </a:solidFill>
              </a:rPr>
              <a:t>“loop forever”.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5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95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95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95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95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533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354" name="Text Box 2"/>
          <p:cNvSpPr txBox="1">
            <a:spLocks noChangeArrowheads="1"/>
          </p:cNvSpPr>
          <p:nvPr/>
        </p:nvSpPr>
        <p:spPr bwMode="auto">
          <a:xfrm>
            <a:off x="3297238" y="457200"/>
            <a:ext cx="2493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Halting Problem</a:t>
            </a:r>
          </a:p>
        </p:txBody>
      </p:sp>
      <p:sp>
        <p:nvSpPr>
          <p:cNvPr id="996355" name="Text Box 3"/>
          <p:cNvSpPr txBox="1">
            <a:spLocks noChangeArrowheads="1"/>
          </p:cNvSpPr>
          <p:nvPr/>
        </p:nvSpPr>
        <p:spPr bwMode="auto">
          <a:xfrm>
            <a:off x="568325" y="1770063"/>
            <a:ext cx="7961313" cy="12017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Construct an “inverter” program K which does the following given input P: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if H(P,P) returns </a:t>
            </a:r>
            <a:r>
              <a:rPr lang="en-US" altLang="en-US">
                <a:solidFill>
                  <a:srgbClr val="008000"/>
                </a:solidFill>
              </a:rPr>
              <a:t>“halt”, </a:t>
            </a:r>
            <a:r>
              <a:rPr lang="en-US" altLang="en-US"/>
              <a:t>then K(P) will </a:t>
            </a:r>
            <a:r>
              <a:rPr lang="en-US" altLang="en-US">
                <a:solidFill>
                  <a:srgbClr val="006699"/>
                </a:solidFill>
              </a:rPr>
              <a:t>“loop forever”</a:t>
            </a:r>
            <a:r>
              <a:rPr lang="en-US" altLang="en-US"/>
              <a:t> ;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if H(P,P) returns </a:t>
            </a:r>
            <a:r>
              <a:rPr lang="en-US" altLang="en-US">
                <a:solidFill>
                  <a:srgbClr val="006699"/>
                </a:solidFill>
              </a:rPr>
              <a:t>“loop forever”</a:t>
            </a:r>
            <a:r>
              <a:rPr lang="en-US" altLang="en-US"/>
              <a:t>, then K(P) will </a:t>
            </a:r>
            <a:r>
              <a:rPr lang="en-US" altLang="en-US">
                <a:solidFill>
                  <a:srgbClr val="008000"/>
                </a:solidFill>
              </a:rPr>
              <a:t>“halt”.</a:t>
            </a:r>
            <a:r>
              <a:rPr lang="en-US" altLang="en-US"/>
              <a:t> </a:t>
            </a:r>
          </a:p>
        </p:txBody>
      </p:sp>
      <p:sp>
        <p:nvSpPr>
          <p:cNvPr id="996356" name="Text Box 4"/>
          <p:cNvSpPr txBox="1">
            <a:spLocks noChangeArrowheads="1"/>
          </p:cNvSpPr>
          <p:nvPr/>
        </p:nvSpPr>
        <p:spPr bwMode="auto">
          <a:xfrm>
            <a:off x="533400" y="1184275"/>
            <a:ext cx="4975225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A50021"/>
                </a:solidFill>
              </a:rPr>
              <a:t>Inverter: </a:t>
            </a:r>
            <a:r>
              <a:rPr lang="en-US" altLang="en-US" b="1"/>
              <a:t>Do the opposite to what H says.</a:t>
            </a:r>
          </a:p>
        </p:txBody>
      </p:sp>
      <p:sp>
        <p:nvSpPr>
          <p:cNvPr id="996357" name="Rectangle 5"/>
          <p:cNvSpPr>
            <a:spLocks noChangeArrowheads="1"/>
          </p:cNvSpPr>
          <p:nvPr/>
        </p:nvSpPr>
        <p:spPr bwMode="auto">
          <a:xfrm>
            <a:off x="3276600" y="4038600"/>
            <a:ext cx="13716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/>
              <a:t>H(P,I)</a:t>
            </a:r>
          </a:p>
        </p:txBody>
      </p:sp>
      <p:sp>
        <p:nvSpPr>
          <p:cNvPr id="996358" name="Rectangle 6"/>
          <p:cNvSpPr>
            <a:spLocks noChangeArrowheads="1"/>
          </p:cNvSpPr>
          <p:nvPr/>
        </p:nvSpPr>
        <p:spPr bwMode="auto">
          <a:xfrm>
            <a:off x="1752600" y="3657600"/>
            <a:ext cx="63246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6359" name="Line 7"/>
          <p:cNvSpPr>
            <a:spLocks noChangeShapeType="1"/>
          </p:cNvSpPr>
          <p:nvPr/>
        </p:nvSpPr>
        <p:spPr bwMode="auto">
          <a:xfrm>
            <a:off x="152400" y="4953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6360" name="Rectangle 8"/>
          <p:cNvSpPr>
            <a:spLocks noChangeArrowheads="1"/>
          </p:cNvSpPr>
          <p:nvPr/>
        </p:nvSpPr>
        <p:spPr bwMode="auto">
          <a:xfrm>
            <a:off x="4659313" y="6248400"/>
            <a:ext cx="750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K(P)</a:t>
            </a:r>
          </a:p>
        </p:txBody>
      </p:sp>
      <p:sp>
        <p:nvSpPr>
          <p:cNvPr id="996361" name="Text Box 9"/>
          <p:cNvSpPr txBox="1">
            <a:spLocks noChangeArrowheads="1"/>
          </p:cNvSpPr>
          <p:nvPr/>
        </p:nvSpPr>
        <p:spPr bwMode="auto">
          <a:xfrm>
            <a:off x="249238" y="4483100"/>
            <a:ext cx="13509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Input for K(P)</a:t>
            </a:r>
          </a:p>
        </p:txBody>
      </p:sp>
      <p:sp>
        <p:nvSpPr>
          <p:cNvPr id="996362" name="Text Box 10"/>
          <p:cNvSpPr txBox="1">
            <a:spLocks noChangeArrowheads="1"/>
          </p:cNvSpPr>
          <p:nvPr/>
        </p:nvSpPr>
        <p:spPr bwMode="auto">
          <a:xfrm>
            <a:off x="212725" y="4953000"/>
            <a:ext cx="1249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program P</a:t>
            </a:r>
          </a:p>
        </p:txBody>
      </p:sp>
      <p:sp>
        <p:nvSpPr>
          <p:cNvPr id="996363" name="Rectangle 11"/>
          <p:cNvSpPr>
            <a:spLocks noChangeArrowheads="1"/>
          </p:cNvSpPr>
          <p:nvPr/>
        </p:nvSpPr>
        <p:spPr bwMode="auto">
          <a:xfrm>
            <a:off x="1981200" y="47244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6364" name="Line 12"/>
          <p:cNvSpPr>
            <a:spLocks noChangeShapeType="1"/>
          </p:cNvSpPr>
          <p:nvPr/>
        </p:nvSpPr>
        <p:spPr bwMode="auto">
          <a:xfrm flipV="1">
            <a:off x="2514600" y="4724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6365" name="Text Box 13"/>
          <p:cNvSpPr txBox="1">
            <a:spLocks noChangeArrowheads="1"/>
          </p:cNvSpPr>
          <p:nvPr/>
        </p:nvSpPr>
        <p:spPr bwMode="auto">
          <a:xfrm>
            <a:off x="2590800" y="4357688"/>
            <a:ext cx="606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P:=P</a:t>
            </a:r>
          </a:p>
        </p:txBody>
      </p:sp>
      <p:sp>
        <p:nvSpPr>
          <p:cNvPr id="996366" name="Text Box 14"/>
          <p:cNvSpPr txBox="1">
            <a:spLocks noChangeArrowheads="1"/>
          </p:cNvSpPr>
          <p:nvPr/>
        </p:nvSpPr>
        <p:spPr bwMode="auto">
          <a:xfrm>
            <a:off x="2590800" y="5195888"/>
            <a:ext cx="612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I:=P</a:t>
            </a:r>
          </a:p>
        </p:txBody>
      </p:sp>
      <p:sp>
        <p:nvSpPr>
          <p:cNvPr id="996367" name="Line 15"/>
          <p:cNvSpPr>
            <a:spLocks noChangeShapeType="1"/>
          </p:cNvSpPr>
          <p:nvPr/>
        </p:nvSpPr>
        <p:spPr bwMode="auto">
          <a:xfrm>
            <a:off x="2514600" y="49530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6368" name="Text Box 16"/>
          <p:cNvSpPr txBox="1">
            <a:spLocks noChangeArrowheads="1"/>
          </p:cNvSpPr>
          <p:nvPr/>
        </p:nvSpPr>
        <p:spPr bwMode="auto">
          <a:xfrm>
            <a:off x="2006600" y="5715000"/>
            <a:ext cx="226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Input for program H(P,I)</a:t>
            </a:r>
          </a:p>
        </p:txBody>
      </p:sp>
      <p:sp>
        <p:nvSpPr>
          <p:cNvPr id="996369" name="Line 17"/>
          <p:cNvSpPr>
            <a:spLocks noChangeShapeType="1"/>
          </p:cNvSpPr>
          <p:nvPr/>
        </p:nvSpPr>
        <p:spPr bwMode="auto">
          <a:xfrm>
            <a:off x="4648200" y="4724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6370" name="Text Box 18"/>
          <p:cNvSpPr txBox="1">
            <a:spLocks noChangeArrowheads="1"/>
          </p:cNvSpPr>
          <p:nvPr/>
        </p:nvSpPr>
        <p:spPr bwMode="auto">
          <a:xfrm>
            <a:off x="4784725" y="4205288"/>
            <a:ext cx="881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output</a:t>
            </a:r>
          </a:p>
        </p:txBody>
      </p:sp>
      <p:sp>
        <p:nvSpPr>
          <p:cNvPr id="996371" name="Text Box 19"/>
          <p:cNvSpPr txBox="1">
            <a:spLocks noChangeArrowheads="1"/>
          </p:cNvSpPr>
          <p:nvPr/>
        </p:nvSpPr>
        <p:spPr bwMode="auto">
          <a:xfrm>
            <a:off x="4784725" y="4800600"/>
            <a:ext cx="830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H(P,P)</a:t>
            </a:r>
          </a:p>
        </p:txBody>
      </p:sp>
      <p:sp>
        <p:nvSpPr>
          <p:cNvPr id="996372" name="Rectangle 20"/>
          <p:cNvSpPr>
            <a:spLocks noChangeArrowheads="1"/>
          </p:cNvSpPr>
          <p:nvPr/>
        </p:nvSpPr>
        <p:spPr bwMode="auto">
          <a:xfrm>
            <a:off x="5715000" y="4038600"/>
            <a:ext cx="1447800" cy="1371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6373" name="Line 21"/>
          <p:cNvSpPr>
            <a:spLocks noChangeShapeType="1"/>
          </p:cNvSpPr>
          <p:nvPr/>
        </p:nvSpPr>
        <p:spPr bwMode="auto">
          <a:xfrm>
            <a:off x="7162800" y="4343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6374" name="Oval 22"/>
          <p:cNvSpPr>
            <a:spLocks noChangeArrowheads="1"/>
          </p:cNvSpPr>
          <p:nvPr/>
        </p:nvSpPr>
        <p:spPr bwMode="auto">
          <a:xfrm>
            <a:off x="7467600" y="4191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6375" name="Text Box 23"/>
          <p:cNvSpPr txBox="1">
            <a:spLocks noChangeArrowheads="1"/>
          </p:cNvSpPr>
          <p:nvPr/>
        </p:nvSpPr>
        <p:spPr bwMode="auto">
          <a:xfrm>
            <a:off x="5791200" y="4191000"/>
            <a:ext cx="1341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If H(P,P)=halt</a:t>
            </a:r>
          </a:p>
        </p:txBody>
      </p:sp>
      <p:sp>
        <p:nvSpPr>
          <p:cNvPr id="996376" name="Text Box 24"/>
          <p:cNvSpPr txBox="1">
            <a:spLocks noChangeArrowheads="1"/>
          </p:cNvSpPr>
          <p:nvPr/>
        </p:nvSpPr>
        <p:spPr bwMode="auto">
          <a:xfrm>
            <a:off x="7345363" y="3810000"/>
            <a:ext cx="1252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Loop forever</a:t>
            </a:r>
          </a:p>
        </p:txBody>
      </p:sp>
      <p:sp>
        <p:nvSpPr>
          <p:cNvPr id="996377" name="Text Box 25"/>
          <p:cNvSpPr txBox="1">
            <a:spLocks noChangeArrowheads="1"/>
          </p:cNvSpPr>
          <p:nvPr/>
        </p:nvSpPr>
        <p:spPr bwMode="auto">
          <a:xfrm>
            <a:off x="5791200" y="4800600"/>
            <a:ext cx="12557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If H(P,P)=</a:t>
            </a:r>
          </a:p>
          <a:p>
            <a:r>
              <a:rPr lang="en-US" altLang="en-US" sz="1400"/>
              <a:t> loop forever</a:t>
            </a:r>
          </a:p>
        </p:txBody>
      </p:sp>
      <p:sp>
        <p:nvSpPr>
          <p:cNvPr id="996378" name="Line 26"/>
          <p:cNvSpPr>
            <a:spLocks noChangeShapeType="1"/>
          </p:cNvSpPr>
          <p:nvPr/>
        </p:nvSpPr>
        <p:spPr bwMode="auto">
          <a:xfrm>
            <a:off x="7162800" y="5029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6379" name="Text Box 27"/>
          <p:cNvSpPr txBox="1">
            <a:spLocks noChangeArrowheads="1"/>
          </p:cNvSpPr>
          <p:nvPr/>
        </p:nvSpPr>
        <p:spPr bwMode="auto">
          <a:xfrm>
            <a:off x="8251825" y="5181600"/>
            <a:ext cx="511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halt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6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96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96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96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96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96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96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96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96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96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96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96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96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96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99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996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9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996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996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996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996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96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996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996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6355" grpId="0" animBg="1"/>
      <p:bldP spid="996357" grpId="0" animBg="1"/>
      <p:bldP spid="996358" grpId="0" animBg="1"/>
      <p:bldP spid="996359" grpId="0" animBg="1"/>
      <p:bldP spid="996360" grpId="0"/>
      <p:bldP spid="996361" grpId="0"/>
      <p:bldP spid="996362" grpId="0"/>
      <p:bldP spid="996363" grpId="0" animBg="1"/>
      <p:bldP spid="996364" grpId="0" animBg="1"/>
      <p:bldP spid="996365" grpId="0"/>
      <p:bldP spid="996366" grpId="0"/>
      <p:bldP spid="996367" grpId="0" animBg="1"/>
      <p:bldP spid="996368" grpId="0"/>
      <p:bldP spid="996369" grpId="0" animBg="1"/>
      <p:bldP spid="996370" grpId="0"/>
      <p:bldP spid="996371" grpId="0"/>
      <p:bldP spid="996372" grpId="0" animBg="1"/>
      <p:bldP spid="996373" grpId="0" animBg="1"/>
      <p:bldP spid="996374" grpId="0" animBg="1"/>
      <p:bldP spid="996375" grpId="0"/>
      <p:bldP spid="996376" grpId="0"/>
      <p:bldP spid="996377" grpId="0"/>
      <p:bldP spid="996378" grpId="0" animBg="1"/>
      <p:bldP spid="99637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378" name="Text Box 2"/>
          <p:cNvSpPr txBox="1">
            <a:spLocks noChangeArrowheads="1"/>
          </p:cNvSpPr>
          <p:nvPr/>
        </p:nvSpPr>
        <p:spPr bwMode="auto">
          <a:xfrm>
            <a:off x="3297238" y="457200"/>
            <a:ext cx="2493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Halting Problem</a:t>
            </a:r>
          </a:p>
        </p:txBody>
      </p:sp>
      <p:sp>
        <p:nvSpPr>
          <p:cNvPr id="997379" name="Rectangle 3"/>
          <p:cNvSpPr>
            <a:spLocks noChangeArrowheads="1"/>
          </p:cNvSpPr>
          <p:nvPr/>
        </p:nvSpPr>
        <p:spPr bwMode="auto">
          <a:xfrm>
            <a:off x="3276600" y="4038600"/>
            <a:ext cx="13716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/>
              <a:t>H(P,I)</a:t>
            </a:r>
          </a:p>
        </p:txBody>
      </p:sp>
      <p:sp>
        <p:nvSpPr>
          <p:cNvPr id="997380" name="Rectangle 4"/>
          <p:cNvSpPr>
            <a:spLocks noChangeArrowheads="1"/>
          </p:cNvSpPr>
          <p:nvPr/>
        </p:nvSpPr>
        <p:spPr bwMode="auto">
          <a:xfrm>
            <a:off x="1752600" y="3657600"/>
            <a:ext cx="63246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7381" name="Line 5"/>
          <p:cNvSpPr>
            <a:spLocks noChangeShapeType="1"/>
          </p:cNvSpPr>
          <p:nvPr/>
        </p:nvSpPr>
        <p:spPr bwMode="auto">
          <a:xfrm>
            <a:off x="152400" y="4953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7382" name="Rectangle 6"/>
          <p:cNvSpPr>
            <a:spLocks noChangeArrowheads="1"/>
          </p:cNvSpPr>
          <p:nvPr/>
        </p:nvSpPr>
        <p:spPr bwMode="auto">
          <a:xfrm>
            <a:off x="4659313" y="6248400"/>
            <a:ext cx="750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K(P)</a:t>
            </a:r>
          </a:p>
        </p:txBody>
      </p:sp>
      <p:sp>
        <p:nvSpPr>
          <p:cNvPr id="997383" name="Text Box 7"/>
          <p:cNvSpPr txBox="1">
            <a:spLocks noChangeArrowheads="1"/>
          </p:cNvSpPr>
          <p:nvPr/>
        </p:nvSpPr>
        <p:spPr bwMode="auto">
          <a:xfrm>
            <a:off x="249238" y="4483100"/>
            <a:ext cx="13509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Input for K(P)</a:t>
            </a:r>
          </a:p>
        </p:txBody>
      </p:sp>
      <p:sp>
        <p:nvSpPr>
          <p:cNvPr id="997384" name="Text Box 8"/>
          <p:cNvSpPr txBox="1">
            <a:spLocks noChangeArrowheads="1"/>
          </p:cNvSpPr>
          <p:nvPr/>
        </p:nvSpPr>
        <p:spPr bwMode="auto">
          <a:xfrm>
            <a:off x="212725" y="4953000"/>
            <a:ext cx="1249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program P</a:t>
            </a:r>
          </a:p>
        </p:txBody>
      </p:sp>
      <p:sp>
        <p:nvSpPr>
          <p:cNvPr id="997385" name="Rectangle 9"/>
          <p:cNvSpPr>
            <a:spLocks noChangeArrowheads="1"/>
          </p:cNvSpPr>
          <p:nvPr/>
        </p:nvSpPr>
        <p:spPr bwMode="auto">
          <a:xfrm>
            <a:off x="1981200" y="47244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7386" name="Line 10"/>
          <p:cNvSpPr>
            <a:spLocks noChangeShapeType="1"/>
          </p:cNvSpPr>
          <p:nvPr/>
        </p:nvSpPr>
        <p:spPr bwMode="auto">
          <a:xfrm flipV="1">
            <a:off x="2514600" y="4724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7387" name="Text Box 11"/>
          <p:cNvSpPr txBox="1">
            <a:spLocks noChangeArrowheads="1"/>
          </p:cNvSpPr>
          <p:nvPr/>
        </p:nvSpPr>
        <p:spPr bwMode="auto">
          <a:xfrm>
            <a:off x="2590800" y="4357688"/>
            <a:ext cx="606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P:=P</a:t>
            </a:r>
          </a:p>
        </p:txBody>
      </p:sp>
      <p:sp>
        <p:nvSpPr>
          <p:cNvPr id="997388" name="Text Box 12"/>
          <p:cNvSpPr txBox="1">
            <a:spLocks noChangeArrowheads="1"/>
          </p:cNvSpPr>
          <p:nvPr/>
        </p:nvSpPr>
        <p:spPr bwMode="auto">
          <a:xfrm>
            <a:off x="2590800" y="5195888"/>
            <a:ext cx="612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I:=P</a:t>
            </a:r>
          </a:p>
        </p:txBody>
      </p:sp>
      <p:sp>
        <p:nvSpPr>
          <p:cNvPr id="997389" name="Line 13"/>
          <p:cNvSpPr>
            <a:spLocks noChangeShapeType="1"/>
          </p:cNvSpPr>
          <p:nvPr/>
        </p:nvSpPr>
        <p:spPr bwMode="auto">
          <a:xfrm>
            <a:off x="2514600" y="49530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7390" name="Text Box 14"/>
          <p:cNvSpPr txBox="1">
            <a:spLocks noChangeArrowheads="1"/>
          </p:cNvSpPr>
          <p:nvPr/>
        </p:nvSpPr>
        <p:spPr bwMode="auto">
          <a:xfrm>
            <a:off x="2006600" y="5715000"/>
            <a:ext cx="226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Input for program H(P,I)</a:t>
            </a:r>
          </a:p>
        </p:txBody>
      </p:sp>
      <p:sp>
        <p:nvSpPr>
          <p:cNvPr id="997391" name="Line 15"/>
          <p:cNvSpPr>
            <a:spLocks noChangeShapeType="1"/>
          </p:cNvSpPr>
          <p:nvPr/>
        </p:nvSpPr>
        <p:spPr bwMode="auto">
          <a:xfrm>
            <a:off x="4648200" y="4724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7392" name="Text Box 16"/>
          <p:cNvSpPr txBox="1">
            <a:spLocks noChangeArrowheads="1"/>
          </p:cNvSpPr>
          <p:nvPr/>
        </p:nvSpPr>
        <p:spPr bwMode="auto">
          <a:xfrm>
            <a:off x="4784725" y="4205288"/>
            <a:ext cx="881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output</a:t>
            </a:r>
          </a:p>
        </p:txBody>
      </p:sp>
      <p:sp>
        <p:nvSpPr>
          <p:cNvPr id="997393" name="Text Box 17"/>
          <p:cNvSpPr txBox="1">
            <a:spLocks noChangeArrowheads="1"/>
          </p:cNvSpPr>
          <p:nvPr/>
        </p:nvSpPr>
        <p:spPr bwMode="auto">
          <a:xfrm>
            <a:off x="4784725" y="4800600"/>
            <a:ext cx="830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H(P,P)</a:t>
            </a:r>
          </a:p>
        </p:txBody>
      </p:sp>
      <p:sp>
        <p:nvSpPr>
          <p:cNvPr id="997394" name="Rectangle 18"/>
          <p:cNvSpPr>
            <a:spLocks noChangeArrowheads="1"/>
          </p:cNvSpPr>
          <p:nvPr/>
        </p:nvSpPr>
        <p:spPr bwMode="auto">
          <a:xfrm>
            <a:off x="5715000" y="4038600"/>
            <a:ext cx="1447800" cy="1371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7395" name="Line 19"/>
          <p:cNvSpPr>
            <a:spLocks noChangeShapeType="1"/>
          </p:cNvSpPr>
          <p:nvPr/>
        </p:nvSpPr>
        <p:spPr bwMode="auto">
          <a:xfrm>
            <a:off x="7162800" y="4343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7396" name="Oval 20"/>
          <p:cNvSpPr>
            <a:spLocks noChangeArrowheads="1"/>
          </p:cNvSpPr>
          <p:nvPr/>
        </p:nvSpPr>
        <p:spPr bwMode="auto">
          <a:xfrm>
            <a:off x="7467600" y="4191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7397" name="Text Box 21"/>
          <p:cNvSpPr txBox="1">
            <a:spLocks noChangeArrowheads="1"/>
          </p:cNvSpPr>
          <p:nvPr/>
        </p:nvSpPr>
        <p:spPr bwMode="auto">
          <a:xfrm>
            <a:off x="5791200" y="4191000"/>
            <a:ext cx="1341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If H(P,P)=halt</a:t>
            </a:r>
          </a:p>
        </p:txBody>
      </p:sp>
      <p:sp>
        <p:nvSpPr>
          <p:cNvPr id="997398" name="Text Box 22"/>
          <p:cNvSpPr txBox="1">
            <a:spLocks noChangeArrowheads="1"/>
          </p:cNvSpPr>
          <p:nvPr/>
        </p:nvSpPr>
        <p:spPr bwMode="auto">
          <a:xfrm>
            <a:off x="7345363" y="3810000"/>
            <a:ext cx="1252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Loop forever</a:t>
            </a:r>
          </a:p>
        </p:txBody>
      </p:sp>
      <p:sp>
        <p:nvSpPr>
          <p:cNvPr id="997399" name="Text Box 23"/>
          <p:cNvSpPr txBox="1">
            <a:spLocks noChangeArrowheads="1"/>
          </p:cNvSpPr>
          <p:nvPr/>
        </p:nvSpPr>
        <p:spPr bwMode="auto">
          <a:xfrm>
            <a:off x="5791200" y="4800600"/>
            <a:ext cx="12557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If H(P,P)=</a:t>
            </a:r>
          </a:p>
          <a:p>
            <a:r>
              <a:rPr lang="en-US" altLang="en-US" sz="1400"/>
              <a:t> loop forever</a:t>
            </a:r>
          </a:p>
        </p:txBody>
      </p:sp>
      <p:sp>
        <p:nvSpPr>
          <p:cNvPr id="997400" name="Line 24"/>
          <p:cNvSpPr>
            <a:spLocks noChangeShapeType="1"/>
          </p:cNvSpPr>
          <p:nvPr/>
        </p:nvSpPr>
        <p:spPr bwMode="auto">
          <a:xfrm>
            <a:off x="7162800" y="5029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7401" name="Text Box 25"/>
          <p:cNvSpPr txBox="1">
            <a:spLocks noChangeArrowheads="1"/>
          </p:cNvSpPr>
          <p:nvPr/>
        </p:nvSpPr>
        <p:spPr bwMode="auto">
          <a:xfrm>
            <a:off x="8251825" y="5181600"/>
            <a:ext cx="511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halt</a:t>
            </a:r>
          </a:p>
        </p:txBody>
      </p:sp>
      <p:sp>
        <p:nvSpPr>
          <p:cNvPr id="997402" name="Text Box 26"/>
          <p:cNvSpPr txBox="1">
            <a:spLocks noChangeArrowheads="1"/>
          </p:cNvSpPr>
          <p:nvPr/>
        </p:nvSpPr>
        <p:spPr bwMode="auto">
          <a:xfrm>
            <a:off x="1763713" y="1371600"/>
            <a:ext cx="5561012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What happen if K is the input to K?  What is K(K)?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7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740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2374900" y="457200"/>
            <a:ext cx="4294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Defining Sets by Properties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3962400" y="3581400"/>
          <a:ext cx="19050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6597" name="Equation" r:id="rId6" imgW="863280" imgH="203040" progId="Equation.DSMT4">
                  <p:embed/>
                </p:oleObj>
              </mc:Choice>
              <mc:Fallback>
                <p:oleObj name="Equation" r:id="rId6" imgW="863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581400"/>
                        <a:ext cx="190500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8"/>
          <p:cNvSpPr txBox="1">
            <a:spLocks noChangeArrowheads="1"/>
          </p:cNvSpPr>
          <p:nvPr/>
        </p:nvSpPr>
        <p:spPr bwMode="auto">
          <a:xfrm>
            <a:off x="1524000" y="4114800"/>
            <a:ext cx="51054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en-US"/>
              <a:t>to define the set as the </a:t>
            </a:r>
            <a:r>
              <a:rPr kumimoji="0" lang="en-US" altLang="en-US">
                <a:solidFill>
                  <a:srgbClr val="4663F4"/>
                </a:solidFill>
              </a:rPr>
              <a:t>set of elements</a:t>
            </a:r>
            <a:r>
              <a:rPr kumimoji="0" lang="en-US" altLang="en-US"/>
              <a:t>, </a:t>
            </a:r>
            <a:r>
              <a:rPr kumimoji="0" lang="en-US" altLang="en-US" i="1"/>
              <a:t>x</a:t>
            </a:r>
            <a:r>
              <a:rPr kumimoji="0" lang="en-US" altLang="en-US"/>
              <a:t>, </a:t>
            </a:r>
          </a:p>
          <a:p>
            <a:pPr eaLnBrk="1" hangingPunct="1">
              <a:spcBef>
                <a:spcPct val="50000"/>
              </a:spcBef>
            </a:pPr>
            <a:r>
              <a:rPr kumimoji="0" lang="en-US" altLang="en-US"/>
              <a:t>in </a:t>
            </a:r>
            <a:r>
              <a:rPr kumimoji="0" lang="en-US" altLang="en-US" i="1"/>
              <a:t>A</a:t>
            </a:r>
            <a:r>
              <a:rPr kumimoji="0" lang="en-US" altLang="en-US"/>
              <a:t> </a:t>
            </a:r>
            <a:r>
              <a:rPr kumimoji="0" lang="en-US" altLang="en-US">
                <a:solidFill>
                  <a:srgbClr val="FF00FF"/>
                </a:solidFill>
              </a:rPr>
              <a:t>such that</a:t>
            </a:r>
            <a:r>
              <a:rPr kumimoji="0" lang="en-US" altLang="en-US"/>
              <a:t> </a:t>
            </a:r>
            <a:r>
              <a:rPr kumimoji="0" lang="en-US" altLang="en-US" i="1"/>
              <a:t>x </a:t>
            </a:r>
            <a:r>
              <a:rPr kumimoji="0" lang="en-US" altLang="en-US"/>
              <a:t>satisfies property</a:t>
            </a:r>
            <a:r>
              <a:rPr kumimoji="0" lang="en-US" altLang="en-US" i="1"/>
              <a:t> P.</a:t>
            </a:r>
            <a:endParaRPr kumimoji="0" lang="en-US" altLang="en-US"/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0" y="1430338"/>
            <a:ext cx="502443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It is inconvenient, and sometimes impossible,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to define a set by listing all its elements.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1524000" y="2438400"/>
            <a:ext cx="5649913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Alternatively, we can define by a set by describing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the </a:t>
            </a:r>
            <a:r>
              <a:rPr lang="en-US" altLang="zh-TW" i="1"/>
              <a:t>properties</a:t>
            </a:r>
            <a:r>
              <a:rPr lang="en-US" altLang="zh-TW"/>
              <a:t> that its elements should satisfy.</a:t>
            </a: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1524000" y="3622675"/>
            <a:ext cx="2349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We use the notation</a:t>
            </a:r>
          </a:p>
        </p:txBody>
      </p:sp>
      <p:pic>
        <p:nvPicPr>
          <p:cNvPr id="1038" name="Picture 14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867400"/>
            <a:ext cx="5943600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1741488" y="5181600"/>
            <a:ext cx="5445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e.g.</a:t>
            </a:r>
          </a:p>
        </p:txBody>
      </p:sp>
      <p:pic>
        <p:nvPicPr>
          <p:cNvPr id="1041" name="Picture 17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257800"/>
            <a:ext cx="57991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49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/>
      <p:bldP spid="1035" grpId="0"/>
      <p:bldP spid="1036" grpId="0"/>
      <p:bldP spid="103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8402" name="Text Box 2"/>
          <p:cNvSpPr txBox="1">
            <a:spLocks noChangeArrowheads="1"/>
          </p:cNvSpPr>
          <p:nvPr/>
        </p:nvSpPr>
        <p:spPr bwMode="auto">
          <a:xfrm>
            <a:off x="3297238" y="457200"/>
            <a:ext cx="2493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Halting Problem</a:t>
            </a:r>
          </a:p>
        </p:txBody>
      </p:sp>
      <p:sp>
        <p:nvSpPr>
          <p:cNvPr id="998403" name="Text Box 3"/>
          <p:cNvSpPr txBox="1">
            <a:spLocks noChangeArrowheads="1"/>
          </p:cNvSpPr>
          <p:nvPr/>
        </p:nvSpPr>
        <p:spPr bwMode="auto">
          <a:xfrm>
            <a:off x="1763713" y="1371600"/>
            <a:ext cx="5561012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What happen if K is the input to K?  What is K(K)?</a:t>
            </a:r>
          </a:p>
        </p:txBody>
      </p:sp>
      <p:sp>
        <p:nvSpPr>
          <p:cNvPr id="998404" name="Rectangle 4"/>
          <p:cNvSpPr>
            <a:spLocks noChangeArrowheads="1"/>
          </p:cNvSpPr>
          <p:nvPr/>
        </p:nvSpPr>
        <p:spPr bwMode="auto">
          <a:xfrm>
            <a:off x="3276600" y="4038600"/>
            <a:ext cx="13716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/>
              <a:t>H(P,I)</a:t>
            </a:r>
          </a:p>
        </p:txBody>
      </p:sp>
      <p:sp>
        <p:nvSpPr>
          <p:cNvPr id="998405" name="Rectangle 5"/>
          <p:cNvSpPr>
            <a:spLocks noChangeArrowheads="1"/>
          </p:cNvSpPr>
          <p:nvPr/>
        </p:nvSpPr>
        <p:spPr bwMode="auto">
          <a:xfrm>
            <a:off x="1752600" y="3657600"/>
            <a:ext cx="63246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8406" name="Line 6"/>
          <p:cNvSpPr>
            <a:spLocks noChangeShapeType="1"/>
          </p:cNvSpPr>
          <p:nvPr/>
        </p:nvSpPr>
        <p:spPr bwMode="auto">
          <a:xfrm>
            <a:off x="152400" y="4953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8407" name="Rectangle 7"/>
          <p:cNvSpPr>
            <a:spLocks noChangeArrowheads="1"/>
          </p:cNvSpPr>
          <p:nvPr/>
        </p:nvSpPr>
        <p:spPr bwMode="auto">
          <a:xfrm>
            <a:off x="4659313" y="6248400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K(K)</a:t>
            </a:r>
          </a:p>
        </p:txBody>
      </p:sp>
      <p:sp>
        <p:nvSpPr>
          <p:cNvPr id="998408" name="Text Box 8"/>
          <p:cNvSpPr txBox="1">
            <a:spLocks noChangeArrowheads="1"/>
          </p:cNvSpPr>
          <p:nvPr/>
        </p:nvSpPr>
        <p:spPr bwMode="auto">
          <a:xfrm>
            <a:off x="249238" y="4483100"/>
            <a:ext cx="13668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Input for K(K)</a:t>
            </a:r>
          </a:p>
        </p:txBody>
      </p:sp>
      <p:sp>
        <p:nvSpPr>
          <p:cNvPr id="998409" name="Text Box 9"/>
          <p:cNvSpPr txBox="1">
            <a:spLocks noChangeArrowheads="1"/>
          </p:cNvSpPr>
          <p:nvPr/>
        </p:nvSpPr>
        <p:spPr bwMode="auto">
          <a:xfrm>
            <a:off x="212725" y="4953000"/>
            <a:ext cx="127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program K</a:t>
            </a:r>
          </a:p>
        </p:txBody>
      </p:sp>
      <p:sp>
        <p:nvSpPr>
          <p:cNvPr id="998410" name="Rectangle 10"/>
          <p:cNvSpPr>
            <a:spLocks noChangeArrowheads="1"/>
          </p:cNvSpPr>
          <p:nvPr/>
        </p:nvSpPr>
        <p:spPr bwMode="auto">
          <a:xfrm>
            <a:off x="1981200" y="47244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8411" name="Line 11"/>
          <p:cNvSpPr>
            <a:spLocks noChangeShapeType="1"/>
          </p:cNvSpPr>
          <p:nvPr/>
        </p:nvSpPr>
        <p:spPr bwMode="auto">
          <a:xfrm flipV="1">
            <a:off x="2514600" y="4724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8412" name="Text Box 12"/>
          <p:cNvSpPr txBox="1">
            <a:spLocks noChangeArrowheads="1"/>
          </p:cNvSpPr>
          <p:nvPr/>
        </p:nvSpPr>
        <p:spPr bwMode="auto">
          <a:xfrm>
            <a:off x="2590800" y="4357688"/>
            <a:ext cx="627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P:=K</a:t>
            </a:r>
          </a:p>
        </p:txBody>
      </p:sp>
      <p:sp>
        <p:nvSpPr>
          <p:cNvPr id="998413" name="Text Box 13"/>
          <p:cNvSpPr txBox="1">
            <a:spLocks noChangeArrowheads="1"/>
          </p:cNvSpPr>
          <p:nvPr/>
        </p:nvSpPr>
        <p:spPr bwMode="auto">
          <a:xfrm>
            <a:off x="2590800" y="5195888"/>
            <a:ext cx="6334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I:=K</a:t>
            </a:r>
          </a:p>
        </p:txBody>
      </p:sp>
      <p:sp>
        <p:nvSpPr>
          <p:cNvPr id="998414" name="Line 14"/>
          <p:cNvSpPr>
            <a:spLocks noChangeShapeType="1"/>
          </p:cNvSpPr>
          <p:nvPr/>
        </p:nvSpPr>
        <p:spPr bwMode="auto">
          <a:xfrm>
            <a:off x="2514600" y="49530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8415" name="Text Box 15"/>
          <p:cNvSpPr txBox="1">
            <a:spLocks noChangeArrowheads="1"/>
          </p:cNvSpPr>
          <p:nvPr/>
        </p:nvSpPr>
        <p:spPr bwMode="auto">
          <a:xfrm>
            <a:off x="2006600" y="5715000"/>
            <a:ext cx="226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Input for program H(P,I)</a:t>
            </a:r>
          </a:p>
        </p:txBody>
      </p:sp>
      <p:sp>
        <p:nvSpPr>
          <p:cNvPr id="998416" name="Line 16"/>
          <p:cNvSpPr>
            <a:spLocks noChangeShapeType="1"/>
          </p:cNvSpPr>
          <p:nvPr/>
        </p:nvSpPr>
        <p:spPr bwMode="auto">
          <a:xfrm>
            <a:off x="4648200" y="4724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8417" name="Text Box 17"/>
          <p:cNvSpPr txBox="1">
            <a:spLocks noChangeArrowheads="1"/>
          </p:cNvSpPr>
          <p:nvPr/>
        </p:nvSpPr>
        <p:spPr bwMode="auto">
          <a:xfrm>
            <a:off x="4784725" y="4205288"/>
            <a:ext cx="881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output</a:t>
            </a:r>
          </a:p>
        </p:txBody>
      </p:sp>
      <p:sp>
        <p:nvSpPr>
          <p:cNvPr id="998418" name="Text Box 18"/>
          <p:cNvSpPr txBox="1">
            <a:spLocks noChangeArrowheads="1"/>
          </p:cNvSpPr>
          <p:nvPr/>
        </p:nvSpPr>
        <p:spPr bwMode="auto">
          <a:xfrm>
            <a:off x="4784725" y="4800600"/>
            <a:ext cx="871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H(K,K)</a:t>
            </a:r>
          </a:p>
        </p:txBody>
      </p:sp>
      <p:sp>
        <p:nvSpPr>
          <p:cNvPr id="998419" name="Rectangle 19"/>
          <p:cNvSpPr>
            <a:spLocks noChangeArrowheads="1"/>
          </p:cNvSpPr>
          <p:nvPr/>
        </p:nvSpPr>
        <p:spPr bwMode="auto">
          <a:xfrm>
            <a:off x="5715000" y="4038600"/>
            <a:ext cx="1447800" cy="1371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8420" name="Line 20"/>
          <p:cNvSpPr>
            <a:spLocks noChangeShapeType="1"/>
          </p:cNvSpPr>
          <p:nvPr/>
        </p:nvSpPr>
        <p:spPr bwMode="auto">
          <a:xfrm>
            <a:off x="7162800" y="4343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8421" name="Oval 21"/>
          <p:cNvSpPr>
            <a:spLocks noChangeArrowheads="1"/>
          </p:cNvSpPr>
          <p:nvPr/>
        </p:nvSpPr>
        <p:spPr bwMode="auto">
          <a:xfrm>
            <a:off x="7467600" y="4191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8422" name="Text Box 22"/>
          <p:cNvSpPr txBox="1">
            <a:spLocks noChangeArrowheads="1"/>
          </p:cNvSpPr>
          <p:nvPr/>
        </p:nvSpPr>
        <p:spPr bwMode="auto">
          <a:xfrm>
            <a:off x="5791200" y="4191000"/>
            <a:ext cx="13731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If H(K,K)=halt</a:t>
            </a:r>
          </a:p>
        </p:txBody>
      </p:sp>
      <p:sp>
        <p:nvSpPr>
          <p:cNvPr id="998423" name="Text Box 23"/>
          <p:cNvSpPr txBox="1">
            <a:spLocks noChangeArrowheads="1"/>
          </p:cNvSpPr>
          <p:nvPr/>
        </p:nvSpPr>
        <p:spPr bwMode="auto">
          <a:xfrm>
            <a:off x="7345363" y="3810000"/>
            <a:ext cx="1252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Loop forever</a:t>
            </a:r>
          </a:p>
        </p:txBody>
      </p:sp>
      <p:sp>
        <p:nvSpPr>
          <p:cNvPr id="998424" name="Text Box 24"/>
          <p:cNvSpPr txBox="1">
            <a:spLocks noChangeArrowheads="1"/>
          </p:cNvSpPr>
          <p:nvPr/>
        </p:nvSpPr>
        <p:spPr bwMode="auto">
          <a:xfrm>
            <a:off x="5791200" y="4800600"/>
            <a:ext cx="12557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If H(K,K)=</a:t>
            </a:r>
          </a:p>
          <a:p>
            <a:r>
              <a:rPr lang="en-US" altLang="en-US" sz="1400"/>
              <a:t> loop forever</a:t>
            </a:r>
          </a:p>
        </p:txBody>
      </p:sp>
      <p:sp>
        <p:nvSpPr>
          <p:cNvPr id="998425" name="Line 25"/>
          <p:cNvSpPr>
            <a:spLocks noChangeShapeType="1"/>
          </p:cNvSpPr>
          <p:nvPr/>
        </p:nvSpPr>
        <p:spPr bwMode="auto">
          <a:xfrm>
            <a:off x="7162800" y="5029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8426" name="Text Box 26"/>
          <p:cNvSpPr txBox="1">
            <a:spLocks noChangeArrowheads="1"/>
          </p:cNvSpPr>
          <p:nvPr/>
        </p:nvSpPr>
        <p:spPr bwMode="auto">
          <a:xfrm>
            <a:off x="8251825" y="5181600"/>
            <a:ext cx="511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halt</a:t>
            </a:r>
          </a:p>
        </p:txBody>
      </p:sp>
      <p:sp>
        <p:nvSpPr>
          <p:cNvPr id="998427" name="Text Box 27"/>
          <p:cNvSpPr txBox="1">
            <a:spLocks noChangeArrowheads="1"/>
          </p:cNvSpPr>
          <p:nvPr/>
        </p:nvSpPr>
        <p:spPr bwMode="auto">
          <a:xfrm>
            <a:off x="214313" y="2133600"/>
            <a:ext cx="7821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Case 1:</a:t>
            </a:r>
            <a:r>
              <a:rPr lang="en-US" altLang="en-US"/>
              <a:t> Suppose H(K,K) says </a:t>
            </a:r>
            <a:r>
              <a:rPr lang="en-US" altLang="en-US">
                <a:solidFill>
                  <a:srgbClr val="008000"/>
                </a:solidFill>
              </a:rPr>
              <a:t>“halt”,</a:t>
            </a:r>
            <a:r>
              <a:rPr lang="en-US" altLang="en-US"/>
              <a:t> that is H determines K(K) will </a:t>
            </a:r>
            <a:r>
              <a:rPr lang="en-US" altLang="en-US">
                <a:solidFill>
                  <a:srgbClr val="008000"/>
                </a:solidFill>
              </a:rPr>
              <a:t>“halt”.</a:t>
            </a:r>
            <a:endParaRPr lang="en-US" altLang="en-US"/>
          </a:p>
        </p:txBody>
      </p:sp>
      <p:sp>
        <p:nvSpPr>
          <p:cNvPr id="998428" name="Text Box 28"/>
          <p:cNvSpPr txBox="1">
            <a:spLocks noChangeArrowheads="1"/>
          </p:cNvSpPr>
          <p:nvPr/>
        </p:nvSpPr>
        <p:spPr bwMode="auto">
          <a:xfrm>
            <a:off x="646113" y="2667000"/>
            <a:ext cx="8416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But then K(K) will </a:t>
            </a:r>
            <a:r>
              <a:rPr lang="en-US" altLang="en-US">
                <a:solidFill>
                  <a:srgbClr val="006699"/>
                </a:solidFill>
              </a:rPr>
              <a:t>“loop forever”,</a:t>
            </a:r>
            <a:r>
              <a:rPr lang="en-US" altLang="en-US"/>
              <a:t> which is exactly the opposite to the answer.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9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98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98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98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98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98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98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98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98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98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98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98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9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98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9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9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998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998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998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98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998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998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998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998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8404" grpId="0" animBg="1"/>
      <p:bldP spid="998405" grpId="0" animBg="1"/>
      <p:bldP spid="998406" grpId="0" animBg="1"/>
      <p:bldP spid="998407" grpId="0"/>
      <p:bldP spid="998408" grpId="0"/>
      <p:bldP spid="998409" grpId="0"/>
      <p:bldP spid="998410" grpId="0" animBg="1"/>
      <p:bldP spid="998411" grpId="0" animBg="1"/>
      <p:bldP spid="998412" grpId="0"/>
      <p:bldP spid="998413" grpId="0"/>
      <p:bldP spid="998414" grpId="0" animBg="1"/>
      <p:bldP spid="998415" grpId="0"/>
      <p:bldP spid="998416" grpId="0" animBg="1"/>
      <p:bldP spid="998417" grpId="0"/>
      <p:bldP spid="998418" grpId="0"/>
      <p:bldP spid="998419" grpId="0" animBg="1"/>
      <p:bldP spid="998420" grpId="0" animBg="1"/>
      <p:bldP spid="998421" grpId="0" animBg="1"/>
      <p:bldP spid="998422" grpId="0"/>
      <p:bldP spid="998423" grpId="0"/>
      <p:bldP spid="998424" grpId="0"/>
      <p:bldP spid="998425" grpId="0" animBg="1"/>
      <p:bldP spid="998426" grpId="0"/>
      <p:bldP spid="998427" grpId="0"/>
      <p:bldP spid="99842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426" name="Text Box 2"/>
          <p:cNvSpPr txBox="1">
            <a:spLocks noChangeArrowheads="1"/>
          </p:cNvSpPr>
          <p:nvPr/>
        </p:nvSpPr>
        <p:spPr bwMode="auto">
          <a:xfrm>
            <a:off x="3297238" y="457200"/>
            <a:ext cx="2493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Halting Problem</a:t>
            </a:r>
          </a:p>
        </p:txBody>
      </p:sp>
      <p:sp>
        <p:nvSpPr>
          <p:cNvPr id="999427" name="Text Box 3"/>
          <p:cNvSpPr txBox="1">
            <a:spLocks noChangeArrowheads="1"/>
          </p:cNvSpPr>
          <p:nvPr/>
        </p:nvSpPr>
        <p:spPr bwMode="auto">
          <a:xfrm>
            <a:off x="228600" y="2133600"/>
            <a:ext cx="8831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Case 2:</a:t>
            </a:r>
            <a:r>
              <a:rPr lang="en-US" altLang="en-US"/>
              <a:t> Suppose H(K,K) says </a:t>
            </a:r>
            <a:r>
              <a:rPr lang="en-US" altLang="en-US">
                <a:solidFill>
                  <a:srgbClr val="006699"/>
                </a:solidFill>
              </a:rPr>
              <a:t>“loop forever”,</a:t>
            </a:r>
            <a:r>
              <a:rPr lang="en-US" altLang="en-US"/>
              <a:t> that is H determines K(K) will </a:t>
            </a:r>
            <a:r>
              <a:rPr lang="en-US" altLang="en-US">
                <a:solidFill>
                  <a:srgbClr val="006699"/>
                </a:solidFill>
              </a:rPr>
              <a:t>“loop”,</a:t>
            </a:r>
            <a:r>
              <a:rPr lang="en-US" altLang="en-US"/>
              <a:t> </a:t>
            </a:r>
          </a:p>
        </p:txBody>
      </p:sp>
      <p:sp>
        <p:nvSpPr>
          <p:cNvPr id="999428" name="Text Box 4"/>
          <p:cNvSpPr txBox="1">
            <a:spLocks noChangeArrowheads="1"/>
          </p:cNvSpPr>
          <p:nvPr/>
        </p:nvSpPr>
        <p:spPr bwMode="auto">
          <a:xfrm>
            <a:off x="781050" y="2681288"/>
            <a:ext cx="752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But then K(K) will </a:t>
            </a:r>
            <a:r>
              <a:rPr lang="en-US" altLang="en-US">
                <a:solidFill>
                  <a:srgbClr val="008000"/>
                </a:solidFill>
              </a:rPr>
              <a:t>“halt”,</a:t>
            </a:r>
            <a:r>
              <a:rPr lang="en-US" altLang="en-US"/>
              <a:t> which is exactly the opposite to the answer.</a:t>
            </a:r>
          </a:p>
        </p:txBody>
      </p:sp>
      <p:sp>
        <p:nvSpPr>
          <p:cNvPr id="999429" name="Text Box 5"/>
          <p:cNvSpPr txBox="1">
            <a:spLocks noChangeArrowheads="1"/>
          </p:cNvSpPr>
          <p:nvPr/>
        </p:nvSpPr>
        <p:spPr bwMode="auto">
          <a:xfrm>
            <a:off x="1763713" y="1371600"/>
            <a:ext cx="5561012" cy="376238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What happen if K is the input to K?  What is K(K)?</a:t>
            </a:r>
          </a:p>
        </p:txBody>
      </p:sp>
      <p:sp>
        <p:nvSpPr>
          <p:cNvPr id="999430" name="Rectangle 6"/>
          <p:cNvSpPr>
            <a:spLocks noChangeArrowheads="1"/>
          </p:cNvSpPr>
          <p:nvPr/>
        </p:nvSpPr>
        <p:spPr bwMode="auto">
          <a:xfrm>
            <a:off x="3276600" y="4038600"/>
            <a:ext cx="13716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/>
              <a:t>H(P,I)</a:t>
            </a:r>
          </a:p>
        </p:txBody>
      </p:sp>
      <p:sp>
        <p:nvSpPr>
          <p:cNvPr id="999431" name="Rectangle 7"/>
          <p:cNvSpPr>
            <a:spLocks noChangeArrowheads="1"/>
          </p:cNvSpPr>
          <p:nvPr/>
        </p:nvSpPr>
        <p:spPr bwMode="auto">
          <a:xfrm>
            <a:off x="1752600" y="3657600"/>
            <a:ext cx="63246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9432" name="Line 8"/>
          <p:cNvSpPr>
            <a:spLocks noChangeShapeType="1"/>
          </p:cNvSpPr>
          <p:nvPr/>
        </p:nvSpPr>
        <p:spPr bwMode="auto">
          <a:xfrm>
            <a:off x="152400" y="4953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9433" name="Rectangle 9"/>
          <p:cNvSpPr>
            <a:spLocks noChangeArrowheads="1"/>
          </p:cNvSpPr>
          <p:nvPr/>
        </p:nvSpPr>
        <p:spPr bwMode="auto">
          <a:xfrm>
            <a:off x="4659313" y="6248400"/>
            <a:ext cx="77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K(K)</a:t>
            </a:r>
          </a:p>
        </p:txBody>
      </p:sp>
      <p:sp>
        <p:nvSpPr>
          <p:cNvPr id="999434" name="Text Box 10"/>
          <p:cNvSpPr txBox="1">
            <a:spLocks noChangeArrowheads="1"/>
          </p:cNvSpPr>
          <p:nvPr/>
        </p:nvSpPr>
        <p:spPr bwMode="auto">
          <a:xfrm>
            <a:off x="249238" y="4483100"/>
            <a:ext cx="13668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Input for K(K)</a:t>
            </a:r>
          </a:p>
        </p:txBody>
      </p:sp>
      <p:sp>
        <p:nvSpPr>
          <p:cNvPr id="999435" name="Text Box 11"/>
          <p:cNvSpPr txBox="1">
            <a:spLocks noChangeArrowheads="1"/>
          </p:cNvSpPr>
          <p:nvPr/>
        </p:nvSpPr>
        <p:spPr bwMode="auto">
          <a:xfrm>
            <a:off x="212725" y="4953000"/>
            <a:ext cx="127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program K</a:t>
            </a:r>
          </a:p>
        </p:txBody>
      </p:sp>
      <p:sp>
        <p:nvSpPr>
          <p:cNvPr id="999436" name="Rectangle 12"/>
          <p:cNvSpPr>
            <a:spLocks noChangeArrowheads="1"/>
          </p:cNvSpPr>
          <p:nvPr/>
        </p:nvSpPr>
        <p:spPr bwMode="auto">
          <a:xfrm>
            <a:off x="1981200" y="47244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9437" name="Line 13"/>
          <p:cNvSpPr>
            <a:spLocks noChangeShapeType="1"/>
          </p:cNvSpPr>
          <p:nvPr/>
        </p:nvSpPr>
        <p:spPr bwMode="auto">
          <a:xfrm flipV="1">
            <a:off x="2514600" y="4724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9438" name="Text Box 14"/>
          <p:cNvSpPr txBox="1">
            <a:spLocks noChangeArrowheads="1"/>
          </p:cNvSpPr>
          <p:nvPr/>
        </p:nvSpPr>
        <p:spPr bwMode="auto">
          <a:xfrm>
            <a:off x="2590800" y="4357688"/>
            <a:ext cx="627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P:=K</a:t>
            </a:r>
          </a:p>
        </p:txBody>
      </p:sp>
      <p:sp>
        <p:nvSpPr>
          <p:cNvPr id="999439" name="Text Box 15"/>
          <p:cNvSpPr txBox="1">
            <a:spLocks noChangeArrowheads="1"/>
          </p:cNvSpPr>
          <p:nvPr/>
        </p:nvSpPr>
        <p:spPr bwMode="auto">
          <a:xfrm>
            <a:off x="2590800" y="5195888"/>
            <a:ext cx="6334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I:=K</a:t>
            </a:r>
          </a:p>
        </p:txBody>
      </p:sp>
      <p:sp>
        <p:nvSpPr>
          <p:cNvPr id="999440" name="Line 16"/>
          <p:cNvSpPr>
            <a:spLocks noChangeShapeType="1"/>
          </p:cNvSpPr>
          <p:nvPr/>
        </p:nvSpPr>
        <p:spPr bwMode="auto">
          <a:xfrm>
            <a:off x="2514600" y="49530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9441" name="Text Box 17"/>
          <p:cNvSpPr txBox="1">
            <a:spLocks noChangeArrowheads="1"/>
          </p:cNvSpPr>
          <p:nvPr/>
        </p:nvSpPr>
        <p:spPr bwMode="auto">
          <a:xfrm>
            <a:off x="2006600" y="5715000"/>
            <a:ext cx="226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Input for program H(P,I)</a:t>
            </a:r>
          </a:p>
        </p:txBody>
      </p:sp>
      <p:sp>
        <p:nvSpPr>
          <p:cNvPr id="999442" name="Line 18"/>
          <p:cNvSpPr>
            <a:spLocks noChangeShapeType="1"/>
          </p:cNvSpPr>
          <p:nvPr/>
        </p:nvSpPr>
        <p:spPr bwMode="auto">
          <a:xfrm>
            <a:off x="4648200" y="4724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9443" name="Text Box 19"/>
          <p:cNvSpPr txBox="1">
            <a:spLocks noChangeArrowheads="1"/>
          </p:cNvSpPr>
          <p:nvPr/>
        </p:nvSpPr>
        <p:spPr bwMode="auto">
          <a:xfrm>
            <a:off x="4784725" y="4205288"/>
            <a:ext cx="881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output</a:t>
            </a:r>
          </a:p>
        </p:txBody>
      </p:sp>
      <p:sp>
        <p:nvSpPr>
          <p:cNvPr id="999444" name="Text Box 20"/>
          <p:cNvSpPr txBox="1">
            <a:spLocks noChangeArrowheads="1"/>
          </p:cNvSpPr>
          <p:nvPr/>
        </p:nvSpPr>
        <p:spPr bwMode="auto">
          <a:xfrm>
            <a:off x="4784725" y="4800600"/>
            <a:ext cx="871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H(K,K)</a:t>
            </a:r>
          </a:p>
        </p:txBody>
      </p:sp>
      <p:sp>
        <p:nvSpPr>
          <p:cNvPr id="999445" name="Rectangle 21"/>
          <p:cNvSpPr>
            <a:spLocks noChangeArrowheads="1"/>
          </p:cNvSpPr>
          <p:nvPr/>
        </p:nvSpPr>
        <p:spPr bwMode="auto">
          <a:xfrm>
            <a:off x="5715000" y="4038600"/>
            <a:ext cx="1447800" cy="1371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9446" name="Line 22"/>
          <p:cNvSpPr>
            <a:spLocks noChangeShapeType="1"/>
          </p:cNvSpPr>
          <p:nvPr/>
        </p:nvSpPr>
        <p:spPr bwMode="auto">
          <a:xfrm>
            <a:off x="7162800" y="4343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9447" name="Oval 23"/>
          <p:cNvSpPr>
            <a:spLocks noChangeArrowheads="1"/>
          </p:cNvSpPr>
          <p:nvPr/>
        </p:nvSpPr>
        <p:spPr bwMode="auto">
          <a:xfrm>
            <a:off x="7467600" y="41910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9448" name="Text Box 24"/>
          <p:cNvSpPr txBox="1">
            <a:spLocks noChangeArrowheads="1"/>
          </p:cNvSpPr>
          <p:nvPr/>
        </p:nvSpPr>
        <p:spPr bwMode="auto">
          <a:xfrm>
            <a:off x="5791200" y="4191000"/>
            <a:ext cx="13731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If H(K,K)=halt</a:t>
            </a:r>
          </a:p>
        </p:txBody>
      </p:sp>
      <p:sp>
        <p:nvSpPr>
          <p:cNvPr id="999449" name="Text Box 25"/>
          <p:cNvSpPr txBox="1">
            <a:spLocks noChangeArrowheads="1"/>
          </p:cNvSpPr>
          <p:nvPr/>
        </p:nvSpPr>
        <p:spPr bwMode="auto">
          <a:xfrm>
            <a:off x="7345363" y="3810000"/>
            <a:ext cx="1252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Loop forever</a:t>
            </a:r>
          </a:p>
        </p:txBody>
      </p:sp>
      <p:sp>
        <p:nvSpPr>
          <p:cNvPr id="999450" name="Text Box 26"/>
          <p:cNvSpPr txBox="1">
            <a:spLocks noChangeArrowheads="1"/>
          </p:cNvSpPr>
          <p:nvPr/>
        </p:nvSpPr>
        <p:spPr bwMode="auto">
          <a:xfrm>
            <a:off x="5791200" y="4800600"/>
            <a:ext cx="12557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If H(K,K)=</a:t>
            </a:r>
          </a:p>
          <a:p>
            <a:r>
              <a:rPr lang="en-US" altLang="en-US" sz="1400"/>
              <a:t> loop forever</a:t>
            </a:r>
          </a:p>
        </p:txBody>
      </p:sp>
      <p:sp>
        <p:nvSpPr>
          <p:cNvPr id="999451" name="Line 27"/>
          <p:cNvSpPr>
            <a:spLocks noChangeShapeType="1"/>
          </p:cNvSpPr>
          <p:nvPr/>
        </p:nvSpPr>
        <p:spPr bwMode="auto">
          <a:xfrm>
            <a:off x="7162800" y="5029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9452" name="Text Box 28"/>
          <p:cNvSpPr txBox="1">
            <a:spLocks noChangeArrowheads="1"/>
          </p:cNvSpPr>
          <p:nvPr/>
        </p:nvSpPr>
        <p:spPr bwMode="auto">
          <a:xfrm>
            <a:off x="8251825" y="5181600"/>
            <a:ext cx="511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halt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9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99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9427" grpId="0"/>
      <p:bldP spid="99942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450" name="Text Box 2"/>
          <p:cNvSpPr txBox="1">
            <a:spLocks noChangeArrowheads="1"/>
          </p:cNvSpPr>
          <p:nvPr/>
        </p:nvSpPr>
        <p:spPr bwMode="auto">
          <a:xfrm>
            <a:off x="3297238" y="457200"/>
            <a:ext cx="2493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Halting Problem</a:t>
            </a:r>
          </a:p>
        </p:txBody>
      </p:sp>
      <p:sp>
        <p:nvSpPr>
          <p:cNvPr id="1000451" name="Text Box 3"/>
          <p:cNvSpPr txBox="1">
            <a:spLocks noChangeArrowheads="1"/>
          </p:cNvSpPr>
          <p:nvPr/>
        </p:nvSpPr>
        <p:spPr bwMode="auto">
          <a:xfrm>
            <a:off x="1905000" y="1524000"/>
            <a:ext cx="5501827" cy="78483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In either case, H outputs </a:t>
            </a:r>
            <a:r>
              <a:rPr lang="en-US" altLang="en-US" dirty="0" smtClean="0"/>
              <a:t>a wrong </a:t>
            </a:r>
            <a:r>
              <a:rPr lang="en-US" altLang="en-US" dirty="0"/>
              <a:t>answer to K(K),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this contradicts that such a program exists.</a:t>
            </a:r>
          </a:p>
        </p:txBody>
      </p:sp>
      <p:sp>
        <p:nvSpPr>
          <p:cNvPr id="1000452" name="Text Box 4"/>
          <p:cNvSpPr txBox="1">
            <a:spLocks noChangeArrowheads="1"/>
          </p:cNvSpPr>
          <p:nvPr/>
        </p:nvSpPr>
        <p:spPr bwMode="auto">
          <a:xfrm>
            <a:off x="685801" y="4271963"/>
            <a:ext cx="7467600" cy="646331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/>
              <a:t>The proof is due to Alan Turing (1936); you will </a:t>
            </a:r>
            <a:r>
              <a:rPr lang="en-US" altLang="en-US" dirty="0" smtClean="0"/>
              <a:t>see more of such arguments in a later class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  <p:sp>
        <p:nvSpPr>
          <p:cNvPr id="1000453" name="Text Box 5"/>
          <p:cNvSpPr txBox="1">
            <a:spLocks noChangeArrowheads="1"/>
          </p:cNvSpPr>
          <p:nvPr/>
        </p:nvSpPr>
        <p:spPr bwMode="auto">
          <a:xfrm>
            <a:off x="533400" y="2895600"/>
            <a:ext cx="8059738" cy="7889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Intuitively, no program can determine whether K halts when given input K,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because the program K will do the opposite </a:t>
            </a:r>
            <a:r>
              <a:rPr lang="en-US" altLang="en-US" b="1"/>
              <a:t>“after”</a:t>
            </a:r>
            <a:r>
              <a:rPr lang="en-US" altLang="en-US"/>
              <a:t> you give an answer.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0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0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0452" grpId="0" animBg="1"/>
      <p:bldP spid="100045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Text Box 2"/>
          <p:cNvSpPr txBox="1">
            <a:spLocks noChangeArrowheads="1"/>
          </p:cNvSpPr>
          <p:nvPr/>
        </p:nvSpPr>
        <p:spPr bwMode="auto">
          <a:xfrm>
            <a:off x="2667000" y="457200"/>
            <a:ext cx="3829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Remarks and References</a:t>
            </a:r>
          </a:p>
        </p:txBody>
      </p:sp>
      <p:sp>
        <p:nvSpPr>
          <p:cNvPr id="515076" name="Text Box 4"/>
          <p:cNvSpPr txBox="1">
            <a:spLocks noChangeArrowheads="1"/>
          </p:cNvSpPr>
          <p:nvPr/>
        </p:nvSpPr>
        <p:spPr bwMode="auto">
          <a:xfrm>
            <a:off x="228600" y="1295400"/>
            <a:ext cx="8723313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The argument used in the halting problem is called the “</a:t>
            </a:r>
            <a:r>
              <a:rPr lang="en-US" altLang="zh-TW" dirty="0" err="1"/>
              <a:t>diagonalization</a:t>
            </a:r>
            <a:r>
              <a:rPr lang="en-US" altLang="zh-TW" dirty="0"/>
              <a:t>” method.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This </a:t>
            </a:r>
            <a:r>
              <a:rPr lang="en-US" altLang="zh-TW" smtClean="0"/>
              <a:t>was</a:t>
            </a:r>
            <a:r>
              <a:rPr lang="en-US" altLang="zh-TW" smtClean="0"/>
              <a:t> </a:t>
            </a:r>
            <a:r>
              <a:rPr lang="en-US" altLang="zh-TW" dirty="0"/>
              <a:t>originally used </a:t>
            </a:r>
            <a:r>
              <a:rPr lang="en-US" altLang="zh-TW"/>
              <a:t>by </a:t>
            </a:r>
            <a:r>
              <a:rPr lang="en-US" altLang="zh-TW" smtClean="0"/>
              <a:t>Cantor </a:t>
            </a:r>
            <a:r>
              <a:rPr lang="en-US" altLang="zh-TW" dirty="0"/>
              <a:t>to prove that real numbers are “more” than </a:t>
            </a:r>
          </a:p>
          <a:p>
            <a:pPr>
              <a:lnSpc>
                <a:spcPct val="150000"/>
              </a:lnSpc>
            </a:pPr>
            <a:r>
              <a:rPr lang="en-US" altLang="zh-TW" dirty="0" smtClean="0"/>
              <a:t>Integers.  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en-US" altLang="zh-TW" dirty="0"/>
              <a:t>This method has many other applications in theoretical computer science.</a:t>
            </a:r>
          </a:p>
        </p:txBody>
      </p:sp>
    </p:spTree>
    <p:extLst>
      <p:ext uri="{BB962C8B-B14F-4D97-AF65-F5344CB8AC3E}">
        <p14:creationId xmlns:p14="http://schemas.microsoft.com/office/powerpoint/2010/main" val="37108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167063" y="457200"/>
            <a:ext cx="2776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Examples of Sets</a:t>
            </a:r>
          </a:p>
        </p:txBody>
      </p:sp>
      <p:sp>
        <p:nvSpPr>
          <p:cNvPr id="976900" name="Rectangle 4"/>
          <p:cNvSpPr>
            <a:spLocks noChangeArrowheads="1"/>
          </p:cNvSpPr>
          <p:nvPr/>
        </p:nvSpPr>
        <p:spPr bwMode="auto">
          <a:xfrm>
            <a:off x="2428875" y="1433513"/>
            <a:ext cx="56388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A50021"/>
              </a:buClr>
              <a:buFontTx/>
              <a:buChar char="•"/>
            </a:pPr>
            <a:r>
              <a:rPr lang="en-US" altLang="en-US"/>
              <a:t>the set of all real numbers,         </a:t>
            </a:r>
            <a:endParaRPr lang="en-US" altLang="en-US" b="1">
              <a:solidFill>
                <a:schemeClr val="accent2"/>
              </a:solidFill>
              <a:sym typeface="Euclid Math Two" pitchFamily="18" charset="2"/>
            </a:endParaRPr>
          </a:p>
          <a:p>
            <a:pPr eaLnBrk="1" hangingPunct="1">
              <a:lnSpc>
                <a:spcPct val="130000"/>
              </a:lnSpc>
              <a:spcBef>
                <a:spcPct val="20000"/>
              </a:spcBef>
              <a:buClr>
                <a:srgbClr val="A50021"/>
              </a:buClr>
              <a:buFontTx/>
              <a:buChar char="•"/>
            </a:pPr>
            <a:r>
              <a:rPr lang="en-US" altLang="en-US"/>
              <a:t>the set of all complex numbers, </a:t>
            </a:r>
            <a:r>
              <a:rPr lang="en-US" altLang="en-US" b="1">
                <a:solidFill>
                  <a:schemeClr val="accent2"/>
                </a:solidFill>
              </a:rPr>
              <a:t> 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  <a:buClr>
                <a:srgbClr val="A50021"/>
              </a:buClr>
              <a:buFontTx/>
              <a:buChar char="•"/>
            </a:pPr>
            <a:r>
              <a:rPr lang="en-US" altLang="en-US"/>
              <a:t>the set of all integers,    </a:t>
            </a:r>
          </a:p>
          <a:p>
            <a:pPr eaLnBrk="1" hangingPunct="1">
              <a:lnSpc>
                <a:spcPct val="130000"/>
              </a:lnSpc>
              <a:spcBef>
                <a:spcPct val="20000"/>
              </a:spcBef>
              <a:buClr>
                <a:srgbClr val="A50021"/>
              </a:buClr>
              <a:buFontTx/>
              <a:buChar char="•"/>
            </a:pPr>
            <a:r>
              <a:rPr lang="en-US" altLang="en-US"/>
              <a:t>the set of all positive integers             </a:t>
            </a:r>
            <a:endParaRPr lang="en-US" altLang="en-US" b="1">
              <a:solidFill>
                <a:schemeClr val="accent2"/>
              </a:solidFill>
              <a:sym typeface="Euclid Math Two" pitchFamily="18" charset="2"/>
            </a:endParaRPr>
          </a:p>
          <a:p>
            <a:pPr eaLnBrk="1" hangingPunct="1">
              <a:lnSpc>
                <a:spcPct val="130000"/>
              </a:lnSpc>
              <a:spcBef>
                <a:spcPct val="20000"/>
              </a:spcBef>
              <a:buClr>
                <a:srgbClr val="A50021"/>
              </a:buClr>
              <a:buFontTx/>
              <a:buChar char="•"/>
            </a:pPr>
            <a:r>
              <a:rPr lang="en-US" altLang="en-US" b="1"/>
              <a:t>empty set</a:t>
            </a:r>
            <a:r>
              <a:rPr lang="en-US" altLang="en-US"/>
              <a:t>,              , the set with no elements.</a:t>
            </a:r>
            <a:endParaRPr lang="en-US" altLang="en-US" b="1">
              <a:solidFill>
                <a:schemeClr val="accent2"/>
              </a:solidFill>
              <a:sym typeface="Euclid Symbol" pitchFamily="18" charset="2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/>
          </a:p>
        </p:txBody>
      </p:sp>
      <p:sp>
        <p:nvSpPr>
          <p:cNvPr id="8196" name="Text Box 8"/>
          <p:cNvSpPr txBox="1">
            <a:spLocks noChangeArrowheads="1"/>
          </p:cNvSpPr>
          <p:nvPr/>
        </p:nvSpPr>
        <p:spPr bwMode="auto">
          <a:xfrm>
            <a:off x="457200" y="1433513"/>
            <a:ext cx="1971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Well known sets:</a:t>
            </a:r>
          </a:p>
        </p:txBody>
      </p:sp>
      <p:pic>
        <p:nvPicPr>
          <p:cNvPr id="8197" name="Picture 8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0" y="1509713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0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5075" y="1890713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12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675" y="2271713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14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75" y="2652713"/>
            <a:ext cx="441325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0" name="Picture 16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513" y="3109913"/>
            <a:ext cx="928687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471488" y="3657600"/>
            <a:ext cx="1954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Other examples: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533400" y="4205288"/>
            <a:ext cx="8328025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 set of all polynomials with degree at most three: {1, x, x</a:t>
            </a:r>
            <a:r>
              <a:rPr lang="en-US" altLang="zh-TW" baseline="30000"/>
              <a:t>2</a:t>
            </a:r>
            <a:r>
              <a:rPr lang="en-US" altLang="zh-TW"/>
              <a:t>, x</a:t>
            </a:r>
            <a:r>
              <a:rPr lang="en-US" altLang="zh-TW" baseline="30000"/>
              <a:t>3</a:t>
            </a:r>
            <a:r>
              <a:rPr lang="en-US" altLang="zh-TW"/>
              <a:t>, 2x+3x</a:t>
            </a:r>
            <a:r>
              <a:rPr lang="en-US" altLang="zh-TW" baseline="30000"/>
              <a:t>2</a:t>
            </a:r>
            <a:r>
              <a:rPr lang="en-US" altLang="zh-TW"/>
              <a:t>,…}.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The set of all n-bit strings: {000…0, 000…1, …, 111…1}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The set of all triangles without an obtuse angle: {           ,           ,…   }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The set of all graphs with four nodes: {             ,            ,           ,           ,…}</a:t>
            </a:r>
          </a:p>
        </p:txBody>
      </p:sp>
      <p:sp>
        <p:nvSpPr>
          <p:cNvPr id="11283" name="AutoShape 19"/>
          <p:cNvSpPr>
            <a:spLocks noChangeArrowheads="1"/>
          </p:cNvSpPr>
          <p:nvPr/>
        </p:nvSpPr>
        <p:spPr bwMode="auto">
          <a:xfrm>
            <a:off x="6172200" y="5257800"/>
            <a:ext cx="304800" cy="4572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4" name="AutoShape 20"/>
          <p:cNvSpPr>
            <a:spLocks noChangeArrowheads="1"/>
          </p:cNvSpPr>
          <p:nvPr/>
        </p:nvSpPr>
        <p:spPr bwMode="auto">
          <a:xfrm>
            <a:off x="6781800" y="5257800"/>
            <a:ext cx="609600" cy="4572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5" name="Oval 21"/>
          <p:cNvSpPr>
            <a:spLocks noChangeArrowheads="1"/>
          </p:cNvSpPr>
          <p:nvPr/>
        </p:nvSpPr>
        <p:spPr bwMode="auto">
          <a:xfrm>
            <a:off x="5257800" y="579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6" name="Oval 22"/>
          <p:cNvSpPr>
            <a:spLocks noChangeArrowheads="1"/>
          </p:cNvSpPr>
          <p:nvPr/>
        </p:nvSpPr>
        <p:spPr bwMode="auto">
          <a:xfrm>
            <a:off x="5029200" y="609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7" name="Oval 23"/>
          <p:cNvSpPr>
            <a:spLocks noChangeArrowheads="1"/>
          </p:cNvSpPr>
          <p:nvPr/>
        </p:nvSpPr>
        <p:spPr bwMode="auto">
          <a:xfrm>
            <a:off x="5486400" y="609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8" name="Oval 24"/>
          <p:cNvSpPr>
            <a:spLocks noChangeArrowheads="1"/>
          </p:cNvSpPr>
          <p:nvPr/>
        </p:nvSpPr>
        <p:spPr bwMode="auto">
          <a:xfrm>
            <a:off x="5257800" y="6400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flipH="1">
            <a:off x="51054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5105400" y="6172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 flipV="1">
            <a:off x="5334000" y="6172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53340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3" name="Oval 29"/>
          <p:cNvSpPr>
            <a:spLocks noChangeArrowheads="1"/>
          </p:cNvSpPr>
          <p:nvPr/>
        </p:nvSpPr>
        <p:spPr bwMode="auto">
          <a:xfrm>
            <a:off x="6096000" y="579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94" name="Oval 30"/>
          <p:cNvSpPr>
            <a:spLocks noChangeArrowheads="1"/>
          </p:cNvSpPr>
          <p:nvPr/>
        </p:nvSpPr>
        <p:spPr bwMode="auto">
          <a:xfrm>
            <a:off x="5867400" y="609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95" name="Oval 31"/>
          <p:cNvSpPr>
            <a:spLocks noChangeArrowheads="1"/>
          </p:cNvSpPr>
          <p:nvPr/>
        </p:nvSpPr>
        <p:spPr bwMode="auto">
          <a:xfrm>
            <a:off x="6324600" y="609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96" name="Oval 32"/>
          <p:cNvSpPr>
            <a:spLocks noChangeArrowheads="1"/>
          </p:cNvSpPr>
          <p:nvPr/>
        </p:nvSpPr>
        <p:spPr bwMode="auto">
          <a:xfrm>
            <a:off x="6096000" y="6400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 flipH="1">
            <a:off x="59436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>
            <a:off x="5943600" y="6172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 flipV="1">
            <a:off x="6172200" y="6172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61722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1" name="Line 37"/>
          <p:cNvSpPr>
            <a:spLocks noChangeShapeType="1"/>
          </p:cNvSpPr>
          <p:nvPr/>
        </p:nvSpPr>
        <p:spPr bwMode="auto">
          <a:xfrm>
            <a:off x="5943600" y="6172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2" name="Oval 38"/>
          <p:cNvSpPr>
            <a:spLocks noChangeArrowheads="1"/>
          </p:cNvSpPr>
          <p:nvPr/>
        </p:nvSpPr>
        <p:spPr bwMode="auto">
          <a:xfrm>
            <a:off x="6934200" y="579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03" name="Oval 39"/>
          <p:cNvSpPr>
            <a:spLocks noChangeArrowheads="1"/>
          </p:cNvSpPr>
          <p:nvPr/>
        </p:nvSpPr>
        <p:spPr bwMode="auto">
          <a:xfrm>
            <a:off x="6705600" y="609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04" name="Oval 40"/>
          <p:cNvSpPr>
            <a:spLocks noChangeArrowheads="1"/>
          </p:cNvSpPr>
          <p:nvPr/>
        </p:nvSpPr>
        <p:spPr bwMode="auto">
          <a:xfrm>
            <a:off x="7162800" y="609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05" name="Oval 41"/>
          <p:cNvSpPr>
            <a:spLocks noChangeArrowheads="1"/>
          </p:cNvSpPr>
          <p:nvPr/>
        </p:nvSpPr>
        <p:spPr bwMode="auto">
          <a:xfrm>
            <a:off x="6934200" y="6400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06" name="Line 42"/>
          <p:cNvSpPr>
            <a:spLocks noChangeShapeType="1"/>
          </p:cNvSpPr>
          <p:nvPr/>
        </p:nvSpPr>
        <p:spPr bwMode="auto">
          <a:xfrm flipH="1">
            <a:off x="67818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7" name="Line 43"/>
          <p:cNvSpPr>
            <a:spLocks noChangeShapeType="1"/>
          </p:cNvSpPr>
          <p:nvPr/>
        </p:nvSpPr>
        <p:spPr bwMode="auto">
          <a:xfrm>
            <a:off x="6781800" y="6172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8" name="Line 44"/>
          <p:cNvSpPr>
            <a:spLocks noChangeShapeType="1"/>
          </p:cNvSpPr>
          <p:nvPr/>
        </p:nvSpPr>
        <p:spPr bwMode="auto">
          <a:xfrm flipV="1">
            <a:off x="7010400" y="6172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9" name="Line 45"/>
          <p:cNvSpPr>
            <a:spLocks noChangeShapeType="1"/>
          </p:cNvSpPr>
          <p:nvPr/>
        </p:nvSpPr>
        <p:spPr bwMode="auto">
          <a:xfrm>
            <a:off x="70104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0" name="Line 46"/>
          <p:cNvSpPr>
            <a:spLocks noChangeShapeType="1"/>
          </p:cNvSpPr>
          <p:nvPr/>
        </p:nvSpPr>
        <p:spPr bwMode="auto">
          <a:xfrm>
            <a:off x="6781800" y="6172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1" name="Line 47"/>
          <p:cNvSpPr>
            <a:spLocks noChangeShapeType="1"/>
          </p:cNvSpPr>
          <p:nvPr/>
        </p:nvSpPr>
        <p:spPr bwMode="auto">
          <a:xfrm>
            <a:off x="7010400" y="5867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2" name="Oval 48"/>
          <p:cNvSpPr>
            <a:spLocks noChangeArrowheads="1"/>
          </p:cNvSpPr>
          <p:nvPr/>
        </p:nvSpPr>
        <p:spPr bwMode="auto">
          <a:xfrm>
            <a:off x="7772400" y="579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13" name="Oval 49"/>
          <p:cNvSpPr>
            <a:spLocks noChangeArrowheads="1"/>
          </p:cNvSpPr>
          <p:nvPr/>
        </p:nvSpPr>
        <p:spPr bwMode="auto">
          <a:xfrm>
            <a:off x="7543800" y="609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14" name="Oval 50"/>
          <p:cNvSpPr>
            <a:spLocks noChangeArrowheads="1"/>
          </p:cNvSpPr>
          <p:nvPr/>
        </p:nvSpPr>
        <p:spPr bwMode="auto">
          <a:xfrm>
            <a:off x="8001000" y="609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15" name="Oval 51"/>
          <p:cNvSpPr>
            <a:spLocks noChangeArrowheads="1"/>
          </p:cNvSpPr>
          <p:nvPr/>
        </p:nvSpPr>
        <p:spPr bwMode="auto">
          <a:xfrm>
            <a:off x="7772400" y="6400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16" name="Line 52"/>
          <p:cNvSpPr>
            <a:spLocks noChangeShapeType="1"/>
          </p:cNvSpPr>
          <p:nvPr/>
        </p:nvSpPr>
        <p:spPr bwMode="auto">
          <a:xfrm flipH="1">
            <a:off x="7620000" y="5867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8" name="Line 54"/>
          <p:cNvSpPr>
            <a:spLocks noChangeShapeType="1"/>
          </p:cNvSpPr>
          <p:nvPr/>
        </p:nvSpPr>
        <p:spPr bwMode="auto">
          <a:xfrm flipV="1">
            <a:off x="7848600" y="6172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5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6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1" grpId="0"/>
      <p:bldP spid="11283" grpId="0" animBg="1"/>
      <p:bldP spid="11284" grpId="0" animBg="1"/>
      <p:bldP spid="11285" grpId="0" animBg="1"/>
      <p:bldP spid="11286" grpId="0" animBg="1"/>
      <p:bldP spid="11287" grpId="0" animBg="1"/>
      <p:bldP spid="11288" grpId="0" animBg="1"/>
      <p:bldP spid="11289" grpId="0" animBg="1"/>
      <p:bldP spid="11290" grpId="0" animBg="1"/>
      <p:bldP spid="11291" grpId="0" animBg="1"/>
      <p:bldP spid="11292" grpId="0" animBg="1"/>
      <p:bldP spid="11293" grpId="0" animBg="1"/>
      <p:bldP spid="11294" grpId="0" animBg="1"/>
      <p:bldP spid="11295" grpId="0" animBg="1"/>
      <p:bldP spid="11296" grpId="0" animBg="1"/>
      <p:bldP spid="11297" grpId="0" animBg="1"/>
      <p:bldP spid="11298" grpId="0" animBg="1"/>
      <p:bldP spid="11299" grpId="0" animBg="1"/>
      <p:bldP spid="11300" grpId="0" animBg="1"/>
      <p:bldP spid="11301" grpId="0" animBg="1"/>
      <p:bldP spid="11302" grpId="0" animBg="1"/>
      <p:bldP spid="11303" grpId="0" animBg="1"/>
      <p:bldP spid="11304" grpId="0" animBg="1"/>
      <p:bldP spid="11305" grpId="0" animBg="1"/>
      <p:bldP spid="11306" grpId="0" animBg="1"/>
      <p:bldP spid="11307" grpId="0" animBg="1"/>
      <p:bldP spid="11308" grpId="0" animBg="1"/>
      <p:bldP spid="11309" grpId="0" animBg="1"/>
      <p:bldP spid="11310" grpId="0" animBg="1"/>
      <p:bldP spid="11311" grpId="0" animBg="1"/>
      <p:bldP spid="11312" grpId="0" animBg="1"/>
      <p:bldP spid="11313" grpId="0" animBg="1"/>
      <p:bldP spid="11314" grpId="0" animBg="1"/>
      <p:bldP spid="11315" grpId="0" animBg="1"/>
      <p:bldP spid="11316" grpId="0" animBg="1"/>
      <p:bldP spid="113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1"/>
          <p:cNvSpPr txBox="1">
            <a:spLocks noChangeArrowheads="1"/>
          </p:cNvSpPr>
          <p:nvPr/>
        </p:nvSpPr>
        <p:spPr bwMode="auto">
          <a:xfrm>
            <a:off x="1905000" y="1371600"/>
            <a:ext cx="5216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A50021"/>
                </a:solidFill>
              </a:rPr>
              <a:t>Order</a:t>
            </a:r>
            <a:r>
              <a:rPr lang="en-US" altLang="zh-TW"/>
              <a:t>, </a:t>
            </a:r>
            <a:r>
              <a:rPr lang="en-US" altLang="zh-TW">
                <a:solidFill>
                  <a:srgbClr val="008000"/>
                </a:solidFill>
              </a:rPr>
              <a:t>number of occurence</a:t>
            </a:r>
            <a:r>
              <a:rPr lang="en-US" altLang="zh-TW"/>
              <a:t> are not important.</a:t>
            </a:r>
          </a:p>
        </p:txBody>
      </p:sp>
      <p:sp>
        <p:nvSpPr>
          <p:cNvPr id="9219" name="Text Box 12"/>
          <p:cNvSpPr txBox="1">
            <a:spLocks noChangeArrowheads="1"/>
          </p:cNvSpPr>
          <p:nvPr/>
        </p:nvSpPr>
        <p:spPr bwMode="auto">
          <a:xfrm>
            <a:off x="2687638" y="1843088"/>
            <a:ext cx="3492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e.g. {a,b,c} = {c,b,a} = {a,a,b,c,b}</a:t>
            </a: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3581400" y="457200"/>
            <a:ext cx="193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Membership</a:t>
            </a:r>
          </a:p>
        </p:txBody>
      </p:sp>
      <p:sp>
        <p:nvSpPr>
          <p:cNvPr id="58380" name="Text Box 6"/>
          <p:cNvSpPr txBox="1">
            <a:spLocks noChangeArrowheads="1"/>
          </p:cNvSpPr>
          <p:nvPr/>
        </p:nvSpPr>
        <p:spPr bwMode="auto">
          <a:xfrm>
            <a:off x="1735138" y="3429000"/>
            <a:ext cx="2379662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en-US" i="1"/>
              <a:t>x </a:t>
            </a:r>
            <a:r>
              <a:rPr kumimoji="0" lang="en-US" altLang="en-US"/>
              <a:t>is an </a:t>
            </a:r>
            <a:r>
              <a:rPr kumimoji="0" lang="en-US" altLang="en-US">
                <a:solidFill>
                  <a:schemeClr val="accent2"/>
                </a:solidFill>
              </a:rPr>
              <a:t>element</a:t>
            </a:r>
            <a:r>
              <a:rPr kumimoji="0" lang="en-US" altLang="en-US"/>
              <a:t> of </a:t>
            </a:r>
            <a:r>
              <a:rPr kumimoji="0" lang="en-US" altLang="en-US" i="1"/>
              <a:t>A</a:t>
            </a:r>
          </a:p>
          <a:p>
            <a:pPr eaLnBrk="1" hangingPunct="1">
              <a:spcBef>
                <a:spcPct val="50000"/>
              </a:spcBef>
            </a:pPr>
            <a:r>
              <a:rPr kumimoji="0" lang="en-US" altLang="en-US" i="1"/>
              <a:t>x </a:t>
            </a:r>
            <a:r>
              <a:rPr kumimoji="0" lang="en-US" altLang="en-US"/>
              <a:t>is </a:t>
            </a:r>
            <a:r>
              <a:rPr kumimoji="0" lang="en-US" altLang="en-US">
                <a:solidFill>
                  <a:schemeClr val="accent2"/>
                </a:solidFill>
              </a:rPr>
              <a:t>in</a:t>
            </a:r>
            <a:r>
              <a:rPr kumimoji="0" lang="en-US" altLang="en-US"/>
              <a:t> </a:t>
            </a:r>
            <a:r>
              <a:rPr kumimoji="0" lang="en-US" altLang="en-US" i="1"/>
              <a:t>A</a:t>
            </a:r>
          </a:p>
        </p:txBody>
      </p:sp>
      <p:sp>
        <p:nvSpPr>
          <p:cNvPr id="977928" name="Text Box 8"/>
          <p:cNvSpPr txBox="1">
            <a:spLocks noChangeArrowheads="1"/>
          </p:cNvSpPr>
          <p:nvPr/>
        </p:nvSpPr>
        <p:spPr bwMode="auto">
          <a:xfrm>
            <a:off x="5635625" y="4495800"/>
            <a:ext cx="765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0" lang="en-US" altLang="en-US"/>
              <a:t>7</a:t>
            </a:r>
            <a:r>
              <a:rPr kumimoji="0" lang="en-US" altLang="en-US">
                <a:sym typeface="Euclid Symbol" pitchFamily="18" charset="2"/>
              </a:rPr>
              <a:t></a:t>
            </a:r>
            <a:r>
              <a:rPr kumimoji="0" lang="en-US" altLang="en-US"/>
              <a:t> </a:t>
            </a:r>
            <a:r>
              <a:rPr kumimoji="0" lang="en-US" altLang="en-US">
                <a:sym typeface="Euclid Math Two" pitchFamily="18" charset="2"/>
              </a:rPr>
              <a:t></a:t>
            </a:r>
            <a:r>
              <a:rPr kumimoji="0" lang="en-US" altLang="en-US"/>
              <a:t> </a:t>
            </a:r>
            <a:endParaRPr kumimoji="0" lang="en-US" altLang="en-US">
              <a:sym typeface="Euclid Math Two" pitchFamily="18" charset="2"/>
            </a:endParaRPr>
          </a:p>
        </p:txBody>
      </p:sp>
      <p:sp>
        <p:nvSpPr>
          <p:cNvPr id="977929" name="Text Box 9"/>
          <p:cNvSpPr txBox="1">
            <a:spLocks noChangeArrowheads="1"/>
          </p:cNvSpPr>
          <p:nvPr/>
        </p:nvSpPr>
        <p:spPr bwMode="auto">
          <a:xfrm>
            <a:off x="6858000" y="44958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en-US"/>
              <a:t>2/3 </a:t>
            </a:r>
            <a:r>
              <a:rPr kumimoji="0" lang="en-US" altLang="en-US">
                <a:sym typeface="Euclid Symbol" pitchFamily="18" charset="2"/>
              </a:rPr>
              <a:t> </a:t>
            </a:r>
            <a:r>
              <a:rPr kumimoji="0" lang="en-US" altLang="en-US">
                <a:sym typeface="Euclid Math Two" pitchFamily="18" charset="2"/>
              </a:rPr>
              <a:t></a:t>
            </a:r>
          </a:p>
        </p:txBody>
      </p:sp>
      <p:sp>
        <p:nvSpPr>
          <p:cNvPr id="977932" name="Text Box 12"/>
          <p:cNvSpPr txBox="1">
            <a:spLocks noChangeArrowheads="1"/>
          </p:cNvSpPr>
          <p:nvPr/>
        </p:nvSpPr>
        <p:spPr bwMode="auto">
          <a:xfrm>
            <a:off x="304800" y="4495800"/>
            <a:ext cx="5445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e.g.</a:t>
            </a:r>
          </a:p>
        </p:txBody>
      </p:sp>
      <p:sp>
        <p:nvSpPr>
          <p:cNvPr id="58385" name="Text Box 13"/>
          <p:cNvSpPr txBox="1">
            <a:spLocks noChangeArrowheads="1"/>
          </p:cNvSpPr>
          <p:nvPr/>
        </p:nvSpPr>
        <p:spPr bwMode="auto">
          <a:xfrm>
            <a:off x="687388" y="2590800"/>
            <a:ext cx="7770812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The most basic question in set theory is whether an element is in a set.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914400" y="4495800"/>
            <a:ext cx="7107238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Recall that Z is the set of all integers.  So             and                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Let P be the set of all prime numbers.  Then               and 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Let Q be the set of all rational numbers.  Then               and </a:t>
            </a:r>
          </a:p>
        </p:txBody>
      </p:sp>
      <p:sp>
        <p:nvSpPr>
          <p:cNvPr id="58388" name="Text Box 6"/>
          <p:cNvSpPr txBox="1">
            <a:spLocks noChangeArrowheads="1"/>
          </p:cNvSpPr>
          <p:nvPr/>
        </p:nvSpPr>
        <p:spPr bwMode="auto">
          <a:xfrm>
            <a:off x="5791200" y="3411538"/>
            <a:ext cx="28194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en-US" altLang="en-US" i="1"/>
              <a:t>x </a:t>
            </a:r>
            <a:r>
              <a:rPr kumimoji="0" lang="en-US" altLang="en-US"/>
              <a:t>is not an </a:t>
            </a:r>
            <a:r>
              <a:rPr kumimoji="0" lang="en-US" altLang="en-US">
                <a:solidFill>
                  <a:schemeClr val="accent2"/>
                </a:solidFill>
              </a:rPr>
              <a:t>element</a:t>
            </a:r>
            <a:r>
              <a:rPr kumimoji="0" lang="en-US" altLang="en-US"/>
              <a:t> of </a:t>
            </a:r>
            <a:r>
              <a:rPr kumimoji="0" lang="en-US" altLang="en-US" i="1"/>
              <a:t>A</a:t>
            </a:r>
          </a:p>
          <a:p>
            <a:pPr eaLnBrk="1" hangingPunct="1">
              <a:spcBef>
                <a:spcPct val="50000"/>
              </a:spcBef>
            </a:pPr>
            <a:r>
              <a:rPr kumimoji="0" lang="en-US" altLang="en-US" i="1"/>
              <a:t>x </a:t>
            </a:r>
            <a:r>
              <a:rPr kumimoji="0" lang="en-US" altLang="en-US"/>
              <a:t>is not </a:t>
            </a:r>
            <a:r>
              <a:rPr kumimoji="0" lang="en-US" altLang="en-US">
                <a:solidFill>
                  <a:schemeClr val="accent2"/>
                </a:solidFill>
              </a:rPr>
              <a:t>in</a:t>
            </a:r>
            <a:r>
              <a:rPr kumimoji="0" lang="en-US" altLang="en-US"/>
              <a:t> </a:t>
            </a:r>
            <a:r>
              <a:rPr kumimoji="0" lang="en-US" altLang="en-US" i="1"/>
              <a:t>A</a:t>
            </a:r>
          </a:p>
        </p:txBody>
      </p:sp>
      <p:pic>
        <p:nvPicPr>
          <p:cNvPr id="58389" name="Picture 21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429000"/>
            <a:ext cx="99060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1" name="Picture 2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29000"/>
            <a:ext cx="990600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3" name="Picture 25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145088"/>
            <a:ext cx="8382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5" name="Picture 27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106988"/>
            <a:ext cx="1003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7" name="Picture 29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900" y="5638800"/>
            <a:ext cx="9144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9" name="Picture 31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0" y="5638800"/>
            <a:ext cx="901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6858000" y="6172200"/>
            <a:ext cx="19446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(will prove later)</a:t>
            </a:r>
          </a:p>
        </p:txBody>
      </p:sp>
      <p:sp>
        <p:nvSpPr>
          <p:cNvPr id="58401" name="Line 33"/>
          <p:cNvSpPr>
            <a:spLocks noChangeShapeType="1"/>
          </p:cNvSpPr>
          <p:nvPr/>
        </p:nvSpPr>
        <p:spPr bwMode="auto">
          <a:xfrm flipV="1">
            <a:off x="7924800" y="6019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1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0" grpId="0"/>
      <p:bldP spid="977928" grpId="0"/>
      <p:bldP spid="977929" grpId="0"/>
      <p:bldP spid="977932" grpId="0"/>
      <p:bldP spid="58385" grpId="0" animBg="1"/>
      <p:bldP spid="58388" grpId="0"/>
      <p:bldP spid="58400" grpId="0"/>
      <p:bldP spid="5840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3429000" y="457200"/>
            <a:ext cx="221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Size of a Set</a:t>
            </a:r>
          </a:p>
        </p:txBody>
      </p:sp>
      <p:sp>
        <p:nvSpPr>
          <p:cNvPr id="10243" name="Text Box 19"/>
          <p:cNvSpPr txBox="1">
            <a:spLocks noChangeArrowheads="1"/>
          </p:cNvSpPr>
          <p:nvPr/>
        </p:nvSpPr>
        <p:spPr bwMode="auto">
          <a:xfrm>
            <a:off x="457200" y="1219200"/>
            <a:ext cx="5005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In this course we mostly focus on finite sets.</a:t>
            </a: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533400" y="3200400"/>
            <a:ext cx="7053263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e.g. if S = {2, 3, 5, 7, 11, 13, 17, 19}, then |S|=8.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if S = {CSC1130, CSC2110, ERG2020, MAT2510}, then |S|=4.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      if S = {{1,2}, {1,3}, {1,4}, {2,3}, {2,4}, {3,4}}, then |S|=6.</a:t>
            </a: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509588" y="4795838"/>
            <a:ext cx="7389812" cy="160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Later we will study how to determine the size of the following sets:</a:t>
            </a:r>
          </a:p>
          <a:p>
            <a:pPr lvl="1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	the set of poker hands which are “full house”.</a:t>
            </a:r>
          </a:p>
          <a:p>
            <a:pPr lvl="1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	the set of n-bit strings without three consecutive ones.</a:t>
            </a:r>
          </a:p>
          <a:p>
            <a:pPr lvl="1" eaLnBrk="1" hangingPunct="1"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	the set of valid ways to add n pairs of parentheses</a:t>
            </a:r>
          </a:p>
        </p:txBody>
      </p:sp>
      <p:sp>
        <p:nvSpPr>
          <p:cNvPr id="10246" name="Rectangle 22"/>
          <p:cNvSpPr>
            <a:spLocks noChangeArrowheads="1"/>
          </p:cNvSpPr>
          <p:nvPr/>
        </p:nvSpPr>
        <p:spPr bwMode="auto">
          <a:xfrm>
            <a:off x="533400" y="1954213"/>
            <a:ext cx="5867400" cy="78898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3333FF"/>
                </a:solidFill>
              </a:rPr>
              <a:t>Definition:</a:t>
            </a:r>
            <a:r>
              <a:rPr lang="en-US" altLang="zh-TW"/>
              <a:t> The </a:t>
            </a:r>
            <a:r>
              <a:rPr lang="en-US" altLang="zh-TW" b="1"/>
              <a:t>size</a:t>
            </a:r>
            <a:r>
              <a:rPr lang="en-US" altLang="zh-TW"/>
              <a:t> of a set S, denoted by </a:t>
            </a:r>
            <a:r>
              <a:rPr lang="en-US" altLang="zh-TW" b="1"/>
              <a:t>|S|,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is defined as the number of elements contained in S.</a:t>
            </a:r>
          </a:p>
        </p:txBody>
      </p:sp>
    </p:spTree>
    <p:extLst>
      <p:ext uri="{BB962C8B-B14F-4D97-AF65-F5344CB8AC3E}">
        <p14:creationId xmlns:p14="http://schemas.microsoft.com/office/powerpoint/2010/main" val="174271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962400" y="457200"/>
            <a:ext cx="1195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Subset</a:t>
            </a:r>
          </a:p>
        </p:txBody>
      </p:sp>
      <p:sp>
        <p:nvSpPr>
          <p:cNvPr id="11267" name="Text Box 16"/>
          <p:cNvSpPr txBox="1">
            <a:spLocks noChangeArrowheads="1"/>
          </p:cNvSpPr>
          <p:nvPr/>
        </p:nvSpPr>
        <p:spPr bwMode="auto">
          <a:xfrm>
            <a:off x="990600" y="1295400"/>
            <a:ext cx="7273925" cy="788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3333FF"/>
                </a:solidFill>
              </a:rPr>
              <a:t>Definition:</a:t>
            </a:r>
            <a:r>
              <a:rPr lang="en-US" altLang="zh-TW"/>
              <a:t> Given two sets A and B, we say A is a </a:t>
            </a:r>
            <a:r>
              <a:rPr lang="en-US" altLang="zh-TW" b="1"/>
              <a:t>subset</a:t>
            </a:r>
            <a:r>
              <a:rPr lang="en-US" altLang="zh-TW"/>
              <a:t> of B,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denoted by             , if every element of A is also an element of B. </a:t>
            </a:r>
          </a:p>
        </p:txBody>
      </p:sp>
      <p:sp>
        <p:nvSpPr>
          <p:cNvPr id="11268" name="Oval 19"/>
          <p:cNvSpPr>
            <a:spLocks noChangeArrowheads="1"/>
          </p:cNvSpPr>
          <p:nvPr/>
        </p:nvSpPr>
        <p:spPr bwMode="auto">
          <a:xfrm>
            <a:off x="3962400" y="2667000"/>
            <a:ext cx="7620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Oval 20"/>
          <p:cNvSpPr>
            <a:spLocks noChangeArrowheads="1"/>
          </p:cNvSpPr>
          <p:nvPr/>
        </p:nvSpPr>
        <p:spPr bwMode="auto">
          <a:xfrm>
            <a:off x="3810000" y="2438400"/>
            <a:ext cx="15240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0" name="Text Box 21"/>
          <p:cNvSpPr txBox="1">
            <a:spLocks noChangeArrowheads="1"/>
          </p:cNvSpPr>
          <p:nvPr/>
        </p:nvSpPr>
        <p:spPr bwMode="auto">
          <a:xfrm>
            <a:off x="4098925" y="2784475"/>
            <a:ext cx="3508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</a:p>
        </p:txBody>
      </p:sp>
      <p:sp>
        <p:nvSpPr>
          <p:cNvPr id="11271" name="Text Box 22"/>
          <p:cNvSpPr txBox="1">
            <a:spLocks noChangeArrowheads="1"/>
          </p:cNvSpPr>
          <p:nvPr/>
        </p:nvSpPr>
        <p:spPr bwMode="auto">
          <a:xfrm>
            <a:off x="4876800" y="2743200"/>
            <a:ext cx="328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B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304800" y="3733800"/>
            <a:ext cx="7929563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If A={4, 8, 12, 16} and B={2, 4, 6, 8, 10, 12, 14, 16}, then              but 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             because every element in A is an element of A.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           for any A because the empty set has no elements.</a:t>
            </a:r>
          </a:p>
          <a:p>
            <a:pPr eaLnBrk="1" hangingPunct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eaLnBrk="1" hangingPunct="1">
              <a:buClr>
                <a:srgbClr val="A50021"/>
              </a:buClr>
              <a:buFontTx/>
              <a:buChar char="•"/>
            </a:pPr>
            <a:r>
              <a:rPr lang="en-US" altLang="zh-TW"/>
              <a:t> If A is the set of prime numbers and B is the set of odd numbers, then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 </a:t>
            </a:r>
          </a:p>
        </p:txBody>
      </p:sp>
      <p:pic>
        <p:nvPicPr>
          <p:cNvPr id="3097" name="Picture 2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810000"/>
            <a:ext cx="7620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9" name="Picture 2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473700"/>
            <a:ext cx="7620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1" name="Picture 29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343400"/>
            <a:ext cx="7620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3" name="Picture 31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810000"/>
            <a:ext cx="7620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1050925" y="6024563"/>
            <a:ext cx="3856038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8000"/>
                </a:solidFill>
              </a:rPr>
              <a:t>Fact:</a:t>
            </a:r>
            <a:r>
              <a:rPr lang="en-US" altLang="zh-TW"/>
              <a:t> If              , then |A| &lt;= |B|. </a:t>
            </a:r>
          </a:p>
        </p:txBody>
      </p:sp>
      <p:pic>
        <p:nvPicPr>
          <p:cNvPr id="3105" name="Picture 33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6122988"/>
            <a:ext cx="7620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7" name="Picture 35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876800"/>
            <a:ext cx="6858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0" name="Picture 36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752600"/>
            <a:ext cx="7620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315200" y="2971800"/>
            <a:ext cx="1508125" cy="3698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not a subset</a:t>
            </a:r>
          </a:p>
        </p:txBody>
      </p:sp>
      <p:cxnSp>
        <p:nvCxnSpPr>
          <p:cNvPr id="19" name="Straight Arrow Connector 18"/>
          <p:cNvCxnSpPr>
            <a:cxnSpLocks noChangeShapeType="1"/>
            <a:stCxn id="17" idx="2"/>
          </p:cNvCxnSpPr>
          <p:nvPr/>
        </p:nvCxnSpPr>
        <p:spPr bwMode="auto">
          <a:xfrm rot="16200000" flipH="1">
            <a:off x="7953376" y="3457575"/>
            <a:ext cx="392112" cy="1603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64585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4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703513" y="457200"/>
            <a:ext cx="3697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Proper Subset, Equality</a:t>
            </a:r>
          </a:p>
        </p:txBody>
      </p:sp>
      <p:sp>
        <p:nvSpPr>
          <p:cNvPr id="12291" name="Text Box 15"/>
          <p:cNvSpPr txBox="1">
            <a:spLocks noChangeArrowheads="1"/>
          </p:cNvSpPr>
          <p:nvPr/>
        </p:nvSpPr>
        <p:spPr bwMode="auto">
          <a:xfrm>
            <a:off x="838200" y="1295400"/>
            <a:ext cx="7500938" cy="12017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3333FF"/>
                </a:solidFill>
              </a:rPr>
              <a:t>Definition:</a:t>
            </a:r>
            <a:r>
              <a:rPr lang="en-US" altLang="zh-TW"/>
              <a:t> Given two sets A and B, we say A is a </a:t>
            </a:r>
            <a:r>
              <a:rPr lang="en-US" altLang="zh-TW" b="1"/>
              <a:t>proper subset</a:t>
            </a:r>
            <a:r>
              <a:rPr lang="en-US" altLang="zh-TW"/>
              <a:t> of B,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denoted by             , if every element of A is an element of B,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/>
              <a:t>But there is an element in B that is not contained in A. </a:t>
            </a:r>
          </a:p>
        </p:txBody>
      </p:sp>
      <p:pic>
        <p:nvPicPr>
          <p:cNvPr id="12292" name="Picture 1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778000"/>
            <a:ext cx="7620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Oval 19"/>
          <p:cNvSpPr>
            <a:spLocks noChangeArrowheads="1"/>
          </p:cNvSpPr>
          <p:nvPr/>
        </p:nvSpPr>
        <p:spPr bwMode="auto">
          <a:xfrm>
            <a:off x="1219200" y="3048000"/>
            <a:ext cx="7620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Oval 20"/>
          <p:cNvSpPr>
            <a:spLocks noChangeArrowheads="1"/>
          </p:cNvSpPr>
          <p:nvPr/>
        </p:nvSpPr>
        <p:spPr bwMode="auto">
          <a:xfrm>
            <a:off x="1066800" y="2819400"/>
            <a:ext cx="15240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5" name="Text Box 21"/>
          <p:cNvSpPr txBox="1">
            <a:spLocks noChangeArrowheads="1"/>
          </p:cNvSpPr>
          <p:nvPr/>
        </p:nvSpPr>
        <p:spPr bwMode="auto">
          <a:xfrm>
            <a:off x="1355725" y="3165475"/>
            <a:ext cx="3508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</a:p>
        </p:txBody>
      </p:sp>
      <p:sp>
        <p:nvSpPr>
          <p:cNvPr id="12296" name="Text Box 22"/>
          <p:cNvSpPr txBox="1">
            <a:spLocks noChangeArrowheads="1"/>
          </p:cNvSpPr>
          <p:nvPr/>
        </p:nvSpPr>
        <p:spPr bwMode="auto">
          <a:xfrm>
            <a:off x="2133600" y="3124200"/>
            <a:ext cx="328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B</a:t>
            </a:r>
          </a:p>
        </p:txBody>
      </p:sp>
      <p:sp>
        <p:nvSpPr>
          <p:cNvPr id="12297" name="Oval 22"/>
          <p:cNvSpPr>
            <a:spLocks noChangeArrowheads="1"/>
          </p:cNvSpPr>
          <p:nvPr/>
        </p:nvSpPr>
        <p:spPr bwMode="auto">
          <a:xfrm>
            <a:off x="2057400" y="34290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0439" name="Text Box 23"/>
          <p:cNvSpPr txBox="1">
            <a:spLocks noChangeArrowheads="1"/>
          </p:cNvSpPr>
          <p:nvPr/>
        </p:nvSpPr>
        <p:spPr bwMode="auto">
          <a:xfrm>
            <a:off x="3270250" y="3048000"/>
            <a:ext cx="37401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8000"/>
                </a:solidFill>
              </a:rPr>
              <a:t>Fact:</a:t>
            </a:r>
            <a:r>
              <a:rPr lang="en-US" altLang="zh-TW"/>
              <a:t> If              , then |A| &lt; |B|. </a:t>
            </a:r>
          </a:p>
        </p:txBody>
      </p:sp>
      <p:pic>
        <p:nvPicPr>
          <p:cNvPr id="60441" name="Picture 2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136900"/>
            <a:ext cx="7620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42" name="Text Box 26"/>
          <p:cNvSpPr txBox="1">
            <a:spLocks noChangeArrowheads="1"/>
          </p:cNvSpPr>
          <p:nvPr/>
        </p:nvSpPr>
        <p:spPr bwMode="auto">
          <a:xfrm>
            <a:off x="838200" y="4343400"/>
            <a:ext cx="78152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3333FF"/>
                </a:solidFill>
              </a:rPr>
              <a:t>Definition:</a:t>
            </a:r>
            <a:r>
              <a:rPr lang="en-US" altLang="zh-TW"/>
              <a:t> Given two sets A and B, we say A = B if             and              .</a:t>
            </a:r>
          </a:p>
        </p:txBody>
      </p:sp>
      <p:pic>
        <p:nvPicPr>
          <p:cNvPr id="60443" name="Picture 27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419600"/>
            <a:ext cx="7620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45" name="Picture 29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413250"/>
            <a:ext cx="7620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46" name="Text Box 30"/>
          <p:cNvSpPr txBox="1">
            <a:spLocks noChangeArrowheads="1"/>
          </p:cNvSpPr>
          <p:nvPr/>
        </p:nvSpPr>
        <p:spPr bwMode="auto">
          <a:xfrm>
            <a:off x="3276600" y="5257800"/>
            <a:ext cx="34448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008000"/>
                </a:solidFill>
              </a:rPr>
              <a:t>Fact:</a:t>
            </a:r>
            <a:r>
              <a:rPr lang="en-US" altLang="zh-TW"/>
              <a:t> If A = B, then |A| = |B|. </a:t>
            </a:r>
          </a:p>
        </p:txBody>
      </p:sp>
      <p:sp>
        <p:nvSpPr>
          <p:cNvPr id="2" name="Oval 20"/>
          <p:cNvSpPr>
            <a:spLocks noChangeArrowheads="1"/>
          </p:cNvSpPr>
          <p:nvPr/>
        </p:nvSpPr>
        <p:spPr bwMode="auto">
          <a:xfrm>
            <a:off x="1066800" y="5105400"/>
            <a:ext cx="15240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838200" y="5043488"/>
            <a:ext cx="3508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A</a:t>
            </a:r>
          </a:p>
        </p:txBody>
      </p:sp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2438400" y="5029200"/>
            <a:ext cx="328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05848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9" grpId="0" animBg="1"/>
      <p:bldP spid="60442" grpId="0" animBg="1"/>
      <p:bldP spid="60446" grpId="0" animBg="1"/>
      <p:bldP spid="2" grpId="0" animBg="1"/>
      <p:bldP spid="3" grpId="0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53"/>
  <p:tag name="DEFAULTHEIGHT" val="2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x \in A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4"/>
  <p:tag name="PICTUREFILESIZE" val="2393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\overline{(A \cup C)} \cup \overline{(B \cup C)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99"/>
  <p:tag name="PICTUREFILESIZE" val="8413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(\overline{A} \cap \overline{C}) \cup \overline{(B \cup C)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99"/>
  <p:tag name="PICTUREFILESIZE" val="8649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(\overline{A} \cap \overline{C}) \cup (\overline{B} \cap \overline{C}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97"/>
  <p:tag name="PICTUREFILESIZE" val="8549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(\overline{A} \cup \overline{B}) \cap \overline{C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0"/>
  <p:tag name="PICTUREFILESIZE" val="597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overline{((A \cup C) \cap (B \cup C))} = (\overline{A} \cup \overline{B}) \cup \overline{C}?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51"/>
  <p:tag name="PICTUREFILESIZE" val="1414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neq (\overline{A} \cup \overline{B}) \cup \overline{C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0"/>
  <p:tag name="PICTUREFILESIZE" val="6343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- (A \cap B) = A - B?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17"/>
  <p:tag name="PICTUREFILESIZE" val="8137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(A \cup B) - C = (A - C) \cup (B - C)?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37"/>
  <p:tag name="PICTUREFILESIZE" val="13706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overline{(A \cup B \cup C)} = \overline{A} \cap \overline{B} \cap \overline{C}?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53"/>
  <p:tag name="PICTUREFILESIZE" val="1064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97 \in 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6"/>
  <p:tag name="PICTUREFILESIZE" val="298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321 \notin 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9"/>
  <p:tag name="PICTUREFILESIZE" val="402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0.5 \in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2"/>
  <p:tag name="PICTUREFILESIZE" val="374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sqrt{2} \notin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1"/>
  <p:tag name="PICTUREFILESIZE" val="477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\subseteq B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0"/>
  <p:tag name="PICTUREFILESIZE" val="263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\not\subseteq B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0"/>
  <p:tag name="PICTUREFILESIZE" val="312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\subseteq A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0"/>
  <p:tag name="PICTUREFILESIZE" val="243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B \not\subseteq A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0"/>
  <p:tag name="PICTUREFILESIZE" val="298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\subseteq B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0"/>
  <p:tag name="PICTUREFILESIZE" val="263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{x~|~x~{\rm is~a~real~number~and~}-2 &lt; x &lt; 5\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10"/>
  <p:tag name="PICTUREFILESIZE" val="1529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mptyset \subseteq A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4"/>
  <p:tag name="PICTUREFILESIZE" val="259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\subseteq B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0"/>
  <p:tag name="PICTUREFILESIZE" val="263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\subset B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0"/>
  <p:tag name="PICTUREFILESIZE" val="255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\subset B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0"/>
  <p:tag name="PICTUREFILESIZE" val="255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\subseteq B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0"/>
  <p:tag name="PICTUREFILESIZE" val="263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B \subseteq A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0"/>
  <p:tag name="PICTUREFILESIZE" val="253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fonts}&#10;\begin{document}&#10;\[{\mathbb Z} \subset {\mathbb R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6"/>
  <p:tag name="PICTUREFILESIZE" val="284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i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65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i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65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subsete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69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{x~|~x~{\rm is~a~prime~number~and~} x &lt; 1000\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00"/>
  <p:tag name="PICTUREFILESIZE" val="1669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subsete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69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subsete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69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subsete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69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subsete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69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subset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64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subset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64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|A \cup B| = |A| + |B| - |A \cap B|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74"/>
  <p:tag name="PICTUREFILESIZE" val="8459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\cap B = \{x \in U~|~x \in A {\rm~and~} x \in B\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44"/>
  <p:tag name="PICTUREFILESIZE" val="13728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\cup B = \{x \in U~|~x \in A {\rm~or~} x \in B\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28"/>
  <p:tag name="PICTUREFILESIZE" val="1261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- B = \{x \in U~|~x \in A {\rm~and~} x \notin B\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47"/>
  <p:tag name="PICTUREFILESIZE" val="1395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fonts}&#10;\begin{document}&#10;\[{\mathbb R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109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overline{A} = A^c = \{x \in U~|~x \notin A\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52"/>
  <p:tag name="PICTUREFILESIZE" val="9837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|A - B| = |A| - |A \cap B|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18"/>
  <p:tag name="PICTUREFILESIZE" val="673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overline{A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6"/>
  <p:tag name="PICTUREFILESIZE" val="88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overline{B} \subseteq \overline{A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2"/>
  <p:tag name="PICTUREFILESIZE" val="266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\subseteq B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0"/>
  <p:tag name="PICTUREFILESIZE" val="2637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ca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516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cu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518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ca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516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cu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518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i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65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fonts}&#10;\begin{document}&#10;\[{\mathbb C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1184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i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657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i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657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i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657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i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657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i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657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ca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516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cu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518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= A_1 \cup A_2 \cup \cdots \cup A_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21"/>
  <p:tag name="PICTUREFILESIZE" val="7169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cu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518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cu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51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fonts}&#10;\begin{document}&#10;\[{\mathbb Z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104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i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657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i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657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i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657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cu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518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subset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"/>
  <p:tag name="PICTUREFILESIZE" val="64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\times B = \{ (a,b)~|~a \in A {\rm~and~} b \in B\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38"/>
  <p:tag name="PICTUREFILESIZE" val="1538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\times B \times C= \{ (a,b,c)~|~a \in A {\rm~and~} b \in B {\rm~and~} c \in C\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78"/>
  <p:tag name="PICTUREFILESIZE" val="21398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ca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516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ca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516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ca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51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fonts}&#10;\begin{document}&#10;\[{\mathbb Z}^+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9"/>
  <p:tag name="PICTUREFILESIZE" val="132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cu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518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\cap B \subseteq A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0"/>
  <p:tag name="PICTUREFILESIZE" val="4187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\subseteq A \cup B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9"/>
  <p:tag name="PICTUREFILESIZE" val="418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{\rm~if~} A \subseteq B {\rm~and~} B \subseteq C, {\rm~then~} A \subseteq C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27"/>
  <p:tag name="PICTUREFILESIZE" val="13187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\cap \overline{A} = \emptyset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6"/>
  <p:tag name="PICTUREFILESIZE" val="3768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\cup B = (A-B) \cup (B-A) \cup (A \cap B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63"/>
  <p:tag name="PICTUREFILESIZE" val="14093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overline{\overline{A}} = A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3"/>
  <p:tag name="PICTUREFILESIZE" val="2137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\cup (B \cap C) = (A \cup B) \cap (A \cup C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18"/>
  <p:tag name="PICTUREFILESIZE" val="1368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\cap (B \cup C) = (A \cap B) \cup (A \cap C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18"/>
  <p:tag name="PICTUREFILESIZE" val="13779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\cup (B \cap C) = (A \cup B) \cap (A \cup C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18"/>
  <p:tag name="PICTUREFILESIZE" val="1368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amsfonts}&#10;\begin{document}&#10;\[\emptyset = \{\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1"/>
  <p:tag name="PICTUREFILESIZE" val="2330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= S_1 \cup S_2 \cup S_4 \cup S_5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10"/>
  <p:tag name="PICTUREFILESIZE" val="7988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 \cup (B \cap C) = S_1 \cup S_2 \cup S_4 \cup S_5 \cup S_6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57"/>
  <p:tag name="PICTUREFILESIZE" val="1405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B \cap C = S_4 \cup S_6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7"/>
  <p:tag name="PICTUREFILESIZE" val="6774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(A \cup B) = S_1 \cup S_2 \cup S_3 \cup S_4 \cup S_5 \cup S_6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63"/>
  <p:tag name="PICTUREFILESIZE" val="13967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(A \cup C) = S_1 \cup S_2 \cup S_4 \cup S_5 \cup S_6 \cup S_7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63"/>
  <p:tag name="PICTUREFILESIZE" val="13373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(A \cup B) \cap (A \cup C) = S_1 \cup S_2 \cup S_4 \cup S_5 \cup S_6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14"/>
  <p:tag name="PICTUREFILESIZE" val="16499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overline{A \cup B} = \overline{A} \cap \overline{B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4"/>
  <p:tag name="PICTUREFILESIZE" val="5340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overline{A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6"/>
  <p:tag name="PICTUREFILESIZE" val="887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overline{B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8"/>
  <p:tag name="PICTUREFILESIZE" val="106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overline{A \cup B} = \overline{A} \cap \overline{B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4"/>
  <p:tag name="PICTUREFILESIZE" val="534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x \notin A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4"/>
  <p:tag name="PICTUREFILESIZE" val="2827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overline{A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6"/>
  <p:tag name="PICTUREFILESIZE" val="887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overline{B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8"/>
  <p:tag name="PICTUREFILESIZE" val="106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overline{A \cap B} = \overline{A} \cup \overline{B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4"/>
  <p:tag name="PICTUREFILESIZE" val="5373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overline{A \cap B} = \overline{A} \cup \overline{B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4"/>
  <p:tag name="PICTUREFILESIZE" val="5373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(A - B) \cup (B - C) = A - C?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77"/>
  <p:tag name="PICTUREFILESIZE" val="10952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(A - B) \cup (B - C) = A - C?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77"/>
  <p:tag name="PICTUREFILESIZE" val="10952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overline{(\overline{A} \cap \overline{B})} = A \cup B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63"/>
  <p:tag name="PICTUREFILESIZE" val="7187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overline{(\overline{A} \cap \overline{B})} = \overline{\overline{A}} \cup \overline{\overline{B}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64"/>
  <p:tag name="PICTUREFILESIZE" val="7207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A \cup B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80"/>
  <p:tag name="PICTUREFILESIZE" val="2735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overline{((A \cup C) \cap (B \cup C))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94"/>
  <p:tag name="PICTUREFILESIZE" val="907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16132</TotalTime>
  <Words>3086</Words>
  <Application>Microsoft Office PowerPoint</Application>
  <PresentationFormat>On-screen Show (4:3)</PresentationFormat>
  <Paragraphs>475</Paragraphs>
  <Slides>43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Default Design</vt:lpstr>
      <vt:lpstr>Equation</vt:lpstr>
      <vt:lpstr>Set Theory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Mathematics</dc:title>
  <dc:creator>CSE</dc:creator>
  <cp:lastModifiedBy>DELL</cp:lastModifiedBy>
  <cp:revision>349</cp:revision>
  <dcterms:created xsi:type="dcterms:W3CDTF">2007-08-29T04:27:34Z</dcterms:created>
  <dcterms:modified xsi:type="dcterms:W3CDTF">2015-02-23T04:03:52Z</dcterms:modified>
</cp:coreProperties>
</file>