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Default Extension="wmf" ContentType="image/x-wmf"/>
  <Override PartName="/ppt/slides/slide48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8"/>
  </p:notesMasterIdLst>
  <p:sldIdLst>
    <p:sldId id="309" r:id="rId2"/>
    <p:sldId id="327" r:id="rId3"/>
    <p:sldId id="305" r:id="rId4"/>
    <p:sldId id="328" r:id="rId5"/>
    <p:sldId id="307" r:id="rId6"/>
    <p:sldId id="326" r:id="rId7"/>
    <p:sldId id="306" r:id="rId8"/>
    <p:sldId id="314" r:id="rId9"/>
    <p:sldId id="313" r:id="rId10"/>
    <p:sldId id="312" r:id="rId11"/>
    <p:sldId id="257" r:id="rId12"/>
    <p:sldId id="303" r:id="rId13"/>
    <p:sldId id="315" r:id="rId14"/>
    <p:sldId id="316" r:id="rId15"/>
    <p:sldId id="317" r:id="rId16"/>
    <p:sldId id="318" r:id="rId17"/>
    <p:sldId id="319" r:id="rId18"/>
    <p:sldId id="321" r:id="rId19"/>
    <p:sldId id="322" r:id="rId20"/>
    <p:sldId id="323" r:id="rId21"/>
    <p:sldId id="324" r:id="rId22"/>
    <p:sldId id="260" r:id="rId23"/>
    <p:sldId id="325" r:id="rId24"/>
    <p:sldId id="304" r:id="rId25"/>
    <p:sldId id="262" r:id="rId26"/>
    <p:sldId id="263" r:id="rId27"/>
    <p:sldId id="265" r:id="rId28"/>
    <p:sldId id="300" r:id="rId29"/>
    <p:sldId id="301" r:id="rId30"/>
    <p:sldId id="302" r:id="rId31"/>
    <p:sldId id="266" r:id="rId32"/>
    <p:sldId id="267" r:id="rId33"/>
    <p:sldId id="268" r:id="rId34"/>
    <p:sldId id="269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333" r:id="rId63"/>
    <p:sldId id="298" r:id="rId64"/>
    <p:sldId id="299" r:id="rId65"/>
    <p:sldId id="329" r:id="rId66"/>
    <p:sldId id="33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3A9C-65DF-40E0-8338-1D8D0053AFBB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BBAD9-6362-4501-A3BC-C2FDCD28C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307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1EEAF-8DFB-440C-A2CB-6F1372BBCDED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79299" indent="-36829963"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9336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8672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8008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7345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35C82C-2935-4021-9940-7302A28A344C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/>
              <a:t>44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6623" tIns="43312" rIns="86623" bIns="43312"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79299" indent="-36829963"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9336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8672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8008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7345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4BDD47A-BBD6-488C-8A7F-C1B2E15DC930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/>
              <a:t>46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= </a:t>
            </a:r>
            <a:r>
              <a:rPr lang="en-US" dirty="0" err="1" smtClean="0"/>
              <a:t>r</a:t>
            </a:r>
            <a:r>
              <a:rPr lang="en-US" dirty="0" smtClean="0"/>
              <a:t> is correct. It depends how you initialize </a:t>
            </a:r>
            <a:r>
              <a:rPr lang="en-US" dirty="0" err="1" smtClean="0"/>
              <a:t>r</a:t>
            </a:r>
            <a:r>
              <a:rPr lang="en-US" dirty="0" smtClean="0"/>
              <a:t>.</a:t>
            </a:r>
            <a:r>
              <a:rPr lang="en-US" baseline="0" dirty="0" smtClean="0"/>
              <a:t> We initialize to the same position as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BBAD9-6362-4501-A3BC-C2FDCD28C66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Dequeue</a:t>
            </a:r>
            <a:r>
              <a:rPr lang="en-US" dirty="0" smtClean="0"/>
              <a:t> does take O(1) time because it</a:t>
            </a:r>
            <a:r>
              <a:rPr lang="en-US" baseline="0" dirty="0" smtClean="0"/>
              <a:t> removes the first element not the last!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BBAD9-6362-4501-A3BC-C2FDCD28C66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79299" indent="-36829963"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9336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8672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8008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7345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C5E6F66-E1DF-41FD-8FB4-728EAB4EF3E7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/>
              <a:t>59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1EEAF-8DFB-440C-A2CB-6F1372BBCDED}" type="slidenum">
              <a:rPr lang="he-IL" smtClean="0"/>
              <a:pPr/>
              <a:t>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BCA3B-7804-4253-AA59-860B06EBF3B9}" type="slidenum">
              <a:rPr lang="he-IL" smtClean="0"/>
              <a:pPr/>
              <a:t>10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280988"/>
            <a:ext cx="4081463" cy="30607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775" y="3652211"/>
            <a:ext cx="6197044" cy="5202449"/>
          </a:xfrm>
          <a:noFill/>
          <a:ln/>
        </p:spPr>
        <p:txBody>
          <a:bodyPr/>
          <a:lstStyle/>
          <a:p>
            <a:endParaRPr lang="en-US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279299" indent="-36829963"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49336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898672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48008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797345" eaLnBrk="0" fontAlgn="base" hangingPunct="0">
              <a:lnSpc>
                <a:spcPct val="93000"/>
              </a:lnSpc>
              <a:spcBef>
                <a:spcPts val="491"/>
              </a:spcBef>
              <a:spcAft>
                <a:spcPct val="0"/>
              </a:spcAft>
              <a:tabLst>
                <a:tab pos="711449" algn="l"/>
                <a:tab pos="1422898" algn="l"/>
                <a:tab pos="2134347" algn="l"/>
                <a:tab pos="2845796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0E873F6-A478-4F47-9630-2CABBB84E81F}" type="slidenum">
              <a:rPr lang="en-GB" altLang="en-US" sz="1200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GB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6408" y="8687426"/>
            <a:ext cx="2970037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2" tIns="45641" rIns="91282" bIns="45641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E1C602CA-C97F-446C-9B0B-6A9F59BAD407}" type="slidenum">
              <a:rPr lang="en-GB" altLang="en-US" sz="1200" b="1" i="1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11</a:t>
            </a:fld>
            <a:endParaRPr lang="en-GB" altLang="en-US" sz="12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82" tIns="45641" rIns="91282" bIns="45641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75703829-71B8-499C-ACC3-F748E9E7EE5E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154410" y="684862"/>
            <a:ext cx="4549181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9702" name="Text Box 4"/>
          <p:cNvSpPr>
            <a:spLocks noGrp="1" noChangeArrowheads="1"/>
          </p:cNvSpPr>
          <p:nvPr>
            <p:ph type="body"/>
          </p:nvPr>
        </p:nvSpPr>
        <p:spPr>
          <a:xfrm>
            <a:off x="914815" y="4343713"/>
            <a:ext cx="5026815" cy="4113862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1EEAF-8DFB-440C-A2CB-6F1372BBCDED}" type="slidenum">
              <a:rPr lang="he-IL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8F64F-EDF6-4A51-9309-FE971CE28D78}" type="slidenum">
              <a:rPr lang="he-IL" smtClean="0"/>
              <a:pPr/>
              <a:t>19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A2E0C-0D56-4F21-B5CA-2D334752DFBC}" type="slidenum">
              <a:rPr lang="he-IL" smtClean="0"/>
              <a:pPr/>
              <a:t>20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0BD44-7902-41FE-96A9-7F33E0F03E90}" type="slidenum">
              <a:rPr lang="he-IL" smtClean="0"/>
              <a:pPr/>
              <a:t>21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280988"/>
            <a:ext cx="4081463" cy="30607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775" y="3652211"/>
            <a:ext cx="6197044" cy="5202449"/>
          </a:xfrm>
          <a:noFill/>
          <a:ln/>
        </p:spPr>
        <p:txBody>
          <a:bodyPr/>
          <a:lstStyle/>
          <a:p>
            <a:r>
              <a:rPr lang="en-US" sz="800" dirty="0" smtClean="0"/>
              <a:t>Even arrays can be thought of as ADTs</a:t>
            </a:r>
          </a:p>
          <a:p>
            <a:endParaRPr lang="en-US" sz="800" dirty="0" smtClean="0"/>
          </a:p>
          <a:p>
            <a:r>
              <a:rPr lang="en-US" sz="800" dirty="0" smtClean="0"/>
              <a:t>A cell within the array can be referenced by giving the array name, together with a value from the index set of that array.</a:t>
            </a:r>
          </a:p>
          <a:p>
            <a:endParaRPr lang="en-US" sz="800" dirty="0" smtClean="0"/>
          </a:p>
          <a:p>
            <a:r>
              <a:rPr lang="en-US" sz="800" dirty="0" smtClean="0"/>
              <a:t>As far as the </a:t>
            </a:r>
            <a:r>
              <a:rPr lang="en-US" sz="800" u="sng" dirty="0" smtClean="0"/>
              <a:t>interface</a:t>
            </a:r>
            <a:r>
              <a:rPr lang="en-US" sz="800" dirty="0" smtClean="0"/>
              <a:t> is concerned,</a:t>
            </a:r>
          </a:p>
          <a:p>
            <a:r>
              <a:rPr lang="en-US" sz="800" dirty="0" smtClean="0"/>
              <a:t>the objects are arranged in a linear order</a:t>
            </a:r>
          </a:p>
          <a:p>
            <a:r>
              <a:rPr lang="en-US" sz="800" dirty="0" smtClean="0"/>
              <a:t>determined by the indices.</a:t>
            </a:r>
          </a:p>
          <a:p>
            <a:endParaRPr lang="en-US" sz="800" b="1" u="sng" dirty="0" smtClean="0"/>
          </a:p>
          <a:p>
            <a:r>
              <a:rPr lang="en-US" sz="800" b="1" u="sng" dirty="0" smtClean="0"/>
              <a:t>Operations</a:t>
            </a:r>
            <a:r>
              <a:rPr lang="en-US" sz="800" u="sng" dirty="0" smtClean="0"/>
              <a:t>:</a:t>
            </a:r>
            <a:endParaRPr lang="en-US" sz="800" dirty="0" smtClean="0"/>
          </a:p>
          <a:p>
            <a:r>
              <a:rPr lang="en-US" sz="800" dirty="0" smtClean="0"/>
              <a:t> </a:t>
            </a:r>
            <a:r>
              <a:rPr lang="en-US" sz="800" b="1" dirty="0" smtClean="0">
                <a:latin typeface="Courier New" pitchFamily="49" charset="0"/>
              </a:rPr>
              <a:t>create(</a:t>
            </a:r>
            <a:r>
              <a:rPr lang="en-US" sz="800" b="1" dirty="0" err="1" smtClean="0">
                <a:latin typeface="Courier New" pitchFamily="49" charset="0"/>
              </a:rPr>
              <a:t>A,n</a:t>
            </a:r>
            <a:r>
              <a:rPr lang="en-US" sz="800" b="1" dirty="0" smtClean="0">
                <a:latin typeface="Courier New" pitchFamily="49" charset="0"/>
              </a:rPr>
              <a:t>)</a:t>
            </a:r>
            <a:r>
              <a:rPr lang="en-US" sz="800" dirty="0" smtClean="0"/>
              <a:t> - allocates an array of the given size</a:t>
            </a:r>
          </a:p>
          <a:p>
            <a:r>
              <a:rPr lang="en-US" sz="800" dirty="0" smtClean="0"/>
              <a:t>                          the initial value in the array are junk</a:t>
            </a:r>
          </a:p>
          <a:p>
            <a:r>
              <a:rPr lang="en-US" sz="800" dirty="0" smtClean="0"/>
              <a:t> </a:t>
            </a:r>
            <a:r>
              <a:rPr lang="en-US" sz="800" b="1" dirty="0" smtClean="0">
                <a:latin typeface="Courier New" pitchFamily="49" charset="0"/>
              </a:rPr>
              <a:t>put(</a:t>
            </a:r>
            <a:r>
              <a:rPr lang="en-US" sz="800" b="1" dirty="0" err="1" smtClean="0">
                <a:latin typeface="Courier New" pitchFamily="49" charset="0"/>
              </a:rPr>
              <a:t>A,v,i</a:t>
            </a:r>
            <a:r>
              <a:rPr lang="en-US" sz="800" b="1" dirty="0" smtClean="0">
                <a:latin typeface="Courier New" pitchFamily="49" charset="0"/>
              </a:rPr>
              <a:t>)</a:t>
            </a:r>
            <a:r>
              <a:rPr lang="en-US" sz="800" dirty="0" smtClean="0"/>
              <a:t> - put value </a:t>
            </a:r>
            <a:r>
              <a:rPr lang="en-US" sz="800" b="1" dirty="0" smtClean="0">
                <a:latin typeface="Courier New" pitchFamily="49" charset="0"/>
              </a:rPr>
              <a:t>v</a:t>
            </a:r>
            <a:r>
              <a:rPr lang="en-US" sz="800" dirty="0" smtClean="0"/>
              <a:t>  in the array  </a:t>
            </a:r>
            <a:r>
              <a:rPr lang="en-US" sz="800" b="1" dirty="0" smtClean="0">
                <a:latin typeface="Courier New" pitchFamily="49" charset="0"/>
              </a:rPr>
              <a:t>A</a:t>
            </a:r>
            <a:r>
              <a:rPr lang="en-US" sz="800" dirty="0" smtClean="0"/>
              <a:t>, at index </a:t>
            </a:r>
            <a:r>
              <a:rPr lang="en-US" sz="800" b="1" dirty="0" err="1" smtClean="0">
                <a:latin typeface="Courier New" pitchFamily="49" charset="0"/>
              </a:rPr>
              <a:t>i</a:t>
            </a:r>
            <a:endParaRPr lang="en-US" sz="800" dirty="0" smtClean="0"/>
          </a:p>
          <a:p>
            <a:r>
              <a:rPr lang="en-US" sz="800" dirty="0" smtClean="0"/>
              <a:t> </a:t>
            </a:r>
            <a:r>
              <a:rPr lang="en-US" sz="800" b="1" dirty="0" smtClean="0">
                <a:latin typeface="Courier New" pitchFamily="49" charset="0"/>
              </a:rPr>
              <a:t>value(</a:t>
            </a:r>
            <a:r>
              <a:rPr lang="en-US" sz="800" b="1" dirty="0" err="1" smtClean="0">
                <a:latin typeface="Courier New" pitchFamily="49" charset="0"/>
              </a:rPr>
              <a:t>A,i</a:t>
            </a:r>
            <a:r>
              <a:rPr lang="en-US" sz="800" b="1" dirty="0" smtClean="0">
                <a:latin typeface="Courier New" pitchFamily="49" charset="0"/>
              </a:rPr>
              <a:t>)</a:t>
            </a:r>
            <a:r>
              <a:rPr lang="en-US" sz="800" dirty="0" smtClean="0"/>
              <a:t> - returns the value at index </a:t>
            </a:r>
            <a:r>
              <a:rPr lang="en-US" sz="800" b="1" dirty="0" err="1" smtClean="0">
                <a:latin typeface="Courier New" pitchFamily="49" charset="0"/>
              </a:rPr>
              <a:t>i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0BEC2-CDA3-4637-9180-824D74AE524F}" type="slidenum">
              <a:rPr lang="he-IL" smtClean="0"/>
              <a:pPr/>
              <a:t>24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689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01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48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32CE4-E310-4E18-8784-C4893BAEC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259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074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183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372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854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348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526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65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97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AEF4-DF21-45BB-9E99-E7E5E0A4FF01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4898-952D-416B-B488-9877633EE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24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mg2.travelblog.org/Photos/1756/7592/f/31845-Bondi--Coogee-coastal-walk-0.jpg&amp;imgrefurl=http://www.travelblog.org/Photos/31845.html&amp;h=450&amp;w=600&amp;sz=49&amp;hl=en&amp;start=5&amp;tbnid=ftCIt-Ab6IX_-M:&amp;tbnh=101&amp;tbnw=135&amp;prev=/images?q=coogee&amp;gbv=2&amp;svnum=10&amp;hl=en" TargetMode="External"/><Relationship Id="rId4" Type="http://schemas.openxmlformats.org/officeDocument/2006/relationships/image" Target="../media/image13.jpeg"/><Relationship Id="rId5" Type="http://schemas.openxmlformats.org/officeDocument/2006/relationships/hyperlink" Target="http://images.google.com/imgres?imgurl=http://www.membrane.unsw.edu.au/imstec07/images/venue/coogee.jpg&amp;imgrefurl=http://www.membrane.unsw.edu.au/imstec07/venue.asp&amp;h=285&amp;w=380&amp;sz=38&amp;hl=en&amp;start=14&amp;tbnid=Zih10sTxSzmdMM:&amp;tbnh=92&amp;tbnw=123&amp;prev=/images?q=coogee&amp;gbv=2&amp;svnum=10&amp;hl=en" TargetMode="External"/><Relationship Id="rId6" Type="http://schemas.openxmlformats.org/officeDocument/2006/relationships/image" Target="../media/image14.jpeg"/><Relationship Id="rId7" Type="http://schemas.openxmlformats.org/officeDocument/2006/relationships/hyperlink" Target="http://images.google.com/imgres?imgurl=http://g2007.com/wef/coogeeBOMB!!!!.jpg&amp;imgrefurl=http://g2007.com/blog/gary/archives/2005/05/&amp;h=276&amp;w=407&amp;sz=44&amp;hl=en&amp;start=11&amp;tbnid=clfZjg2K9CpTeM:&amp;tbnh=85&amp;tbnw=125&amp;prev=/images?q=coogee&amp;gbv=2&amp;svnum=10&amp;hl=en" TargetMode="External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90800"/>
            <a:ext cx="556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 STRUCTURES</a:t>
            </a:r>
          </a:p>
          <a:p>
            <a:pPr algn="ctr"/>
            <a:r>
              <a:rPr lang="en-US" sz="4000" dirty="0" smtClean="0"/>
              <a:t>COL 106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3000" dirty="0" smtClean="0"/>
              <a:t>AMIT KUMAR,  SHWETA AGRAWAL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A53ED-52F2-4241-AB52-1B1FB7495BA0}" type="slidenum">
              <a:rPr lang="he-IL"/>
              <a:pPr>
                <a:defRPr/>
              </a:pPr>
              <a:t>10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Data “Structures”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</a:rPr>
              <a:t>Arrays</a:t>
            </a:r>
          </a:p>
          <a:p>
            <a:r>
              <a:rPr lang="en-US" b="1" dirty="0" smtClean="0">
                <a:latin typeface="Courier New" pitchFamily="49" charset="0"/>
              </a:rPr>
              <a:t>Lists</a:t>
            </a:r>
          </a:p>
          <a:p>
            <a:r>
              <a:rPr lang="en-US" b="1" dirty="0" smtClean="0">
                <a:latin typeface="Courier New" pitchFamily="49" charset="0"/>
              </a:rPr>
              <a:t>Stacks</a:t>
            </a:r>
          </a:p>
          <a:p>
            <a:r>
              <a:rPr lang="en-US" b="1" dirty="0" smtClean="0">
                <a:latin typeface="Courier New" pitchFamily="49" charset="0"/>
              </a:rPr>
              <a:t>Queues </a:t>
            </a:r>
          </a:p>
          <a:p>
            <a:r>
              <a:rPr lang="en-US" b="1" dirty="0" smtClean="0">
                <a:latin typeface="Courier New" pitchFamily="49" charset="0"/>
              </a:rPr>
              <a:t>Trees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3600" y="2590800"/>
            <a:ext cx="677863" cy="1676400"/>
            <a:chOff x="192" y="1200"/>
            <a:chExt cx="672" cy="1776"/>
          </a:xfrm>
        </p:grpSpPr>
        <p:sp>
          <p:nvSpPr>
            <p:cNvPr id="1081" name="Line 6"/>
            <p:cNvSpPr>
              <a:spLocks noChangeShapeType="1"/>
            </p:cNvSpPr>
            <p:nvPr/>
          </p:nvSpPr>
          <p:spPr bwMode="auto">
            <a:xfrm>
              <a:off x="864" y="1584"/>
              <a:ext cx="0" cy="1392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7"/>
            <p:cNvSpPr>
              <a:spLocks noChangeShapeType="1"/>
            </p:cNvSpPr>
            <p:nvPr/>
          </p:nvSpPr>
          <p:spPr bwMode="auto">
            <a:xfrm>
              <a:off x="240" y="1584"/>
              <a:ext cx="0" cy="1392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8"/>
            <p:cNvSpPr>
              <a:spLocks noChangeShapeType="1"/>
            </p:cNvSpPr>
            <p:nvPr/>
          </p:nvSpPr>
          <p:spPr bwMode="auto">
            <a:xfrm>
              <a:off x="240" y="2976"/>
              <a:ext cx="624" cy="0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Rectangle 9"/>
            <p:cNvSpPr>
              <a:spLocks noChangeArrowheads="1"/>
            </p:cNvSpPr>
            <p:nvPr/>
          </p:nvSpPr>
          <p:spPr bwMode="auto">
            <a:xfrm>
              <a:off x="336" y="2736"/>
              <a:ext cx="432" cy="144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10"/>
            <p:cNvSpPr>
              <a:spLocks noChangeArrowheads="1"/>
            </p:cNvSpPr>
            <p:nvPr/>
          </p:nvSpPr>
          <p:spPr bwMode="auto">
            <a:xfrm>
              <a:off x="336" y="2256"/>
              <a:ext cx="432" cy="144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Rectangle 11"/>
            <p:cNvSpPr>
              <a:spLocks noChangeArrowheads="1"/>
            </p:cNvSpPr>
            <p:nvPr/>
          </p:nvSpPr>
          <p:spPr bwMode="auto">
            <a:xfrm>
              <a:off x="336" y="2496"/>
              <a:ext cx="432" cy="144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87" name="AutoShape 12"/>
            <p:cNvCxnSpPr>
              <a:cxnSpLocks noChangeShapeType="1"/>
            </p:cNvCxnSpPr>
            <p:nvPr/>
          </p:nvCxnSpPr>
          <p:spPr bwMode="auto">
            <a:xfrm>
              <a:off x="192" y="1248"/>
              <a:ext cx="288" cy="528"/>
            </a:xfrm>
            <a:prstGeom prst="straightConnector1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</p:cxnSp>
        <p:sp>
          <p:nvSpPr>
            <p:cNvPr id="1088" name="Line 13"/>
            <p:cNvSpPr>
              <a:spLocks noChangeShapeType="1"/>
            </p:cNvSpPr>
            <p:nvPr/>
          </p:nvSpPr>
          <p:spPr bwMode="auto">
            <a:xfrm flipV="1">
              <a:off x="624" y="1200"/>
              <a:ext cx="144" cy="576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4724400"/>
            <a:ext cx="3733800" cy="717550"/>
            <a:chOff x="192" y="1872"/>
            <a:chExt cx="3984" cy="1458"/>
          </a:xfrm>
        </p:grpSpPr>
        <p:sp>
          <p:nvSpPr>
            <p:cNvPr id="1076" name="Rectangle 15"/>
            <p:cNvSpPr>
              <a:spLocks noChangeArrowheads="1"/>
            </p:cNvSpPr>
            <p:nvPr/>
          </p:nvSpPr>
          <p:spPr bwMode="auto">
            <a:xfrm>
              <a:off x="1296" y="2112"/>
              <a:ext cx="2160" cy="192"/>
            </a:xfrm>
            <a:prstGeom prst="rect">
              <a:avLst/>
            </a:prstGeom>
            <a:solidFill>
              <a:srgbClr val="008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Text Box 16"/>
            <p:cNvSpPr txBox="1">
              <a:spLocks noChangeArrowheads="1"/>
            </p:cNvSpPr>
            <p:nvPr/>
          </p:nvSpPr>
          <p:spPr bwMode="auto">
            <a:xfrm>
              <a:off x="3360" y="2401"/>
              <a:ext cx="481" cy="9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31" tIns="45715" rIns="91431" bIns="45715"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altLang="he-IL" b="1">
                  <a:solidFill>
                    <a:schemeClr val="bg2"/>
                  </a:solidFill>
                  <a:latin typeface="Arial" charset="0"/>
                  <a:cs typeface="Arial" charset="0"/>
                </a:rPr>
                <a:t>R</a:t>
              </a:r>
              <a:endParaRPr lang="en-US" altLang="he-IL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8" name="Text Box 17"/>
            <p:cNvSpPr txBox="1">
              <a:spLocks noChangeArrowheads="1"/>
            </p:cNvSpPr>
            <p:nvPr/>
          </p:nvSpPr>
          <p:spPr bwMode="auto">
            <a:xfrm>
              <a:off x="864" y="2401"/>
              <a:ext cx="480" cy="9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31" tIns="45715" rIns="91431" bIns="45715"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altLang="he-IL" b="1">
                  <a:solidFill>
                    <a:schemeClr val="bg2"/>
                  </a:solidFill>
                  <a:latin typeface="Arial" charset="0"/>
                  <a:cs typeface="Arial" charset="0"/>
                </a:rPr>
                <a:t>F</a:t>
              </a:r>
              <a:endParaRPr lang="en-US" altLang="he-IL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6" name="Object 18"/>
            <p:cNvGraphicFramePr>
              <a:graphicFrameLocks noChangeAspect="1"/>
            </p:cNvGraphicFramePr>
            <p:nvPr/>
          </p:nvGraphicFramePr>
          <p:xfrm>
            <a:off x="480" y="1872"/>
            <a:ext cx="724" cy="663"/>
          </p:xfrm>
          <a:graphic>
            <a:graphicData uri="http://schemas.openxmlformats.org/presentationml/2006/ole">
              <p:oleObj spid="_x0000_s81922" name="Clip" r:id="rId4" imgW="4279900" imgH="5245100" progId="">
                <p:embed/>
              </p:oleObj>
            </a:graphicData>
          </a:graphic>
        </p:graphicFrame>
        <p:sp>
          <p:nvSpPr>
            <p:cNvPr id="1079" name="Line 19"/>
            <p:cNvSpPr>
              <a:spLocks noChangeShapeType="1"/>
            </p:cNvSpPr>
            <p:nvPr/>
          </p:nvSpPr>
          <p:spPr bwMode="auto">
            <a:xfrm flipH="1">
              <a:off x="192" y="2160"/>
              <a:ext cx="384" cy="0"/>
            </a:xfrm>
            <a:prstGeom prst="line">
              <a:avLst/>
            </a:prstGeom>
            <a:noFill/>
            <a:ln w="57150" cap="sq">
              <a:solidFill>
                <a:srgbClr val="006600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7" name="Object 20"/>
            <p:cNvGraphicFramePr>
              <a:graphicFrameLocks noChangeAspect="1"/>
            </p:cNvGraphicFramePr>
            <p:nvPr/>
          </p:nvGraphicFramePr>
          <p:xfrm>
            <a:off x="3504" y="2016"/>
            <a:ext cx="480" cy="384"/>
          </p:xfrm>
          <a:graphic>
            <a:graphicData uri="http://schemas.openxmlformats.org/presentationml/2006/ole">
              <p:oleObj spid="_x0000_s81923" name="Clip" r:id="rId5" imgW="4279900" imgH="5245100" progId="">
                <p:embed/>
              </p:oleObj>
            </a:graphicData>
          </a:graphic>
        </p:graphicFrame>
        <p:sp>
          <p:nvSpPr>
            <p:cNvPr id="1080" name="Line 21"/>
            <p:cNvSpPr>
              <a:spLocks noChangeShapeType="1"/>
            </p:cNvSpPr>
            <p:nvPr/>
          </p:nvSpPr>
          <p:spPr bwMode="auto">
            <a:xfrm flipH="1">
              <a:off x="3936" y="2208"/>
              <a:ext cx="240" cy="0"/>
            </a:xfrm>
            <a:prstGeom prst="line">
              <a:avLst/>
            </a:prstGeom>
            <a:noFill/>
            <a:ln w="57150" cap="sq">
              <a:solidFill>
                <a:srgbClr val="008000"/>
              </a:solidFill>
              <a:round/>
              <a:headEnd type="none" w="sm" len="sm"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0" y="2784475"/>
            <a:ext cx="2362200" cy="1671638"/>
            <a:chOff x="192" y="2505"/>
            <a:chExt cx="1887" cy="1848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80" y="2832"/>
              <a:ext cx="1392" cy="1104"/>
              <a:chOff x="480" y="2832"/>
              <a:chExt cx="1392" cy="1104"/>
            </a:xfrm>
          </p:grpSpPr>
          <p:sp>
            <p:nvSpPr>
              <p:cNvPr id="1061" name="Oval 24"/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Oval 25"/>
              <p:cNvSpPr>
                <a:spLocks noChangeArrowheads="1"/>
              </p:cNvSpPr>
              <p:nvPr/>
            </p:nvSpPr>
            <p:spPr bwMode="auto">
              <a:xfrm>
                <a:off x="672" y="312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Oval 26"/>
              <p:cNvSpPr>
                <a:spLocks noChangeArrowheads="1"/>
              </p:cNvSpPr>
              <p:nvPr/>
            </p:nvSpPr>
            <p:spPr bwMode="auto">
              <a:xfrm>
                <a:off x="480" y="345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Oval 27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Oval 28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Oval 29"/>
              <p:cNvSpPr>
                <a:spLocks noChangeArrowheads="1"/>
              </p:cNvSpPr>
              <p:nvPr/>
            </p:nvSpPr>
            <p:spPr bwMode="auto">
              <a:xfrm>
                <a:off x="1056" y="3840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Oval 30"/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Oval 31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32"/>
              <p:cNvSpPr>
                <a:spLocks noChangeShapeType="1"/>
              </p:cNvSpPr>
              <p:nvPr/>
            </p:nvSpPr>
            <p:spPr bwMode="auto">
              <a:xfrm flipH="1">
                <a:off x="720" y="2880"/>
                <a:ext cx="336" cy="2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33"/>
              <p:cNvSpPr>
                <a:spLocks noChangeShapeType="1"/>
              </p:cNvSpPr>
              <p:nvPr/>
            </p:nvSpPr>
            <p:spPr bwMode="auto">
              <a:xfrm flipH="1">
                <a:off x="528" y="3168"/>
                <a:ext cx="192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34"/>
              <p:cNvSpPr>
                <a:spLocks noChangeShapeType="1"/>
              </p:cNvSpPr>
              <p:nvPr/>
            </p:nvSpPr>
            <p:spPr bwMode="auto">
              <a:xfrm>
                <a:off x="720" y="3168"/>
                <a:ext cx="192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35"/>
              <p:cNvSpPr>
                <a:spLocks noChangeShapeType="1"/>
              </p:cNvSpPr>
              <p:nvPr/>
            </p:nvSpPr>
            <p:spPr bwMode="auto">
              <a:xfrm flipH="1">
                <a:off x="720" y="3504"/>
                <a:ext cx="192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36"/>
              <p:cNvSpPr>
                <a:spLocks noChangeShapeType="1"/>
              </p:cNvSpPr>
              <p:nvPr/>
            </p:nvSpPr>
            <p:spPr bwMode="auto">
              <a:xfrm>
                <a:off x="912" y="3504"/>
                <a:ext cx="192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37"/>
              <p:cNvSpPr>
                <a:spLocks noChangeShapeType="1"/>
              </p:cNvSpPr>
              <p:nvPr/>
            </p:nvSpPr>
            <p:spPr bwMode="auto">
              <a:xfrm>
                <a:off x="1056" y="2880"/>
                <a:ext cx="384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38"/>
              <p:cNvSpPr>
                <a:spLocks noChangeShapeType="1"/>
              </p:cNvSpPr>
              <p:nvPr/>
            </p:nvSpPr>
            <p:spPr bwMode="auto">
              <a:xfrm>
                <a:off x="1056" y="2880"/>
                <a:ext cx="768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3" name="Text Box 39"/>
            <p:cNvSpPr txBox="1">
              <a:spLocks noChangeArrowheads="1"/>
            </p:cNvSpPr>
            <p:nvPr/>
          </p:nvSpPr>
          <p:spPr bwMode="auto">
            <a:xfrm>
              <a:off x="912" y="2505"/>
              <a:ext cx="255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054" name="Text Box 40"/>
            <p:cNvSpPr txBox="1">
              <a:spLocks noChangeArrowheads="1"/>
            </p:cNvSpPr>
            <p:nvPr/>
          </p:nvSpPr>
          <p:spPr bwMode="auto">
            <a:xfrm>
              <a:off x="576" y="2742"/>
              <a:ext cx="255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055" name="Text Box 41"/>
            <p:cNvSpPr txBox="1">
              <a:spLocks noChangeArrowheads="1"/>
            </p:cNvSpPr>
            <p:nvPr/>
          </p:nvSpPr>
          <p:spPr bwMode="auto">
            <a:xfrm>
              <a:off x="192" y="3223"/>
              <a:ext cx="25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056" name="Text Box 42"/>
            <p:cNvSpPr txBox="1">
              <a:spLocks noChangeArrowheads="1"/>
            </p:cNvSpPr>
            <p:nvPr/>
          </p:nvSpPr>
          <p:spPr bwMode="auto">
            <a:xfrm>
              <a:off x="912" y="3128"/>
              <a:ext cx="25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057" name="Text Box 43"/>
            <p:cNvSpPr txBox="1">
              <a:spLocks noChangeArrowheads="1"/>
            </p:cNvSpPr>
            <p:nvPr/>
          </p:nvSpPr>
          <p:spPr bwMode="auto">
            <a:xfrm>
              <a:off x="528" y="3848"/>
              <a:ext cx="25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058" name="Text Box 44"/>
            <p:cNvSpPr txBox="1">
              <a:spLocks noChangeArrowheads="1"/>
            </p:cNvSpPr>
            <p:nvPr/>
          </p:nvSpPr>
          <p:spPr bwMode="auto">
            <a:xfrm>
              <a:off x="1007" y="3848"/>
              <a:ext cx="257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059" name="Text Box 45"/>
            <p:cNvSpPr txBox="1">
              <a:spLocks noChangeArrowheads="1"/>
            </p:cNvSpPr>
            <p:nvPr/>
          </p:nvSpPr>
          <p:spPr bwMode="auto">
            <a:xfrm>
              <a:off x="1343" y="3464"/>
              <a:ext cx="25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060" name="Text Box 46"/>
            <p:cNvSpPr txBox="1">
              <a:spLocks noChangeArrowheads="1"/>
            </p:cNvSpPr>
            <p:nvPr/>
          </p:nvSpPr>
          <p:spPr bwMode="auto">
            <a:xfrm>
              <a:off x="1824" y="3464"/>
              <a:ext cx="25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5" rIns="91431" bIns="45715" anchor="ctr">
              <a:spAutoFit/>
            </a:bodyPr>
            <a:lstStyle/>
            <a:p>
              <a:pPr algn="ctr"/>
              <a:r>
                <a:rPr kumimoji="1" lang="en-US" altLang="en-US" b="1">
                  <a:solidFill>
                    <a:srgbClr val="FF0000"/>
                  </a:solidFill>
                  <a:latin typeface="Arial" charset="0"/>
                  <a:cs typeface="Arial" charset="0"/>
                </a:rPr>
                <a:t>8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505200" y="2057400"/>
            <a:ext cx="3048000" cy="368300"/>
            <a:chOff x="720" y="1392"/>
            <a:chExt cx="3792" cy="480"/>
          </a:xfrm>
        </p:grpSpPr>
        <p:sp>
          <p:nvSpPr>
            <p:cNvPr id="1047" name="Rectangle 49"/>
            <p:cNvSpPr>
              <a:spLocks noChangeArrowheads="1"/>
            </p:cNvSpPr>
            <p:nvPr/>
          </p:nvSpPr>
          <p:spPr bwMode="auto">
            <a:xfrm>
              <a:off x="720" y="1392"/>
              <a:ext cx="816" cy="480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50"/>
            <p:cNvSpPr>
              <a:spLocks noChangeArrowheads="1"/>
            </p:cNvSpPr>
            <p:nvPr/>
          </p:nvSpPr>
          <p:spPr bwMode="auto">
            <a:xfrm>
              <a:off x="1536" y="1392"/>
              <a:ext cx="816" cy="480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51"/>
            <p:cNvSpPr>
              <a:spLocks noChangeArrowheads="1"/>
            </p:cNvSpPr>
            <p:nvPr/>
          </p:nvSpPr>
          <p:spPr bwMode="auto">
            <a:xfrm>
              <a:off x="3696" y="1392"/>
              <a:ext cx="816" cy="480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52"/>
            <p:cNvSpPr>
              <a:spLocks noChangeArrowheads="1"/>
            </p:cNvSpPr>
            <p:nvPr/>
          </p:nvSpPr>
          <p:spPr bwMode="auto">
            <a:xfrm>
              <a:off x="2352" y="1392"/>
              <a:ext cx="1344" cy="480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3"/>
            <p:cNvSpPr>
              <a:spLocks noChangeShapeType="1"/>
            </p:cNvSpPr>
            <p:nvPr/>
          </p:nvSpPr>
          <p:spPr bwMode="auto">
            <a:xfrm>
              <a:off x="2736" y="1632"/>
              <a:ext cx="528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Text Box 58"/>
          <p:cNvSpPr txBox="1">
            <a:spLocks noChangeArrowheads="1"/>
          </p:cNvSpPr>
          <p:nvPr/>
        </p:nvSpPr>
        <p:spPr bwMode="auto">
          <a:xfrm>
            <a:off x="1295400" y="5638800"/>
            <a:ext cx="6553200" cy="83185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In some languages these are basic data types – in others they need to be implemented  </a:t>
            </a:r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315200" y="1752600"/>
            <a:ext cx="1143000" cy="2895600"/>
            <a:chOff x="4608" y="1104"/>
            <a:chExt cx="720" cy="1824"/>
          </a:xfrm>
        </p:grpSpPr>
        <p:sp>
          <p:nvSpPr>
            <p:cNvPr id="1037" name="Rectangle 68"/>
            <p:cNvSpPr>
              <a:spLocks noChangeArrowheads="1"/>
            </p:cNvSpPr>
            <p:nvPr/>
          </p:nvSpPr>
          <p:spPr bwMode="auto">
            <a:xfrm>
              <a:off x="4608" y="1104"/>
              <a:ext cx="720" cy="9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b="1">
                  <a:solidFill>
                    <a:srgbClr val="CC0066"/>
                  </a:solidFill>
                  <a:latin typeface="Arial" charset="0"/>
                </a:rPr>
                <a:t>head</a:t>
              </a:r>
            </a:p>
          </p:txBody>
        </p: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4848" y="1248"/>
              <a:ext cx="144" cy="1680"/>
              <a:chOff x="2256" y="1872"/>
              <a:chExt cx="144" cy="1680"/>
            </a:xfrm>
          </p:grpSpPr>
          <p:sp>
            <p:nvSpPr>
              <p:cNvPr id="1039" name="Rectangle 70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71"/>
              <p:cNvSpPr>
                <a:spLocks noChangeShapeType="1"/>
              </p:cNvSpPr>
              <p:nvPr/>
            </p:nvSpPr>
            <p:spPr bwMode="auto">
              <a:xfrm>
                <a:off x="2304" y="230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72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73"/>
              <p:cNvSpPr>
                <a:spLocks noChangeArrowheads="1"/>
              </p:cNvSpPr>
              <p:nvPr/>
            </p:nvSpPr>
            <p:spPr bwMode="auto">
              <a:xfrm>
                <a:off x="2256" y="2880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7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75"/>
              <p:cNvSpPr>
                <a:spLocks noChangeShapeType="1"/>
              </p:cNvSpPr>
              <p:nvPr/>
            </p:nvSpPr>
            <p:spPr bwMode="auto">
              <a:xfrm>
                <a:off x="2304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76"/>
              <p:cNvSpPr>
                <a:spLocks noChangeShapeType="1"/>
              </p:cNvSpPr>
              <p:nvPr/>
            </p:nvSpPr>
            <p:spPr bwMode="auto">
              <a:xfrm>
                <a:off x="2304" y="18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77"/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144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81000" y="2133600"/>
            <a:ext cx="815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4500" dirty="0" smtClean="0">
                <a:solidFill>
                  <a:srgbClr val="FF0000"/>
                </a:solidFill>
              </a:rPr>
              <a:t>Stacks</a:t>
            </a:r>
            <a:endParaRPr lang="en-GB" altLang="en-US" sz="4500" dirty="0">
              <a:solidFill>
                <a:srgbClr val="FF0000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1689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800600"/>
          </a:xfrm>
        </p:spPr>
        <p:txBody>
          <a:bodyPr/>
          <a:lstStyle/>
          <a:p>
            <a:pPr>
              <a:buFont typeface="MT Extra" pitchFamily="18" charset="2"/>
              <a:buNone/>
            </a:pPr>
            <a:r>
              <a:rPr lang="en-US" smtClean="0"/>
              <a:t>A list for which Insert and Delete are allowed only at one end of the list (the </a:t>
            </a:r>
            <a:r>
              <a:rPr lang="en-US" i="1" smtClean="0"/>
              <a:t>top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LIFO – Last in, First out</a:t>
            </a:r>
          </a:p>
          <a:p>
            <a:endParaRPr lang="en-US" smtClean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362200" y="6172200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362200" y="5943600"/>
            <a:ext cx="7620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362200" y="5715000"/>
            <a:ext cx="7620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2362200" y="54864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2362200" y="5257800"/>
            <a:ext cx="76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685800" y="4648200"/>
            <a:ext cx="762000" cy="2286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AutoShape 12"/>
          <p:cNvSpPr>
            <a:spLocks noChangeArrowheads="1"/>
          </p:cNvSpPr>
          <p:nvPr/>
        </p:nvSpPr>
        <p:spPr bwMode="auto">
          <a:xfrm rot="887614">
            <a:off x="1600200" y="4724400"/>
            <a:ext cx="1219200" cy="3048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1920875" y="436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>
                <a:latin typeface="Courier New" pitchFamily="49" charset="0"/>
              </a:rPr>
              <a:t>Push</a:t>
            </a:r>
            <a:endParaRPr lang="en-US">
              <a:latin typeface="Times New Roman (Hebrew)" pitchFamily="18" charset="0"/>
            </a:endParaRP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3581400" y="6172200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3581400" y="5943600"/>
            <a:ext cx="7620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3581400" y="5715000"/>
            <a:ext cx="7620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3581400" y="54864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3581400" y="5257800"/>
            <a:ext cx="76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3581400" y="5029200"/>
            <a:ext cx="762000" cy="2286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4906963" y="6181725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4906963" y="5953125"/>
            <a:ext cx="7620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4906963" y="5724525"/>
            <a:ext cx="7620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4906963" y="5495925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4906963" y="5267325"/>
            <a:ext cx="76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5181600" y="4953000"/>
            <a:ext cx="762000" cy="2286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AutoShape 26"/>
          <p:cNvSpPr>
            <a:spLocks noChangeArrowheads="1"/>
          </p:cNvSpPr>
          <p:nvPr/>
        </p:nvSpPr>
        <p:spPr bwMode="auto">
          <a:xfrm rot="-1225543">
            <a:off x="5486400" y="4419600"/>
            <a:ext cx="1219200" cy="3048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Text Box 27"/>
          <p:cNvSpPr txBox="1">
            <a:spLocks noChangeArrowheads="1"/>
          </p:cNvSpPr>
          <p:nvPr/>
        </p:nvSpPr>
        <p:spPr bwMode="auto">
          <a:xfrm>
            <a:off x="5181600" y="41148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>
                <a:latin typeface="Courier New" pitchFamily="49" charset="0"/>
              </a:rPr>
              <a:t>Pop</a:t>
            </a:r>
            <a:endParaRPr lang="en-US">
              <a:latin typeface="Times New Roman (Hebrew)" pitchFamily="18" charset="0"/>
            </a:endParaRPr>
          </a:p>
        </p:txBody>
      </p:sp>
      <p:sp>
        <p:nvSpPr>
          <p:cNvPr id="18458" name="Rectangle 28"/>
          <p:cNvSpPr>
            <a:spLocks noChangeArrowheads="1"/>
          </p:cNvSpPr>
          <p:nvPr/>
        </p:nvSpPr>
        <p:spPr bwMode="auto">
          <a:xfrm>
            <a:off x="6705600" y="6248400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9"/>
          <p:cNvSpPr>
            <a:spLocks noChangeArrowheads="1"/>
          </p:cNvSpPr>
          <p:nvPr/>
        </p:nvSpPr>
        <p:spPr bwMode="auto">
          <a:xfrm>
            <a:off x="6705600" y="6019800"/>
            <a:ext cx="7620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30"/>
          <p:cNvSpPr>
            <a:spLocks noChangeArrowheads="1"/>
          </p:cNvSpPr>
          <p:nvPr/>
        </p:nvSpPr>
        <p:spPr bwMode="auto">
          <a:xfrm>
            <a:off x="6705600" y="5791200"/>
            <a:ext cx="7620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31"/>
          <p:cNvSpPr>
            <a:spLocks noChangeArrowheads="1"/>
          </p:cNvSpPr>
          <p:nvPr/>
        </p:nvSpPr>
        <p:spPr bwMode="auto">
          <a:xfrm>
            <a:off x="6705600" y="55626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32"/>
          <p:cNvSpPr>
            <a:spLocks noChangeArrowheads="1"/>
          </p:cNvSpPr>
          <p:nvPr/>
        </p:nvSpPr>
        <p:spPr bwMode="auto">
          <a:xfrm>
            <a:off x="7239000" y="5105400"/>
            <a:ext cx="76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AutoShape 33"/>
          <p:cNvSpPr>
            <a:spLocks noChangeArrowheads="1"/>
          </p:cNvSpPr>
          <p:nvPr/>
        </p:nvSpPr>
        <p:spPr bwMode="auto">
          <a:xfrm rot="-1225543">
            <a:off x="7285038" y="4486275"/>
            <a:ext cx="1219200" cy="3048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Text Box 34"/>
          <p:cNvSpPr txBox="1">
            <a:spLocks noChangeArrowheads="1"/>
          </p:cNvSpPr>
          <p:nvPr/>
        </p:nvSpPr>
        <p:spPr bwMode="auto">
          <a:xfrm>
            <a:off x="6980238" y="4181475"/>
            <a:ext cx="73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>
                <a:latin typeface="Courier New" pitchFamily="49" charset="0"/>
              </a:rPr>
              <a:t>Pop</a:t>
            </a:r>
            <a:endParaRPr lang="en-US">
              <a:latin typeface="Times New Roman (Hebrew)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good for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Page-visited history in a Web browser</a:t>
            </a:r>
          </a:p>
          <a:p>
            <a:pPr marL="342900" lvl="1" indent="-342900">
              <a:buNone/>
            </a:pPr>
            <a:endParaRPr lang="en-US" alt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good for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Page-visited history in a Web browser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Undo sequence in a text editor</a:t>
            </a:r>
          </a:p>
          <a:p>
            <a:pPr marL="342900" lvl="1" indent="-342900">
              <a:buNone/>
            </a:pPr>
            <a:endParaRPr lang="en-US" alt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good for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Page-visited history in a Web browser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Undo sequence in a text editor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Saving local variables when one function calls another, and this one calls another</a:t>
            </a:r>
          </a:p>
          <a:p>
            <a:pPr marL="342900" lvl="1" indent="-342900">
              <a:buNone/>
            </a:pPr>
            <a:endParaRPr lang="en-US" alt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represent it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Write code in python ?</a:t>
            </a:r>
          </a:p>
          <a:p>
            <a:pPr marL="342900" lvl="1" indent="-342900">
              <a:buNone/>
            </a:pPr>
            <a:endParaRPr lang="en-US" alt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represent it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Write code in python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Write code in C ?	</a:t>
            </a:r>
          </a:p>
          <a:p>
            <a:pPr marL="342900" lvl="1" indent="-342900">
              <a:buNone/>
            </a:pPr>
            <a:endParaRPr lang="en-US" alt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represent it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Write code in python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Write code in C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 Write code in Java ?	</a:t>
            </a:r>
          </a:p>
          <a:p>
            <a:pPr marL="342900" lvl="1" indent="-342900">
              <a:buNone/>
            </a:pPr>
            <a:endParaRPr lang="en-US" altLang="en-US" sz="3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191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Aren’t we essentially doing the same thing?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853C64-F796-4CE4-A133-5903B8384A8C}" type="slidenum">
              <a:rPr lang="he-IL"/>
              <a:pPr>
                <a:defRPr/>
              </a:pPr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1600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MT Extra" pitchFamily="18" charset="2"/>
              <a:buNone/>
            </a:pPr>
            <a:endParaRPr lang="en-US" sz="2800" dirty="0" smtClean="0"/>
          </a:p>
          <a:p>
            <a:pPr>
              <a:lnSpc>
                <a:spcPct val="120000"/>
              </a:lnSpc>
              <a:buFont typeface="MT Extra" pitchFamily="18" charset="2"/>
              <a:buNone/>
            </a:pPr>
            <a:endParaRPr lang="en-US" sz="2800" dirty="0" smtClean="0"/>
          </a:p>
          <a:p>
            <a:pPr>
              <a:lnSpc>
                <a:spcPct val="120000"/>
              </a:lnSpc>
              <a:buFont typeface="MT Extra" pitchFamily="18" charset="2"/>
              <a:buNone/>
            </a:pPr>
            <a:r>
              <a:rPr lang="en-US" sz="7273" dirty="0" smtClean="0"/>
              <a:t>A mathematical definition of </a:t>
            </a:r>
            <a:r>
              <a:rPr lang="en-US" sz="7273" dirty="0" smtClean="0">
                <a:solidFill>
                  <a:srgbClr val="FF0000"/>
                </a:solidFill>
              </a:rPr>
              <a:t>objects</a:t>
            </a:r>
            <a:r>
              <a:rPr lang="en-US" sz="7273" dirty="0" smtClean="0"/>
              <a:t>, with </a:t>
            </a:r>
            <a:r>
              <a:rPr lang="en-US" sz="7273" dirty="0" smtClean="0">
                <a:solidFill>
                  <a:srgbClr val="FF0000"/>
                </a:solidFill>
              </a:rPr>
              <a:t>operations</a:t>
            </a:r>
            <a:r>
              <a:rPr lang="en-US" sz="7273" dirty="0" smtClean="0"/>
              <a:t> defined on them</a:t>
            </a:r>
          </a:p>
          <a:p>
            <a:pPr>
              <a:lnSpc>
                <a:spcPct val="120000"/>
              </a:lnSpc>
              <a:buFont typeface="MT Extra" pitchFamily="18" charset="2"/>
              <a:buNone/>
            </a:pPr>
            <a:endParaRPr lang="en-US" sz="2800" b="1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670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are we studying Data Structures 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4755FB-3267-4495-B5BD-7CC67A17F176}" type="slidenum">
              <a:rPr lang="he-IL"/>
              <a:pPr>
                <a:defRPr/>
              </a:pPr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Basic Types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integer, real</a:t>
            </a:r>
            <a:r>
              <a:rPr lang="en-US" smtClean="0"/>
              <a:t> (floating point), </a:t>
            </a:r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(0,1), </a:t>
            </a:r>
            <a:r>
              <a:rPr lang="en-US" smtClean="0">
                <a:solidFill>
                  <a:schemeClr val="accent2"/>
                </a:solidFill>
              </a:rPr>
              <a:t>character</a:t>
            </a:r>
          </a:p>
          <a:p>
            <a:r>
              <a:rPr lang="en-US" smtClean="0">
                <a:solidFill>
                  <a:srgbClr val="FF0000"/>
                </a:solidFill>
              </a:rPr>
              <a:t>Arrays</a:t>
            </a:r>
          </a:p>
          <a:p>
            <a:pPr lvl="1"/>
            <a:r>
              <a:rPr lang="en-US" smtClean="0"/>
              <a:t>A[0..99] : integer array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A[0..99] :  array of images</a:t>
            </a:r>
          </a:p>
        </p:txBody>
      </p: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88201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43" name="Text Box 39"/>
          <p:cNvSpPr txBox="1">
            <a:spLocks noChangeArrowheads="1"/>
          </p:cNvSpPr>
          <p:nvPr/>
        </p:nvSpPr>
        <p:spPr bwMode="auto">
          <a:xfrm>
            <a:off x="4705350" y="4343400"/>
            <a:ext cx="443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0  1  2  3  4  5  6  7                99</a:t>
            </a:r>
          </a:p>
        </p:txBody>
      </p:sp>
      <p:pic>
        <p:nvPicPr>
          <p:cNvPr id="533544" name="Picture 40" descr="31845-Bondi--Coogee-coastal-walk-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6388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45" name="Rectangle 41"/>
          <p:cNvSpPr>
            <a:spLocks noChangeArrowheads="1"/>
          </p:cNvSpPr>
          <p:nvPr/>
        </p:nvSpPr>
        <p:spPr bwMode="auto">
          <a:xfrm>
            <a:off x="47053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46" name="Rectangle 42"/>
          <p:cNvSpPr>
            <a:spLocks noChangeArrowheads="1"/>
          </p:cNvSpPr>
          <p:nvPr/>
        </p:nvSpPr>
        <p:spPr bwMode="auto">
          <a:xfrm>
            <a:off x="50101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47" name="Rectangle 43"/>
          <p:cNvSpPr>
            <a:spLocks noChangeArrowheads="1"/>
          </p:cNvSpPr>
          <p:nvPr/>
        </p:nvSpPr>
        <p:spPr bwMode="auto">
          <a:xfrm>
            <a:off x="53149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48" name="Rectangle 44"/>
          <p:cNvSpPr>
            <a:spLocks noChangeArrowheads="1"/>
          </p:cNvSpPr>
          <p:nvPr/>
        </p:nvSpPr>
        <p:spPr bwMode="auto">
          <a:xfrm>
            <a:off x="56197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49" name="Rectangle 45"/>
          <p:cNvSpPr>
            <a:spLocks noChangeArrowheads="1"/>
          </p:cNvSpPr>
          <p:nvPr/>
        </p:nvSpPr>
        <p:spPr bwMode="auto">
          <a:xfrm>
            <a:off x="59245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0" name="Rectangle 46"/>
          <p:cNvSpPr>
            <a:spLocks noChangeArrowheads="1"/>
          </p:cNvSpPr>
          <p:nvPr/>
        </p:nvSpPr>
        <p:spPr bwMode="auto">
          <a:xfrm>
            <a:off x="62293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1" name="Rectangle 47"/>
          <p:cNvSpPr>
            <a:spLocks noChangeArrowheads="1"/>
          </p:cNvSpPr>
          <p:nvPr/>
        </p:nvSpPr>
        <p:spPr bwMode="auto">
          <a:xfrm>
            <a:off x="65341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2" name="Rectangle 48"/>
          <p:cNvSpPr>
            <a:spLocks noChangeArrowheads="1"/>
          </p:cNvSpPr>
          <p:nvPr/>
        </p:nvSpPr>
        <p:spPr bwMode="auto">
          <a:xfrm>
            <a:off x="68389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3" name="Rectangle 49"/>
          <p:cNvSpPr>
            <a:spLocks noChangeArrowheads="1"/>
          </p:cNvSpPr>
          <p:nvPr/>
        </p:nvSpPr>
        <p:spPr bwMode="auto">
          <a:xfrm>
            <a:off x="79057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4" name="Rectangle 50"/>
          <p:cNvSpPr>
            <a:spLocks noChangeArrowheads="1"/>
          </p:cNvSpPr>
          <p:nvPr/>
        </p:nvSpPr>
        <p:spPr bwMode="auto">
          <a:xfrm>
            <a:off x="82105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5" name="Rectangle 51"/>
          <p:cNvSpPr>
            <a:spLocks noChangeArrowheads="1"/>
          </p:cNvSpPr>
          <p:nvPr/>
        </p:nvSpPr>
        <p:spPr bwMode="auto">
          <a:xfrm>
            <a:off x="8515350" y="458152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56" name="Text Box 52"/>
          <p:cNvSpPr txBox="1">
            <a:spLocks noChangeArrowheads="1"/>
          </p:cNvSpPr>
          <p:nvPr/>
        </p:nvSpPr>
        <p:spPr bwMode="auto">
          <a:xfrm>
            <a:off x="4156075" y="44958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ourier New" pitchFamily="49" charset="0"/>
              </a:rPr>
              <a:t>A</a:t>
            </a:r>
          </a:p>
        </p:txBody>
      </p:sp>
      <p:sp>
        <p:nvSpPr>
          <p:cNvPr id="533557" name="Text Box 53"/>
          <p:cNvSpPr txBox="1">
            <a:spLocks noChangeArrowheads="1"/>
          </p:cNvSpPr>
          <p:nvPr/>
        </p:nvSpPr>
        <p:spPr bwMode="auto">
          <a:xfrm>
            <a:off x="4232275" y="4394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533558" name="Text Box 54"/>
          <p:cNvSpPr txBox="1">
            <a:spLocks noChangeArrowheads="1"/>
          </p:cNvSpPr>
          <p:nvPr/>
        </p:nvSpPr>
        <p:spPr bwMode="auto">
          <a:xfrm>
            <a:off x="7280275" y="447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…</a:t>
            </a:r>
          </a:p>
        </p:txBody>
      </p:sp>
      <p:sp>
        <p:nvSpPr>
          <p:cNvPr id="533559" name="Text Box 55"/>
          <p:cNvSpPr txBox="1">
            <a:spLocks noChangeArrowheads="1"/>
          </p:cNvSpPr>
          <p:nvPr/>
        </p:nvSpPr>
        <p:spPr bwMode="auto">
          <a:xfrm>
            <a:off x="4705350" y="4643438"/>
            <a:ext cx="443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Courier New" pitchFamily="49" charset="0"/>
              </a:rPr>
              <a:t>2  1  3  3  2  9  9  6                10</a:t>
            </a:r>
          </a:p>
        </p:txBody>
      </p:sp>
      <p:pic>
        <p:nvPicPr>
          <p:cNvPr id="533560" name="Picture 56" descr="coog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56388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61" name="Picture 57" descr="coogeeBOMB!!!!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638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62" name="Text Box 58"/>
          <p:cNvSpPr txBox="1">
            <a:spLocks noChangeArrowheads="1"/>
          </p:cNvSpPr>
          <p:nvPr/>
        </p:nvSpPr>
        <p:spPr bwMode="auto">
          <a:xfrm>
            <a:off x="3352800" y="6248400"/>
            <a:ext cx="475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0000"/>
                </a:solidFill>
                <a:latin typeface="Courier New" pitchFamily="49" charset="0"/>
              </a:rPr>
              <a:t>  0     1       2                        99</a:t>
            </a:r>
          </a:p>
        </p:txBody>
      </p:sp>
      <p:sp>
        <p:nvSpPr>
          <p:cNvPr id="533563" name="Rectangle 59"/>
          <p:cNvSpPr>
            <a:spLocks noChangeArrowheads="1"/>
          </p:cNvSpPr>
          <p:nvPr/>
        </p:nvSpPr>
        <p:spPr bwMode="auto">
          <a:xfrm>
            <a:off x="3200400" y="5562600"/>
            <a:ext cx="2514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64" name="Line 60"/>
          <p:cNvSpPr>
            <a:spLocks noChangeShapeType="1"/>
          </p:cNvSpPr>
          <p:nvPr/>
        </p:nvSpPr>
        <p:spPr bwMode="auto">
          <a:xfrm>
            <a:off x="4114800" y="5562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3565" name="Picture 61" descr="coog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562600"/>
            <a:ext cx="6858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66" name="Rectangle 62"/>
          <p:cNvSpPr>
            <a:spLocks noChangeArrowheads="1"/>
          </p:cNvSpPr>
          <p:nvPr/>
        </p:nvSpPr>
        <p:spPr bwMode="auto">
          <a:xfrm>
            <a:off x="6400800" y="5562600"/>
            <a:ext cx="1752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67" name="Line 63"/>
          <p:cNvSpPr>
            <a:spLocks noChangeShapeType="1"/>
          </p:cNvSpPr>
          <p:nvPr/>
        </p:nvSpPr>
        <p:spPr bwMode="auto">
          <a:xfrm>
            <a:off x="7239000" y="5562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68" name="Text Box 64"/>
          <p:cNvSpPr txBox="1">
            <a:spLocks noChangeArrowheads="1"/>
          </p:cNvSpPr>
          <p:nvPr/>
        </p:nvSpPr>
        <p:spPr bwMode="auto">
          <a:xfrm>
            <a:off x="5867400" y="5562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9" grpId="0" animBg="1"/>
      <p:bldP spid="533543" grpId="0"/>
      <p:bldP spid="533545" grpId="0" animBg="1"/>
      <p:bldP spid="533546" grpId="0" animBg="1"/>
      <p:bldP spid="533547" grpId="0" animBg="1"/>
      <p:bldP spid="533548" grpId="0" animBg="1"/>
      <p:bldP spid="533549" grpId="0" animBg="1"/>
      <p:bldP spid="533550" grpId="0" animBg="1"/>
      <p:bldP spid="533551" grpId="0" animBg="1"/>
      <p:bldP spid="533552" grpId="0" animBg="1"/>
      <p:bldP spid="533553" grpId="0" animBg="1"/>
      <p:bldP spid="533554" grpId="0" animBg="1"/>
      <p:bldP spid="533555" grpId="0" animBg="1"/>
      <p:bldP spid="533556" grpId="0"/>
      <p:bldP spid="533557" grpId="0"/>
      <p:bldP spid="533558" grpId="0"/>
      <p:bldP spid="533559" grpId="0"/>
      <p:bldP spid="533562" grpId="0"/>
      <p:bldP spid="533563" grpId="0" animBg="1"/>
      <p:bldP spid="533564" grpId="0" animBg="1"/>
      <p:bldP spid="533566" grpId="0" animBg="1"/>
      <p:bldP spid="533567" grpId="0" animBg="1"/>
      <p:bldP spid="5335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DDFFFC-97B2-4BFA-B76D-65C57B348CFB}" type="slidenum">
              <a:rPr lang="he-IL"/>
              <a:pPr>
                <a:defRPr/>
              </a:pPr>
              <a:t>21</a:t>
            </a:fld>
            <a:endParaRPr lang="en-US"/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buFont typeface="MT Extra" pitchFamily="18" charset="2"/>
              <a:buNone/>
            </a:pPr>
            <a:r>
              <a:rPr lang="en-US" sz="2800" dirty="0" smtClean="0"/>
              <a:t> A mapping from an index set,  such as  </a:t>
            </a:r>
            <a:r>
              <a:rPr lang="en-US" sz="2800" b="1" dirty="0" smtClean="0">
                <a:solidFill>
                  <a:srgbClr val="339933"/>
                </a:solidFill>
                <a:latin typeface="Courier New" pitchFamily="49" charset="0"/>
              </a:rPr>
              <a:t>{0,1,2,…,n}</a:t>
            </a:r>
            <a:r>
              <a:rPr lang="en-US" sz="2800" dirty="0" smtClean="0">
                <a:solidFill>
                  <a:srgbClr val="339933"/>
                </a:solidFill>
              </a:rPr>
              <a:t>,</a:t>
            </a:r>
            <a:r>
              <a:rPr lang="en-US" sz="2800" dirty="0" smtClean="0"/>
              <a:t>  into a cell type</a:t>
            </a:r>
          </a:p>
          <a:p>
            <a:pPr>
              <a:buFont typeface="MT Extra" pitchFamily="18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Objects: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set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cells</a:t>
            </a:r>
          </a:p>
          <a:p>
            <a:pPr>
              <a:buFont typeface="MT Extra" pitchFamily="18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Operations:</a:t>
            </a:r>
            <a:endParaRPr lang="en-US" sz="2400" dirty="0" smtClean="0"/>
          </a:p>
          <a:p>
            <a:r>
              <a:rPr lang="en-US" sz="2800" b="1" dirty="0" smtClean="0">
                <a:solidFill>
                  <a:srgbClr val="00CC00"/>
                </a:solidFill>
                <a:latin typeface="Courier New" pitchFamily="49" charset="0"/>
              </a:rPr>
              <a:t>create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A,n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00CC00"/>
                </a:solidFill>
                <a:latin typeface="Courier New" pitchFamily="49" charset="0"/>
              </a:rPr>
              <a:t>put</a:t>
            </a:r>
            <a:r>
              <a:rPr lang="en-US" sz="2800" b="1" dirty="0" err="1" smtClean="0">
                <a:latin typeface="Courier New" pitchFamily="49" charset="0"/>
              </a:rPr>
              <a:t>(A,v,i</a:t>
            </a:r>
            <a:r>
              <a:rPr lang="en-US" sz="2800" b="1" dirty="0" smtClean="0">
                <a:latin typeface="Courier New" pitchFamily="49" charset="0"/>
              </a:rPr>
              <a:t>)   </a:t>
            </a:r>
            <a:r>
              <a:rPr lang="en-US" sz="2800" dirty="0" smtClean="0"/>
              <a:t>or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</a:rPr>
              <a:t>A[i</a:t>
            </a:r>
            <a:r>
              <a:rPr lang="en-US" sz="2800" b="1" dirty="0" smtClean="0">
                <a:latin typeface="Courier New" pitchFamily="49" charset="0"/>
              </a:rPr>
              <a:t>] </a:t>
            </a:r>
            <a:r>
              <a:rPr lang="en-US" sz="2800" b="1" dirty="0" smtClean="0">
                <a:latin typeface="Courier New" pitchFamily="49" charset="0"/>
                <a:sym typeface="Symbol" pitchFamily="18" charset="2"/>
              </a:rPr>
              <a:t>=</a:t>
            </a:r>
            <a:r>
              <a:rPr lang="en-US" sz="2800" b="1" dirty="0" smtClean="0">
                <a:latin typeface="Courier New" pitchFamily="49" charset="0"/>
              </a:rPr>
              <a:t> v</a:t>
            </a:r>
          </a:p>
          <a:p>
            <a:r>
              <a:rPr lang="en-US" sz="2800" b="1" dirty="0" smtClean="0">
                <a:solidFill>
                  <a:srgbClr val="00CC00"/>
                </a:solidFill>
                <a:latin typeface="Courier New" pitchFamily="49" charset="0"/>
              </a:rPr>
              <a:t>value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A,i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ADT: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A39E00E-0590-4A42-A5EF-D14D0C7FAD1F}" type="slidenum">
              <a:rPr lang="en-US" altLang="en-US" sz="1400">
                <a:solidFill>
                  <a:srgbClr val="000066"/>
                </a:solidFill>
              </a:rPr>
              <a:pPr/>
              <a:t>22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366FF"/>
                </a:solidFill>
              </a:rPr>
              <a:t>Abstract Data Types (</a:t>
            </a:r>
            <a:r>
              <a:rPr lang="en-US" altLang="en-US" dirty="0" err="1" smtClean="0">
                <a:solidFill>
                  <a:srgbClr val="3366FF"/>
                </a:solidFill>
              </a:rPr>
              <a:t>ADTs</a:t>
            </a:r>
            <a:r>
              <a:rPr lang="en-US" altLang="en-US" dirty="0" smtClean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0772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3600" dirty="0" smtClean="0"/>
              <a:t>An abstract data type (ADT) is an abstraction of a data structure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3600" dirty="0" smtClean="0"/>
              <a:t>An ADT specifies: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Data 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Operations on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Error conditions associated with operations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9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A39E00E-0590-4A42-A5EF-D14D0C7FAD1F}" type="slidenum">
              <a:rPr lang="en-US" altLang="en-US" sz="1400">
                <a:solidFill>
                  <a:srgbClr val="000066"/>
                </a:solidFill>
              </a:rPr>
              <a:pPr/>
              <a:t>23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366FF"/>
                </a:solidFill>
              </a:rPr>
              <a:t>ADT for stock trade</a:t>
            </a:r>
          </a:p>
        </p:txBody>
      </p:sp>
      <p:sp>
        <p:nvSpPr>
          <p:cNvPr id="3379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76400"/>
            <a:ext cx="8458200" cy="4648200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sz="3000" dirty="0" smtClean="0"/>
              <a:t>The data stored are </a:t>
            </a:r>
            <a:r>
              <a:rPr lang="en-US" altLang="en-US" sz="3000" dirty="0" smtClean="0">
                <a:solidFill>
                  <a:srgbClr val="FF0000"/>
                </a:solidFill>
              </a:rPr>
              <a:t>buy/sell orders</a:t>
            </a:r>
          </a:p>
          <a:p>
            <a:pPr lvl="1" eaLnBrk="1" hangingPunct="1"/>
            <a:r>
              <a:rPr lang="en-US" altLang="en-US" sz="3000" dirty="0" smtClean="0"/>
              <a:t>The </a:t>
            </a:r>
            <a:r>
              <a:rPr lang="en-US" altLang="en-US" sz="3000" dirty="0" smtClean="0">
                <a:solidFill>
                  <a:srgbClr val="FF0000"/>
                </a:solidFill>
              </a:rPr>
              <a:t>operations</a:t>
            </a:r>
            <a:r>
              <a:rPr lang="en-US" altLang="en-US" sz="3000" dirty="0" smtClean="0"/>
              <a:t> supported are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sz="3000" dirty="0" smtClean="0"/>
              <a:t>order </a:t>
            </a:r>
            <a:r>
              <a:rPr lang="en-US" altLang="en-US" sz="3000" dirty="0" smtClean="0">
                <a:solidFill>
                  <a:srgbClr val="FF0000"/>
                </a:solidFill>
              </a:rPr>
              <a:t>buy </a:t>
            </a:r>
            <a:r>
              <a:rPr lang="en-US" altLang="en-US" sz="3000" dirty="0" smtClean="0"/>
              <a:t>(stock, shares)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sz="3000" dirty="0" smtClean="0"/>
              <a:t>order </a:t>
            </a:r>
            <a:r>
              <a:rPr lang="en-US" altLang="en-US" sz="3000" dirty="0" err="1" smtClean="0">
                <a:solidFill>
                  <a:srgbClr val="FF0000"/>
                </a:solidFill>
              </a:rPr>
              <a:t>sell</a:t>
            </a:r>
            <a:r>
              <a:rPr lang="en-US" altLang="en-US" sz="3000" dirty="0" err="1" smtClean="0"/>
              <a:t>(stock</a:t>
            </a:r>
            <a:r>
              <a:rPr lang="en-US" altLang="en-US" sz="3000" dirty="0" smtClean="0"/>
              <a:t>, shares )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sz="3000" dirty="0" smtClean="0"/>
              <a:t>void </a:t>
            </a:r>
            <a:r>
              <a:rPr lang="en-US" altLang="en-US" sz="3000" dirty="0" err="1" smtClean="0">
                <a:solidFill>
                  <a:srgbClr val="FF0000"/>
                </a:solidFill>
              </a:rPr>
              <a:t>cancel</a:t>
            </a:r>
            <a:r>
              <a:rPr lang="en-US" altLang="en-US" sz="3000" dirty="0" err="1" smtClean="0"/>
              <a:t>(order</a:t>
            </a:r>
            <a:r>
              <a:rPr lang="en-US" altLang="en-US" sz="3000" dirty="0" smtClean="0"/>
              <a:t>)</a:t>
            </a:r>
          </a:p>
          <a:p>
            <a:pPr lvl="1" eaLnBrk="1" hangingPunct="1"/>
            <a:r>
              <a:rPr lang="en-US" altLang="en-US" sz="3000" dirty="0" smtClean="0"/>
              <a:t>Error conditions: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sz="3000" dirty="0" smtClean="0"/>
              <a:t>Buy/sell a nonexistent stock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sz="3000" dirty="0" smtClean="0"/>
              <a:t>Cancel a nonexistent order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9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buFont typeface="MT Extra" pitchFamily="18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MT Extra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Objects:</a:t>
            </a:r>
          </a:p>
          <a:p>
            <a:pPr>
              <a:buFont typeface="MT Extra" pitchFamily="18" charset="2"/>
              <a:buNone/>
            </a:pPr>
            <a:r>
              <a:rPr lang="en-US" dirty="0" smtClean="0"/>
              <a:t> A finite sequence of nodes</a:t>
            </a:r>
          </a:p>
          <a:p>
            <a:pPr>
              <a:buFont typeface="MT Extra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Operations: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Create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Push</a:t>
            </a:r>
            <a:r>
              <a:rPr lang="en-US" dirty="0" smtClean="0"/>
              <a:t>: Insert element at top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Top</a:t>
            </a:r>
            <a:r>
              <a:rPr lang="en-US" dirty="0" smtClean="0"/>
              <a:t>: Return top element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Pop</a:t>
            </a:r>
            <a:r>
              <a:rPr lang="en-US" dirty="0" smtClean="0"/>
              <a:t>: Remove and return top element 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IsEmpty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test for </a:t>
            </a:r>
            <a:r>
              <a:rPr lang="en-US" dirty="0" err="1" smtClean="0"/>
              <a:t>emptyness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Stack ADT</a:t>
            </a:r>
          </a:p>
        </p:txBody>
      </p:sp>
      <p:pic>
        <p:nvPicPr>
          <p:cNvPr id="19460" name="Picture 4" descr="st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733675"/>
            <a:ext cx="21526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629400" y="533400"/>
          <a:ext cx="2133600" cy="1765300"/>
        </p:xfrm>
        <a:graphic>
          <a:graphicData uri="http://schemas.openxmlformats.org/presentationml/2006/ole">
            <p:oleObj spid="_x0000_s68610" name="Clip" r:id="rId5" imgW="4671000" imgH="3877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9654B4-385C-4EB9-ABD5-2C476AF68D07}" type="slidenum">
              <a:rPr lang="en-US" altLang="en-US" sz="1400">
                <a:solidFill>
                  <a:srgbClr val="000066"/>
                </a:solidFill>
              </a:rPr>
              <a:pPr/>
              <a:t>25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Exceptions</a:t>
            </a: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6200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Attempting the execution of an operation of ADT may sometimes cause an error condition, called an exception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Exceptions are said to be “thrown” by an operation that cannot be executed</a:t>
            </a:r>
          </a:p>
          <a:p>
            <a:pPr>
              <a:buClr>
                <a:schemeClr val="tx1"/>
              </a:buClr>
            </a:pPr>
            <a:r>
              <a:rPr lang="en-US" altLang="en-US" dirty="0" smtClean="0"/>
              <a:t>In the </a:t>
            </a:r>
            <a:r>
              <a:rPr lang="en-US" altLang="en-US" dirty="0" smtClean="0">
                <a:solidFill>
                  <a:srgbClr val="FF0000"/>
                </a:solidFill>
              </a:rPr>
              <a:t>Stack</a:t>
            </a:r>
            <a:r>
              <a:rPr lang="en-US" altLang="en-US" dirty="0" smtClean="0"/>
              <a:t> ADT, operations </a:t>
            </a:r>
            <a:r>
              <a:rPr lang="en-US" altLang="en-US" dirty="0" smtClean="0">
                <a:solidFill>
                  <a:srgbClr val="FF0000"/>
                </a:solidFill>
              </a:rPr>
              <a:t>pop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top</a:t>
            </a:r>
            <a:r>
              <a:rPr lang="en-US" altLang="en-US" dirty="0" smtClean="0"/>
              <a:t> cannot be performed if the stack is empty</a:t>
            </a:r>
          </a:p>
          <a:p>
            <a:pPr>
              <a:buClr>
                <a:schemeClr val="tx1"/>
              </a:buClr>
            </a:pPr>
            <a:r>
              <a:rPr lang="en-US" altLang="en-US" dirty="0" smtClean="0"/>
              <a:t>Attempting the execution of </a:t>
            </a:r>
            <a:r>
              <a:rPr lang="en-US" altLang="en-US" dirty="0" smtClean="0">
                <a:solidFill>
                  <a:srgbClr val="FF0000"/>
                </a:solidFill>
              </a:rPr>
              <a:t>pop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rgbClr val="FF0000"/>
                </a:solidFill>
              </a:rPr>
              <a:t>top</a:t>
            </a:r>
            <a:r>
              <a:rPr lang="en-US" altLang="en-US" dirty="0" smtClean="0"/>
              <a:t> on an empty stack throws an </a:t>
            </a:r>
            <a:r>
              <a:rPr lang="en-US" altLang="en-US" dirty="0" err="1" smtClean="0">
                <a:solidFill>
                  <a:srgbClr val="FF0000"/>
                </a:solidFill>
              </a:rPr>
              <a:t>EmptyStackException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endParaRPr lang="en-US" altLang="en-US" dirty="0" smtClean="0"/>
          </a:p>
          <a:p>
            <a:pPr eaLnBrk="1" hangingPunct="1">
              <a:buClr>
                <a:schemeClr val="tx1"/>
              </a:buClr>
            </a:pPr>
            <a:endParaRPr lang="en-US" alt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29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7297874-BF25-4CE5-8805-E5FC7614237B}" type="slidenum">
              <a:rPr lang="en-US" altLang="en-US" sz="1400">
                <a:solidFill>
                  <a:srgbClr val="000066"/>
                </a:solidFill>
              </a:rPr>
              <a:pPr/>
              <a:t>26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Stacks</a:t>
            </a:r>
          </a:p>
        </p:txBody>
      </p:sp>
      <p:sp>
        <p:nvSpPr>
          <p:cNvPr id="368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Describe the output of the following series of stack operations</a:t>
            </a:r>
          </a:p>
          <a:p>
            <a:pPr lvl="1" eaLnBrk="1" hangingPunct="1"/>
            <a:r>
              <a:rPr lang="en-US" altLang="en-US" smtClean="0"/>
              <a:t>Push(8)</a:t>
            </a:r>
          </a:p>
          <a:p>
            <a:pPr lvl="1" eaLnBrk="1" hangingPunct="1"/>
            <a:r>
              <a:rPr lang="en-US" altLang="en-US" smtClean="0"/>
              <a:t>Push(3)</a:t>
            </a:r>
          </a:p>
          <a:p>
            <a:pPr lvl="1" eaLnBrk="1" hangingPunct="1"/>
            <a:r>
              <a:rPr lang="en-US" altLang="en-US" smtClean="0"/>
              <a:t>Pop()</a:t>
            </a:r>
          </a:p>
          <a:p>
            <a:pPr lvl="1" eaLnBrk="1" hangingPunct="1"/>
            <a:r>
              <a:rPr lang="en-US" altLang="en-US" smtClean="0"/>
              <a:t>Push(2)</a:t>
            </a:r>
          </a:p>
          <a:p>
            <a:pPr lvl="1" eaLnBrk="1" hangingPunct="1"/>
            <a:r>
              <a:rPr lang="en-US" altLang="en-US" smtClean="0"/>
              <a:t>Push(5)</a:t>
            </a:r>
          </a:p>
          <a:p>
            <a:pPr lvl="1" eaLnBrk="1" hangingPunct="1"/>
            <a:r>
              <a:rPr lang="en-US" altLang="en-US" smtClean="0"/>
              <a:t>Pop()</a:t>
            </a:r>
          </a:p>
          <a:p>
            <a:pPr lvl="1" eaLnBrk="1" hangingPunct="1"/>
            <a:r>
              <a:rPr lang="en-US" altLang="en-US" smtClean="0"/>
              <a:t>Pop()</a:t>
            </a:r>
          </a:p>
          <a:p>
            <a:pPr lvl="1" eaLnBrk="1" hangingPunct="1"/>
            <a:r>
              <a:rPr lang="en-US" altLang="en-US" smtClean="0"/>
              <a:t>Push(9)</a:t>
            </a:r>
          </a:p>
          <a:p>
            <a:pPr lvl="1" eaLnBrk="1" hangingPunct="1"/>
            <a:r>
              <a:rPr lang="en-US" altLang="en-US" smtClean="0"/>
              <a:t>Push(1)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53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81E628-44DF-4624-B40F-FCAF44D6C4E1}" type="slidenum">
              <a:rPr lang="en-US" altLang="en-US" sz="1400">
                <a:solidFill>
                  <a:srgbClr val="000066"/>
                </a:solidFill>
              </a:rPr>
              <a:pPr/>
              <a:t>27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38926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8927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8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9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9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5257800" cy="4800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The C++ run-time system keeps track of the chain of active functions with a stack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When a function is called, the run-time system pushes on the stack a frame containing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Local variables and return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Program counter, keeping track of the statement being executed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19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Courier" charset="0"/>
              </a:rPr>
              <a:t>main() {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int i;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ourier" charset="0"/>
              </a:rPr>
              <a:t>  i = 5;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foo(i);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}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ourier" charset="0"/>
              </a:rPr>
              <a:t>foo(int j) {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int k;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k = j+1;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bar(k);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}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ourier" charset="0"/>
              </a:rPr>
              <a:t>bar(int m) {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…</a:t>
            </a:r>
            <a:br>
              <a:rPr lang="en-US" altLang="en-US" sz="1800">
                <a:latin typeface="Courier" charset="0"/>
              </a:rPr>
            </a:br>
            <a:r>
              <a:rPr lang="en-US" altLang="en-US" sz="1800">
                <a:latin typeface="Courier" charset="0"/>
              </a:rPr>
              <a:t>	}</a:t>
            </a:r>
          </a:p>
        </p:txBody>
      </p: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7315200" y="20574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bar</a:t>
            </a:r>
          </a:p>
          <a:p>
            <a:r>
              <a:rPr lang="en-US" altLang="en-US">
                <a:solidFill>
                  <a:srgbClr val="3366FF"/>
                </a:solidFill>
              </a:rPr>
              <a:t>  PC = 1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  m = 6</a:t>
            </a:r>
          </a:p>
        </p:txBody>
      </p:sp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7315200" y="3314700"/>
            <a:ext cx="1143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foo</a:t>
            </a:r>
          </a:p>
          <a:p>
            <a:r>
              <a:rPr lang="en-US" altLang="en-US">
                <a:solidFill>
                  <a:srgbClr val="3366FF"/>
                </a:solidFill>
              </a:rPr>
              <a:t>  PC = 3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  j = 5</a:t>
            </a:r>
          </a:p>
          <a:p>
            <a:r>
              <a:rPr lang="en-US" altLang="en-US">
                <a:solidFill>
                  <a:srgbClr val="3366FF"/>
                </a:solidFill>
              </a:rPr>
              <a:t>  k = 6</a:t>
            </a: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main</a:t>
            </a:r>
          </a:p>
          <a:p>
            <a:r>
              <a:rPr lang="en-US" altLang="en-US">
                <a:solidFill>
                  <a:srgbClr val="3366FF"/>
                </a:solidFill>
              </a:rPr>
              <a:t>  PC = 2</a:t>
            </a:r>
            <a:br>
              <a:rPr lang="en-US" altLang="en-US">
                <a:solidFill>
                  <a:srgbClr val="3366FF"/>
                </a:solidFill>
              </a:rPr>
            </a:br>
            <a:r>
              <a:rPr lang="en-US" altLang="en-US">
                <a:solidFill>
                  <a:srgbClr val="3366FF"/>
                </a:solidFill>
              </a:rPr>
              <a:t>  i = 5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7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Stacks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933-597B-41D3-A0E7-43F9ADB9D74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Parentheses Matching</a:t>
            </a: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“(”, “{”, or “[” must be paired with a matching “)”, “}”, or “[”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correct: 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 )(( ))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{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([( )])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}	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correct: 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((( )(( ))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{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([( )])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}	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incorrect: 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)(( ))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{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([( )])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}</a:t>
            </a:r>
            <a:r>
              <a:rPr lang="en-US" altLang="en-US" i="1">
                <a:solidFill>
                  <a:srgbClr val="000000"/>
                </a:solidFill>
                <a:latin typeface="CMSY10" charset="0"/>
              </a:rPr>
              <a:t>	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incorrect: 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{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[ ])</a:t>
            </a:r>
            <a:r>
              <a:rPr lang="en-US" altLang="en-US">
                <a:solidFill>
                  <a:srgbClr val="000000"/>
                </a:solidFill>
                <a:latin typeface="CMSY10" charset="0"/>
              </a:rPr>
              <a:t>}	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latin typeface="Times" pitchFamily="18" charset="0"/>
              </a:rPr>
              <a:t>incorrect: </a:t>
            </a:r>
            <a:r>
              <a:rPr lang="en-US" altLang="en-US">
                <a:solidFill>
                  <a:srgbClr val="000000"/>
                </a:solidFill>
                <a:latin typeface="CMR10" charset="0"/>
              </a:rPr>
              <a:t>(	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50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Stacks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E80E-DBDB-41D0-8FAC-FF3EF763C70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Parentheses Matching Algorithm</a:t>
            </a:r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</a:rPr>
              <a:t>Algorithm </a:t>
            </a:r>
            <a:r>
              <a:rPr lang="en-US" altLang="en-US" sz="1600">
                <a:solidFill>
                  <a:srgbClr val="000000"/>
                </a:solidFill>
                <a:latin typeface="CMSS10" charset="0"/>
              </a:rPr>
              <a:t>ParenMatch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1600" i="1">
                <a:solidFill>
                  <a:srgbClr val="000000"/>
                </a:solidFill>
                <a:latin typeface="CMMI10" charset="0"/>
              </a:rPr>
              <a:t>,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i="1">
                <a:solidFill>
                  <a:srgbClr val="0000FF"/>
                </a:solidFill>
                <a:latin typeface="Times New Roman" pitchFamily="18" charset="0"/>
              </a:rPr>
              <a:t>Input: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An array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of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n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tokens, each of which is either a grouping symbol, 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variable, an arithmetic operator, or a number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i="1">
                <a:solidFill>
                  <a:srgbClr val="0000FF"/>
                </a:solidFill>
                <a:latin typeface="Times New Roman" pitchFamily="18" charset="0"/>
              </a:rPr>
              <a:t>Output: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true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if and only if all the grouping symbols in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match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Let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S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be an empty stack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en-US" sz="1600" i="1">
                <a:solidFill>
                  <a:srgbClr val="000000"/>
                </a:solidFill>
                <a:latin typeface="CMSY10" charset="0"/>
              </a:rPr>
              <a:t>=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0 to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en-US" sz="1600" i="1">
                <a:solidFill>
                  <a:srgbClr val="000000"/>
                </a:solidFill>
                <a:latin typeface="CMSY10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do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if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[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]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is an opening grouping symbol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then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		S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en-US" sz="1600">
                <a:solidFill>
                  <a:srgbClr val="000000"/>
                </a:solidFill>
                <a:latin typeface="CMSS10" charset="0"/>
              </a:rPr>
              <a:t>push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[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]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else if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[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] 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is a closing grouping symbol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then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	if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en-US" sz="1600">
                <a:solidFill>
                  <a:srgbClr val="000000"/>
                </a:solidFill>
                <a:latin typeface="CMSS10" charset="0"/>
              </a:rPr>
              <a:t>isEmpty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()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then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		return false 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{</a:t>
            </a: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nothing to match with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}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	if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en-US" sz="1600">
                <a:solidFill>
                  <a:srgbClr val="000000"/>
                </a:solidFill>
                <a:latin typeface="CMSS10" charset="0"/>
              </a:rPr>
              <a:t>pop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() does not match the type of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[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CMR10" charset="0"/>
              </a:rPr>
              <a:t>]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then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		return false 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{</a:t>
            </a: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wrong type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}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en-US" altLang="en-US" sz="1600">
                <a:solidFill>
                  <a:srgbClr val="000000"/>
                </a:solidFill>
                <a:latin typeface="CMSS10" charset="0"/>
              </a:rPr>
              <a:t>isEmpty</a:t>
            </a: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() </a:t>
            </a: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then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return true 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{</a:t>
            </a: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every symbol matched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}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else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itchFamily="18" charset="0"/>
              </a:rPr>
              <a:t>	return false 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{</a:t>
            </a:r>
            <a:r>
              <a:rPr lang="en-US" altLang="en-US" sz="1600">
                <a:solidFill>
                  <a:srgbClr val="0000FF"/>
                </a:solidFill>
                <a:latin typeface="Times New Roman" pitchFamily="18" charset="0"/>
              </a:rPr>
              <a:t>some symbols were never matched</a:t>
            </a:r>
            <a:r>
              <a:rPr lang="en-US" altLang="en-US" sz="1600" i="1">
                <a:solidFill>
                  <a:srgbClr val="0000FF"/>
                </a:solidFill>
                <a:latin typeface="CMSY10" charset="0"/>
              </a:rPr>
              <a:t>}</a:t>
            </a:r>
            <a:endParaRPr lang="en-US" altLang="en-US" sz="1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9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2362200" cy="344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038600" cy="267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886200"/>
            <a:ext cx="4341291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62400"/>
            <a:ext cx="3676502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609600"/>
            <a:ext cx="135255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5048250"/>
            <a:ext cx="1581150" cy="1581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31798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Modern world all about 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3048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DATA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Stacks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B415-05E8-4C9E-B64A-A01E7DAA18C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Postfix Evaluator</a:t>
            </a:r>
          </a:p>
        </p:txBody>
      </p:sp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5 3 6 * + 7 -  = 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25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Stack</a:t>
            </a:r>
          </a:p>
        </p:txBody>
      </p:sp>
      <p:sp>
        <p:nvSpPr>
          <p:cNvPr id="3994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/>
              <a:t>A variable keeps track of the  index of the top element 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447800" y="5334000"/>
            <a:ext cx="6918325" cy="879475"/>
            <a:chOff x="1447800" y="5334000"/>
            <a:chExt cx="6918325" cy="879475"/>
          </a:xfrm>
        </p:grpSpPr>
        <p:sp>
          <p:nvSpPr>
            <p:cNvPr id="39941" name="Freeform 4"/>
            <p:cNvSpPr>
              <a:spLocks/>
            </p:cNvSpPr>
            <p:nvPr/>
          </p:nvSpPr>
          <p:spPr bwMode="auto">
            <a:xfrm>
              <a:off x="5715000" y="5461000"/>
              <a:ext cx="1509713" cy="379413"/>
            </a:xfrm>
            <a:custGeom>
              <a:avLst/>
              <a:gdLst>
                <a:gd name="T0" fmla="*/ 2147483647 w 951"/>
                <a:gd name="T1" fmla="*/ 2147483647 h 239"/>
                <a:gd name="T2" fmla="*/ 2147483647 w 951"/>
                <a:gd name="T3" fmla="*/ 0 h 239"/>
                <a:gd name="T4" fmla="*/ 0 w 951"/>
                <a:gd name="T5" fmla="*/ 0 h 239"/>
                <a:gd name="T6" fmla="*/ 2147483647 w 951"/>
                <a:gd name="T7" fmla="*/ 2147483647 h 239"/>
                <a:gd name="T8" fmla="*/ 2147483647 w 951"/>
                <a:gd name="T9" fmla="*/ 2147483647 h 239"/>
                <a:gd name="T10" fmla="*/ 2147483647 w 951"/>
                <a:gd name="T11" fmla="*/ 2147483647 h 239"/>
                <a:gd name="T12" fmla="*/ 2147483647 w 951"/>
                <a:gd name="T13" fmla="*/ 2147483647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239"/>
                <a:gd name="T23" fmla="*/ 951 w 951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239">
                  <a:moveTo>
                    <a:pt x="951" y="239"/>
                  </a:moveTo>
                  <a:lnTo>
                    <a:pt x="951" y="0"/>
                  </a:lnTo>
                  <a:lnTo>
                    <a:pt x="0" y="0"/>
                  </a:lnTo>
                  <a:lnTo>
                    <a:pt x="24" y="103"/>
                  </a:lnTo>
                  <a:lnTo>
                    <a:pt x="104" y="143"/>
                  </a:lnTo>
                  <a:lnTo>
                    <a:pt x="120" y="239"/>
                  </a:lnTo>
                  <a:lnTo>
                    <a:pt x="951" y="2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2" name="Freeform 5"/>
            <p:cNvSpPr>
              <a:spLocks/>
            </p:cNvSpPr>
            <p:nvPr/>
          </p:nvSpPr>
          <p:spPr bwMode="auto">
            <a:xfrm>
              <a:off x="1905000" y="5461000"/>
              <a:ext cx="2982913" cy="379413"/>
            </a:xfrm>
            <a:custGeom>
              <a:avLst/>
              <a:gdLst>
                <a:gd name="T0" fmla="*/ 0 w 1879"/>
                <a:gd name="T1" fmla="*/ 0 h 239"/>
                <a:gd name="T2" fmla="*/ 0 w 1879"/>
                <a:gd name="T3" fmla="*/ 2147483647 h 239"/>
                <a:gd name="T4" fmla="*/ 2147483647 w 1879"/>
                <a:gd name="T5" fmla="*/ 2147483647 h 239"/>
                <a:gd name="T6" fmla="*/ 2147483647 w 1879"/>
                <a:gd name="T7" fmla="*/ 2147483647 h 239"/>
                <a:gd name="T8" fmla="*/ 2147483647 w 1879"/>
                <a:gd name="T9" fmla="*/ 2147483647 h 239"/>
                <a:gd name="T10" fmla="*/ 2147483647 w 1879"/>
                <a:gd name="T11" fmla="*/ 0 h 239"/>
                <a:gd name="T12" fmla="*/ 0 w 187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9"/>
                <a:gd name="T22" fmla="*/ 0 h 239"/>
                <a:gd name="T23" fmla="*/ 1879 w 187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9" h="239">
                  <a:moveTo>
                    <a:pt x="0" y="0"/>
                  </a:moveTo>
                  <a:lnTo>
                    <a:pt x="0" y="239"/>
                  </a:lnTo>
                  <a:lnTo>
                    <a:pt x="1879" y="239"/>
                  </a:lnTo>
                  <a:lnTo>
                    <a:pt x="1863" y="135"/>
                  </a:lnTo>
                  <a:lnTo>
                    <a:pt x="1783" y="79"/>
                  </a:lnTo>
                  <a:lnTo>
                    <a:pt x="1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3" name="Rectangle 6"/>
            <p:cNvSpPr>
              <a:spLocks noChangeArrowheads="1"/>
            </p:cNvSpPr>
            <p:nvPr/>
          </p:nvSpPr>
          <p:spPr bwMode="auto">
            <a:xfrm>
              <a:off x="4710113" y="5448300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1892300" y="5448300"/>
              <a:ext cx="2817813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5" name="Rectangle 8"/>
            <p:cNvSpPr>
              <a:spLocks noChangeArrowheads="1"/>
            </p:cNvSpPr>
            <p:nvPr/>
          </p:nvSpPr>
          <p:spPr bwMode="auto">
            <a:xfrm>
              <a:off x="1892300" y="5461000"/>
              <a:ext cx="25400" cy="392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4887913" y="5827713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1905000" y="5827713"/>
              <a:ext cx="2982913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5713413" y="5448300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5726113" y="5448300"/>
              <a:ext cx="2640012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8340725" y="5461000"/>
              <a:ext cx="25400" cy="392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Rectangle 14"/>
            <p:cNvSpPr>
              <a:spLocks noChangeArrowheads="1"/>
            </p:cNvSpPr>
            <p:nvPr/>
          </p:nvSpPr>
          <p:spPr bwMode="auto">
            <a:xfrm>
              <a:off x="5878513" y="5827713"/>
              <a:ext cx="12700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Rectangle 15"/>
            <p:cNvSpPr>
              <a:spLocks noChangeArrowheads="1"/>
            </p:cNvSpPr>
            <p:nvPr/>
          </p:nvSpPr>
          <p:spPr bwMode="auto">
            <a:xfrm>
              <a:off x="5891213" y="5827713"/>
              <a:ext cx="2462212" cy="25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286000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4" name="Rectangle 17"/>
            <p:cNvSpPr>
              <a:spLocks noChangeArrowheads="1"/>
            </p:cNvSpPr>
            <p:nvPr/>
          </p:nvSpPr>
          <p:spPr bwMode="auto">
            <a:xfrm>
              <a:off x="2286000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5" name="Rectangle 18"/>
            <p:cNvSpPr>
              <a:spLocks noChangeArrowheads="1"/>
            </p:cNvSpPr>
            <p:nvPr/>
          </p:nvSpPr>
          <p:spPr bwMode="auto">
            <a:xfrm>
              <a:off x="2286000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6" name="Rectangle 19"/>
            <p:cNvSpPr>
              <a:spLocks noChangeArrowheads="1"/>
            </p:cNvSpPr>
            <p:nvPr/>
          </p:nvSpPr>
          <p:spPr bwMode="auto">
            <a:xfrm>
              <a:off x="2667000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7" name="Rectangle 20"/>
            <p:cNvSpPr>
              <a:spLocks noChangeArrowheads="1"/>
            </p:cNvSpPr>
            <p:nvPr/>
          </p:nvSpPr>
          <p:spPr bwMode="auto">
            <a:xfrm>
              <a:off x="2667000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8" name="Rectangle 21"/>
            <p:cNvSpPr>
              <a:spLocks noChangeArrowheads="1"/>
            </p:cNvSpPr>
            <p:nvPr/>
          </p:nvSpPr>
          <p:spPr bwMode="auto">
            <a:xfrm>
              <a:off x="2667000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9" name="Rectangle 22"/>
            <p:cNvSpPr>
              <a:spLocks noChangeArrowheads="1"/>
            </p:cNvSpPr>
            <p:nvPr/>
          </p:nvSpPr>
          <p:spPr bwMode="auto">
            <a:xfrm>
              <a:off x="38084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0" name="Rectangle 23"/>
            <p:cNvSpPr>
              <a:spLocks noChangeArrowheads="1"/>
            </p:cNvSpPr>
            <p:nvPr/>
          </p:nvSpPr>
          <p:spPr bwMode="auto">
            <a:xfrm>
              <a:off x="38084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1" name="Rectangle 24"/>
            <p:cNvSpPr>
              <a:spLocks noChangeArrowheads="1"/>
            </p:cNvSpPr>
            <p:nvPr/>
          </p:nvSpPr>
          <p:spPr bwMode="auto">
            <a:xfrm>
              <a:off x="3808413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2" name="Rectangle 25"/>
            <p:cNvSpPr>
              <a:spLocks noChangeArrowheads="1"/>
            </p:cNvSpPr>
            <p:nvPr/>
          </p:nvSpPr>
          <p:spPr bwMode="auto">
            <a:xfrm>
              <a:off x="34274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3" name="Rectangle 26"/>
            <p:cNvSpPr>
              <a:spLocks noChangeArrowheads="1"/>
            </p:cNvSpPr>
            <p:nvPr/>
          </p:nvSpPr>
          <p:spPr bwMode="auto">
            <a:xfrm>
              <a:off x="34274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4" name="Rectangle 27"/>
            <p:cNvSpPr>
              <a:spLocks noChangeArrowheads="1"/>
            </p:cNvSpPr>
            <p:nvPr/>
          </p:nvSpPr>
          <p:spPr bwMode="auto">
            <a:xfrm>
              <a:off x="3427413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5" name="Rectangle 28"/>
            <p:cNvSpPr>
              <a:spLocks noChangeArrowheads="1"/>
            </p:cNvSpPr>
            <p:nvPr/>
          </p:nvSpPr>
          <p:spPr bwMode="auto">
            <a:xfrm>
              <a:off x="3048000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6" name="Rectangle 29"/>
            <p:cNvSpPr>
              <a:spLocks noChangeArrowheads="1"/>
            </p:cNvSpPr>
            <p:nvPr/>
          </p:nvSpPr>
          <p:spPr bwMode="auto">
            <a:xfrm>
              <a:off x="3048000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7" name="Rectangle 30"/>
            <p:cNvSpPr>
              <a:spLocks noChangeArrowheads="1"/>
            </p:cNvSpPr>
            <p:nvPr/>
          </p:nvSpPr>
          <p:spPr bwMode="auto">
            <a:xfrm>
              <a:off x="3048000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8" name="Rectangle 31"/>
            <p:cNvSpPr>
              <a:spLocks noChangeArrowheads="1"/>
            </p:cNvSpPr>
            <p:nvPr/>
          </p:nvSpPr>
          <p:spPr bwMode="auto">
            <a:xfrm>
              <a:off x="41894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69" name="Rectangle 32"/>
            <p:cNvSpPr>
              <a:spLocks noChangeArrowheads="1"/>
            </p:cNvSpPr>
            <p:nvPr/>
          </p:nvSpPr>
          <p:spPr bwMode="auto">
            <a:xfrm>
              <a:off x="41894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3"/>
            <p:cNvSpPr>
              <a:spLocks noChangeArrowheads="1"/>
            </p:cNvSpPr>
            <p:nvPr/>
          </p:nvSpPr>
          <p:spPr bwMode="auto">
            <a:xfrm>
              <a:off x="4189413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1" name="Rectangle 34"/>
            <p:cNvSpPr>
              <a:spLocks noChangeArrowheads="1"/>
            </p:cNvSpPr>
            <p:nvPr/>
          </p:nvSpPr>
          <p:spPr bwMode="auto">
            <a:xfrm>
              <a:off x="6804025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2" name="Rectangle 35"/>
            <p:cNvSpPr>
              <a:spLocks noChangeArrowheads="1"/>
            </p:cNvSpPr>
            <p:nvPr/>
          </p:nvSpPr>
          <p:spPr bwMode="auto">
            <a:xfrm>
              <a:off x="6804025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3" name="Rectangle 36"/>
            <p:cNvSpPr>
              <a:spLocks noChangeArrowheads="1"/>
            </p:cNvSpPr>
            <p:nvPr/>
          </p:nvSpPr>
          <p:spPr bwMode="auto">
            <a:xfrm>
              <a:off x="6804025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4" name="Rectangle 37"/>
            <p:cNvSpPr>
              <a:spLocks noChangeArrowheads="1"/>
            </p:cNvSpPr>
            <p:nvPr/>
          </p:nvSpPr>
          <p:spPr bwMode="auto">
            <a:xfrm>
              <a:off x="45704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5" name="Rectangle 38"/>
            <p:cNvSpPr>
              <a:spLocks noChangeArrowheads="1"/>
            </p:cNvSpPr>
            <p:nvPr/>
          </p:nvSpPr>
          <p:spPr bwMode="auto">
            <a:xfrm>
              <a:off x="45704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6" name="Rectangle 39"/>
            <p:cNvSpPr>
              <a:spLocks noChangeArrowheads="1"/>
            </p:cNvSpPr>
            <p:nvPr/>
          </p:nvSpPr>
          <p:spPr bwMode="auto">
            <a:xfrm>
              <a:off x="4570413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7" name="Rectangle 40"/>
            <p:cNvSpPr>
              <a:spLocks noChangeArrowheads="1"/>
            </p:cNvSpPr>
            <p:nvPr/>
          </p:nvSpPr>
          <p:spPr bwMode="auto">
            <a:xfrm>
              <a:off x="64246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8" name="Rectangle 41"/>
            <p:cNvSpPr>
              <a:spLocks noChangeArrowheads="1"/>
            </p:cNvSpPr>
            <p:nvPr/>
          </p:nvSpPr>
          <p:spPr bwMode="auto">
            <a:xfrm>
              <a:off x="64246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9" name="Rectangle 42"/>
            <p:cNvSpPr>
              <a:spLocks noChangeArrowheads="1"/>
            </p:cNvSpPr>
            <p:nvPr/>
          </p:nvSpPr>
          <p:spPr bwMode="auto">
            <a:xfrm>
              <a:off x="6424613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0" name="Rectangle 43"/>
            <p:cNvSpPr>
              <a:spLocks noChangeArrowheads="1"/>
            </p:cNvSpPr>
            <p:nvPr/>
          </p:nvSpPr>
          <p:spPr bwMode="auto">
            <a:xfrm>
              <a:off x="60436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1" name="Rectangle 44"/>
            <p:cNvSpPr>
              <a:spLocks noChangeArrowheads="1"/>
            </p:cNvSpPr>
            <p:nvPr/>
          </p:nvSpPr>
          <p:spPr bwMode="auto">
            <a:xfrm>
              <a:off x="60436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2" name="Rectangle 45"/>
            <p:cNvSpPr>
              <a:spLocks noChangeArrowheads="1"/>
            </p:cNvSpPr>
            <p:nvPr/>
          </p:nvSpPr>
          <p:spPr bwMode="auto">
            <a:xfrm>
              <a:off x="6043613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3" name="Rectangle 46"/>
            <p:cNvSpPr>
              <a:spLocks noChangeArrowheads="1"/>
            </p:cNvSpPr>
            <p:nvPr/>
          </p:nvSpPr>
          <p:spPr bwMode="auto">
            <a:xfrm>
              <a:off x="7197725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4" name="Rectangle 47"/>
            <p:cNvSpPr>
              <a:spLocks noChangeArrowheads="1"/>
            </p:cNvSpPr>
            <p:nvPr/>
          </p:nvSpPr>
          <p:spPr bwMode="auto">
            <a:xfrm>
              <a:off x="7197725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Rectangle 48"/>
            <p:cNvSpPr>
              <a:spLocks noChangeArrowheads="1"/>
            </p:cNvSpPr>
            <p:nvPr/>
          </p:nvSpPr>
          <p:spPr bwMode="auto">
            <a:xfrm>
              <a:off x="7197725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6" name="Rectangle 49"/>
            <p:cNvSpPr>
              <a:spLocks noChangeArrowheads="1"/>
            </p:cNvSpPr>
            <p:nvPr/>
          </p:nvSpPr>
          <p:spPr bwMode="auto">
            <a:xfrm>
              <a:off x="7578725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7" name="Rectangle 50"/>
            <p:cNvSpPr>
              <a:spLocks noChangeArrowheads="1"/>
            </p:cNvSpPr>
            <p:nvPr/>
          </p:nvSpPr>
          <p:spPr bwMode="auto">
            <a:xfrm>
              <a:off x="7578725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8" name="Rectangle 51"/>
            <p:cNvSpPr>
              <a:spLocks noChangeArrowheads="1"/>
            </p:cNvSpPr>
            <p:nvPr/>
          </p:nvSpPr>
          <p:spPr bwMode="auto">
            <a:xfrm>
              <a:off x="7578725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9" name="Rectangle 52"/>
            <p:cNvSpPr>
              <a:spLocks noChangeArrowheads="1"/>
            </p:cNvSpPr>
            <p:nvPr/>
          </p:nvSpPr>
          <p:spPr bwMode="auto">
            <a:xfrm>
              <a:off x="7959725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0" name="Rectangle 53"/>
            <p:cNvSpPr>
              <a:spLocks noChangeArrowheads="1"/>
            </p:cNvSpPr>
            <p:nvPr/>
          </p:nvSpPr>
          <p:spPr bwMode="auto">
            <a:xfrm>
              <a:off x="7959725" y="5461000"/>
              <a:ext cx="25400" cy="3794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1" name="Rectangle 54"/>
            <p:cNvSpPr>
              <a:spLocks noChangeArrowheads="1"/>
            </p:cNvSpPr>
            <p:nvPr/>
          </p:nvSpPr>
          <p:spPr bwMode="auto">
            <a:xfrm>
              <a:off x="1447800" y="5499100"/>
              <a:ext cx="296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S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39992" name="Rectangle 55"/>
            <p:cNvSpPr>
              <a:spLocks noChangeArrowheads="1"/>
            </p:cNvSpPr>
            <p:nvPr/>
          </p:nvSpPr>
          <p:spPr bwMode="auto">
            <a:xfrm>
              <a:off x="2019300" y="5842000"/>
              <a:ext cx="153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39993" name="Rectangle 56"/>
            <p:cNvSpPr>
              <a:spLocks noChangeArrowheads="1"/>
            </p:cNvSpPr>
            <p:nvPr/>
          </p:nvSpPr>
          <p:spPr bwMode="auto">
            <a:xfrm>
              <a:off x="2425700" y="5842000"/>
              <a:ext cx="153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39994" name="Rectangle 57"/>
            <p:cNvSpPr>
              <a:spLocks noChangeArrowheads="1"/>
            </p:cNvSpPr>
            <p:nvPr/>
          </p:nvSpPr>
          <p:spPr bwMode="auto">
            <a:xfrm>
              <a:off x="2806700" y="5842000"/>
              <a:ext cx="153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39995" name="Rectangle 58"/>
            <p:cNvSpPr>
              <a:spLocks noChangeArrowheads="1"/>
            </p:cNvSpPr>
            <p:nvPr/>
          </p:nvSpPr>
          <p:spPr bwMode="auto">
            <a:xfrm>
              <a:off x="6883400" y="5843588"/>
              <a:ext cx="282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t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39996" name="Rectangle 59"/>
            <p:cNvSpPr>
              <a:spLocks noChangeArrowheads="1"/>
            </p:cNvSpPr>
            <p:nvPr/>
          </p:nvSpPr>
          <p:spPr bwMode="auto">
            <a:xfrm>
              <a:off x="46974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7" name="Freeform 60"/>
            <p:cNvSpPr>
              <a:spLocks/>
            </p:cNvSpPr>
            <p:nvPr/>
          </p:nvSpPr>
          <p:spPr bwMode="auto">
            <a:xfrm>
              <a:off x="4697413" y="5461000"/>
              <a:ext cx="101600" cy="201613"/>
            </a:xfrm>
            <a:custGeom>
              <a:avLst/>
              <a:gdLst>
                <a:gd name="T0" fmla="*/ 2147483647 w 64"/>
                <a:gd name="T1" fmla="*/ 0 h 127"/>
                <a:gd name="T2" fmla="*/ 2147483647 w 64"/>
                <a:gd name="T3" fmla="*/ 2147483647 h 127"/>
                <a:gd name="T4" fmla="*/ 2147483647 w 64"/>
                <a:gd name="T5" fmla="*/ 2147483647 h 127"/>
                <a:gd name="T6" fmla="*/ 2147483647 w 64"/>
                <a:gd name="T7" fmla="*/ 2147483647 h 127"/>
                <a:gd name="T8" fmla="*/ 2147483647 w 64"/>
                <a:gd name="T9" fmla="*/ 2147483647 h 127"/>
                <a:gd name="T10" fmla="*/ 2147483647 w 64"/>
                <a:gd name="T11" fmla="*/ 2147483647 h 127"/>
                <a:gd name="T12" fmla="*/ 2147483647 w 64"/>
                <a:gd name="T13" fmla="*/ 2147483647 h 127"/>
                <a:gd name="T14" fmla="*/ 2147483647 w 64"/>
                <a:gd name="T15" fmla="*/ 2147483647 h 127"/>
                <a:gd name="T16" fmla="*/ 2147483647 w 64"/>
                <a:gd name="T17" fmla="*/ 2147483647 h 127"/>
                <a:gd name="T18" fmla="*/ 2147483647 w 64"/>
                <a:gd name="T19" fmla="*/ 2147483647 h 127"/>
                <a:gd name="T20" fmla="*/ 2147483647 w 64"/>
                <a:gd name="T21" fmla="*/ 2147483647 h 127"/>
                <a:gd name="T22" fmla="*/ 2147483647 w 64"/>
                <a:gd name="T23" fmla="*/ 2147483647 h 127"/>
                <a:gd name="T24" fmla="*/ 2147483647 w 64"/>
                <a:gd name="T25" fmla="*/ 2147483647 h 127"/>
                <a:gd name="T26" fmla="*/ 2147483647 w 64"/>
                <a:gd name="T27" fmla="*/ 2147483647 h 127"/>
                <a:gd name="T28" fmla="*/ 2147483647 w 64"/>
                <a:gd name="T29" fmla="*/ 2147483647 h 127"/>
                <a:gd name="T30" fmla="*/ 2147483647 w 64"/>
                <a:gd name="T31" fmla="*/ 2147483647 h 127"/>
                <a:gd name="T32" fmla="*/ 2147483647 w 64"/>
                <a:gd name="T33" fmla="*/ 2147483647 h 127"/>
                <a:gd name="T34" fmla="*/ 0 w 64"/>
                <a:gd name="T35" fmla="*/ 0 h 127"/>
                <a:gd name="T36" fmla="*/ 2147483647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32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16" y="79"/>
                  </a:lnTo>
                  <a:lnTo>
                    <a:pt x="16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8" name="Freeform 61"/>
            <p:cNvSpPr>
              <a:spLocks/>
            </p:cNvSpPr>
            <p:nvPr/>
          </p:nvSpPr>
          <p:spPr bwMode="auto">
            <a:xfrm>
              <a:off x="4786313" y="5637213"/>
              <a:ext cx="101600" cy="63500"/>
            </a:xfrm>
            <a:custGeom>
              <a:avLst/>
              <a:gdLst>
                <a:gd name="T0" fmla="*/ 2147483647 w 64"/>
                <a:gd name="T1" fmla="*/ 0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2147483647 h 40"/>
                <a:gd name="T10" fmla="*/ 0 w 64"/>
                <a:gd name="T11" fmla="*/ 2147483647 h 40"/>
                <a:gd name="T12" fmla="*/ 2147483647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9" name="Rectangle 62"/>
            <p:cNvSpPr>
              <a:spLocks noChangeArrowheads="1"/>
            </p:cNvSpPr>
            <p:nvPr/>
          </p:nvSpPr>
          <p:spPr bwMode="auto">
            <a:xfrm>
              <a:off x="48879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0" name="Freeform 63"/>
            <p:cNvSpPr>
              <a:spLocks/>
            </p:cNvSpPr>
            <p:nvPr/>
          </p:nvSpPr>
          <p:spPr bwMode="auto">
            <a:xfrm>
              <a:off x="4862513" y="5688013"/>
              <a:ext cx="50800" cy="152400"/>
            </a:xfrm>
            <a:custGeom>
              <a:avLst/>
              <a:gdLst>
                <a:gd name="T0" fmla="*/ 2147483647 w 32"/>
                <a:gd name="T1" fmla="*/ 0 h 96"/>
                <a:gd name="T2" fmla="*/ 0 w 32"/>
                <a:gd name="T3" fmla="*/ 0 h 96"/>
                <a:gd name="T4" fmla="*/ 2147483647 w 32"/>
                <a:gd name="T5" fmla="*/ 2147483647 h 96"/>
                <a:gd name="T6" fmla="*/ 2147483647 w 32"/>
                <a:gd name="T7" fmla="*/ 2147483647 h 96"/>
                <a:gd name="T8" fmla="*/ 2147483647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1" name="Rectangle 64"/>
            <p:cNvSpPr>
              <a:spLocks noChangeArrowheads="1"/>
            </p:cNvSpPr>
            <p:nvPr/>
          </p:nvSpPr>
          <p:spPr bwMode="auto">
            <a:xfrm>
              <a:off x="5688013" y="5448300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2" name="Freeform 65"/>
            <p:cNvSpPr>
              <a:spLocks/>
            </p:cNvSpPr>
            <p:nvPr/>
          </p:nvSpPr>
          <p:spPr bwMode="auto">
            <a:xfrm>
              <a:off x="5688013" y="5461000"/>
              <a:ext cx="101600" cy="201613"/>
            </a:xfrm>
            <a:custGeom>
              <a:avLst/>
              <a:gdLst>
                <a:gd name="T0" fmla="*/ 2147483647 w 64"/>
                <a:gd name="T1" fmla="*/ 0 h 127"/>
                <a:gd name="T2" fmla="*/ 2147483647 w 64"/>
                <a:gd name="T3" fmla="*/ 2147483647 h 127"/>
                <a:gd name="T4" fmla="*/ 2147483647 w 64"/>
                <a:gd name="T5" fmla="*/ 2147483647 h 127"/>
                <a:gd name="T6" fmla="*/ 2147483647 w 64"/>
                <a:gd name="T7" fmla="*/ 2147483647 h 127"/>
                <a:gd name="T8" fmla="*/ 2147483647 w 64"/>
                <a:gd name="T9" fmla="*/ 2147483647 h 127"/>
                <a:gd name="T10" fmla="*/ 2147483647 w 64"/>
                <a:gd name="T11" fmla="*/ 2147483647 h 127"/>
                <a:gd name="T12" fmla="*/ 2147483647 w 64"/>
                <a:gd name="T13" fmla="*/ 2147483647 h 127"/>
                <a:gd name="T14" fmla="*/ 2147483647 w 64"/>
                <a:gd name="T15" fmla="*/ 2147483647 h 127"/>
                <a:gd name="T16" fmla="*/ 2147483647 w 64"/>
                <a:gd name="T17" fmla="*/ 2147483647 h 127"/>
                <a:gd name="T18" fmla="*/ 2147483647 w 64"/>
                <a:gd name="T19" fmla="*/ 2147483647 h 127"/>
                <a:gd name="T20" fmla="*/ 2147483647 w 64"/>
                <a:gd name="T21" fmla="*/ 2147483647 h 127"/>
                <a:gd name="T22" fmla="*/ 2147483647 w 64"/>
                <a:gd name="T23" fmla="*/ 2147483647 h 127"/>
                <a:gd name="T24" fmla="*/ 2147483647 w 64"/>
                <a:gd name="T25" fmla="*/ 2147483647 h 127"/>
                <a:gd name="T26" fmla="*/ 2147483647 w 64"/>
                <a:gd name="T27" fmla="*/ 2147483647 h 127"/>
                <a:gd name="T28" fmla="*/ 2147483647 w 64"/>
                <a:gd name="T29" fmla="*/ 2147483647 h 127"/>
                <a:gd name="T30" fmla="*/ 2147483647 w 64"/>
                <a:gd name="T31" fmla="*/ 2147483647 h 127"/>
                <a:gd name="T32" fmla="*/ 2147483647 w 64"/>
                <a:gd name="T33" fmla="*/ 2147483647 h 127"/>
                <a:gd name="T34" fmla="*/ 0 w 64"/>
                <a:gd name="T35" fmla="*/ 0 h 127"/>
                <a:gd name="T36" fmla="*/ 2147483647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24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3" name="Freeform 66"/>
            <p:cNvSpPr>
              <a:spLocks/>
            </p:cNvSpPr>
            <p:nvPr/>
          </p:nvSpPr>
          <p:spPr bwMode="auto">
            <a:xfrm>
              <a:off x="5776913" y="5637213"/>
              <a:ext cx="101600" cy="63500"/>
            </a:xfrm>
            <a:custGeom>
              <a:avLst/>
              <a:gdLst>
                <a:gd name="T0" fmla="*/ 2147483647 w 64"/>
                <a:gd name="T1" fmla="*/ 0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2147483647 h 40"/>
                <a:gd name="T10" fmla="*/ 0 w 64"/>
                <a:gd name="T11" fmla="*/ 2147483647 h 40"/>
                <a:gd name="T12" fmla="*/ 2147483647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4" name="Rectangle 67"/>
            <p:cNvSpPr>
              <a:spLocks noChangeArrowheads="1"/>
            </p:cNvSpPr>
            <p:nvPr/>
          </p:nvSpPr>
          <p:spPr bwMode="auto">
            <a:xfrm>
              <a:off x="5878513" y="5840413"/>
              <a:ext cx="2540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5" name="Freeform 68"/>
            <p:cNvSpPr>
              <a:spLocks/>
            </p:cNvSpPr>
            <p:nvPr/>
          </p:nvSpPr>
          <p:spPr bwMode="auto">
            <a:xfrm>
              <a:off x="5853113" y="5688013"/>
              <a:ext cx="50800" cy="152400"/>
            </a:xfrm>
            <a:custGeom>
              <a:avLst/>
              <a:gdLst>
                <a:gd name="T0" fmla="*/ 2147483647 w 32"/>
                <a:gd name="T1" fmla="*/ 0 h 96"/>
                <a:gd name="T2" fmla="*/ 0 w 32"/>
                <a:gd name="T3" fmla="*/ 0 h 96"/>
                <a:gd name="T4" fmla="*/ 2147483647 w 32"/>
                <a:gd name="T5" fmla="*/ 2147483647 h 96"/>
                <a:gd name="T6" fmla="*/ 2147483647 w 32"/>
                <a:gd name="T7" fmla="*/ 2147483647 h 96"/>
                <a:gd name="T8" fmla="*/ 2147483647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6" name="Rectangle 69"/>
            <p:cNvSpPr>
              <a:spLocks noChangeArrowheads="1"/>
            </p:cNvSpPr>
            <p:nvPr/>
          </p:nvSpPr>
          <p:spPr bwMode="auto">
            <a:xfrm>
              <a:off x="5141913" y="5334000"/>
              <a:ext cx="3048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latin typeface="Times New Roman" charset="0"/>
                </a:rPr>
                <a:t>…</a:t>
              </a:r>
            </a:p>
          </p:txBody>
        </p:sp>
      </p:grpSp>
      <p:sp>
        <p:nvSpPr>
          <p:cNvPr id="40007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258532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sz="1800" dirty="0"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</a:rPr>
              <a:t>size()</a:t>
            </a: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return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t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  <a:sym typeface="Symbol" charset="2"/>
              </a:rPr>
              <a:t> + 1</a:t>
            </a:r>
          </a:p>
          <a:p>
            <a:endParaRPr lang="en-US" altLang="en-US" sz="1800" dirty="0">
              <a:solidFill>
                <a:schemeClr val="tx2"/>
              </a:solidFill>
              <a:latin typeface="Courier" charset="0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sz="1800" dirty="0"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pop()</a:t>
            </a:r>
          </a:p>
          <a:p>
            <a:r>
              <a:rPr lang="en-US" altLang="en-US" sz="1800" dirty="0">
                <a:latin typeface="Courier" charset="0"/>
                <a:sym typeface="Symbol" charset="2"/>
              </a:rPr>
              <a:t>	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if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  <a:sym typeface="Symbol" charset="2"/>
              </a:rPr>
              <a:t>empty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</a:rPr>
              <a:t>()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then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		throw </a:t>
            </a:r>
            <a:r>
              <a:rPr lang="en-US" altLang="en-US" sz="18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EmptyStackException</a:t>
            </a:r>
            <a:endParaRPr lang="en-US" altLang="en-US" sz="1800" dirty="0">
              <a:solidFill>
                <a:srgbClr val="3366FF"/>
              </a:solidFill>
              <a:latin typeface="Courier" charset="0"/>
              <a:sym typeface="Symbol" charset="2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else 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endParaRPr lang="en-US" altLang="en-US" sz="1800" dirty="0">
              <a:latin typeface="Courier" charset="0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</a:rPr>
              <a:t>		</a:t>
            </a:r>
            <a:r>
              <a:rPr lang="en-US" altLang="en-US" sz="1800" dirty="0" err="1">
                <a:solidFill>
                  <a:srgbClr val="3366FF"/>
                </a:solidFill>
                <a:latin typeface="Courier" charset="0"/>
              </a:rPr>
              <a:t>t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t</a:t>
            </a:r>
            <a:r>
              <a:rPr lang="en-US" altLang="en-US" sz="18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  <a:sym typeface="Symbol" charset="2"/>
              </a:rPr>
              <a:t>-</a:t>
            </a:r>
            <a:r>
              <a:rPr lang="en-US" altLang="en-US" sz="18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  <a:sym typeface="Symbol" charset="2"/>
              </a:rPr>
              <a:t>1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		return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S[t</a:t>
            </a:r>
            <a:r>
              <a:rPr lang="en-US" altLang="en-US" sz="1800" dirty="0">
                <a:solidFill>
                  <a:srgbClr val="3366FF"/>
                </a:solidFill>
                <a:latin typeface="Courier" charset="0"/>
                <a:sym typeface="Symbol" charset="2"/>
              </a:rPr>
              <a:t> + 1]</a:t>
            </a:r>
            <a:endParaRPr lang="en-US" altLang="en-US" dirty="0">
              <a:solidFill>
                <a:srgbClr val="3366FF"/>
              </a:solidFill>
              <a:latin typeface="Courier" charset="0"/>
              <a:sym typeface="Symbol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42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  <p:bldP spid="400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C789B9B-5F83-4C50-AC94-EDDAB674A5A7}" type="slidenum">
              <a:rPr lang="en-US" altLang="en-US" sz="1400">
                <a:solidFill>
                  <a:srgbClr val="000066"/>
                </a:solidFill>
              </a:rPr>
              <a:pPr/>
              <a:t>32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Stack (cont.)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657600" cy="3429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The array storing the stack elements may become full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A push operation will then throw a </a:t>
            </a:r>
            <a:r>
              <a:rPr lang="en-US" altLang="en-US" dirty="0" err="1" smtClean="0">
                <a:solidFill>
                  <a:srgbClr val="FF0000"/>
                </a:solidFill>
              </a:rPr>
              <a:t>FullStackException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Limitation of the array-based  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Not intrinsic to the Stack ADT</a:t>
            </a:r>
            <a:endParaRPr lang="en-US" altLang="en-US" sz="2400" dirty="0" smtClean="0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0966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752600"/>
            <a:ext cx="358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Blip>
                <a:blip r:embed="rId2"/>
              </a:buBlip>
            </a:pPr>
            <a:endParaRPr lang="en-US" altLang="en-US"/>
          </a:p>
        </p:txBody>
      </p:sp>
      <p:grpSp>
        <p:nvGrpSpPr>
          <p:cNvPr id="40967" name="Group 6"/>
          <p:cNvGrpSpPr>
            <a:grpSpLocks/>
          </p:cNvGrpSpPr>
          <p:nvPr/>
        </p:nvGrpSpPr>
        <p:grpSpPr bwMode="auto">
          <a:xfrm>
            <a:off x="1447800" y="5453063"/>
            <a:ext cx="6934200" cy="876300"/>
            <a:chOff x="912" y="3435"/>
            <a:chExt cx="4368" cy="552"/>
          </a:xfrm>
        </p:grpSpPr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4560" y="3512"/>
              <a:ext cx="720" cy="2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0" name="Freeform 8"/>
            <p:cNvSpPr>
              <a:spLocks/>
            </p:cNvSpPr>
            <p:nvPr/>
          </p:nvSpPr>
          <p:spPr bwMode="auto">
            <a:xfrm>
              <a:off x="3600" y="3515"/>
              <a:ext cx="951" cy="239"/>
            </a:xfrm>
            <a:custGeom>
              <a:avLst/>
              <a:gdLst>
                <a:gd name="T0" fmla="*/ 951 w 951"/>
                <a:gd name="T1" fmla="*/ 239 h 239"/>
                <a:gd name="T2" fmla="*/ 951 w 951"/>
                <a:gd name="T3" fmla="*/ 0 h 239"/>
                <a:gd name="T4" fmla="*/ 0 w 951"/>
                <a:gd name="T5" fmla="*/ 0 h 239"/>
                <a:gd name="T6" fmla="*/ 24 w 951"/>
                <a:gd name="T7" fmla="*/ 103 h 239"/>
                <a:gd name="T8" fmla="*/ 104 w 951"/>
                <a:gd name="T9" fmla="*/ 143 h 239"/>
                <a:gd name="T10" fmla="*/ 120 w 951"/>
                <a:gd name="T11" fmla="*/ 239 h 239"/>
                <a:gd name="T12" fmla="*/ 951 w 951"/>
                <a:gd name="T13" fmla="*/ 239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239"/>
                <a:gd name="T23" fmla="*/ 951 w 951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239">
                  <a:moveTo>
                    <a:pt x="951" y="239"/>
                  </a:moveTo>
                  <a:lnTo>
                    <a:pt x="951" y="0"/>
                  </a:lnTo>
                  <a:lnTo>
                    <a:pt x="0" y="0"/>
                  </a:lnTo>
                  <a:lnTo>
                    <a:pt x="24" y="103"/>
                  </a:lnTo>
                  <a:lnTo>
                    <a:pt x="104" y="143"/>
                  </a:lnTo>
                  <a:lnTo>
                    <a:pt x="120" y="239"/>
                  </a:lnTo>
                  <a:lnTo>
                    <a:pt x="951" y="2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1" name="Freeform 9"/>
            <p:cNvSpPr>
              <a:spLocks/>
            </p:cNvSpPr>
            <p:nvPr/>
          </p:nvSpPr>
          <p:spPr bwMode="auto">
            <a:xfrm>
              <a:off x="1200" y="3515"/>
              <a:ext cx="1879" cy="239"/>
            </a:xfrm>
            <a:custGeom>
              <a:avLst/>
              <a:gdLst>
                <a:gd name="T0" fmla="*/ 0 w 1879"/>
                <a:gd name="T1" fmla="*/ 0 h 239"/>
                <a:gd name="T2" fmla="*/ 0 w 1879"/>
                <a:gd name="T3" fmla="*/ 239 h 239"/>
                <a:gd name="T4" fmla="*/ 1879 w 1879"/>
                <a:gd name="T5" fmla="*/ 239 h 239"/>
                <a:gd name="T6" fmla="*/ 1863 w 1879"/>
                <a:gd name="T7" fmla="*/ 135 h 239"/>
                <a:gd name="T8" fmla="*/ 1783 w 1879"/>
                <a:gd name="T9" fmla="*/ 79 h 239"/>
                <a:gd name="T10" fmla="*/ 1767 w 1879"/>
                <a:gd name="T11" fmla="*/ 0 h 239"/>
                <a:gd name="T12" fmla="*/ 0 w 187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9"/>
                <a:gd name="T22" fmla="*/ 0 h 239"/>
                <a:gd name="T23" fmla="*/ 1879 w 187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9" h="239">
                  <a:moveTo>
                    <a:pt x="0" y="0"/>
                  </a:moveTo>
                  <a:lnTo>
                    <a:pt x="0" y="239"/>
                  </a:lnTo>
                  <a:lnTo>
                    <a:pt x="1879" y="239"/>
                  </a:lnTo>
                  <a:lnTo>
                    <a:pt x="1863" y="135"/>
                  </a:lnTo>
                  <a:lnTo>
                    <a:pt x="1783" y="79"/>
                  </a:lnTo>
                  <a:lnTo>
                    <a:pt x="1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2" name="Rectangle 10"/>
            <p:cNvSpPr>
              <a:spLocks noChangeArrowheads="1"/>
            </p:cNvSpPr>
            <p:nvPr/>
          </p:nvSpPr>
          <p:spPr bwMode="auto">
            <a:xfrm>
              <a:off x="2967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3" name="Rectangle 11"/>
            <p:cNvSpPr>
              <a:spLocks noChangeArrowheads="1"/>
            </p:cNvSpPr>
            <p:nvPr/>
          </p:nvSpPr>
          <p:spPr bwMode="auto">
            <a:xfrm>
              <a:off x="1192" y="3507"/>
              <a:ext cx="1775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4" name="Rectangle 12"/>
            <p:cNvSpPr>
              <a:spLocks noChangeArrowheads="1"/>
            </p:cNvSpPr>
            <p:nvPr/>
          </p:nvSpPr>
          <p:spPr bwMode="auto">
            <a:xfrm>
              <a:off x="1192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5" name="Rectangle 13"/>
            <p:cNvSpPr>
              <a:spLocks noChangeArrowheads="1"/>
            </p:cNvSpPr>
            <p:nvPr/>
          </p:nvSpPr>
          <p:spPr bwMode="auto">
            <a:xfrm>
              <a:off x="3079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6" name="Rectangle 14"/>
            <p:cNvSpPr>
              <a:spLocks noChangeArrowheads="1"/>
            </p:cNvSpPr>
            <p:nvPr/>
          </p:nvSpPr>
          <p:spPr bwMode="auto">
            <a:xfrm>
              <a:off x="1200" y="3746"/>
              <a:ext cx="1879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7" name="Rectangle 15"/>
            <p:cNvSpPr>
              <a:spLocks noChangeArrowheads="1"/>
            </p:cNvSpPr>
            <p:nvPr/>
          </p:nvSpPr>
          <p:spPr bwMode="auto">
            <a:xfrm>
              <a:off x="3599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8" name="Rectangle 16"/>
            <p:cNvSpPr>
              <a:spLocks noChangeArrowheads="1"/>
            </p:cNvSpPr>
            <p:nvPr/>
          </p:nvSpPr>
          <p:spPr bwMode="auto">
            <a:xfrm>
              <a:off x="3607" y="3507"/>
              <a:ext cx="1663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9" name="Rectangle 17"/>
            <p:cNvSpPr>
              <a:spLocks noChangeArrowheads="1"/>
            </p:cNvSpPr>
            <p:nvPr/>
          </p:nvSpPr>
          <p:spPr bwMode="auto">
            <a:xfrm>
              <a:off x="5254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0" name="Rectangle 18"/>
            <p:cNvSpPr>
              <a:spLocks noChangeArrowheads="1"/>
            </p:cNvSpPr>
            <p:nvPr/>
          </p:nvSpPr>
          <p:spPr bwMode="auto">
            <a:xfrm>
              <a:off x="3703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1" name="Rectangle 19"/>
            <p:cNvSpPr>
              <a:spLocks noChangeArrowheads="1"/>
            </p:cNvSpPr>
            <p:nvPr/>
          </p:nvSpPr>
          <p:spPr bwMode="auto">
            <a:xfrm>
              <a:off x="3711" y="3746"/>
              <a:ext cx="1551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2" name="Rectangle 20"/>
            <p:cNvSpPr>
              <a:spLocks noChangeArrowheads="1"/>
            </p:cNvSpPr>
            <p:nvPr/>
          </p:nvSpPr>
          <p:spPr bwMode="auto">
            <a:xfrm>
              <a:off x="144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3" name="Rectangle 21"/>
            <p:cNvSpPr>
              <a:spLocks noChangeArrowheads="1"/>
            </p:cNvSpPr>
            <p:nvPr/>
          </p:nvSpPr>
          <p:spPr bwMode="auto">
            <a:xfrm>
              <a:off x="144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4" name="Rectangle 22"/>
            <p:cNvSpPr>
              <a:spLocks noChangeArrowheads="1"/>
            </p:cNvSpPr>
            <p:nvPr/>
          </p:nvSpPr>
          <p:spPr bwMode="auto">
            <a:xfrm>
              <a:off x="144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5" name="Rectangle 23"/>
            <p:cNvSpPr>
              <a:spLocks noChangeArrowheads="1"/>
            </p:cNvSpPr>
            <p:nvPr/>
          </p:nvSpPr>
          <p:spPr bwMode="auto">
            <a:xfrm>
              <a:off x="168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6" name="Rectangle 24"/>
            <p:cNvSpPr>
              <a:spLocks noChangeArrowheads="1"/>
            </p:cNvSpPr>
            <p:nvPr/>
          </p:nvSpPr>
          <p:spPr bwMode="auto">
            <a:xfrm>
              <a:off x="168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7" name="Rectangle 25"/>
            <p:cNvSpPr>
              <a:spLocks noChangeArrowheads="1"/>
            </p:cNvSpPr>
            <p:nvPr/>
          </p:nvSpPr>
          <p:spPr bwMode="auto">
            <a:xfrm>
              <a:off x="168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8" name="Rectangle 26"/>
            <p:cNvSpPr>
              <a:spLocks noChangeArrowheads="1"/>
            </p:cNvSpPr>
            <p:nvPr/>
          </p:nvSpPr>
          <p:spPr bwMode="auto">
            <a:xfrm>
              <a:off x="239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9" name="Rectangle 27"/>
            <p:cNvSpPr>
              <a:spLocks noChangeArrowheads="1"/>
            </p:cNvSpPr>
            <p:nvPr/>
          </p:nvSpPr>
          <p:spPr bwMode="auto">
            <a:xfrm>
              <a:off x="239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0" name="Rectangle 28"/>
            <p:cNvSpPr>
              <a:spLocks noChangeArrowheads="1"/>
            </p:cNvSpPr>
            <p:nvPr/>
          </p:nvSpPr>
          <p:spPr bwMode="auto">
            <a:xfrm>
              <a:off x="239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1" name="Rectangle 29"/>
            <p:cNvSpPr>
              <a:spLocks noChangeArrowheads="1"/>
            </p:cNvSpPr>
            <p:nvPr/>
          </p:nvSpPr>
          <p:spPr bwMode="auto">
            <a:xfrm>
              <a:off x="21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2" name="Rectangle 30"/>
            <p:cNvSpPr>
              <a:spLocks noChangeArrowheads="1"/>
            </p:cNvSpPr>
            <p:nvPr/>
          </p:nvSpPr>
          <p:spPr bwMode="auto">
            <a:xfrm>
              <a:off x="215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3" name="Rectangle 31"/>
            <p:cNvSpPr>
              <a:spLocks noChangeArrowheads="1"/>
            </p:cNvSpPr>
            <p:nvPr/>
          </p:nvSpPr>
          <p:spPr bwMode="auto">
            <a:xfrm>
              <a:off x="215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4" name="Rectangle 32"/>
            <p:cNvSpPr>
              <a:spLocks noChangeArrowheads="1"/>
            </p:cNvSpPr>
            <p:nvPr/>
          </p:nvSpPr>
          <p:spPr bwMode="auto">
            <a:xfrm>
              <a:off x="192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5" name="Rectangle 33"/>
            <p:cNvSpPr>
              <a:spLocks noChangeArrowheads="1"/>
            </p:cNvSpPr>
            <p:nvPr/>
          </p:nvSpPr>
          <p:spPr bwMode="auto">
            <a:xfrm>
              <a:off x="192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6" name="Rectangle 34"/>
            <p:cNvSpPr>
              <a:spLocks noChangeArrowheads="1"/>
            </p:cNvSpPr>
            <p:nvPr/>
          </p:nvSpPr>
          <p:spPr bwMode="auto">
            <a:xfrm>
              <a:off x="192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7" name="Rectangle 35"/>
            <p:cNvSpPr>
              <a:spLocks noChangeArrowheads="1"/>
            </p:cNvSpPr>
            <p:nvPr/>
          </p:nvSpPr>
          <p:spPr bwMode="auto">
            <a:xfrm>
              <a:off x="263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8" name="Rectangle 36"/>
            <p:cNvSpPr>
              <a:spLocks noChangeArrowheads="1"/>
            </p:cNvSpPr>
            <p:nvPr/>
          </p:nvSpPr>
          <p:spPr bwMode="auto">
            <a:xfrm>
              <a:off x="263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9" name="Rectangle 37"/>
            <p:cNvSpPr>
              <a:spLocks noChangeArrowheads="1"/>
            </p:cNvSpPr>
            <p:nvPr/>
          </p:nvSpPr>
          <p:spPr bwMode="auto">
            <a:xfrm>
              <a:off x="263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0" name="Rectangle 38"/>
            <p:cNvSpPr>
              <a:spLocks noChangeArrowheads="1"/>
            </p:cNvSpPr>
            <p:nvPr/>
          </p:nvSpPr>
          <p:spPr bwMode="auto">
            <a:xfrm>
              <a:off x="4286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1" name="Rectangle 39"/>
            <p:cNvSpPr>
              <a:spLocks noChangeArrowheads="1"/>
            </p:cNvSpPr>
            <p:nvPr/>
          </p:nvSpPr>
          <p:spPr bwMode="auto">
            <a:xfrm>
              <a:off x="5016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2" name="Rectangle 40"/>
            <p:cNvSpPr>
              <a:spLocks noChangeArrowheads="1"/>
            </p:cNvSpPr>
            <p:nvPr/>
          </p:nvSpPr>
          <p:spPr bwMode="auto">
            <a:xfrm>
              <a:off x="4286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3" name="Rectangle 41"/>
            <p:cNvSpPr>
              <a:spLocks noChangeArrowheads="1"/>
            </p:cNvSpPr>
            <p:nvPr/>
          </p:nvSpPr>
          <p:spPr bwMode="auto">
            <a:xfrm>
              <a:off x="287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4" name="Rectangle 42"/>
            <p:cNvSpPr>
              <a:spLocks noChangeArrowheads="1"/>
            </p:cNvSpPr>
            <p:nvPr/>
          </p:nvSpPr>
          <p:spPr bwMode="auto">
            <a:xfrm>
              <a:off x="28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5" name="Rectangle 43"/>
            <p:cNvSpPr>
              <a:spLocks noChangeArrowheads="1"/>
            </p:cNvSpPr>
            <p:nvPr/>
          </p:nvSpPr>
          <p:spPr bwMode="auto">
            <a:xfrm>
              <a:off x="287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6" name="Rectangle 44"/>
            <p:cNvSpPr>
              <a:spLocks noChangeArrowheads="1"/>
            </p:cNvSpPr>
            <p:nvPr/>
          </p:nvSpPr>
          <p:spPr bwMode="auto">
            <a:xfrm>
              <a:off x="404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7" name="Rectangle 45"/>
            <p:cNvSpPr>
              <a:spLocks noChangeArrowheads="1"/>
            </p:cNvSpPr>
            <p:nvPr/>
          </p:nvSpPr>
          <p:spPr bwMode="auto">
            <a:xfrm>
              <a:off x="404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8" name="Rectangle 46"/>
            <p:cNvSpPr>
              <a:spLocks noChangeArrowheads="1"/>
            </p:cNvSpPr>
            <p:nvPr/>
          </p:nvSpPr>
          <p:spPr bwMode="auto">
            <a:xfrm>
              <a:off x="404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9" name="Rectangle 47"/>
            <p:cNvSpPr>
              <a:spLocks noChangeArrowheads="1"/>
            </p:cNvSpPr>
            <p:nvPr/>
          </p:nvSpPr>
          <p:spPr bwMode="auto">
            <a:xfrm>
              <a:off x="380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0" name="Rectangle 48"/>
            <p:cNvSpPr>
              <a:spLocks noChangeArrowheads="1"/>
            </p:cNvSpPr>
            <p:nvPr/>
          </p:nvSpPr>
          <p:spPr bwMode="auto">
            <a:xfrm>
              <a:off x="380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1" name="Rectangle 49"/>
            <p:cNvSpPr>
              <a:spLocks noChangeArrowheads="1"/>
            </p:cNvSpPr>
            <p:nvPr/>
          </p:nvSpPr>
          <p:spPr bwMode="auto">
            <a:xfrm>
              <a:off x="380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2" name="Rectangle 50"/>
            <p:cNvSpPr>
              <a:spLocks noChangeArrowheads="1"/>
            </p:cNvSpPr>
            <p:nvPr/>
          </p:nvSpPr>
          <p:spPr bwMode="auto">
            <a:xfrm>
              <a:off x="453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3" name="Rectangle 51"/>
            <p:cNvSpPr>
              <a:spLocks noChangeArrowheads="1"/>
            </p:cNvSpPr>
            <p:nvPr/>
          </p:nvSpPr>
          <p:spPr bwMode="auto">
            <a:xfrm>
              <a:off x="526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4" name="Rectangle 52"/>
            <p:cNvSpPr>
              <a:spLocks noChangeArrowheads="1"/>
            </p:cNvSpPr>
            <p:nvPr/>
          </p:nvSpPr>
          <p:spPr bwMode="auto">
            <a:xfrm>
              <a:off x="453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5" name="Rectangle 53"/>
            <p:cNvSpPr>
              <a:spLocks noChangeArrowheads="1"/>
            </p:cNvSpPr>
            <p:nvPr/>
          </p:nvSpPr>
          <p:spPr bwMode="auto">
            <a:xfrm>
              <a:off x="477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6" name="Rectangle 54"/>
            <p:cNvSpPr>
              <a:spLocks noChangeArrowheads="1"/>
            </p:cNvSpPr>
            <p:nvPr/>
          </p:nvSpPr>
          <p:spPr bwMode="auto">
            <a:xfrm>
              <a:off x="477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7" name="Rectangle 55"/>
            <p:cNvSpPr>
              <a:spLocks noChangeArrowheads="1"/>
            </p:cNvSpPr>
            <p:nvPr/>
          </p:nvSpPr>
          <p:spPr bwMode="auto">
            <a:xfrm>
              <a:off x="477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8" name="Rectangle 56"/>
            <p:cNvSpPr>
              <a:spLocks noChangeArrowheads="1"/>
            </p:cNvSpPr>
            <p:nvPr/>
          </p:nvSpPr>
          <p:spPr bwMode="auto">
            <a:xfrm>
              <a:off x="501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9" name="Rectangle 57"/>
            <p:cNvSpPr>
              <a:spLocks noChangeArrowheads="1"/>
            </p:cNvSpPr>
            <p:nvPr/>
          </p:nvSpPr>
          <p:spPr bwMode="auto">
            <a:xfrm>
              <a:off x="501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0" name="Rectangle 58"/>
            <p:cNvSpPr>
              <a:spLocks noChangeArrowheads="1"/>
            </p:cNvSpPr>
            <p:nvPr/>
          </p:nvSpPr>
          <p:spPr bwMode="auto">
            <a:xfrm>
              <a:off x="912" y="353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S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41021" name="Rectangle 59"/>
            <p:cNvSpPr>
              <a:spLocks noChangeArrowheads="1"/>
            </p:cNvSpPr>
            <p:nvPr/>
          </p:nvSpPr>
          <p:spPr bwMode="auto">
            <a:xfrm>
              <a:off x="1272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41022" name="Rectangle 60"/>
            <p:cNvSpPr>
              <a:spLocks noChangeArrowheads="1"/>
            </p:cNvSpPr>
            <p:nvPr/>
          </p:nvSpPr>
          <p:spPr bwMode="auto">
            <a:xfrm>
              <a:off x="1528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41023" name="Rectangle 61"/>
            <p:cNvSpPr>
              <a:spLocks noChangeArrowheads="1"/>
            </p:cNvSpPr>
            <p:nvPr/>
          </p:nvSpPr>
          <p:spPr bwMode="auto">
            <a:xfrm>
              <a:off x="1768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41024" name="Rectangle 62"/>
            <p:cNvSpPr>
              <a:spLocks noChangeArrowheads="1"/>
            </p:cNvSpPr>
            <p:nvPr/>
          </p:nvSpPr>
          <p:spPr bwMode="auto">
            <a:xfrm>
              <a:off x="5066" y="3754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t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41025" name="Rectangle 63"/>
            <p:cNvSpPr>
              <a:spLocks noChangeArrowheads="1"/>
            </p:cNvSpPr>
            <p:nvPr/>
          </p:nvSpPr>
          <p:spPr bwMode="auto">
            <a:xfrm>
              <a:off x="29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6" name="Freeform 64"/>
            <p:cNvSpPr>
              <a:spLocks/>
            </p:cNvSpPr>
            <p:nvPr/>
          </p:nvSpPr>
          <p:spPr bwMode="auto">
            <a:xfrm>
              <a:off x="2959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32 w 64"/>
                <a:gd name="T3" fmla="*/ 71 h 127"/>
                <a:gd name="T4" fmla="*/ 32 w 64"/>
                <a:gd name="T5" fmla="*/ 71 h 127"/>
                <a:gd name="T6" fmla="*/ 32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16 w 64"/>
                <a:gd name="T29" fmla="*/ 79 h 127"/>
                <a:gd name="T30" fmla="*/ 16 w 64"/>
                <a:gd name="T31" fmla="*/ 79 h 127"/>
                <a:gd name="T32" fmla="*/ 16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32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16" y="79"/>
                  </a:lnTo>
                  <a:lnTo>
                    <a:pt x="16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7" name="Freeform 65"/>
            <p:cNvSpPr>
              <a:spLocks/>
            </p:cNvSpPr>
            <p:nvPr/>
          </p:nvSpPr>
          <p:spPr bwMode="auto">
            <a:xfrm>
              <a:off x="3015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8" name="Rectangle 66"/>
            <p:cNvSpPr>
              <a:spLocks noChangeArrowheads="1"/>
            </p:cNvSpPr>
            <p:nvPr/>
          </p:nvSpPr>
          <p:spPr bwMode="auto">
            <a:xfrm>
              <a:off x="30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9" name="Freeform 67"/>
            <p:cNvSpPr>
              <a:spLocks/>
            </p:cNvSpPr>
            <p:nvPr/>
          </p:nvSpPr>
          <p:spPr bwMode="auto">
            <a:xfrm>
              <a:off x="3063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0" name="Rectangle 68"/>
            <p:cNvSpPr>
              <a:spLocks noChangeArrowheads="1"/>
            </p:cNvSpPr>
            <p:nvPr/>
          </p:nvSpPr>
          <p:spPr bwMode="auto">
            <a:xfrm>
              <a:off x="3583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1" name="Freeform 69"/>
            <p:cNvSpPr>
              <a:spLocks/>
            </p:cNvSpPr>
            <p:nvPr/>
          </p:nvSpPr>
          <p:spPr bwMode="auto">
            <a:xfrm>
              <a:off x="3583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24 w 64"/>
                <a:gd name="T3" fmla="*/ 71 h 127"/>
                <a:gd name="T4" fmla="*/ 24 w 64"/>
                <a:gd name="T5" fmla="*/ 71 h 127"/>
                <a:gd name="T6" fmla="*/ 24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8 w 64"/>
                <a:gd name="T29" fmla="*/ 79 h 127"/>
                <a:gd name="T30" fmla="*/ 8 w 64"/>
                <a:gd name="T31" fmla="*/ 79 h 127"/>
                <a:gd name="T32" fmla="*/ 8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24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2" name="Freeform 70"/>
            <p:cNvSpPr>
              <a:spLocks/>
            </p:cNvSpPr>
            <p:nvPr/>
          </p:nvSpPr>
          <p:spPr bwMode="auto">
            <a:xfrm>
              <a:off x="3639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3" name="Rectangle 71"/>
            <p:cNvSpPr>
              <a:spLocks noChangeArrowheads="1"/>
            </p:cNvSpPr>
            <p:nvPr/>
          </p:nvSpPr>
          <p:spPr bwMode="auto">
            <a:xfrm>
              <a:off x="3703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4" name="Freeform 72"/>
            <p:cNvSpPr>
              <a:spLocks/>
            </p:cNvSpPr>
            <p:nvPr/>
          </p:nvSpPr>
          <p:spPr bwMode="auto">
            <a:xfrm>
              <a:off x="3687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35" name="Rectangle 73"/>
            <p:cNvSpPr>
              <a:spLocks noChangeArrowheads="1"/>
            </p:cNvSpPr>
            <p:nvPr/>
          </p:nvSpPr>
          <p:spPr bwMode="auto">
            <a:xfrm>
              <a:off x="3239" y="3435"/>
              <a:ext cx="16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latin typeface="Times New Roman" charset="0"/>
                </a:rPr>
                <a:t>…</a:t>
              </a:r>
            </a:p>
          </p:txBody>
        </p:sp>
      </p:grpSp>
      <p:sp>
        <p:nvSpPr>
          <p:cNvPr id="40968" name="Text Box 74"/>
          <p:cNvSpPr txBox="1">
            <a:spLocks noChangeArrowheads="1"/>
          </p:cNvSpPr>
          <p:nvPr/>
        </p:nvSpPr>
        <p:spPr bwMode="auto">
          <a:xfrm>
            <a:off x="4343400" y="2143125"/>
            <a:ext cx="4419600" cy="1754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sz="1800" dirty="0">
                <a:latin typeface="Courier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</a:rPr>
              <a:t>push(o</a:t>
            </a:r>
            <a:r>
              <a:rPr lang="en-US" altLang="en-US" sz="1800" dirty="0">
                <a:solidFill>
                  <a:srgbClr val="0000FF"/>
                </a:solidFill>
                <a:latin typeface="Courier" charset="0"/>
              </a:rPr>
              <a:t>)</a:t>
            </a:r>
          </a:p>
          <a:p>
            <a:r>
              <a:rPr lang="en-US" altLang="en-US" sz="1800" dirty="0">
                <a:latin typeface="Courier" charset="0"/>
                <a:sym typeface="Symbol" charset="2"/>
              </a:rPr>
              <a:t>	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if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</a:rPr>
              <a:t>t</a:t>
            </a:r>
            <a:r>
              <a:rPr lang="en-US" altLang="en-US" sz="1800" dirty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  <a:sym typeface="Symbol" charset="2"/>
              </a:rPr>
              <a:t>S.length</a:t>
            </a:r>
            <a:r>
              <a:rPr lang="en-US" altLang="en-US" sz="1800" dirty="0" smtClean="0">
                <a:solidFill>
                  <a:srgbClr val="0000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Courier" charset="0"/>
                <a:sym typeface="Symbol" charset="2"/>
              </a:rPr>
              <a:t>-</a:t>
            </a:r>
            <a:r>
              <a:rPr lang="en-US" altLang="en-US" sz="1800" dirty="0" smtClean="0">
                <a:solidFill>
                  <a:srgbClr val="0000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Courier" charset="0"/>
                <a:sym typeface="Symbol" charset="2"/>
              </a:rPr>
              <a:t>1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then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		throw 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  <a:sym typeface="Symbol" charset="2"/>
              </a:rPr>
              <a:t>FullStackException</a:t>
            </a:r>
            <a:endParaRPr lang="en-US" altLang="en-US" sz="1800" dirty="0">
              <a:solidFill>
                <a:srgbClr val="0000FF"/>
              </a:solidFill>
              <a:latin typeface="Courier" charset="0"/>
              <a:sym typeface="Symbol" charset="2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else 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endParaRPr lang="en-US" altLang="en-US" sz="1800" dirty="0">
              <a:latin typeface="Courier" charset="0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</a:rPr>
              <a:t>		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</a:rPr>
              <a:t>t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  <a:sym typeface="Symbol" charset="2"/>
              </a:rPr>
              <a:t>t</a:t>
            </a:r>
            <a:r>
              <a:rPr lang="en-US" altLang="en-US" sz="1800" dirty="0">
                <a:solidFill>
                  <a:srgbClr val="0000FF"/>
                </a:solidFill>
                <a:latin typeface="Courier" charset="0"/>
                <a:sym typeface="Symbol" charset="2"/>
              </a:rPr>
              <a:t> + 1</a:t>
            </a: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	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  <a:sym typeface="Symbol" charset="2"/>
              </a:rPr>
              <a:t>S[t</a:t>
            </a:r>
            <a:r>
              <a:rPr lang="en-US" altLang="en-US" sz="1800" dirty="0">
                <a:solidFill>
                  <a:srgbClr val="0000FF"/>
                </a:solidFill>
                <a:latin typeface="Courier" charset="0"/>
                <a:sym typeface="Symbol" charset="2"/>
              </a:rPr>
              <a:t>]</a:t>
            </a:r>
            <a:r>
              <a:rPr lang="en-US" altLang="en-US" sz="1800" dirty="0" smtClean="0">
                <a:solidFill>
                  <a:srgbClr val="0000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Courier" charset="0"/>
                <a:sym typeface="Symbol" charset="2"/>
              </a:rPr>
              <a:t>o</a:t>
            </a:r>
            <a:endParaRPr lang="en-US" altLang="en-US" sz="1800" dirty="0">
              <a:solidFill>
                <a:srgbClr val="0000FF"/>
              </a:solidFill>
              <a:latin typeface="Courier" charset="0"/>
              <a:sym typeface="Symbol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88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409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1825C5-9EAE-4E4A-98B2-DB9C01DA84A4}" type="slidenum">
              <a:rPr lang="en-US" altLang="en-US" sz="1400">
                <a:solidFill>
                  <a:srgbClr val="000066"/>
                </a:solidFill>
              </a:rPr>
              <a:pPr/>
              <a:t>33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Performance and Limitations </a:t>
            </a:r>
            <a:br>
              <a:rPr lang="en-US" altLang="en-US" smtClean="0"/>
            </a:br>
            <a:r>
              <a:rPr lang="en-US" altLang="en-US" sz="3200" smtClean="0"/>
              <a:t>- array-based implementation of stack ADT</a:t>
            </a:r>
            <a:endParaRPr lang="en-US" altLang="en-US" smtClean="0"/>
          </a:p>
        </p:txBody>
      </p:sp>
      <p:sp>
        <p:nvSpPr>
          <p:cNvPr id="419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Performance</a:t>
            </a:r>
          </a:p>
          <a:p>
            <a:pPr lvl="1" eaLnBrk="1" hangingPunct="1"/>
            <a:r>
              <a:rPr lang="en-US" altLang="en-US" sz="2400" smtClean="0"/>
              <a:t>Let 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smtClean="0"/>
              <a:t> be the number of elements in the stack</a:t>
            </a:r>
          </a:p>
          <a:p>
            <a:pPr lvl="1" eaLnBrk="1" hangingPunct="1"/>
            <a:r>
              <a:rPr lang="en-US" altLang="en-US" sz="2400" smtClean="0"/>
              <a:t>The space used is 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)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Each operation runs in time 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Limitations</a:t>
            </a:r>
          </a:p>
          <a:p>
            <a:pPr lvl="1" eaLnBrk="1" hangingPunct="1"/>
            <a:r>
              <a:rPr lang="en-US" altLang="en-US" sz="2400" smtClean="0"/>
              <a:t>The maximum size of the stack must be defined </a:t>
            </a:r>
            <a:r>
              <a:rPr lang="en-US" altLang="en-US" sz="2400" i="1" smtClean="0"/>
              <a:t>a priori</a:t>
            </a:r>
            <a:r>
              <a:rPr lang="en-US" altLang="en-US" sz="2400" smtClean="0"/>
              <a:t> , and cannot be changed</a:t>
            </a:r>
          </a:p>
          <a:p>
            <a:pPr lvl="1" eaLnBrk="1" hangingPunct="1"/>
            <a:r>
              <a:rPr lang="en-US" altLang="en-US" sz="2400" smtClean="0"/>
              <a:t>Trying to push a new element into a full stack causes an implementation-specific exception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71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324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>
                <a:solidFill>
                  <a:schemeClr val="accent6"/>
                </a:solidFill>
              </a:rPr>
              <a:t>Growable</a:t>
            </a:r>
            <a:r>
              <a:rPr lang="en-US" altLang="en-US" dirty="0" smtClean="0">
                <a:solidFill>
                  <a:schemeClr val="accent6"/>
                </a:solidFill>
              </a:rPr>
              <a:t> Array-based Stack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876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sz="2800" dirty="0" smtClean="0"/>
              <a:t>In a push operation, when the array is full, instead of throwing an exception, we can replace the array with a larger one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sz="2800" dirty="0" smtClean="0"/>
              <a:t>How large should the new array be?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dirty="0" smtClean="0"/>
              <a:t>incremental strategy: increase the size by a constant </a:t>
            </a:r>
            <a:r>
              <a:rPr lang="en-US" altLang="en-US" sz="2400" b="1" i="1" dirty="0" err="1" smtClean="0">
                <a:latin typeface="Times New Roman" charset="0"/>
              </a:rPr>
              <a:t>c</a:t>
            </a:r>
            <a:endParaRPr lang="en-US" altLang="en-US" sz="2400" b="1" i="1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dirty="0" smtClean="0"/>
              <a:t>doubling strategy: double the size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486400" y="2403475"/>
            <a:ext cx="327660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Courier" charset="0"/>
              </a:rPr>
              <a:t>Algorithm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</a:rPr>
              <a:t>push(o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</a:rPr>
              <a:t>)</a:t>
            </a:r>
          </a:p>
          <a:p>
            <a:r>
              <a:rPr lang="en-US" altLang="en-US" sz="1600" dirty="0">
                <a:latin typeface="Courier" charset="0"/>
                <a:sym typeface="Symbol" charset="2"/>
              </a:rPr>
              <a:t>	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if</a:t>
            </a:r>
            <a:r>
              <a:rPr lang="en-US" altLang="en-US" sz="1600" dirty="0">
                <a:latin typeface="Courier" charset="0"/>
                <a:sym typeface="Symbol" charset="2"/>
              </a:rPr>
              <a:t>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</a:rPr>
              <a:t>t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S.length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-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1</a:t>
            </a:r>
            <a:r>
              <a:rPr lang="en-US" altLang="en-US" sz="1600" dirty="0"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then</a:t>
            </a:r>
          </a:p>
          <a:p>
            <a:r>
              <a:rPr lang="en-US" altLang="en-US" sz="1600" dirty="0">
                <a:latin typeface="Courier" charset="0"/>
                <a:sym typeface="Symbol" charset="2"/>
              </a:rPr>
              <a:t>	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	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</a:rPr>
              <a:t>A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</a:rPr>
              <a:t>new array of</a:t>
            </a:r>
          </a:p>
          <a:p>
            <a:r>
              <a:rPr lang="en-US" altLang="en-US" sz="1600" dirty="0">
                <a:solidFill>
                  <a:srgbClr val="3366FF"/>
                </a:solidFill>
                <a:latin typeface="Courier" charset="0"/>
              </a:rPr>
              <a:t>					size …</a:t>
            </a:r>
            <a:endParaRPr lang="en-US" altLang="en-US" sz="1600" dirty="0">
              <a:solidFill>
                <a:srgbClr val="3366FF"/>
              </a:solidFill>
              <a:latin typeface="Courier" charset="0"/>
              <a:sym typeface="Symbol" charset="2"/>
            </a:endParaRPr>
          </a:p>
          <a:p>
            <a:r>
              <a:rPr lang="en-US" altLang="en-US" sz="1600" dirty="0">
                <a:solidFill>
                  <a:srgbClr val="40458C"/>
                </a:solidFill>
                <a:latin typeface="Courier" charset="0"/>
                <a:sym typeface="Symbol" charset="2"/>
              </a:rPr>
              <a:t>		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</a:rPr>
              <a:t>for</a:t>
            </a:r>
            <a:r>
              <a:rPr lang="en-US" altLang="en-US" sz="1600" dirty="0" smtClean="0">
                <a:solidFill>
                  <a:srgbClr val="40458C"/>
                </a:solidFill>
                <a:latin typeface="Courier" charset="0"/>
              </a:rPr>
              <a:t> </a:t>
            </a:r>
            <a:r>
              <a:rPr lang="en-US" altLang="en-US" sz="1600" dirty="0" err="1" smtClean="0">
                <a:solidFill>
                  <a:srgbClr val="3366FF"/>
                </a:solidFill>
                <a:latin typeface="Courier" charset="0"/>
              </a:rPr>
              <a:t>i</a:t>
            </a:r>
            <a:r>
              <a:rPr lang="en-US" altLang="en-US" sz="1600" dirty="0" smtClean="0">
                <a:solidFill>
                  <a:srgbClr val="40458C"/>
                </a:solidFill>
                <a:latin typeface="Courier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0</a:t>
            </a:r>
            <a:r>
              <a:rPr lang="en-US" altLang="en-US" sz="1600" dirty="0">
                <a:solidFill>
                  <a:srgbClr val="40458C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to</a:t>
            </a:r>
            <a:r>
              <a:rPr lang="en-US" altLang="en-US" sz="1600" dirty="0">
                <a:solidFill>
                  <a:srgbClr val="40458C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t</a:t>
            </a:r>
            <a:r>
              <a:rPr lang="en-US" altLang="en-US" sz="1600" dirty="0">
                <a:solidFill>
                  <a:srgbClr val="40458C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do</a:t>
            </a:r>
          </a:p>
          <a:p>
            <a:r>
              <a:rPr lang="en-US" altLang="en-US" sz="1600" dirty="0">
                <a:solidFill>
                  <a:srgbClr val="40458C"/>
                </a:solidFill>
                <a:latin typeface="Courier" charset="0"/>
                <a:sym typeface="Symbol" charset="2"/>
              </a:rPr>
              <a:t>			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A[i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]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S[i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]</a:t>
            </a:r>
          </a:p>
          <a:p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			 S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A</a:t>
            </a:r>
          </a:p>
          <a:p>
            <a:r>
              <a:rPr lang="en-US" altLang="en-US" sz="1600" dirty="0">
                <a:solidFill>
                  <a:srgbClr val="3366FF"/>
                </a:solidFill>
                <a:latin typeface="Courier" charset="0"/>
              </a:rPr>
              <a:t>	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</a:rPr>
              <a:t>t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t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 + 1</a:t>
            </a:r>
          </a:p>
          <a:p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	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S[t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]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>
                <a:solidFill>
                  <a:srgbClr val="3366FF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600" dirty="0" smtClean="0">
                <a:solidFill>
                  <a:srgbClr val="3366FF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600" dirty="0" err="1">
                <a:solidFill>
                  <a:srgbClr val="3366FF"/>
                </a:solidFill>
                <a:latin typeface="Courier" charset="0"/>
                <a:sym typeface="Symbol" charset="2"/>
              </a:rPr>
              <a:t>o</a:t>
            </a:r>
            <a:endParaRPr lang="en-US" altLang="en-US" sz="1600" dirty="0">
              <a:solidFill>
                <a:srgbClr val="3366FF"/>
              </a:solidFill>
              <a:latin typeface="Courier" charset="0"/>
              <a:sym typeface="Symbol" charset="2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324600" y="228600"/>
          <a:ext cx="2438400" cy="1855788"/>
        </p:xfrm>
        <a:graphic>
          <a:graphicData uri="http://schemas.openxmlformats.org/presentationml/2006/ole">
            <p:oleObj spid="_x0000_s2051" name="Clip" r:id="rId3" imgW="1821240" imgH="1386720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4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7E24575-1B4E-4D23-A06F-CD6917F9FC2B}" type="slidenum">
              <a:rPr lang="en-US" altLang="en-US" sz="1400">
                <a:solidFill>
                  <a:srgbClr val="000066"/>
                </a:solidFill>
              </a:rPr>
              <a:pPr/>
              <a:t>35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2578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Comparison of the Strategies</a:t>
            </a:r>
          </a:p>
        </p:txBody>
      </p:sp>
      <p:sp>
        <p:nvSpPr>
          <p:cNvPr id="450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6962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We compare the incremental strategy and the doubling strategy by analyzing the total time 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T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/>
              <a:t> needed to perform a series of </a:t>
            </a: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dirty="0" smtClean="0"/>
              <a:t> push operations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We assume that we start with an empty stack represented by an array of size </a:t>
            </a:r>
            <a:r>
              <a:rPr lang="en-US" altLang="en-US" dirty="0" smtClean="0">
                <a:latin typeface="Times New Roman" charset="0"/>
              </a:rPr>
              <a:t>1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We call </a:t>
            </a:r>
            <a:r>
              <a:rPr lang="en-US" altLang="en-US" b="1" dirty="0" smtClean="0">
                <a:solidFill>
                  <a:srgbClr val="FF0000"/>
                </a:solidFill>
              </a:rPr>
              <a:t>amortized time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of a push operation the average time taken by a push over the series of operations, i.e.,  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T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)/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n</a:t>
            </a:r>
            <a:endParaRPr lang="en-US" altLang="en-US" dirty="0" smtClean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400800" y="228600"/>
          <a:ext cx="2257425" cy="2017713"/>
        </p:xfrm>
        <a:graphic>
          <a:graphicData uri="http://schemas.openxmlformats.org/presentationml/2006/ole">
            <p:oleObj spid="_x0000_s3075" name="Clip" r:id="rId3" imgW="2942640" imgH="2628360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0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94544C-7DC5-47DE-99D1-B4AB15F1817C}" type="slidenum">
              <a:rPr lang="en-US" altLang="en-US" sz="1400">
                <a:solidFill>
                  <a:srgbClr val="000066"/>
                </a:solidFill>
              </a:rPr>
              <a:pPr/>
              <a:t>36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Incremental Strategy Analysis </a:t>
            </a:r>
          </a:p>
        </p:txBody>
      </p:sp>
      <p:sp>
        <p:nvSpPr>
          <p:cNvPr id="460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24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We replace the array </a:t>
            </a:r>
            <a:r>
              <a:rPr lang="en-US" altLang="en-US" b="1" i="1" dirty="0" err="1" smtClean="0">
                <a:latin typeface="Times New Roman" charset="0"/>
              </a:rPr>
              <a:t>k</a:t>
            </a:r>
            <a:r>
              <a:rPr lang="en-US" altLang="en-US" b="1" i="1" dirty="0" smtClean="0">
                <a:latin typeface="Times New Roman" charset="0"/>
              </a:rPr>
              <a:t> </a:t>
            </a:r>
            <a:r>
              <a:rPr lang="en-US" altLang="en-US" i="1" dirty="0" smtClean="0">
                <a:latin typeface="Times New Roman" charset="0"/>
              </a:rPr>
              <a:t>= </a:t>
            </a: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dirty="0" err="1" smtClean="0"/>
              <a:t>/</a:t>
            </a:r>
            <a:r>
              <a:rPr lang="en-US" altLang="en-US" b="1" i="1" dirty="0" err="1" smtClean="0">
                <a:latin typeface="Times New Roman" charset="0"/>
              </a:rPr>
              <a:t>c</a:t>
            </a:r>
            <a:r>
              <a:rPr lang="en-US" altLang="en-US" b="1" i="1" dirty="0" smtClean="0">
                <a:latin typeface="Times New Roman" charset="0"/>
              </a:rPr>
              <a:t> </a:t>
            </a:r>
            <a:r>
              <a:rPr lang="en-US" altLang="en-US" dirty="0" smtClean="0"/>
              <a:t>times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The total time 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T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/>
              <a:t> of a series of </a:t>
            </a: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dirty="0" smtClean="0"/>
              <a:t> push operations is proportional to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i="1" dirty="0" smtClean="0">
                <a:latin typeface="Times New Roman" charset="0"/>
              </a:rPr>
              <a:t> + </a:t>
            </a:r>
            <a:r>
              <a:rPr lang="en-US" altLang="en-US" b="1" i="1" dirty="0" err="1" smtClean="0">
                <a:latin typeface="Times New Roman" charset="0"/>
              </a:rPr>
              <a:t>c</a:t>
            </a:r>
            <a:r>
              <a:rPr lang="en-US" altLang="en-US" b="1" i="1" dirty="0" smtClean="0">
                <a:latin typeface="Times New Roman" charset="0"/>
              </a:rPr>
              <a:t> </a:t>
            </a:r>
            <a:r>
              <a:rPr lang="en-US" altLang="en-US" i="1" dirty="0" smtClean="0">
                <a:latin typeface="Times New Roman" charset="0"/>
              </a:rPr>
              <a:t>+ </a:t>
            </a:r>
            <a:r>
              <a:rPr lang="en-US" altLang="en-US" dirty="0" smtClean="0">
                <a:latin typeface="Times New Roman" charset="0"/>
              </a:rPr>
              <a:t>2</a:t>
            </a:r>
            <a:r>
              <a:rPr lang="en-US" altLang="en-US" b="1" i="1" dirty="0" smtClean="0">
                <a:latin typeface="Times New Roman" charset="0"/>
              </a:rPr>
              <a:t>c </a:t>
            </a:r>
            <a:r>
              <a:rPr lang="en-US" altLang="en-US" dirty="0" smtClean="0">
                <a:latin typeface="Times New Roman" charset="0"/>
              </a:rPr>
              <a:t>+ 3</a:t>
            </a:r>
            <a:r>
              <a:rPr lang="en-US" altLang="en-US" b="1" i="1" dirty="0" smtClean="0">
                <a:latin typeface="Times New Roman" charset="0"/>
              </a:rPr>
              <a:t>c </a:t>
            </a:r>
            <a:r>
              <a:rPr lang="en-US" altLang="en-US" dirty="0" smtClean="0">
                <a:latin typeface="Times New Roman" charset="0"/>
              </a:rPr>
              <a:t>+ 4</a:t>
            </a:r>
            <a:r>
              <a:rPr lang="en-US" altLang="en-US" b="1" i="1" dirty="0" smtClean="0">
                <a:latin typeface="Times New Roman" charset="0"/>
              </a:rPr>
              <a:t>c </a:t>
            </a:r>
            <a:r>
              <a:rPr lang="en-US" altLang="en-US" dirty="0" smtClean="0">
                <a:latin typeface="Times New Roman" charset="0"/>
              </a:rPr>
              <a:t>+</a:t>
            </a:r>
            <a:r>
              <a:rPr lang="en-US" altLang="en-US" b="1" i="1" dirty="0" smtClean="0">
                <a:latin typeface="Times New Roman" charset="0"/>
              </a:rPr>
              <a:t> … </a:t>
            </a:r>
            <a:r>
              <a:rPr lang="en-US" altLang="en-US" dirty="0" smtClean="0">
                <a:latin typeface="Times New Roman" charset="0"/>
              </a:rPr>
              <a:t>+ </a:t>
            </a:r>
            <a:r>
              <a:rPr lang="en-US" altLang="en-US" b="1" i="1" dirty="0" err="1" smtClean="0">
                <a:latin typeface="Times New Roman" charset="0"/>
              </a:rPr>
              <a:t>kc</a:t>
            </a:r>
            <a:r>
              <a:rPr lang="en-US" altLang="en-US" b="1" i="1" dirty="0" smtClean="0">
                <a:latin typeface="Times New Roman" charset="0"/>
              </a:rPr>
              <a:t> </a:t>
            </a:r>
            <a:r>
              <a:rPr lang="en-US" altLang="en-US" i="1" dirty="0" smtClean="0">
                <a:latin typeface="Times New Roman" charset="0"/>
              </a:rPr>
              <a:t>=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i="1" dirty="0" smtClean="0">
                <a:latin typeface="Times New Roman" charset="0"/>
              </a:rPr>
              <a:t> + </a:t>
            </a:r>
            <a:r>
              <a:rPr lang="en-US" altLang="en-US" b="1" i="1" dirty="0" smtClean="0">
                <a:latin typeface="Times New Roman" charset="0"/>
              </a:rPr>
              <a:t>c</a:t>
            </a:r>
            <a:r>
              <a:rPr lang="en-US" altLang="en-US" dirty="0" smtClean="0">
                <a:latin typeface="Times New Roman" charset="0"/>
              </a:rPr>
              <a:t>(1 + 2 + 3 + … + </a:t>
            </a:r>
            <a:r>
              <a:rPr lang="en-US" altLang="en-US" b="1" i="1" dirty="0" err="1" smtClean="0">
                <a:latin typeface="Times New Roman" charset="0"/>
              </a:rPr>
              <a:t>k</a:t>
            </a:r>
            <a:r>
              <a:rPr lang="en-US" altLang="en-US" dirty="0" smtClean="0">
                <a:latin typeface="Times New Roman" charset="0"/>
              </a:rPr>
              <a:t>) </a:t>
            </a:r>
            <a:r>
              <a:rPr lang="en-US" altLang="en-US" i="1" dirty="0" smtClean="0">
                <a:latin typeface="Times New Roman" charset="0"/>
              </a:rPr>
              <a:t>=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i="1" dirty="0" smtClean="0">
                <a:latin typeface="Times New Roman" charset="0"/>
              </a:rPr>
              <a:t> + </a:t>
            </a:r>
            <a:r>
              <a:rPr lang="en-US" altLang="en-US" b="1" i="1" dirty="0" err="1" smtClean="0">
                <a:latin typeface="Times New Roman" charset="0"/>
              </a:rPr>
              <a:t>ck</a:t>
            </a:r>
            <a:r>
              <a:rPr lang="en-US" altLang="en-US" dirty="0" err="1" smtClean="0">
                <a:latin typeface="Times New Roman" charset="0"/>
              </a:rPr>
              <a:t>(</a:t>
            </a:r>
            <a:r>
              <a:rPr lang="en-US" altLang="en-US" b="1" i="1" dirty="0" err="1" smtClean="0">
                <a:latin typeface="Times New Roman" charset="0"/>
              </a:rPr>
              <a:t>k</a:t>
            </a:r>
            <a:r>
              <a:rPr lang="en-US" altLang="en-US" b="1" i="1" dirty="0" smtClean="0">
                <a:latin typeface="Times New Roman" charset="0"/>
              </a:rPr>
              <a:t> </a:t>
            </a:r>
            <a:r>
              <a:rPr lang="en-US" altLang="en-US" dirty="0" smtClean="0">
                <a:latin typeface="Times New Roman" charset="0"/>
              </a:rPr>
              <a:t>+ 1)/2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Since </a:t>
            </a:r>
            <a:r>
              <a:rPr lang="en-US" altLang="en-US" b="1" i="1" dirty="0" err="1" smtClean="0">
                <a:latin typeface="Times New Roman" charset="0"/>
              </a:rPr>
              <a:t>c</a:t>
            </a:r>
            <a:r>
              <a:rPr lang="en-US" altLang="en-US" dirty="0" smtClean="0"/>
              <a:t> is a constant, 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T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/>
              <a:t> is 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O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err="1" smtClean="0">
                <a:latin typeface="Times New Roman" charset="0"/>
              </a:rPr>
              <a:t>n</a:t>
            </a:r>
            <a:r>
              <a:rPr lang="en-US" altLang="en-US" i="1" dirty="0" smtClean="0">
                <a:latin typeface="Times New Roman" charset="0"/>
              </a:rPr>
              <a:t> +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b="1" i="1" dirty="0" smtClean="0">
                <a:latin typeface="Times New Roman" charset="0"/>
                <a:sym typeface="Symbol" charset="2"/>
              </a:rPr>
              <a:t>k</a:t>
            </a:r>
            <a:r>
              <a:rPr lang="en-US" altLang="en-US" baseline="30000" dirty="0" smtClean="0">
                <a:latin typeface="Times New Roman" charset="0"/>
                <a:sym typeface="Symbol" charset="2"/>
              </a:rPr>
              <a:t>2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dirty="0" smtClean="0"/>
              <a:t>,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 </a:t>
            </a:r>
            <a:r>
              <a:rPr lang="en-US" altLang="en-US" dirty="0" smtClean="0"/>
              <a:t>i.e., </a:t>
            </a:r>
            <a:r>
              <a:rPr lang="en-US" altLang="en-US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smtClean="0">
                <a:latin typeface="Times New Roman" charset="0"/>
                <a:sym typeface="Symbol" charset="2"/>
              </a:rPr>
              <a:t>n</a:t>
            </a:r>
            <a:r>
              <a:rPr lang="en-US" altLang="en-US" baseline="30000" dirty="0" smtClean="0">
                <a:latin typeface="Times New Roman" charset="0"/>
                <a:sym typeface="Symbol" charset="2"/>
              </a:rPr>
              <a:t>2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 smtClean="0"/>
              <a:t>The amortized time of a push operation is 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O</a:t>
            </a:r>
            <a:r>
              <a:rPr lang="en-US" altLang="en-US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dirty="0" smtClean="0">
                <a:latin typeface="Times New Roman" charset="0"/>
                <a:sym typeface="Symbol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Times New Roman" charset="0"/>
              <a:sym typeface="Symbol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83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90B283A-17D1-4117-BF6D-747FFFD9F330}" type="slidenum">
              <a:rPr lang="en-US" altLang="en-US" sz="1400">
                <a:solidFill>
                  <a:srgbClr val="000066"/>
                </a:solidFill>
              </a:rPr>
              <a:pPr/>
              <a:t>37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Doubling Strategy Analysis</a:t>
            </a:r>
          </a:p>
        </p:txBody>
      </p:sp>
      <p:sp>
        <p:nvSpPr>
          <p:cNvPr id="471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5638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 smtClean="0"/>
              <a:t>We replace the array </a:t>
            </a:r>
            <a:r>
              <a:rPr lang="en-US" altLang="en-US" sz="2800" b="1" i="1" dirty="0" err="1" smtClean="0">
                <a:latin typeface="Times New Roman" charset="0"/>
              </a:rPr>
              <a:t>k</a:t>
            </a:r>
            <a:r>
              <a:rPr lang="en-US" altLang="en-US" sz="2800" b="1" i="1" dirty="0" smtClean="0">
                <a:latin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</a:rPr>
              <a:t>= </a:t>
            </a:r>
            <a:r>
              <a:rPr lang="en-US" altLang="en-US" sz="2800" dirty="0" smtClean="0">
                <a:latin typeface="Times New Roman" charset="0"/>
              </a:rPr>
              <a:t>log</a:t>
            </a:r>
            <a:r>
              <a:rPr lang="en-US" altLang="en-US" sz="2800" baseline="-25000" dirty="0" smtClean="0">
                <a:latin typeface="Times New Roman" charset="0"/>
              </a:rPr>
              <a:t>2</a:t>
            </a:r>
            <a:r>
              <a:rPr lang="en-US" altLang="en-US" sz="2800" i="1" dirty="0" smtClean="0">
                <a:latin typeface="Times New Roman" charset="0"/>
              </a:rPr>
              <a:t> </a:t>
            </a:r>
            <a:r>
              <a:rPr lang="en-US" altLang="en-US" sz="2800" b="1" i="1" dirty="0" err="1" smtClean="0">
                <a:latin typeface="Times New Roman" charset="0"/>
              </a:rPr>
              <a:t>n</a:t>
            </a:r>
            <a:r>
              <a:rPr lang="en-US" altLang="en-US" sz="2800" b="1" i="1" dirty="0" smtClean="0">
                <a:latin typeface="Times New Roman" charset="0"/>
              </a:rPr>
              <a:t> </a:t>
            </a:r>
            <a:r>
              <a:rPr lang="en-US" altLang="en-US" sz="2800" dirty="0" smtClean="0"/>
              <a:t>times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 smtClean="0"/>
              <a:t>The total time </a:t>
            </a:r>
            <a:r>
              <a:rPr lang="en-US" altLang="en-US" sz="2800" b="1" i="1" dirty="0" err="1" smtClean="0">
                <a:latin typeface="Times New Roman" charset="0"/>
                <a:sym typeface="Symbol" charset="2"/>
              </a:rPr>
              <a:t>T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sz="2800" dirty="0" smtClean="0"/>
              <a:t> of a series of </a:t>
            </a:r>
            <a:r>
              <a:rPr lang="en-US" altLang="en-US" sz="2800" b="1" i="1" dirty="0" err="1" smtClean="0">
                <a:latin typeface="Times New Roman" charset="0"/>
              </a:rPr>
              <a:t>n</a:t>
            </a:r>
            <a:r>
              <a:rPr lang="en-US" altLang="en-US" sz="2800" dirty="0" smtClean="0"/>
              <a:t> push operations is proportional to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i="1" dirty="0" err="1" smtClean="0">
                <a:latin typeface="Times New Roman" charset="0"/>
              </a:rPr>
              <a:t>n</a:t>
            </a:r>
            <a:r>
              <a:rPr lang="en-US" altLang="en-US" sz="2800" i="1" dirty="0" smtClean="0">
                <a:latin typeface="Times New Roman" charset="0"/>
              </a:rPr>
              <a:t> + </a:t>
            </a:r>
            <a:r>
              <a:rPr lang="en-US" altLang="en-US" sz="2800" dirty="0" smtClean="0">
                <a:latin typeface="Times New Roman" charset="0"/>
              </a:rPr>
              <a:t>1 + 2 + 4 + 8 + …+ 2</a:t>
            </a:r>
            <a:r>
              <a:rPr lang="en-US" altLang="en-US" sz="2800" b="1" i="1" baseline="30000" dirty="0" smtClean="0">
                <a:latin typeface="Times New Roman" charset="0"/>
              </a:rPr>
              <a:t>k</a:t>
            </a:r>
            <a:r>
              <a:rPr lang="en-US" altLang="en-US" sz="2800" b="1" i="1" dirty="0" smtClean="0">
                <a:latin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</a:rPr>
              <a:t>=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i="1" dirty="0" err="1" smtClean="0">
                <a:latin typeface="Times New Roman" charset="0"/>
              </a:rPr>
              <a:t>n</a:t>
            </a:r>
            <a:r>
              <a:rPr lang="en-US" altLang="en-US" sz="2800" i="1" dirty="0" smtClean="0">
                <a:latin typeface="Times New Roman" charset="0"/>
              </a:rPr>
              <a:t> </a:t>
            </a:r>
            <a:r>
              <a:rPr lang="en-US" altLang="en-US" sz="2800" dirty="0" smtClean="0">
                <a:latin typeface="Symbol" charset="2"/>
              </a:rPr>
              <a:t>+</a:t>
            </a:r>
            <a:r>
              <a:rPr lang="en-US" altLang="en-US" sz="2800" dirty="0" smtClean="0">
                <a:latin typeface="Times New Roman" charset="0"/>
              </a:rPr>
              <a:t> 2</a:t>
            </a:r>
            <a:r>
              <a:rPr lang="en-US" altLang="en-US" sz="2800" b="1" i="1" baseline="30000" dirty="0" smtClean="0">
                <a:latin typeface="Times New Roman" charset="0"/>
              </a:rPr>
              <a:t>k </a:t>
            </a:r>
            <a:r>
              <a:rPr lang="en-US" altLang="en-US" sz="2800" baseline="30000" dirty="0" smtClean="0">
                <a:latin typeface="Times New Roman" charset="0"/>
              </a:rPr>
              <a:t>+ 1</a:t>
            </a:r>
            <a:r>
              <a:rPr lang="en-US" altLang="en-US" sz="2800" dirty="0" smtClean="0">
                <a:latin typeface="Times New Roman" charset="0"/>
              </a:rPr>
              <a:t> </a:t>
            </a:r>
            <a:r>
              <a:rPr lang="en-US" altLang="en-US" sz="2800" dirty="0" smtClean="0">
                <a:latin typeface="Symbol" charset="2"/>
              </a:rPr>
              <a:t>-</a:t>
            </a:r>
            <a:r>
              <a:rPr lang="en-US" altLang="en-US" sz="2800" dirty="0" smtClean="0">
                <a:latin typeface="Times New Roman" charset="0"/>
              </a:rPr>
              <a:t>1 </a:t>
            </a:r>
            <a:r>
              <a:rPr lang="en-US" altLang="en-US" sz="2800" b="1" i="1" dirty="0" smtClean="0">
                <a:latin typeface="Times New Roman" charset="0"/>
              </a:rPr>
              <a:t> </a:t>
            </a:r>
            <a:r>
              <a:rPr lang="en-US" altLang="en-US" sz="2800" i="1" dirty="0" smtClean="0">
                <a:latin typeface="Times New Roman" charset="0"/>
              </a:rPr>
              <a:t>= </a:t>
            </a:r>
            <a:r>
              <a:rPr lang="en-US" altLang="en-US" sz="2800" dirty="0" smtClean="0">
                <a:latin typeface="Times New Roman" charset="0"/>
              </a:rPr>
              <a:t>2</a:t>
            </a:r>
            <a:r>
              <a:rPr lang="en-US" altLang="en-US" sz="2800" b="1" i="1" dirty="0" smtClean="0">
                <a:latin typeface="Times New Roman" charset="0"/>
              </a:rPr>
              <a:t>n </a:t>
            </a:r>
            <a:r>
              <a:rPr lang="en-US" altLang="en-US" sz="2800" dirty="0" smtClean="0">
                <a:latin typeface="Symbol" charset="2"/>
              </a:rPr>
              <a:t>-</a:t>
            </a:r>
            <a:r>
              <a:rPr lang="en-US" altLang="en-US" sz="2800" dirty="0" smtClean="0">
                <a:latin typeface="Times New Roman" charset="0"/>
              </a:rPr>
              <a:t>1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i="1" dirty="0" err="1" smtClean="0">
                <a:latin typeface="Times New Roman" charset="0"/>
                <a:sym typeface="Symbol" charset="2"/>
              </a:rPr>
              <a:t>T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</a:t>
            </a:r>
            <a:r>
              <a:rPr lang="en-US" altLang="en-US" sz="2800" dirty="0" smtClean="0"/>
              <a:t> is </a:t>
            </a:r>
            <a:r>
              <a:rPr lang="en-US" altLang="en-US" sz="2800" b="1" i="1" dirty="0" err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 smtClean="0"/>
              <a:t>The amortized time of a push operation is </a:t>
            </a:r>
            <a:r>
              <a:rPr lang="en-US" altLang="en-US" sz="28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800" dirty="0" smtClean="0">
                <a:latin typeface="Times New Roman" charset="0"/>
              </a:rPr>
              <a:t>1</a:t>
            </a:r>
            <a:r>
              <a:rPr lang="en-US" altLang="en-US" sz="2800" dirty="0" smtClean="0">
                <a:latin typeface="Times New Roman" charset="0"/>
                <a:sym typeface="Symbol" charset="2"/>
              </a:rPr>
              <a:t>)</a:t>
            </a:r>
            <a:endParaRPr lang="en-US" altLang="en-US" dirty="0" smtClean="0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6400800" y="2362200"/>
            <a:ext cx="2438400" cy="3048000"/>
            <a:chOff x="3840" y="1488"/>
            <a:chExt cx="1536" cy="1920"/>
          </a:xfrm>
        </p:grpSpPr>
        <p:sp>
          <p:nvSpPr>
            <p:cNvPr id="47110" name="Rectangle 5"/>
            <p:cNvSpPr>
              <a:spLocks noChangeArrowheads="1"/>
            </p:cNvSpPr>
            <p:nvPr/>
          </p:nvSpPr>
          <p:spPr bwMode="auto">
            <a:xfrm>
              <a:off x="3840" y="1872"/>
              <a:ext cx="153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1" name="Text Box 6"/>
            <p:cNvSpPr txBox="1">
              <a:spLocks noChangeArrowheads="1"/>
            </p:cNvSpPr>
            <p:nvPr/>
          </p:nvSpPr>
          <p:spPr bwMode="auto">
            <a:xfrm>
              <a:off x="3840" y="1488"/>
              <a:ext cx="150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/>
                <a:t>geometric series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608" y="1872"/>
              <a:ext cx="768" cy="816"/>
            </a:xfrm>
            <a:prstGeom prst="rect">
              <a:avLst/>
            </a:prstGeom>
            <a:solidFill>
              <a:srgbClr val="8097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3840" y="2640"/>
              <a:ext cx="1536" cy="768"/>
            </a:xfrm>
            <a:prstGeom prst="rect">
              <a:avLst/>
            </a:prstGeom>
            <a:solidFill>
              <a:srgbClr val="5674F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3840" y="1872"/>
              <a:ext cx="768" cy="3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384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6" name="Text Box 11"/>
            <p:cNvSpPr txBox="1">
              <a:spLocks noChangeArrowheads="1"/>
            </p:cNvSpPr>
            <p:nvPr/>
          </p:nvSpPr>
          <p:spPr bwMode="auto">
            <a:xfrm>
              <a:off x="3936" y="23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47117" name="Text Box 12"/>
            <p:cNvSpPr txBox="1">
              <a:spLocks noChangeArrowheads="1"/>
            </p:cNvSpPr>
            <p:nvPr/>
          </p:nvSpPr>
          <p:spPr bwMode="auto">
            <a:xfrm>
              <a:off x="4108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47118" name="Text Box 13"/>
            <p:cNvSpPr txBox="1">
              <a:spLocks noChangeArrowheads="1"/>
            </p:cNvSpPr>
            <p:nvPr/>
          </p:nvSpPr>
          <p:spPr bwMode="auto">
            <a:xfrm>
              <a:off x="4304" y="23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47119" name="Text Box 14"/>
            <p:cNvSpPr txBox="1">
              <a:spLocks noChangeArrowheads="1"/>
            </p:cNvSpPr>
            <p:nvPr/>
          </p:nvSpPr>
          <p:spPr bwMode="auto">
            <a:xfrm>
              <a:off x="4872" y="209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47120" name="Text Box 15"/>
            <p:cNvSpPr txBox="1">
              <a:spLocks noChangeArrowheads="1"/>
            </p:cNvSpPr>
            <p:nvPr/>
          </p:nvSpPr>
          <p:spPr bwMode="auto">
            <a:xfrm>
              <a:off x="4512" y="28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86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C05DF5-D506-468F-9827-D34D1A449F0B}" type="slidenum">
              <a:rPr lang="en-US" altLang="en-US" sz="1400">
                <a:solidFill>
                  <a:srgbClr val="000066"/>
                </a:solidFill>
              </a:rPr>
              <a:pPr/>
              <a:t>38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Interface in C++</a:t>
            </a:r>
          </a:p>
        </p:txBody>
      </p:sp>
      <p:sp>
        <p:nvSpPr>
          <p:cNvPr id="481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95463"/>
            <a:ext cx="3581400" cy="4038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Interface corresponding to our Stack ADT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Requires the definition of class </a:t>
            </a:r>
            <a:r>
              <a:rPr lang="en-US" altLang="en-US" sz="2800" smtClean="0">
                <a:solidFill>
                  <a:srgbClr val="FF0000"/>
                </a:solidFill>
                <a:latin typeface="Arial Narrow" charset="0"/>
              </a:rPr>
              <a:t>EmptyStackException</a:t>
            </a: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Most similar STL construct is </a:t>
            </a:r>
            <a:r>
              <a:rPr lang="en-US" altLang="en-US" sz="2800" smtClean="0">
                <a:solidFill>
                  <a:srgbClr val="FF0000"/>
                </a:solidFill>
                <a:latin typeface="Arial Narrow" charset="0"/>
              </a:rPr>
              <a:t>vector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4343400" y="1643062"/>
            <a:ext cx="4267200" cy="361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template &lt;</a:t>
            </a:r>
            <a:r>
              <a:rPr lang="en-US" altLang="en-US" dirty="0" err="1">
                <a:solidFill>
                  <a:srgbClr val="000000"/>
                </a:solidFill>
                <a:latin typeface="Arial Narrow" charset="0"/>
              </a:rPr>
              <a:t>typename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Object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&gt;</a:t>
            </a:r>
            <a:br>
              <a:rPr lang="en-US" altLang="en-US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class</a:t>
            </a: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 Narrow" charset="0"/>
              </a:rPr>
              <a:t>Stack</a:t>
            </a: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{</a:t>
            </a:r>
            <a:br>
              <a:rPr lang="en-US" altLang="en-US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public:</a:t>
            </a:r>
            <a:br>
              <a:rPr lang="en-US" altLang="en-US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   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int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 Narrow" charset="0"/>
              </a:rPr>
              <a:t>size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()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   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bool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 Narrow" charset="0"/>
              </a:rPr>
              <a:t>isEmpty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()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   Object&amp; </a:t>
            </a:r>
            <a:r>
              <a:rPr lang="en-US" altLang="en-US" dirty="0">
                <a:solidFill>
                  <a:srgbClr val="FF0000"/>
                </a:solidFill>
                <a:latin typeface="Arial Narrow" charset="0"/>
              </a:rPr>
              <a:t>top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()</a:t>
            </a:r>
            <a:r>
              <a:rPr lang="en-US" altLang="en-US" dirty="0">
                <a:latin typeface="Arial Narrow" charset="0"/>
              </a:rPr>
              <a:t/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			</a:t>
            </a:r>
            <a:r>
              <a:rPr lang="en-US" altLang="en-US" dirty="0" err="1">
                <a:solidFill>
                  <a:srgbClr val="000000"/>
                </a:solidFill>
                <a:latin typeface="Arial Narrow" charset="0"/>
              </a:rPr>
              <a:t>throw(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EmptyStackException</a:t>
            </a:r>
            <a:r>
              <a:rPr lang="en-US" altLang="en-US" dirty="0">
                <a:solidFill>
                  <a:schemeClr val="hlink"/>
                </a:solidFill>
                <a:latin typeface="Arial Narrow" charset="0"/>
              </a:rPr>
              <a:t>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    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void</a:t>
            </a: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 Narrow" charset="0"/>
              </a:rPr>
              <a:t>push</a:t>
            </a:r>
            <a:r>
              <a:rPr lang="en-US" altLang="en-US" dirty="0" err="1">
                <a:solidFill>
                  <a:schemeClr val="tx2"/>
                </a:solidFill>
                <a:latin typeface="Arial Narrow" charset="0"/>
              </a:rPr>
              <a:t>(Object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Arial Narrow" charset="0"/>
              </a:rPr>
              <a:t>o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   Object </a:t>
            </a:r>
            <a:r>
              <a:rPr lang="en-US" altLang="en-US" dirty="0">
                <a:solidFill>
                  <a:srgbClr val="FF0000"/>
                </a:solidFill>
                <a:latin typeface="Arial Narrow" charset="0"/>
              </a:rPr>
              <a:t>pop()</a:t>
            </a:r>
            <a:r>
              <a:rPr lang="en-US" altLang="en-US" dirty="0">
                <a:latin typeface="Arial Narrow" charset="0"/>
              </a:rPr>
              <a:t/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			 </a:t>
            </a:r>
            <a:r>
              <a:rPr lang="en-US" altLang="en-US" dirty="0" err="1">
                <a:solidFill>
                  <a:srgbClr val="000000"/>
                </a:solidFill>
                <a:latin typeface="Arial Narrow" charset="0"/>
              </a:rPr>
              <a:t>throw(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EmptyStackException</a:t>
            </a:r>
            <a:r>
              <a:rPr lang="en-US" altLang="en-US" dirty="0">
                <a:solidFill>
                  <a:schemeClr val="tx1"/>
                </a:solidFill>
                <a:latin typeface="Arial Narrow" charset="0"/>
              </a:rPr>
              <a:t>);</a:t>
            </a:r>
            <a:r>
              <a:rPr lang="en-US" altLang="en-US" dirty="0">
                <a:latin typeface="Arial Narrow" charset="0"/>
              </a:rPr>
              <a:t/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};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51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ED5C17F-20A4-49B4-AF3F-C2737C8E5F7C}" type="slidenum">
              <a:rPr lang="en-US" altLang="en-US" sz="1400">
                <a:solidFill>
                  <a:srgbClr val="000066"/>
                </a:solidFill>
              </a:rPr>
              <a:pPr/>
              <a:t>39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Stack in C++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685800" y="1768474"/>
            <a:ext cx="3657600" cy="425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template &lt;</a:t>
            </a:r>
            <a:r>
              <a:rPr lang="en-US" altLang="en-US" sz="2200" dirty="0" err="1">
                <a:solidFill>
                  <a:srgbClr val="000000"/>
                </a:solidFill>
                <a:latin typeface="Arial Narrow" charset="0"/>
              </a:rPr>
              <a:t>typename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 Object&gt;</a:t>
            </a:r>
            <a:br>
              <a:rPr lang="en-US" altLang="en-US" sz="2200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class</a:t>
            </a:r>
            <a:r>
              <a:rPr lang="en-US" altLang="en-US" sz="2200" dirty="0">
                <a:latin typeface="Arial Narrow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Arial Narrow" charset="0"/>
              </a:rPr>
              <a:t>ArrayStack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{</a:t>
            </a:r>
            <a:br>
              <a:rPr lang="en-US" altLang="en-US" sz="2200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private:</a:t>
            </a:r>
            <a:r>
              <a:rPr lang="en-US" altLang="en-US" sz="2200" dirty="0">
                <a:latin typeface="Arial Narrow" charset="0"/>
              </a:rPr>
              <a:t> </a:t>
            </a:r>
            <a:br>
              <a:rPr lang="en-US" altLang="en-US" sz="2200" dirty="0">
                <a:latin typeface="Arial Narrow" charset="0"/>
              </a:rPr>
            </a:br>
            <a:r>
              <a:rPr lang="en-US" altLang="en-US" sz="2200" dirty="0">
                <a:latin typeface="Arial Narrow" charset="0"/>
              </a:rPr>
              <a:t>   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int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capacity; 		// stack capacity</a:t>
            </a:r>
            <a:br>
              <a:rPr lang="en-US" altLang="en-US" sz="2200" dirty="0">
                <a:solidFill>
                  <a:srgbClr val="3366FF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	Object *S;			// stack array</a:t>
            </a:r>
            <a:br>
              <a:rPr lang="en-US" altLang="en-US" sz="2200" dirty="0">
                <a:solidFill>
                  <a:srgbClr val="3366FF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  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int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top; 				// top of stack</a:t>
            </a:r>
            <a:r>
              <a:rPr lang="en-US" altLang="en-US" sz="2200" dirty="0">
                <a:latin typeface="Arial Narrow" charset="0"/>
              </a:rPr>
              <a:t/>
            </a:r>
            <a:br>
              <a:rPr lang="en-US" altLang="en-US" sz="2200" dirty="0">
                <a:latin typeface="Arial Narrow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public:</a:t>
            </a:r>
            <a:br>
              <a:rPr lang="en-US" altLang="en-US" sz="2200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   </a:t>
            </a:r>
            <a:r>
              <a:rPr lang="en-US" altLang="en-US" sz="2200" dirty="0">
                <a:latin typeface="Arial Narrow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Arial Narrow" charset="0"/>
              </a:rPr>
              <a:t>ArrayStack</a:t>
            </a:r>
            <a:r>
              <a:rPr lang="en-US" altLang="en-US" sz="2200" dirty="0" err="1">
                <a:solidFill>
                  <a:schemeClr val="tx2"/>
                </a:solidFill>
                <a:latin typeface="Arial Narrow" charset="0"/>
              </a:rPr>
              <a:t>(int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 </a:t>
            </a:r>
            <a:r>
              <a:rPr lang="en-US" altLang="en-US" sz="2200" dirty="0" err="1">
                <a:solidFill>
                  <a:schemeClr val="tx2"/>
                </a:solidFill>
                <a:latin typeface="Arial Narrow" charset="0"/>
              </a:rPr>
              <a:t>c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)</a:t>
            </a:r>
            <a:r>
              <a:rPr lang="en-US" altLang="en-US" sz="2200" dirty="0">
                <a:latin typeface="Arial Narrow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{</a:t>
            </a:r>
            <a:br>
              <a:rPr lang="en-US" altLang="en-US" sz="2200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       capacity =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c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;</a:t>
            </a:r>
            <a:br>
              <a:rPr lang="en-US" altLang="en-US" sz="2200" dirty="0">
                <a:solidFill>
                  <a:srgbClr val="3366FF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       S = new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Object[capacity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];</a:t>
            </a:r>
            <a:br>
              <a:rPr lang="en-US" altLang="en-US" sz="2200" dirty="0">
                <a:solidFill>
                  <a:srgbClr val="3366FF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      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t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=  –1;</a:t>
            </a:r>
            <a:br>
              <a:rPr lang="en-US" altLang="en-US" sz="2200" dirty="0">
                <a:solidFill>
                  <a:srgbClr val="3366FF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	 }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495800" y="1854200"/>
            <a:ext cx="4267200" cy="3647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latin typeface="Arial Narrow" charset="0"/>
              </a:rPr>
              <a:t>	</a:t>
            </a:r>
            <a:r>
              <a:rPr lang="en-US" altLang="en-US" sz="2200" dirty="0" err="1">
                <a:latin typeface="Arial Narrow" charset="0"/>
              </a:rPr>
              <a:t>bool</a:t>
            </a:r>
            <a:r>
              <a:rPr lang="en-US" altLang="en-US" sz="2200" dirty="0">
                <a:latin typeface="Arial Narrow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Arial Narrow" charset="0"/>
              </a:rPr>
              <a:t>isEmpty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()</a:t>
            </a:r>
            <a:r>
              <a:rPr lang="en-US" altLang="en-US" sz="2200" dirty="0">
                <a:latin typeface="Arial Narrow" charset="0"/>
              </a:rPr>
              <a:t/>
            </a:r>
            <a:br>
              <a:rPr lang="en-US" altLang="en-US" sz="2200" dirty="0">
                <a:latin typeface="Arial Narrow" charset="0"/>
              </a:rPr>
            </a:br>
            <a:r>
              <a:rPr lang="en-US" altLang="en-US" sz="2200" dirty="0">
                <a:latin typeface="Arial Narrow" charset="0"/>
              </a:rPr>
              <a:t>      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{  return</a:t>
            </a:r>
            <a:r>
              <a:rPr lang="en-US" altLang="en-US" sz="2200" dirty="0">
                <a:latin typeface="Arial Narrow" charset="0"/>
              </a:rPr>
              <a:t> 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(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t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 &lt; 0);</a:t>
            </a:r>
            <a:r>
              <a:rPr lang="en-US" altLang="en-US" sz="2200" dirty="0">
                <a:latin typeface="Arial Narrow" charset="0"/>
              </a:rPr>
              <a:t>  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}</a:t>
            </a:r>
          </a:p>
          <a:p>
            <a:pPr>
              <a:spcBef>
                <a:spcPct val="50000"/>
              </a:spcBef>
            </a:pPr>
            <a:r>
              <a:rPr lang="en-US" altLang="en-US" sz="2200" dirty="0">
                <a:latin typeface="Arial Narrow" charset="0"/>
              </a:rPr>
              <a:t>    Object </a:t>
            </a:r>
            <a:r>
              <a:rPr lang="en-US" altLang="en-US" sz="2200" dirty="0">
                <a:solidFill>
                  <a:srgbClr val="FF0000"/>
                </a:solidFill>
                <a:latin typeface="Arial Narrow" charset="0"/>
              </a:rPr>
              <a:t>pop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()</a:t>
            </a:r>
            <a:br>
              <a:rPr lang="en-US" altLang="en-US" sz="2200" dirty="0">
                <a:solidFill>
                  <a:schemeClr val="tx2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		</a:t>
            </a:r>
            <a:r>
              <a:rPr lang="en-US" altLang="en-US" sz="2200" dirty="0" smtClean="0">
                <a:solidFill>
                  <a:schemeClr val="tx2"/>
                </a:solidFill>
                <a:latin typeface="Arial Narrow" charset="0"/>
              </a:rPr>
              <a:t>	</a:t>
            </a:r>
            <a:r>
              <a:rPr lang="en-US" altLang="en-US" sz="2200" dirty="0" smtClean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{</a:t>
            </a:r>
            <a:r>
              <a:rPr lang="en-US" altLang="en-US" sz="2200" dirty="0">
                <a:latin typeface="Arial Narrow" charset="0"/>
              </a:rPr>
              <a:t/>
            </a:r>
            <a:br>
              <a:rPr lang="en-US" altLang="en-US" sz="2200" dirty="0">
                <a:latin typeface="Arial Narrow" charset="0"/>
              </a:rPr>
            </a:br>
            <a:r>
              <a:rPr lang="en-US" altLang="en-US" sz="2200" dirty="0">
                <a:latin typeface="Arial Narrow" charset="0"/>
              </a:rPr>
              <a:t>		</a:t>
            </a:r>
            <a:r>
              <a:rPr lang="en-US" altLang="en-US" sz="2200" dirty="0" err="1">
                <a:solidFill>
                  <a:srgbClr val="000000"/>
                </a:solidFill>
                <a:latin typeface="Arial Narrow" charset="0"/>
              </a:rPr>
              <a:t>if(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isEmpty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()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)</a:t>
            </a:r>
            <a:r>
              <a:rPr lang="en-US" altLang="en-US" sz="2200" dirty="0">
                <a:latin typeface="Arial Narrow" charset="0"/>
              </a:rPr>
              <a:t/>
            </a:r>
            <a:br>
              <a:rPr lang="en-US" altLang="en-US" sz="2200" dirty="0">
                <a:latin typeface="Arial Narrow" charset="0"/>
              </a:rPr>
            </a:br>
            <a:r>
              <a:rPr lang="en-US" altLang="en-US" sz="2200" dirty="0">
                <a:latin typeface="Arial Narrow" charset="0"/>
              </a:rPr>
              <a:t>			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throw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EmptyStackException</a:t>
            </a:r>
            <a:r>
              <a:rPr lang="en-US" altLang="en-US" sz="2200" dirty="0">
                <a:solidFill>
                  <a:schemeClr val="hlink"/>
                </a:solidFill>
                <a:latin typeface="Arial Narrow" charset="0"/>
              </a:rPr>
              <a:t/>
            </a:r>
            <a:br>
              <a:rPr lang="en-US" altLang="en-US" sz="2200" dirty="0">
                <a:solidFill>
                  <a:schemeClr val="hlink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chemeClr val="hlink"/>
                </a:solidFill>
                <a:latin typeface="Arial Narrow" charset="0"/>
              </a:rPr>
              <a:t>			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	(“Access to empty stack”);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/>
            </a:r>
            <a:br>
              <a:rPr lang="en-US" altLang="en-US" sz="2200" dirty="0">
                <a:solidFill>
                  <a:schemeClr val="tx2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			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return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 </a:t>
            </a:r>
            <a:r>
              <a:rPr lang="en-US" altLang="en-US" sz="2200" dirty="0" err="1">
                <a:solidFill>
                  <a:srgbClr val="3366FF"/>
                </a:solidFill>
                <a:latin typeface="Arial Narrow" charset="0"/>
              </a:rPr>
              <a:t>S[t</a:t>
            </a: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--];</a:t>
            </a: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/>
            </a:r>
            <a:br>
              <a:rPr lang="en-US" altLang="en-US" sz="2200" dirty="0">
                <a:solidFill>
                  <a:schemeClr val="tx2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chemeClr val="tx2"/>
                </a:solidFill>
                <a:latin typeface="Arial Narrow" charset="0"/>
              </a:rPr>
              <a:t>	 </a:t>
            </a:r>
            <a:r>
              <a:rPr lang="en-US" altLang="en-US" sz="2200" dirty="0">
                <a:solidFill>
                  <a:srgbClr val="000000"/>
                </a:solidFill>
                <a:latin typeface="Arial Narrow" charset="0"/>
              </a:rPr>
              <a:t>}</a:t>
            </a:r>
            <a:br>
              <a:rPr lang="en-US" altLang="en-US" sz="2200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sz="2200" dirty="0">
                <a:solidFill>
                  <a:srgbClr val="3366FF"/>
                </a:solidFill>
                <a:latin typeface="Arial Narrow" charset="0"/>
              </a:rPr>
              <a:t>// … (other functions omitted)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76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371600"/>
            <a:ext cx="952587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51CB54-8B3B-4129-AB2A-7239A7A984A0}" type="slidenum">
              <a:rPr lang="en-US" altLang="en-US" sz="1400">
                <a:solidFill>
                  <a:srgbClr val="000066"/>
                </a:solidFill>
              </a:rPr>
              <a:pPr/>
              <a:t>40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114800" cy="2514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A singly linked list is a concrete data structure consisting of a sequence of nodes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Each node stores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link to the next node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next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node</a:t>
            </a:r>
          </a:p>
        </p:txBody>
      </p:sp>
      <p:sp>
        <p:nvSpPr>
          <p:cNvPr id="50185" name="AutoShape 8"/>
          <p:cNvSpPr>
            <a:spLocks noChangeArrowheads="1"/>
          </p:cNvSpPr>
          <p:nvPr/>
        </p:nvSpPr>
        <p:spPr bwMode="auto">
          <a:xfrm>
            <a:off x="5181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9144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1058863" y="5781675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15240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2" name="Line 15"/>
          <p:cNvSpPr>
            <a:spLocks noChangeShapeType="1"/>
          </p:cNvSpPr>
          <p:nvPr/>
        </p:nvSpPr>
        <p:spPr bwMode="auto">
          <a:xfrm>
            <a:off x="1219200" y="4876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3" name="Line 16"/>
          <p:cNvSpPr>
            <a:spLocks noChangeShapeType="1"/>
          </p:cNvSpPr>
          <p:nvPr/>
        </p:nvSpPr>
        <p:spPr bwMode="auto">
          <a:xfrm flipV="1">
            <a:off x="1828800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4" name="Rectangle 17"/>
          <p:cNvSpPr>
            <a:spLocks noChangeArrowheads="1"/>
          </p:cNvSpPr>
          <p:nvPr/>
        </p:nvSpPr>
        <p:spPr bwMode="auto">
          <a:xfrm>
            <a:off x="27432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5" name="Rectangle 18"/>
          <p:cNvSpPr>
            <a:spLocks noChangeArrowheads="1"/>
          </p:cNvSpPr>
          <p:nvPr/>
        </p:nvSpPr>
        <p:spPr bwMode="auto">
          <a:xfrm>
            <a:off x="33528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6" name="Line 19"/>
          <p:cNvSpPr>
            <a:spLocks noChangeShapeType="1"/>
          </p:cNvSpPr>
          <p:nvPr/>
        </p:nvSpPr>
        <p:spPr bwMode="auto">
          <a:xfrm flipV="1">
            <a:off x="3657600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7" name="Rectangle 20"/>
          <p:cNvSpPr>
            <a:spLocks noChangeArrowheads="1"/>
          </p:cNvSpPr>
          <p:nvPr/>
        </p:nvSpPr>
        <p:spPr bwMode="auto">
          <a:xfrm>
            <a:off x="45720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8" name="Rectangle 21"/>
          <p:cNvSpPr>
            <a:spLocks noChangeArrowheads="1"/>
          </p:cNvSpPr>
          <p:nvPr/>
        </p:nvSpPr>
        <p:spPr bwMode="auto">
          <a:xfrm>
            <a:off x="51816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199" name="Line 22"/>
          <p:cNvSpPr>
            <a:spLocks noChangeShapeType="1"/>
          </p:cNvSpPr>
          <p:nvPr/>
        </p:nvSpPr>
        <p:spPr bwMode="auto">
          <a:xfrm flipV="1">
            <a:off x="5486400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0" name="Rectangle 23"/>
          <p:cNvSpPr>
            <a:spLocks noChangeArrowheads="1"/>
          </p:cNvSpPr>
          <p:nvPr/>
        </p:nvSpPr>
        <p:spPr bwMode="auto">
          <a:xfrm>
            <a:off x="64008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201" name="Rectangle 24"/>
          <p:cNvSpPr>
            <a:spLocks noChangeArrowheads="1"/>
          </p:cNvSpPr>
          <p:nvPr/>
        </p:nvSpPr>
        <p:spPr bwMode="auto">
          <a:xfrm>
            <a:off x="7010400" y="45720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0202" name="Line 25"/>
          <p:cNvSpPr>
            <a:spLocks noChangeShapeType="1"/>
          </p:cNvSpPr>
          <p:nvPr/>
        </p:nvSpPr>
        <p:spPr bwMode="auto">
          <a:xfrm flipV="1">
            <a:off x="7315200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3" name="Text Box 26"/>
          <p:cNvSpPr txBox="1">
            <a:spLocks noChangeArrowheads="1"/>
          </p:cNvSpPr>
          <p:nvPr/>
        </p:nvSpPr>
        <p:spPr bwMode="auto">
          <a:xfrm>
            <a:off x="2889250" y="57816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0204" name="Line 27"/>
          <p:cNvSpPr>
            <a:spLocks noChangeShapeType="1"/>
          </p:cNvSpPr>
          <p:nvPr/>
        </p:nvSpPr>
        <p:spPr bwMode="auto">
          <a:xfrm>
            <a:off x="3048000" y="4876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5" name="Text Box 28"/>
          <p:cNvSpPr txBox="1">
            <a:spLocks noChangeArrowheads="1"/>
          </p:cNvSpPr>
          <p:nvPr/>
        </p:nvSpPr>
        <p:spPr bwMode="auto">
          <a:xfrm>
            <a:off x="4716463" y="5781675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0206" name="Line 29"/>
          <p:cNvSpPr>
            <a:spLocks noChangeShapeType="1"/>
          </p:cNvSpPr>
          <p:nvPr/>
        </p:nvSpPr>
        <p:spPr bwMode="auto">
          <a:xfrm>
            <a:off x="4876800" y="4876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7" name="Text Box 30"/>
          <p:cNvSpPr txBox="1">
            <a:spLocks noChangeArrowheads="1"/>
          </p:cNvSpPr>
          <p:nvPr/>
        </p:nvSpPr>
        <p:spPr bwMode="auto">
          <a:xfrm>
            <a:off x="6535738" y="5781675"/>
            <a:ext cx="3571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50208" name="Line 31"/>
          <p:cNvSpPr>
            <a:spLocks noChangeShapeType="1"/>
          </p:cNvSpPr>
          <p:nvPr/>
        </p:nvSpPr>
        <p:spPr bwMode="auto">
          <a:xfrm>
            <a:off x="6705600" y="4876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9" name="Text Box 32"/>
          <p:cNvSpPr txBox="1">
            <a:spLocks noChangeArrowheads="1"/>
          </p:cNvSpPr>
          <p:nvPr/>
        </p:nvSpPr>
        <p:spPr bwMode="auto">
          <a:xfrm>
            <a:off x="8197850" y="4678363"/>
            <a:ext cx="4032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72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1825" cy="4540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</a:pPr>
            <a:fld id="{8E733AF5-9C17-4D28-8FE7-227296D3386F}" type="datetime8">
              <a:rPr lang="en-US" altLang="en-US" sz="1400">
                <a:solidFill>
                  <a:srgbClr val="000066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66"/>
                </a:buClr>
              </a:pPr>
              <a:t>8/1/14 11:04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5EE513-AA32-4C87-98DF-1AB046749B18}" type="slidenum">
              <a:rPr lang="en-US" altLang="en-US" sz="1400">
                <a:solidFill>
                  <a:srgbClr val="000066"/>
                </a:solidFill>
              </a:rPr>
              <a:pPr/>
              <a:t>41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with a Singly Linked List</a:t>
            </a:r>
          </a:p>
        </p:txBody>
      </p:sp>
      <p:sp>
        <p:nvSpPr>
          <p:cNvPr id="512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175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We can implement a stack with a singly linked list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The top element is stored at the first node of the list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The space used is </a:t>
            </a:r>
            <a:r>
              <a:rPr lang="en-US" altLang="en-US" b="1" i="1" smtClean="0">
                <a:latin typeface="Times New Roman" charset="0"/>
              </a:rPr>
              <a:t>O</a:t>
            </a:r>
            <a:r>
              <a:rPr lang="en-US" altLang="en-US" smtClean="0">
                <a:latin typeface="Times New Roman" charset="0"/>
              </a:rPr>
              <a:t>(</a:t>
            </a:r>
            <a:r>
              <a:rPr lang="en-US" altLang="en-US" b="1" i="1" smtClean="0">
                <a:latin typeface="Times New Roman" charset="0"/>
              </a:rPr>
              <a:t>n</a:t>
            </a:r>
            <a:r>
              <a:rPr lang="en-US" altLang="en-US" smtClean="0">
                <a:latin typeface="Times New Roman" charset="0"/>
              </a:rPr>
              <a:t>)</a:t>
            </a:r>
            <a:r>
              <a:rPr lang="en-US" altLang="en-US" smtClean="0"/>
              <a:t> and each operation of the Stack ADT takes </a:t>
            </a:r>
            <a:r>
              <a:rPr lang="en-US" altLang="en-US" b="1" i="1" smtClean="0">
                <a:latin typeface="Times New Roman" charset="0"/>
              </a:rPr>
              <a:t>O</a:t>
            </a:r>
            <a:r>
              <a:rPr lang="en-US" altLang="en-US" smtClean="0">
                <a:latin typeface="Times New Roman" charset="0"/>
              </a:rPr>
              <a:t>(1) </a:t>
            </a:r>
            <a:r>
              <a:rPr lang="en-US" altLang="en-US" smtClean="0"/>
              <a:t>time </a:t>
            </a:r>
            <a:endParaRPr lang="en-US" altLang="en-US" sz="2000" smtClean="0"/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18288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5"/>
          <p:cNvSpPr>
            <a:spLocks noChangeArrowheads="1"/>
          </p:cNvSpPr>
          <p:nvPr/>
        </p:nvSpPr>
        <p:spPr bwMode="auto">
          <a:xfrm>
            <a:off x="2365375" y="4152900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09" name="Line 6"/>
          <p:cNvSpPr>
            <a:spLocks noChangeShapeType="1"/>
          </p:cNvSpPr>
          <p:nvPr/>
        </p:nvSpPr>
        <p:spPr bwMode="auto">
          <a:xfrm>
            <a:off x="2097088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0" name="Line 7"/>
          <p:cNvSpPr>
            <a:spLocks noChangeShapeType="1"/>
          </p:cNvSpPr>
          <p:nvPr/>
        </p:nvSpPr>
        <p:spPr bwMode="auto">
          <a:xfrm flipV="1">
            <a:off x="2633663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1" name="Rectangle 8"/>
          <p:cNvSpPr>
            <a:spLocks noChangeArrowheads="1"/>
          </p:cNvSpPr>
          <p:nvPr/>
        </p:nvSpPr>
        <p:spPr bwMode="auto">
          <a:xfrm>
            <a:off x="34401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2" name="Rectangle 9"/>
          <p:cNvSpPr>
            <a:spLocks noChangeArrowheads="1"/>
          </p:cNvSpPr>
          <p:nvPr/>
        </p:nvSpPr>
        <p:spPr bwMode="auto">
          <a:xfrm>
            <a:off x="397668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3" name="Line 10"/>
          <p:cNvSpPr>
            <a:spLocks noChangeShapeType="1"/>
          </p:cNvSpPr>
          <p:nvPr/>
        </p:nvSpPr>
        <p:spPr bwMode="auto">
          <a:xfrm flipV="1">
            <a:off x="4244975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4" name="Rectangle 11"/>
          <p:cNvSpPr>
            <a:spLocks noChangeArrowheads="1"/>
          </p:cNvSpPr>
          <p:nvPr/>
        </p:nvSpPr>
        <p:spPr bwMode="auto">
          <a:xfrm>
            <a:off x="5051425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5" name="Rectangle 12"/>
          <p:cNvSpPr>
            <a:spLocks noChangeArrowheads="1"/>
          </p:cNvSpPr>
          <p:nvPr/>
        </p:nvSpPr>
        <p:spPr bwMode="auto">
          <a:xfrm>
            <a:off x="55880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6" name="Line 13"/>
          <p:cNvSpPr>
            <a:spLocks noChangeShapeType="1"/>
          </p:cNvSpPr>
          <p:nvPr/>
        </p:nvSpPr>
        <p:spPr bwMode="auto">
          <a:xfrm flipV="1">
            <a:off x="5856288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7" name="Rectangle 14"/>
          <p:cNvSpPr>
            <a:spLocks noChangeArrowheads="1"/>
          </p:cNvSpPr>
          <p:nvPr/>
        </p:nvSpPr>
        <p:spPr bwMode="auto">
          <a:xfrm>
            <a:off x="666273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8" name="Rectangle 15"/>
          <p:cNvSpPr>
            <a:spLocks noChangeArrowheads="1"/>
          </p:cNvSpPr>
          <p:nvPr/>
        </p:nvSpPr>
        <p:spPr bwMode="auto">
          <a:xfrm>
            <a:off x="71993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19" name="Line 16"/>
          <p:cNvSpPr>
            <a:spLocks noChangeShapeType="1"/>
          </p:cNvSpPr>
          <p:nvPr/>
        </p:nvSpPr>
        <p:spPr bwMode="auto">
          <a:xfrm flipV="1">
            <a:off x="7467600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0" name="Line 17"/>
          <p:cNvSpPr>
            <a:spLocks noChangeShapeType="1"/>
          </p:cNvSpPr>
          <p:nvPr/>
        </p:nvSpPr>
        <p:spPr bwMode="auto">
          <a:xfrm>
            <a:off x="3708400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1" name="Line 18"/>
          <p:cNvSpPr>
            <a:spLocks noChangeShapeType="1"/>
          </p:cNvSpPr>
          <p:nvPr/>
        </p:nvSpPr>
        <p:spPr bwMode="auto">
          <a:xfrm>
            <a:off x="5319713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2" name="Line 19"/>
          <p:cNvSpPr>
            <a:spLocks noChangeShapeType="1"/>
          </p:cNvSpPr>
          <p:nvPr/>
        </p:nvSpPr>
        <p:spPr bwMode="auto">
          <a:xfrm>
            <a:off x="6931025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23" name="Text Box 20"/>
          <p:cNvSpPr txBox="1">
            <a:spLocks noChangeArrowheads="1"/>
          </p:cNvSpPr>
          <p:nvPr/>
        </p:nvSpPr>
        <p:spPr bwMode="auto">
          <a:xfrm>
            <a:off x="8226425" y="42465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ym typeface="Symbol" charset="2"/>
              </a:rPr>
              <a:t></a:t>
            </a:r>
            <a:endParaRPr lang="en-US" altLang="en-US" b="1"/>
          </a:p>
        </p:txBody>
      </p:sp>
      <p:sp>
        <p:nvSpPr>
          <p:cNvPr id="51224" name="Text Box 21"/>
          <p:cNvSpPr txBox="1">
            <a:spLocks noChangeArrowheads="1"/>
          </p:cNvSpPr>
          <p:nvPr/>
        </p:nvSpPr>
        <p:spPr bwMode="auto">
          <a:xfrm>
            <a:off x="885825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latin typeface="Times New Roman" charset="0"/>
              </a:rPr>
              <a:t>t</a:t>
            </a:r>
          </a:p>
        </p:txBody>
      </p:sp>
      <p:sp>
        <p:nvSpPr>
          <p:cNvPr id="51225" name="Line 22"/>
          <p:cNvSpPr>
            <a:spLocks noChangeShapeType="1"/>
          </p:cNvSpPr>
          <p:nvPr/>
        </p:nvSpPr>
        <p:spPr bwMode="auto">
          <a:xfrm flipV="1">
            <a:off x="1219200" y="4457700"/>
            <a:ext cx="577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26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6415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27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26415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28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26415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29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26415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30" name="AutoShape 27"/>
          <p:cNvSpPr>
            <a:spLocks noChangeArrowheads="1"/>
          </p:cNvSpPr>
          <p:nvPr/>
        </p:nvSpPr>
        <p:spPr bwMode="auto">
          <a:xfrm>
            <a:off x="1524000" y="361950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31" name="Text Box 28"/>
          <p:cNvSpPr txBox="1">
            <a:spLocks noChangeArrowheads="1"/>
          </p:cNvSpPr>
          <p:nvPr/>
        </p:nvSpPr>
        <p:spPr bwMode="auto">
          <a:xfrm>
            <a:off x="1676400" y="3581400"/>
            <a:ext cx="849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nodes</a:t>
            </a:r>
          </a:p>
        </p:txBody>
      </p:sp>
      <p:sp>
        <p:nvSpPr>
          <p:cNvPr id="51232" name="AutoShape 29"/>
          <p:cNvSpPr>
            <a:spLocks noChangeArrowheads="1"/>
          </p:cNvSpPr>
          <p:nvPr/>
        </p:nvSpPr>
        <p:spPr bwMode="auto">
          <a:xfrm>
            <a:off x="1524000" y="499110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1233" name="Text Box 30"/>
          <p:cNvSpPr txBox="1">
            <a:spLocks noChangeArrowheads="1"/>
          </p:cNvSpPr>
          <p:nvPr/>
        </p:nvSpPr>
        <p:spPr bwMode="auto">
          <a:xfrm>
            <a:off x="6053138" y="5854700"/>
            <a:ext cx="1195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457200" y="4265613"/>
            <a:ext cx="612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>
                <a:solidFill>
                  <a:srgbClr val="000090"/>
                </a:solidFill>
              </a:rPr>
              <a:t>top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59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1825" cy="4540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</a:pPr>
            <a:fld id="{F2A483F2-3CCD-4179-88FB-C8558C49CE97}" type="datetime8">
              <a:rPr lang="en-US" altLang="en-US" sz="1400">
                <a:solidFill>
                  <a:srgbClr val="000066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66"/>
                </a:buClr>
              </a:pPr>
              <a:t>8/1/14 11:14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44F587-F875-4ABF-98CF-80512EDB8477}" type="slidenum">
              <a:rPr lang="en-US" altLang="en-US" sz="1400">
                <a:solidFill>
                  <a:srgbClr val="000066"/>
                </a:solidFill>
              </a:rPr>
              <a:pPr/>
              <a:t>42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522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Describe how to implement a stack using a singly-linked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Stack operations: push(x), pop( ), size(), isEmpty()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For each operation, give the running time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64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Stack Summary</a:t>
            </a:r>
          </a:p>
        </p:txBody>
      </p:sp>
      <p:sp>
        <p:nvSpPr>
          <p:cNvPr id="53251" name="Content Placeholder 9"/>
          <p:cNvSpPr>
            <a:spLocks noGrp="1"/>
          </p:cNvSpPr>
          <p:nvPr>
            <p:ph idx="1"/>
          </p:nvPr>
        </p:nvSpPr>
        <p:spPr>
          <a:xfrm>
            <a:off x="611188" y="1600200"/>
            <a:ext cx="8761412" cy="4340225"/>
          </a:xfrm>
        </p:spPr>
        <p:txBody>
          <a:bodyPr/>
          <a:lstStyle/>
          <a:p>
            <a:r>
              <a:rPr lang="en-US" altLang="en-US" smtClean="0"/>
              <a:t>Stack Operation Complexity for Different Implementations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1825" cy="4540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</a:pPr>
            <a:fld id="{F0456F53-6FA7-4B15-A5D2-4CEE2942C860}" type="datetime8">
              <a:rPr lang="en-US" altLang="en-US" sz="1400">
                <a:solidFill>
                  <a:srgbClr val="000066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66"/>
                </a:buClr>
              </a:pPr>
              <a:t>8/1/14 11:15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0BE9B9-5DD0-4CCE-B79E-CD5F3346DF8C}" type="slidenum">
              <a:rPr lang="en-US" altLang="en-US" sz="1400">
                <a:solidFill>
                  <a:srgbClr val="000066"/>
                </a:solidFill>
              </a:rPr>
              <a:pPr/>
              <a:t>43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181225"/>
          <a:ext cx="7772400" cy="3990974"/>
        </p:xfrm>
        <a:graphic>
          <a:graphicData uri="http://schemas.openxmlformats.org/drawingml/2006/table">
            <a:tbl>
              <a:tblPr/>
              <a:tblGrid>
                <a:gridCol w="1943100"/>
                <a:gridCol w="1333500"/>
                <a:gridCol w="2819400"/>
                <a:gridCol w="1676400"/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Fixed-Size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Expandable (doubling strategy)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Singly-Linked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Pop()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Push(o)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 Worst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Best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Average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Top()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Size(), isEmpty()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20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Queues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1981200" y="4343400"/>
            <a:ext cx="1828800" cy="908050"/>
            <a:chOff x="1248" y="2736"/>
            <a:chExt cx="1152" cy="572"/>
          </a:xfrm>
        </p:grpSpPr>
        <p:sp>
          <p:nvSpPr>
            <p:cNvPr id="54313" name="Freeform 4"/>
            <p:cNvSpPr>
              <a:spLocks/>
            </p:cNvSpPr>
            <p:nvPr/>
          </p:nvSpPr>
          <p:spPr bwMode="auto">
            <a:xfrm>
              <a:off x="1378" y="2857"/>
              <a:ext cx="349" cy="259"/>
            </a:xfrm>
            <a:custGeom>
              <a:avLst/>
              <a:gdLst>
                <a:gd name="T0" fmla="*/ 4 w 1047"/>
                <a:gd name="T1" fmla="*/ 0 h 776"/>
                <a:gd name="T2" fmla="*/ 1 w 1047"/>
                <a:gd name="T3" fmla="*/ 0 h 776"/>
                <a:gd name="T4" fmla="*/ 0 w 1047"/>
                <a:gd name="T5" fmla="*/ 1 h 776"/>
                <a:gd name="T6" fmla="*/ 0 w 1047"/>
                <a:gd name="T7" fmla="*/ 3 h 776"/>
                <a:gd name="T8" fmla="*/ 1 w 1047"/>
                <a:gd name="T9" fmla="*/ 3 h 776"/>
                <a:gd name="T10" fmla="*/ 1 w 1047"/>
                <a:gd name="T11" fmla="*/ 1 h 776"/>
                <a:gd name="T12" fmla="*/ 1 w 1047"/>
                <a:gd name="T13" fmla="*/ 1 h 776"/>
                <a:gd name="T14" fmla="*/ 1 w 1047"/>
                <a:gd name="T15" fmla="*/ 0 h 776"/>
                <a:gd name="T16" fmla="*/ 4 w 1047"/>
                <a:gd name="T17" fmla="*/ 0 h 776"/>
                <a:gd name="T18" fmla="*/ 4 w 1047"/>
                <a:gd name="T19" fmla="*/ 0 h 776"/>
                <a:gd name="T20" fmla="*/ 4 w 1047"/>
                <a:gd name="T21" fmla="*/ 0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"/>
                <a:gd name="T34" fmla="*/ 0 h 776"/>
                <a:gd name="T35" fmla="*/ 1047 w 1047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" h="776">
                  <a:moveTo>
                    <a:pt x="952" y="0"/>
                  </a:moveTo>
                  <a:lnTo>
                    <a:pt x="195" y="70"/>
                  </a:lnTo>
                  <a:lnTo>
                    <a:pt x="0" y="247"/>
                  </a:lnTo>
                  <a:lnTo>
                    <a:pt x="5" y="776"/>
                  </a:lnTo>
                  <a:lnTo>
                    <a:pt x="129" y="774"/>
                  </a:lnTo>
                  <a:lnTo>
                    <a:pt x="148" y="249"/>
                  </a:lnTo>
                  <a:lnTo>
                    <a:pt x="359" y="282"/>
                  </a:lnTo>
                  <a:lnTo>
                    <a:pt x="226" y="121"/>
                  </a:lnTo>
                  <a:lnTo>
                    <a:pt x="1047" y="3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4" name="Freeform 5"/>
            <p:cNvSpPr>
              <a:spLocks/>
            </p:cNvSpPr>
            <p:nvPr/>
          </p:nvSpPr>
          <p:spPr bwMode="auto">
            <a:xfrm>
              <a:off x="1252" y="2948"/>
              <a:ext cx="878" cy="217"/>
            </a:xfrm>
            <a:custGeom>
              <a:avLst/>
              <a:gdLst>
                <a:gd name="T0" fmla="*/ 1 w 2634"/>
                <a:gd name="T1" fmla="*/ 0 h 651"/>
                <a:gd name="T2" fmla="*/ 1 w 2634"/>
                <a:gd name="T3" fmla="*/ 0 h 651"/>
                <a:gd name="T4" fmla="*/ 1 w 2634"/>
                <a:gd name="T5" fmla="*/ 0 h 651"/>
                <a:gd name="T6" fmla="*/ 0 w 2634"/>
                <a:gd name="T7" fmla="*/ 1 h 651"/>
                <a:gd name="T8" fmla="*/ 0 w 2634"/>
                <a:gd name="T9" fmla="*/ 1 h 651"/>
                <a:gd name="T10" fmla="*/ 0 w 2634"/>
                <a:gd name="T11" fmla="*/ 2 h 651"/>
                <a:gd name="T12" fmla="*/ 0 w 2634"/>
                <a:gd name="T13" fmla="*/ 2 h 651"/>
                <a:gd name="T14" fmla="*/ 0 w 2634"/>
                <a:gd name="T15" fmla="*/ 2 h 651"/>
                <a:gd name="T16" fmla="*/ 1 w 2634"/>
                <a:gd name="T17" fmla="*/ 2 h 651"/>
                <a:gd name="T18" fmla="*/ 5 w 2634"/>
                <a:gd name="T19" fmla="*/ 3 h 651"/>
                <a:gd name="T20" fmla="*/ 5 w 2634"/>
                <a:gd name="T21" fmla="*/ 2 h 651"/>
                <a:gd name="T22" fmla="*/ 5 w 2634"/>
                <a:gd name="T23" fmla="*/ 2 h 651"/>
                <a:gd name="T24" fmla="*/ 5 w 2634"/>
                <a:gd name="T25" fmla="*/ 2 h 651"/>
                <a:gd name="T26" fmla="*/ 6 w 2634"/>
                <a:gd name="T27" fmla="*/ 1 h 651"/>
                <a:gd name="T28" fmla="*/ 6 w 2634"/>
                <a:gd name="T29" fmla="*/ 2 h 651"/>
                <a:gd name="T30" fmla="*/ 7 w 2634"/>
                <a:gd name="T31" fmla="*/ 2 h 651"/>
                <a:gd name="T32" fmla="*/ 7 w 2634"/>
                <a:gd name="T33" fmla="*/ 2 h 651"/>
                <a:gd name="T34" fmla="*/ 7 w 2634"/>
                <a:gd name="T35" fmla="*/ 3 h 651"/>
                <a:gd name="T36" fmla="*/ 8 w 2634"/>
                <a:gd name="T37" fmla="*/ 2 h 651"/>
                <a:gd name="T38" fmla="*/ 8 w 2634"/>
                <a:gd name="T39" fmla="*/ 2 h 651"/>
                <a:gd name="T40" fmla="*/ 7 w 2634"/>
                <a:gd name="T41" fmla="*/ 2 h 651"/>
                <a:gd name="T42" fmla="*/ 7 w 2634"/>
                <a:gd name="T43" fmla="*/ 1 h 651"/>
                <a:gd name="T44" fmla="*/ 7 w 2634"/>
                <a:gd name="T45" fmla="*/ 1 h 651"/>
                <a:gd name="T46" fmla="*/ 7 w 2634"/>
                <a:gd name="T47" fmla="*/ 1 h 651"/>
                <a:gd name="T48" fmla="*/ 7 w 2634"/>
                <a:gd name="T49" fmla="*/ 1 h 651"/>
                <a:gd name="T50" fmla="*/ 6 w 2634"/>
                <a:gd name="T51" fmla="*/ 1 h 651"/>
                <a:gd name="T52" fmla="*/ 6 w 2634"/>
                <a:gd name="T53" fmla="*/ 1 h 651"/>
                <a:gd name="T54" fmla="*/ 6 w 2634"/>
                <a:gd name="T55" fmla="*/ 1 h 651"/>
                <a:gd name="T56" fmla="*/ 5 w 2634"/>
                <a:gd name="T57" fmla="*/ 1 h 651"/>
                <a:gd name="T58" fmla="*/ 5 w 2634"/>
                <a:gd name="T59" fmla="*/ 1 h 651"/>
                <a:gd name="T60" fmla="*/ 5 w 2634"/>
                <a:gd name="T61" fmla="*/ 1 h 651"/>
                <a:gd name="T62" fmla="*/ 5 w 2634"/>
                <a:gd name="T63" fmla="*/ 1 h 651"/>
                <a:gd name="T64" fmla="*/ 5 w 2634"/>
                <a:gd name="T65" fmla="*/ 1 h 651"/>
                <a:gd name="T66" fmla="*/ 5 w 2634"/>
                <a:gd name="T67" fmla="*/ 2 h 651"/>
                <a:gd name="T68" fmla="*/ 5 w 2634"/>
                <a:gd name="T69" fmla="*/ 2 h 651"/>
                <a:gd name="T70" fmla="*/ 5 w 2634"/>
                <a:gd name="T71" fmla="*/ 2 h 651"/>
                <a:gd name="T72" fmla="*/ 4 w 2634"/>
                <a:gd name="T73" fmla="*/ 1 h 651"/>
                <a:gd name="T74" fmla="*/ 5 w 2634"/>
                <a:gd name="T75" fmla="*/ 1 h 651"/>
                <a:gd name="T76" fmla="*/ 4 w 2634"/>
                <a:gd name="T77" fmla="*/ 1 h 651"/>
                <a:gd name="T78" fmla="*/ 4 w 2634"/>
                <a:gd name="T79" fmla="*/ 1 h 651"/>
                <a:gd name="T80" fmla="*/ 4 w 2634"/>
                <a:gd name="T81" fmla="*/ 1 h 651"/>
                <a:gd name="T82" fmla="*/ 4 w 2634"/>
                <a:gd name="T83" fmla="*/ 1 h 651"/>
                <a:gd name="T84" fmla="*/ 4 w 2634"/>
                <a:gd name="T85" fmla="*/ 1 h 651"/>
                <a:gd name="T86" fmla="*/ 3 w 2634"/>
                <a:gd name="T87" fmla="*/ 1 h 651"/>
                <a:gd name="T88" fmla="*/ 3 w 2634"/>
                <a:gd name="T89" fmla="*/ 1 h 651"/>
                <a:gd name="T90" fmla="*/ 3 w 2634"/>
                <a:gd name="T91" fmla="*/ 1 h 651"/>
                <a:gd name="T92" fmla="*/ 3 w 2634"/>
                <a:gd name="T93" fmla="*/ 0 h 651"/>
                <a:gd name="T94" fmla="*/ 2 w 2634"/>
                <a:gd name="T95" fmla="*/ 2 h 651"/>
                <a:gd name="T96" fmla="*/ 1 w 2634"/>
                <a:gd name="T97" fmla="*/ 2 h 651"/>
                <a:gd name="T98" fmla="*/ 1 w 2634"/>
                <a:gd name="T99" fmla="*/ 2 h 651"/>
                <a:gd name="T100" fmla="*/ 1 w 2634"/>
                <a:gd name="T101" fmla="*/ 2 h 651"/>
                <a:gd name="T102" fmla="*/ 0 w 2634"/>
                <a:gd name="T103" fmla="*/ 1 h 651"/>
                <a:gd name="T104" fmla="*/ 1 w 2634"/>
                <a:gd name="T105" fmla="*/ 1 h 651"/>
                <a:gd name="T106" fmla="*/ 1 w 2634"/>
                <a:gd name="T107" fmla="*/ 0 h 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4"/>
                <a:gd name="T163" fmla="*/ 0 h 651"/>
                <a:gd name="T164" fmla="*/ 2634 w 2634"/>
                <a:gd name="T165" fmla="*/ 651 h 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4" h="651">
                  <a:moveTo>
                    <a:pt x="248" y="24"/>
                  </a:moveTo>
                  <a:lnTo>
                    <a:pt x="242" y="28"/>
                  </a:lnTo>
                  <a:lnTo>
                    <a:pt x="225" y="35"/>
                  </a:lnTo>
                  <a:lnTo>
                    <a:pt x="214" y="40"/>
                  </a:lnTo>
                  <a:lnTo>
                    <a:pt x="200" y="47"/>
                  </a:lnTo>
                  <a:lnTo>
                    <a:pt x="185" y="55"/>
                  </a:lnTo>
                  <a:lnTo>
                    <a:pt x="177" y="61"/>
                  </a:lnTo>
                  <a:lnTo>
                    <a:pt x="169" y="65"/>
                  </a:lnTo>
                  <a:lnTo>
                    <a:pt x="160" y="69"/>
                  </a:lnTo>
                  <a:lnTo>
                    <a:pt x="153" y="76"/>
                  </a:lnTo>
                  <a:lnTo>
                    <a:pt x="144" y="83"/>
                  </a:lnTo>
                  <a:lnTo>
                    <a:pt x="135" y="88"/>
                  </a:lnTo>
                  <a:lnTo>
                    <a:pt x="119" y="102"/>
                  </a:lnTo>
                  <a:lnTo>
                    <a:pt x="101" y="117"/>
                  </a:lnTo>
                  <a:lnTo>
                    <a:pt x="86" y="134"/>
                  </a:lnTo>
                  <a:lnTo>
                    <a:pt x="71" y="152"/>
                  </a:lnTo>
                  <a:lnTo>
                    <a:pt x="57" y="171"/>
                  </a:lnTo>
                  <a:lnTo>
                    <a:pt x="44" y="191"/>
                  </a:lnTo>
                  <a:lnTo>
                    <a:pt x="33" y="213"/>
                  </a:lnTo>
                  <a:lnTo>
                    <a:pt x="25" y="235"/>
                  </a:lnTo>
                  <a:lnTo>
                    <a:pt x="11" y="274"/>
                  </a:lnTo>
                  <a:lnTo>
                    <a:pt x="0" y="348"/>
                  </a:lnTo>
                  <a:lnTo>
                    <a:pt x="2" y="381"/>
                  </a:lnTo>
                  <a:lnTo>
                    <a:pt x="9" y="412"/>
                  </a:lnTo>
                  <a:lnTo>
                    <a:pt x="17" y="440"/>
                  </a:lnTo>
                  <a:lnTo>
                    <a:pt x="22" y="454"/>
                  </a:lnTo>
                  <a:lnTo>
                    <a:pt x="28" y="467"/>
                  </a:lnTo>
                  <a:lnTo>
                    <a:pt x="35" y="478"/>
                  </a:lnTo>
                  <a:lnTo>
                    <a:pt x="44" y="489"/>
                  </a:lnTo>
                  <a:lnTo>
                    <a:pt x="64" y="507"/>
                  </a:lnTo>
                  <a:lnTo>
                    <a:pt x="73" y="513"/>
                  </a:lnTo>
                  <a:lnTo>
                    <a:pt x="86" y="519"/>
                  </a:lnTo>
                  <a:lnTo>
                    <a:pt x="97" y="523"/>
                  </a:lnTo>
                  <a:lnTo>
                    <a:pt x="108" y="527"/>
                  </a:lnTo>
                  <a:lnTo>
                    <a:pt x="129" y="533"/>
                  </a:lnTo>
                  <a:lnTo>
                    <a:pt x="146" y="537"/>
                  </a:lnTo>
                  <a:lnTo>
                    <a:pt x="162" y="537"/>
                  </a:lnTo>
                  <a:lnTo>
                    <a:pt x="979" y="562"/>
                  </a:lnTo>
                  <a:lnTo>
                    <a:pt x="1118" y="527"/>
                  </a:lnTo>
                  <a:lnTo>
                    <a:pt x="1122" y="617"/>
                  </a:lnTo>
                  <a:lnTo>
                    <a:pt x="1213" y="560"/>
                  </a:lnTo>
                  <a:lnTo>
                    <a:pt x="1224" y="530"/>
                  </a:lnTo>
                  <a:lnTo>
                    <a:pt x="1230" y="515"/>
                  </a:lnTo>
                  <a:lnTo>
                    <a:pt x="1238" y="500"/>
                  </a:lnTo>
                  <a:lnTo>
                    <a:pt x="1247" y="483"/>
                  </a:lnTo>
                  <a:lnTo>
                    <a:pt x="1257" y="464"/>
                  </a:lnTo>
                  <a:lnTo>
                    <a:pt x="1268" y="447"/>
                  </a:lnTo>
                  <a:lnTo>
                    <a:pt x="1282" y="428"/>
                  </a:lnTo>
                  <a:lnTo>
                    <a:pt x="1297" y="412"/>
                  </a:lnTo>
                  <a:lnTo>
                    <a:pt x="1314" y="396"/>
                  </a:lnTo>
                  <a:lnTo>
                    <a:pt x="1322" y="390"/>
                  </a:lnTo>
                  <a:lnTo>
                    <a:pt x="1332" y="383"/>
                  </a:lnTo>
                  <a:lnTo>
                    <a:pt x="1341" y="377"/>
                  </a:lnTo>
                  <a:lnTo>
                    <a:pt x="1351" y="372"/>
                  </a:lnTo>
                  <a:lnTo>
                    <a:pt x="1362" y="366"/>
                  </a:lnTo>
                  <a:lnTo>
                    <a:pt x="1373" y="363"/>
                  </a:lnTo>
                  <a:lnTo>
                    <a:pt x="1395" y="358"/>
                  </a:lnTo>
                  <a:lnTo>
                    <a:pt x="1442" y="357"/>
                  </a:lnTo>
                  <a:lnTo>
                    <a:pt x="1486" y="359"/>
                  </a:lnTo>
                  <a:lnTo>
                    <a:pt x="1527" y="370"/>
                  </a:lnTo>
                  <a:lnTo>
                    <a:pt x="1547" y="377"/>
                  </a:lnTo>
                  <a:lnTo>
                    <a:pt x="1566" y="385"/>
                  </a:lnTo>
                  <a:lnTo>
                    <a:pt x="1584" y="395"/>
                  </a:lnTo>
                  <a:lnTo>
                    <a:pt x="1592" y="399"/>
                  </a:lnTo>
                  <a:lnTo>
                    <a:pt x="1599" y="405"/>
                  </a:lnTo>
                  <a:lnTo>
                    <a:pt x="1626" y="428"/>
                  </a:lnTo>
                  <a:lnTo>
                    <a:pt x="1648" y="454"/>
                  </a:lnTo>
                  <a:lnTo>
                    <a:pt x="1662" y="485"/>
                  </a:lnTo>
                  <a:lnTo>
                    <a:pt x="1673" y="516"/>
                  </a:lnTo>
                  <a:lnTo>
                    <a:pt x="1682" y="545"/>
                  </a:lnTo>
                  <a:lnTo>
                    <a:pt x="1693" y="599"/>
                  </a:lnTo>
                  <a:lnTo>
                    <a:pt x="1701" y="651"/>
                  </a:lnTo>
                  <a:lnTo>
                    <a:pt x="2623" y="560"/>
                  </a:lnTo>
                  <a:lnTo>
                    <a:pt x="2634" y="507"/>
                  </a:lnTo>
                  <a:lnTo>
                    <a:pt x="1931" y="526"/>
                  </a:lnTo>
                  <a:lnTo>
                    <a:pt x="1917" y="511"/>
                  </a:lnTo>
                  <a:lnTo>
                    <a:pt x="1899" y="493"/>
                  </a:lnTo>
                  <a:lnTo>
                    <a:pt x="1877" y="472"/>
                  </a:lnTo>
                  <a:lnTo>
                    <a:pt x="1863" y="460"/>
                  </a:lnTo>
                  <a:lnTo>
                    <a:pt x="1850" y="446"/>
                  </a:lnTo>
                  <a:lnTo>
                    <a:pt x="1833" y="432"/>
                  </a:lnTo>
                  <a:lnTo>
                    <a:pt x="1817" y="418"/>
                  </a:lnTo>
                  <a:lnTo>
                    <a:pt x="1800" y="403"/>
                  </a:lnTo>
                  <a:lnTo>
                    <a:pt x="1784" y="388"/>
                  </a:lnTo>
                  <a:lnTo>
                    <a:pt x="1764" y="373"/>
                  </a:lnTo>
                  <a:lnTo>
                    <a:pt x="1745" y="358"/>
                  </a:lnTo>
                  <a:lnTo>
                    <a:pt x="1726" y="341"/>
                  </a:lnTo>
                  <a:lnTo>
                    <a:pt x="1716" y="335"/>
                  </a:lnTo>
                  <a:lnTo>
                    <a:pt x="1705" y="326"/>
                  </a:lnTo>
                  <a:lnTo>
                    <a:pt x="1695" y="319"/>
                  </a:lnTo>
                  <a:lnTo>
                    <a:pt x="1684" y="313"/>
                  </a:lnTo>
                  <a:lnTo>
                    <a:pt x="1675" y="306"/>
                  </a:lnTo>
                  <a:lnTo>
                    <a:pt x="1664" y="297"/>
                  </a:lnTo>
                  <a:lnTo>
                    <a:pt x="1655" y="290"/>
                  </a:lnTo>
                  <a:lnTo>
                    <a:pt x="1646" y="284"/>
                  </a:lnTo>
                  <a:lnTo>
                    <a:pt x="1635" y="278"/>
                  </a:lnTo>
                  <a:lnTo>
                    <a:pt x="1625" y="271"/>
                  </a:lnTo>
                  <a:lnTo>
                    <a:pt x="1614" y="266"/>
                  </a:lnTo>
                  <a:lnTo>
                    <a:pt x="1604" y="259"/>
                  </a:lnTo>
                  <a:lnTo>
                    <a:pt x="1593" y="253"/>
                  </a:lnTo>
                  <a:lnTo>
                    <a:pt x="1584" y="249"/>
                  </a:lnTo>
                  <a:lnTo>
                    <a:pt x="1573" y="244"/>
                  </a:lnTo>
                  <a:lnTo>
                    <a:pt x="1563" y="240"/>
                  </a:lnTo>
                  <a:lnTo>
                    <a:pt x="1553" y="235"/>
                  </a:lnTo>
                  <a:lnTo>
                    <a:pt x="1544" y="231"/>
                  </a:lnTo>
                  <a:lnTo>
                    <a:pt x="1524" y="224"/>
                  </a:lnTo>
                  <a:lnTo>
                    <a:pt x="1505" y="219"/>
                  </a:lnTo>
                  <a:lnTo>
                    <a:pt x="1487" y="215"/>
                  </a:lnTo>
                  <a:lnTo>
                    <a:pt x="1471" y="213"/>
                  </a:lnTo>
                  <a:lnTo>
                    <a:pt x="1436" y="216"/>
                  </a:lnTo>
                  <a:lnTo>
                    <a:pt x="1407" y="226"/>
                  </a:lnTo>
                  <a:lnTo>
                    <a:pt x="1392" y="231"/>
                  </a:lnTo>
                  <a:lnTo>
                    <a:pt x="1377" y="237"/>
                  </a:lnTo>
                  <a:lnTo>
                    <a:pt x="1362" y="244"/>
                  </a:lnTo>
                  <a:lnTo>
                    <a:pt x="1348" y="252"/>
                  </a:lnTo>
                  <a:lnTo>
                    <a:pt x="1334" y="259"/>
                  </a:lnTo>
                  <a:lnTo>
                    <a:pt x="1321" y="267"/>
                  </a:lnTo>
                  <a:lnTo>
                    <a:pt x="1307" y="277"/>
                  </a:lnTo>
                  <a:lnTo>
                    <a:pt x="1300" y="282"/>
                  </a:lnTo>
                  <a:lnTo>
                    <a:pt x="1293" y="286"/>
                  </a:lnTo>
                  <a:lnTo>
                    <a:pt x="1286" y="290"/>
                  </a:lnTo>
                  <a:lnTo>
                    <a:pt x="1279" y="296"/>
                  </a:lnTo>
                  <a:lnTo>
                    <a:pt x="1272" y="299"/>
                  </a:lnTo>
                  <a:lnTo>
                    <a:pt x="1267" y="304"/>
                  </a:lnTo>
                  <a:lnTo>
                    <a:pt x="1260" y="308"/>
                  </a:lnTo>
                  <a:lnTo>
                    <a:pt x="1254" y="313"/>
                  </a:lnTo>
                  <a:lnTo>
                    <a:pt x="1247" y="318"/>
                  </a:lnTo>
                  <a:lnTo>
                    <a:pt x="1241" y="322"/>
                  </a:lnTo>
                  <a:lnTo>
                    <a:pt x="1234" y="328"/>
                  </a:lnTo>
                  <a:lnTo>
                    <a:pt x="1228" y="332"/>
                  </a:lnTo>
                  <a:lnTo>
                    <a:pt x="1223" y="336"/>
                  </a:lnTo>
                  <a:lnTo>
                    <a:pt x="1217" y="340"/>
                  </a:lnTo>
                  <a:lnTo>
                    <a:pt x="1212" y="344"/>
                  </a:lnTo>
                  <a:lnTo>
                    <a:pt x="1206" y="350"/>
                  </a:lnTo>
                  <a:lnTo>
                    <a:pt x="1194" y="358"/>
                  </a:lnTo>
                  <a:lnTo>
                    <a:pt x="1184" y="366"/>
                  </a:lnTo>
                  <a:lnTo>
                    <a:pt x="1173" y="373"/>
                  </a:lnTo>
                  <a:lnTo>
                    <a:pt x="1163" y="380"/>
                  </a:lnTo>
                  <a:lnTo>
                    <a:pt x="1154" y="385"/>
                  </a:lnTo>
                  <a:lnTo>
                    <a:pt x="1146" y="390"/>
                  </a:lnTo>
                  <a:lnTo>
                    <a:pt x="1137" y="395"/>
                  </a:lnTo>
                  <a:lnTo>
                    <a:pt x="1121" y="402"/>
                  </a:lnTo>
                  <a:lnTo>
                    <a:pt x="1107" y="405"/>
                  </a:lnTo>
                  <a:lnTo>
                    <a:pt x="1096" y="402"/>
                  </a:lnTo>
                  <a:lnTo>
                    <a:pt x="1086" y="395"/>
                  </a:lnTo>
                  <a:lnTo>
                    <a:pt x="1077" y="373"/>
                  </a:lnTo>
                  <a:lnTo>
                    <a:pt x="1072" y="351"/>
                  </a:lnTo>
                  <a:lnTo>
                    <a:pt x="1075" y="329"/>
                  </a:lnTo>
                  <a:lnTo>
                    <a:pt x="1082" y="311"/>
                  </a:lnTo>
                  <a:lnTo>
                    <a:pt x="1092" y="293"/>
                  </a:lnTo>
                  <a:lnTo>
                    <a:pt x="1099" y="281"/>
                  </a:lnTo>
                  <a:lnTo>
                    <a:pt x="1108" y="267"/>
                  </a:lnTo>
                  <a:lnTo>
                    <a:pt x="1112" y="165"/>
                  </a:lnTo>
                  <a:lnTo>
                    <a:pt x="1088" y="145"/>
                  </a:lnTo>
                  <a:lnTo>
                    <a:pt x="1078" y="138"/>
                  </a:lnTo>
                  <a:lnTo>
                    <a:pt x="1068" y="129"/>
                  </a:lnTo>
                  <a:lnTo>
                    <a:pt x="1061" y="124"/>
                  </a:lnTo>
                  <a:lnTo>
                    <a:pt x="1056" y="121"/>
                  </a:lnTo>
                  <a:lnTo>
                    <a:pt x="1050" y="117"/>
                  </a:lnTo>
                  <a:lnTo>
                    <a:pt x="1045" y="138"/>
                  </a:lnTo>
                  <a:lnTo>
                    <a:pt x="1035" y="158"/>
                  </a:lnTo>
                  <a:lnTo>
                    <a:pt x="1028" y="169"/>
                  </a:lnTo>
                  <a:lnTo>
                    <a:pt x="1019" y="182"/>
                  </a:lnTo>
                  <a:lnTo>
                    <a:pt x="1002" y="201"/>
                  </a:lnTo>
                  <a:lnTo>
                    <a:pt x="990" y="212"/>
                  </a:lnTo>
                  <a:lnTo>
                    <a:pt x="977" y="216"/>
                  </a:lnTo>
                  <a:lnTo>
                    <a:pt x="972" y="275"/>
                  </a:lnTo>
                  <a:lnTo>
                    <a:pt x="964" y="297"/>
                  </a:lnTo>
                  <a:lnTo>
                    <a:pt x="958" y="310"/>
                  </a:lnTo>
                  <a:lnTo>
                    <a:pt x="951" y="321"/>
                  </a:lnTo>
                  <a:lnTo>
                    <a:pt x="933" y="337"/>
                  </a:lnTo>
                  <a:lnTo>
                    <a:pt x="922" y="344"/>
                  </a:lnTo>
                  <a:lnTo>
                    <a:pt x="908" y="350"/>
                  </a:lnTo>
                  <a:lnTo>
                    <a:pt x="881" y="355"/>
                  </a:lnTo>
                  <a:lnTo>
                    <a:pt x="858" y="357"/>
                  </a:lnTo>
                  <a:lnTo>
                    <a:pt x="838" y="352"/>
                  </a:lnTo>
                  <a:lnTo>
                    <a:pt x="822" y="346"/>
                  </a:lnTo>
                  <a:lnTo>
                    <a:pt x="796" y="321"/>
                  </a:lnTo>
                  <a:lnTo>
                    <a:pt x="783" y="303"/>
                  </a:lnTo>
                  <a:lnTo>
                    <a:pt x="773" y="282"/>
                  </a:lnTo>
                  <a:lnTo>
                    <a:pt x="768" y="259"/>
                  </a:lnTo>
                  <a:lnTo>
                    <a:pt x="767" y="235"/>
                  </a:lnTo>
                  <a:lnTo>
                    <a:pt x="769" y="212"/>
                  </a:lnTo>
                  <a:lnTo>
                    <a:pt x="775" y="190"/>
                  </a:lnTo>
                  <a:lnTo>
                    <a:pt x="782" y="172"/>
                  </a:lnTo>
                  <a:lnTo>
                    <a:pt x="789" y="157"/>
                  </a:lnTo>
                  <a:lnTo>
                    <a:pt x="796" y="143"/>
                  </a:lnTo>
                  <a:lnTo>
                    <a:pt x="733" y="0"/>
                  </a:lnTo>
                  <a:lnTo>
                    <a:pt x="707" y="500"/>
                  </a:lnTo>
                  <a:lnTo>
                    <a:pt x="426" y="491"/>
                  </a:lnTo>
                  <a:lnTo>
                    <a:pt x="390" y="380"/>
                  </a:lnTo>
                  <a:lnTo>
                    <a:pt x="383" y="385"/>
                  </a:lnTo>
                  <a:lnTo>
                    <a:pt x="375" y="390"/>
                  </a:lnTo>
                  <a:lnTo>
                    <a:pt x="364" y="396"/>
                  </a:lnTo>
                  <a:lnTo>
                    <a:pt x="350" y="405"/>
                  </a:lnTo>
                  <a:lnTo>
                    <a:pt x="335" y="413"/>
                  </a:lnTo>
                  <a:lnTo>
                    <a:pt x="317" y="420"/>
                  </a:lnTo>
                  <a:lnTo>
                    <a:pt x="301" y="427"/>
                  </a:lnTo>
                  <a:lnTo>
                    <a:pt x="282" y="435"/>
                  </a:lnTo>
                  <a:lnTo>
                    <a:pt x="261" y="438"/>
                  </a:lnTo>
                  <a:lnTo>
                    <a:pt x="221" y="440"/>
                  </a:lnTo>
                  <a:lnTo>
                    <a:pt x="184" y="429"/>
                  </a:lnTo>
                  <a:lnTo>
                    <a:pt x="152" y="403"/>
                  </a:lnTo>
                  <a:lnTo>
                    <a:pt x="140" y="384"/>
                  </a:lnTo>
                  <a:lnTo>
                    <a:pt x="127" y="366"/>
                  </a:lnTo>
                  <a:lnTo>
                    <a:pt x="118" y="350"/>
                  </a:lnTo>
                  <a:lnTo>
                    <a:pt x="109" y="332"/>
                  </a:lnTo>
                  <a:lnTo>
                    <a:pt x="93" y="267"/>
                  </a:lnTo>
                  <a:lnTo>
                    <a:pt x="95" y="212"/>
                  </a:lnTo>
                  <a:lnTo>
                    <a:pt x="104" y="187"/>
                  </a:lnTo>
                  <a:lnTo>
                    <a:pt x="113" y="167"/>
                  </a:lnTo>
                  <a:lnTo>
                    <a:pt x="127" y="145"/>
                  </a:lnTo>
                  <a:lnTo>
                    <a:pt x="146" y="123"/>
                  </a:lnTo>
                  <a:lnTo>
                    <a:pt x="170" y="99"/>
                  </a:lnTo>
                  <a:lnTo>
                    <a:pt x="193" y="76"/>
                  </a:lnTo>
                  <a:lnTo>
                    <a:pt x="214" y="55"/>
                  </a:lnTo>
                  <a:lnTo>
                    <a:pt x="232" y="39"/>
                  </a:lnTo>
                  <a:lnTo>
                    <a:pt x="248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5" name="Freeform 6"/>
            <p:cNvSpPr>
              <a:spLocks/>
            </p:cNvSpPr>
            <p:nvPr/>
          </p:nvSpPr>
          <p:spPr bwMode="auto">
            <a:xfrm>
              <a:off x="1251" y="3104"/>
              <a:ext cx="389" cy="88"/>
            </a:xfrm>
            <a:custGeom>
              <a:avLst/>
              <a:gdLst>
                <a:gd name="T0" fmla="*/ 0 w 1169"/>
                <a:gd name="T1" fmla="*/ 0 h 264"/>
                <a:gd name="T2" fmla="*/ 0 w 1169"/>
                <a:gd name="T3" fmla="*/ 0 h 264"/>
                <a:gd name="T4" fmla="*/ 0 w 1169"/>
                <a:gd name="T5" fmla="*/ 1 h 264"/>
                <a:gd name="T6" fmla="*/ 0 w 1169"/>
                <a:gd name="T7" fmla="*/ 1 h 264"/>
                <a:gd name="T8" fmla="*/ 0 w 1169"/>
                <a:gd name="T9" fmla="*/ 1 h 264"/>
                <a:gd name="T10" fmla="*/ 0 w 1169"/>
                <a:gd name="T11" fmla="*/ 1 h 264"/>
                <a:gd name="T12" fmla="*/ 0 w 1169"/>
                <a:gd name="T13" fmla="*/ 1 h 264"/>
                <a:gd name="T14" fmla="*/ 1 w 1169"/>
                <a:gd name="T15" fmla="*/ 1 h 264"/>
                <a:gd name="T16" fmla="*/ 1 w 1169"/>
                <a:gd name="T17" fmla="*/ 1 h 264"/>
                <a:gd name="T18" fmla="*/ 1 w 1169"/>
                <a:gd name="T19" fmla="*/ 1 h 264"/>
                <a:gd name="T20" fmla="*/ 2 w 1169"/>
                <a:gd name="T21" fmla="*/ 1 h 264"/>
                <a:gd name="T22" fmla="*/ 2 w 1169"/>
                <a:gd name="T23" fmla="*/ 1 h 264"/>
                <a:gd name="T24" fmla="*/ 3 w 1169"/>
                <a:gd name="T25" fmla="*/ 1 h 264"/>
                <a:gd name="T26" fmla="*/ 4 w 1169"/>
                <a:gd name="T27" fmla="*/ 1 h 264"/>
                <a:gd name="T28" fmla="*/ 4 w 1169"/>
                <a:gd name="T29" fmla="*/ 1 h 264"/>
                <a:gd name="T30" fmla="*/ 5 w 1169"/>
                <a:gd name="T31" fmla="*/ 1 h 264"/>
                <a:gd name="T32" fmla="*/ 5 w 1169"/>
                <a:gd name="T33" fmla="*/ 0 h 264"/>
                <a:gd name="T34" fmla="*/ 5 w 1169"/>
                <a:gd name="T35" fmla="*/ 0 h 264"/>
                <a:gd name="T36" fmla="*/ 5 w 1169"/>
                <a:gd name="T37" fmla="*/ 1 h 264"/>
                <a:gd name="T38" fmla="*/ 5 w 1169"/>
                <a:gd name="T39" fmla="*/ 1 h 264"/>
                <a:gd name="T40" fmla="*/ 4 w 1169"/>
                <a:gd name="T41" fmla="*/ 1 h 264"/>
                <a:gd name="T42" fmla="*/ 4 w 1169"/>
                <a:gd name="T43" fmla="*/ 1 h 264"/>
                <a:gd name="T44" fmla="*/ 4 w 1169"/>
                <a:gd name="T45" fmla="*/ 1 h 264"/>
                <a:gd name="T46" fmla="*/ 4 w 1169"/>
                <a:gd name="T47" fmla="*/ 1 h 264"/>
                <a:gd name="T48" fmla="*/ 2 w 1169"/>
                <a:gd name="T49" fmla="*/ 1 h 264"/>
                <a:gd name="T50" fmla="*/ 1 w 1169"/>
                <a:gd name="T51" fmla="*/ 1 h 264"/>
                <a:gd name="T52" fmla="*/ 1 w 1169"/>
                <a:gd name="T53" fmla="*/ 1 h 264"/>
                <a:gd name="T54" fmla="*/ 0 w 1169"/>
                <a:gd name="T55" fmla="*/ 1 h 264"/>
                <a:gd name="T56" fmla="*/ 0 w 1169"/>
                <a:gd name="T57" fmla="*/ 0 h 264"/>
                <a:gd name="T58" fmla="*/ 0 w 1169"/>
                <a:gd name="T59" fmla="*/ 0 h 264"/>
                <a:gd name="T60" fmla="*/ 0 w 1169"/>
                <a:gd name="T61" fmla="*/ 0 h 264"/>
                <a:gd name="T62" fmla="*/ 0 w 1169"/>
                <a:gd name="T63" fmla="*/ 0 h 264"/>
                <a:gd name="T64" fmla="*/ 0 w 1169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9"/>
                <a:gd name="T100" fmla="*/ 0 h 264"/>
                <a:gd name="T101" fmla="*/ 1169 w 1169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9" h="264">
                  <a:moveTo>
                    <a:pt x="48" y="0"/>
                  </a:moveTo>
                  <a:lnTo>
                    <a:pt x="35" y="16"/>
                  </a:lnTo>
                  <a:lnTo>
                    <a:pt x="22" y="33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9" y="139"/>
                  </a:lnTo>
                  <a:lnTo>
                    <a:pt x="15" y="154"/>
                  </a:lnTo>
                  <a:lnTo>
                    <a:pt x="29" y="168"/>
                  </a:lnTo>
                  <a:lnTo>
                    <a:pt x="33" y="170"/>
                  </a:lnTo>
                  <a:lnTo>
                    <a:pt x="39" y="176"/>
                  </a:lnTo>
                  <a:lnTo>
                    <a:pt x="54" y="181"/>
                  </a:lnTo>
                  <a:lnTo>
                    <a:pt x="72" y="188"/>
                  </a:lnTo>
                  <a:lnTo>
                    <a:pt x="97" y="195"/>
                  </a:lnTo>
                  <a:lnTo>
                    <a:pt x="123" y="201"/>
                  </a:lnTo>
                  <a:lnTo>
                    <a:pt x="153" y="207"/>
                  </a:lnTo>
                  <a:lnTo>
                    <a:pt x="186" y="213"/>
                  </a:lnTo>
                  <a:lnTo>
                    <a:pt x="224" y="218"/>
                  </a:lnTo>
                  <a:lnTo>
                    <a:pt x="262" y="224"/>
                  </a:lnTo>
                  <a:lnTo>
                    <a:pt x="303" y="229"/>
                  </a:lnTo>
                  <a:lnTo>
                    <a:pt x="346" y="234"/>
                  </a:lnTo>
                  <a:lnTo>
                    <a:pt x="392" y="238"/>
                  </a:lnTo>
                  <a:lnTo>
                    <a:pt x="437" y="243"/>
                  </a:lnTo>
                  <a:lnTo>
                    <a:pt x="484" y="246"/>
                  </a:lnTo>
                  <a:lnTo>
                    <a:pt x="579" y="253"/>
                  </a:lnTo>
                  <a:lnTo>
                    <a:pt x="673" y="258"/>
                  </a:lnTo>
                  <a:lnTo>
                    <a:pt x="765" y="261"/>
                  </a:lnTo>
                  <a:lnTo>
                    <a:pt x="930" y="264"/>
                  </a:lnTo>
                  <a:lnTo>
                    <a:pt x="1054" y="261"/>
                  </a:lnTo>
                  <a:lnTo>
                    <a:pt x="1093" y="254"/>
                  </a:lnTo>
                  <a:lnTo>
                    <a:pt x="1114" y="247"/>
                  </a:lnTo>
                  <a:lnTo>
                    <a:pt x="1147" y="207"/>
                  </a:lnTo>
                  <a:lnTo>
                    <a:pt x="1163" y="155"/>
                  </a:lnTo>
                  <a:lnTo>
                    <a:pt x="1169" y="95"/>
                  </a:lnTo>
                  <a:lnTo>
                    <a:pt x="1156" y="104"/>
                  </a:lnTo>
                  <a:lnTo>
                    <a:pt x="1150" y="110"/>
                  </a:lnTo>
                  <a:lnTo>
                    <a:pt x="1143" y="115"/>
                  </a:lnTo>
                  <a:lnTo>
                    <a:pt x="1132" y="122"/>
                  </a:lnTo>
                  <a:lnTo>
                    <a:pt x="1121" y="128"/>
                  </a:lnTo>
                  <a:lnTo>
                    <a:pt x="1107" y="134"/>
                  </a:lnTo>
                  <a:lnTo>
                    <a:pt x="1090" y="141"/>
                  </a:lnTo>
                  <a:lnTo>
                    <a:pt x="1074" y="147"/>
                  </a:lnTo>
                  <a:lnTo>
                    <a:pt x="1054" y="154"/>
                  </a:lnTo>
                  <a:lnTo>
                    <a:pt x="1032" y="159"/>
                  </a:lnTo>
                  <a:lnTo>
                    <a:pt x="1009" y="163"/>
                  </a:lnTo>
                  <a:lnTo>
                    <a:pt x="983" y="169"/>
                  </a:lnTo>
                  <a:lnTo>
                    <a:pt x="955" y="172"/>
                  </a:lnTo>
                  <a:lnTo>
                    <a:pt x="875" y="176"/>
                  </a:lnTo>
                  <a:lnTo>
                    <a:pt x="758" y="177"/>
                  </a:lnTo>
                  <a:lnTo>
                    <a:pt x="469" y="169"/>
                  </a:lnTo>
                  <a:lnTo>
                    <a:pt x="325" y="161"/>
                  </a:lnTo>
                  <a:lnTo>
                    <a:pt x="259" y="154"/>
                  </a:lnTo>
                  <a:lnTo>
                    <a:pt x="199" y="147"/>
                  </a:lnTo>
                  <a:lnTo>
                    <a:pt x="148" y="140"/>
                  </a:lnTo>
                  <a:lnTo>
                    <a:pt x="106" y="132"/>
                  </a:lnTo>
                  <a:lnTo>
                    <a:pt x="76" y="122"/>
                  </a:lnTo>
                  <a:lnTo>
                    <a:pt x="60" y="111"/>
                  </a:lnTo>
                  <a:lnTo>
                    <a:pt x="46" y="89"/>
                  </a:lnTo>
                  <a:lnTo>
                    <a:pt x="43" y="70"/>
                  </a:lnTo>
                  <a:lnTo>
                    <a:pt x="44" y="51"/>
                  </a:lnTo>
                  <a:lnTo>
                    <a:pt x="51" y="34"/>
                  </a:lnTo>
                  <a:lnTo>
                    <a:pt x="61" y="20"/>
                  </a:lnTo>
                  <a:lnTo>
                    <a:pt x="69" y="9"/>
                  </a:lnTo>
                  <a:lnTo>
                    <a:pt x="8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6" name="Freeform 7"/>
            <p:cNvSpPr>
              <a:spLocks/>
            </p:cNvSpPr>
            <p:nvPr/>
          </p:nvSpPr>
          <p:spPr bwMode="auto">
            <a:xfrm>
              <a:off x="1342" y="3170"/>
              <a:ext cx="166" cy="72"/>
            </a:xfrm>
            <a:custGeom>
              <a:avLst/>
              <a:gdLst>
                <a:gd name="T0" fmla="*/ 0 w 499"/>
                <a:gd name="T1" fmla="*/ 0 h 215"/>
                <a:gd name="T2" fmla="*/ 0 w 499"/>
                <a:gd name="T3" fmla="*/ 0 h 215"/>
                <a:gd name="T4" fmla="*/ 0 w 499"/>
                <a:gd name="T5" fmla="*/ 0 h 215"/>
                <a:gd name="T6" fmla="*/ 0 w 499"/>
                <a:gd name="T7" fmla="*/ 0 h 215"/>
                <a:gd name="T8" fmla="*/ 0 w 499"/>
                <a:gd name="T9" fmla="*/ 0 h 215"/>
                <a:gd name="T10" fmla="*/ 0 w 499"/>
                <a:gd name="T11" fmla="*/ 0 h 215"/>
                <a:gd name="T12" fmla="*/ 0 w 499"/>
                <a:gd name="T13" fmla="*/ 0 h 215"/>
                <a:gd name="T14" fmla="*/ 0 w 499"/>
                <a:gd name="T15" fmla="*/ 1 h 215"/>
                <a:gd name="T16" fmla="*/ 0 w 499"/>
                <a:gd name="T17" fmla="*/ 1 h 215"/>
                <a:gd name="T18" fmla="*/ 0 w 499"/>
                <a:gd name="T19" fmla="*/ 1 h 215"/>
                <a:gd name="T20" fmla="*/ 0 w 499"/>
                <a:gd name="T21" fmla="*/ 1 h 215"/>
                <a:gd name="T22" fmla="*/ 0 w 499"/>
                <a:gd name="T23" fmla="*/ 1 h 215"/>
                <a:gd name="T24" fmla="*/ 0 w 499"/>
                <a:gd name="T25" fmla="*/ 1 h 215"/>
                <a:gd name="T26" fmla="*/ 0 w 499"/>
                <a:gd name="T27" fmla="*/ 1 h 215"/>
                <a:gd name="T28" fmla="*/ 1 w 499"/>
                <a:gd name="T29" fmla="*/ 1 h 215"/>
                <a:gd name="T30" fmla="*/ 1 w 499"/>
                <a:gd name="T31" fmla="*/ 1 h 215"/>
                <a:gd name="T32" fmla="*/ 1 w 499"/>
                <a:gd name="T33" fmla="*/ 1 h 215"/>
                <a:gd name="T34" fmla="*/ 1 w 499"/>
                <a:gd name="T35" fmla="*/ 1 h 215"/>
                <a:gd name="T36" fmla="*/ 1 w 499"/>
                <a:gd name="T37" fmla="*/ 1 h 215"/>
                <a:gd name="T38" fmla="*/ 1 w 499"/>
                <a:gd name="T39" fmla="*/ 1 h 215"/>
                <a:gd name="T40" fmla="*/ 1 w 499"/>
                <a:gd name="T41" fmla="*/ 1 h 215"/>
                <a:gd name="T42" fmla="*/ 1 w 499"/>
                <a:gd name="T43" fmla="*/ 1 h 215"/>
                <a:gd name="T44" fmla="*/ 1 w 499"/>
                <a:gd name="T45" fmla="*/ 1 h 215"/>
                <a:gd name="T46" fmla="*/ 1 w 499"/>
                <a:gd name="T47" fmla="*/ 1 h 215"/>
                <a:gd name="T48" fmla="*/ 2 w 499"/>
                <a:gd name="T49" fmla="*/ 1 h 215"/>
                <a:gd name="T50" fmla="*/ 2 w 499"/>
                <a:gd name="T51" fmla="*/ 1 h 215"/>
                <a:gd name="T52" fmla="*/ 2 w 499"/>
                <a:gd name="T53" fmla="*/ 1 h 215"/>
                <a:gd name="T54" fmla="*/ 2 w 499"/>
                <a:gd name="T55" fmla="*/ 1 h 215"/>
                <a:gd name="T56" fmla="*/ 2 w 499"/>
                <a:gd name="T57" fmla="*/ 1 h 215"/>
                <a:gd name="T58" fmla="*/ 2 w 499"/>
                <a:gd name="T59" fmla="*/ 1 h 215"/>
                <a:gd name="T60" fmla="*/ 2 w 499"/>
                <a:gd name="T61" fmla="*/ 0 h 215"/>
                <a:gd name="T62" fmla="*/ 2 w 499"/>
                <a:gd name="T63" fmla="*/ 0 h 215"/>
                <a:gd name="T64" fmla="*/ 2 w 499"/>
                <a:gd name="T65" fmla="*/ 0 h 215"/>
                <a:gd name="T66" fmla="*/ 2 w 499"/>
                <a:gd name="T67" fmla="*/ 0 h 215"/>
                <a:gd name="T68" fmla="*/ 2 w 499"/>
                <a:gd name="T69" fmla="*/ 0 h 215"/>
                <a:gd name="T70" fmla="*/ 0 w 499"/>
                <a:gd name="T71" fmla="*/ 0 h 215"/>
                <a:gd name="T72" fmla="*/ 0 w 499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15"/>
                <a:gd name="T113" fmla="*/ 499 w 499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15">
                  <a:moveTo>
                    <a:pt x="0" y="0"/>
                  </a:moveTo>
                  <a:lnTo>
                    <a:pt x="4" y="19"/>
                  </a:lnTo>
                  <a:lnTo>
                    <a:pt x="8" y="41"/>
                  </a:lnTo>
                  <a:lnTo>
                    <a:pt x="18" y="69"/>
                  </a:lnTo>
                  <a:lnTo>
                    <a:pt x="25" y="84"/>
                  </a:lnTo>
                  <a:lnTo>
                    <a:pt x="33" y="99"/>
                  </a:lnTo>
                  <a:lnTo>
                    <a:pt x="41" y="114"/>
                  </a:lnTo>
                  <a:lnTo>
                    <a:pt x="54" y="130"/>
                  </a:lnTo>
                  <a:lnTo>
                    <a:pt x="66" y="143"/>
                  </a:lnTo>
                  <a:lnTo>
                    <a:pt x="81" y="157"/>
                  </a:lnTo>
                  <a:lnTo>
                    <a:pt x="90" y="164"/>
                  </a:lnTo>
                  <a:lnTo>
                    <a:pt x="99" y="169"/>
                  </a:lnTo>
                  <a:lnTo>
                    <a:pt x="108" y="176"/>
                  </a:lnTo>
                  <a:lnTo>
                    <a:pt x="119" y="182"/>
                  </a:lnTo>
                  <a:lnTo>
                    <a:pt x="128" y="187"/>
                  </a:lnTo>
                  <a:lnTo>
                    <a:pt x="139" y="191"/>
                  </a:lnTo>
                  <a:lnTo>
                    <a:pt x="149" y="196"/>
                  </a:lnTo>
                  <a:lnTo>
                    <a:pt x="160" y="200"/>
                  </a:lnTo>
                  <a:lnTo>
                    <a:pt x="182" y="207"/>
                  </a:lnTo>
                  <a:lnTo>
                    <a:pt x="203" y="211"/>
                  </a:lnTo>
                  <a:lnTo>
                    <a:pt x="245" y="215"/>
                  </a:lnTo>
                  <a:lnTo>
                    <a:pt x="285" y="215"/>
                  </a:lnTo>
                  <a:lnTo>
                    <a:pt x="324" y="209"/>
                  </a:lnTo>
                  <a:lnTo>
                    <a:pt x="357" y="201"/>
                  </a:lnTo>
                  <a:lnTo>
                    <a:pt x="372" y="197"/>
                  </a:lnTo>
                  <a:lnTo>
                    <a:pt x="386" y="191"/>
                  </a:lnTo>
                  <a:lnTo>
                    <a:pt x="397" y="185"/>
                  </a:lnTo>
                  <a:lnTo>
                    <a:pt x="408" y="178"/>
                  </a:lnTo>
                  <a:lnTo>
                    <a:pt x="426" y="161"/>
                  </a:lnTo>
                  <a:lnTo>
                    <a:pt x="444" y="141"/>
                  </a:lnTo>
                  <a:lnTo>
                    <a:pt x="459" y="117"/>
                  </a:lnTo>
                  <a:lnTo>
                    <a:pt x="471" y="92"/>
                  </a:lnTo>
                  <a:lnTo>
                    <a:pt x="484" y="70"/>
                  </a:lnTo>
                  <a:lnTo>
                    <a:pt x="492" y="52"/>
                  </a:lnTo>
                  <a:lnTo>
                    <a:pt x="49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7" name="Freeform 8"/>
            <p:cNvSpPr>
              <a:spLocks/>
            </p:cNvSpPr>
            <p:nvPr/>
          </p:nvSpPr>
          <p:spPr bwMode="auto">
            <a:xfrm>
              <a:off x="1495" y="2913"/>
              <a:ext cx="730" cy="192"/>
            </a:xfrm>
            <a:custGeom>
              <a:avLst/>
              <a:gdLst>
                <a:gd name="T0" fmla="*/ 0 w 2189"/>
                <a:gd name="T1" fmla="*/ 1 h 575"/>
                <a:gd name="T2" fmla="*/ 0 w 2189"/>
                <a:gd name="T3" fmla="*/ 1 h 575"/>
                <a:gd name="T4" fmla="*/ 0 w 2189"/>
                <a:gd name="T5" fmla="*/ 1 h 575"/>
                <a:gd name="T6" fmla="*/ 0 w 2189"/>
                <a:gd name="T7" fmla="*/ 1 h 575"/>
                <a:gd name="T8" fmla="*/ 1 w 2189"/>
                <a:gd name="T9" fmla="*/ 1 h 575"/>
                <a:gd name="T10" fmla="*/ 1 w 2189"/>
                <a:gd name="T11" fmla="*/ 1 h 575"/>
                <a:gd name="T12" fmla="*/ 1 w 2189"/>
                <a:gd name="T13" fmla="*/ 1 h 575"/>
                <a:gd name="T14" fmla="*/ 1 w 2189"/>
                <a:gd name="T15" fmla="*/ 1 h 575"/>
                <a:gd name="T16" fmla="*/ 1 w 2189"/>
                <a:gd name="T17" fmla="*/ 2 h 575"/>
                <a:gd name="T18" fmla="*/ 1 w 2189"/>
                <a:gd name="T19" fmla="*/ 2 h 575"/>
                <a:gd name="T20" fmla="*/ 1 w 2189"/>
                <a:gd name="T21" fmla="*/ 1 h 575"/>
                <a:gd name="T22" fmla="*/ 1 w 2189"/>
                <a:gd name="T23" fmla="*/ 1 h 575"/>
                <a:gd name="T24" fmla="*/ 1 w 2189"/>
                <a:gd name="T25" fmla="*/ 1 h 575"/>
                <a:gd name="T26" fmla="*/ 1 w 2189"/>
                <a:gd name="T27" fmla="*/ 1 h 575"/>
                <a:gd name="T28" fmla="*/ 1 w 2189"/>
                <a:gd name="T29" fmla="*/ 1 h 575"/>
                <a:gd name="T30" fmla="*/ 1 w 2189"/>
                <a:gd name="T31" fmla="*/ 1 h 575"/>
                <a:gd name="T32" fmla="*/ 1 w 2189"/>
                <a:gd name="T33" fmla="*/ 1 h 575"/>
                <a:gd name="T34" fmla="*/ 1 w 2189"/>
                <a:gd name="T35" fmla="*/ 1 h 575"/>
                <a:gd name="T36" fmla="*/ 1 w 2189"/>
                <a:gd name="T37" fmla="*/ 1 h 575"/>
                <a:gd name="T38" fmla="*/ 1 w 2189"/>
                <a:gd name="T39" fmla="*/ 1 h 575"/>
                <a:gd name="T40" fmla="*/ 1 w 2189"/>
                <a:gd name="T41" fmla="*/ 1 h 575"/>
                <a:gd name="T42" fmla="*/ 1 w 2189"/>
                <a:gd name="T43" fmla="*/ 1 h 575"/>
                <a:gd name="T44" fmla="*/ 1 w 2189"/>
                <a:gd name="T45" fmla="*/ 1 h 575"/>
                <a:gd name="T46" fmla="*/ 2 w 2189"/>
                <a:gd name="T47" fmla="*/ 1 h 575"/>
                <a:gd name="T48" fmla="*/ 2 w 2189"/>
                <a:gd name="T49" fmla="*/ 1 h 575"/>
                <a:gd name="T50" fmla="*/ 2 w 2189"/>
                <a:gd name="T51" fmla="*/ 1 h 575"/>
                <a:gd name="T52" fmla="*/ 2 w 2189"/>
                <a:gd name="T53" fmla="*/ 1 h 575"/>
                <a:gd name="T54" fmla="*/ 2 w 2189"/>
                <a:gd name="T55" fmla="*/ 1 h 575"/>
                <a:gd name="T56" fmla="*/ 2 w 2189"/>
                <a:gd name="T57" fmla="*/ 1 h 575"/>
                <a:gd name="T58" fmla="*/ 2 w 2189"/>
                <a:gd name="T59" fmla="*/ 1 h 575"/>
                <a:gd name="T60" fmla="*/ 3 w 2189"/>
                <a:gd name="T61" fmla="*/ 1 h 575"/>
                <a:gd name="T62" fmla="*/ 3 w 2189"/>
                <a:gd name="T63" fmla="*/ 1 h 575"/>
                <a:gd name="T64" fmla="*/ 4 w 2189"/>
                <a:gd name="T65" fmla="*/ 1 h 575"/>
                <a:gd name="T66" fmla="*/ 4 w 2189"/>
                <a:gd name="T67" fmla="*/ 1 h 575"/>
                <a:gd name="T68" fmla="*/ 4 w 2189"/>
                <a:gd name="T69" fmla="*/ 1 h 575"/>
                <a:gd name="T70" fmla="*/ 4 w 2189"/>
                <a:gd name="T71" fmla="*/ 1 h 575"/>
                <a:gd name="T72" fmla="*/ 4 w 2189"/>
                <a:gd name="T73" fmla="*/ 1 h 575"/>
                <a:gd name="T74" fmla="*/ 4 w 2189"/>
                <a:gd name="T75" fmla="*/ 1 h 575"/>
                <a:gd name="T76" fmla="*/ 4 w 2189"/>
                <a:gd name="T77" fmla="*/ 1 h 575"/>
                <a:gd name="T78" fmla="*/ 4 w 2189"/>
                <a:gd name="T79" fmla="*/ 1 h 575"/>
                <a:gd name="T80" fmla="*/ 4 w 2189"/>
                <a:gd name="T81" fmla="*/ 1 h 575"/>
                <a:gd name="T82" fmla="*/ 5 w 2189"/>
                <a:gd name="T83" fmla="*/ 2 h 575"/>
                <a:gd name="T84" fmla="*/ 5 w 2189"/>
                <a:gd name="T85" fmla="*/ 2 h 575"/>
                <a:gd name="T86" fmla="*/ 5 w 2189"/>
                <a:gd name="T87" fmla="*/ 2 h 575"/>
                <a:gd name="T88" fmla="*/ 5 w 2189"/>
                <a:gd name="T89" fmla="*/ 2 h 575"/>
                <a:gd name="T90" fmla="*/ 5 w 2189"/>
                <a:gd name="T91" fmla="*/ 2 h 575"/>
                <a:gd name="T92" fmla="*/ 5 w 2189"/>
                <a:gd name="T93" fmla="*/ 2 h 575"/>
                <a:gd name="T94" fmla="*/ 5 w 2189"/>
                <a:gd name="T95" fmla="*/ 2 h 575"/>
                <a:gd name="T96" fmla="*/ 8 w 2189"/>
                <a:gd name="T97" fmla="*/ 2 h 575"/>
                <a:gd name="T98" fmla="*/ 7 w 2189"/>
                <a:gd name="T99" fmla="*/ 2 h 575"/>
                <a:gd name="T100" fmla="*/ 8 w 2189"/>
                <a:gd name="T101" fmla="*/ 1 h 575"/>
                <a:gd name="T102" fmla="*/ 8 w 2189"/>
                <a:gd name="T103" fmla="*/ 1 h 575"/>
                <a:gd name="T104" fmla="*/ 8 w 2189"/>
                <a:gd name="T105" fmla="*/ 1 h 575"/>
                <a:gd name="T106" fmla="*/ 8 w 2189"/>
                <a:gd name="T107" fmla="*/ 1 h 575"/>
                <a:gd name="T108" fmla="*/ 8 w 2189"/>
                <a:gd name="T109" fmla="*/ 1 h 575"/>
                <a:gd name="T110" fmla="*/ 8 w 2189"/>
                <a:gd name="T111" fmla="*/ 1 h 575"/>
                <a:gd name="T112" fmla="*/ 8 w 2189"/>
                <a:gd name="T113" fmla="*/ 1 h 575"/>
                <a:gd name="T114" fmla="*/ 8 w 2189"/>
                <a:gd name="T115" fmla="*/ 0 h 575"/>
                <a:gd name="T116" fmla="*/ 8 w 2189"/>
                <a:gd name="T117" fmla="*/ 0 h 575"/>
                <a:gd name="T118" fmla="*/ 9 w 2189"/>
                <a:gd name="T119" fmla="*/ 0 h 575"/>
                <a:gd name="T120" fmla="*/ 9 w 2189"/>
                <a:gd name="T121" fmla="*/ 0 h 575"/>
                <a:gd name="T122" fmla="*/ 0 w 2189"/>
                <a:gd name="T123" fmla="*/ 0 h 575"/>
                <a:gd name="T124" fmla="*/ 0 w 2189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9"/>
                <a:gd name="T190" fmla="*/ 0 h 575"/>
                <a:gd name="T191" fmla="*/ 2189 w 218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9" h="575">
                  <a:moveTo>
                    <a:pt x="33" y="273"/>
                  </a:moveTo>
                  <a:lnTo>
                    <a:pt x="42" y="266"/>
                  </a:lnTo>
                  <a:lnTo>
                    <a:pt x="51" y="258"/>
                  </a:lnTo>
                  <a:lnTo>
                    <a:pt x="57" y="252"/>
                  </a:lnTo>
                  <a:lnTo>
                    <a:pt x="64" y="249"/>
                  </a:lnTo>
                  <a:lnTo>
                    <a:pt x="71" y="245"/>
                  </a:lnTo>
                  <a:lnTo>
                    <a:pt x="79" y="242"/>
                  </a:lnTo>
                  <a:lnTo>
                    <a:pt x="95" y="237"/>
                  </a:lnTo>
                  <a:lnTo>
                    <a:pt x="115" y="235"/>
                  </a:lnTo>
                  <a:lnTo>
                    <a:pt x="135" y="240"/>
                  </a:lnTo>
                  <a:lnTo>
                    <a:pt x="155" y="248"/>
                  </a:lnTo>
                  <a:lnTo>
                    <a:pt x="166" y="253"/>
                  </a:lnTo>
                  <a:lnTo>
                    <a:pt x="174" y="259"/>
                  </a:lnTo>
                  <a:lnTo>
                    <a:pt x="206" y="284"/>
                  </a:lnTo>
                  <a:lnTo>
                    <a:pt x="225" y="311"/>
                  </a:lnTo>
                  <a:lnTo>
                    <a:pt x="232" y="335"/>
                  </a:lnTo>
                  <a:lnTo>
                    <a:pt x="237" y="396"/>
                  </a:lnTo>
                  <a:lnTo>
                    <a:pt x="244" y="438"/>
                  </a:lnTo>
                  <a:lnTo>
                    <a:pt x="251" y="430"/>
                  </a:lnTo>
                  <a:lnTo>
                    <a:pt x="269" y="406"/>
                  </a:lnTo>
                  <a:lnTo>
                    <a:pt x="281" y="374"/>
                  </a:lnTo>
                  <a:lnTo>
                    <a:pt x="284" y="341"/>
                  </a:lnTo>
                  <a:lnTo>
                    <a:pt x="280" y="324"/>
                  </a:lnTo>
                  <a:lnTo>
                    <a:pt x="273" y="307"/>
                  </a:lnTo>
                  <a:lnTo>
                    <a:pt x="266" y="292"/>
                  </a:lnTo>
                  <a:lnTo>
                    <a:pt x="257" y="278"/>
                  </a:lnTo>
                  <a:lnTo>
                    <a:pt x="248" y="264"/>
                  </a:lnTo>
                  <a:lnTo>
                    <a:pt x="239" y="252"/>
                  </a:lnTo>
                  <a:lnTo>
                    <a:pt x="221" y="235"/>
                  </a:lnTo>
                  <a:lnTo>
                    <a:pt x="210" y="229"/>
                  </a:lnTo>
                  <a:lnTo>
                    <a:pt x="197" y="223"/>
                  </a:lnTo>
                  <a:lnTo>
                    <a:pt x="184" y="218"/>
                  </a:lnTo>
                  <a:lnTo>
                    <a:pt x="170" y="212"/>
                  </a:lnTo>
                  <a:lnTo>
                    <a:pt x="146" y="205"/>
                  </a:lnTo>
                  <a:lnTo>
                    <a:pt x="137" y="204"/>
                  </a:lnTo>
                  <a:lnTo>
                    <a:pt x="149" y="200"/>
                  </a:lnTo>
                  <a:lnTo>
                    <a:pt x="179" y="194"/>
                  </a:lnTo>
                  <a:lnTo>
                    <a:pt x="221" y="193"/>
                  </a:lnTo>
                  <a:lnTo>
                    <a:pt x="266" y="200"/>
                  </a:lnTo>
                  <a:lnTo>
                    <a:pt x="287" y="208"/>
                  </a:lnTo>
                  <a:lnTo>
                    <a:pt x="304" y="216"/>
                  </a:lnTo>
                  <a:lnTo>
                    <a:pt x="317" y="224"/>
                  </a:lnTo>
                  <a:lnTo>
                    <a:pt x="328" y="231"/>
                  </a:lnTo>
                  <a:lnTo>
                    <a:pt x="345" y="249"/>
                  </a:lnTo>
                  <a:lnTo>
                    <a:pt x="350" y="245"/>
                  </a:lnTo>
                  <a:lnTo>
                    <a:pt x="357" y="241"/>
                  </a:lnTo>
                  <a:lnTo>
                    <a:pt x="367" y="234"/>
                  </a:lnTo>
                  <a:lnTo>
                    <a:pt x="378" y="227"/>
                  </a:lnTo>
                  <a:lnTo>
                    <a:pt x="393" y="219"/>
                  </a:lnTo>
                  <a:lnTo>
                    <a:pt x="400" y="215"/>
                  </a:lnTo>
                  <a:lnTo>
                    <a:pt x="410" y="211"/>
                  </a:lnTo>
                  <a:lnTo>
                    <a:pt x="418" y="205"/>
                  </a:lnTo>
                  <a:lnTo>
                    <a:pt x="428" y="202"/>
                  </a:lnTo>
                  <a:lnTo>
                    <a:pt x="437" y="197"/>
                  </a:lnTo>
                  <a:lnTo>
                    <a:pt x="447" y="193"/>
                  </a:lnTo>
                  <a:lnTo>
                    <a:pt x="458" y="190"/>
                  </a:lnTo>
                  <a:lnTo>
                    <a:pt x="470" y="185"/>
                  </a:lnTo>
                  <a:lnTo>
                    <a:pt x="492" y="178"/>
                  </a:lnTo>
                  <a:lnTo>
                    <a:pt x="518" y="172"/>
                  </a:lnTo>
                  <a:lnTo>
                    <a:pt x="545" y="167"/>
                  </a:lnTo>
                  <a:lnTo>
                    <a:pt x="572" y="164"/>
                  </a:lnTo>
                  <a:lnTo>
                    <a:pt x="630" y="163"/>
                  </a:lnTo>
                  <a:lnTo>
                    <a:pt x="800" y="175"/>
                  </a:lnTo>
                  <a:lnTo>
                    <a:pt x="831" y="185"/>
                  </a:lnTo>
                  <a:lnTo>
                    <a:pt x="848" y="190"/>
                  </a:lnTo>
                  <a:lnTo>
                    <a:pt x="866" y="198"/>
                  </a:lnTo>
                  <a:lnTo>
                    <a:pt x="875" y="202"/>
                  </a:lnTo>
                  <a:lnTo>
                    <a:pt x="884" y="208"/>
                  </a:lnTo>
                  <a:lnTo>
                    <a:pt x="895" y="212"/>
                  </a:lnTo>
                  <a:lnTo>
                    <a:pt x="904" y="219"/>
                  </a:lnTo>
                  <a:lnTo>
                    <a:pt x="917" y="224"/>
                  </a:lnTo>
                  <a:lnTo>
                    <a:pt x="926" y="231"/>
                  </a:lnTo>
                  <a:lnTo>
                    <a:pt x="940" y="238"/>
                  </a:lnTo>
                  <a:lnTo>
                    <a:pt x="953" y="246"/>
                  </a:lnTo>
                  <a:lnTo>
                    <a:pt x="966" y="256"/>
                  </a:lnTo>
                  <a:lnTo>
                    <a:pt x="973" y="260"/>
                  </a:lnTo>
                  <a:lnTo>
                    <a:pt x="980" y="266"/>
                  </a:lnTo>
                  <a:lnTo>
                    <a:pt x="1006" y="286"/>
                  </a:lnTo>
                  <a:lnTo>
                    <a:pt x="1032" y="311"/>
                  </a:lnTo>
                  <a:lnTo>
                    <a:pt x="1059" y="335"/>
                  </a:lnTo>
                  <a:lnTo>
                    <a:pt x="1072" y="350"/>
                  </a:lnTo>
                  <a:lnTo>
                    <a:pt x="1085" y="363"/>
                  </a:lnTo>
                  <a:lnTo>
                    <a:pt x="1097" y="376"/>
                  </a:lnTo>
                  <a:lnTo>
                    <a:pt x="1110" y="390"/>
                  </a:lnTo>
                  <a:lnTo>
                    <a:pt x="1122" y="403"/>
                  </a:lnTo>
                  <a:lnTo>
                    <a:pt x="1133" y="419"/>
                  </a:lnTo>
                  <a:lnTo>
                    <a:pt x="1144" y="432"/>
                  </a:lnTo>
                  <a:lnTo>
                    <a:pt x="1155" y="445"/>
                  </a:lnTo>
                  <a:lnTo>
                    <a:pt x="1166" y="458"/>
                  </a:lnTo>
                  <a:lnTo>
                    <a:pt x="1176" y="472"/>
                  </a:lnTo>
                  <a:lnTo>
                    <a:pt x="1195" y="496"/>
                  </a:lnTo>
                  <a:lnTo>
                    <a:pt x="1212" y="518"/>
                  </a:lnTo>
                  <a:lnTo>
                    <a:pt x="1225" y="538"/>
                  </a:lnTo>
                  <a:lnTo>
                    <a:pt x="1236" y="553"/>
                  </a:lnTo>
                  <a:lnTo>
                    <a:pt x="1246" y="566"/>
                  </a:lnTo>
                  <a:lnTo>
                    <a:pt x="1253" y="575"/>
                  </a:lnTo>
                  <a:lnTo>
                    <a:pt x="1839" y="533"/>
                  </a:lnTo>
                  <a:lnTo>
                    <a:pt x="1830" y="502"/>
                  </a:lnTo>
                  <a:lnTo>
                    <a:pt x="1818" y="431"/>
                  </a:lnTo>
                  <a:lnTo>
                    <a:pt x="1819" y="384"/>
                  </a:lnTo>
                  <a:lnTo>
                    <a:pt x="1829" y="336"/>
                  </a:lnTo>
                  <a:lnTo>
                    <a:pt x="1837" y="313"/>
                  </a:lnTo>
                  <a:lnTo>
                    <a:pt x="1843" y="300"/>
                  </a:lnTo>
                  <a:lnTo>
                    <a:pt x="1850" y="289"/>
                  </a:lnTo>
                  <a:lnTo>
                    <a:pt x="1857" y="277"/>
                  </a:lnTo>
                  <a:lnTo>
                    <a:pt x="1865" y="266"/>
                  </a:lnTo>
                  <a:lnTo>
                    <a:pt x="1884" y="244"/>
                  </a:lnTo>
                  <a:lnTo>
                    <a:pt x="1903" y="222"/>
                  </a:lnTo>
                  <a:lnTo>
                    <a:pt x="1920" y="205"/>
                  </a:lnTo>
                  <a:lnTo>
                    <a:pt x="1935" y="189"/>
                  </a:lnTo>
                  <a:lnTo>
                    <a:pt x="1947" y="175"/>
                  </a:lnTo>
                  <a:lnTo>
                    <a:pt x="1968" y="152"/>
                  </a:lnTo>
                  <a:lnTo>
                    <a:pt x="1986" y="135"/>
                  </a:lnTo>
                  <a:lnTo>
                    <a:pt x="2000" y="124"/>
                  </a:lnTo>
                  <a:lnTo>
                    <a:pt x="2008" y="120"/>
                  </a:lnTo>
                  <a:lnTo>
                    <a:pt x="2016" y="116"/>
                  </a:lnTo>
                  <a:lnTo>
                    <a:pt x="2036" y="110"/>
                  </a:lnTo>
                  <a:lnTo>
                    <a:pt x="2062" y="106"/>
                  </a:lnTo>
                  <a:lnTo>
                    <a:pt x="2116" y="102"/>
                  </a:lnTo>
                  <a:lnTo>
                    <a:pt x="2156" y="99"/>
                  </a:lnTo>
                  <a:lnTo>
                    <a:pt x="2189" y="99"/>
                  </a:lnTo>
                  <a:lnTo>
                    <a:pt x="2088" y="0"/>
                  </a:lnTo>
                  <a:lnTo>
                    <a:pt x="1232" y="17"/>
                  </a:lnTo>
                  <a:lnTo>
                    <a:pt x="0" y="94"/>
                  </a:lnTo>
                  <a:lnTo>
                    <a:pt x="33" y="273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8" name="Freeform 9"/>
            <p:cNvSpPr>
              <a:spLocks/>
            </p:cNvSpPr>
            <p:nvPr/>
          </p:nvSpPr>
          <p:spPr bwMode="auto">
            <a:xfrm>
              <a:off x="1303" y="2984"/>
              <a:ext cx="80" cy="85"/>
            </a:xfrm>
            <a:custGeom>
              <a:avLst/>
              <a:gdLst>
                <a:gd name="T0" fmla="*/ 0 w 240"/>
                <a:gd name="T1" fmla="*/ 1 h 255"/>
                <a:gd name="T2" fmla="*/ 0 w 240"/>
                <a:gd name="T3" fmla="*/ 1 h 255"/>
                <a:gd name="T4" fmla="*/ 0 w 240"/>
                <a:gd name="T5" fmla="*/ 1 h 255"/>
                <a:gd name="T6" fmla="*/ 0 w 240"/>
                <a:gd name="T7" fmla="*/ 1 h 255"/>
                <a:gd name="T8" fmla="*/ 0 w 240"/>
                <a:gd name="T9" fmla="*/ 0 h 255"/>
                <a:gd name="T10" fmla="*/ 0 w 240"/>
                <a:gd name="T11" fmla="*/ 0 h 255"/>
                <a:gd name="T12" fmla="*/ 0 w 240"/>
                <a:gd name="T13" fmla="*/ 0 h 255"/>
                <a:gd name="T14" fmla="*/ 0 w 240"/>
                <a:gd name="T15" fmla="*/ 0 h 255"/>
                <a:gd name="T16" fmla="*/ 0 w 240"/>
                <a:gd name="T17" fmla="*/ 0 h 255"/>
                <a:gd name="T18" fmla="*/ 0 w 240"/>
                <a:gd name="T19" fmla="*/ 0 h 255"/>
                <a:gd name="T20" fmla="*/ 0 w 240"/>
                <a:gd name="T21" fmla="*/ 0 h 255"/>
                <a:gd name="T22" fmla="*/ 0 w 240"/>
                <a:gd name="T23" fmla="*/ 0 h 255"/>
                <a:gd name="T24" fmla="*/ 0 w 240"/>
                <a:gd name="T25" fmla="*/ 0 h 255"/>
                <a:gd name="T26" fmla="*/ 0 w 240"/>
                <a:gd name="T27" fmla="*/ 0 h 255"/>
                <a:gd name="T28" fmla="*/ 0 w 240"/>
                <a:gd name="T29" fmla="*/ 0 h 255"/>
                <a:gd name="T30" fmla="*/ 1 w 240"/>
                <a:gd name="T31" fmla="*/ 0 h 255"/>
                <a:gd name="T32" fmla="*/ 1 w 240"/>
                <a:gd name="T33" fmla="*/ 0 h 255"/>
                <a:gd name="T34" fmla="*/ 1 w 240"/>
                <a:gd name="T35" fmla="*/ 0 h 255"/>
                <a:gd name="T36" fmla="*/ 1 w 240"/>
                <a:gd name="T37" fmla="*/ 0 h 255"/>
                <a:gd name="T38" fmla="*/ 1 w 240"/>
                <a:gd name="T39" fmla="*/ 0 h 255"/>
                <a:gd name="T40" fmla="*/ 1 w 240"/>
                <a:gd name="T41" fmla="*/ 0 h 255"/>
                <a:gd name="T42" fmla="*/ 1 w 240"/>
                <a:gd name="T43" fmla="*/ 0 h 255"/>
                <a:gd name="T44" fmla="*/ 1 w 240"/>
                <a:gd name="T45" fmla="*/ 1 h 255"/>
                <a:gd name="T46" fmla="*/ 1 w 240"/>
                <a:gd name="T47" fmla="*/ 1 h 255"/>
                <a:gd name="T48" fmla="*/ 1 w 240"/>
                <a:gd name="T49" fmla="*/ 1 h 255"/>
                <a:gd name="T50" fmla="*/ 1 w 240"/>
                <a:gd name="T51" fmla="*/ 1 h 255"/>
                <a:gd name="T52" fmla="*/ 1 w 240"/>
                <a:gd name="T53" fmla="*/ 1 h 255"/>
                <a:gd name="T54" fmla="*/ 1 w 240"/>
                <a:gd name="T55" fmla="*/ 1 h 255"/>
                <a:gd name="T56" fmla="*/ 1 w 240"/>
                <a:gd name="T57" fmla="*/ 1 h 255"/>
                <a:gd name="T58" fmla="*/ 1 w 240"/>
                <a:gd name="T59" fmla="*/ 1 h 255"/>
                <a:gd name="T60" fmla="*/ 1 w 240"/>
                <a:gd name="T61" fmla="*/ 1 h 255"/>
                <a:gd name="T62" fmla="*/ 1 w 240"/>
                <a:gd name="T63" fmla="*/ 1 h 255"/>
                <a:gd name="T64" fmla="*/ 0 w 240"/>
                <a:gd name="T65" fmla="*/ 1 h 255"/>
                <a:gd name="T66" fmla="*/ 0 w 240"/>
                <a:gd name="T67" fmla="*/ 1 h 255"/>
                <a:gd name="T68" fmla="*/ 0 w 240"/>
                <a:gd name="T69" fmla="*/ 1 h 255"/>
                <a:gd name="T70" fmla="*/ 1 w 240"/>
                <a:gd name="T71" fmla="*/ 1 h 255"/>
                <a:gd name="T72" fmla="*/ 1 w 240"/>
                <a:gd name="T73" fmla="*/ 1 h 255"/>
                <a:gd name="T74" fmla="*/ 1 w 240"/>
                <a:gd name="T75" fmla="*/ 0 h 255"/>
                <a:gd name="T76" fmla="*/ 1 w 240"/>
                <a:gd name="T77" fmla="*/ 0 h 255"/>
                <a:gd name="T78" fmla="*/ 1 w 240"/>
                <a:gd name="T79" fmla="*/ 0 h 255"/>
                <a:gd name="T80" fmla="*/ 1 w 240"/>
                <a:gd name="T81" fmla="*/ 0 h 255"/>
                <a:gd name="T82" fmla="*/ 1 w 240"/>
                <a:gd name="T83" fmla="*/ 0 h 255"/>
                <a:gd name="T84" fmla="*/ 1 w 240"/>
                <a:gd name="T85" fmla="*/ 0 h 255"/>
                <a:gd name="T86" fmla="*/ 0 w 240"/>
                <a:gd name="T87" fmla="*/ 0 h 255"/>
                <a:gd name="T88" fmla="*/ 0 w 240"/>
                <a:gd name="T89" fmla="*/ 0 h 255"/>
                <a:gd name="T90" fmla="*/ 0 w 240"/>
                <a:gd name="T91" fmla="*/ 0 h 255"/>
                <a:gd name="T92" fmla="*/ 0 w 240"/>
                <a:gd name="T93" fmla="*/ 0 h 255"/>
                <a:gd name="T94" fmla="*/ 0 w 240"/>
                <a:gd name="T95" fmla="*/ 0 h 255"/>
                <a:gd name="T96" fmla="*/ 0 w 240"/>
                <a:gd name="T97" fmla="*/ 1 h 255"/>
                <a:gd name="T98" fmla="*/ 0 w 240"/>
                <a:gd name="T99" fmla="*/ 1 h 255"/>
                <a:gd name="T100" fmla="*/ 0 w 240"/>
                <a:gd name="T101" fmla="*/ 1 h 255"/>
                <a:gd name="T102" fmla="*/ 0 w 240"/>
                <a:gd name="T103" fmla="*/ 1 h 255"/>
                <a:gd name="T104" fmla="*/ 0 w 240"/>
                <a:gd name="T105" fmla="*/ 1 h 255"/>
                <a:gd name="T106" fmla="*/ 0 w 240"/>
                <a:gd name="T107" fmla="*/ 1 h 255"/>
                <a:gd name="T108" fmla="*/ 0 w 240"/>
                <a:gd name="T109" fmla="*/ 1 h 2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55"/>
                <a:gd name="T167" fmla="*/ 240 w 240"/>
                <a:gd name="T168" fmla="*/ 255 h 2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55">
                  <a:moveTo>
                    <a:pt x="43" y="237"/>
                  </a:moveTo>
                  <a:lnTo>
                    <a:pt x="36" y="229"/>
                  </a:lnTo>
                  <a:lnTo>
                    <a:pt x="21" y="204"/>
                  </a:lnTo>
                  <a:lnTo>
                    <a:pt x="7" y="168"/>
                  </a:lnTo>
                  <a:lnTo>
                    <a:pt x="0" y="121"/>
                  </a:lnTo>
                  <a:lnTo>
                    <a:pt x="4" y="96"/>
                  </a:lnTo>
                  <a:lnTo>
                    <a:pt x="13" y="73"/>
                  </a:lnTo>
                  <a:lnTo>
                    <a:pt x="20" y="62"/>
                  </a:lnTo>
                  <a:lnTo>
                    <a:pt x="25" y="52"/>
                  </a:lnTo>
                  <a:lnTo>
                    <a:pt x="40" y="33"/>
                  </a:lnTo>
                  <a:lnTo>
                    <a:pt x="61" y="18"/>
                  </a:lnTo>
                  <a:lnTo>
                    <a:pt x="71" y="12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75" y="8"/>
                  </a:lnTo>
                  <a:lnTo>
                    <a:pt x="193" y="18"/>
                  </a:lnTo>
                  <a:lnTo>
                    <a:pt x="202" y="23"/>
                  </a:lnTo>
                  <a:lnTo>
                    <a:pt x="208" y="29"/>
                  </a:lnTo>
                  <a:lnTo>
                    <a:pt x="230" y="54"/>
                  </a:lnTo>
                  <a:lnTo>
                    <a:pt x="239" y="77"/>
                  </a:lnTo>
                  <a:lnTo>
                    <a:pt x="240" y="149"/>
                  </a:lnTo>
                  <a:lnTo>
                    <a:pt x="239" y="198"/>
                  </a:lnTo>
                  <a:lnTo>
                    <a:pt x="230" y="207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91" y="235"/>
                  </a:lnTo>
                  <a:lnTo>
                    <a:pt x="182" y="240"/>
                  </a:lnTo>
                  <a:lnTo>
                    <a:pt x="175" y="245"/>
                  </a:lnTo>
                  <a:lnTo>
                    <a:pt x="163" y="252"/>
                  </a:lnTo>
                  <a:lnTo>
                    <a:pt x="149" y="255"/>
                  </a:lnTo>
                  <a:lnTo>
                    <a:pt x="102" y="253"/>
                  </a:lnTo>
                  <a:lnTo>
                    <a:pt x="79" y="249"/>
                  </a:lnTo>
                  <a:lnTo>
                    <a:pt x="82" y="224"/>
                  </a:lnTo>
                  <a:lnTo>
                    <a:pt x="166" y="165"/>
                  </a:lnTo>
                  <a:lnTo>
                    <a:pt x="175" y="123"/>
                  </a:lnTo>
                  <a:lnTo>
                    <a:pt x="174" y="84"/>
                  </a:lnTo>
                  <a:lnTo>
                    <a:pt x="168" y="70"/>
                  </a:lnTo>
                  <a:lnTo>
                    <a:pt x="159" y="58"/>
                  </a:lnTo>
                  <a:lnTo>
                    <a:pt x="153" y="54"/>
                  </a:lnTo>
                  <a:lnTo>
                    <a:pt x="148" y="50"/>
                  </a:lnTo>
                  <a:lnTo>
                    <a:pt x="133" y="46"/>
                  </a:lnTo>
                  <a:lnTo>
                    <a:pt x="101" y="43"/>
                  </a:lnTo>
                  <a:lnTo>
                    <a:pt x="75" y="47"/>
                  </a:lnTo>
                  <a:lnTo>
                    <a:pt x="53" y="62"/>
                  </a:lnTo>
                  <a:lnTo>
                    <a:pt x="36" y="84"/>
                  </a:lnTo>
                  <a:lnTo>
                    <a:pt x="33" y="117"/>
                  </a:lnTo>
                  <a:lnTo>
                    <a:pt x="36" y="135"/>
                  </a:lnTo>
                  <a:lnTo>
                    <a:pt x="42" y="153"/>
                  </a:lnTo>
                  <a:lnTo>
                    <a:pt x="49" y="168"/>
                  </a:lnTo>
                  <a:lnTo>
                    <a:pt x="55" y="182"/>
                  </a:lnTo>
                  <a:lnTo>
                    <a:pt x="61" y="193"/>
                  </a:lnTo>
                  <a:lnTo>
                    <a:pt x="43" y="23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9" name="Freeform 10"/>
            <p:cNvSpPr>
              <a:spLocks/>
            </p:cNvSpPr>
            <p:nvPr/>
          </p:nvSpPr>
          <p:spPr bwMode="auto">
            <a:xfrm>
              <a:off x="1314" y="3044"/>
              <a:ext cx="28" cy="26"/>
            </a:xfrm>
            <a:custGeom>
              <a:avLst/>
              <a:gdLst>
                <a:gd name="T0" fmla="*/ 0 w 84"/>
                <a:gd name="T1" fmla="*/ 0 h 79"/>
                <a:gd name="T2" fmla="*/ 0 w 84"/>
                <a:gd name="T3" fmla="*/ 0 h 79"/>
                <a:gd name="T4" fmla="*/ 0 w 84"/>
                <a:gd name="T5" fmla="*/ 0 h 79"/>
                <a:gd name="T6" fmla="*/ 0 w 84"/>
                <a:gd name="T7" fmla="*/ 0 h 79"/>
                <a:gd name="T8" fmla="*/ 0 w 84"/>
                <a:gd name="T9" fmla="*/ 0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5" y="0"/>
                  </a:moveTo>
                  <a:lnTo>
                    <a:pt x="84" y="49"/>
                  </a:lnTo>
                  <a:lnTo>
                    <a:pt x="62" y="79"/>
                  </a:lnTo>
                  <a:lnTo>
                    <a:pt x="0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0" name="Freeform 11"/>
            <p:cNvSpPr>
              <a:spLocks/>
            </p:cNvSpPr>
            <p:nvPr/>
          </p:nvSpPr>
          <p:spPr bwMode="auto">
            <a:xfrm>
              <a:off x="1662" y="2786"/>
              <a:ext cx="247" cy="117"/>
            </a:xfrm>
            <a:custGeom>
              <a:avLst/>
              <a:gdLst>
                <a:gd name="T0" fmla="*/ 0 w 742"/>
                <a:gd name="T1" fmla="*/ 1 h 352"/>
                <a:gd name="T2" fmla="*/ 0 w 742"/>
                <a:gd name="T3" fmla="*/ 0 h 352"/>
                <a:gd name="T4" fmla="*/ 3 w 742"/>
                <a:gd name="T5" fmla="*/ 0 h 352"/>
                <a:gd name="T6" fmla="*/ 3 w 742"/>
                <a:gd name="T7" fmla="*/ 0 h 352"/>
                <a:gd name="T8" fmla="*/ 3 w 742"/>
                <a:gd name="T9" fmla="*/ 0 h 352"/>
                <a:gd name="T10" fmla="*/ 3 w 742"/>
                <a:gd name="T11" fmla="*/ 0 h 352"/>
                <a:gd name="T12" fmla="*/ 3 w 742"/>
                <a:gd name="T13" fmla="*/ 1 h 352"/>
                <a:gd name="T14" fmla="*/ 3 w 742"/>
                <a:gd name="T15" fmla="*/ 1 h 352"/>
                <a:gd name="T16" fmla="*/ 3 w 742"/>
                <a:gd name="T17" fmla="*/ 1 h 352"/>
                <a:gd name="T18" fmla="*/ 3 w 742"/>
                <a:gd name="T19" fmla="*/ 1 h 352"/>
                <a:gd name="T20" fmla="*/ 3 w 742"/>
                <a:gd name="T21" fmla="*/ 1 h 352"/>
                <a:gd name="T22" fmla="*/ 3 w 742"/>
                <a:gd name="T23" fmla="*/ 1 h 352"/>
                <a:gd name="T24" fmla="*/ 3 w 742"/>
                <a:gd name="T25" fmla="*/ 1 h 352"/>
                <a:gd name="T26" fmla="*/ 3 w 742"/>
                <a:gd name="T27" fmla="*/ 1 h 352"/>
                <a:gd name="T28" fmla="*/ 3 w 742"/>
                <a:gd name="T29" fmla="*/ 1 h 352"/>
                <a:gd name="T30" fmla="*/ 3 w 742"/>
                <a:gd name="T31" fmla="*/ 1 h 352"/>
                <a:gd name="T32" fmla="*/ 3 w 742"/>
                <a:gd name="T33" fmla="*/ 1 h 352"/>
                <a:gd name="T34" fmla="*/ 3 w 742"/>
                <a:gd name="T35" fmla="*/ 1 h 352"/>
                <a:gd name="T36" fmla="*/ 3 w 742"/>
                <a:gd name="T37" fmla="*/ 1 h 352"/>
                <a:gd name="T38" fmla="*/ 3 w 742"/>
                <a:gd name="T39" fmla="*/ 1 h 352"/>
                <a:gd name="T40" fmla="*/ 2 w 742"/>
                <a:gd name="T41" fmla="*/ 1 h 352"/>
                <a:gd name="T42" fmla="*/ 2 w 742"/>
                <a:gd name="T43" fmla="*/ 1 h 352"/>
                <a:gd name="T44" fmla="*/ 2 w 742"/>
                <a:gd name="T45" fmla="*/ 1 h 352"/>
                <a:gd name="T46" fmla="*/ 2 w 742"/>
                <a:gd name="T47" fmla="*/ 1 h 352"/>
                <a:gd name="T48" fmla="*/ 2 w 742"/>
                <a:gd name="T49" fmla="*/ 1 h 352"/>
                <a:gd name="T50" fmla="*/ 2 w 742"/>
                <a:gd name="T51" fmla="*/ 1 h 352"/>
                <a:gd name="T52" fmla="*/ 2 w 742"/>
                <a:gd name="T53" fmla="*/ 1 h 352"/>
                <a:gd name="T54" fmla="*/ 2 w 742"/>
                <a:gd name="T55" fmla="*/ 1 h 352"/>
                <a:gd name="T56" fmla="*/ 2 w 742"/>
                <a:gd name="T57" fmla="*/ 1 h 352"/>
                <a:gd name="T58" fmla="*/ 2 w 742"/>
                <a:gd name="T59" fmla="*/ 1 h 352"/>
                <a:gd name="T60" fmla="*/ 2 w 742"/>
                <a:gd name="T61" fmla="*/ 1 h 352"/>
                <a:gd name="T62" fmla="*/ 2 w 742"/>
                <a:gd name="T63" fmla="*/ 1 h 352"/>
                <a:gd name="T64" fmla="*/ 1 w 742"/>
                <a:gd name="T65" fmla="*/ 1 h 352"/>
                <a:gd name="T66" fmla="*/ 1 w 742"/>
                <a:gd name="T67" fmla="*/ 1 h 352"/>
                <a:gd name="T68" fmla="*/ 1 w 742"/>
                <a:gd name="T69" fmla="*/ 1 h 352"/>
                <a:gd name="T70" fmla="*/ 0 w 742"/>
                <a:gd name="T71" fmla="*/ 1 h 352"/>
                <a:gd name="T72" fmla="*/ 0 w 742"/>
                <a:gd name="T73" fmla="*/ 1 h 352"/>
                <a:gd name="T74" fmla="*/ 0 w 742"/>
                <a:gd name="T75" fmla="*/ 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2"/>
                <a:gd name="T115" fmla="*/ 0 h 352"/>
                <a:gd name="T116" fmla="*/ 742 w 74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2" h="352">
                  <a:moveTo>
                    <a:pt x="0" y="250"/>
                  </a:moveTo>
                  <a:lnTo>
                    <a:pt x="75" y="0"/>
                  </a:lnTo>
                  <a:lnTo>
                    <a:pt x="676" y="32"/>
                  </a:lnTo>
                  <a:lnTo>
                    <a:pt x="689" y="47"/>
                  </a:lnTo>
                  <a:lnTo>
                    <a:pt x="702" y="66"/>
                  </a:lnTo>
                  <a:lnTo>
                    <a:pt x="716" y="88"/>
                  </a:lnTo>
                  <a:lnTo>
                    <a:pt x="738" y="147"/>
                  </a:lnTo>
                  <a:lnTo>
                    <a:pt x="742" y="182"/>
                  </a:lnTo>
                  <a:lnTo>
                    <a:pt x="741" y="215"/>
                  </a:lnTo>
                  <a:lnTo>
                    <a:pt x="733" y="249"/>
                  </a:lnTo>
                  <a:lnTo>
                    <a:pt x="722" y="277"/>
                  </a:lnTo>
                  <a:lnTo>
                    <a:pt x="716" y="289"/>
                  </a:lnTo>
                  <a:lnTo>
                    <a:pt x="711" y="300"/>
                  </a:lnTo>
                  <a:lnTo>
                    <a:pt x="698" y="319"/>
                  </a:lnTo>
                  <a:lnTo>
                    <a:pt x="684" y="334"/>
                  </a:lnTo>
                  <a:lnTo>
                    <a:pt x="678" y="341"/>
                  </a:lnTo>
                  <a:lnTo>
                    <a:pt x="671" y="345"/>
                  </a:lnTo>
                  <a:lnTo>
                    <a:pt x="657" y="351"/>
                  </a:lnTo>
                  <a:lnTo>
                    <a:pt x="642" y="352"/>
                  </a:lnTo>
                  <a:lnTo>
                    <a:pt x="621" y="350"/>
                  </a:lnTo>
                  <a:lnTo>
                    <a:pt x="607" y="344"/>
                  </a:lnTo>
                  <a:lnTo>
                    <a:pt x="591" y="340"/>
                  </a:lnTo>
                  <a:lnTo>
                    <a:pt x="571" y="333"/>
                  </a:lnTo>
                  <a:lnTo>
                    <a:pt x="551" y="326"/>
                  </a:lnTo>
                  <a:lnTo>
                    <a:pt x="529" y="319"/>
                  </a:lnTo>
                  <a:lnTo>
                    <a:pt x="507" y="311"/>
                  </a:lnTo>
                  <a:lnTo>
                    <a:pt x="483" y="304"/>
                  </a:lnTo>
                  <a:lnTo>
                    <a:pt x="458" y="296"/>
                  </a:lnTo>
                  <a:lnTo>
                    <a:pt x="435" y="289"/>
                  </a:lnTo>
                  <a:lnTo>
                    <a:pt x="413" y="282"/>
                  </a:lnTo>
                  <a:lnTo>
                    <a:pt x="388" y="277"/>
                  </a:lnTo>
                  <a:lnTo>
                    <a:pt x="367" y="272"/>
                  </a:lnTo>
                  <a:lnTo>
                    <a:pt x="328" y="268"/>
                  </a:lnTo>
                  <a:lnTo>
                    <a:pt x="235" y="264"/>
                  </a:lnTo>
                  <a:lnTo>
                    <a:pt x="126" y="257"/>
                  </a:lnTo>
                  <a:lnTo>
                    <a:pt x="38" y="252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1" name="Freeform 12"/>
            <p:cNvSpPr>
              <a:spLocks/>
            </p:cNvSpPr>
            <p:nvPr/>
          </p:nvSpPr>
          <p:spPr bwMode="auto">
            <a:xfrm>
              <a:off x="1628" y="2736"/>
              <a:ext cx="596" cy="210"/>
            </a:xfrm>
            <a:custGeom>
              <a:avLst/>
              <a:gdLst>
                <a:gd name="T0" fmla="*/ 0 w 1788"/>
                <a:gd name="T1" fmla="*/ 2 h 629"/>
                <a:gd name="T2" fmla="*/ 0 w 1788"/>
                <a:gd name="T3" fmla="*/ 1 h 629"/>
                <a:gd name="T4" fmla="*/ 0 w 1788"/>
                <a:gd name="T5" fmla="*/ 1 h 629"/>
                <a:gd name="T6" fmla="*/ 0 w 1788"/>
                <a:gd name="T7" fmla="*/ 1 h 629"/>
                <a:gd name="T8" fmla="*/ 1 w 1788"/>
                <a:gd name="T9" fmla="*/ 1 h 629"/>
                <a:gd name="T10" fmla="*/ 1 w 1788"/>
                <a:gd name="T11" fmla="*/ 1 h 629"/>
                <a:gd name="T12" fmla="*/ 1 w 1788"/>
                <a:gd name="T13" fmla="*/ 0 h 629"/>
                <a:gd name="T14" fmla="*/ 1 w 1788"/>
                <a:gd name="T15" fmla="*/ 0 h 629"/>
                <a:gd name="T16" fmla="*/ 1 w 1788"/>
                <a:gd name="T17" fmla="*/ 0 h 629"/>
                <a:gd name="T18" fmla="*/ 6 w 1788"/>
                <a:gd name="T19" fmla="*/ 0 h 629"/>
                <a:gd name="T20" fmla="*/ 6 w 1788"/>
                <a:gd name="T21" fmla="*/ 1 h 629"/>
                <a:gd name="T22" fmla="*/ 7 w 1788"/>
                <a:gd name="T23" fmla="*/ 1 h 629"/>
                <a:gd name="T24" fmla="*/ 7 w 1788"/>
                <a:gd name="T25" fmla="*/ 1 h 629"/>
                <a:gd name="T26" fmla="*/ 7 w 1788"/>
                <a:gd name="T27" fmla="*/ 1 h 629"/>
                <a:gd name="T28" fmla="*/ 7 w 1788"/>
                <a:gd name="T29" fmla="*/ 1 h 629"/>
                <a:gd name="T30" fmla="*/ 7 w 1788"/>
                <a:gd name="T31" fmla="*/ 2 h 629"/>
                <a:gd name="T32" fmla="*/ 7 w 1788"/>
                <a:gd name="T33" fmla="*/ 1 h 629"/>
                <a:gd name="T34" fmla="*/ 7 w 1788"/>
                <a:gd name="T35" fmla="*/ 1 h 629"/>
                <a:gd name="T36" fmla="*/ 7 w 1788"/>
                <a:gd name="T37" fmla="*/ 1 h 629"/>
                <a:gd name="T38" fmla="*/ 6 w 1788"/>
                <a:gd name="T39" fmla="*/ 1 h 629"/>
                <a:gd name="T40" fmla="*/ 6 w 1788"/>
                <a:gd name="T41" fmla="*/ 1 h 629"/>
                <a:gd name="T42" fmla="*/ 6 w 1788"/>
                <a:gd name="T43" fmla="*/ 1 h 629"/>
                <a:gd name="T44" fmla="*/ 6 w 1788"/>
                <a:gd name="T45" fmla="*/ 1 h 629"/>
                <a:gd name="T46" fmla="*/ 5 w 1788"/>
                <a:gd name="T47" fmla="*/ 1 h 629"/>
                <a:gd name="T48" fmla="*/ 4 w 1788"/>
                <a:gd name="T49" fmla="*/ 1 h 629"/>
                <a:gd name="T50" fmla="*/ 4 w 1788"/>
                <a:gd name="T51" fmla="*/ 1 h 629"/>
                <a:gd name="T52" fmla="*/ 4 w 1788"/>
                <a:gd name="T53" fmla="*/ 1 h 629"/>
                <a:gd name="T54" fmla="*/ 4 w 1788"/>
                <a:gd name="T55" fmla="*/ 1 h 629"/>
                <a:gd name="T56" fmla="*/ 5 w 1788"/>
                <a:gd name="T57" fmla="*/ 1 h 629"/>
                <a:gd name="T58" fmla="*/ 6 w 1788"/>
                <a:gd name="T59" fmla="*/ 1 h 629"/>
                <a:gd name="T60" fmla="*/ 6 w 1788"/>
                <a:gd name="T61" fmla="*/ 1 h 629"/>
                <a:gd name="T62" fmla="*/ 6 w 1788"/>
                <a:gd name="T63" fmla="*/ 1 h 629"/>
                <a:gd name="T64" fmla="*/ 6 w 1788"/>
                <a:gd name="T65" fmla="*/ 1 h 629"/>
                <a:gd name="T66" fmla="*/ 7 w 1788"/>
                <a:gd name="T67" fmla="*/ 2 h 629"/>
                <a:gd name="T68" fmla="*/ 7 w 1788"/>
                <a:gd name="T69" fmla="*/ 2 h 629"/>
                <a:gd name="T70" fmla="*/ 7 w 1788"/>
                <a:gd name="T71" fmla="*/ 2 h 629"/>
                <a:gd name="T72" fmla="*/ 7 w 1788"/>
                <a:gd name="T73" fmla="*/ 1 h 629"/>
                <a:gd name="T74" fmla="*/ 7 w 1788"/>
                <a:gd name="T75" fmla="*/ 1 h 629"/>
                <a:gd name="T76" fmla="*/ 7 w 1788"/>
                <a:gd name="T77" fmla="*/ 1 h 629"/>
                <a:gd name="T78" fmla="*/ 7 w 1788"/>
                <a:gd name="T79" fmla="*/ 1 h 629"/>
                <a:gd name="T80" fmla="*/ 7 w 1788"/>
                <a:gd name="T81" fmla="*/ 0 h 629"/>
                <a:gd name="T82" fmla="*/ 7 w 1788"/>
                <a:gd name="T83" fmla="*/ 0 h 629"/>
                <a:gd name="T84" fmla="*/ 6 w 1788"/>
                <a:gd name="T85" fmla="*/ 0 h 629"/>
                <a:gd name="T86" fmla="*/ 6 w 1788"/>
                <a:gd name="T87" fmla="*/ 0 h 629"/>
                <a:gd name="T88" fmla="*/ 6 w 1788"/>
                <a:gd name="T89" fmla="*/ 0 h 629"/>
                <a:gd name="T90" fmla="*/ 5 w 1788"/>
                <a:gd name="T91" fmla="*/ 0 h 629"/>
                <a:gd name="T92" fmla="*/ 4 w 1788"/>
                <a:gd name="T93" fmla="*/ 0 h 629"/>
                <a:gd name="T94" fmla="*/ 4 w 1788"/>
                <a:gd name="T95" fmla="*/ 0 h 629"/>
                <a:gd name="T96" fmla="*/ 2 w 1788"/>
                <a:gd name="T97" fmla="*/ 0 h 629"/>
                <a:gd name="T98" fmla="*/ 1 w 1788"/>
                <a:gd name="T99" fmla="*/ 0 h 629"/>
                <a:gd name="T100" fmla="*/ 1 w 1788"/>
                <a:gd name="T101" fmla="*/ 0 h 629"/>
                <a:gd name="T102" fmla="*/ 1 w 1788"/>
                <a:gd name="T103" fmla="*/ 0 h 629"/>
                <a:gd name="T104" fmla="*/ 0 w 1788"/>
                <a:gd name="T105" fmla="*/ 1 h 629"/>
                <a:gd name="T106" fmla="*/ 0 w 1788"/>
                <a:gd name="T107" fmla="*/ 2 h 6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8"/>
                <a:gd name="T163" fmla="*/ 0 h 629"/>
                <a:gd name="T164" fmla="*/ 1788 w 1788"/>
                <a:gd name="T165" fmla="*/ 629 h 6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8" h="629">
                  <a:moveTo>
                    <a:pt x="31" y="407"/>
                  </a:moveTo>
                  <a:lnTo>
                    <a:pt x="35" y="396"/>
                  </a:lnTo>
                  <a:lnTo>
                    <a:pt x="48" y="366"/>
                  </a:lnTo>
                  <a:lnTo>
                    <a:pt x="57" y="345"/>
                  </a:lnTo>
                  <a:lnTo>
                    <a:pt x="67" y="322"/>
                  </a:lnTo>
                  <a:lnTo>
                    <a:pt x="73" y="308"/>
                  </a:lnTo>
                  <a:lnTo>
                    <a:pt x="78" y="296"/>
                  </a:lnTo>
                  <a:lnTo>
                    <a:pt x="84" y="283"/>
                  </a:lnTo>
                  <a:lnTo>
                    <a:pt x="89" y="270"/>
                  </a:lnTo>
                  <a:lnTo>
                    <a:pt x="96" y="256"/>
                  </a:lnTo>
                  <a:lnTo>
                    <a:pt x="102" y="242"/>
                  </a:lnTo>
                  <a:lnTo>
                    <a:pt x="107" y="230"/>
                  </a:lnTo>
                  <a:lnTo>
                    <a:pt x="113" y="217"/>
                  </a:lnTo>
                  <a:lnTo>
                    <a:pt x="119" y="204"/>
                  </a:lnTo>
                  <a:lnTo>
                    <a:pt x="126" y="191"/>
                  </a:lnTo>
                  <a:lnTo>
                    <a:pt x="137" y="169"/>
                  </a:lnTo>
                  <a:lnTo>
                    <a:pt x="147" y="149"/>
                  </a:lnTo>
                  <a:lnTo>
                    <a:pt x="157" y="131"/>
                  </a:lnTo>
                  <a:lnTo>
                    <a:pt x="166" y="118"/>
                  </a:lnTo>
                  <a:lnTo>
                    <a:pt x="173" y="110"/>
                  </a:lnTo>
                  <a:lnTo>
                    <a:pt x="180" y="105"/>
                  </a:lnTo>
                  <a:lnTo>
                    <a:pt x="193" y="100"/>
                  </a:lnTo>
                  <a:lnTo>
                    <a:pt x="206" y="95"/>
                  </a:lnTo>
                  <a:lnTo>
                    <a:pt x="223" y="92"/>
                  </a:lnTo>
                  <a:lnTo>
                    <a:pt x="261" y="85"/>
                  </a:lnTo>
                  <a:lnTo>
                    <a:pt x="301" y="80"/>
                  </a:lnTo>
                  <a:lnTo>
                    <a:pt x="343" y="74"/>
                  </a:lnTo>
                  <a:lnTo>
                    <a:pt x="376" y="72"/>
                  </a:lnTo>
                  <a:lnTo>
                    <a:pt x="409" y="69"/>
                  </a:lnTo>
                  <a:lnTo>
                    <a:pt x="1526" y="102"/>
                  </a:lnTo>
                  <a:lnTo>
                    <a:pt x="1547" y="109"/>
                  </a:lnTo>
                  <a:lnTo>
                    <a:pt x="1566" y="118"/>
                  </a:lnTo>
                  <a:lnTo>
                    <a:pt x="1577" y="122"/>
                  </a:lnTo>
                  <a:lnTo>
                    <a:pt x="1587" y="128"/>
                  </a:lnTo>
                  <a:lnTo>
                    <a:pt x="1595" y="133"/>
                  </a:lnTo>
                  <a:lnTo>
                    <a:pt x="1604" y="140"/>
                  </a:lnTo>
                  <a:lnTo>
                    <a:pt x="1638" y="168"/>
                  </a:lnTo>
                  <a:lnTo>
                    <a:pt x="1653" y="183"/>
                  </a:lnTo>
                  <a:lnTo>
                    <a:pt x="1667" y="198"/>
                  </a:lnTo>
                  <a:lnTo>
                    <a:pt x="1679" y="213"/>
                  </a:lnTo>
                  <a:lnTo>
                    <a:pt x="1690" y="228"/>
                  </a:lnTo>
                  <a:lnTo>
                    <a:pt x="1701" y="244"/>
                  </a:lnTo>
                  <a:lnTo>
                    <a:pt x="1708" y="259"/>
                  </a:lnTo>
                  <a:lnTo>
                    <a:pt x="1725" y="304"/>
                  </a:lnTo>
                  <a:lnTo>
                    <a:pt x="1722" y="334"/>
                  </a:lnTo>
                  <a:lnTo>
                    <a:pt x="1715" y="359"/>
                  </a:lnTo>
                  <a:lnTo>
                    <a:pt x="1707" y="374"/>
                  </a:lnTo>
                  <a:lnTo>
                    <a:pt x="1703" y="380"/>
                  </a:lnTo>
                  <a:lnTo>
                    <a:pt x="1701" y="373"/>
                  </a:lnTo>
                  <a:lnTo>
                    <a:pt x="1693" y="356"/>
                  </a:lnTo>
                  <a:lnTo>
                    <a:pt x="1688" y="345"/>
                  </a:lnTo>
                  <a:lnTo>
                    <a:pt x="1679" y="332"/>
                  </a:lnTo>
                  <a:lnTo>
                    <a:pt x="1670" y="318"/>
                  </a:lnTo>
                  <a:lnTo>
                    <a:pt x="1660" y="303"/>
                  </a:lnTo>
                  <a:lnTo>
                    <a:pt x="1648" y="288"/>
                  </a:lnTo>
                  <a:lnTo>
                    <a:pt x="1634" y="272"/>
                  </a:lnTo>
                  <a:lnTo>
                    <a:pt x="1620" y="257"/>
                  </a:lnTo>
                  <a:lnTo>
                    <a:pt x="1602" y="242"/>
                  </a:lnTo>
                  <a:lnTo>
                    <a:pt x="1586" y="228"/>
                  </a:lnTo>
                  <a:lnTo>
                    <a:pt x="1575" y="223"/>
                  </a:lnTo>
                  <a:lnTo>
                    <a:pt x="1565" y="216"/>
                  </a:lnTo>
                  <a:lnTo>
                    <a:pt x="1554" y="209"/>
                  </a:lnTo>
                  <a:lnTo>
                    <a:pt x="1544" y="205"/>
                  </a:lnTo>
                  <a:lnTo>
                    <a:pt x="1533" y="201"/>
                  </a:lnTo>
                  <a:lnTo>
                    <a:pt x="1521" y="195"/>
                  </a:lnTo>
                  <a:lnTo>
                    <a:pt x="1496" y="187"/>
                  </a:lnTo>
                  <a:lnTo>
                    <a:pt x="1469" y="182"/>
                  </a:lnTo>
                  <a:lnTo>
                    <a:pt x="1438" y="175"/>
                  </a:lnTo>
                  <a:lnTo>
                    <a:pt x="1408" y="171"/>
                  </a:lnTo>
                  <a:lnTo>
                    <a:pt x="1378" y="165"/>
                  </a:lnTo>
                  <a:lnTo>
                    <a:pt x="1345" y="161"/>
                  </a:lnTo>
                  <a:lnTo>
                    <a:pt x="1277" y="155"/>
                  </a:lnTo>
                  <a:lnTo>
                    <a:pt x="1214" y="151"/>
                  </a:lnTo>
                  <a:lnTo>
                    <a:pt x="1156" y="150"/>
                  </a:lnTo>
                  <a:lnTo>
                    <a:pt x="1063" y="155"/>
                  </a:lnTo>
                  <a:lnTo>
                    <a:pt x="1032" y="162"/>
                  </a:lnTo>
                  <a:lnTo>
                    <a:pt x="1001" y="168"/>
                  </a:lnTo>
                  <a:lnTo>
                    <a:pt x="974" y="173"/>
                  </a:lnTo>
                  <a:lnTo>
                    <a:pt x="949" y="179"/>
                  </a:lnTo>
                  <a:lnTo>
                    <a:pt x="915" y="187"/>
                  </a:lnTo>
                  <a:lnTo>
                    <a:pt x="901" y="190"/>
                  </a:lnTo>
                  <a:lnTo>
                    <a:pt x="884" y="590"/>
                  </a:lnTo>
                  <a:lnTo>
                    <a:pt x="970" y="578"/>
                  </a:lnTo>
                  <a:lnTo>
                    <a:pt x="975" y="246"/>
                  </a:lnTo>
                  <a:lnTo>
                    <a:pt x="993" y="244"/>
                  </a:lnTo>
                  <a:lnTo>
                    <a:pt x="1040" y="238"/>
                  </a:lnTo>
                  <a:lnTo>
                    <a:pt x="1110" y="233"/>
                  </a:lnTo>
                  <a:lnTo>
                    <a:pt x="1193" y="227"/>
                  </a:lnTo>
                  <a:lnTo>
                    <a:pt x="1280" y="226"/>
                  </a:lnTo>
                  <a:lnTo>
                    <a:pt x="1364" y="230"/>
                  </a:lnTo>
                  <a:lnTo>
                    <a:pt x="1437" y="241"/>
                  </a:lnTo>
                  <a:lnTo>
                    <a:pt x="1466" y="249"/>
                  </a:lnTo>
                  <a:lnTo>
                    <a:pt x="1480" y="255"/>
                  </a:lnTo>
                  <a:lnTo>
                    <a:pt x="1491" y="263"/>
                  </a:lnTo>
                  <a:lnTo>
                    <a:pt x="1499" y="268"/>
                  </a:lnTo>
                  <a:lnTo>
                    <a:pt x="1508" y="274"/>
                  </a:lnTo>
                  <a:lnTo>
                    <a:pt x="1518" y="281"/>
                  </a:lnTo>
                  <a:lnTo>
                    <a:pt x="1526" y="286"/>
                  </a:lnTo>
                  <a:lnTo>
                    <a:pt x="1554" y="308"/>
                  </a:lnTo>
                  <a:lnTo>
                    <a:pt x="1575" y="330"/>
                  </a:lnTo>
                  <a:lnTo>
                    <a:pt x="1588" y="350"/>
                  </a:lnTo>
                  <a:lnTo>
                    <a:pt x="1604" y="391"/>
                  </a:lnTo>
                  <a:lnTo>
                    <a:pt x="1606" y="439"/>
                  </a:lnTo>
                  <a:lnTo>
                    <a:pt x="1599" y="534"/>
                  </a:lnTo>
                  <a:lnTo>
                    <a:pt x="1594" y="577"/>
                  </a:lnTo>
                  <a:lnTo>
                    <a:pt x="1780" y="629"/>
                  </a:lnTo>
                  <a:lnTo>
                    <a:pt x="1788" y="491"/>
                  </a:lnTo>
                  <a:lnTo>
                    <a:pt x="1787" y="377"/>
                  </a:lnTo>
                  <a:lnTo>
                    <a:pt x="1781" y="325"/>
                  </a:lnTo>
                  <a:lnTo>
                    <a:pt x="1772" y="283"/>
                  </a:lnTo>
                  <a:lnTo>
                    <a:pt x="1765" y="266"/>
                  </a:lnTo>
                  <a:lnTo>
                    <a:pt x="1757" y="248"/>
                  </a:lnTo>
                  <a:lnTo>
                    <a:pt x="1746" y="231"/>
                  </a:lnTo>
                  <a:lnTo>
                    <a:pt x="1733" y="213"/>
                  </a:lnTo>
                  <a:lnTo>
                    <a:pt x="1719" y="197"/>
                  </a:lnTo>
                  <a:lnTo>
                    <a:pt x="1704" y="182"/>
                  </a:lnTo>
                  <a:lnTo>
                    <a:pt x="1689" y="167"/>
                  </a:lnTo>
                  <a:lnTo>
                    <a:pt x="1671" y="153"/>
                  </a:lnTo>
                  <a:lnTo>
                    <a:pt x="1655" y="139"/>
                  </a:lnTo>
                  <a:lnTo>
                    <a:pt x="1646" y="133"/>
                  </a:lnTo>
                  <a:lnTo>
                    <a:pt x="1637" y="125"/>
                  </a:lnTo>
                  <a:lnTo>
                    <a:pt x="1628" y="120"/>
                  </a:lnTo>
                  <a:lnTo>
                    <a:pt x="1620" y="114"/>
                  </a:lnTo>
                  <a:lnTo>
                    <a:pt x="1610" y="110"/>
                  </a:lnTo>
                  <a:lnTo>
                    <a:pt x="1601" y="103"/>
                  </a:lnTo>
                  <a:lnTo>
                    <a:pt x="1594" y="99"/>
                  </a:lnTo>
                  <a:lnTo>
                    <a:pt x="1584" y="95"/>
                  </a:lnTo>
                  <a:lnTo>
                    <a:pt x="1576" y="89"/>
                  </a:lnTo>
                  <a:lnTo>
                    <a:pt x="1568" y="87"/>
                  </a:lnTo>
                  <a:lnTo>
                    <a:pt x="1553" y="80"/>
                  </a:lnTo>
                  <a:lnTo>
                    <a:pt x="1536" y="73"/>
                  </a:lnTo>
                  <a:lnTo>
                    <a:pt x="1517" y="67"/>
                  </a:lnTo>
                  <a:lnTo>
                    <a:pt x="1489" y="62"/>
                  </a:lnTo>
                  <a:lnTo>
                    <a:pt x="1452" y="56"/>
                  </a:lnTo>
                  <a:lnTo>
                    <a:pt x="1411" y="50"/>
                  </a:lnTo>
                  <a:lnTo>
                    <a:pt x="1362" y="43"/>
                  </a:lnTo>
                  <a:lnTo>
                    <a:pt x="1310" y="37"/>
                  </a:lnTo>
                  <a:lnTo>
                    <a:pt x="1255" y="32"/>
                  </a:lnTo>
                  <a:lnTo>
                    <a:pt x="1196" y="25"/>
                  </a:lnTo>
                  <a:lnTo>
                    <a:pt x="1136" y="19"/>
                  </a:lnTo>
                  <a:lnTo>
                    <a:pt x="1077" y="14"/>
                  </a:lnTo>
                  <a:lnTo>
                    <a:pt x="1019" y="10"/>
                  </a:lnTo>
                  <a:lnTo>
                    <a:pt x="961" y="6"/>
                  </a:lnTo>
                  <a:lnTo>
                    <a:pt x="858" y="1"/>
                  </a:lnTo>
                  <a:lnTo>
                    <a:pt x="775" y="0"/>
                  </a:lnTo>
                  <a:lnTo>
                    <a:pt x="621" y="6"/>
                  </a:lnTo>
                  <a:lnTo>
                    <a:pt x="456" y="17"/>
                  </a:lnTo>
                  <a:lnTo>
                    <a:pt x="377" y="22"/>
                  </a:lnTo>
                  <a:lnTo>
                    <a:pt x="308" y="29"/>
                  </a:lnTo>
                  <a:lnTo>
                    <a:pt x="250" y="37"/>
                  </a:lnTo>
                  <a:lnTo>
                    <a:pt x="208" y="47"/>
                  </a:lnTo>
                  <a:lnTo>
                    <a:pt x="193" y="51"/>
                  </a:lnTo>
                  <a:lnTo>
                    <a:pt x="177" y="58"/>
                  </a:lnTo>
                  <a:lnTo>
                    <a:pt x="164" y="65"/>
                  </a:lnTo>
                  <a:lnTo>
                    <a:pt x="150" y="73"/>
                  </a:lnTo>
                  <a:lnTo>
                    <a:pt x="126" y="91"/>
                  </a:lnTo>
                  <a:lnTo>
                    <a:pt x="108" y="110"/>
                  </a:lnTo>
                  <a:lnTo>
                    <a:pt x="93" y="125"/>
                  </a:lnTo>
                  <a:lnTo>
                    <a:pt x="84" y="140"/>
                  </a:lnTo>
                  <a:lnTo>
                    <a:pt x="75" y="154"/>
                  </a:lnTo>
                  <a:lnTo>
                    <a:pt x="0" y="416"/>
                  </a:lnTo>
                  <a:lnTo>
                    <a:pt x="31" y="40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2" name="Freeform 13"/>
            <p:cNvSpPr>
              <a:spLocks/>
            </p:cNvSpPr>
            <p:nvPr/>
          </p:nvSpPr>
          <p:spPr bwMode="auto">
            <a:xfrm>
              <a:off x="2029" y="2790"/>
              <a:ext cx="33" cy="137"/>
            </a:xfrm>
            <a:custGeom>
              <a:avLst/>
              <a:gdLst>
                <a:gd name="T0" fmla="*/ 0 w 99"/>
                <a:gd name="T1" fmla="*/ 0 h 410"/>
                <a:gd name="T2" fmla="*/ 0 w 99"/>
                <a:gd name="T3" fmla="*/ 2 h 410"/>
                <a:gd name="T4" fmla="*/ 0 w 99"/>
                <a:gd name="T5" fmla="*/ 2 h 410"/>
                <a:gd name="T6" fmla="*/ 0 w 99"/>
                <a:gd name="T7" fmla="*/ 0 h 410"/>
                <a:gd name="T8" fmla="*/ 0 w 99"/>
                <a:gd name="T9" fmla="*/ 0 h 410"/>
                <a:gd name="T10" fmla="*/ 0 w 99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10"/>
                <a:gd name="T20" fmla="*/ 99 w 99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10">
                  <a:moveTo>
                    <a:pt x="0" y="7"/>
                  </a:moveTo>
                  <a:lnTo>
                    <a:pt x="34" y="406"/>
                  </a:lnTo>
                  <a:lnTo>
                    <a:pt x="99" y="410"/>
                  </a:lnTo>
                  <a:lnTo>
                    <a:pt x="7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3" name="Freeform 14"/>
            <p:cNvSpPr>
              <a:spLocks/>
            </p:cNvSpPr>
            <p:nvPr/>
          </p:nvSpPr>
          <p:spPr bwMode="auto">
            <a:xfrm>
              <a:off x="2117" y="2979"/>
              <a:ext cx="235" cy="157"/>
            </a:xfrm>
            <a:custGeom>
              <a:avLst/>
              <a:gdLst>
                <a:gd name="T0" fmla="*/ 0 w 707"/>
                <a:gd name="T1" fmla="*/ 2 h 472"/>
                <a:gd name="T2" fmla="*/ 0 w 707"/>
                <a:gd name="T3" fmla="*/ 1 h 472"/>
                <a:gd name="T4" fmla="*/ 0 w 707"/>
                <a:gd name="T5" fmla="*/ 1 h 472"/>
                <a:gd name="T6" fmla="*/ 0 w 707"/>
                <a:gd name="T7" fmla="*/ 1 h 472"/>
                <a:gd name="T8" fmla="*/ 0 w 707"/>
                <a:gd name="T9" fmla="*/ 0 h 472"/>
                <a:gd name="T10" fmla="*/ 0 w 707"/>
                <a:gd name="T11" fmla="*/ 0 h 472"/>
                <a:gd name="T12" fmla="*/ 1 w 707"/>
                <a:gd name="T13" fmla="*/ 0 h 472"/>
                <a:gd name="T14" fmla="*/ 1 w 707"/>
                <a:gd name="T15" fmla="*/ 0 h 472"/>
                <a:gd name="T16" fmla="*/ 1 w 707"/>
                <a:gd name="T17" fmla="*/ 0 h 472"/>
                <a:gd name="T18" fmla="*/ 1 w 707"/>
                <a:gd name="T19" fmla="*/ 0 h 472"/>
                <a:gd name="T20" fmla="*/ 1 w 707"/>
                <a:gd name="T21" fmla="*/ 0 h 472"/>
                <a:gd name="T22" fmla="*/ 1 w 707"/>
                <a:gd name="T23" fmla="*/ 0 h 472"/>
                <a:gd name="T24" fmla="*/ 2 w 707"/>
                <a:gd name="T25" fmla="*/ 0 h 472"/>
                <a:gd name="T26" fmla="*/ 2 w 707"/>
                <a:gd name="T27" fmla="*/ 0 h 472"/>
                <a:gd name="T28" fmla="*/ 2 w 707"/>
                <a:gd name="T29" fmla="*/ 0 h 472"/>
                <a:gd name="T30" fmla="*/ 2 w 707"/>
                <a:gd name="T31" fmla="*/ 0 h 472"/>
                <a:gd name="T32" fmla="*/ 2 w 707"/>
                <a:gd name="T33" fmla="*/ 1 h 472"/>
                <a:gd name="T34" fmla="*/ 2 w 707"/>
                <a:gd name="T35" fmla="*/ 1 h 472"/>
                <a:gd name="T36" fmla="*/ 2 w 707"/>
                <a:gd name="T37" fmla="*/ 1 h 472"/>
                <a:gd name="T38" fmla="*/ 2 w 707"/>
                <a:gd name="T39" fmla="*/ 1 h 472"/>
                <a:gd name="T40" fmla="*/ 3 w 707"/>
                <a:gd name="T41" fmla="*/ 1 h 472"/>
                <a:gd name="T42" fmla="*/ 3 w 707"/>
                <a:gd name="T43" fmla="*/ 2 h 472"/>
                <a:gd name="T44" fmla="*/ 2 w 707"/>
                <a:gd name="T45" fmla="*/ 2 h 472"/>
                <a:gd name="T46" fmla="*/ 2 w 707"/>
                <a:gd name="T47" fmla="*/ 1 h 472"/>
                <a:gd name="T48" fmla="*/ 2 w 707"/>
                <a:gd name="T49" fmla="*/ 1 h 472"/>
                <a:gd name="T50" fmla="*/ 2 w 707"/>
                <a:gd name="T51" fmla="*/ 1 h 472"/>
                <a:gd name="T52" fmla="*/ 2 w 707"/>
                <a:gd name="T53" fmla="*/ 1 h 472"/>
                <a:gd name="T54" fmla="*/ 2 w 707"/>
                <a:gd name="T55" fmla="*/ 1 h 472"/>
                <a:gd name="T56" fmla="*/ 1 w 707"/>
                <a:gd name="T57" fmla="*/ 1 h 472"/>
                <a:gd name="T58" fmla="*/ 1 w 707"/>
                <a:gd name="T59" fmla="*/ 1 h 472"/>
                <a:gd name="T60" fmla="*/ 1 w 707"/>
                <a:gd name="T61" fmla="*/ 1 h 472"/>
                <a:gd name="T62" fmla="*/ 1 w 707"/>
                <a:gd name="T63" fmla="*/ 1 h 472"/>
                <a:gd name="T64" fmla="*/ 1 w 707"/>
                <a:gd name="T65" fmla="*/ 1 h 472"/>
                <a:gd name="T66" fmla="*/ 1 w 707"/>
                <a:gd name="T67" fmla="*/ 1 h 472"/>
                <a:gd name="T68" fmla="*/ 1 w 707"/>
                <a:gd name="T69" fmla="*/ 1 h 472"/>
                <a:gd name="T70" fmla="*/ 1 w 707"/>
                <a:gd name="T71" fmla="*/ 1 h 472"/>
                <a:gd name="T72" fmla="*/ 1 w 707"/>
                <a:gd name="T73" fmla="*/ 2 h 472"/>
                <a:gd name="T74" fmla="*/ 0 w 707"/>
                <a:gd name="T75" fmla="*/ 2 h 472"/>
                <a:gd name="T76" fmla="*/ 0 w 707"/>
                <a:gd name="T77" fmla="*/ 2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7"/>
                <a:gd name="T118" fmla="*/ 0 h 472"/>
                <a:gd name="T119" fmla="*/ 707 w 707"/>
                <a:gd name="T120" fmla="*/ 472 h 4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7" h="472">
                  <a:moveTo>
                    <a:pt x="30" y="424"/>
                  </a:moveTo>
                  <a:lnTo>
                    <a:pt x="31" y="373"/>
                  </a:lnTo>
                  <a:lnTo>
                    <a:pt x="34" y="321"/>
                  </a:lnTo>
                  <a:lnTo>
                    <a:pt x="41" y="260"/>
                  </a:lnTo>
                  <a:lnTo>
                    <a:pt x="47" y="227"/>
                  </a:lnTo>
                  <a:lnTo>
                    <a:pt x="54" y="193"/>
                  </a:lnTo>
                  <a:lnTo>
                    <a:pt x="60" y="161"/>
                  </a:lnTo>
                  <a:lnTo>
                    <a:pt x="71" y="131"/>
                  </a:lnTo>
                  <a:lnTo>
                    <a:pt x="77" y="118"/>
                  </a:lnTo>
                  <a:lnTo>
                    <a:pt x="84" y="105"/>
                  </a:lnTo>
                  <a:lnTo>
                    <a:pt x="91" y="92"/>
                  </a:lnTo>
                  <a:lnTo>
                    <a:pt x="98" y="80"/>
                  </a:lnTo>
                  <a:lnTo>
                    <a:pt x="114" y="61"/>
                  </a:lnTo>
                  <a:lnTo>
                    <a:pt x="133" y="47"/>
                  </a:lnTo>
                  <a:lnTo>
                    <a:pt x="143" y="40"/>
                  </a:lnTo>
                  <a:lnTo>
                    <a:pt x="154" y="34"/>
                  </a:lnTo>
                  <a:lnTo>
                    <a:pt x="165" y="30"/>
                  </a:lnTo>
                  <a:lnTo>
                    <a:pt x="175" y="25"/>
                  </a:lnTo>
                  <a:lnTo>
                    <a:pt x="187" y="22"/>
                  </a:lnTo>
                  <a:lnTo>
                    <a:pt x="197" y="16"/>
                  </a:lnTo>
                  <a:lnTo>
                    <a:pt x="220" y="11"/>
                  </a:lnTo>
                  <a:lnTo>
                    <a:pt x="242" y="7"/>
                  </a:lnTo>
                  <a:lnTo>
                    <a:pt x="266" y="3"/>
                  </a:lnTo>
                  <a:lnTo>
                    <a:pt x="311" y="0"/>
                  </a:lnTo>
                  <a:lnTo>
                    <a:pt x="357" y="7"/>
                  </a:lnTo>
                  <a:lnTo>
                    <a:pt x="398" y="18"/>
                  </a:lnTo>
                  <a:lnTo>
                    <a:pt x="419" y="26"/>
                  </a:lnTo>
                  <a:lnTo>
                    <a:pt x="427" y="32"/>
                  </a:lnTo>
                  <a:lnTo>
                    <a:pt x="437" y="37"/>
                  </a:lnTo>
                  <a:lnTo>
                    <a:pt x="470" y="63"/>
                  </a:lnTo>
                  <a:lnTo>
                    <a:pt x="485" y="78"/>
                  </a:lnTo>
                  <a:lnTo>
                    <a:pt x="500" y="95"/>
                  </a:lnTo>
                  <a:lnTo>
                    <a:pt x="515" y="114"/>
                  </a:lnTo>
                  <a:lnTo>
                    <a:pt x="530" y="131"/>
                  </a:lnTo>
                  <a:lnTo>
                    <a:pt x="545" y="150"/>
                  </a:lnTo>
                  <a:lnTo>
                    <a:pt x="561" y="168"/>
                  </a:lnTo>
                  <a:lnTo>
                    <a:pt x="573" y="186"/>
                  </a:lnTo>
                  <a:lnTo>
                    <a:pt x="585" y="204"/>
                  </a:lnTo>
                  <a:lnTo>
                    <a:pt x="596" y="220"/>
                  </a:lnTo>
                  <a:lnTo>
                    <a:pt x="607" y="235"/>
                  </a:lnTo>
                  <a:lnTo>
                    <a:pt x="625" y="260"/>
                  </a:lnTo>
                  <a:lnTo>
                    <a:pt x="641" y="283"/>
                  </a:lnTo>
                  <a:lnTo>
                    <a:pt x="704" y="305"/>
                  </a:lnTo>
                  <a:lnTo>
                    <a:pt x="707" y="377"/>
                  </a:lnTo>
                  <a:lnTo>
                    <a:pt x="479" y="439"/>
                  </a:lnTo>
                  <a:lnTo>
                    <a:pt x="475" y="400"/>
                  </a:lnTo>
                  <a:lnTo>
                    <a:pt x="470" y="363"/>
                  </a:lnTo>
                  <a:lnTo>
                    <a:pt x="459" y="316"/>
                  </a:lnTo>
                  <a:lnTo>
                    <a:pt x="452" y="293"/>
                  </a:lnTo>
                  <a:lnTo>
                    <a:pt x="443" y="270"/>
                  </a:lnTo>
                  <a:lnTo>
                    <a:pt x="434" y="248"/>
                  </a:lnTo>
                  <a:lnTo>
                    <a:pt x="423" y="227"/>
                  </a:lnTo>
                  <a:lnTo>
                    <a:pt x="409" y="208"/>
                  </a:lnTo>
                  <a:lnTo>
                    <a:pt x="393" y="193"/>
                  </a:lnTo>
                  <a:lnTo>
                    <a:pt x="384" y="187"/>
                  </a:lnTo>
                  <a:lnTo>
                    <a:pt x="376" y="182"/>
                  </a:lnTo>
                  <a:lnTo>
                    <a:pt x="366" y="176"/>
                  </a:lnTo>
                  <a:lnTo>
                    <a:pt x="357" y="173"/>
                  </a:lnTo>
                  <a:lnTo>
                    <a:pt x="337" y="171"/>
                  </a:lnTo>
                  <a:lnTo>
                    <a:pt x="317" y="169"/>
                  </a:lnTo>
                  <a:lnTo>
                    <a:pt x="278" y="177"/>
                  </a:lnTo>
                  <a:lnTo>
                    <a:pt x="260" y="186"/>
                  </a:lnTo>
                  <a:lnTo>
                    <a:pt x="252" y="191"/>
                  </a:lnTo>
                  <a:lnTo>
                    <a:pt x="242" y="197"/>
                  </a:lnTo>
                  <a:lnTo>
                    <a:pt x="235" y="201"/>
                  </a:lnTo>
                  <a:lnTo>
                    <a:pt x="227" y="206"/>
                  </a:lnTo>
                  <a:lnTo>
                    <a:pt x="212" y="220"/>
                  </a:lnTo>
                  <a:lnTo>
                    <a:pt x="184" y="248"/>
                  </a:lnTo>
                  <a:lnTo>
                    <a:pt x="172" y="263"/>
                  </a:lnTo>
                  <a:lnTo>
                    <a:pt x="162" y="277"/>
                  </a:lnTo>
                  <a:lnTo>
                    <a:pt x="146" y="304"/>
                  </a:lnTo>
                  <a:lnTo>
                    <a:pt x="136" y="327"/>
                  </a:lnTo>
                  <a:lnTo>
                    <a:pt x="129" y="370"/>
                  </a:lnTo>
                  <a:lnTo>
                    <a:pt x="128" y="418"/>
                  </a:lnTo>
                  <a:lnTo>
                    <a:pt x="128" y="472"/>
                  </a:lnTo>
                  <a:lnTo>
                    <a:pt x="0" y="464"/>
                  </a:lnTo>
                  <a:lnTo>
                    <a:pt x="30" y="42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4" name="Freeform 15"/>
            <p:cNvSpPr>
              <a:spLocks/>
            </p:cNvSpPr>
            <p:nvPr/>
          </p:nvSpPr>
          <p:spPr bwMode="auto">
            <a:xfrm>
              <a:off x="2194" y="2941"/>
              <a:ext cx="206" cy="160"/>
            </a:xfrm>
            <a:custGeom>
              <a:avLst/>
              <a:gdLst>
                <a:gd name="T0" fmla="*/ 0 w 617"/>
                <a:gd name="T1" fmla="*/ 0 h 480"/>
                <a:gd name="T2" fmla="*/ 1 w 617"/>
                <a:gd name="T3" fmla="*/ 0 h 480"/>
                <a:gd name="T4" fmla="*/ 1 w 617"/>
                <a:gd name="T5" fmla="*/ 0 h 480"/>
                <a:gd name="T6" fmla="*/ 1 w 617"/>
                <a:gd name="T7" fmla="*/ 0 h 480"/>
                <a:gd name="T8" fmla="*/ 1 w 617"/>
                <a:gd name="T9" fmla="*/ 0 h 480"/>
                <a:gd name="T10" fmla="*/ 1 w 617"/>
                <a:gd name="T11" fmla="*/ 0 h 480"/>
                <a:gd name="T12" fmla="*/ 1 w 617"/>
                <a:gd name="T13" fmla="*/ 0 h 480"/>
                <a:gd name="T14" fmla="*/ 1 w 617"/>
                <a:gd name="T15" fmla="*/ 0 h 480"/>
                <a:gd name="T16" fmla="*/ 1 w 617"/>
                <a:gd name="T17" fmla="*/ 1 h 480"/>
                <a:gd name="T18" fmla="*/ 1 w 617"/>
                <a:gd name="T19" fmla="*/ 1 h 480"/>
                <a:gd name="T20" fmla="*/ 1 w 617"/>
                <a:gd name="T21" fmla="*/ 1 h 480"/>
                <a:gd name="T22" fmla="*/ 2 w 617"/>
                <a:gd name="T23" fmla="*/ 1 h 480"/>
                <a:gd name="T24" fmla="*/ 2 w 617"/>
                <a:gd name="T25" fmla="*/ 1 h 480"/>
                <a:gd name="T26" fmla="*/ 2 w 617"/>
                <a:gd name="T27" fmla="*/ 1 h 480"/>
                <a:gd name="T28" fmla="*/ 2 w 617"/>
                <a:gd name="T29" fmla="*/ 1 h 480"/>
                <a:gd name="T30" fmla="*/ 2 w 617"/>
                <a:gd name="T31" fmla="*/ 1 h 480"/>
                <a:gd name="T32" fmla="*/ 2 w 617"/>
                <a:gd name="T33" fmla="*/ 1 h 480"/>
                <a:gd name="T34" fmla="*/ 3 w 617"/>
                <a:gd name="T35" fmla="*/ 2 h 480"/>
                <a:gd name="T36" fmla="*/ 3 w 617"/>
                <a:gd name="T37" fmla="*/ 2 h 480"/>
                <a:gd name="T38" fmla="*/ 2 w 617"/>
                <a:gd name="T39" fmla="*/ 2 h 480"/>
                <a:gd name="T40" fmla="*/ 2 w 617"/>
                <a:gd name="T41" fmla="*/ 2 h 480"/>
                <a:gd name="T42" fmla="*/ 2 w 617"/>
                <a:gd name="T43" fmla="*/ 2 h 480"/>
                <a:gd name="T44" fmla="*/ 2 w 617"/>
                <a:gd name="T45" fmla="*/ 2 h 480"/>
                <a:gd name="T46" fmla="*/ 2 w 617"/>
                <a:gd name="T47" fmla="*/ 2 h 480"/>
                <a:gd name="T48" fmla="*/ 2 w 617"/>
                <a:gd name="T49" fmla="*/ 2 h 480"/>
                <a:gd name="T50" fmla="*/ 2 w 617"/>
                <a:gd name="T51" fmla="*/ 2 h 480"/>
                <a:gd name="T52" fmla="*/ 2 w 617"/>
                <a:gd name="T53" fmla="*/ 1 h 480"/>
                <a:gd name="T54" fmla="*/ 2 w 617"/>
                <a:gd name="T55" fmla="*/ 1 h 480"/>
                <a:gd name="T56" fmla="*/ 2 w 617"/>
                <a:gd name="T57" fmla="*/ 1 h 480"/>
                <a:gd name="T58" fmla="*/ 2 w 617"/>
                <a:gd name="T59" fmla="*/ 1 h 480"/>
                <a:gd name="T60" fmla="*/ 2 w 617"/>
                <a:gd name="T61" fmla="*/ 2 h 480"/>
                <a:gd name="T62" fmla="*/ 2 w 617"/>
                <a:gd name="T63" fmla="*/ 1 h 480"/>
                <a:gd name="T64" fmla="*/ 2 w 617"/>
                <a:gd name="T65" fmla="*/ 1 h 480"/>
                <a:gd name="T66" fmla="*/ 2 w 617"/>
                <a:gd name="T67" fmla="*/ 1 h 480"/>
                <a:gd name="T68" fmla="*/ 1 w 617"/>
                <a:gd name="T69" fmla="*/ 1 h 480"/>
                <a:gd name="T70" fmla="*/ 1 w 617"/>
                <a:gd name="T71" fmla="*/ 1 h 480"/>
                <a:gd name="T72" fmla="*/ 1 w 617"/>
                <a:gd name="T73" fmla="*/ 1 h 480"/>
                <a:gd name="T74" fmla="*/ 1 w 617"/>
                <a:gd name="T75" fmla="*/ 1 h 480"/>
                <a:gd name="T76" fmla="*/ 1 w 617"/>
                <a:gd name="T77" fmla="*/ 1 h 480"/>
                <a:gd name="T78" fmla="*/ 1 w 617"/>
                <a:gd name="T79" fmla="*/ 0 h 480"/>
                <a:gd name="T80" fmla="*/ 1 w 617"/>
                <a:gd name="T81" fmla="*/ 0 h 480"/>
                <a:gd name="T82" fmla="*/ 1 w 617"/>
                <a:gd name="T83" fmla="*/ 0 h 480"/>
                <a:gd name="T84" fmla="*/ 1 w 617"/>
                <a:gd name="T85" fmla="*/ 0 h 480"/>
                <a:gd name="T86" fmla="*/ 0 w 617"/>
                <a:gd name="T87" fmla="*/ 0 h 480"/>
                <a:gd name="T88" fmla="*/ 0 w 617"/>
                <a:gd name="T89" fmla="*/ 0 h 480"/>
                <a:gd name="T90" fmla="*/ 0 w 617"/>
                <a:gd name="T91" fmla="*/ 0 h 480"/>
                <a:gd name="T92" fmla="*/ 0 w 617"/>
                <a:gd name="T93" fmla="*/ 0 h 480"/>
                <a:gd name="T94" fmla="*/ 0 w 617"/>
                <a:gd name="T95" fmla="*/ 0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7"/>
                <a:gd name="T145" fmla="*/ 0 h 480"/>
                <a:gd name="T146" fmla="*/ 617 w 61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7" h="480">
                  <a:moveTo>
                    <a:pt x="86" y="0"/>
                  </a:moveTo>
                  <a:lnTo>
                    <a:pt x="110" y="8"/>
                  </a:lnTo>
                  <a:lnTo>
                    <a:pt x="121" y="15"/>
                  </a:lnTo>
                  <a:lnTo>
                    <a:pt x="135" y="20"/>
                  </a:lnTo>
                  <a:lnTo>
                    <a:pt x="150" y="27"/>
                  </a:lnTo>
                  <a:lnTo>
                    <a:pt x="165" y="36"/>
                  </a:lnTo>
                  <a:lnTo>
                    <a:pt x="173" y="40"/>
                  </a:lnTo>
                  <a:lnTo>
                    <a:pt x="183" y="45"/>
                  </a:lnTo>
                  <a:lnTo>
                    <a:pt x="193" y="49"/>
                  </a:lnTo>
                  <a:lnTo>
                    <a:pt x="201" y="55"/>
                  </a:lnTo>
                  <a:lnTo>
                    <a:pt x="210" y="60"/>
                  </a:lnTo>
                  <a:lnTo>
                    <a:pt x="219" y="67"/>
                  </a:lnTo>
                  <a:lnTo>
                    <a:pt x="228" y="73"/>
                  </a:lnTo>
                  <a:lnTo>
                    <a:pt x="238" y="80"/>
                  </a:lnTo>
                  <a:lnTo>
                    <a:pt x="248" y="86"/>
                  </a:lnTo>
                  <a:lnTo>
                    <a:pt x="256" y="93"/>
                  </a:lnTo>
                  <a:lnTo>
                    <a:pt x="275" y="110"/>
                  </a:lnTo>
                  <a:lnTo>
                    <a:pt x="293" y="126"/>
                  </a:lnTo>
                  <a:lnTo>
                    <a:pt x="310" y="144"/>
                  </a:lnTo>
                  <a:lnTo>
                    <a:pt x="326" y="161"/>
                  </a:lnTo>
                  <a:lnTo>
                    <a:pt x="340" y="179"/>
                  </a:lnTo>
                  <a:lnTo>
                    <a:pt x="354" y="194"/>
                  </a:lnTo>
                  <a:lnTo>
                    <a:pt x="368" y="209"/>
                  </a:lnTo>
                  <a:lnTo>
                    <a:pt x="377" y="223"/>
                  </a:lnTo>
                  <a:lnTo>
                    <a:pt x="388" y="235"/>
                  </a:lnTo>
                  <a:lnTo>
                    <a:pt x="405" y="257"/>
                  </a:lnTo>
                  <a:lnTo>
                    <a:pt x="417" y="275"/>
                  </a:lnTo>
                  <a:lnTo>
                    <a:pt x="425" y="286"/>
                  </a:lnTo>
                  <a:lnTo>
                    <a:pt x="432" y="297"/>
                  </a:lnTo>
                  <a:lnTo>
                    <a:pt x="450" y="293"/>
                  </a:lnTo>
                  <a:lnTo>
                    <a:pt x="496" y="290"/>
                  </a:lnTo>
                  <a:lnTo>
                    <a:pt x="547" y="301"/>
                  </a:lnTo>
                  <a:lnTo>
                    <a:pt x="591" y="336"/>
                  </a:lnTo>
                  <a:lnTo>
                    <a:pt x="605" y="359"/>
                  </a:lnTo>
                  <a:lnTo>
                    <a:pt x="613" y="380"/>
                  </a:lnTo>
                  <a:lnTo>
                    <a:pt x="617" y="417"/>
                  </a:lnTo>
                  <a:lnTo>
                    <a:pt x="614" y="432"/>
                  </a:lnTo>
                  <a:lnTo>
                    <a:pt x="607" y="444"/>
                  </a:lnTo>
                  <a:lnTo>
                    <a:pt x="596" y="455"/>
                  </a:lnTo>
                  <a:lnTo>
                    <a:pt x="591" y="459"/>
                  </a:lnTo>
                  <a:lnTo>
                    <a:pt x="583" y="463"/>
                  </a:lnTo>
                  <a:lnTo>
                    <a:pt x="565" y="468"/>
                  </a:lnTo>
                  <a:lnTo>
                    <a:pt x="545" y="473"/>
                  </a:lnTo>
                  <a:lnTo>
                    <a:pt x="505" y="477"/>
                  </a:lnTo>
                  <a:lnTo>
                    <a:pt x="461" y="480"/>
                  </a:lnTo>
                  <a:lnTo>
                    <a:pt x="461" y="455"/>
                  </a:lnTo>
                  <a:lnTo>
                    <a:pt x="475" y="458"/>
                  </a:lnTo>
                  <a:lnTo>
                    <a:pt x="507" y="461"/>
                  </a:lnTo>
                  <a:lnTo>
                    <a:pt x="541" y="457"/>
                  </a:lnTo>
                  <a:lnTo>
                    <a:pt x="563" y="435"/>
                  </a:lnTo>
                  <a:lnTo>
                    <a:pt x="565" y="403"/>
                  </a:lnTo>
                  <a:lnTo>
                    <a:pt x="561" y="386"/>
                  </a:lnTo>
                  <a:lnTo>
                    <a:pt x="551" y="371"/>
                  </a:lnTo>
                  <a:lnTo>
                    <a:pt x="541" y="359"/>
                  </a:lnTo>
                  <a:lnTo>
                    <a:pt x="534" y="352"/>
                  </a:lnTo>
                  <a:lnTo>
                    <a:pt x="527" y="349"/>
                  </a:lnTo>
                  <a:lnTo>
                    <a:pt x="511" y="344"/>
                  </a:lnTo>
                  <a:lnTo>
                    <a:pt x="494" y="344"/>
                  </a:lnTo>
                  <a:lnTo>
                    <a:pt x="463" y="353"/>
                  </a:lnTo>
                  <a:lnTo>
                    <a:pt x="449" y="362"/>
                  </a:lnTo>
                  <a:lnTo>
                    <a:pt x="435" y="370"/>
                  </a:lnTo>
                  <a:lnTo>
                    <a:pt x="413" y="389"/>
                  </a:lnTo>
                  <a:lnTo>
                    <a:pt x="410" y="378"/>
                  </a:lnTo>
                  <a:lnTo>
                    <a:pt x="399" y="345"/>
                  </a:lnTo>
                  <a:lnTo>
                    <a:pt x="390" y="323"/>
                  </a:lnTo>
                  <a:lnTo>
                    <a:pt x="384" y="311"/>
                  </a:lnTo>
                  <a:lnTo>
                    <a:pt x="376" y="297"/>
                  </a:lnTo>
                  <a:lnTo>
                    <a:pt x="368" y="283"/>
                  </a:lnTo>
                  <a:lnTo>
                    <a:pt x="359" y="268"/>
                  </a:lnTo>
                  <a:lnTo>
                    <a:pt x="348" y="252"/>
                  </a:lnTo>
                  <a:lnTo>
                    <a:pt x="337" y="236"/>
                  </a:lnTo>
                  <a:lnTo>
                    <a:pt x="325" y="221"/>
                  </a:lnTo>
                  <a:lnTo>
                    <a:pt x="312" y="206"/>
                  </a:lnTo>
                  <a:lnTo>
                    <a:pt x="300" y="191"/>
                  </a:lnTo>
                  <a:lnTo>
                    <a:pt x="289" y="176"/>
                  </a:lnTo>
                  <a:lnTo>
                    <a:pt x="277" y="162"/>
                  </a:lnTo>
                  <a:lnTo>
                    <a:pt x="266" y="148"/>
                  </a:lnTo>
                  <a:lnTo>
                    <a:pt x="242" y="125"/>
                  </a:lnTo>
                  <a:lnTo>
                    <a:pt x="220" y="103"/>
                  </a:lnTo>
                  <a:lnTo>
                    <a:pt x="198" y="85"/>
                  </a:lnTo>
                  <a:lnTo>
                    <a:pt x="187" y="77"/>
                  </a:lnTo>
                  <a:lnTo>
                    <a:pt x="176" y="70"/>
                  </a:lnTo>
                  <a:lnTo>
                    <a:pt x="165" y="63"/>
                  </a:lnTo>
                  <a:lnTo>
                    <a:pt x="154" y="59"/>
                  </a:lnTo>
                  <a:lnTo>
                    <a:pt x="143" y="53"/>
                  </a:lnTo>
                  <a:lnTo>
                    <a:pt x="132" y="49"/>
                  </a:lnTo>
                  <a:lnTo>
                    <a:pt x="118" y="45"/>
                  </a:lnTo>
                  <a:lnTo>
                    <a:pt x="106" y="40"/>
                  </a:lnTo>
                  <a:lnTo>
                    <a:pt x="92" y="36"/>
                  </a:lnTo>
                  <a:lnTo>
                    <a:pt x="80" y="31"/>
                  </a:lnTo>
                  <a:lnTo>
                    <a:pt x="55" y="23"/>
                  </a:lnTo>
                  <a:lnTo>
                    <a:pt x="33" y="18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5" name="Freeform 16"/>
            <p:cNvSpPr>
              <a:spLocks/>
            </p:cNvSpPr>
            <p:nvPr/>
          </p:nvSpPr>
          <p:spPr bwMode="auto">
            <a:xfrm>
              <a:off x="2130" y="3075"/>
              <a:ext cx="232" cy="132"/>
            </a:xfrm>
            <a:custGeom>
              <a:avLst/>
              <a:gdLst>
                <a:gd name="T0" fmla="*/ 0 w 696"/>
                <a:gd name="T1" fmla="*/ 1 h 395"/>
                <a:gd name="T2" fmla="*/ 0 w 696"/>
                <a:gd name="T3" fmla="*/ 1 h 395"/>
                <a:gd name="T4" fmla="*/ 0 w 696"/>
                <a:gd name="T5" fmla="*/ 1 h 395"/>
                <a:gd name="T6" fmla="*/ 0 w 696"/>
                <a:gd name="T7" fmla="*/ 1 h 395"/>
                <a:gd name="T8" fmla="*/ 0 w 696"/>
                <a:gd name="T9" fmla="*/ 1 h 395"/>
                <a:gd name="T10" fmla="*/ 0 w 696"/>
                <a:gd name="T11" fmla="*/ 2 h 395"/>
                <a:gd name="T12" fmla="*/ 1 w 696"/>
                <a:gd name="T13" fmla="*/ 2 h 395"/>
                <a:gd name="T14" fmla="*/ 1 w 696"/>
                <a:gd name="T15" fmla="*/ 2 h 395"/>
                <a:gd name="T16" fmla="*/ 1 w 696"/>
                <a:gd name="T17" fmla="*/ 2 h 395"/>
                <a:gd name="T18" fmla="*/ 1 w 696"/>
                <a:gd name="T19" fmla="*/ 2 h 395"/>
                <a:gd name="T20" fmla="*/ 1 w 696"/>
                <a:gd name="T21" fmla="*/ 2 h 395"/>
                <a:gd name="T22" fmla="*/ 1 w 696"/>
                <a:gd name="T23" fmla="*/ 2 h 395"/>
                <a:gd name="T24" fmla="*/ 2 w 696"/>
                <a:gd name="T25" fmla="*/ 1 h 395"/>
                <a:gd name="T26" fmla="*/ 2 w 696"/>
                <a:gd name="T27" fmla="*/ 1 h 395"/>
                <a:gd name="T28" fmla="*/ 2 w 696"/>
                <a:gd name="T29" fmla="*/ 1 h 395"/>
                <a:gd name="T30" fmla="*/ 2 w 696"/>
                <a:gd name="T31" fmla="*/ 1 h 395"/>
                <a:gd name="T32" fmla="*/ 2 w 696"/>
                <a:gd name="T33" fmla="*/ 1 h 395"/>
                <a:gd name="T34" fmla="*/ 2 w 696"/>
                <a:gd name="T35" fmla="*/ 1 h 395"/>
                <a:gd name="T36" fmla="*/ 3 w 696"/>
                <a:gd name="T37" fmla="*/ 1 h 395"/>
                <a:gd name="T38" fmla="*/ 3 w 696"/>
                <a:gd name="T39" fmla="*/ 1 h 395"/>
                <a:gd name="T40" fmla="*/ 3 w 696"/>
                <a:gd name="T41" fmla="*/ 1 h 395"/>
                <a:gd name="T42" fmla="*/ 2 w 696"/>
                <a:gd name="T43" fmla="*/ 1 h 395"/>
                <a:gd name="T44" fmla="*/ 2 w 696"/>
                <a:gd name="T45" fmla="*/ 0 h 395"/>
                <a:gd name="T46" fmla="*/ 2 w 696"/>
                <a:gd name="T47" fmla="*/ 1 h 395"/>
                <a:gd name="T48" fmla="*/ 2 w 696"/>
                <a:gd name="T49" fmla="*/ 1 h 395"/>
                <a:gd name="T50" fmla="*/ 2 w 696"/>
                <a:gd name="T51" fmla="*/ 1 h 395"/>
                <a:gd name="T52" fmla="*/ 1 w 696"/>
                <a:gd name="T53" fmla="*/ 1 h 395"/>
                <a:gd name="T54" fmla="*/ 1 w 696"/>
                <a:gd name="T55" fmla="*/ 1 h 395"/>
                <a:gd name="T56" fmla="*/ 1 w 696"/>
                <a:gd name="T57" fmla="*/ 1 h 395"/>
                <a:gd name="T58" fmla="*/ 1 w 696"/>
                <a:gd name="T59" fmla="*/ 1 h 395"/>
                <a:gd name="T60" fmla="*/ 1 w 696"/>
                <a:gd name="T61" fmla="*/ 1 h 395"/>
                <a:gd name="T62" fmla="*/ 1 w 696"/>
                <a:gd name="T63" fmla="*/ 1 h 395"/>
                <a:gd name="T64" fmla="*/ 1 w 696"/>
                <a:gd name="T65" fmla="*/ 1 h 395"/>
                <a:gd name="T66" fmla="*/ 1 w 696"/>
                <a:gd name="T67" fmla="*/ 1 h 395"/>
                <a:gd name="T68" fmla="*/ 1 w 696"/>
                <a:gd name="T69" fmla="*/ 1 h 395"/>
                <a:gd name="T70" fmla="*/ 0 w 696"/>
                <a:gd name="T71" fmla="*/ 1 h 395"/>
                <a:gd name="T72" fmla="*/ 0 w 696"/>
                <a:gd name="T73" fmla="*/ 1 h 395"/>
                <a:gd name="T74" fmla="*/ 0 w 696"/>
                <a:gd name="T75" fmla="*/ 1 h 395"/>
                <a:gd name="T76" fmla="*/ 0 w 696"/>
                <a:gd name="T77" fmla="*/ 1 h 395"/>
                <a:gd name="T78" fmla="*/ 0 w 696"/>
                <a:gd name="T79" fmla="*/ 1 h 3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6"/>
                <a:gd name="T121" fmla="*/ 0 h 395"/>
                <a:gd name="T122" fmla="*/ 696 w 696"/>
                <a:gd name="T123" fmla="*/ 395 h 3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6" h="395">
                  <a:moveTo>
                    <a:pt x="1" y="124"/>
                  </a:moveTo>
                  <a:lnTo>
                    <a:pt x="0" y="204"/>
                  </a:lnTo>
                  <a:lnTo>
                    <a:pt x="7" y="240"/>
                  </a:lnTo>
                  <a:lnTo>
                    <a:pt x="14" y="258"/>
                  </a:lnTo>
                  <a:lnTo>
                    <a:pt x="22" y="277"/>
                  </a:lnTo>
                  <a:lnTo>
                    <a:pt x="33" y="293"/>
                  </a:lnTo>
                  <a:lnTo>
                    <a:pt x="44" y="313"/>
                  </a:lnTo>
                  <a:lnTo>
                    <a:pt x="59" y="329"/>
                  </a:lnTo>
                  <a:lnTo>
                    <a:pt x="79" y="346"/>
                  </a:lnTo>
                  <a:lnTo>
                    <a:pt x="87" y="353"/>
                  </a:lnTo>
                  <a:lnTo>
                    <a:pt x="98" y="359"/>
                  </a:lnTo>
                  <a:lnTo>
                    <a:pt x="108" y="365"/>
                  </a:lnTo>
                  <a:lnTo>
                    <a:pt x="119" y="370"/>
                  </a:lnTo>
                  <a:lnTo>
                    <a:pt x="128" y="375"/>
                  </a:lnTo>
                  <a:lnTo>
                    <a:pt x="139" y="379"/>
                  </a:lnTo>
                  <a:lnTo>
                    <a:pt x="160" y="386"/>
                  </a:lnTo>
                  <a:lnTo>
                    <a:pt x="182" y="391"/>
                  </a:lnTo>
                  <a:lnTo>
                    <a:pt x="201" y="394"/>
                  </a:lnTo>
                  <a:lnTo>
                    <a:pt x="243" y="395"/>
                  </a:lnTo>
                  <a:lnTo>
                    <a:pt x="281" y="393"/>
                  </a:lnTo>
                  <a:lnTo>
                    <a:pt x="316" y="384"/>
                  </a:lnTo>
                  <a:lnTo>
                    <a:pt x="329" y="379"/>
                  </a:lnTo>
                  <a:lnTo>
                    <a:pt x="343" y="373"/>
                  </a:lnTo>
                  <a:lnTo>
                    <a:pt x="356" y="366"/>
                  </a:lnTo>
                  <a:lnTo>
                    <a:pt x="365" y="361"/>
                  </a:lnTo>
                  <a:lnTo>
                    <a:pt x="375" y="354"/>
                  </a:lnTo>
                  <a:lnTo>
                    <a:pt x="383" y="347"/>
                  </a:lnTo>
                  <a:lnTo>
                    <a:pt x="400" y="333"/>
                  </a:lnTo>
                  <a:lnTo>
                    <a:pt x="416" y="320"/>
                  </a:lnTo>
                  <a:lnTo>
                    <a:pt x="431" y="307"/>
                  </a:lnTo>
                  <a:lnTo>
                    <a:pt x="452" y="288"/>
                  </a:lnTo>
                  <a:lnTo>
                    <a:pt x="462" y="280"/>
                  </a:lnTo>
                  <a:lnTo>
                    <a:pt x="477" y="285"/>
                  </a:lnTo>
                  <a:lnTo>
                    <a:pt x="493" y="288"/>
                  </a:lnTo>
                  <a:lnTo>
                    <a:pt x="515" y="292"/>
                  </a:lnTo>
                  <a:lnTo>
                    <a:pt x="565" y="295"/>
                  </a:lnTo>
                  <a:lnTo>
                    <a:pt x="613" y="287"/>
                  </a:lnTo>
                  <a:lnTo>
                    <a:pt x="633" y="278"/>
                  </a:lnTo>
                  <a:lnTo>
                    <a:pt x="641" y="270"/>
                  </a:lnTo>
                  <a:lnTo>
                    <a:pt x="651" y="263"/>
                  </a:lnTo>
                  <a:lnTo>
                    <a:pt x="675" y="233"/>
                  </a:lnTo>
                  <a:lnTo>
                    <a:pt x="692" y="208"/>
                  </a:lnTo>
                  <a:lnTo>
                    <a:pt x="696" y="196"/>
                  </a:lnTo>
                  <a:lnTo>
                    <a:pt x="470" y="189"/>
                  </a:lnTo>
                  <a:lnTo>
                    <a:pt x="487" y="93"/>
                  </a:lnTo>
                  <a:lnTo>
                    <a:pt x="419" y="0"/>
                  </a:lnTo>
                  <a:lnTo>
                    <a:pt x="416" y="113"/>
                  </a:lnTo>
                  <a:lnTo>
                    <a:pt x="411" y="160"/>
                  </a:lnTo>
                  <a:lnTo>
                    <a:pt x="401" y="204"/>
                  </a:lnTo>
                  <a:lnTo>
                    <a:pt x="394" y="225"/>
                  </a:lnTo>
                  <a:lnTo>
                    <a:pt x="386" y="244"/>
                  </a:lnTo>
                  <a:lnTo>
                    <a:pt x="378" y="260"/>
                  </a:lnTo>
                  <a:lnTo>
                    <a:pt x="367" y="273"/>
                  </a:lnTo>
                  <a:lnTo>
                    <a:pt x="354" y="285"/>
                  </a:lnTo>
                  <a:lnTo>
                    <a:pt x="340" y="296"/>
                  </a:lnTo>
                  <a:lnTo>
                    <a:pt x="334" y="302"/>
                  </a:lnTo>
                  <a:lnTo>
                    <a:pt x="327" y="306"/>
                  </a:lnTo>
                  <a:lnTo>
                    <a:pt x="318" y="311"/>
                  </a:lnTo>
                  <a:lnTo>
                    <a:pt x="312" y="315"/>
                  </a:lnTo>
                  <a:lnTo>
                    <a:pt x="303" y="320"/>
                  </a:lnTo>
                  <a:lnTo>
                    <a:pt x="296" y="324"/>
                  </a:lnTo>
                  <a:lnTo>
                    <a:pt x="280" y="331"/>
                  </a:lnTo>
                  <a:lnTo>
                    <a:pt x="263" y="335"/>
                  </a:lnTo>
                  <a:lnTo>
                    <a:pt x="248" y="339"/>
                  </a:lnTo>
                  <a:lnTo>
                    <a:pt x="216" y="342"/>
                  </a:lnTo>
                  <a:lnTo>
                    <a:pt x="188" y="336"/>
                  </a:lnTo>
                  <a:lnTo>
                    <a:pt x="175" y="329"/>
                  </a:lnTo>
                  <a:lnTo>
                    <a:pt x="161" y="321"/>
                  </a:lnTo>
                  <a:lnTo>
                    <a:pt x="141" y="295"/>
                  </a:lnTo>
                  <a:lnTo>
                    <a:pt x="134" y="280"/>
                  </a:lnTo>
                  <a:lnTo>
                    <a:pt x="126" y="265"/>
                  </a:lnTo>
                  <a:lnTo>
                    <a:pt x="119" y="249"/>
                  </a:lnTo>
                  <a:lnTo>
                    <a:pt x="112" y="236"/>
                  </a:lnTo>
                  <a:lnTo>
                    <a:pt x="105" y="222"/>
                  </a:lnTo>
                  <a:lnTo>
                    <a:pt x="99" y="209"/>
                  </a:lnTo>
                  <a:lnTo>
                    <a:pt x="90" y="186"/>
                  </a:lnTo>
                  <a:lnTo>
                    <a:pt x="76" y="153"/>
                  </a:lnTo>
                  <a:lnTo>
                    <a:pt x="70" y="141"/>
                  </a:lnTo>
                  <a:lnTo>
                    <a:pt x="1" y="12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6" name="Freeform 17"/>
            <p:cNvSpPr>
              <a:spLocks/>
            </p:cNvSpPr>
            <p:nvPr/>
          </p:nvSpPr>
          <p:spPr bwMode="auto">
            <a:xfrm>
              <a:off x="2197" y="3078"/>
              <a:ext cx="48" cy="72"/>
            </a:xfrm>
            <a:custGeom>
              <a:avLst/>
              <a:gdLst>
                <a:gd name="T0" fmla="*/ 0 w 145"/>
                <a:gd name="T1" fmla="*/ 0 h 218"/>
                <a:gd name="T2" fmla="*/ 0 w 145"/>
                <a:gd name="T3" fmla="*/ 0 h 218"/>
                <a:gd name="T4" fmla="*/ 0 w 145"/>
                <a:gd name="T5" fmla="*/ 1 h 218"/>
                <a:gd name="T6" fmla="*/ 0 w 145"/>
                <a:gd name="T7" fmla="*/ 1 h 218"/>
                <a:gd name="T8" fmla="*/ 0 w 145"/>
                <a:gd name="T9" fmla="*/ 1 h 218"/>
                <a:gd name="T10" fmla="*/ 1 w 145"/>
                <a:gd name="T11" fmla="*/ 1 h 218"/>
                <a:gd name="T12" fmla="*/ 1 w 145"/>
                <a:gd name="T13" fmla="*/ 0 h 218"/>
                <a:gd name="T14" fmla="*/ 1 w 145"/>
                <a:gd name="T15" fmla="*/ 0 h 218"/>
                <a:gd name="T16" fmla="*/ 0 w 145"/>
                <a:gd name="T17" fmla="*/ 0 h 218"/>
                <a:gd name="T18" fmla="*/ 0 w 145"/>
                <a:gd name="T19" fmla="*/ 0 h 218"/>
                <a:gd name="T20" fmla="*/ 0 w 145"/>
                <a:gd name="T21" fmla="*/ 0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18"/>
                <a:gd name="T35" fmla="*/ 145 w 14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18">
                  <a:moveTo>
                    <a:pt x="41" y="8"/>
                  </a:moveTo>
                  <a:lnTo>
                    <a:pt x="0" y="61"/>
                  </a:lnTo>
                  <a:lnTo>
                    <a:pt x="1" y="147"/>
                  </a:lnTo>
                  <a:lnTo>
                    <a:pt x="40" y="218"/>
                  </a:lnTo>
                  <a:lnTo>
                    <a:pt x="96" y="211"/>
                  </a:lnTo>
                  <a:lnTo>
                    <a:pt x="131" y="164"/>
                  </a:lnTo>
                  <a:lnTo>
                    <a:pt x="145" y="92"/>
                  </a:lnTo>
                  <a:lnTo>
                    <a:pt x="123" y="35"/>
                  </a:lnTo>
                  <a:lnTo>
                    <a:pt x="88" y="0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7" name="Freeform 18"/>
            <p:cNvSpPr>
              <a:spLocks/>
            </p:cNvSpPr>
            <p:nvPr/>
          </p:nvSpPr>
          <p:spPr bwMode="auto">
            <a:xfrm>
              <a:off x="1615" y="3081"/>
              <a:ext cx="534" cy="194"/>
            </a:xfrm>
            <a:custGeom>
              <a:avLst/>
              <a:gdLst>
                <a:gd name="T0" fmla="*/ 0 w 1602"/>
                <a:gd name="T1" fmla="*/ 1 h 581"/>
                <a:gd name="T2" fmla="*/ 0 w 1602"/>
                <a:gd name="T3" fmla="*/ 2 h 581"/>
                <a:gd name="T4" fmla="*/ 0 w 1602"/>
                <a:gd name="T5" fmla="*/ 2 h 581"/>
                <a:gd name="T6" fmla="*/ 0 w 1602"/>
                <a:gd name="T7" fmla="*/ 2 h 581"/>
                <a:gd name="T8" fmla="*/ 0 w 1602"/>
                <a:gd name="T9" fmla="*/ 2 h 581"/>
                <a:gd name="T10" fmla="*/ 0 w 1602"/>
                <a:gd name="T11" fmla="*/ 2 h 581"/>
                <a:gd name="T12" fmla="*/ 1 w 1602"/>
                <a:gd name="T13" fmla="*/ 2 h 581"/>
                <a:gd name="T14" fmla="*/ 1 w 1602"/>
                <a:gd name="T15" fmla="*/ 2 h 581"/>
                <a:gd name="T16" fmla="*/ 1 w 1602"/>
                <a:gd name="T17" fmla="*/ 2 h 581"/>
                <a:gd name="T18" fmla="*/ 1 w 1602"/>
                <a:gd name="T19" fmla="*/ 2 h 581"/>
                <a:gd name="T20" fmla="*/ 1 w 1602"/>
                <a:gd name="T21" fmla="*/ 2 h 581"/>
                <a:gd name="T22" fmla="*/ 1 w 1602"/>
                <a:gd name="T23" fmla="*/ 2 h 581"/>
                <a:gd name="T24" fmla="*/ 1 w 1602"/>
                <a:gd name="T25" fmla="*/ 2 h 581"/>
                <a:gd name="T26" fmla="*/ 2 w 1602"/>
                <a:gd name="T27" fmla="*/ 2 h 581"/>
                <a:gd name="T28" fmla="*/ 2 w 1602"/>
                <a:gd name="T29" fmla="*/ 2 h 581"/>
                <a:gd name="T30" fmla="*/ 2 w 1602"/>
                <a:gd name="T31" fmla="*/ 2 h 581"/>
                <a:gd name="T32" fmla="*/ 2 w 1602"/>
                <a:gd name="T33" fmla="*/ 2 h 581"/>
                <a:gd name="T34" fmla="*/ 2 w 1602"/>
                <a:gd name="T35" fmla="*/ 2 h 581"/>
                <a:gd name="T36" fmla="*/ 2 w 1602"/>
                <a:gd name="T37" fmla="*/ 2 h 581"/>
                <a:gd name="T38" fmla="*/ 2 w 1602"/>
                <a:gd name="T39" fmla="*/ 2 h 581"/>
                <a:gd name="T40" fmla="*/ 7 w 1602"/>
                <a:gd name="T41" fmla="*/ 1 h 581"/>
                <a:gd name="T42" fmla="*/ 3 w 1602"/>
                <a:gd name="T43" fmla="*/ 1 h 581"/>
                <a:gd name="T44" fmla="*/ 2 w 1602"/>
                <a:gd name="T45" fmla="*/ 0 h 581"/>
                <a:gd name="T46" fmla="*/ 2 w 1602"/>
                <a:gd name="T47" fmla="*/ 1 h 581"/>
                <a:gd name="T48" fmla="*/ 2 w 1602"/>
                <a:gd name="T49" fmla="*/ 1 h 581"/>
                <a:gd name="T50" fmla="*/ 2 w 1602"/>
                <a:gd name="T51" fmla="*/ 2 h 581"/>
                <a:gd name="T52" fmla="*/ 2 w 1602"/>
                <a:gd name="T53" fmla="*/ 2 h 581"/>
                <a:gd name="T54" fmla="*/ 2 w 1602"/>
                <a:gd name="T55" fmla="*/ 2 h 581"/>
                <a:gd name="T56" fmla="*/ 2 w 1602"/>
                <a:gd name="T57" fmla="*/ 2 h 581"/>
                <a:gd name="T58" fmla="*/ 2 w 1602"/>
                <a:gd name="T59" fmla="*/ 2 h 581"/>
                <a:gd name="T60" fmla="*/ 2 w 1602"/>
                <a:gd name="T61" fmla="*/ 2 h 581"/>
                <a:gd name="T62" fmla="*/ 2 w 1602"/>
                <a:gd name="T63" fmla="*/ 2 h 581"/>
                <a:gd name="T64" fmla="*/ 1 w 1602"/>
                <a:gd name="T65" fmla="*/ 2 h 581"/>
                <a:gd name="T66" fmla="*/ 1 w 1602"/>
                <a:gd name="T67" fmla="*/ 2 h 581"/>
                <a:gd name="T68" fmla="*/ 1 w 1602"/>
                <a:gd name="T69" fmla="*/ 2 h 581"/>
                <a:gd name="T70" fmla="*/ 1 w 1602"/>
                <a:gd name="T71" fmla="*/ 2 h 581"/>
                <a:gd name="T72" fmla="*/ 1 w 1602"/>
                <a:gd name="T73" fmla="*/ 2 h 581"/>
                <a:gd name="T74" fmla="*/ 1 w 1602"/>
                <a:gd name="T75" fmla="*/ 2 h 581"/>
                <a:gd name="T76" fmla="*/ 1 w 1602"/>
                <a:gd name="T77" fmla="*/ 1 h 581"/>
                <a:gd name="T78" fmla="*/ 1 w 1602"/>
                <a:gd name="T79" fmla="*/ 1 h 581"/>
                <a:gd name="T80" fmla="*/ 1 w 1602"/>
                <a:gd name="T81" fmla="*/ 0 h 581"/>
                <a:gd name="T82" fmla="*/ 1 w 1602"/>
                <a:gd name="T83" fmla="*/ 0 h 581"/>
                <a:gd name="T84" fmla="*/ 0 w 1602"/>
                <a:gd name="T85" fmla="*/ 1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2"/>
                <a:gd name="T130" fmla="*/ 0 h 581"/>
                <a:gd name="T131" fmla="*/ 1602 w 1602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2" h="581">
                  <a:moveTo>
                    <a:pt x="0" y="275"/>
                  </a:moveTo>
                  <a:lnTo>
                    <a:pt x="2" y="303"/>
                  </a:lnTo>
                  <a:lnTo>
                    <a:pt x="5" y="333"/>
                  </a:lnTo>
                  <a:lnTo>
                    <a:pt x="13" y="369"/>
                  </a:lnTo>
                  <a:lnTo>
                    <a:pt x="20" y="389"/>
                  </a:lnTo>
                  <a:lnTo>
                    <a:pt x="28" y="410"/>
                  </a:lnTo>
                  <a:lnTo>
                    <a:pt x="38" y="431"/>
                  </a:lnTo>
                  <a:lnTo>
                    <a:pt x="51" y="451"/>
                  </a:lnTo>
                  <a:lnTo>
                    <a:pt x="67" y="470"/>
                  </a:lnTo>
                  <a:lnTo>
                    <a:pt x="84" y="490"/>
                  </a:lnTo>
                  <a:lnTo>
                    <a:pt x="106" y="506"/>
                  </a:lnTo>
                  <a:lnTo>
                    <a:pt x="112" y="510"/>
                  </a:lnTo>
                  <a:lnTo>
                    <a:pt x="118" y="514"/>
                  </a:lnTo>
                  <a:lnTo>
                    <a:pt x="130" y="521"/>
                  </a:lnTo>
                  <a:lnTo>
                    <a:pt x="144" y="528"/>
                  </a:lnTo>
                  <a:lnTo>
                    <a:pt x="157" y="537"/>
                  </a:lnTo>
                  <a:lnTo>
                    <a:pt x="170" y="542"/>
                  </a:lnTo>
                  <a:lnTo>
                    <a:pt x="182" y="546"/>
                  </a:lnTo>
                  <a:lnTo>
                    <a:pt x="195" y="552"/>
                  </a:lnTo>
                  <a:lnTo>
                    <a:pt x="206" y="557"/>
                  </a:lnTo>
                  <a:lnTo>
                    <a:pt x="218" y="560"/>
                  </a:lnTo>
                  <a:lnTo>
                    <a:pt x="231" y="565"/>
                  </a:lnTo>
                  <a:lnTo>
                    <a:pt x="253" y="571"/>
                  </a:lnTo>
                  <a:lnTo>
                    <a:pt x="275" y="575"/>
                  </a:lnTo>
                  <a:lnTo>
                    <a:pt x="317" y="581"/>
                  </a:lnTo>
                  <a:lnTo>
                    <a:pt x="355" y="581"/>
                  </a:lnTo>
                  <a:lnTo>
                    <a:pt x="392" y="575"/>
                  </a:lnTo>
                  <a:lnTo>
                    <a:pt x="423" y="567"/>
                  </a:lnTo>
                  <a:lnTo>
                    <a:pt x="440" y="561"/>
                  </a:lnTo>
                  <a:lnTo>
                    <a:pt x="454" y="554"/>
                  </a:lnTo>
                  <a:lnTo>
                    <a:pt x="468" y="548"/>
                  </a:lnTo>
                  <a:lnTo>
                    <a:pt x="481" y="539"/>
                  </a:lnTo>
                  <a:lnTo>
                    <a:pt x="495" y="530"/>
                  </a:lnTo>
                  <a:lnTo>
                    <a:pt x="502" y="526"/>
                  </a:lnTo>
                  <a:lnTo>
                    <a:pt x="507" y="521"/>
                  </a:lnTo>
                  <a:lnTo>
                    <a:pt x="531" y="502"/>
                  </a:lnTo>
                  <a:lnTo>
                    <a:pt x="552" y="483"/>
                  </a:lnTo>
                  <a:lnTo>
                    <a:pt x="568" y="465"/>
                  </a:lnTo>
                  <a:lnTo>
                    <a:pt x="581" y="451"/>
                  </a:lnTo>
                  <a:lnTo>
                    <a:pt x="592" y="437"/>
                  </a:lnTo>
                  <a:lnTo>
                    <a:pt x="1180" y="307"/>
                  </a:lnTo>
                  <a:lnTo>
                    <a:pt x="1602" y="279"/>
                  </a:lnTo>
                  <a:lnTo>
                    <a:pt x="1595" y="192"/>
                  </a:lnTo>
                  <a:lnTo>
                    <a:pt x="612" y="294"/>
                  </a:lnTo>
                  <a:lnTo>
                    <a:pt x="619" y="165"/>
                  </a:lnTo>
                  <a:lnTo>
                    <a:pt x="579" y="91"/>
                  </a:lnTo>
                  <a:lnTo>
                    <a:pt x="579" y="224"/>
                  </a:lnTo>
                  <a:lnTo>
                    <a:pt x="575" y="281"/>
                  </a:lnTo>
                  <a:lnTo>
                    <a:pt x="567" y="336"/>
                  </a:lnTo>
                  <a:lnTo>
                    <a:pt x="561" y="360"/>
                  </a:lnTo>
                  <a:lnTo>
                    <a:pt x="554" y="385"/>
                  </a:lnTo>
                  <a:lnTo>
                    <a:pt x="545" y="406"/>
                  </a:lnTo>
                  <a:lnTo>
                    <a:pt x="534" y="424"/>
                  </a:lnTo>
                  <a:lnTo>
                    <a:pt x="521" y="440"/>
                  </a:lnTo>
                  <a:lnTo>
                    <a:pt x="509" y="454"/>
                  </a:lnTo>
                  <a:lnTo>
                    <a:pt x="495" y="468"/>
                  </a:lnTo>
                  <a:lnTo>
                    <a:pt x="481" y="479"/>
                  </a:lnTo>
                  <a:lnTo>
                    <a:pt x="473" y="483"/>
                  </a:lnTo>
                  <a:lnTo>
                    <a:pt x="466" y="488"/>
                  </a:lnTo>
                  <a:lnTo>
                    <a:pt x="458" y="492"/>
                  </a:lnTo>
                  <a:lnTo>
                    <a:pt x="450" y="497"/>
                  </a:lnTo>
                  <a:lnTo>
                    <a:pt x="434" y="505"/>
                  </a:lnTo>
                  <a:lnTo>
                    <a:pt x="418" y="510"/>
                  </a:lnTo>
                  <a:lnTo>
                    <a:pt x="401" y="513"/>
                  </a:lnTo>
                  <a:lnTo>
                    <a:pt x="386" y="516"/>
                  </a:lnTo>
                  <a:lnTo>
                    <a:pt x="353" y="517"/>
                  </a:lnTo>
                  <a:lnTo>
                    <a:pt x="321" y="512"/>
                  </a:lnTo>
                  <a:lnTo>
                    <a:pt x="293" y="499"/>
                  </a:lnTo>
                  <a:lnTo>
                    <a:pt x="277" y="494"/>
                  </a:lnTo>
                  <a:lnTo>
                    <a:pt x="265" y="487"/>
                  </a:lnTo>
                  <a:lnTo>
                    <a:pt x="251" y="483"/>
                  </a:lnTo>
                  <a:lnTo>
                    <a:pt x="242" y="477"/>
                  </a:lnTo>
                  <a:lnTo>
                    <a:pt x="221" y="468"/>
                  </a:lnTo>
                  <a:lnTo>
                    <a:pt x="204" y="459"/>
                  </a:lnTo>
                  <a:lnTo>
                    <a:pt x="178" y="429"/>
                  </a:lnTo>
                  <a:lnTo>
                    <a:pt x="157" y="376"/>
                  </a:lnTo>
                  <a:lnTo>
                    <a:pt x="149" y="340"/>
                  </a:lnTo>
                  <a:lnTo>
                    <a:pt x="142" y="303"/>
                  </a:lnTo>
                  <a:lnTo>
                    <a:pt x="133" y="231"/>
                  </a:lnTo>
                  <a:lnTo>
                    <a:pt x="130" y="169"/>
                  </a:lnTo>
                  <a:lnTo>
                    <a:pt x="137" y="121"/>
                  </a:lnTo>
                  <a:lnTo>
                    <a:pt x="149" y="80"/>
                  </a:lnTo>
                  <a:lnTo>
                    <a:pt x="160" y="41"/>
                  </a:lnTo>
                  <a:lnTo>
                    <a:pt x="171" y="0"/>
                  </a:lnTo>
                  <a:lnTo>
                    <a:pt x="69" y="11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8" name="Freeform 19"/>
            <p:cNvSpPr>
              <a:spLocks/>
            </p:cNvSpPr>
            <p:nvPr/>
          </p:nvSpPr>
          <p:spPr bwMode="auto">
            <a:xfrm>
              <a:off x="1697" y="3110"/>
              <a:ext cx="83" cy="113"/>
            </a:xfrm>
            <a:custGeom>
              <a:avLst/>
              <a:gdLst>
                <a:gd name="T0" fmla="*/ 0 w 249"/>
                <a:gd name="T1" fmla="*/ 1 h 337"/>
                <a:gd name="T2" fmla="*/ 0 w 249"/>
                <a:gd name="T3" fmla="*/ 0 h 337"/>
                <a:gd name="T4" fmla="*/ 0 w 249"/>
                <a:gd name="T5" fmla="*/ 0 h 337"/>
                <a:gd name="T6" fmla="*/ 1 w 249"/>
                <a:gd name="T7" fmla="*/ 0 h 337"/>
                <a:gd name="T8" fmla="*/ 1 w 249"/>
                <a:gd name="T9" fmla="*/ 0 h 337"/>
                <a:gd name="T10" fmla="*/ 1 w 249"/>
                <a:gd name="T11" fmla="*/ 1 h 337"/>
                <a:gd name="T12" fmla="*/ 1 w 249"/>
                <a:gd name="T13" fmla="*/ 1 h 337"/>
                <a:gd name="T14" fmla="*/ 1 w 249"/>
                <a:gd name="T15" fmla="*/ 1 h 337"/>
                <a:gd name="T16" fmla="*/ 1 w 249"/>
                <a:gd name="T17" fmla="*/ 1 h 337"/>
                <a:gd name="T18" fmla="*/ 0 w 249"/>
                <a:gd name="T19" fmla="*/ 1 h 337"/>
                <a:gd name="T20" fmla="*/ 0 w 249"/>
                <a:gd name="T21" fmla="*/ 1 h 337"/>
                <a:gd name="T22" fmla="*/ 0 w 249"/>
                <a:gd name="T23" fmla="*/ 1 h 337"/>
                <a:gd name="T24" fmla="*/ 0 w 249"/>
                <a:gd name="T25" fmla="*/ 1 h 337"/>
                <a:gd name="T26" fmla="*/ 0 w 249"/>
                <a:gd name="T27" fmla="*/ 1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337"/>
                <a:gd name="T44" fmla="*/ 249 w 249"/>
                <a:gd name="T45" fmla="*/ 337 h 3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337">
                  <a:moveTo>
                    <a:pt x="4" y="124"/>
                  </a:moveTo>
                  <a:lnTo>
                    <a:pt x="36" y="40"/>
                  </a:lnTo>
                  <a:lnTo>
                    <a:pt x="100" y="0"/>
                  </a:lnTo>
                  <a:lnTo>
                    <a:pt x="183" y="1"/>
                  </a:lnTo>
                  <a:lnTo>
                    <a:pt x="233" y="59"/>
                  </a:lnTo>
                  <a:lnTo>
                    <a:pt x="249" y="135"/>
                  </a:lnTo>
                  <a:lnTo>
                    <a:pt x="238" y="234"/>
                  </a:lnTo>
                  <a:lnTo>
                    <a:pt x="188" y="305"/>
                  </a:lnTo>
                  <a:lnTo>
                    <a:pt x="126" y="337"/>
                  </a:lnTo>
                  <a:lnTo>
                    <a:pt x="62" y="318"/>
                  </a:lnTo>
                  <a:lnTo>
                    <a:pt x="19" y="264"/>
                  </a:lnTo>
                  <a:lnTo>
                    <a:pt x="0" y="180"/>
                  </a:lnTo>
                  <a:lnTo>
                    <a:pt x="4" y="12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29" name="Freeform 20"/>
            <p:cNvSpPr>
              <a:spLocks/>
            </p:cNvSpPr>
            <p:nvPr/>
          </p:nvSpPr>
          <p:spPr bwMode="auto">
            <a:xfrm>
              <a:off x="1248" y="3208"/>
              <a:ext cx="443" cy="100"/>
            </a:xfrm>
            <a:custGeom>
              <a:avLst/>
              <a:gdLst>
                <a:gd name="T0" fmla="*/ 5 w 1330"/>
                <a:gd name="T1" fmla="*/ 0 h 299"/>
                <a:gd name="T2" fmla="*/ 2 w 1330"/>
                <a:gd name="T3" fmla="*/ 0 h 299"/>
                <a:gd name="T4" fmla="*/ 0 w 1330"/>
                <a:gd name="T5" fmla="*/ 1 h 299"/>
                <a:gd name="T6" fmla="*/ 2 w 1330"/>
                <a:gd name="T7" fmla="*/ 1 h 299"/>
                <a:gd name="T8" fmla="*/ 1 w 1330"/>
                <a:gd name="T9" fmla="*/ 1 h 299"/>
                <a:gd name="T10" fmla="*/ 3 w 1330"/>
                <a:gd name="T11" fmla="*/ 1 h 299"/>
                <a:gd name="T12" fmla="*/ 2 w 1330"/>
                <a:gd name="T13" fmla="*/ 1 h 299"/>
                <a:gd name="T14" fmla="*/ 4 w 1330"/>
                <a:gd name="T15" fmla="*/ 1 h 299"/>
                <a:gd name="T16" fmla="*/ 3 w 1330"/>
                <a:gd name="T17" fmla="*/ 1 h 299"/>
                <a:gd name="T18" fmla="*/ 5 w 1330"/>
                <a:gd name="T19" fmla="*/ 1 h 299"/>
                <a:gd name="T20" fmla="*/ 5 w 1330"/>
                <a:gd name="T21" fmla="*/ 0 h 299"/>
                <a:gd name="T22" fmla="*/ 5 w 133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299"/>
                <a:gd name="T38" fmla="*/ 1330 w 1330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299">
                  <a:moveTo>
                    <a:pt x="1141" y="0"/>
                  </a:moveTo>
                  <a:lnTo>
                    <a:pt x="606" y="49"/>
                  </a:lnTo>
                  <a:lnTo>
                    <a:pt x="0" y="193"/>
                  </a:lnTo>
                  <a:lnTo>
                    <a:pt x="433" y="155"/>
                  </a:lnTo>
                  <a:lnTo>
                    <a:pt x="134" y="270"/>
                  </a:lnTo>
                  <a:lnTo>
                    <a:pt x="718" y="175"/>
                  </a:lnTo>
                  <a:lnTo>
                    <a:pt x="444" y="299"/>
                  </a:lnTo>
                  <a:lnTo>
                    <a:pt x="945" y="199"/>
                  </a:lnTo>
                  <a:lnTo>
                    <a:pt x="810" y="278"/>
                  </a:lnTo>
                  <a:lnTo>
                    <a:pt x="1330" y="16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3886200" y="3962400"/>
            <a:ext cx="1828800" cy="908050"/>
            <a:chOff x="2448" y="2496"/>
            <a:chExt cx="1152" cy="572"/>
          </a:xfrm>
        </p:grpSpPr>
        <p:sp>
          <p:nvSpPr>
            <p:cNvPr id="54296" name="Freeform 22"/>
            <p:cNvSpPr>
              <a:spLocks/>
            </p:cNvSpPr>
            <p:nvPr/>
          </p:nvSpPr>
          <p:spPr bwMode="auto">
            <a:xfrm>
              <a:off x="2578" y="2617"/>
              <a:ext cx="349" cy="259"/>
            </a:xfrm>
            <a:custGeom>
              <a:avLst/>
              <a:gdLst>
                <a:gd name="T0" fmla="*/ 4 w 1047"/>
                <a:gd name="T1" fmla="*/ 0 h 776"/>
                <a:gd name="T2" fmla="*/ 1 w 1047"/>
                <a:gd name="T3" fmla="*/ 0 h 776"/>
                <a:gd name="T4" fmla="*/ 0 w 1047"/>
                <a:gd name="T5" fmla="*/ 1 h 776"/>
                <a:gd name="T6" fmla="*/ 0 w 1047"/>
                <a:gd name="T7" fmla="*/ 3 h 776"/>
                <a:gd name="T8" fmla="*/ 1 w 1047"/>
                <a:gd name="T9" fmla="*/ 3 h 776"/>
                <a:gd name="T10" fmla="*/ 1 w 1047"/>
                <a:gd name="T11" fmla="*/ 1 h 776"/>
                <a:gd name="T12" fmla="*/ 1 w 1047"/>
                <a:gd name="T13" fmla="*/ 1 h 776"/>
                <a:gd name="T14" fmla="*/ 1 w 1047"/>
                <a:gd name="T15" fmla="*/ 0 h 776"/>
                <a:gd name="T16" fmla="*/ 4 w 1047"/>
                <a:gd name="T17" fmla="*/ 0 h 776"/>
                <a:gd name="T18" fmla="*/ 4 w 1047"/>
                <a:gd name="T19" fmla="*/ 0 h 776"/>
                <a:gd name="T20" fmla="*/ 4 w 1047"/>
                <a:gd name="T21" fmla="*/ 0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"/>
                <a:gd name="T34" fmla="*/ 0 h 776"/>
                <a:gd name="T35" fmla="*/ 1047 w 1047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" h="776">
                  <a:moveTo>
                    <a:pt x="952" y="0"/>
                  </a:moveTo>
                  <a:lnTo>
                    <a:pt x="195" y="70"/>
                  </a:lnTo>
                  <a:lnTo>
                    <a:pt x="0" y="247"/>
                  </a:lnTo>
                  <a:lnTo>
                    <a:pt x="5" y="776"/>
                  </a:lnTo>
                  <a:lnTo>
                    <a:pt x="129" y="774"/>
                  </a:lnTo>
                  <a:lnTo>
                    <a:pt x="148" y="249"/>
                  </a:lnTo>
                  <a:lnTo>
                    <a:pt x="359" y="282"/>
                  </a:lnTo>
                  <a:lnTo>
                    <a:pt x="226" y="121"/>
                  </a:lnTo>
                  <a:lnTo>
                    <a:pt x="1047" y="3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7" name="Freeform 23"/>
            <p:cNvSpPr>
              <a:spLocks/>
            </p:cNvSpPr>
            <p:nvPr/>
          </p:nvSpPr>
          <p:spPr bwMode="auto">
            <a:xfrm>
              <a:off x="2452" y="2708"/>
              <a:ext cx="878" cy="217"/>
            </a:xfrm>
            <a:custGeom>
              <a:avLst/>
              <a:gdLst>
                <a:gd name="T0" fmla="*/ 1 w 2634"/>
                <a:gd name="T1" fmla="*/ 0 h 651"/>
                <a:gd name="T2" fmla="*/ 1 w 2634"/>
                <a:gd name="T3" fmla="*/ 0 h 651"/>
                <a:gd name="T4" fmla="*/ 1 w 2634"/>
                <a:gd name="T5" fmla="*/ 0 h 651"/>
                <a:gd name="T6" fmla="*/ 0 w 2634"/>
                <a:gd name="T7" fmla="*/ 1 h 651"/>
                <a:gd name="T8" fmla="*/ 0 w 2634"/>
                <a:gd name="T9" fmla="*/ 1 h 651"/>
                <a:gd name="T10" fmla="*/ 0 w 2634"/>
                <a:gd name="T11" fmla="*/ 2 h 651"/>
                <a:gd name="T12" fmla="*/ 0 w 2634"/>
                <a:gd name="T13" fmla="*/ 2 h 651"/>
                <a:gd name="T14" fmla="*/ 0 w 2634"/>
                <a:gd name="T15" fmla="*/ 2 h 651"/>
                <a:gd name="T16" fmla="*/ 1 w 2634"/>
                <a:gd name="T17" fmla="*/ 2 h 651"/>
                <a:gd name="T18" fmla="*/ 5 w 2634"/>
                <a:gd name="T19" fmla="*/ 3 h 651"/>
                <a:gd name="T20" fmla="*/ 5 w 2634"/>
                <a:gd name="T21" fmla="*/ 2 h 651"/>
                <a:gd name="T22" fmla="*/ 5 w 2634"/>
                <a:gd name="T23" fmla="*/ 2 h 651"/>
                <a:gd name="T24" fmla="*/ 5 w 2634"/>
                <a:gd name="T25" fmla="*/ 2 h 651"/>
                <a:gd name="T26" fmla="*/ 6 w 2634"/>
                <a:gd name="T27" fmla="*/ 1 h 651"/>
                <a:gd name="T28" fmla="*/ 6 w 2634"/>
                <a:gd name="T29" fmla="*/ 2 h 651"/>
                <a:gd name="T30" fmla="*/ 7 w 2634"/>
                <a:gd name="T31" fmla="*/ 2 h 651"/>
                <a:gd name="T32" fmla="*/ 7 w 2634"/>
                <a:gd name="T33" fmla="*/ 2 h 651"/>
                <a:gd name="T34" fmla="*/ 7 w 2634"/>
                <a:gd name="T35" fmla="*/ 3 h 651"/>
                <a:gd name="T36" fmla="*/ 8 w 2634"/>
                <a:gd name="T37" fmla="*/ 2 h 651"/>
                <a:gd name="T38" fmla="*/ 8 w 2634"/>
                <a:gd name="T39" fmla="*/ 2 h 651"/>
                <a:gd name="T40" fmla="*/ 7 w 2634"/>
                <a:gd name="T41" fmla="*/ 2 h 651"/>
                <a:gd name="T42" fmla="*/ 7 w 2634"/>
                <a:gd name="T43" fmla="*/ 1 h 651"/>
                <a:gd name="T44" fmla="*/ 7 w 2634"/>
                <a:gd name="T45" fmla="*/ 1 h 651"/>
                <a:gd name="T46" fmla="*/ 7 w 2634"/>
                <a:gd name="T47" fmla="*/ 1 h 651"/>
                <a:gd name="T48" fmla="*/ 7 w 2634"/>
                <a:gd name="T49" fmla="*/ 1 h 651"/>
                <a:gd name="T50" fmla="*/ 6 w 2634"/>
                <a:gd name="T51" fmla="*/ 1 h 651"/>
                <a:gd name="T52" fmla="*/ 6 w 2634"/>
                <a:gd name="T53" fmla="*/ 1 h 651"/>
                <a:gd name="T54" fmla="*/ 6 w 2634"/>
                <a:gd name="T55" fmla="*/ 1 h 651"/>
                <a:gd name="T56" fmla="*/ 5 w 2634"/>
                <a:gd name="T57" fmla="*/ 1 h 651"/>
                <a:gd name="T58" fmla="*/ 5 w 2634"/>
                <a:gd name="T59" fmla="*/ 1 h 651"/>
                <a:gd name="T60" fmla="*/ 5 w 2634"/>
                <a:gd name="T61" fmla="*/ 1 h 651"/>
                <a:gd name="T62" fmla="*/ 5 w 2634"/>
                <a:gd name="T63" fmla="*/ 1 h 651"/>
                <a:gd name="T64" fmla="*/ 5 w 2634"/>
                <a:gd name="T65" fmla="*/ 1 h 651"/>
                <a:gd name="T66" fmla="*/ 5 w 2634"/>
                <a:gd name="T67" fmla="*/ 2 h 651"/>
                <a:gd name="T68" fmla="*/ 5 w 2634"/>
                <a:gd name="T69" fmla="*/ 2 h 651"/>
                <a:gd name="T70" fmla="*/ 5 w 2634"/>
                <a:gd name="T71" fmla="*/ 2 h 651"/>
                <a:gd name="T72" fmla="*/ 4 w 2634"/>
                <a:gd name="T73" fmla="*/ 1 h 651"/>
                <a:gd name="T74" fmla="*/ 5 w 2634"/>
                <a:gd name="T75" fmla="*/ 1 h 651"/>
                <a:gd name="T76" fmla="*/ 4 w 2634"/>
                <a:gd name="T77" fmla="*/ 1 h 651"/>
                <a:gd name="T78" fmla="*/ 4 w 2634"/>
                <a:gd name="T79" fmla="*/ 1 h 651"/>
                <a:gd name="T80" fmla="*/ 4 w 2634"/>
                <a:gd name="T81" fmla="*/ 1 h 651"/>
                <a:gd name="T82" fmla="*/ 4 w 2634"/>
                <a:gd name="T83" fmla="*/ 1 h 651"/>
                <a:gd name="T84" fmla="*/ 4 w 2634"/>
                <a:gd name="T85" fmla="*/ 1 h 651"/>
                <a:gd name="T86" fmla="*/ 3 w 2634"/>
                <a:gd name="T87" fmla="*/ 1 h 651"/>
                <a:gd name="T88" fmla="*/ 3 w 2634"/>
                <a:gd name="T89" fmla="*/ 1 h 651"/>
                <a:gd name="T90" fmla="*/ 3 w 2634"/>
                <a:gd name="T91" fmla="*/ 1 h 651"/>
                <a:gd name="T92" fmla="*/ 3 w 2634"/>
                <a:gd name="T93" fmla="*/ 0 h 651"/>
                <a:gd name="T94" fmla="*/ 2 w 2634"/>
                <a:gd name="T95" fmla="*/ 2 h 651"/>
                <a:gd name="T96" fmla="*/ 1 w 2634"/>
                <a:gd name="T97" fmla="*/ 2 h 651"/>
                <a:gd name="T98" fmla="*/ 1 w 2634"/>
                <a:gd name="T99" fmla="*/ 2 h 651"/>
                <a:gd name="T100" fmla="*/ 1 w 2634"/>
                <a:gd name="T101" fmla="*/ 2 h 651"/>
                <a:gd name="T102" fmla="*/ 0 w 2634"/>
                <a:gd name="T103" fmla="*/ 1 h 651"/>
                <a:gd name="T104" fmla="*/ 1 w 2634"/>
                <a:gd name="T105" fmla="*/ 1 h 651"/>
                <a:gd name="T106" fmla="*/ 1 w 2634"/>
                <a:gd name="T107" fmla="*/ 0 h 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4"/>
                <a:gd name="T163" fmla="*/ 0 h 651"/>
                <a:gd name="T164" fmla="*/ 2634 w 2634"/>
                <a:gd name="T165" fmla="*/ 651 h 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4" h="651">
                  <a:moveTo>
                    <a:pt x="248" y="24"/>
                  </a:moveTo>
                  <a:lnTo>
                    <a:pt x="242" y="28"/>
                  </a:lnTo>
                  <a:lnTo>
                    <a:pt x="225" y="35"/>
                  </a:lnTo>
                  <a:lnTo>
                    <a:pt x="214" y="40"/>
                  </a:lnTo>
                  <a:lnTo>
                    <a:pt x="200" y="47"/>
                  </a:lnTo>
                  <a:lnTo>
                    <a:pt x="185" y="55"/>
                  </a:lnTo>
                  <a:lnTo>
                    <a:pt x="177" y="61"/>
                  </a:lnTo>
                  <a:lnTo>
                    <a:pt x="169" y="65"/>
                  </a:lnTo>
                  <a:lnTo>
                    <a:pt x="160" y="69"/>
                  </a:lnTo>
                  <a:lnTo>
                    <a:pt x="153" y="76"/>
                  </a:lnTo>
                  <a:lnTo>
                    <a:pt x="144" y="83"/>
                  </a:lnTo>
                  <a:lnTo>
                    <a:pt x="135" y="88"/>
                  </a:lnTo>
                  <a:lnTo>
                    <a:pt x="119" y="102"/>
                  </a:lnTo>
                  <a:lnTo>
                    <a:pt x="101" y="117"/>
                  </a:lnTo>
                  <a:lnTo>
                    <a:pt x="86" y="134"/>
                  </a:lnTo>
                  <a:lnTo>
                    <a:pt x="71" y="152"/>
                  </a:lnTo>
                  <a:lnTo>
                    <a:pt x="57" y="171"/>
                  </a:lnTo>
                  <a:lnTo>
                    <a:pt x="44" y="191"/>
                  </a:lnTo>
                  <a:lnTo>
                    <a:pt x="33" y="213"/>
                  </a:lnTo>
                  <a:lnTo>
                    <a:pt x="25" y="235"/>
                  </a:lnTo>
                  <a:lnTo>
                    <a:pt x="11" y="274"/>
                  </a:lnTo>
                  <a:lnTo>
                    <a:pt x="0" y="348"/>
                  </a:lnTo>
                  <a:lnTo>
                    <a:pt x="2" y="381"/>
                  </a:lnTo>
                  <a:lnTo>
                    <a:pt x="9" y="412"/>
                  </a:lnTo>
                  <a:lnTo>
                    <a:pt x="17" y="440"/>
                  </a:lnTo>
                  <a:lnTo>
                    <a:pt x="22" y="454"/>
                  </a:lnTo>
                  <a:lnTo>
                    <a:pt x="28" y="467"/>
                  </a:lnTo>
                  <a:lnTo>
                    <a:pt x="35" y="478"/>
                  </a:lnTo>
                  <a:lnTo>
                    <a:pt x="44" y="489"/>
                  </a:lnTo>
                  <a:lnTo>
                    <a:pt x="64" y="507"/>
                  </a:lnTo>
                  <a:lnTo>
                    <a:pt x="73" y="513"/>
                  </a:lnTo>
                  <a:lnTo>
                    <a:pt x="86" y="519"/>
                  </a:lnTo>
                  <a:lnTo>
                    <a:pt x="97" y="523"/>
                  </a:lnTo>
                  <a:lnTo>
                    <a:pt x="108" y="527"/>
                  </a:lnTo>
                  <a:lnTo>
                    <a:pt x="129" y="533"/>
                  </a:lnTo>
                  <a:lnTo>
                    <a:pt x="146" y="537"/>
                  </a:lnTo>
                  <a:lnTo>
                    <a:pt x="162" y="537"/>
                  </a:lnTo>
                  <a:lnTo>
                    <a:pt x="979" y="562"/>
                  </a:lnTo>
                  <a:lnTo>
                    <a:pt x="1118" y="527"/>
                  </a:lnTo>
                  <a:lnTo>
                    <a:pt x="1122" y="617"/>
                  </a:lnTo>
                  <a:lnTo>
                    <a:pt x="1213" y="560"/>
                  </a:lnTo>
                  <a:lnTo>
                    <a:pt x="1224" y="530"/>
                  </a:lnTo>
                  <a:lnTo>
                    <a:pt x="1230" y="515"/>
                  </a:lnTo>
                  <a:lnTo>
                    <a:pt x="1238" y="500"/>
                  </a:lnTo>
                  <a:lnTo>
                    <a:pt x="1247" y="483"/>
                  </a:lnTo>
                  <a:lnTo>
                    <a:pt x="1257" y="464"/>
                  </a:lnTo>
                  <a:lnTo>
                    <a:pt x="1268" y="447"/>
                  </a:lnTo>
                  <a:lnTo>
                    <a:pt x="1282" y="428"/>
                  </a:lnTo>
                  <a:lnTo>
                    <a:pt x="1297" y="412"/>
                  </a:lnTo>
                  <a:lnTo>
                    <a:pt x="1314" y="396"/>
                  </a:lnTo>
                  <a:lnTo>
                    <a:pt x="1322" y="390"/>
                  </a:lnTo>
                  <a:lnTo>
                    <a:pt x="1332" y="383"/>
                  </a:lnTo>
                  <a:lnTo>
                    <a:pt x="1341" y="377"/>
                  </a:lnTo>
                  <a:lnTo>
                    <a:pt x="1351" y="372"/>
                  </a:lnTo>
                  <a:lnTo>
                    <a:pt x="1362" y="366"/>
                  </a:lnTo>
                  <a:lnTo>
                    <a:pt x="1373" y="363"/>
                  </a:lnTo>
                  <a:lnTo>
                    <a:pt x="1395" y="358"/>
                  </a:lnTo>
                  <a:lnTo>
                    <a:pt x="1442" y="357"/>
                  </a:lnTo>
                  <a:lnTo>
                    <a:pt x="1486" y="359"/>
                  </a:lnTo>
                  <a:lnTo>
                    <a:pt x="1527" y="370"/>
                  </a:lnTo>
                  <a:lnTo>
                    <a:pt x="1547" y="377"/>
                  </a:lnTo>
                  <a:lnTo>
                    <a:pt x="1566" y="385"/>
                  </a:lnTo>
                  <a:lnTo>
                    <a:pt x="1584" y="395"/>
                  </a:lnTo>
                  <a:lnTo>
                    <a:pt x="1592" y="399"/>
                  </a:lnTo>
                  <a:lnTo>
                    <a:pt x="1599" y="405"/>
                  </a:lnTo>
                  <a:lnTo>
                    <a:pt x="1626" y="428"/>
                  </a:lnTo>
                  <a:lnTo>
                    <a:pt x="1648" y="454"/>
                  </a:lnTo>
                  <a:lnTo>
                    <a:pt x="1662" y="485"/>
                  </a:lnTo>
                  <a:lnTo>
                    <a:pt x="1673" y="516"/>
                  </a:lnTo>
                  <a:lnTo>
                    <a:pt x="1682" y="545"/>
                  </a:lnTo>
                  <a:lnTo>
                    <a:pt x="1693" y="599"/>
                  </a:lnTo>
                  <a:lnTo>
                    <a:pt x="1701" y="651"/>
                  </a:lnTo>
                  <a:lnTo>
                    <a:pt x="2623" y="560"/>
                  </a:lnTo>
                  <a:lnTo>
                    <a:pt x="2634" y="507"/>
                  </a:lnTo>
                  <a:lnTo>
                    <a:pt x="1931" y="526"/>
                  </a:lnTo>
                  <a:lnTo>
                    <a:pt x="1917" y="511"/>
                  </a:lnTo>
                  <a:lnTo>
                    <a:pt x="1899" y="493"/>
                  </a:lnTo>
                  <a:lnTo>
                    <a:pt x="1877" y="472"/>
                  </a:lnTo>
                  <a:lnTo>
                    <a:pt x="1863" y="460"/>
                  </a:lnTo>
                  <a:lnTo>
                    <a:pt x="1850" y="446"/>
                  </a:lnTo>
                  <a:lnTo>
                    <a:pt x="1833" y="432"/>
                  </a:lnTo>
                  <a:lnTo>
                    <a:pt x="1817" y="418"/>
                  </a:lnTo>
                  <a:lnTo>
                    <a:pt x="1800" y="403"/>
                  </a:lnTo>
                  <a:lnTo>
                    <a:pt x="1784" y="388"/>
                  </a:lnTo>
                  <a:lnTo>
                    <a:pt x="1764" y="373"/>
                  </a:lnTo>
                  <a:lnTo>
                    <a:pt x="1745" y="358"/>
                  </a:lnTo>
                  <a:lnTo>
                    <a:pt x="1726" y="341"/>
                  </a:lnTo>
                  <a:lnTo>
                    <a:pt x="1716" y="335"/>
                  </a:lnTo>
                  <a:lnTo>
                    <a:pt x="1705" y="326"/>
                  </a:lnTo>
                  <a:lnTo>
                    <a:pt x="1695" y="319"/>
                  </a:lnTo>
                  <a:lnTo>
                    <a:pt x="1684" y="313"/>
                  </a:lnTo>
                  <a:lnTo>
                    <a:pt x="1675" y="306"/>
                  </a:lnTo>
                  <a:lnTo>
                    <a:pt x="1664" y="297"/>
                  </a:lnTo>
                  <a:lnTo>
                    <a:pt x="1655" y="290"/>
                  </a:lnTo>
                  <a:lnTo>
                    <a:pt x="1646" y="284"/>
                  </a:lnTo>
                  <a:lnTo>
                    <a:pt x="1635" y="278"/>
                  </a:lnTo>
                  <a:lnTo>
                    <a:pt x="1625" y="271"/>
                  </a:lnTo>
                  <a:lnTo>
                    <a:pt x="1614" y="266"/>
                  </a:lnTo>
                  <a:lnTo>
                    <a:pt x="1604" y="259"/>
                  </a:lnTo>
                  <a:lnTo>
                    <a:pt x="1593" y="253"/>
                  </a:lnTo>
                  <a:lnTo>
                    <a:pt x="1584" y="249"/>
                  </a:lnTo>
                  <a:lnTo>
                    <a:pt x="1573" y="244"/>
                  </a:lnTo>
                  <a:lnTo>
                    <a:pt x="1563" y="240"/>
                  </a:lnTo>
                  <a:lnTo>
                    <a:pt x="1553" y="235"/>
                  </a:lnTo>
                  <a:lnTo>
                    <a:pt x="1544" y="231"/>
                  </a:lnTo>
                  <a:lnTo>
                    <a:pt x="1524" y="224"/>
                  </a:lnTo>
                  <a:lnTo>
                    <a:pt x="1505" y="219"/>
                  </a:lnTo>
                  <a:lnTo>
                    <a:pt x="1487" y="215"/>
                  </a:lnTo>
                  <a:lnTo>
                    <a:pt x="1471" y="213"/>
                  </a:lnTo>
                  <a:lnTo>
                    <a:pt x="1436" y="216"/>
                  </a:lnTo>
                  <a:lnTo>
                    <a:pt x="1407" y="226"/>
                  </a:lnTo>
                  <a:lnTo>
                    <a:pt x="1392" y="231"/>
                  </a:lnTo>
                  <a:lnTo>
                    <a:pt x="1377" y="237"/>
                  </a:lnTo>
                  <a:lnTo>
                    <a:pt x="1362" y="244"/>
                  </a:lnTo>
                  <a:lnTo>
                    <a:pt x="1348" y="252"/>
                  </a:lnTo>
                  <a:lnTo>
                    <a:pt x="1334" y="259"/>
                  </a:lnTo>
                  <a:lnTo>
                    <a:pt x="1321" y="267"/>
                  </a:lnTo>
                  <a:lnTo>
                    <a:pt x="1307" y="277"/>
                  </a:lnTo>
                  <a:lnTo>
                    <a:pt x="1300" y="282"/>
                  </a:lnTo>
                  <a:lnTo>
                    <a:pt x="1293" y="286"/>
                  </a:lnTo>
                  <a:lnTo>
                    <a:pt x="1286" y="290"/>
                  </a:lnTo>
                  <a:lnTo>
                    <a:pt x="1279" y="296"/>
                  </a:lnTo>
                  <a:lnTo>
                    <a:pt x="1272" y="299"/>
                  </a:lnTo>
                  <a:lnTo>
                    <a:pt x="1267" y="304"/>
                  </a:lnTo>
                  <a:lnTo>
                    <a:pt x="1260" y="308"/>
                  </a:lnTo>
                  <a:lnTo>
                    <a:pt x="1254" y="313"/>
                  </a:lnTo>
                  <a:lnTo>
                    <a:pt x="1247" y="318"/>
                  </a:lnTo>
                  <a:lnTo>
                    <a:pt x="1241" y="322"/>
                  </a:lnTo>
                  <a:lnTo>
                    <a:pt x="1234" y="328"/>
                  </a:lnTo>
                  <a:lnTo>
                    <a:pt x="1228" y="332"/>
                  </a:lnTo>
                  <a:lnTo>
                    <a:pt x="1223" y="336"/>
                  </a:lnTo>
                  <a:lnTo>
                    <a:pt x="1217" y="340"/>
                  </a:lnTo>
                  <a:lnTo>
                    <a:pt x="1212" y="344"/>
                  </a:lnTo>
                  <a:lnTo>
                    <a:pt x="1206" y="350"/>
                  </a:lnTo>
                  <a:lnTo>
                    <a:pt x="1194" y="358"/>
                  </a:lnTo>
                  <a:lnTo>
                    <a:pt x="1184" y="366"/>
                  </a:lnTo>
                  <a:lnTo>
                    <a:pt x="1173" y="373"/>
                  </a:lnTo>
                  <a:lnTo>
                    <a:pt x="1163" y="380"/>
                  </a:lnTo>
                  <a:lnTo>
                    <a:pt x="1154" y="385"/>
                  </a:lnTo>
                  <a:lnTo>
                    <a:pt x="1146" y="390"/>
                  </a:lnTo>
                  <a:lnTo>
                    <a:pt x="1137" y="395"/>
                  </a:lnTo>
                  <a:lnTo>
                    <a:pt x="1121" y="402"/>
                  </a:lnTo>
                  <a:lnTo>
                    <a:pt x="1107" y="405"/>
                  </a:lnTo>
                  <a:lnTo>
                    <a:pt x="1096" y="402"/>
                  </a:lnTo>
                  <a:lnTo>
                    <a:pt x="1086" y="395"/>
                  </a:lnTo>
                  <a:lnTo>
                    <a:pt x="1077" y="373"/>
                  </a:lnTo>
                  <a:lnTo>
                    <a:pt x="1072" y="351"/>
                  </a:lnTo>
                  <a:lnTo>
                    <a:pt x="1075" y="329"/>
                  </a:lnTo>
                  <a:lnTo>
                    <a:pt x="1082" y="311"/>
                  </a:lnTo>
                  <a:lnTo>
                    <a:pt x="1092" y="293"/>
                  </a:lnTo>
                  <a:lnTo>
                    <a:pt x="1099" y="281"/>
                  </a:lnTo>
                  <a:lnTo>
                    <a:pt x="1108" y="267"/>
                  </a:lnTo>
                  <a:lnTo>
                    <a:pt x="1112" y="165"/>
                  </a:lnTo>
                  <a:lnTo>
                    <a:pt x="1088" y="145"/>
                  </a:lnTo>
                  <a:lnTo>
                    <a:pt x="1078" y="138"/>
                  </a:lnTo>
                  <a:lnTo>
                    <a:pt x="1068" y="129"/>
                  </a:lnTo>
                  <a:lnTo>
                    <a:pt x="1061" y="124"/>
                  </a:lnTo>
                  <a:lnTo>
                    <a:pt x="1056" y="121"/>
                  </a:lnTo>
                  <a:lnTo>
                    <a:pt x="1050" y="117"/>
                  </a:lnTo>
                  <a:lnTo>
                    <a:pt x="1045" y="138"/>
                  </a:lnTo>
                  <a:lnTo>
                    <a:pt x="1035" y="158"/>
                  </a:lnTo>
                  <a:lnTo>
                    <a:pt x="1028" y="169"/>
                  </a:lnTo>
                  <a:lnTo>
                    <a:pt x="1019" y="182"/>
                  </a:lnTo>
                  <a:lnTo>
                    <a:pt x="1002" y="201"/>
                  </a:lnTo>
                  <a:lnTo>
                    <a:pt x="990" y="212"/>
                  </a:lnTo>
                  <a:lnTo>
                    <a:pt x="977" y="216"/>
                  </a:lnTo>
                  <a:lnTo>
                    <a:pt x="972" y="275"/>
                  </a:lnTo>
                  <a:lnTo>
                    <a:pt x="964" y="297"/>
                  </a:lnTo>
                  <a:lnTo>
                    <a:pt x="958" y="310"/>
                  </a:lnTo>
                  <a:lnTo>
                    <a:pt x="951" y="321"/>
                  </a:lnTo>
                  <a:lnTo>
                    <a:pt x="933" y="337"/>
                  </a:lnTo>
                  <a:lnTo>
                    <a:pt x="922" y="344"/>
                  </a:lnTo>
                  <a:lnTo>
                    <a:pt x="908" y="350"/>
                  </a:lnTo>
                  <a:lnTo>
                    <a:pt x="881" y="355"/>
                  </a:lnTo>
                  <a:lnTo>
                    <a:pt x="858" y="357"/>
                  </a:lnTo>
                  <a:lnTo>
                    <a:pt x="838" y="352"/>
                  </a:lnTo>
                  <a:lnTo>
                    <a:pt x="822" y="346"/>
                  </a:lnTo>
                  <a:lnTo>
                    <a:pt x="796" y="321"/>
                  </a:lnTo>
                  <a:lnTo>
                    <a:pt x="783" y="303"/>
                  </a:lnTo>
                  <a:lnTo>
                    <a:pt x="773" y="282"/>
                  </a:lnTo>
                  <a:lnTo>
                    <a:pt x="768" y="259"/>
                  </a:lnTo>
                  <a:lnTo>
                    <a:pt x="767" y="235"/>
                  </a:lnTo>
                  <a:lnTo>
                    <a:pt x="769" y="212"/>
                  </a:lnTo>
                  <a:lnTo>
                    <a:pt x="775" y="190"/>
                  </a:lnTo>
                  <a:lnTo>
                    <a:pt x="782" y="172"/>
                  </a:lnTo>
                  <a:lnTo>
                    <a:pt x="789" y="157"/>
                  </a:lnTo>
                  <a:lnTo>
                    <a:pt x="796" y="143"/>
                  </a:lnTo>
                  <a:lnTo>
                    <a:pt x="733" y="0"/>
                  </a:lnTo>
                  <a:lnTo>
                    <a:pt x="707" y="500"/>
                  </a:lnTo>
                  <a:lnTo>
                    <a:pt x="426" y="491"/>
                  </a:lnTo>
                  <a:lnTo>
                    <a:pt x="390" y="380"/>
                  </a:lnTo>
                  <a:lnTo>
                    <a:pt x="383" y="385"/>
                  </a:lnTo>
                  <a:lnTo>
                    <a:pt x="375" y="390"/>
                  </a:lnTo>
                  <a:lnTo>
                    <a:pt x="364" y="396"/>
                  </a:lnTo>
                  <a:lnTo>
                    <a:pt x="350" y="405"/>
                  </a:lnTo>
                  <a:lnTo>
                    <a:pt x="335" y="413"/>
                  </a:lnTo>
                  <a:lnTo>
                    <a:pt x="317" y="420"/>
                  </a:lnTo>
                  <a:lnTo>
                    <a:pt x="301" y="427"/>
                  </a:lnTo>
                  <a:lnTo>
                    <a:pt x="282" y="435"/>
                  </a:lnTo>
                  <a:lnTo>
                    <a:pt x="261" y="438"/>
                  </a:lnTo>
                  <a:lnTo>
                    <a:pt x="221" y="440"/>
                  </a:lnTo>
                  <a:lnTo>
                    <a:pt x="184" y="429"/>
                  </a:lnTo>
                  <a:lnTo>
                    <a:pt x="152" y="403"/>
                  </a:lnTo>
                  <a:lnTo>
                    <a:pt x="140" y="384"/>
                  </a:lnTo>
                  <a:lnTo>
                    <a:pt x="127" y="366"/>
                  </a:lnTo>
                  <a:lnTo>
                    <a:pt x="118" y="350"/>
                  </a:lnTo>
                  <a:lnTo>
                    <a:pt x="109" y="332"/>
                  </a:lnTo>
                  <a:lnTo>
                    <a:pt x="93" y="267"/>
                  </a:lnTo>
                  <a:lnTo>
                    <a:pt x="95" y="212"/>
                  </a:lnTo>
                  <a:lnTo>
                    <a:pt x="104" y="187"/>
                  </a:lnTo>
                  <a:lnTo>
                    <a:pt x="113" y="167"/>
                  </a:lnTo>
                  <a:lnTo>
                    <a:pt x="127" y="145"/>
                  </a:lnTo>
                  <a:lnTo>
                    <a:pt x="146" y="123"/>
                  </a:lnTo>
                  <a:lnTo>
                    <a:pt x="170" y="99"/>
                  </a:lnTo>
                  <a:lnTo>
                    <a:pt x="193" y="76"/>
                  </a:lnTo>
                  <a:lnTo>
                    <a:pt x="214" y="55"/>
                  </a:lnTo>
                  <a:lnTo>
                    <a:pt x="232" y="39"/>
                  </a:lnTo>
                  <a:lnTo>
                    <a:pt x="248" y="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8" name="Freeform 24"/>
            <p:cNvSpPr>
              <a:spLocks/>
            </p:cNvSpPr>
            <p:nvPr/>
          </p:nvSpPr>
          <p:spPr bwMode="auto">
            <a:xfrm>
              <a:off x="2451" y="2864"/>
              <a:ext cx="389" cy="88"/>
            </a:xfrm>
            <a:custGeom>
              <a:avLst/>
              <a:gdLst>
                <a:gd name="T0" fmla="*/ 0 w 1169"/>
                <a:gd name="T1" fmla="*/ 0 h 264"/>
                <a:gd name="T2" fmla="*/ 0 w 1169"/>
                <a:gd name="T3" fmla="*/ 0 h 264"/>
                <a:gd name="T4" fmla="*/ 0 w 1169"/>
                <a:gd name="T5" fmla="*/ 1 h 264"/>
                <a:gd name="T6" fmla="*/ 0 w 1169"/>
                <a:gd name="T7" fmla="*/ 1 h 264"/>
                <a:gd name="T8" fmla="*/ 0 w 1169"/>
                <a:gd name="T9" fmla="*/ 1 h 264"/>
                <a:gd name="T10" fmla="*/ 0 w 1169"/>
                <a:gd name="T11" fmla="*/ 1 h 264"/>
                <a:gd name="T12" fmla="*/ 0 w 1169"/>
                <a:gd name="T13" fmla="*/ 1 h 264"/>
                <a:gd name="T14" fmla="*/ 1 w 1169"/>
                <a:gd name="T15" fmla="*/ 1 h 264"/>
                <a:gd name="T16" fmla="*/ 1 w 1169"/>
                <a:gd name="T17" fmla="*/ 1 h 264"/>
                <a:gd name="T18" fmla="*/ 1 w 1169"/>
                <a:gd name="T19" fmla="*/ 1 h 264"/>
                <a:gd name="T20" fmla="*/ 2 w 1169"/>
                <a:gd name="T21" fmla="*/ 1 h 264"/>
                <a:gd name="T22" fmla="*/ 2 w 1169"/>
                <a:gd name="T23" fmla="*/ 1 h 264"/>
                <a:gd name="T24" fmla="*/ 3 w 1169"/>
                <a:gd name="T25" fmla="*/ 1 h 264"/>
                <a:gd name="T26" fmla="*/ 4 w 1169"/>
                <a:gd name="T27" fmla="*/ 1 h 264"/>
                <a:gd name="T28" fmla="*/ 4 w 1169"/>
                <a:gd name="T29" fmla="*/ 1 h 264"/>
                <a:gd name="T30" fmla="*/ 5 w 1169"/>
                <a:gd name="T31" fmla="*/ 1 h 264"/>
                <a:gd name="T32" fmla="*/ 5 w 1169"/>
                <a:gd name="T33" fmla="*/ 0 h 264"/>
                <a:gd name="T34" fmla="*/ 5 w 1169"/>
                <a:gd name="T35" fmla="*/ 0 h 264"/>
                <a:gd name="T36" fmla="*/ 5 w 1169"/>
                <a:gd name="T37" fmla="*/ 1 h 264"/>
                <a:gd name="T38" fmla="*/ 5 w 1169"/>
                <a:gd name="T39" fmla="*/ 1 h 264"/>
                <a:gd name="T40" fmla="*/ 4 w 1169"/>
                <a:gd name="T41" fmla="*/ 1 h 264"/>
                <a:gd name="T42" fmla="*/ 4 w 1169"/>
                <a:gd name="T43" fmla="*/ 1 h 264"/>
                <a:gd name="T44" fmla="*/ 4 w 1169"/>
                <a:gd name="T45" fmla="*/ 1 h 264"/>
                <a:gd name="T46" fmla="*/ 4 w 1169"/>
                <a:gd name="T47" fmla="*/ 1 h 264"/>
                <a:gd name="T48" fmla="*/ 2 w 1169"/>
                <a:gd name="T49" fmla="*/ 1 h 264"/>
                <a:gd name="T50" fmla="*/ 1 w 1169"/>
                <a:gd name="T51" fmla="*/ 1 h 264"/>
                <a:gd name="T52" fmla="*/ 1 w 1169"/>
                <a:gd name="T53" fmla="*/ 1 h 264"/>
                <a:gd name="T54" fmla="*/ 0 w 1169"/>
                <a:gd name="T55" fmla="*/ 1 h 264"/>
                <a:gd name="T56" fmla="*/ 0 w 1169"/>
                <a:gd name="T57" fmla="*/ 0 h 264"/>
                <a:gd name="T58" fmla="*/ 0 w 1169"/>
                <a:gd name="T59" fmla="*/ 0 h 264"/>
                <a:gd name="T60" fmla="*/ 0 w 1169"/>
                <a:gd name="T61" fmla="*/ 0 h 264"/>
                <a:gd name="T62" fmla="*/ 0 w 1169"/>
                <a:gd name="T63" fmla="*/ 0 h 264"/>
                <a:gd name="T64" fmla="*/ 0 w 1169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9"/>
                <a:gd name="T100" fmla="*/ 0 h 264"/>
                <a:gd name="T101" fmla="*/ 1169 w 1169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9" h="264">
                  <a:moveTo>
                    <a:pt x="48" y="0"/>
                  </a:moveTo>
                  <a:lnTo>
                    <a:pt x="35" y="16"/>
                  </a:lnTo>
                  <a:lnTo>
                    <a:pt x="22" y="33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9" y="139"/>
                  </a:lnTo>
                  <a:lnTo>
                    <a:pt x="15" y="154"/>
                  </a:lnTo>
                  <a:lnTo>
                    <a:pt x="29" y="168"/>
                  </a:lnTo>
                  <a:lnTo>
                    <a:pt x="33" y="170"/>
                  </a:lnTo>
                  <a:lnTo>
                    <a:pt x="39" y="176"/>
                  </a:lnTo>
                  <a:lnTo>
                    <a:pt x="54" y="181"/>
                  </a:lnTo>
                  <a:lnTo>
                    <a:pt x="72" y="188"/>
                  </a:lnTo>
                  <a:lnTo>
                    <a:pt x="97" y="195"/>
                  </a:lnTo>
                  <a:lnTo>
                    <a:pt x="123" y="201"/>
                  </a:lnTo>
                  <a:lnTo>
                    <a:pt x="153" y="207"/>
                  </a:lnTo>
                  <a:lnTo>
                    <a:pt x="186" y="213"/>
                  </a:lnTo>
                  <a:lnTo>
                    <a:pt x="224" y="218"/>
                  </a:lnTo>
                  <a:lnTo>
                    <a:pt x="262" y="224"/>
                  </a:lnTo>
                  <a:lnTo>
                    <a:pt x="303" y="229"/>
                  </a:lnTo>
                  <a:lnTo>
                    <a:pt x="346" y="234"/>
                  </a:lnTo>
                  <a:lnTo>
                    <a:pt x="392" y="238"/>
                  </a:lnTo>
                  <a:lnTo>
                    <a:pt x="437" y="243"/>
                  </a:lnTo>
                  <a:lnTo>
                    <a:pt x="484" y="246"/>
                  </a:lnTo>
                  <a:lnTo>
                    <a:pt x="579" y="253"/>
                  </a:lnTo>
                  <a:lnTo>
                    <a:pt x="673" y="258"/>
                  </a:lnTo>
                  <a:lnTo>
                    <a:pt x="765" y="261"/>
                  </a:lnTo>
                  <a:lnTo>
                    <a:pt x="930" y="264"/>
                  </a:lnTo>
                  <a:lnTo>
                    <a:pt x="1054" y="261"/>
                  </a:lnTo>
                  <a:lnTo>
                    <a:pt x="1093" y="254"/>
                  </a:lnTo>
                  <a:lnTo>
                    <a:pt x="1114" y="247"/>
                  </a:lnTo>
                  <a:lnTo>
                    <a:pt x="1147" y="207"/>
                  </a:lnTo>
                  <a:lnTo>
                    <a:pt x="1163" y="155"/>
                  </a:lnTo>
                  <a:lnTo>
                    <a:pt x="1169" y="95"/>
                  </a:lnTo>
                  <a:lnTo>
                    <a:pt x="1156" y="104"/>
                  </a:lnTo>
                  <a:lnTo>
                    <a:pt x="1150" y="110"/>
                  </a:lnTo>
                  <a:lnTo>
                    <a:pt x="1143" y="115"/>
                  </a:lnTo>
                  <a:lnTo>
                    <a:pt x="1132" y="122"/>
                  </a:lnTo>
                  <a:lnTo>
                    <a:pt x="1121" y="128"/>
                  </a:lnTo>
                  <a:lnTo>
                    <a:pt x="1107" y="134"/>
                  </a:lnTo>
                  <a:lnTo>
                    <a:pt x="1090" y="141"/>
                  </a:lnTo>
                  <a:lnTo>
                    <a:pt x="1074" y="147"/>
                  </a:lnTo>
                  <a:lnTo>
                    <a:pt x="1054" y="154"/>
                  </a:lnTo>
                  <a:lnTo>
                    <a:pt x="1032" y="159"/>
                  </a:lnTo>
                  <a:lnTo>
                    <a:pt x="1009" y="163"/>
                  </a:lnTo>
                  <a:lnTo>
                    <a:pt x="983" y="169"/>
                  </a:lnTo>
                  <a:lnTo>
                    <a:pt x="955" y="172"/>
                  </a:lnTo>
                  <a:lnTo>
                    <a:pt x="875" y="176"/>
                  </a:lnTo>
                  <a:lnTo>
                    <a:pt x="758" y="177"/>
                  </a:lnTo>
                  <a:lnTo>
                    <a:pt x="469" y="169"/>
                  </a:lnTo>
                  <a:lnTo>
                    <a:pt x="325" y="161"/>
                  </a:lnTo>
                  <a:lnTo>
                    <a:pt x="259" y="154"/>
                  </a:lnTo>
                  <a:lnTo>
                    <a:pt x="199" y="147"/>
                  </a:lnTo>
                  <a:lnTo>
                    <a:pt x="148" y="140"/>
                  </a:lnTo>
                  <a:lnTo>
                    <a:pt x="106" y="132"/>
                  </a:lnTo>
                  <a:lnTo>
                    <a:pt x="76" y="122"/>
                  </a:lnTo>
                  <a:lnTo>
                    <a:pt x="60" y="111"/>
                  </a:lnTo>
                  <a:lnTo>
                    <a:pt x="46" y="89"/>
                  </a:lnTo>
                  <a:lnTo>
                    <a:pt x="43" y="70"/>
                  </a:lnTo>
                  <a:lnTo>
                    <a:pt x="44" y="51"/>
                  </a:lnTo>
                  <a:lnTo>
                    <a:pt x="51" y="34"/>
                  </a:lnTo>
                  <a:lnTo>
                    <a:pt x="61" y="20"/>
                  </a:lnTo>
                  <a:lnTo>
                    <a:pt x="69" y="9"/>
                  </a:lnTo>
                  <a:lnTo>
                    <a:pt x="8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9" name="Freeform 25"/>
            <p:cNvSpPr>
              <a:spLocks/>
            </p:cNvSpPr>
            <p:nvPr/>
          </p:nvSpPr>
          <p:spPr bwMode="auto">
            <a:xfrm>
              <a:off x="2542" y="2930"/>
              <a:ext cx="166" cy="72"/>
            </a:xfrm>
            <a:custGeom>
              <a:avLst/>
              <a:gdLst>
                <a:gd name="T0" fmla="*/ 0 w 499"/>
                <a:gd name="T1" fmla="*/ 0 h 215"/>
                <a:gd name="T2" fmla="*/ 0 w 499"/>
                <a:gd name="T3" fmla="*/ 0 h 215"/>
                <a:gd name="T4" fmla="*/ 0 w 499"/>
                <a:gd name="T5" fmla="*/ 0 h 215"/>
                <a:gd name="T6" fmla="*/ 0 w 499"/>
                <a:gd name="T7" fmla="*/ 0 h 215"/>
                <a:gd name="T8" fmla="*/ 0 w 499"/>
                <a:gd name="T9" fmla="*/ 0 h 215"/>
                <a:gd name="T10" fmla="*/ 0 w 499"/>
                <a:gd name="T11" fmla="*/ 0 h 215"/>
                <a:gd name="T12" fmla="*/ 0 w 499"/>
                <a:gd name="T13" fmla="*/ 0 h 215"/>
                <a:gd name="T14" fmla="*/ 0 w 499"/>
                <a:gd name="T15" fmla="*/ 1 h 215"/>
                <a:gd name="T16" fmla="*/ 0 w 499"/>
                <a:gd name="T17" fmla="*/ 1 h 215"/>
                <a:gd name="T18" fmla="*/ 0 w 499"/>
                <a:gd name="T19" fmla="*/ 1 h 215"/>
                <a:gd name="T20" fmla="*/ 0 w 499"/>
                <a:gd name="T21" fmla="*/ 1 h 215"/>
                <a:gd name="T22" fmla="*/ 0 w 499"/>
                <a:gd name="T23" fmla="*/ 1 h 215"/>
                <a:gd name="T24" fmla="*/ 0 w 499"/>
                <a:gd name="T25" fmla="*/ 1 h 215"/>
                <a:gd name="T26" fmla="*/ 0 w 499"/>
                <a:gd name="T27" fmla="*/ 1 h 215"/>
                <a:gd name="T28" fmla="*/ 1 w 499"/>
                <a:gd name="T29" fmla="*/ 1 h 215"/>
                <a:gd name="T30" fmla="*/ 1 w 499"/>
                <a:gd name="T31" fmla="*/ 1 h 215"/>
                <a:gd name="T32" fmla="*/ 1 w 499"/>
                <a:gd name="T33" fmla="*/ 1 h 215"/>
                <a:gd name="T34" fmla="*/ 1 w 499"/>
                <a:gd name="T35" fmla="*/ 1 h 215"/>
                <a:gd name="T36" fmla="*/ 1 w 499"/>
                <a:gd name="T37" fmla="*/ 1 h 215"/>
                <a:gd name="T38" fmla="*/ 1 w 499"/>
                <a:gd name="T39" fmla="*/ 1 h 215"/>
                <a:gd name="T40" fmla="*/ 1 w 499"/>
                <a:gd name="T41" fmla="*/ 1 h 215"/>
                <a:gd name="T42" fmla="*/ 1 w 499"/>
                <a:gd name="T43" fmla="*/ 1 h 215"/>
                <a:gd name="T44" fmla="*/ 1 w 499"/>
                <a:gd name="T45" fmla="*/ 1 h 215"/>
                <a:gd name="T46" fmla="*/ 1 w 499"/>
                <a:gd name="T47" fmla="*/ 1 h 215"/>
                <a:gd name="T48" fmla="*/ 2 w 499"/>
                <a:gd name="T49" fmla="*/ 1 h 215"/>
                <a:gd name="T50" fmla="*/ 2 w 499"/>
                <a:gd name="T51" fmla="*/ 1 h 215"/>
                <a:gd name="T52" fmla="*/ 2 w 499"/>
                <a:gd name="T53" fmla="*/ 1 h 215"/>
                <a:gd name="T54" fmla="*/ 2 w 499"/>
                <a:gd name="T55" fmla="*/ 1 h 215"/>
                <a:gd name="T56" fmla="*/ 2 w 499"/>
                <a:gd name="T57" fmla="*/ 1 h 215"/>
                <a:gd name="T58" fmla="*/ 2 w 499"/>
                <a:gd name="T59" fmla="*/ 1 h 215"/>
                <a:gd name="T60" fmla="*/ 2 w 499"/>
                <a:gd name="T61" fmla="*/ 0 h 215"/>
                <a:gd name="T62" fmla="*/ 2 w 499"/>
                <a:gd name="T63" fmla="*/ 0 h 215"/>
                <a:gd name="T64" fmla="*/ 2 w 499"/>
                <a:gd name="T65" fmla="*/ 0 h 215"/>
                <a:gd name="T66" fmla="*/ 2 w 499"/>
                <a:gd name="T67" fmla="*/ 0 h 215"/>
                <a:gd name="T68" fmla="*/ 2 w 499"/>
                <a:gd name="T69" fmla="*/ 0 h 215"/>
                <a:gd name="T70" fmla="*/ 0 w 499"/>
                <a:gd name="T71" fmla="*/ 0 h 215"/>
                <a:gd name="T72" fmla="*/ 0 w 499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15"/>
                <a:gd name="T113" fmla="*/ 499 w 499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15">
                  <a:moveTo>
                    <a:pt x="0" y="0"/>
                  </a:moveTo>
                  <a:lnTo>
                    <a:pt x="4" y="19"/>
                  </a:lnTo>
                  <a:lnTo>
                    <a:pt x="8" y="41"/>
                  </a:lnTo>
                  <a:lnTo>
                    <a:pt x="18" y="69"/>
                  </a:lnTo>
                  <a:lnTo>
                    <a:pt x="25" y="84"/>
                  </a:lnTo>
                  <a:lnTo>
                    <a:pt x="33" y="99"/>
                  </a:lnTo>
                  <a:lnTo>
                    <a:pt x="41" y="114"/>
                  </a:lnTo>
                  <a:lnTo>
                    <a:pt x="54" y="130"/>
                  </a:lnTo>
                  <a:lnTo>
                    <a:pt x="66" y="143"/>
                  </a:lnTo>
                  <a:lnTo>
                    <a:pt x="81" y="157"/>
                  </a:lnTo>
                  <a:lnTo>
                    <a:pt x="90" y="164"/>
                  </a:lnTo>
                  <a:lnTo>
                    <a:pt x="99" y="169"/>
                  </a:lnTo>
                  <a:lnTo>
                    <a:pt x="108" y="176"/>
                  </a:lnTo>
                  <a:lnTo>
                    <a:pt x="119" y="182"/>
                  </a:lnTo>
                  <a:lnTo>
                    <a:pt x="128" y="187"/>
                  </a:lnTo>
                  <a:lnTo>
                    <a:pt x="139" y="191"/>
                  </a:lnTo>
                  <a:lnTo>
                    <a:pt x="149" y="196"/>
                  </a:lnTo>
                  <a:lnTo>
                    <a:pt x="160" y="200"/>
                  </a:lnTo>
                  <a:lnTo>
                    <a:pt x="182" y="207"/>
                  </a:lnTo>
                  <a:lnTo>
                    <a:pt x="203" y="211"/>
                  </a:lnTo>
                  <a:lnTo>
                    <a:pt x="245" y="215"/>
                  </a:lnTo>
                  <a:lnTo>
                    <a:pt x="285" y="215"/>
                  </a:lnTo>
                  <a:lnTo>
                    <a:pt x="324" y="209"/>
                  </a:lnTo>
                  <a:lnTo>
                    <a:pt x="357" y="201"/>
                  </a:lnTo>
                  <a:lnTo>
                    <a:pt x="372" y="197"/>
                  </a:lnTo>
                  <a:lnTo>
                    <a:pt x="386" y="191"/>
                  </a:lnTo>
                  <a:lnTo>
                    <a:pt x="397" y="185"/>
                  </a:lnTo>
                  <a:lnTo>
                    <a:pt x="408" y="178"/>
                  </a:lnTo>
                  <a:lnTo>
                    <a:pt x="426" y="161"/>
                  </a:lnTo>
                  <a:lnTo>
                    <a:pt x="444" y="141"/>
                  </a:lnTo>
                  <a:lnTo>
                    <a:pt x="459" y="117"/>
                  </a:lnTo>
                  <a:lnTo>
                    <a:pt x="471" y="92"/>
                  </a:lnTo>
                  <a:lnTo>
                    <a:pt x="484" y="70"/>
                  </a:lnTo>
                  <a:lnTo>
                    <a:pt x="492" y="52"/>
                  </a:lnTo>
                  <a:lnTo>
                    <a:pt x="49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0" name="Freeform 26"/>
            <p:cNvSpPr>
              <a:spLocks/>
            </p:cNvSpPr>
            <p:nvPr/>
          </p:nvSpPr>
          <p:spPr bwMode="auto">
            <a:xfrm>
              <a:off x="2695" y="2673"/>
              <a:ext cx="730" cy="192"/>
            </a:xfrm>
            <a:custGeom>
              <a:avLst/>
              <a:gdLst>
                <a:gd name="T0" fmla="*/ 0 w 2189"/>
                <a:gd name="T1" fmla="*/ 1 h 575"/>
                <a:gd name="T2" fmla="*/ 0 w 2189"/>
                <a:gd name="T3" fmla="*/ 1 h 575"/>
                <a:gd name="T4" fmla="*/ 0 w 2189"/>
                <a:gd name="T5" fmla="*/ 1 h 575"/>
                <a:gd name="T6" fmla="*/ 0 w 2189"/>
                <a:gd name="T7" fmla="*/ 1 h 575"/>
                <a:gd name="T8" fmla="*/ 1 w 2189"/>
                <a:gd name="T9" fmla="*/ 1 h 575"/>
                <a:gd name="T10" fmla="*/ 1 w 2189"/>
                <a:gd name="T11" fmla="*/ 1 h 575"/>
                <a:gd name="T12" fmla="*/ 1 w 2189"/>
                <a:gd name="T13" fmla="*/ 1 h 575"/>
                <a:gd name="T14" fmla="*/ 1 w 2189"/>
                <a:gd name="T15" fmla="*/ 1 h 575"/>
                <a:gd name="T16" fmla="*/ 1 w 2189"/>
                <a:gd name="T17" fmla="*/ 2 h 575"/>
                <a:gd name="T18" fmla="*/ 1 w 2189"/>
                <a:gd name="T19" fmla="*/ 2 h 575"/>
                <a:gd name="T20" fmla="*/ 1 w 2189"/>
                <a:gd name="T21" fmla="*/ 1 h 575"/>
                <a:gd name="T22" fmla="*/ 1 w 2189"/>
                <a:gd name="T23" fmla="*/ 1 h 575"/>
                <a:gd name="T24" fmla="*/ 1 w 2189"/>
                <a:gd name="T25" fmla="*/ 1 h 575"/>
                <a:gd name="T26" fmla="*/ 1 w 2189"/>
                <a:gd name="T27" fmla="*/ 1 h 575"/>
                <a:gd name="T28" fmla="*/ 1 w 2189"/>
                <a:gd name="T29" fmla="*/ 1 h 575"/>
                <a:gd name="T30" fmla="*/ 1 w 2189"/>
                <a:gd name="T31" fmla="*/ 1 h 575"/>
                <a:gd name="T32" fmla="*/ 1 w 2189"/>
                <a:gd name="T33" fmla="*/ 1 h 575"/>
                <a:gd name="T34" fmla="*/ 1 w 2189"/>
                <a:gd name="T35" fmla="*/ 1 h 575"/>
                <a:gd name="T36" fmla="*/ 1 w 2189"/>
                <a:gd name="T37" fmla="*/ 1 h 575"/>
                <a:gd name="T38" fmla="*/ 1 w 2189"/>
                <a:gd name="T39" fmla="*/ 1 h 575"/>
                <a:gd name="T40" fmla="*/ 1 w 2189"/>
                <a:gd name="T41" fmla="*/ 1 h 575"/>
                <a:gd name="T42" fmla="*/ 1 w 2189"/>
                <a:gd name="T43" fmla="*/ 1 h 575"/>
                <a:gd name="T44" fmla="*/ 1 w 2189"/>
                <a:gd name="T45" fmla="*/ 1 h 575"/>
                <a:gd name="T46" fmla="*/ 2 w 2189"/>
                <a:gd name="T47" fmla="*/ 1 h 575"/>
                <a:gd name="T48" fmla="*/ 2 w 2189"/>
                <a:gd name="T49" fmla="*/ 1 h 575"/>
                <a:gd name="T50" fmla="*/ 2 w 2189"/>
                <a:gd name="T51" fmla="*/ 1 h 575"/>
                <a:gd name="T52" fmla="*/ 2 w 2189"/>
                <a:gd name="T53" fmla="*/ 1 h 575"/>
                <a:gd name="T54" fmla="*/ 2 w 2189"/>
                <a:gd name="T55" fmla="*/ 1 h 575"/>
                <a:gd name="T56" fmla="*/ 2 w 2189"/>
                <a:gd name="T57" fmla="*/ 1 h 575"/>
                <a:gd name="T58" fmla="*/ 2 w 2189"/>
                <a:gd name="T59" fmla="*/ 1 h 575"/>
                <a:gd name="T60" fmla="*/ 3 w 2189"/>
                <a:gd name="T61" fmla="*/ 1 h 575"/>
                <a:gd name="T62" fmla="*/ 3 w 2189"/>
                <a:gd name="T63" fmla="*/ 1 h 575"/>
                <a:gd name="T64" fmla="*/ 4 w 2189"/>
                <a:gd name="T65" fmla="*/ 1 h 575"/>
                <a:gd name="T66" fmla="*/ 4 w 2189"/>
                <a:gd name="T67" fmla="*/ 1 h 575"/>
                <a:gd name="T68" fmla="*/ 4 w 2189"/>
                <a:gd name="T69" fmla="*/ 1 h 575"/>
                <a:gd name="T70" fmla="*/ 4 w 2189"/>
                <a:gd name="T71" fmla="*/ 1 h 575"/>
                <a:gd name="T72" fmla="*/ 4 w 2189"/>
                <a:gd name="T73" fmla="*/ 1 h 575"/>
                <a:gd name="T74" fmla="*/ 4 w 2189"/>
                <a:gd name="T75" fmla="*/ 1 h 575"/>
                <a:gd name="T76" fmla="*/ 4 w 2189"/>
                <a:gd name="T77" fmla="*/ 1 h 575"/>
                <a:gd name="T78" fmla="*/ 4 w 2189"/>
                <a:gd name="T79" fmla="*/ 1 h 575"/>
                <a:gd name="T80" fmla="*/ 4 w 2189"/>
                <a:gd name="T81" fmla="*/ 1 h 575"/>
                <a:gd name="T82" fmla="*/ 5 w 2189"/>
                <a:gd name="T83" fmla="*/ 2 h 575"/>
                <a:gd name="T84" fmla="*/ 5 w 2189"/>
                <a:gd name="T85" fmla="*/ 2 h 575"/>
                <a:gd name="T86" fmla="*/ 5 w 2189"/>
                <a:gd name="T87" fmla="*/ 2 h 575"/>
                <a:gd name="T88" fmla="*/ 5 w 2189"/>
                <a:gd name="T89" fmla="*/ 2 h 575"/>
                <a:gd name="T90" fmla="*/ 5 w 2189"/>
                <a:gd name="T91" fmla="*/ 2 h 575"/>
                <a:gd name="T92" fmla="*/ 5 w 2189"/>
                <a:gd name="T93" fmla="*/ 2 h 575"/>
                <a:gd name="T94" fmla="*/ 5 w 2189"/>
                <a:gd name="T95" fmla="*/ 2 h 575"/>
                <a:gd name="T96" fmla="*/ 8 w 2189"/>
                <a:gd name="T97" fmla="*/ 2 h 575"/>
                <a:gd name="T98" fmla="*/ 7 w 2189"/>
                <a:gd name="T99" fmla="*/ 2 h 575"/>
                <a:gd name="T100" fmla="*/ 8 w 2189"/>
                <a:gd name="T101" fmla="*/ 1 h 575"/>
                <a:gd name="T102" fmla="*/ 8 w 2189"/>
                <a:gd name="T103" fmla="*/ 1 h 575"/>
                <a:gd name="T104" fmla="*/ 8 w 2189"/>
                <a:gd name="T105" fmla="*/ 1 h 575"/>
                <a:gd name="T106" fmla="*/ 8 w 2189"/>
                <a:gd name="T107" fmla="*/ 1 h 575"/>
                <a:gd name="T108" fmla="*/ 8 w 2189"/>
                <a:gd name="T109" fmla="*/ 1 h 575"/>
                <a:gd name="T110" fmla="*/ 8 w 2189"/>
                <a:gd name="T111" fmla="*/ 1 h 575"/>
                <a:gd name="T112" fmla="*/ 8 w 2189"/>
                <a:gd name="T113" fmla="*/ 1 h 575"/>
                <a:gd name="T114" fmla="*/ 8 w 2189"/>
                <a:gd name="T115" fmla="*/ 0 h 575"/>
                <a:gd name="T116" fmla="*/ 8 w 2189"/>
                <a:gd name="T117" fmla="*/ 0 h 575"/>
                <a:gd name="T118" fmla="*/ 9 w 2189"/>
                <a:gd name="T119" fmla="*/ 0 h 575"/>
                <a:gd name="T120" fmla="*/ 9 w 2189"/>
                <a:gd name="T121" fmla="*/ 0 h 575"/>
                <a:gd name="T122" fmla="*/ 0 w 2189"/>
                <a:gd name="T123" fmla="*/ 0 h 575"/>
                <a:gd name="T124" fmla="*/ 0 w 2189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9"/>
                <a:gd name="T190" fmla="*/ 0 h 575"/>
                <a:gd name="T191" fmla="*/ 2189 w 218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9" h="575">
                  <a:moveTo>
                    <a:pt x="33" y="273"/>
                  </a:moveTo>
                  <a:lnTo>
                    <a:pt x="42" y="266"/>
                  </a:lnTo>
                  <a:lnTo>
                    <a:pt x="51" y="258"/>
                  </a:lnTo>
                  <a:lnTo>
                    <a:pt x="57" y="252"/>
                  </a:lnTo>
                  <a:lnTo>
                    <a:pt x="64" y="249"/>
                  </a:lnTo>
                  <a:lnTo>
                    <a:pt x="71" y="245"/>
                  </a:lnTo>
                  <a:lnTo>
                    <a:pt x="79" y="242"/>
                  </a:lnTo>
                  <a:lnTo>
                    <a:pt x="95" y="237"/>
                  </a:lnTo>
                  <a:lnTo>
                    <a:pt x="115" y="235"/>
                  </a:lnTo>
                  <a:lnTo>
                    <a:pt x="135" y="240"/>
                  </a:lnTo>
                  <a:lnTo>
                    <a:pt x="155" y="248"/>
                  </a:lnTo>
                  <a:lnTo>
                    <a:pt x="166" y="253"/>
                  </a:lnTo>
                  <a:lnTo>
                    <a:pt x="174" y="259"/>
                  </a:lnTo>
                  <a:lnTo>
                    <a:pt x="206" y="284"/>
                  </a:lnTo>
                  <a:lnTo>
                    <a:pt x="225" y="311"/>
                  </a:lnTo>
                  <a:lnTo>
                    <a:pt x="232" y="335"/>
                  </a:lnTo>
                  <a:lnTo>
                    <a:pt x="237" y="396"/>
                  </a:lnTo>
                  <a:lnTo>
                    <a:pt x="244" y="438"/>
                  </a:lnTo>
                  <a:lnTo>
                    <a:pt x="251" y="430"/>
                  </a:lnTo>
                  <a:lnTo>
                    <a:pt x="269" y="406"/>
                  </a:lnTo>
                  <a:lnTo>
                    <a:pt x="281" y="374"/>
                  </a:lnTo>
                  <a:lnTo>
                    <a:pt x="284" y="341"/>
                  </a:lnTo>
                  <a:lnTo>
                    <a:pt x="280" y="324"/>
                  </a:lnTo>
                  <a:lnTo>
                    <a:pt x="273" y="307"/>
                  </a:lnTo>
                  <a:lnTo>
                    <a:pt x="266" y="292"/>
                  </a:lnTo>
                  <a:lnTo>
                    <a:pt x="257" y="278"/>
                  </a:lnTo>
                  <a:lnTo>
                    <a:pt x="248" y="264"/>
                  </a:lnTo>
                  <a:lnTo>
                    <a:pt x="239" y="252"/>
                  </a:lnTo>
                  <a:lnTo>
                    <a:pt x="221" y="235"/>
                  </a:lnTo>
                  <a:lnTo>
                    <a:pt x="210" y="229"/>
                  </a:lnTo>
                  <a:lnTo>
                    <a:pt x="197" y="223"/>
                  </a:lnTo>
                  <a:lnTo>
                    <a:pt x="184" y="218"/>
                  </a:lnTo>
                  <a:lnTo>
                    <a:pt x="170" y="212"/>
                  </a:lnTo>
                  <a:lnTo>
                    <a:pt x="146" y="205"/>
                  </a:lnTo>
                  <a:lnTo>
                    <a:pt x="137" y="204"/>
                  </a:lnTo>
                  <a:lnTo>
                    <a:pt x="149" y="200"/>
                  </a:lnTo>
                  <a:lnTo>
                    <a:pt x="179" y="194"/>
                  </a:lnTo>
                  <a:lnTo>
                    <a:pt x="221" y="193"/>
                  </a:lnTo>
                  <a:lnTo>
                    <a:pt x="266" y="200"/>
                  </a:lnTo>
                  <a:lnTo>
                    <a:pt x="287" y="208"/>
                  </a:lnTo>
                  <a:lnTo>
                    <a:pt x="304" y="216"/>
                  </a:lnTo>
                  <a:lnTo>
                    <a:pt x="317" y="224"/>
                  </a:lnTo>
                  <a:lnTo>
                    <a:pt x="328" y="231"/>
                  </a:lnTo>
                  <a:lnTo>
                    <a:pt x="345" y="249"/>
                  </a:lnTo>
                  <a:lnTo>
                    <a:pt x="350" y="245"/>
                  </a:lnTo>
                  <a:lnTo>
                    <a:pt x="357" y="241"/>
                  </a:lnTo>
                  <a:lnTo>
                    <a:pt x="367" y="234"/>
                  </a:lnTo>
                  <a:lnTo>
                    <a:pt x="378" y="227"/>
                  </a:lnTo>
                  <a:lnTo>
                    <a:pt x="393" y="219"/>
                  </a:lnTo>
                  <a:lnTo>
                    <a:pt x="400" y="215"/>
                  </a:lnTo>
                  <a:lnTo>
                    <a:pt x="410" y="211"/>
                  </a:lnTo>
                  <a:lnTo>
                    <a:pt x="418" y="205"/>
                  </a:lnTo>
                  <a:lnTo>
                    <a:pt x="428" y="202"/>
                  </a:lnTo>
                  <a:lnTo>
                    <a:pt x="437" y="197"/>
                  </a:lnTo>
                  <a:lnTo>
                    <a:pt x="447" y="193"/>
                  </a:lnTo>
                  <a:lnTo>
                    <a:pt x="458" y="190"/>
                  </a:lnTo>
                  <a:lnTo>
                    <a:pt x="470" y="185"/>
                  </a:lnTo>
                  <a:lnTo>
                    <a:pt x="492" y="178"/>
                  </a:lnTo>
                  <a:lnTo>
                    <a:pt x="518" y="172"/>
                  </a:lnTo>
                  <a:lnTo>
                    <a:pt x="545" y="167"/>
                  </a:lnTo>
                  <a:lnTo>
                    <a:pt x="572" y="164"/>
                  </a:lnTo>
                  <a:lnTo>
                    <a:pt x="630" y="163"/>
                  </a:lnTo>
                  <a:lnTo>
                    <a:pt x="800" y="175"/>
                  </a:lnTo>
                  <a:lnTo>
                    <a:pt x="831" y="185"/>
                  </a:lnTo>
                  <a:lnTo>
                    <a:pt x="848" y="190"/>
                  </a:lnTo>
                  <a:lnTo>
                    <a:pt x="866" y="198"/>
                  </a:lnTo>
                  <a:lnTo>
                    <a:pt x="875" y="202"/>
                  </a:lnTo>
                  <a:lnTo>
                    <a:pt x="884" y="208"/>
                  </a:lnTo>
                  <a:lnTo>
                    <a:pt x="895" y="212"/>
                  </a:lnTo>
                  <a:lnTo>
                    <a:pt x="904" y="219"/>
                  </a:lnTo>
                  <a:lnTo>
                    <a:pt x="917" y="224"/>
                  </a:lnTo>
                  <a:lnTo>
                    <a:pt x="926" y="231"/>
                  </a:lnTo>
                  <a:lnTo>
                    <a:pt x="940" y="238"/>
                  </a:lnTo>
                  <a:lnTo>
                    <a:pt x="953" y="246"/>
                  </a:lnTo>
                  <a:lnTo>
                    <a:pt x="966" y="256"/>
                  </a:lnTo>
                  <a:lnTo>
                    <a:pt x="973" y="260"/>
                  </a:lnTo>
                  <a:lnTo>
                    <a:pt x="980" y="266"/>
                  </a:lnTo>
                  <a:lnTo>
                    <a:pt x="1006" y="286"/>
                  </a:lnTo>
                  <a:lnTo>
                    <a:pt x="1032" y="311"/>
                  </a:lnTo>
                  <a:lnTo>
                    <a:pt x="1059" y="335"/>
                  </a:lnTo>
                  <a:lnTo>
                    <a:pt x="1072" y="350"/>
                  </a:lnTo>
                  <a:lnTo>
                    <a:pt x="1085" y="363"/>
                  </a:lnTo>
                  <a:lnTo>
                    <a:pt x="1097" y="376"/>
                  </a:lnTo>
                  <a:lnTo>
                    <a:pt x="1110" y="390"/>
                  </a:lnTo>
                  <a:lnTo>
                    <a:pt x="1122" y="403"/>
                  </a:lnTo>
                  <a:lnTo>
                    <a:pt x="1133" y="419"/>
                  </a:lnTo>
                  <a:lnTo>
                    <a:pt x="1144" y="432"/>
                  </a:lnTo>
                  <a:lnTo>
                    <a:pt x="1155" y="445"/>
                  </a:lnTo>
                  <a:lnTo>
                    <a:pt x="1166" y="458"/>
                  </a:lnTo>
                  <a:lnTo>
                    <a:pt x="1176" y="472"/>
                  </a:lnTo>
                  <a:lnTo>
                    <a:pt x="1195" y="496"/>
                  </a:lnTo>
                  <a:lnTo>
                    <a:pt x="1212" y="518"/>
                  </a:lnTo>
                  <a:lnTo>
                    <a:pt x="1225" y="538"/>
                  </a:lnTo>
                  <a:lnTo>
                    <a:pt x="1236" y="553"/>
                  </a:lnTo>
                  <a:lnTo>
                    <a:pt x="1246" y="566"/>
                  </a:lnTo>
                  <a:lnTo>
                    <a:pt x="1253" y="575"/>
                  </a:lnTo>
                  <a:lnTo>
                    <a:pt x="1839" y="533"/>
                  </a:lnTo>
                  <a:lnTo>
                    <a:pt x="1830" y="502"/>
                  </a:lnTo>
                  <a:lnTo>
                    <a:pt x="1818" y="431"/>
                  </a:lnTo>
                  <a:lnTo>
                    <a:pt x="1819" y="384"/>
                  </a:lnTo>
                  <a:lnTo>
                    <a:pt x="1829" y="336"/>
                  </a:lnTo>
                  <a:lnTo>
                    <a:pt x="1837" y="313"/>
                  </a:lnTo>
                  <a:lnTo>
                    <a:pt x="1843" y="300"/>
                  </a:lnTo>
                  <a:lnTo>
                    <a:pt x="1850" y="289"/>
                  </a:lnTo>
                  <a:lnTo>
                    <a:pt x="1857" y="277"/>
                  </a:lnTo>
                  <a:lnTo>
                    <a:pt x="1865" y="266"/>
                  </a:lnTo>
                  <a:lnTo>
                    <a:pt x="1884" y="244"/>
                  </a:lnTo>
                  <a:lnTo>
                    <a:pt x="1903" y="222"/>
                  </a:lnTo>
                  <a:lnTo>
                    <a:pt x="1920" y="205"/>
                  </a:lnTo>
                  <a:lnTo>
                    <a:pt x="1935" y="189"/>
                  </a:lnTo>
                  <a:lnTo>
                    <a:pt x="1947" y="175"/>
                  </a:lnTo>
                  <a:lnTo>
                    <a:pt x="1968" y="152"/>
                  </a:lnTo>
                  <a:lnTo>
                    <a:pt x="1986" y="135"/>
                  </a:lnTo>
                  <a:lnTo>
                    <a:pt x="2000" y="124"/>
                  </a:lnTo>
                  <a:lnTo>
                    <a:pt x="2008" y="120"/>
                  </a:lnTo>
                  <a:lnTo>
                    <a:pt x="2016" y="116"/>
                  </a:lnTo>
                  <a:lnTo>
                    <a:pt x="2036" y="110"/>
                  </a:lnTo>
                  <a:lnTo>
                    <a:pt x="2062" y="106"/>
                  </a:lnTo>
                  <a:lnTo>
                    <a:pt x="2116" y="102"/>
                  </a:lnTo>
                  <a:lnTo>
                    <a:pt x="2156" y="99"/>
                  </a:lnTo>
                  <a:lnTo>
                    <a:pt x="2189" y="99"/>
                  </a:lnTo>
                  <a:lnTo>
                    <a:pt x="2088" y="0"/>
                  </a:lnTo>
                  <a:lnTo>
                    <a:pt x="1232" y="17"/>
                  </a:lnTo>
                  <a:lnTo>
                    <a:pt x="0" y="94"/>
                  </a:lnTo>
                  <a:lnTo>
                    <a:pt x="33" y="27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1" name="Freeform 27"/>
            <p:cNvSpPr>
              <a:spLocks/>
            </p:cNvSpPr>
            <p:nvPr/>
          </p:nvSpPr>
          <p:spPr bwMode="auto">
            <a:xfrm>
              <a:off x="2503" y="2744"/>
              <a:ext cx="80" cy="85"/>
            </a:xfrm>
            <a:custGeom>
              <a:avLst/>
              <a:gdLst>
                <a:gd name="T0" fmla="*/ 0 w 240"/>
                <a:gd name="T1" fmla="*/ 1 h 255"/>
                <a:gd name="T2" fmla="*/ 0 w 240"/>
                <a:gd name="T3" fmla="*/ 1 h 255"/>
                <a:gd name="T4" fmla="*/ 0 w 240"/>
                <a:gd name="T5" fmla="*/ 1 h 255"/>
                <a:gd name="T6" fmla="*/ 0 w 240"/>
                <a:gd name="T7" fmla="*/ 1 h 255"/>
                <a:gd name="T8" fmla="*/ 0 w 240"/>
                <a:gd name="T9" fmla="*/ 0 h 255"/>
                <a:gd name="T10" fmla="*/ 0 w 240"/>
                <a:gd name="T11" fmla="*/ 0 h 255"/>
                <a:gd name="T12" fmla="*/ 0 w 240"/>
                <a:gd name="T13" fmla="*/ 0 h 255"/>
                <a:gd name="T14" fmla="*/ 0 w 240"/>
                <a:gd name="T15" fmla="*/ 0 h 255"/>
                <a:gd name="T16" fmla="*/ 0 w 240"/>
                <a:gd name="T17" fmla="*/ 0 h 255"/>
                <a:gd name="T18" fmla="*/ 0 w 240"/>
                <a:gd name="T19" fmla="*/ 0 h 255"/>
                <a:gd name="T20" fmla="*/ 0 w 240"/>
                <a:gd name="T21" fmla="*/ 0 h 255"/>
                <a:gd name="T22" fmla="*/ 0 w 240"/>
                <a:gd name="T23" fmla="*/ 0 h 255"/>
                <a:gd name="T24" fmla="*/ 0 w 240"/>
                <a:gd name="T25" fmla="*/ 0 h 255"/>
                <a:gd name="T26" fmla="*/ 0 w 240"/>
                <a:gd name="T27" fmla="*/ 0 h 255"/>
                <a:gd name="T28" fmla="*/ 0 w 240"/>
                <a:gd name="T29" fmla="*/ 0 h 255"/>
                <a:gd name="T30" fmla="*/ 1 w 240"/>
                <a:gd name="T31" fmla="*/ 0 h 255"/>
                <a:gd name="T32" fmla="*/ 1 w 240"/>
                <a:gd name="T33" fmla="*/ 0 h 255"/>
                <a:gd name="T34" fmla="*/ 1 w 240"/>
                <a:gd name="T35" fmla="*/ 0 h 255"/>
                <a:gd name="T36" fmla="*/ 1 w 240"/>
                <a:gd name="T37" fmla="*/ 0 h 255"/>
                <a:gd name="T38" fmla="*/ 1 w 240"/>
                <a:gd name="T39" fmla="*/ 0 h 255"/>
                <a:gd name="T40" fmla="*/ 1 w 240"/>
                <a:gd name="T41" fmla="*/ 0 h 255"/>
                <a:gd name="T42" fmla="*/ 1 w 240"/>
                <a:gd name="T43" fmla="*/ 0 h 255"/>
                <a:gd name="T44" fmla="*/ 1 w 240"/>
                <a:gd name="T45" fmla="*/ 1 h 255"/>
                <a:gd name="T46" fmla="*/ 1 w 240"/>
                <a:gd name="T47" fmla="*/ 1 h 255"/>
                <a:gd name="T48" fmla="*/ 1 w 240"/>
                <a:gd name="T49" fmla="*/ 1 h 255"/>
                <a:gd name="T50" fmla="*/ 1 w 240"/>
                <a:gd name="T51" fmla="*/ 1 h 255"/>
                <a:gd name="T52" fmla="*/ 1 w 240"/>
                <a:gd name="T53" fmla="*/ 1 h 255"/>
                <a:gd name="T54" fmla="*/ 1 w 240"/>
                <a:gd name="T55" fmla="*/ 1 h 255"/>
                <a:gd name="T56" fmla="*/ 1 w 240"/>
                <a:gd name="T57" fmla="*/ 1 h 255"/>
                <a:gd name="T58" fmla="*/ 1 w 240"/>
                <a:gd name="T59" fmla="*/ 1 h 255"/>
                <a:gd name="T60" fmla="*/ 1 w 240"/>
                <a:gd name="T61" fmla="*/ 1 h 255"/>
                <a:gd name="T62" fmla="*/ 1 w 240"/>
                <a:gd name="T63" fmla="*/ 1 h 255"/>
                <a:gd name="T64" fmla="*/ 0 w 240"/>
                <a:gd name="T65" fmla="*/ 1 h 255"/>
                <a:gd name="T66" fmla="*/ 0 w 240"/>
                <a:gd name="T67" fmla="*/ 1 h 255"/>
                <a:gd name="T68" fmla="*/ 0 w 240"/>
                <a:gd name="T69" fmla="*/ 1 h 255"/>
                <a:gd name="T70" fmla="*/ 1 w 240"/>
                <a:gd name="T71" fmla="*/ 1 h 255"/>
                <a:gd name="T72" fmla="*/ 1 w 240"/>
                <a:gd name="T73" fmla="*/ 1 h 255"/>
                <a:gd name="T74" fmla="*/ 1 w 240"/>
                <a:gd name="T75" fmla="*/ 0 h 255"/>
                <a:gd name="T76" fmla="*/ 1 w 240"/>
                <a:gd name="T77" fmla="*/ 0 h 255"/>
                <a:gd name="T78" fmla="*/ 1 w 240"/>
                <a:gd name="T79" fmla="*/ 0 h 255"/>
                <a:gd name="T80" fmla="*/ 1 w 240"/>
                <a:gd name="T81" fmla="*/ 0 h 255"/>
                <a:gd name="T82" fmla="*/ 1 w 240"/>
                <a:gd name="T83" fmla="*/ 0 h 255"/>
                <a:gd name="T84" fmla="*/ 1 w 240"/>
                <a:gd name="T85" fmla="*/ 0 h 255"/>
                <a:gd name="T86" fmla="*/ 0 w 240"/>
                <a:gd name="T87" fmla="*/ 0 h 255"/>
                <a:gd name="T88" fmla="*/ 0 w 240"/>
                <a:gd name="T89" fmla="*/ 0 h 255"/>
                <a:gd name="T90" fmla="*/ 0 w 240"/>
                <a:gd name="T91" fmla="*/ 0 h 255"/>
                <a:gd name="T92" fmla="*/ 0 w 240"/>
                <a:gd name="T93" fmla="*/ 0 h 255"/>
                <a:gd name="T94" fmla="*/ 0 w 240"/>
                <a:gd name="T95" fmla="*/ 0 h 255"/>
                <a:gd name="T96" fmla="*/ 0 w 240"/>
                <a:gd name="T97" fmla="*/ 1 h 255"/>
                <a:gd name="T98" fmla="*/ 0 w 240"/>
                <a:gd name="T99" fmla="*/ 1 h 255"/>
                <a:gd name="T100" fmla="*/ 0 w 240"/>
                <a:gd name="T101" fmla="*/ 1 h 255"/>
                <a:gd name="T102" fmla="*/ 0 w 240"/>
                <a:gd name="T103" fmla="*/ 1 h 255"/>
                <a:gd name="T104" fmla="*/ 0 w 240"/>
                <a:gd name="T105" fmla="*/ 1 h 255"/>
                <a:gd name="T106" fmla="*/ 0 w 240"/>
                <a:gd name="T107" fmla="*/ 1 h 255"/>
                <a:gd name="T108" fmla="*/ 0 w 240"/>
                <a:gd name="T109" fmla="*/ 1 h 2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55"/>
                <a:gd name="T167" fmla="*/ 240 w 240"/>
                <a:gd name="T168" fmla="*/ 255 h 2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55">
                  <a:moveTo>
                    <a:pt x="43" y="237"/>
                  </a:moveTo>
                  <a:lnTo>
                    <a:pt x="36" y="229"/>
                  </a:lnTo>
                  <a:lnTo>
                    <a:pt x="21" y="204"/>
                  </a:lnTo>
                  <a:lnTo>
                    <a:pt x="7" y="168"/>
                  </a:lnTo>
                  <a:lnTo>
                    <a:pt x="0" y="121"/>
                  </a:lnTo>
                  <a:lnTo>
                    <a:pt x="4" y="96"/>
                  </a:lnTo>
                  <a:lnTo>
                    <a:pt x="13" y="73"/>
                  </a:lnTo>
                  <a:lnTo>
                    <a:pt x="20" y="62"/>
                  </a:lnTo>
                  <a:lnTo>
                    <a:pt x="25" y="52"/>
                  </a:lnTo>
                  <a:lnTo>
                    <a:pt x="40" y="33"/>
                  </a:lnTo>
                  <a:lnTo>
                    <a:pt x="61" y="18"/>
                  </a:lnTo>
                  <a:lnTo>
                    <a:pt x="71" y="12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75" y="8"/>
                  </a:lnTo>
                  <a:lnTo>
                    <a:pt x="193" y="18"/>
                  </a:lnTo>
                  <a:lnTo>
                    <a:pt x="202" y="23"/>
                  </a:lnTo>
                  <a:lnTo>
                    <a:pt x="208" y="29"/>
                  </a:lnTo>
                  <a:lnTo>
                    <a:pt x="230" y="54"/>
                  </a:lnTo>
                  <a:lnTo>
                    <a:pt x="239" y="77"/>
                  </a:lnTo>
                  <a:lnTo>
                    <a:pt x="240" y="149"/>
                  </a:lnTo>
                  <a:lnTo>
                    <a:pt x="239" y="198"/>
                  </a:lnTo>
                  <a:lnTo>
                    <a:pt x="230" y="207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91" y="235"/>
                  </a:lnTo>
                  <a:lnTo>
                    <a:pt x="182" y="240"/>
                  </a:lnTo>
                  <a:lnTo>
                    <a:pt x="175" y="245"/>
                  </a:lnTo>
                  <a:lnTo>
                    <a:pt x="163" y="252"/>
                  </a:lnTo>
                  <a:lnTo>
                    <a:pt x="149" y="255"/>
                  </a:lnTo>
                  <a:lnTo>
                    <a:pt x="102" y="253"/>
                  </a:lnTo>
                  <a:lnTo>
                    <a:pt x="79" y="249"/>
                  </a:lnTo>
                  <a:lnTo>
                    <a:pt x="82" y="224"/>
                  </a:lnTo>
                  <a:lnTo>
                    <a:pt x="166" y="165"/>
                  </a:lnTo>
                  <a:lnTo>
                    <a:pt x="175" y="123"/>
                  </a:lnTo>
                  <a:lnTo>
                    <a:pt x="174" y="84"/>
                  </a:lnTo>
                  <a:lnTo>
                    <a:pt x="168" y="70"/>
                  </a:lnTo>
                  <a:lnTo>
                    <a:pt x="159" y="58"/>
                  </a:lnTo>
                  <a:lnTo>
                    <a:pt x="153" y="54"/>
                  </a:lnTo>
                  <a:lnTo>
                    <a:pt x="148" y="50"/>
                  </a:lnTo>
                  <a:lnTo>
                    <a:pt x="133" y="46"/>
                  </a:lnTo>
                  <a:lnTo>
                    <a:pt x="101" y="43"/>
                  </a:lnTo>
                  <a:lnTo>
                    <a:pt x="75" y="47"/>
                  </a:lnTo>
                  <a:lnTo>
                    <a:pt x="53" y="62"/>
                  </a:lnTo>
                  <a:lnTo>
                    <a:pt x="36" y="84"/>
                  </a:lnTo>
                  <a:lnTo>
                    <a:pt x="33" y="117"/>
                  </a:lnTo>
                  <a:lnTo>
                    <a:pt x="36" y="135"/>
                  </a:lnTo>
                  <a:lnTo>
                    <a:pt x="42" y="153"/>
                  </a:lnTo>
                  <a:lnTo>
                    <a:pt x="49" y="168"/>
                  </a:lnTo>
                  <a:lnTo>
                    <a:pt x="55" y="182"/>
                  </a:lnTo>
                  <a:lnTo>
                    <a:pt x="61" y="193"/>
                  </a:lnTo>
                  <a:lnTo>
                    <a:pt x="43" y="2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2" name="Freeform 28"/>
            <p:cNvSpPr>
              <a:spLocks/>
            </p:cNvSpPr>
            <p:nvPr/>
          </p:nvSpPr>
          <p:spPr bwMode="auto">
            <a:xfrm>
              <a:off x="2514" y="2804"/>
              <a:ext cx="28" cy="26"/>
            </a:xfrm>
            <a:custGeom>
              <a:avLst/>
              <a:gdLst>
                <a:gd name="T0" fmla="*/ 0 w 84"/>
                <a:gd name="T1" fmla="*/ 0 h 79"/>
                <a:gd name="T2" fmla="*/ 0 w 84"/>
                <a:gd name="T3" fmla="*/ 0 h 79"/>
                <a:gd name="T4" fmla="*/ 0 w 84"/>
                <a:gd name="T5" fmla="*/ 0 h 79"/>
                <a:gd name="T6" fmla="*/ 0 w 84"/>
                <a:gd name="T7" fmla="*/ 0 h 79"/>
                <a:gd name="T8" fmla="*/ 0 w 84"/>
                <a:gd name="T9" fmla="*/ 0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5" y="0"/>
                  </a:moveTo>
                  <a:lnTo>
                    <a:pt x="84" y="49"/>
                  </a:lnTo>
                  <a:lnTo>
                    <a:pt x="62" y="79"/>
                  </a:lnTo>
                  <a:lnTo>
                    <a:pt x="0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3" name="Freeform 29"/>
            <p:cNvSpPr>
              <a:spLocks/>
            </p:cNvSpPr>
            <p:nvPr/>
          </p:nvSpPr>
          <p:spPr bwMode="auto">
            <a:xfrm>
              <a:off x="2862" y="2546"/>
              <a:ext cx="247" cy="117"/>
            </a:xfrm>
            <a:custGeom>
              <a:avLst/>
              <a:gdLst>
                <a:gd name="T0" fmla="*/ 0 w 742"/>
                <a:gd name="T1" fmla="*/ 1 h 352"/>
                <a:gd name="T2" fmla="*/ 0 w 742"/>
                <a:gd name="T3" fmla="*/ 0 h 352"/>
                <a:gd name="T4" fmla="*/ 3 w 742"/>
                <a:gd name="T5" fmla="*/ 0 h 352"/>
                <a:gd name="T6" fmla="*/ 3 w 742"/>
                <a:gd name="T7" fmla="*/ 0 h 352"/>
                <a:gd name="T8" fmla="*/ 3 w 742"/>
                <a:gd name="T9" fmla="*/ 0 h 352"/>
                <a:gd name="T10" fmla="*/ 3 w 742"/>
                <a:gd name="T11" fmla="*/ 0 h 352"/>
                <a:gd name="T12" fmla="*/ 3 w 742"/>
                <a:gd name="T13" fmla="*/ 1 h 352"/>
                <a:gd name="T14" fmla="*/ 3 w 742"/>
                <a:gd name="T15" fmla="*/ 1 h 352"/>
                <a:gd name="T16" fmla="*/ 3 w 742"/>
                <a:gd name="T17" fmla="*/ 1 h 352"/>
                <a:gd name="T18" fmla="*/ 3 w 742"/>
                <a:gd name="T19" fmla="*/ 1 h 352"/>
                <a:gd name="T20" fmla="*/ 3 w 742"/>
                <a:gd name="T21" fmla="*/ 1 h 352"/>
                <a:gd name="T22" fmla="*/ 3 w 742"/>
                <a:gd name="T23" fmla="*/ 1 h 352"/>
                <a:gd name="T24" fmla="*/ 3 w 742"/>
                <a:gd name="T25" fmla="*/ 1 h 352"/>
                <a:gd name="T26" fmla="*/ 3 w 742"/>
                <a:gd name="T27" fmla="*/ 1 h 352"/>
                <a:gd name="T28" fmla="*/ 3 w 742"/>
                <a:gd name="T29" fmla="*/ 1 h 352"/>
                <a:gd name="T30" fmla="*/ 3 w 742"/>
                <a:gd name="T31" fmla="*/ 1 h 352"/>
                <a:gd name="T32" fmla="*/ 3 w 742"/>
                <a:gd name="T33" fmla="*/ 1 h 352"/>
                <a:gd name="T34" fmla="*/ 3 w 742"/>
                <a:gd name="T35" fmla="*/ 1 h 352"/>
                <a:gd name="T36" fmla="*/ 3 w 742"/>
                <a:gd name="T37" fmla="*/ 1 h 352"/>
                <a:gd name="T38" fmla="*/ 3 w 742"/>
                <a:gd name="T39" fmla="*/ 1 h 352"/>
                <a:gd name="T40" fmla="*/ 2 w 742"/>
                <a:gd name="T41" fmla="*/ 1 h 352"/>
                <a:gd name="T42" fmla="*/ 2 w 742"/>
                <a:gd name="T43" fmla="*/ 1 h 352"/>
                <a:gd name="T44" fmla="*/ 2 w 742"/>
                <a:gd name="T45" fmla="*/ 1 h 352"/>
                <a:gd name="T46" fmla="*/ 2 w 742"/>
                <a:gd name="T47" fmla="*/ 1 h 352"/>
                <a:gd name="T48" fmla="*/ 2 w 742"/>
                <a:gd name="T49" fmla="*/ 1 h 352"/>
                <a:gd name="T50" fmla="*/ 2 w 742"/>
                <a:gd name="T51" fmla="*/ 1 h 352"/>
                <a:gd name="T52" fmla="*/ 2 w 742"/>
                <a:gd name="T53" fmla="*/ 1 h 352"/>
                <a:gd name="T54" fmla="*/ 2 w 742"/>
                <a:gd name="T55" fmla="*/ 1 h 352"/>
                <a:gd name="T56" fmla="*/ 2 w 742"/>
                <a:gd name="T57" fmla="*/ 1 h 352"/>
                <a:gd name="T58" fmla="*/ 2 w 742"/>
                <a:gd name="T59" fmla="*/ 1 h 352"/>
                <a:gd name="T60" fmla="*/ 2 w 742"/>
                <a:gd name="T61" fmla="*/ 1 h 352"/>
                <a:gd name="T62" fmla="*/ 2 w 742"/>
                <a:gd name="T63" fmla="*/ 1 h 352"/>
                <a:gd name="T64" fmla="*/ 1 w 742"/>
                <a:gd name="T65" fmla="*/ 1 h 352"/>
                <a:gd name="T66" fmla="*/ 1 w 742"/>
                <a:gd name="T67" fmla="*/ 1 h 352"/>
                <a:gd name="T68" fmla="*/ 1 w 742"/>
                <a:gd name="T69" fmla="*/ 1 h 352"/>
                <a:gd name="T70" fmla="*/ 0 w 742"/>
                <a:gd name="T71" fmla="*/ 1 h 352"/>
                <a:gd name="T72" fmla="*/ 0 w 742"/>
                <a:gd name="T73" fmla="*/ 1 h 352"/>
                <a:gd name="T74" fmla="*/ 0 w 742"/>
                <a:gd name="T75" fmla="*/ 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2"/>
                <a:gd name="T115" fmla="*/ 0 h 352"/>
                <a:gd name="T116" fmla="*/ 742 w 74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2" h="352">
                  <a:moveTo>
                    <a:pt x="0" y="250"/>
                  </a:moveTo>
                  <a:lnTo>
                    <a:pt x="75" y="0"/>
                  </a:lnTo>
                  <a:lnTo>
                    <a:pt x="676" y="32"/>
                  </a:lnTo>
                  <a:lnTo>
                    <a:pt x="689" y="47"/>
                  </a:lnTo>
                  <a:lnTo>
                    <a:pt x="702" y="66"/>
                  </a:lnTo>
                  <a:lnTo>
                    <a:pt x="716" y="88"/>
                  </a:lnTo>
                  <a:lnTo>
                    <a:pt x="738" y="147"/>
                  </a:lnTo>
                  <a:lnTo>
                    <a:pt x="742" y="182"/>
                  </a:lnTo>
                  <a:lnTo>
                    <a:pt x="741" y="215"/>
                  </a:lnTo>
                  <a:lnTo>
                    <a:pt x="733" y="249"/>
                  </a:lnTo>
                  <a:lnTo>
                    <a:pt x="722" y="277"/>
                  </a:lnTo>
                  <a:lnTo>
                    <a:pt x="716" y="289"/>
                  </a:lnTo>
                  <a:lnTo>
                    <a:pt x="711" y="300"/>
                  </a:lnTo>
                  <a:lnTo>
                    <a:pt x="698" y="319"/>
                  </a:lnTo>
                  <a:lnTo>
                    <a:pt x="684" y="334"/>
                  </a:lnTo>
                  <a:lnTo>
                    <a:pt x="678" y="341"/>
                  </a:lnTo>
                  <a:lnTo>
                    <a:pt x="671" y="345"/>
                  </a:lnTo>
                  <a:lnTo>
                    <a:pt x="657" y="351"/>
                  </a:lnTo>
                  <a:lnTo>
                    <a:pt x="642" y="352"/>
                  </a:lnTo>
                  <a:lnTo>
                    <a:pt x="621" y="350"/>
                  </a:lnTo>
                  <a:lnTo>
                    <a:pt x="607" y="344"/>
                  </a:lnTo>
                  <a:lnTo>
                    <a:pt x="591" y="340"/>
                  </a:lnTo>
                  <a:lnTo>
                    <a:pt x="571" y="333"/>
                  </a:lnTo>
                  <a:lnTo>
                    <a:pt x="551" y="326"/>
                  </a:lnTo>
                  <a:lnTo>
                    <a:pt x="529" y="319"/>
                  </a:lnTo>
                  <a:lnTo>
                    <a:pt x="507" y="311"/>
                  </a:lnTo>
                  <a:lnTo>
                    <a:pt x="483" y="304"/>
                  </a:lnTo>
                  <a:lnTo>
                    <a:pt x="458" y="296"/>
                  </a:lnTo>
                  <a:lnTo>
                    <a:pt x="435" y="289"/>
                  </a:lnTo>
                  <a:lnTo>
                    <a:pt x="413" y="282"/>
                  </a:lnTo>
                  <a:lnTo>
                    <a:pt x="388" y="277"/>
                  </a:lnTo>
                  <a:lnTo>
                    <a:pt x="367" y="272"/>
                  </a:lnTo>
                  <a:lnTo>
                    <a:pt x="328" y="268"/>
                  </a:lnTo>
                  <a:lnTo>
                    <a:pt x="235" y="264"/>
                  </a:lnTo>
                  <a:lnTo>
                    <a:pt x="126" y="257"/>
                  </a:lnTo>
                  <a:lnTo>
                    <a:pt x="38" y="252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4" name="Freeform 30"/>
            <p:cNvSpPr>
              <a:spLocks/>
            </p:cNvSpPr>
            <p:nvPr/>
          </p:nvSpPr>
          <p:spPr bwMode="auto">
            <a:xfrm>
              <a:off x="2828" y="2496"/>
              <a:ext cx="596" cy="210"/>
            </a:xfrm>
            <a:custGeom>
              <a:avLst/>
              <a:gdLst>
                <a:gd name="T0" fmla="*/ 0 w 1788"/>
                <a:gd name="T1" fmla="*/ 2 h 629"/>
                <a:gd name="T2" fmla="*/ 0 w 1788"/>
                <a:gd name="T3" fmla="*/ 1 h 629"/>
                <a:gd name="T4" fmla="*/ 0 w 1788"/>
                <a:gd name="T5" fmla="*/ 1 h 629"/>
                <a:gd name="T6" fmla="*/ 0 w 1788"/>
                <a:gd name="T7" fmla="*/ 1 h 629"/>
                <a:gd name="T8" fmla="*/ 1 w 1788"/>
                <a:gd name="T9" fmla="*/ 1 h 629"/>
                <a:gd name="T10" fmla="*/ 1 w 1788"/>
                <a:gd name="T11" fmla="*/ 1 h 629"/>
                <a:gd name="T12" fmla="*/ 1 w 1788"/>
                <a:gd name="T13" fmla="*/ 0 h 629"/>
                <a:gd name="T14" fmla="*/ 1 w 1788"/>
                <a:gd name="T15" fmla="*/ 0 h 629"/>
                <a:gd name="T16" fmla="*/ 1 w 1788"/>
                <a:gd name="T17" fmla="*/ 0 h 629"/>
                <a:gd name="T18" fmla="*/ 6 w 1788"/>
                <a:gd name="T19" fmla="*/ 0 h 629"/>
                <a:gd name="T20" fmla="*/ 6 w 1788"/>
                <a:gd name="T21" fmla="*/ 1 h 629"/>
                <a:gd name="T22" fmla="*/ 7 w 1788"/>
                <a:gd name="T23" fmla="*/ 1 h 629"/>
                <a:gd name="T24" fmla="*/ 7 w 1788"/>
                <a:gd name="T25" fmla="*/ 1 h 629"/>
                <a:gd name="T26" fmla="*/ 7 w 1788"/>
                <a:gd name="T27" fmla="*/ 1 h 629"/>
                <a:gd name="T28" fmla="*/ 7 w 1788"/>
                <a:gd name="T29" fmla="*/ 1 h 629"/>
                <a:gd name="T30" fmla="*/ 7 w 1788"/>
                <a:gd name="T31" fmla="*/ 2 h 629"/>
                <a:gd name="T32" fmla="*/ 7 w 1788"/>
                <a:gd name="T33" fmla="*/ 1 h 629"/>
                <a:gd name="T34" fmla="*/ 7 w 1788"/>
                <a:gd name="T35" fmla="*/ 1 h 629"/>
                <a:gd name="T36" fmla="*/ 7 w 1788"/>
                <a:gd name="T37" fmla="*/ 1 h 629"/>
                <a:gd name="T38" fmla="*/ 6 w 1788"/>
                <a:gd name="T39" fmla="*/ 1 h 629"/>
                <a:gd name="T40" fmla="*/ 6 w 1788"/>
                <a:gd name="T41" fmla="*/ 1 h 629"/>
                <a:gd name="T42" fmla="*/ 6 w 1788"/>
                <a:gd name="T43" fmla="*/ 1 h 629"/>
                <a:gd name="T44" fmla="*/ 6 w 1788"/>
                <a:gd name="T45" fmla="*/ 1 h 629"/>
                <a:gd name="T46" fmla="*/ 5 w 1788"/>
                <a:gd name="T47" fmla="*/ 1 h 629"/>
                <a:gd name="T48" fmla="*/ 4 w 1788"/>
                <a:gd name="T49" fmla="*/ 1 h 629"/>
                <a:gd name="T50" fmla="*/ 4 w 1788"/>
                <a:gd name="T51" fmla="*/ 1 h 629"/>
                <a:gd name="T52" fmla="*/ 4 w 1788"/>
                <a:gd name="T53" fmla="*/ 1 h 629"/>
                <a:gd name="T54" fmla="*/ 4 w 1788"/>
                <a:gd name="T55" fmla="*/ 1 h 629"/>
                <a:gd name="T56" fmla="*/ 5 w 1788"/>
                <a:gd name="T57" fmla="*/ 1 h 629"/>
                <a:gd name="T58" fmla="*/ 6 w 1788"/>
                <a:gd name="T59" fmla="*/ 1 h 629"/>
                <a:gd name="T60" fmla="*/ 6 w 1788"/>
                <a:gd name="T61" fmla="*/ 1 h 629"/>
                <a:gd name="T62" fmla="*/ 6 w 1788"/>
                <a:gd name="T63" fmla="*/ 1 h 629"/>
                <a:gd name="T64" fmla="*/ 6 w 1788"/>
                <a:gd name="T65" fmla="*/ 1 h 629"/>
                <a:gd name="T66" fmla="*/ 7 w 1788"/>
                <a:gd name="T67" fmla="*/ 2 h 629"/>
                <a:gd name="T68" fmla="*/ 7 w 1788"/>
                <a:gd name="T69" fmla="*/ 2 h 629"/>
                <a:gd name="T70" fmla="*/ 7 w 1788"/>
                <a:gd name="T71" fmla="*/ 2 h 629"/>
                <a:gd name="T72" fmla="*/ 7 w 1788"/>
                <a:gd name="T73" fmla="*/ 1 h 629"/>
                <a:gd name="T74" fmla="*/ 7 w 1788"/>
                <a:gd name="T75" fmla="*/ 1 h 629"/>
                <a:gd name="T76" fmla="*/ 7 w 1788"/>
                <a:gd name="T77" fmla="*/ 1 h 629"/>
                <a:gd name="T78" fmla="*/ 7 w 1788"/>
                <a:gd name="T79" fmla="*/ 1 h 629"/>
                <a:gd name="T80" fmla="*/ 7 w 1788"/>
                <a:gd name="T81" fmla="*/ 0 h 629"/>
                <a:gd name="T82" fmla="*/ 7 w 1788"/>
                <a:gd name="T83" fmla="*/ 0 h 629"/>
                <a:gd name="T84" fmla="*/ 6 w 1788"/>
                <a:gd name="T85" fmla="*/ 0 h 629"/>
                <a:gd name="T86" fmla="*/ 6 w 1788"/>
                <a:gd name="T87" fmla="*/ 0 h 629"/>
                <a:gd name="T88" fmla="*/ 6 w 1788"/>
                <a:gd name="T89" fmla="*/ 0 h 629"/>
                <a:gd name="T90" fmla="*/ 5 w 1788"/>
                <a:gd name="T91" fmla="*/ 0 h 629"/>
                <a:gd name="T92" fmla="*/ 4 w 1788"/>
                <a:gd name="T93" fmla="*/ 0 h 629"/>
                <a:gd name="T94" fmla="*/ 4 w 1788"/>
                <a:gd name="T95" fmla="*/ 0 h 629"/>
                <a:gd name="T96" fmla="*/ 2 w 1788"/>
                <a:gd name="T97" fmla="*/ 0 h 629"/>
                <a:gd name="T98" fmla="*/ 1 w 1788"/>
                <a:gd name="T99" fmla="*/ 0 h 629"/>
                <a:gd name="T100" fmla="*/ 1 w 1788"/>
                <a:gd name="T101" fmla="*/ 0 h 629"/>
                <a:gd name="T102" fmla="*/ 1 w 1788"/>
                <a:gd name="T103" fmla="*/ 0 h 629"/>
                <a:gd name="T104" fmla="*/ 0 w 1788"/>
                <a:gd name="T105" fmla="*/ 1 h 629"/>
                <a:gd name="T106" fmla="*/ 0 w 1788"/>
                <a:gd name="T107" fmla="*/ 2 h 6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8"/>
                <a:gd name="T163" fmla="*/ 0 h 629"/>
                <a:gd name="T164" fmla="*/ 1788 w 1788"/>
                <a:gd name="T165" fmla="*/ 629 h 6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8" h="629">
                  <a:moveTo>
                    <a:pt x="31" y="407"/>
                  </a:moveTo>
                  <a:lnTo>
                    <a:pt x="35" y="396"/>
                  </a:lnTo>
                  <a:lnTo>
                    <a:pt x="48" y="366"/>
                  </a:lnTo>
                  <a:lnTo>
                    <a:pt x="57" y="345"/>
                  </a:lnTo>
                  <a:lnTo>
                    <a:pt x="67" y="322"/>
                  </a:lnTo>
                  <a:lnTo>
                    <a:pt x="73" y="308"/>
                  </a:lnTo>
                  <a:lnTo>
                    <a:pt x="78" y="296"/>
                  </a:lnTo>
                  <a:lnTo>
                    <a:pt x="84" y="283"/>
                  </a:lnTo>
                  <a:lnTo>
                    <a:pt x="89" y="270"/>
                  </a:lnTo>
                  <a:lnTo>
                    <a:pt x="96" y="256"/>
                  </a:lnTo>
                  <a:lnTo>
                    <a:pt x="102" y="242"/>
                  </a:lnTo>
                  <a:lnTo>
                    <a:pt x="107" y="230"/>
                  </a:lnTo>
                  <a:lnTo>
                    <a:pt x="113" y="217"/>
                  </a:lnTo>
                  <a:lnTo>
                    <a:pt x="119" y="204"/>
                  </a:lnTo>
                  <a:lnTo>
                    <a:pt x="126" y="191"/>
                  </a:lnTo>
                  <a:lnTo>
                    <a:pt x="137" y="169"/>
                  </a:lnTo>
                  <a:lnTo>
                    <a:pt x="147" y="149"/>
                  </a:lnTo>
                  <a:lnTo>
                    <a:pt x="157" y="131"/>
                  </a:lnTo>
                  <a:lnTo>
                    <a:pt x="166" y="118"/>
                  </a:lnTo>
                  <a:lnTo>
                    <a:pt x="173" y="110"/>
                  </a:lnTo>
                  <a:lnTo>
                    <a:pt x="180" y="105"/>
                  </a:lnTo>
                  <a:lnTo>
                    <a:pt x="193" y="100"/>
                  </a:lnTo>
                  <a:lnTo>
                    <a:pt x="206" y="95"/>
                  </a:lnTo>
                  <a:lnTo>
                    <a:pt x="223" y="92"/>
                  </a:lnTo>
                  <a:lnTo>
                    <a:pt x="261" y="85"/>
                  </a:lnTo>
                  <a:lnTo>
                    <a:pt x="301" y="80"/>
                  </a:lnTo>
                  <a:lnTo>
                    <a:pt x="343" y="74"/>
                  </a:lnTo>
                  <a:lnTo>
                    <a:pt x="376" y="72"/>
                  </a:lnTo>
                  <a:lnTo>
                    <a:pt x="409" y="69"/>
                  </a:lnTo>
                  <a:lnTo>
                    <a:pt x="1526" y="102"/>
                  </a:lnTo>
                  <a:lnTo>
                    <a:pt x="1547" y="109"/>
                  </a:lnTo>
                  <a:lnTo>
                    <a:pt x="1566" y="118"/>
                  </a:lnTo>
                  <a:lnTo>
                    <a:pt x="1577" y="122"/>
                  </a:lnTo>
                  <a:lnTo>
                    <a:pt x="1587" y="128"/>
                  </a:lnTo>
                  <a:lnTo>
                    <a:pt x="1595" y="133"/>
                  </a:lnTo>
                  <a:lnTo>
                    <a:pt x="1604" y="140"/>
                  </a:lnTo>
                  <a:lnTo>
                    <a:pt x="1638" y="168"/>
                  </a:lnTo>
                  <a:lnTo>
                    <a:pt x="1653" y="183"/>
                  </a:lnTo>
                  <a:lnTo>
                    <a:pt x="1667" y="198"/>
                  </a:lnTo>
                  <a:lnTo>
                    <a:pt x="1679" y="213"/>
                  </a:lnTo>
                  <a:lnTo>
                    <a:pt x="1690" y="228"/>
                  </a:lnTo>
                  <a:lnTo>
                    <a:pt x="1701" y="244"/>
                  </a:lnTo>
                  <a:lnTo>
                    <a:pt x="1708" y="259"/>
                  </a:lnTo>
                  <a:lnTo>
                    <a:pt x="1725" y="304"/>
                  </a:lnTo>
                  <a:lnTo>
                    <a:pt x="1722" y="334"/>
                  </a:lnTo>
                  <a:lnTo>
                    <a:pt x="1715" y="359"/>
                  </a:lnTo>
                  <a:lnTo>
                    <a:pt x="1707" y="374"/>
                  </a:lnTo>
                  <a:lnTo>
                    <a:pt x="1703" y="380"/>
                  </a:lnTo>
                  <a:lnTo>
                    <a:pt x="1701" y="373"/>
                  </a:lnTo>
                  <a:lnTo>
                    <a:pt x="1693" y="356"/>
                  </a:lnTo>
                  <a:lnTo>
                    <a:pt x="1688" y="345"/>
                  </a:lnTo>
                  <a:lnTo>
                    <a:pt x="1679" y="332"/>
                  </a:lnTo>
                  <a:lnTo>
                    <a:pt x="1670" y="318"/>
                  </a:lnTo>
                  <a:lnTo>
                    <a:pt x="1660" y="303"/>
                  </a:lnTo>
                  <a:lnTo>
                    <a:pt x="1648" y="288"/>
                  </a:lnTo>
                  <a:lnTo>
                    <a:pt x="1634" y="272"/>
                  </a:lnTo>
                  <a:lnTo>
                    <a:pt x="1620" y="257"/>
                  </a:lnTo>
                  <a:lnTo>
                    <a:pt x="1602" y="242"/>
                  </a:lnTo>
                  <a:lnTo>
                    <a:pt x="1586" y="228"/>
                  </a:lnTo>
                  <a:lnTo>
                    <a:pt x="1575" y="223"/>
                  </a:lnTo>
                  <a:lnTo>
                    <a:pt x="1565" y="216"/>
                  </a:lnTo>
                  <a:lnTo>
                    <a:pt x="1554" y="209"/>
                  </a:lnTo>
                  <a:lnTo>
                    <a:pt x="1544" y="205"/>
                  </a:lnTo>
                  <a:lnTo>
                    <a:pt x="1533" y="201"/>
                  </a:lnTo>
                  <a:lnTo>
                    <a:pt x="1521" y="195"/>
                  </a:lnTo>
                  <a:lnTo>
                    <a:pt x="1496" y="187"/>
                  </a:lnTo>
                  <a:lnTo>
                    <a:pt x="1469" y="182"/>
                  </a:lnTo>
                  <a:lnTo>
                    <a:pt x="1438" y="175"/>
                  </a:lnTo>
                  <a:lnTo>
                    <a:pt x="1408" y="171"/>
                  </a:lnTo>
                  <a:lnTo>
                    <a:pt x="1378" y="165"/>
                  </a:lnTo>
                  <a:lnTo>
                    <a:pt x="1345" y="161"/>
                  </a:lnTo>
                  <a:lnTo>
                    <a:pt x="1277" y="155"/>
                  </a:lnTo>
                  <a:lnTo>
                    <a:pt x="1214" y="151"/>
                  </a:lnTo>
                  <a:lnTo>
                    <a:pt x="1156" y="150"/>
                  </a:lnTo>
                  <a:lnTo>
                    <a:pt x="1063" y="155"/>
                  </a:lnTo>
                  <a:lnTo>
                    <a:pt x="1032" y="162"/>
                  </a:lnTo>
                  <a:lnTo>
                    <a:pt x="1001" y="168"/>
                  </a:lnTo>
                  <a:lnTo>
                    <a:pt x="974" y="173"/>
                  </a:lnTo>
                  <a:lnTo>
                    <a:pt x="949" y="179"/>
                  </a:lnTo>
                  <a:lnTo>
                    <a:pt x="915" y="187"/>
                  </a:lnTo>
                  <a:lnTo>
                    <a:pt x="901" y="190"/>
                  </a:lnTo>
                  <a:lnTo>
                    <a:pt x="884" y="590"/>
                  </a:lnTo>
                  <a:lnTo>
                    <a:pt x="970" y="578"/>
                  </a:lnTo>
                  <a:lnTo>
                    <a:pt x="975" y="246"/>
                  </a:lnTo>
                  <a:lnTo>
                    <a:pt x="993" y="244"/>
                  </a:lnTo>
                  <a:lnTo>
                    <a:pt x="1040" y="238"/>
                  </a:lnTo>
                  <a:lnTo>
                    <a:pt x="1110" y="233"/>
                  </a:lnTo>
                  <a:lnTo>
                    <a:pt x="1193" y="227"/>
                  </a:lnTo>
                  <a:lnTo>
                    <a:pt x="1280" y="226"/>
                  </a:lnTo>
                  <a:lnTo>
                    <a:pt x="1364" y="230"/>
                  </a:lnTo>
                  <a:lnTo>
                    <a:pt x="1437" y="241"/>
                  </a:lnTo>
                  <a:lnTo>
                    <a:pt x="1466" y="249"/>
                  </a:lnTo>
                  <a:lnTo>
                    <a:pt x="1480" y="255"/>
                  </a:lnTo>
                  <a:lnTo>
                    <a:pt x="1491" y="263"/>
                  </a:lnTo>
                  <a:lnTo>
                    <a:pt x="1499" y="268"/>
                  </a:lnTo>
                  <a:lnTo>
                    <a:pt x="1508" y="274"/>
                  </a:lnTo>
                  <a:lnTo>
                    <a:pt x="1518" y="281"/>
                  </a:lnTo>
                  <a:lnTo>
                    <a:pt x="1526" y="286"/>
                  </a:lnTo>
                  <a:lnTo>
                    <a:pt x="1554" y="308"/>
                  </a:lnTo>
                  <a:lnTo>
                    <a:pt x="1575" y="330"/>
                  </a:lnTo>
                  <a:lnTo>
                    <a:pt x="1588" y="350"/>
                  </a:lnTo>
                  <a:lnTo>
                    <a:pt x="1604" y="391"/>
                  </a:lnTo>
                  <a:lnTo>
                    <a:pt x="1606" y="439"/>
                  </a:lnTo>
                  <a:lnTo>
                    <a:pt x="1599" y="534"/>
                  </a:lnTo>
                  <a:lnTo>
                    <a:pt x="1594" y="577"/>
                  </a:lnTo>
                  <a:lnTo>
                    <a:pt x="1780" y="629"/>
                  </a:lnTo>
                  <a:lnTo>
                    <a:pt x="1788" y="491"/>
                  </a:lnTo>
                  <a:lnTo>
                    <a:pt x="1787" y="377"/>
                  </a:lnTo>
                  <a:lnTo>
                    <a:pt x="1781" y="325"/>
                  </a:lnTo>
                  <a:lnTo>
                    <a:pt x="1772" y="283"/>
                  </a:lnTo>
                  <a:lnTo>
                    <a:pt x="1765" y="266"/>
                  </a:lnTo>
                  <a:lnTo>
                    <a:pt x="1757" y="248"/>
                  </a:lnTo>
                  <a:lnTo>
                    <a:pt x="1746" y="231"/>
                  </a:lnTo>
                  <a:lnTo>
                    <a:pt x="1733" y="213"/>
                  </a:lnTo>
                  <a:lnTo>
                    <a:pt x="1719" y="197"/>
                  </a:lnTo>
                  <a:lnTo>
                    <a:pt x="1704" y="182"/>
                  </a:lnTo>
                  <a:lnTo>
                    <a:pt x="1689" y="167"/>
                  </a:lnTo>
                  <a:lnTo>
                    <a:pt x="1671" y="153"/>
                  </a:lnTo>
                  <a:lnTo>
                    <a:pt x="1655" y="139"/>
                  </a:lnTo>
                  <a:lnTo>
                    <a:pt x="1646" y="133"/>
                  </a:lnTo>
                  <a:lnTo>
                    <a:pt x="1637" y="125"/>
                  </a:lnTo>
                  <a:lnTo>
                    <a:pt x="1628" y="120"/>
                  </a:lnTo>
                  <a:lnTo>
                    <a:pt x="1620" y="114"/>
                  </a:lnTo>
                  <a:lnTo>
                    <a:pt x="1610" y="110"/>
                  </a:lnTo>
                  <a:lnTo>
                    <a:pt x="1601" y="103"/>
                  </a:lnTo>
                  <a:lnTo>
                    <a:pt x="1594" y="99"/>
                  </a:lnTo>
                  <a:lnTo>
                    <a:pt x="1584" y="95"/>
                  </a:lnTo>
                  <a:lnTo>
                    <a:pt x="1576" y="89"/>
                  </a:lnTo>
                  <a:lnTo>
                    <a:pt x="1568" y="87"/>
                  </a:lnTo>
                  <a:lnTo>
                    <a:pt x="1553" y="80"/>
                  </a:lnTo>
                  <a:lnTo>
                    <a:pt x="1536" y="73"/>
                  </a:lnTo>
                  <a:lnTo>
                    <a:pt x="1517" y="67"/>
                  </a:lnTo>
                  <a:lnTo>
                    <a:pt x="1489" y="62"/>
                  </a:lnTo>
                  <a:lnTo>
                    <a:pt x="1452" y="56"/>
                  </a:lnTo>
                  <a:lnTo>
                    <a:pt x="1411" y="50"/>
                  </a:lnTo>
                  <a:lnTo>
                    <a:pt x="1362" y="43"/>
                  </a:lnTo>
                  <a:lnTo>
                    <a:pt x="1310" y="37"/>
                  </a:lnTo>
                  <a:lnTo>
                    <a:pt x="1255" y="32"/>
                  </a:lnTo>
                  <a:lnTo>
                    <a:pt x="1196" y="25"/>
                  </a:lnTo>
                  <a:lnTo>
                    <a:pt x="1136" y="19"/>
                  </a:lnTo>
                  <a:lnTo>
                    <a:pt x="1077" y="14"/>
                  </a:lnTo>
                  <a:lnTo>
                    <a:pt x="1019" y="10"/>
                  </a:lnTo>
                  <a:lnTo>
                    <a:pt x="961" y="6"/>
                  </a:lnTo>
                  <a:lnTo>
                    <a:pt x="858" y="1"/>
                  </a:lnTo>
                  <a:lnTo>
                    <a:pt x="775" y="0"/>
                  </a:lnTo>
                  <a:lnTo>
                    <a:pt x="621" y="6"/>
                  </a:lnTo>
                  <a:lnTo>
                    <a:pt x="456" y="17"/>
                  </a:lnTo>
                  <a:lnTo>
                    <a:pt x="377" y="22"/>
                  </a:lnTo>
                  <a:lnTo>
                    <a:pt x="308" y="29"/>
                  </a:lnTo>
                  <a:lnTo>
                    <a:pt x="250" y="37"/>
                  </a:lnTo>
                  <a:lnTo>
                    <a:pt x="208" y="47"/>
                  </a:lnTo>
                  <a:lnTo>
                    <a:pt x="193" y="51"/>
                  </a:lnTo>
                  <a:lnTo>
                    <a:pt x="177" y="58"/>
                  </a:lnTo>
                  <a:lnTo>
                    <a:pt x="164" y="65"/>
                  </a:lnTo>
                  <a:lnTo>
                    <a:pt x="150" y="73"/>
                  </a:lnTo>
                  <a:lnTo>
                    <a:pt x="126" y="91"/>
                  </a:lnTo>
                  <a:lnTo>
                    <a:pt x="108" y="110"/>
                  </a:lnTo>
                  <a:lnTo>
                    <a:pt x="93" y="125"/>
                  </a:lnTo>
                  <a:lnTo>
                    <a:pt x="84" y="140"/>
                  </a:lnTo>
                  <a:lnTo>
                    <a:pt x="75" y="154"/>
                  </a:lnTo>
                  <a:lnTo>
                    <a:pt x="0" y="416"/>
                  </a:lnTo>
                  <a:lnTo>
                    <a:pt x="31" y="40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5" name="Freeform 31"/>
            <p:cNvSpPr>
              <a:spLocks/>
            </p:cNvSpPr>
            <p:nvPr/>
          </p:nvSpPr>
          <p:spPr bwMode="auto">
            <a:xfrm>
              <a:off x="3229" y="2550"/>
              <a:ext cx="33" cy="137"/>
            </a:xfrm>
            <a:custGeom>
              <a:avLst/>
              <a:gdLst>
                <a:gd name="T0" fmla="*/ 0 w 99"/>
                <a:gd name="T1" fmla="*/ 0 h 410"/>
                <a:gd name="T2" fmla="*/ 0 w 99"/>
                <a:gd name="T3" fmla="*/ 2 h 410"/>
                <a:gd name="T4" fmla="*/ 0 w 99"/>
                <a:gd name="T5" fmla="*/ 2 h 410"/>
                <a:gd name="T6" fmla="*/ 0 w 99"/>
                <a:gd name="T7" fmla="*/ 0 h 410"/>
                <a:gd name="T8" fmla="*/ 0 w 99"/>
                <a:gd name="T9" fmla="*/ 0 h 410"/>
                <a:gd name="T10" fmla="*/ 0 w 99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10"/>
                <a:gd name="T20" fmla="*/ 99 w 99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10">
                  <a:moveTo>
                    <a:pt x="0" y="7"/>
                  </a:moveTo>
                  <a:lnTo>
                    <a:pt x="34" y="406"/>
                  </a:lnTo>
                  <a:lnTo>
                    <a:pt x="99" y="410"/>
                  </a:lnTo>
                  <a:lnTo>
                    <a:pt x="7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6" name="Freeform 32"/>
            <p:cNvSpPr>
              <a:spLocks/>
            </p:cNvSpPr>
            <p:nvPr/>
          </p:nvSpPr>
          <p:spPr bwMode="auto">
            <a:xfrm>
              <a:off x="3317" y="2739"/>
              <a:ext cx="235" cy="157"/>
            </a:xfrm>
            <a:custGeom>
              <a:avLst/>
              <a:gdLst>
                <a:gd name="T0" fmla="*/ 0 w 707"/>
                <a:gd name="T1" fmla="*/ 2 h 472"/>
                <a:gd name="T2" fmla="*/ 0 w 707"/>
                <a:gd name="T3" fmla="*/ 1 h 472"/>
                <a:gd name="T4" fmla="*/ 0 w 707"/>
                <a:gd name="T5" fmla="*/ 1 h 472"/>
                <a:gd name="T6" fmla="*/ 0 w 707"/>
                <a:gd name="T7" fmla="*/ 1 h 472"/>
                <a:gd name="T8" fmla="*/ 0 w 707"/>
                <a:gd name="T9" fmla="*/ 0 h 472"/>
                <a:gd name="T10" fmla="*/ 0 w 707"/>
                <a:gd name="T11" fmla="*/ 0 h 472"/>
                <a:gd name="T12" fmla="*/ 1 w 707"/>
                <a:gd name="T13" fmla="*/ 0 h 472"/>
                <a:gd name="T14" fmla="*/ 1 w 707"/>
                <a:gd name="T15" fmla="*/ 0 h 472"/>
                <a:gd name="T16" fmla="*/ 1 w 707"/>
                <a:gd name="T17" fmla="*/ 0 h 472"/>
                <a:gd name="T18" fmla="*/ 1 w 707"/>
                <a:gd name="T19" fmla="*/ 0 h 472"/>
                <a:gd name="T20" fmla="*/ 1 w 707"/>
                <a:gd name="T21" fmla="*/ 0 h 472"/>
                <a:gd name="T22" fmla="*/ 1 w 707"/>
                <a:gd name="T23" fmla="*/ 0 h 472"/>
                <a:gd name="T24" fmla="*/ 2 w 707"/>
                <a:gd name="T25" fmla="*/ 0 h 472"/>
                <a:gd name="T26" fmla="*/ 2 w 707"/>
                <a:gd name="T27" fmla="*/ 0 h 472"/>
                <a:gd name="T28" fmla="*/ 2 w 707"/>
                <a:gd name="T29" fmla="*/ 0 h 472"/>
                <a:gd name="T30" fmla="*/ 2 w 707"/>
                <a:gd name="T31" fmla="*/ 0 h 472"/>
                <a:gd name="T32" fmla="*/ 2 w 707"/>
                <a:gd name="T33" fmla="*/ 1 h 472"/>
                <a:gd name="T34" fmla="*/ 2 w 707"/>
                <a:gd name="T35" fmla="*/ 1 h 472"/>
                <a:gd name="T36" fmla="*/ 2 w 707"/>
                <a:gd name="T37" fmla="*/ 1 h 472"/>
                <a:gd name="T38" fmla="*/ 2 w 707"/>
                <a:gd name="T39" fmla="*/ 1 h 472"/>
                <a:gd name="T40" fmla="*/ 3 w 707"/>
                <a:gd name="T41" fmla="*/ 1 h 472"/>
                <a:gd name="T42" fmla="*/ 3 w 707"/>
                <a:gd name="T43" fmla="*/ 2 h 472"/>
                <a:gd name="T44" fmla="*/ 2 w 707"/>
                <a:gd name="T45" fmla="*/ 2 h 472"/>
                <a:gd name="T46" fmla="*/ 2 w 707"/>
                <a:gd name="T47" fmla="*/ 1 h 472"/>
                <a:gd name="T48" fmla="*/ 2 w 707"/>
                <a:gd name="T49" fmla="*/ 1 h 472"/>
                <a:gd name="T50" fmla="*/ 2 w 707"/>
                <a:gd name="T51" fmla="*/ 1 h 472"/>
                <a:gd name="T52" fmla="*/ 2 w 707"/>
                <a:gd name="T53" fmla="*/ 1 h 472"/>
                <a:gd name="T54" fmla="*/ 2 w 707"/>
                <a:gd name="T55" fmla="*/ 1 h 472"/>
                <a:gd name="T56" fmla="*/ 1 w 707"/>
                <a:gd name="T57" fmla="*/ 1 h 472"/>
                <a:gd name="T58" fmla="*/ 1 w 707"/>
                <a:gd name="T59" fmla="*/ 1 h 472"/>
                <a:gd name="T60" fmla="*/ 1 w 707"/>
                <a:gd name="T61" fmla="*/ 1 h 472"/>
                <a:gd name="T62" fmla="*/ 1 w 707"/>
                <a:gd name="T63" fmla="*/ 1 h 472"/>
                <a:gd name="T64" fmla="*/ 1 w 707"/>
                <a:gd name="T65" fmla="*/ 1 h 472"/>
                <a:gd name="T66" fmla="*/ 1 w 707"/>
                <a:gd name="T67" fmla="*/ 1 h 472"/>
                <a:gd name="T68" fmla="*/ 1 w 707"/>
                <a:gd name="T69" fmla="*/ 1 h 472"/>
                <a:gd name="T70" fmla="*/ 1 w 707"/>
                <a:gd name="T71" fmla="*/ 1 h 472"/>
                <a:gd name="T72" fmla="*/ 1 w 707"/>
                <a:gd name="T73" fmla="*/ 2 h 472"/>
                <a:gd name="T74" fmla="*/ 0 w 707"/>
                <a:gd name="T75" fmla="*/ 2 h 472"/>
                <a:gd name="T76" fmla="*/ 0 w 707"/>
                <a:gd name="T77" fmla="*/ 2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7"/>
                <a:gd name="T118" fmla="*/ 0 h 472"/>
                <a:gd name="T119" fmla="*/ 707 w 707"/>
                <a:gd name="T120" fmla="*/ 472 h 4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7" h="472">
                  <a:moveTo>
                    <a:pt x="30" y="424"/>
                  </a:moveTo>
                  <a:lnTo>
                    <a:pt x="31" y="373"/>
                  </a:lnTo>
                  <a:lnTo>
                    <a:pt x="34" y="321"/>
                  </a:lnTo>
                  <a:lnTo>
                    <a:pt x="41" y="260"/>
                  </a:lnTo>
                  <a:lnTo>
                    <a:pt x="47" y="227"/>
                  </a:lnTo>
                  <a:lnTo>
                    <a:pt x="54" y="193"/>
                  </a:lnTo>
                  <a:lnTo>
                    <a:pt x="60" y="161"/>
                  </a:lnTo>
                  <a:lnTo>
                    <a:pt x="71" y="131"/>
                  </a:lnTo>
                  <a:lnTo>
                    <a:pt x="77" y="118"/>
                  </a:lnTo>
                  <a:lnTo>
                    <a:pt x="84" y="105"/>
                  </a:lnTo>
                  <a:lnTo>
                    <a:pt x="91" y="92"/>
                  </a:lnTo>
                  <a:lnTo>
                    <a:pt x="98" y="80"/>
                  </a:lnTo>
                  <a:lnTo>
                    <a:pt x="114" y="61"/>
                  </a:lnTo>
                  <a:lnTo>
                    <a:pt x="133" y="47"/>
                  </a:lnTo>
                  <a:lnTo>
                    <a:pt x="143" y="40"/>
                  </a:lnTo>
                  <a:lnTo>
                    <a:pt x="154" y="34"/>
                  </a:lnTo>
                  <a:lnTo>
                    <a:pt x="165" y="30"/>
                  </a:lnTo>
                  <a:lnTo>
                    <a:pt x="175" y="25"/>
                  </a:lnTo>
                  <a:lnTo>
                    <a:pt x="187" y="22"/>
                  </a:lnTo>
                  <a:lnTo>
                    <a:pt x="197" y="16"/>
                  </a:lnTo>
                  <a:lnTo>
                    <a:pt x="220" y="11"/>
                  </a:lnTo>
                  <a:lnTo>
                    <a:pt x="242" y="7"/>
                  </a:lnTo>
                  <a:lnTo>
                    <a:pt x="266" y="3"/>
                  </a:lnTo>
                  <a:lnTo>
                    <a:pt x="311" y="0"/>
                  </a:lnTo>
                  <a:lnTo>
                    <a:pt x="357" y="7"/>
                  </a:lnTo>
                  <a:lnTo>
                    <a:pt x="398" y="18"/>
                  </a:lnTo>
                  <a:lnTo>
                    <a:pt x="419" y="26"/>
                  </a:lnTo>
                  <a:lnTo>
                    <a:pt x="427" y="32"/>
                  </a:lnTo>
                  <a:lnTo>
                    <a:pt x="437" y="37"/>
                  </a:lnTo>
                  <a:lnTo>
                    <a:pt x="470" y="63"/>
                  </a:lnTo>
                  <a:lnTo>
                    <a:pt x="485" y="78"/>
                  </a:lnTo>
                  <a:lnTo>
                    <a:pt x="500" y="95"/>
                  </a:lnTo>
                  <a:lnTo>
                    <a:pt x="515" y="114"/>
                  </a:lnTo>
                  <a:lnTo>
                    <a:pt x="530" y="131"/>
                  </a:lnTo>
                  <a:lnTo>
                    <a:pt x="545" y="150"/>
                  </a:lnTo>
                  <a:lnTo>
                    <a:pt x="561" y="168"/>
                  </a:lnTo>
                  <a:lnTo>
                    <a:pt x="573" y="186"/>
                  </a:lnTo>
                  <a:lnTo>
                    <a:pt x="585" y="204"/>
                  </a:lnTo>
                  <a:lnTo>
                    <a:pt x="596" y="220"/>
                  </a:lnTo>
                  <a:lnTo>
                    <a:pt x="607" y="235"/>
                  </a:lnTo>
                  <a:lnTo>
                    <a:pt x="625" y="260"/>
                  </a:lnTo>
                  <a:lnTo>
                    <a:pt x="641" y="283"/>
                  </a:lnTo>
                  <a:lnTo>
                    <a:pt x="704" y="305"/>
                  </a:lnTo>
                  <a:lnTo>
                    <a:pt x="707" y="377"/>
                  </a:lnTo>
                  <a:lnTo>
                    <a:pt x="479" y="439"/>
                  </a:lnTo>
                  <a:lnTo>
                    <a:pt x="475" y="400"/>
                  </a:lnTo>
                  <a:lnTo>
                    <a:pt x="470" y="363"/>
                  </a:lnTo>
                  <a:lnTo>
                    <a:pt x="459" y="316"/>
                  </a:lnTo>
                  <a:lnTo>
                    <a:pt x="452" y="293"/>
                  </a:lnTo>
                  <a:lnTo>
                    <a:pt x="443" y="270"/>
                  </a:lnTo>
                  <a:lnTo>
                    <a:pt x="434" y="248"/>
                  </a:lnTo>
                  <a:lnTo>
                    <a:pt x="423" y="227"/>
                  </a:lnTo>
                  <a:lnTo>
                    <a:pt x="409" y="208"/>
                  </a:lnTo>
                  <a:lnTo>
                    <a:pt x="393" y="193"/>
                  </a:lnTo>
                  <a:lnTo>
                    <a:pt x="384" y="187"/>
                  </a:lnTo>
                  <a:lnTo>
                    <a:pt x="376" y="182"/>
                  </a:lnTo>
                  <a:lnTo>
                    <a:pt x="366" y="176"/>
                  </a:lnTo>
                  <a:lnTo>
                    <a:pt x="357" y="173"/>
                  </a:lnTo>
                  <a:lnTo>
                    <a:pt x="337" y="171"/>
                  </a:lnTo>
                  <a:lnTo>
                    <a:pt x="317" y="169"/>
                  </a:lnTo>
                  <a:lnTo>
                    <a:pt x="278" y="177"/>
                  </a:lnTo>
                  <a:lnTo>
                    <a:pt x="260" y="186"/>
                  </a:lnTo>
                  <a:lnTo>
                    <a:pt x="252" y="191"/>
                  </a:lnTo>
                  <a:lnTo>
                    <a:pt x="242" y="197"/>
                  </a:lnTo>
                  <a:lnTo>
                    <a:pt x="235" y="201"/>
                  </a:lnTo>
                  <a:lnTo>
                    <a:pt x="227" y="206"/>
                  </a:lnTo>
                  <a:lnTo>
                    <a:pt x="212" y="220"/>
                  </a:lnTo>
                  <a:lnTo>
                    <a:pt x="184" y="248"/>
                  </a:lnTo>
                  <a:lnTo>
                    <a:pt x="172" y="263"/>
                  </a:lnTo>
                  <a:lnTo>
                    <a:pt x="162" y="277"/>
                  </a:lnTo>
                  <a:lnTo>
                    <a:pt x="146" y="304"/>
                  </a:lnTo>
                  <a:lnTo>
                    <a:pt x="136" y="327"/>
                  </a:lnTo>
                  <a:lnTo>
                    <a:pt x="129" y="370"/>
                  </a:lnTo>
                  <a:lnTo>
                    <a:pt x="128" y="418"/>
                  </a:lnTo>
                  <a:lnTo>
                    <a:pt x="128" y="472"/>
                  </a:lnTo>
                  <a:lnTo>
                    <a:pt x="0" y="464"/>
                  </a:lnTo>
                  <a:lnTo>
                    <a:pt x="30" y="4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7" name="Freeform 33"/>
            <p:cNvSpPr>
              <a:spLocks/>
            </p:cNvSpPr>
            <p:nvPr/>
          </p:nvSpPr>
          <p:spPr bwMode="auto">
            <a:xfrm>
              <a:off x="3394" y="2701"/>
              <a:ext cx="206" cy="160"/>
            </a:xfrm>
            <a:custGeom>
              <a:avLst/>
              <a:gdLst>
                <a:gd name="T0" fmla="*/ 0 w 617"/>
                <a:gd name="T1" fmla="*/ 0 h 480"/>
                <a:gd name="T2" fmla="*/ 1 w 617"/>
                <a:gd name="T3" fmla="*/ 0 h 480"/>
                <a:gd name="T4" fmla="*/ 1 w 617"/>
                <a:gd name="T5" fmla="*/ 0 h 480"/>
                <a:gd name="T6" fmla="*/ 1 w 617"/>
                <a:gd name="T7" fmla="*/ 0 h 480"/>
                <a:gd name="T8" fmla="*/ 1 w 617"/>
                <a:gd name="T9" fmla="*/ 0 h 480"/>
                <a:gd name="T10" fmla="*/ 1 w 617"/>
                <a:gd name="T11" fmla="*/ 0 h 480"/>
                <a:gd name="T12" fmla="*/ 1 w 617"/>
                <a:gd name="T13" fmla="*/ 0 h 480"/>
                <a:gd name="T14" fmla="*/ 1 w 617"/>
                <a:gd name="T15" fmla="*/ 0 h 480"/>
                <a:gd name="T16" fmla="*/ 1 w 617"/>
                <a:gd name="T17" fmla="*/ 1 h 480"/>
                <a:gd name="T18" fmla="*/ 1 w 617"/>
                <a:gd name="T19" fmla="*/ 1 h 480"/>
                <a:gd name="T20" fmla="*/ 1 w 617"/>
                <a:gd name="T21" fmla="*/ 1 h 480"/>
                <a:gd name="T22" fmla="*/ 2 w 617"/>
                <a:gd name="T23" fmla="*/ 1 h 480"/>
                <a:gd name="T24" fmla="*/ 2 w 617"/>
                <a:gd name="T25" fmla="*/ 1 h 480"/>
                <a:gd name="T26" fmla="*/ 2 w 617"/>
                <a:gd name="T27" fmla="*/ 1 h 480"/>
                <a:gd name="T28" fmla="*/ 2 w 617"/>
                <a:gd name="T29" fmla="*/ 1 h 480"/>
                <a:gd name="T30" fmla="*/ 2 w 617"/>
                <a:gd name="T31" fmla="*/ 1 h 480"/>
                <a:gd name="T32" fmla="*/ 2 w 617"/>
                <a:gd name="T33" fmla="*/ 1 h 480"/>
                <a:gd name="T34" fmla="*/ 3 w 617"/>
                <a:gd name="T35" fmla="*/ 2 h 480"/>
                <a:gd name="T36" fmla="*/ 3 w 617"/>
                <a:gd name="T37" fmla="*/ 2 h 480"/>
                <a:gd name="T38" fmla="*/ 2 w 617"/>
                <a:gd name="T39" fmla="*/ 2 h 480"/>
                <a:gd name="T40" fmla="*/ 2 w 617"/>
                <a:gd name="T41" fmla="*/ 2 h 480"/>
                <a:gd name="T42" fmla="*/ 2 w 617"/>
                <a:gd name="T43" fmla="*/ 2 h 480"/>
                <a:gd name="T44" fmla="*/ 2 w 617"/>
                <a:gd name="T45" fmla="*/ 2 h 480"/>
                <a:gd name="T46" fmla="*/ 2 w 617"/>
                <a:gd name="T47" fmla="*/ 2 h 480"/>
                <a:gd name="T48" fmla="*/ 2 w 617"/>
                <a:gd name="T49" fmla="*/ 2 h 480"/>
                <a:gd name="T50" fmla="*/ 2 w 617"/>
                <a:gd name="T51" fmla="*/ 2 h 480"/>
                <a:gd name="T52" fmla="*/ 2 w 617"/>
                <a:gd name="T53" fmla="*/ 1 h 480"/>
                <a:gd name="T54" fmla="*/ 2 w 617"/>
                <a:gd name="T55" fmla="*/ 1 h 480"/>
                <a:gd name="T56" fmla="*/ 2 w 617"/>
                <a:gd name="T57" fmla="*/ 1 h 480"/>
                <a:gd name="T58" fmla="*/ 2 w 617"/>
                <a:gd name="T59" fmla="*/ 1 h 480"/>
                <a:gd name="T60" fmla="*/ 2 w 617"/>
                <a:gd name="T61" fmla="*/ 2 h 480"/>
                <a:gd name="T62" fmla="*/ 2 w 617"/>
                <a:gd name="T63" fmla="*/ 1 h 480"/>
                <a:gd name="T64" fmla="*/ 2 w 617"/>
                <a:gd name="T65" fmla="*/ 1 h 480"/>
                <a:gd name="T66" fmla="*/ 2 w 617"/>
                <a:gd name="T67" fmla="*/ 1 h 480"/>
                <a:gd name="T68" fmla="*/ 1 w 617"/>
                <a:gd name="T69" fmla="*/ 1 h 480"/>
                <a:gd name="T70" fmla="*/ 1 w 617"/>
                <a:gd name="T71" fmla="*/ 1 h 480"/>
                <a:gd name="T72" fmla="*/ 1 w 617"/>
                <a:gd name="T73" fmla="*/ 1 h 480"/>
                <a:gd name="T74" fmla="*/ 1 w 617"/>
                <a:gd name="T75" fmla="*/ 1 h 480"/>
                <a:gd name="T76" fmla="*/ 1 w 617"/>
                <a:gd name="T77" fmla="*/ 1 h 480"/>
                <a:gd name="T78" fmla="*/ 1 w 617"/>
                <a:gd name="T79" fmla="*/ 0 h 480"/>
                <a:gd name="T80" fmla="*/ 1 w 617"/>
                <a:gd name="T81" fmla="*/ 0 h 480"/>
                <a:gd name="T82" fmla="*/ 1 w 617"/>
                <a:gd name="T83" fmla="*/ 0 h 480"/>
                <a:gd name="T84" fmla="*/ 1 w 617"/>
                <a:gd name="T85" fmla="*/ 0 h 480"/>
                <a:gd name="T86" fmla="*/ 0 w 617"/>
                <a:gd name="T87" fmla="*/ 0 h 480"/>
                <a:gd name="T88" fmla="*/ 0 w 617"/>
                <a:gd name="T89" fmla="*/ 0 h 480"/>
                <a:gd name="T90" fmla="*/ 0 w 617"/>
                <a:gd name="T91" fmla="*/ 0 h 480"/>
                <a:gd name="T92" fmla="*/ 0 w 617"/>
                <a:gd name="T93" fmla="*/ 0 h 480"/>
                <a:gd name="T94" fmla="*/ 0 w 617"/>
                <a:gd name="T95" fmla="*/ 0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7"/>
                <a:gd name="T145" fmla="*/ 0 h 480"/>
                <a:gd name="T146" fmla="*/ 617 w 61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7" h="480">
                  <a:moveTo>
                    <a:pt x="86" y="0"/>
                  </a:moveTo>
                  <a:lnTo>
                    <a:pt x="110" y="8"/>
                  </a:lnTo>
                  <a:lnTo>
                    <a:pt x="121" y="15"/>
                  </a:lnTo>
                  <a:lnTo>
                    <a:pt x="135" y="20"/>
                  </a:lnTo>
                  <a:lnTo>
                    <a:pt x="150" y="27"/>
                  </a:lnTo>
                  <a:lnTo>
                    <a:pt x="165" y="36"/>
                  </a:lnTo>
                  <a:lnTo>
                    <a:pt x="173" y="40"/>
                  </a:lnTo>
                  <a:lnTo>
                    <a:pt x="183" y="45"/>
                  </a:lnTo>
                  <a:lnTo>
                    <a:pt x="193" y="49"/>
                  </a:lnTo>
                  <a:lnTo>
                    <a:pt x="201" y="55"/>
                  </a:lnTo>
                  <a:lnTo>
                    <a:pt x="210" y="60"/>
                  </a:lnTo>
                  <a:lnTo>
                    <a:pt x="219" y="67"/>
                  </a:lnTo>
                  <a:lnTo>
                    <a:pt x="228" y="73"/>
                  </a:lnTo>
                  <a:lnTo>
                    <a:pt x="238" y="80"/>
                  </a:lnTo>
                  <a:lnTo>
                    <a:pt x="248" y="86"/>
                  </a:lnTo>
                  <a:lnTo>
                    <a:pt x="256" y="93"/>
                  </a:lnTo>
                  <a:lnTo>
                    <a:pt x="275" y="110"/>
                  </a:lnTo>
                  <a:lnTo>
                    <a:pt x="293" y="126"/>
                  </a:lnTo>
                  <a:lnTo>
                    <a:pt x="310" y="144"/>
                  </a:lnTo>
                  <a:lnTo>
                    <a:pt x="326" y="161"/>
                  </a:lnTo>
                  <a:lnTo>
                    <a:pt x="340" y="179"/>
                  </a:lnTo>
                  <a:lnTo>
                    <a:pt x="354" y="194"/>
                  </a:lnTo>
                  <a:lnTo>
                    <a:pt x="368" y="209"/>
                  </a:lnTo>
                  <a:lnTo>
                    <a:pt x="377" y="223"/>
                  </a:lnTo>
                  <a:lnTo>
                    <a:pt x="388" y="235"/>
                  </a:lnTo>
                  <a:lnTo>
                    <a:pt x="405" y="257"/>
                  </a:lnTo>
                  <a:lnTo>
                    <a:pt x="417" y="275"/>
                  </a:lnTo>
                  <a:lnTo>
                    <a:pt x="425" y="286"/>
                  </a:lnTo>
                  <a:lnTo>
                    <a:pt x="432" y="297"/>
                  </a:lnTo>
                  <a:lnTo>
                    <a:pt x="450" y="293"/>
                  </a:lnTo>
                  <a:lnTo>
                    <a:pt x="496" y="290"/>
                  </a:lnTo>
                  <a:lnTo>
                    <a:pt x="547" y="301"/>
                  </a:lnTo>
                  <a:lnTo>
                    <a:pt x="591" y="336"/>
                  </a:lnTo>
                  <a:lnTo>
                    <a:pt x="605" y="359"/>
                  </a:lnTo>
                  <a:lnTo>
                    <a:pt x="613" y="380"/>
                  </a:lnTo>
                  <a:lnTo>
                    <a:pt x="617" y="417"/>
                  </a:lnTo>
                  <a:lnTo>
                    <a:pt x="614" y="432"/>
                  </a:lnTo>
                  <a:lnTo>
                    <a:pt x="607" y="444"/>
                  </a:lnTo>
                  <a:lnTo>
                    <a:pt x="596" y="455"/>
                  </a:lnTo>
                  <a:lnTo>
                    <a:pt x="591" y="459"/>
                  </a:lnTo>
                  <a:lnTo>
                    <a:pt x="583" y="463"/>
                  </a:lnTo>
                  <a:lnTo>
                    <a:pt x="565" y="468"/>
                  </a:lnTo>
                  <a:lnTo>
                    <a:pt x="545" y="473"/>
                  </a:lnTo>
                  <a:lnTo>
                    <a:pt x="505" y="477"/>
                  </a:lnTo>
                  <a:lnTo>
                    <a:pt x="461" y="480"/>
                  </a:lnTo>
                  <a:lnTo>
                    <a:pt x="461" y="455"/>
                  </a:lnTo>
                  <a:lnTo>
                    <a:pt x="475" y="458"/>
                  </a:lnTo>
                  <a:lnTo>
                    <a:pt x="507" y="461"/>
                  </a:lnTo>
                  <a:lnTo>
                    <a:pt x="541" y="457"/>
                  </a:lnTo>
                  <a:lnTo>
                    <a:pt x="563" y="435"/>
                  </a:lnTo>
                  <a:lnTo>
                    <a:pt x="565" y="403"/>
                  </a:lnTo>
                  <a:lnTo>
                    <a:pt x="561" y="386"/>
                  </a:lnTo>
                  <a:lnTo>
                    <a:pt x="551" y="371"/>
                  </a:lnTo>
                  <a:lnTo>
                    <a:pt x="541" y="359"/>
                  </a:lnTo>
                  <a:lnTo>
                    <a:pt x="534" y="352"/>
                  </a:lnTo>
                  <a:lnTo>
                    <a:pt x="527" y="349"/>
                  </a:lnTo>
                  <a:lnTo>
                    <a:pt x="511" y="344"/>
                  </a:lnTo>
                  <a:lnTo>
                    <a:pt x="494" y="344"/>
                  </a:lnTo>
                  <a:lnTo>
                    <a:pt x="463" y="353"/>
                  </a:lnTo>
                  <a:lnTo>
                    <a:pt x="449" y="362"/>
                  </a:lnTo>
                  <a:lnTo>
                    <a:pt x="435" y="370"/>
                  </a:lnTo>
                  <a:lnTo>
                    <a:pt x="413" y="389"/>
                  </a:lnTo>
                  <a:lnTo>
                    <a:pt x="410" y="378"/>
                  </a:lnTo>
                  <a:lnTo>
                    <a:pt x="399" y="345"/>
                  </a:lnTo>
                  <a:lnTo>
                    <a:pt x="390" y="323"/>
                  </a:lnTo>
                  <a:lnTo>
                    <a:pt x="384" y="311"/>
                  </a:lnTo>
                  <a:lnTo>
                    <a:pt x="376" y="297"/>
                  </a:lnTo>
                  <a:lnTo>
                    <a:pt x="368" y="283"/>
                  </a:lnTo>
                  <a:lnTo>
                    <a:pt x="359" y="268"/>
                  </a:lnTo>
                  <a:lnTo>
                    <a:pt x="348" y="252"/>
                  </a:lnTo>
                  <a:lnTo>
                    <a:pt x="337" y="236"/>
                  </a:lnTo>
                  <a:lnTo>
                    <a:pt x="325" y="221"/>
                  </a:lnTo>
                  <a:lnTo>
                    <a:pt x="312" y="206"/>
                  </a:lnTo>
                  <a:lnTo>
                    <a:pt x="300" y="191"/>
                  </a:lnTo>
                  <a:lnTo>
                    <a:pt x="289" y="176"/>
                  </a:lnTo>
                  <a:lnTo>
                    <a:pt x="277" y="162"/>
                  </a:lnTo>
                  <a:lnTo>
                    <a:pt x="266" y="148"/>
                  </a:lnTo>
                  <a:lnTo>
                    <a:pt x="242" y="125"/>
                  </a:lnTo>
                  <a:lnTo>
                    <a:pt x="220" y="103"/>
                  </a:lnTo>
                  <a:lnTo>
                    <a:pt x="198" y="85"/>
                  </a:lnTo>
                  <a:lnTo>
                    <a:pt x="187" y="77"/>
                  </a:lnTo>
                  <a:lnTo>
                    <a:pt x="176" y="70"/>
                  </a:lnTo>
                  <a:lnTo>
                    <a:pt x="165" y="63"/>
                  </a:lnTo>
                  <a:lnTo>
                    <a:pt x="154" y="59"/>
                  </a:lnTo>
                  <a:lnTo>
                    <a:pt x="143" y="53"/>
                  </a:lnTo>
                  <a:lnTo>
                    <a:pt x="132" y="49"/>
                  </a:lnTo>
                  <a:lnTo>
                    <a:pt x="118" y="45"/>
                  </a:lnTo>
                  <a:lnTo>
                    <a:pt x="106" y="40"/>
                  </a:lnTo>
                  <a:lnTo>
                    <a:pt x="92" y="36"/>
                  </a:lnTo>
                  <a:lnTo>
                    <a:pt x="80" y="31"/>
                  </a:lnTo>
                  <a:lnTo>
                    <a:pt x="55" y="23"/>
                  </a:lnTo>
                  <a:lnTo>
                    <a:pt x="33" y="18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8" name="Freeform 34"/>
            <p:cNvSpPr>
              <a:spLocks/>
            </p:cNvSpPr>
            <p:nvPr/>
          </p:nvSpPr>
          <p:spPr bwMode="auto">
            <a:xfrm>
              <a:off x="3330" y="2835"/>
              <a:ext cx="232" cy="132"/>
            </a:xfrm>
            <a:custGeom>
              <a:avLst/>
              <a:gdLst>
                <a:gd name="T0" fmla="*/ 0 w 696"/>
                <a:gd name="T1" fmla="*/ 1 h 395"/>
                <a:gd name="T2" fmla="*/ 0 w 696"/>
                <a:gd name="T3" fmla="*/ 1 h 395"/>
                <a:gd name="T4" fmla="*/ 0 w 696"/>
                <a:gd name="T5" fmla="*/ 1 h 395"/>
                <a:gd name="T6" fmla="*/ 0 w 696"/>
                <a:gd name="T7" fmla="*/ 1 h 395"/>
                <a:gd name="T8" fmla="*/ 0 w 696"/>
                <a:gd name="T9" fmla="*/ 1 h 395"/>
                <a:gd name="T10" fmla="*/ 0 w 696"/>
                <a:gd name="T11" fmla="*/ 2 h 395"/>
                <a:gd name="T12" fmla="*/ 1 w 696"/>
                <a:gd name="T13" fmla="*/ 2 h 395"/>
                <a:gd name="T14" fmla="*/ 1 w 696"/>
                <a:gd name="T15" fmla="*/ 2 h 395"/>
                <a:gd name="T16" fmla="*/ 1 w 696"/>
                <a:gd name="T17" fmla="*/ 2 h 395"/>
                <a:gd name="T18" fmla="*/ 1 w 696"/>
                <a:gd name="T19" fmla="*/ 2 h 395"/>
                <a:gd name="T20" fmla="*/ 1 w 696"/>
                <a:gd name="T21" fmla="*/ 2 h 395"/>
                <a:gd name="T22" fmla="*/ 1 w 696"/>
                <a:gd name="T23" fmla="*/ 2 h 395"/>
                <a:gd name="T24" fmla="*/ 2 w 696"/>
                <a:gd name="T25" fmla="*/ 1 h 395"/>
                <a:gd name="T26" fmla="*/ 2 w 696"/>
                <a:gd name="T27" fmla="*/ 1 h 395"/>
                <a:gd name="T28" fmla="*/ 2 w 696"/>
                <a:gd name="T29" fmla="*/ 1 h 395"/>
                <a:gd name="T30" fmla="*/ 2 w 696"/>
                <a:gd name="T31" fmla="*/ 1 h 395"/>
                <a:gd name="T32" fmla="*/ 2 w 696"/>
                <a:gd name="T33" fmla="*/ 1 h 395"/>
                <a:gd name="T34" fmla="*/ 2 w 696"/>
                <a:gd name="T35" fmla="*/ 1 h 395"/>
                <a:gd name="T36" fmla="*/ 3 w 696"/>
                <a:gd name="T37" fmla="*/ 1 h 395"/>
                <a:gd name="T38" fmla="*/ 3 w 696"/>
                <a:gd name="T39" fmla="*/ 1 h 395"/>
                <a:gd name="T40" fmla="*/ 3 w 696"/>
                <a:gd name="T41" fmla="*/ 1 h 395"/>
                <a:gd name="T42" fmla="*/ 2 w 696"/>
                <a:gd name="T43" fmla="*/ 1 h 395"/>
                <a:gd name="T44" fmla="*/ 2 w 696"/>
                <a:gd name="T45" fmla="*/ 0 h 395"/>
                <a:gd name="T46" fmla="*/ 2 w 696"/>
                <a:gd name="T47" fmla="*/ 1 h 395"/>
                <a:gd name="T48" fmla="*/ 2 w 696"/>
                <a:gd name="T49" fmla="*/ 1 h 395"/>
                <a:gd name="T50" fmla="*/ 2 w 696"/>
                <a:gd name="T51" fmla="*/ 1 h 395"/>
                <a:gd name="T52" fmla="*/ 1 w 696"/>
                <a:gd name="T53" fmla="*/ 1 h 395"/>
                <a:gd name="T54" fmla="*/ 1 w 696"/>
                <a:gd name="T55" fmla="*/ 1 h 395"/>
                <a:gd name="T56" fmla="*/ 1 w 696"/>
                <a:gd name="T57" fmla="*/ 1 h 395"/>
                <a:gd name="T58" fmla="*/ 1 w 696"/>
                <a:gd name="T59" fmla="*/ 1 h 395"/>
                <a:gd name="T60" fmla="*/ 1 w 696"/>
                <a:gd name="T61" fmla="*/ 1 h 395"/>
                <a:gd name="T62" fmla="*/ 1 w 696"/>
                <a:gd name="T63" fmla="*/ 1 h 395"/>
                <a:gd name="T64" fmla="*/ 1 w 696"/>
                <a:gd name="T65" fmla="*/ 1 h 395"/>
                <a:gd name="T66" fmla="*/ 1 w 696"/>
                <a:gd name="T67" fmla="*/ 1 h 395"/>
                <a:gd name="T68" fmla="*/ 1 w 696"/>
                <a:gd name="T69" fmla="*/ 1 h 395"/>
                <a:gd name="T70" fmla="*/ 0 w 696"/>
                <a:gd name="T71" fmla="*/ 1 h 395"/>
                <a:gd name="T72" fmla="*/ 0 w 696"/>
                <a:gd name="T73" fmla="*/ 1 h 395"/>
                <a:gd name="T74" fmla="*/ 0 w 696"/>
                <a:gd name="T75" fmla="*/ 1 h 395"/>
                <a:gd name="T76" fmla="*/ 0 w 696"/>
                <a:gd name="T77" fmla="*/ 1 h 395"/>
                <a:gd name="T78" fmla="*/ 0 w 696"/>
                <a:gd name="T79" fmla="*/ 1 h 3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6"/>
                <a:gd name="T121" fmla="*/ 0 h 395"/>
                <a:gd name="T122" fmla="*/ 696 w 696"/>
                <a:gd name="T123" fmla="*/ 395 h 3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6" h="395">
                  <a:moveTo>
                    <a:pt x="1" y="124"/>
                  </a:moveTo>
                  <a:lnTo>
                    <a:pt x="0" y="204"/>
                  </a:lnTo>
                  <a:lnTo>
                    <a:pt x="7" y="240"/>
                  </a:lnTo>
                  <a:lnTo>
                    <a:pt x="14" y="258"/>
                  </a:lnTo>
                  <a:lnTo>
                    <a:pt x="22" y="277"/>
                  </a:lnTo>
                  <a:lnTo>
                    <a:pt x="33" y="293"/>
                  </a:lnTo>
                  <a:lnTo>
                    <a:pt x="44" y="313"/>
                  </a:lnTo>
                  <a:lnTo>
                    <a:pt x="59" y="329"/>
                  </a:lnTo>
                  <a:lnTo>
                    <a:pt x="79" y="346"/>
                  </a:lnTo>
                  <a:lnTo>
                    <a:pt x="87" y="353"/>
                  </a:lnTo>
                  <a:lnTo>
                    <a:pt x="98" y="359"/>
                  </a:lnTo>
                  <a:lnTo>
                    <a:pt x="108" y="365"/>
                  </a:lnTo>
                  <a:lnTo>
                    <a:pt x="119" y="370"/>
                  </a:lnTo>
                  <a:lnTo>
                    <a:pt x="128" y="375"/>
                  </a:lnTo>
                  <a:lnTo>
                    <a:pt x="139" y="379"/>
                  </a:lnTo>
                  <a:lnTo>
                    <a:pt x="160" y="386"/>
                  </a:lnTo>
                  <a:lnTo>
                    <a:pt x="182" y="391"/>
                  </a:lnTo>
                  <a:lnTo>
                    <a:pt x="201" y="394"/>
                  </a:lnTo>
                  <a:lnTo>
                    <a:pt x="243" y="395"/>
                  </a:lnTo>
                  <a:lnTo>
                    <a:pt x="281" y="393"/>
                  </a:lnTo>
                  <a:lnTo>
                    <a:pt x="316" y="384"/>
                  </a:lnTo>
                  <a:lnTo>
                    <a:pt x="329" y="379"/>
                  </a:lnTo>
                  <a:lnTo>
                    <a:pt x="343" y="373"/>
                  </a:lnTo>
                  <a:lnTo>
                    <a:pt x="356" y="366"/>
                  </a:lnTo>
                  <a:lnTo>
                    <a:pt x="365" y="361"/>
                  </a:lnTo>
                  <a:lnTo>
                    <a:pt x="375" y="354"/>
                  </a:lnTo>
                  <a:lnTo>
                    <a:pt x="383" y="347"/>
                  </a:lnTo>
                  <a:lnTo>
                    <a:pt x="400" y="333"/>
                  </a:lnTo>
                  <a:lnTo>
                    <a:pt x="416" y="320"/>
                  </a:lnTo>
                  <a:lnTo>
                    <a:pt x="431" y="307"/>
                  </a:lnTo>
                  <a:lnTo>
                    <a:pt x="452" y="288"/>
                  </a:lnTo>
                  <a:lnTo>
                    <a:pt x="462" y="280"/>
                  </a:lnTo>
                  <a:lnTo>
                    <a:pt x="477" y="285"/>
                  </a:lnTo>
                  <a:lnTo>
                    <a:pt x="493" y="288"/>
                  </a:lnTo>
                  <a:lnTo>
                    <a:pt x="515" y="292"/>
                  </a:lnTo>
                  <a:lnTo>
                    <a:pt x="565" y="295"/>
                  </a:lnTo>
                  <a:lnTo>
                    <a:pt x="613" y="287"/>
                  </a:lnTo>
                  <a:lnTo>
                    <a:pt x="633" y="278"/>
                  </a:lnTo>
                  <a:lnTo>
                    <a:pt x="641" y="270"/>
                  </a:lnTo>
                  <a:lnTo>
                    <a:pt x="651" y="263"/>
                  </a:lnTo>
                  <a:lnTo>
                    <a:pt x="675" y="233"/>
                  </a:lnTo>
                  <a:lnTo>
                    <a:pt x="692" y="208"/>
                  </a:lnTo>
                  <a:lnTo>
                    <a:pt x="696" y="196"/>
                  </a:lnTo>
                  <a:lnTo>
                    <a:pt x="470" y="189"/>
                  </a:lnTo>
                  <a:lnTo>
                    <a:pt x="487" y="93"/>
                  </a:lnTo>
                  <a:lnTo>
                    <a:pt x="419" y="0"/>
                  </a:lnTo>
                  <a:lnTo>
                    <a:pt x="416" y="113"/>
                  </a:lnTo>
                  <a:lnTo>
                    <a:pt x="411" y="160"/>
                  </a:lnTo>
                  <a:lnTo>
                    <a:pt x="401" y="204"/>
                  </a:lnTo>
                  <a:lnTo>
                    <a:pt x="394" y="225"/>
                  </a:lnTo>
                  <a:lnTo>
                    <a:pt x="386" y="244"/>
                  </a:lnTo>
                  <a:lnTo>
                    <a:pt x="378" y="260"/>
                  </a:lnTo>
                  <a:lnTo>
                    <a:pt x="367" y="273"/>
                  </a:lnTo>
                  <a:lnTo>
                    <a:pt x="354" y="285"/>
                  </a:lnTo>
                  <a:lnTo>
                    <a:pt x="340" y="296"/>
                  </a:lnTo>
                  <a:lnTo>
                    <a:pt x="334" y="302"/>
                  </a:lnTo>
                  <a:lnTo>
                    <a:pt x="327" y="306"/>
                  </a:lnTo>
                  <a:lnTo>
                    <a:pt x="318" y="311"/>
                  </a:lnTo>
                  <a:lnTo>
                    <a:pt x="312" y="315"/>
                  </a:lnTo>
                  <a:lnTo>
                    <a:pt x="303" y="320"/>
                  </a:lnTo>
                  <a:lnTo>
                    <a:pt x="296" y="324"/>
                  </a:lnTo>
                  <a:lnTo>
                    <a:pt x="280" y="331"/>
                  </a:lnTo>
                  <a:lnTo>
                    <a:pt x="263" y="335"/>
                  </a:lnTo>
                  <a:lnTo>
                    <a:pt x="248" y="339"/>
                  </a:lnTo>
                  <a:lnTo>
                    <a:pt x="216" y="342"/>
                  </a:lnTo>
                  <a:lnTo>
                    <a:pt x="188" y="336"/>
                  </a:lnTo>
                  <a:lnTo>
                    <a:pt x="175" y="329"/>
                  </a:lnTo>
                  <a:lnTo>
                    <a:pt x="161" y="321"/>
                  </a:lnTo>
                  <a:lnTo>
                    <a:pt x="141" y="295"/>
                  </a:lnTo>
                  <a:lnTo>
                    <a:pt x="134" y="280"/>
                  </a:lnTo>
                  <a:lnTo>
                    <a:pt x="126" y="265"/>
                  </a:lnTo>
                  <a:lnTo>
                    <a:pt x="119" y="249"/>
                  </a:lnTo>
                  <a:lnTo>
                    <a:pt x="112" y="236"/>
                  </a:lnTo>
                  <a:lnTo>
                    <a:pt x="105" y="222"/>
                  </a:lnTo>
                  <a:lnTo>
                    <a:pt x="99" y="209"/>
                  </a:lnTo>
                  <a:lnTo>
                    <a:pt x="90" y="186"/>
                  </a:lnTo>
                  <a:lnTo>
                    <a:pt x="76" y="153"/>
                  </a:lnTo>
                  <a:lnTo>
                    <a:pt x="70" y="141"/>
                  </a:lnTo>
                  <a:lnTo>
                    <a:pt x="1" y="1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09" name="Freeform 35"/>
            <p:cNvSpPr>
              <a:spLocks/>
            </p:cNvSpPr>
            <p:nvPr/>
          </p:nvSpPr>
          <p:spPr bwMode="auto">
            <a:xfrm>
              <a:off x="3397" y="2838"/>
              <a:ext cx="48" cy="72"/>
            </a:xfrm>
            <a:custGeom>
              <a:avLst/>
              <a:gdLst>
                <a:gd name="T0" fmla="*/ 0 w 145"/>
                <a:gd name="T1" fmla="*/ 0 h 218"/>
                <a:gd name="T2" fmla="*/ 0 w 145"/>
                <a:gd name="T3" fmla="*/ 0 h 218"/>
                <a:gd name="T4" fmla="*/ 0 w 145"/>
                <a:gd name="T5" fmla="*/ 1 h 218"/>
                <a:gd name="T6" fmla="*/ 0 w 145"/>
                <a:gd name="T7" fmla="*/ 1 h 218"/>
                <a:gd name="T8" fmla="*/ 0 w 145"/>
                <a:gd name="T9" fmla="*/ 1 h 218"/>
                <a:gd name="T10" fmla="*/ 1 w 145"/>
                <a:gd name="T11" fmla="*/ 1 h 218"/>
                <a:gd name="T12" fmla="*/ 1 w 145"/>
                <a:gd name="T13" fmla="*/ 0 h 218"/>
                <a:gd name="T14" fmla="*/ 1 w 145"/>
                <a:gd name="T15" fmla="*/ 0 h 218"/>
                <a:gd name="T16" fmla="*/ 0 w 145"/>
                <a:gd name="T17" fmla="*/ 0 h 218"/>
                <a:gd name="T18" fmla="*/ 0 w 145"/>
                <a:gd name="T19" fmla="*/ 0 h 218"/>
                <a:gd name="T20" fmla="*/ 0 w 145"/>
                <a:gd name="T21" fmla="*/ 0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18"/>
                <a:gd name="T35" fmla="*/ 145 w 14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18">
                  <a:moveTo>
                    <a:pt x="41" y="8"/>
                  </a:moveTo>
                  <a:lnTo>
                    <a:pt x="0" y="61"/>
                  </a:lnTo>
                  <a:lnTo>
                    <a:pt x="1" y="147"/>
                  </a:lnTo>
                  <a:lnTo>
                    <a:pt x="40" y="218"/>
                  </a:lnTo>
                  <a:lnTo>
                    <a:pt x="96" y="211"/>
                  </a:lnTo>
                  <a:lnTo>
                    <a:pt x="131" y="164"/>
                  </a:lnTo>
                  <a:lnTo>
                    <a:pt x="145" y="92"/>
                  </a:lnTo>
                  <a:lnTo>
                    <a:pt x="123" y="35"/>
                  </a:lnTo>
                  <a:lnTo>
                    <a:pt x="88" y="0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0" name="Freeform 36"/>
            <p:cNvSpPr>
              <a:spLocks/>
            </p:cNvSpPr>
            <p:nvPr/>
          </p:nvSpPr>
          <p:spPr bwMode="auto">
            <a:xfrm>
              <a:off x="2815" y="2841"/>
              <a:ext cx="534" cy="194"/>
            </a:xfrm>
            <a:custGeom>
              <a:avLst/>
              <a:gdLst>
                <a:gd name="T0" fmla="*/ 0 w 1602"/>
                <a:gd name="T1" fmla="*/ 1 h 581"/>
                <a:gd name="T2" fmla="*/ 0 w 1602"/>
                <a:gd name="T3" fmla="*/ 2 h 581"/>
                <a:gd name="T4" fmla="*/ 0 w 1602"/>
                <a:gd name="T5" fmla="*/ 2 h 581"/>
                <a:gd name="T6" fmla="*/ 0 w 1602"/>
                <a:gd name="T7" fmla="*/ 2 h 581"/>
                <a:gd name="T8" fmla="*/ 0 w 1602"/>
                <a:gd name="T9" fmla="*/ 2 h 581"/>
                <a:gd name="T10" fmla="*/ 0 w 1602"/>
                <a:gd name="T11" fmla="*/ 2 h 581"/>
                <a:gd name="T12" fmla="*/ 1 w 1602"/>
                <a:gd name="T13" fmla="*/ 2 h 581"/>
                <a:gd name="T14" fmla="*/ 1 w 1602"/>
                <a:gd name="T15" fmla="*/ 2 h 581"/>
                <a:gd name="T16" fmla="*/ 1 w 1602"/>
                <a:gd name="T17" fmla="*/ 2 h 581"/>
                <a:gd name="T18" fmla="*/ 1 w 1602"/>
                <a:gd name="T19" fmla="*/ 2 h 581"/>
                <a:gd name="T20" fmla="*/ 1 w 1602"/>
                <a:gd name="T21" fmla="*/ 2 h 581"/>
                <a:gd name="T22" fmla="*/ 1 w 1602"/>
                <a:gd name="T23" fmla="*/ 2 h 581"/>
                <a:gd name="T24" fmla="*/ 1 w 1602"/>
                <a:gd name="T25" fmla="*/ 2 h 581"/>
                <a:gd name="T26" fmla="*/ 2 w 1602"/>
                <a:gd name="T27" fmla="*/ 2 h 581"/>
                <a:gd name="T28" fmla="*/ 2 w 1602"/>
                <a:gd name="T29" fmla="*/ 2 h 581"/>
                <a:gd name="T30" fmla="*/ 2 w 1602"/>
                <a:gd name="T31" fmla="*/ 2 h 581"/>
                <a:gd name="T32" fmla="*/ 2 w 1602"/>
                <a:gd name="T33" fmla="*/ 2 h 581"/>
                <a:gd name="T34" fmla="*/ 2 w 1602"/>
                <a:gd name="T35" fmla="*/ 2 h 581"/>
                <a:gd name="T36" fmla="*/ 2 w 1602"/>
                <a:gd name="T37" fmla="*/ 2 h 581"/>
                <a:gd name="T38" fmla="*/ 2 w 1602"/>
                <a:gd name="T39" fmla="*/ 2 h 581"/>
                <a:gd name="T40" fmla="*/ 7 w 1602"/>
                <a:gd name="T41" fmla="*/ 1 h 581"/>
                <a:gd name="T42" fmla="*/ 3 w 1602"/>
                <a:gd name="T43" fmla="*/ 1 h 581"/>
                <a:gd name="T44" fmla="*/ 2 w 1602"/>
                <a:gd name="T45" fmla="*/ 0 h 581"/>
                <a:gd name="T46" fmla="*/ 2 w 1602"/>
                <a:gd name="T47" fmla="*/ 1 h 581"/>
                <a:gd name="T48" fmla="*/ 2 w 1602"/>
                <a:gd name="T49" fmla="*/ 1 h 581"/>
                <a:gd name="T50" fmla="*/ 2 w 1602"/>
                <a:gd name="T51" fmla="*/ 2 h 581"/>
                <a:gd name="T52" fmla="*/ 2 w 1602"/>
                <a:gd name="T53" fmla="*/ 2 h 581"/>
                <a:gd name="T54" fmla="*/ 2 w 1602"/>
                <a:gd name="T55" fmla="*/ 2 h 581"/>
                <a:gd name="T56" fmla="*/ 2 w 1602"/>
                <a:gd name="T57" fmla="*/ 2 h 581"/>
                <a:gd name="T58" fmla="*/ 2 w 1602"/>
                <a:gd name="T59" fmla="*/ 2 h 581"/>
                <a:gd name="T60" fmla="*/ 2 w 1602"/>
                <a:gd name="T61" fmla="*/ 2 h 581"/>
                <a:gd name="T62" fmla="*/ 2 w 1602"/>
                <a:gd name="T63" fmla="*/ 2 h 581"/>
                <a:gd name="T64" fmla="*/ 1 w 1602"/>
                <a:gd name="T65" fmla="*/ 2 h 581"/>
                <a:gd name="T66" fmla="*/ 1 w 1602"/>
                <a:gd name="T67" fmla="*/ 2 h 581"/>
                <a:gd name="T68" fmla="*/ 1 w 1602"/>
                <a:gd name="T69" fmla="*/ 2 h 581"/>
                <a:gd name="T70" fmla="*/ 1 w 1602"/>
                <a:gd name="T71" fmla="*/ 2 h 581"/>
                <a:gd name="T72" fmla="*/ 1 w 1602"/>
                <a:gd name="T73" fmla="*/ 2 h 581"/>
                <a:gd name="T74" fmla="*/ 1 w 1602"/>
                <a:gd name="T75" fmla="*/ 2 h 581"/>
                <a:gd name="T76" fmla="*/ 1 w 1602"/>
                <a:gd name="T77" fmla="*/ 1 h 581"/>
                <a:gd name="T78" fmla="*/ 1 w 1602"/>
                <a:gd name="T79" fmla="*/ 1 h 581"/>
                <a:gd name="T80" fmla="*/ 1 w 1602"/>
                <a:gd name="T81" fmla="*/ 0 h 581"/>
                <a:gd name="T82" fmla="*/ 1 w 1602"/>
                <a:gd name="T83" fmla="*/ 0 h 581"/>
                <a:gd name="T84" fmla="*/ 0 w 1602"/>
                <a:gd name="T85" fmla="*/ 1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2"/>
                <a:gd name="T130" fmla="*/ 0 h 581"/>
                <a:gd name="T131" fmla="*/ 1602 w 1602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2" h="581">
                  <a:moveTo>
                    <a:pt x="0" y="275"/>
                  </a:moveTo>
                  <a:lnTo>
                    <a:pt x="2" y="303"/>
                  </a:lnTo>
                  <a:lnTo>
                    <a:pt x="5" y="333"/>
                  </a:lnTo>
                  <a:lnTo>
                    <a:pt x="13" y="369"/>
                  </a:lnTo>
                  <a:lnTo>
                    <a:pt x="20" y="389"/>
                  </a:lnTo>
                  <a:lnTo>
                    <a:pt x="28" y="410"/>
                  </a:lnTo>
                  <a:lnTo>
                    <a:pt x="38" y="431"/>
                  </a:lnTo>
                  <a:lnTo>
                    <a:pt x="51" y="451"/>
                  </a:lnTo>
                  <a:lnTo>
                    <a:pt x="67" y="470"/>
                  </a:lnTo>
                  <a:lnTo>
                    <a:pt x="84" y="490"/>
                  </a:lnTo>
                  <a:lnTo>
                    <a:pt x="106" y="506"/>
                  </a:lnTo>
                  <a:lnTo>
                    <a:pt x="112" y="510"/>
                  </a:lnTo>
                  <a:lnTo>
                    <a:pt x="118" y="514"/>
                  </a:lnTo>
                  <a:lnTo>
                    <a:pt x="130" y="521"/>
                  </a:lnTo>
                  <a:lnTo>
                    <a:pt x="144" y="528"/>
                  </a:lnTo>
                  <a:lnTo>
                    <a:pt x="157" y="537"/>
                  </a:lnTo>
                  <a:lnTo>
                    <a:pt x="170" y="542"/>
                  </a:lnTo>
                  <a:lnTo>
                    <a:pt x="182" y="546"/>
                  </a:lnTo>
                  <a:lnTo>
                    <a:pt x="195" y="552"/>
                  </a:lnTo>
                  <a:lnTo>
                    <a:pt x="206" y="557"/>
                  </a:lnTo>
                  <a:lnTo>
                    <a:pt x="218" y="560"/>
                  </a:lnTo>
                  <a:lnTo>
                    <a:pt x="231" y="565"/>
                  </a:lnTo>
                  <a:lnTo>
                    <a:pt x="253" y="571"/>
                  </a:lnTo>
                  <a:lnTo>
                    <a:pt x="275" y="575"/>
                  </a:lnTo>
                  <a:lnTo>
                    <a:pt x="317" y="581"/>
                  </a:lnTo>
                  <a:lnTo>
                    <a:pt x="355" y="581"/>
                  </a:lnTo>
                  <a:lnTo>
                    <a:pt x="392" y="575"/>
                  </a:lnTo>
                  <a:lnTo>
                    <a:pt x="423" y="567"/>
                  </a:lnTo>
                  <a:lnTo>
                    <a:pt x="440" y="561"/>
                  </a:lnTo>
                  <a:lnTo>
                    <a:pt x="454" y="554"/>
                  </a:lnTo>
                  <a:lnTo>
                    <a:pt x="468" y="548"/>
                  </a:lnTo>
                  <a:lnTo>
                    <a:pt x="481" y="539"/>
                  </a:lnTo>
                  <a:lnTo>
                    <a:pt x="495" y="530"/>
                  </a:lnTo>
                  <a:lnTo>
                    <a:pt x="502" y="526"/>
                  </a:lnTo>
                  <a:lnTo>
                    <a:pt x="507" y="521"/>
                  </a:lnTo>
                  <a:lnTo>
                    <a:pt x="531" y="502"/>
                  </a:lnTo>
                  <a:lnTo>
                    <a:pt x="552" y="483"/>
                  </a:lnTo>
                  <a:lnTo>
                    <a:pt x="568" y="465"/>
                  </a:lnTo>
                  <a:lnTo>
                    <a:pt x="581" y="451"/>
                  </a:lnTo>
                  <a:lnTo>
                    <a:pt x="592" y="437"/>
                  </a:lnTo>
                  <a:lnTo>
                    <a:pt x="1180" y="307"/>
                  </a:lnTo>
                  <a:lnTo>
                    <a:pt x="1602" y="279"/>
                  </a:lnTo>
                  <a:lnTo>
                    <a:pt x="1595" y="192"/>
                  </a:lnTo>
                  <a:lnTo>
                    <a:pt x="612" y="294"/>
                  </a:lnTo>
                  <a:lnTo>
                    <a:pt x="619" y="165"/>
                  </a:lnTo>
                  <a:lnTo>
                    <a:pt x="579" y="91"/>
                  </a:lnTo>
                  <a:lnTo>
                    <a:pt x="579" y="224"/>
                  </a:lnTo>
                  <a:lnTo>
                    <a:pt x="575" y="281"/>
                  </a:lnTo>
                  <a:lnTo>
                    <a:pt x="567" y="336"/>
                  </a:lnTo>
                  <a:lnTo>
                    <a:pt x="561" y="360"/>
                  </a:lnTo>
                  <a:lnTo>
                    <a:pt x="554" y="385"/>
                  </a:lnTo>
                  <a:lnTo>
                    <a:pt x="545" y="406"/>
                  </a:lnTo>
                  <a:lnTo>
                    <a:pt x="534" y="424"/>
                  </a:lnTo>
                  <a:lnTo>
                    <a:pt x="521" y="440"/>
                  </a:lnTo>
                  <a:lnTo>
                    <a:pt x="509" y="454"/>
                  </a:lnTo>
                  <a:lnTo>
                    <a:pt x="495" y="468"/>
                  </a:lnTo>
                  <a:lnTo>
                    <a:pt x="481" y="479"/>
                  </a:lnTo>
                  <a:lnTo>
                    <a:pt x="473" y="483"/>
                  </a:lnTo>
                  <a:lnTo>
                    <a:pt x="466" y="488"/>
                  </a:lnTo>
                  <a:lnTo>
                    <a:pt x="458" y="492"/>
                  </a:lnTo>
                  <a:lnTo>
                    <a:pt x="450" y="497"/>
                  </a:lnTo>
                  <a:lnTo>
                    <a:pt x="434" y="505"/>
                  </a:lnTo>
                  <a:lnTo>
                    <a:pt x="418" y="510"/>
                  </a:lnTo>
                  <a:lnTo>
                    <a:pt x="401" y="513"/>
                  </a:lnTo>
                  <a:lnTo>
                    <a:pt x="386" y="516"/>
                  </a:lnTo>
                  <a:lnTo>
                    <a:pt x="353" y="517"/>
                  </a:lnTo>
                  <a:lnTo>
                    <a:pt x="321" y="512"/>
                  </a:lnTo>
                  <a:lnTo>
                    <a:pt x="293" y="499"/>
                  </a:lnTo>
                  <a:lnTo>
                    <a:pt x="277" y="494"/>
                  </a:lnTo>
                  <a:lnTo>
                    <a:pt x="265" y="487"/>
                  </a:lnTo>
                  <a:lnTo>
                    <a:pt x="251" y="483"/>
                  </a:lnTo>
                  <a:lnTo>
                    <a:pt x="242" y="477"/>
                  </a:lnTo>
                  <a:lnTo>
                    <a:pt x="221" y="468"/>
                  </a:lnTo>
                  <a:lnTo>
                    <a:pt x="204" y="459"/>
                  </a:lnTo>
                  <a:lnTo>
                    <a:pt x="178" y="429"/>
                  </a:lnTo>
                  <a:lnTo>
                    <a:pt x="157" y="376"/>
                  </a:lnTo>
                  <a:lnTo>
                    <a:pt x="149" y="340"/>
                  </a:lnTo>
                  <a:lnTo>
                    <a:pt x="142" y="303"/>
                  </a:lnTo>
                  <a:lnTo>
                    <a:pt x="133" y="231"/>
                  </a:lnTo>
                  <a:lnTo>
                    <a:pt x="130" y="169"/>
                  </a:lnTo>
                  <a:lnTo>
                    <a:pt x="137" y="121"/>
                  </a:lnTo>
                  <a:lnTo>
                    <a:pt x="149" y="80"/>
                  </a:lnTo>
                  <a:lnTo>
                    <a:pt x="160" y="41"/>
                  </a:lnTo>
                  <a:lnTo>
                    <a:pt x="171" y="0"/>
                  </a:lnTo>
                  <a:lnTo>
                    <a:pt x="69" y="11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1" name="Freeform 37"/>
            <p:cNvSpPr>
              <a:spLocks/>
            </p:cNvSpPr>
            <p:nvPr/>
          </p:nvSpPr>
          <p:spPr bwMode="auto">
            <a:xfrm>
              <a:off x="2897" y="2870"/>
              <a:ext cx="83" cy="113"/>
            </a:xfrm>
            <a:custGeom>
              <a:avLst/>
              <a:gdLst>
                <a:gd name="T0" fmla="*/ 0 w 249"/>
                <a:gd name="T1" fmla="*/ 1 h 337"/>
                <a:gd name="T2" fmla="*/ 0 w 249"/>
                <a:gd name="T3" fmla="*/ 0 h 337"/>
                <a:gd name="T4" fmla="*/ 0 w 249"/>
                <a:gd name="T5" fmla="*/ 0 h 337"/>
                <a:gd name="T6" fmla="*/ 1 w 249"/>
                <a:gd name="T7" fmla="*/ 0 h 337"/>
                <a:gd name="T8" fmla="*/ 1 w 249"/>
                <a:gd name="T9" fmla="*/ 0 h 337"/>
                <a:gd name="T10" fmla="*/ 1 w 249"/>
                <a:gd name="T11" fmla="*/ 1 h 337"/>
                <a:gd name="T12" fmla="*/ 1 w 249"/>
                <a:gd name="T13" fmla="*/ 1 h 337"/>
                <a:gd name="T14" fmla="*/ 1 w 249"/>
                <a:gd name="T15" fmla="*/ 1 h 337"/>
                <a:gd name="T16" fmla="*/ 1 w 249"/>
                <a:gd name="T17" fmla="*/ 1 h 337"/>
                <a:gd name="T18" fmla="*/ 0 w 249"/>
                <a:gd name="T19" fmla="*/ 1 h 337"/>
                <a:gd name="T20" fmla="*/ 0 w 249"/>
                <a:gd name="T21" fmla="*/ 1 h 337"/>
                <a:gd name="T22" fmla="*/ 0 w 249"/>
                <a:gd name="T23" fmla="*/ 1 h 337"/>
                <a:gd name="T24" fmla="*/ 0 w 249"/>
                <a:gd name="T25" fmla="*/ 1 h 337"/>
                <a:gd name="T26" fmla="*/ 0 w 249"/>
                <a:gd name="T27" fmla="*/ 1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337"/>
                <a:gd name="T44" fmla="*/ 249 w 249"/>
                <a:gd name="T45" fmla="*/ 337 h 3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337">
                  <a:moveTo>
                    <a:pt x="4" y="124"/>
                  </a:moveTo>
                  <a:lnTo>
                    <a:pt x="36" y="40"/>
                  </a:lnTo>
                  <a:lnTo>
                    <a:pt x="100" y="0"/>
                  </a:lnTo>
                  <a:lnTo>
                    <a:pt x="183" y="1"/>
                  </a:lnTo>
                  <a:lnTo>
                    <a:pt x="233" y="59"/>
                  </a:lnTo>
                  <a:lnTo>
                    <a:pt x="249" y="135"/>
                  </a:lnTo>
                  <a:lnTo>
                    <a:pt x="238" y="234"/>
                  </a:lnTo>
                  <a:lnTo>
                    <a:pt x="188" y="305"/>
                  </a:lnTo>
                  <a:lnTo>
                    <a:pt x="126" y="337"/>
                  </a:lnTo>
                  <a:lnTo>
                    <a:pt x="62" y="318"/>
                  </a:lnTo>
                  <a:lnTo>
                    <a:pt x="19" y="264"/>
                  </a:lnTo>
                  <a:lnTo>
                    <a:pt x="0" y="180"/>
                  </a:lnTo>
                  <a:lnTo>
                    <a:pt x="4" y="12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312" name="Freeform 38"/>
            <p:cNvSpPr>
              <a:spLocks/>
            </p:cNvSpPr>
            <p:nvPr/>
          </p:nvSpPr>
          <p:spPr bwMode="auto">
            <a:xfrm>
              <a:off x="2448" y="2968"/>
              <a:ext cx="443" cy="100"/>
            </a:xfrm>
            <a:custGeom>
              <a:avLst/>
              <a:gdLst>
                <a:gd name="T0" fmla="*/ 5 w 1330"/>
                <a:gd name="T1" fmla="*/ 0 h 299"/>
                <a:gd name="T2" fmla="*/ 2 w 1330"/>
                <a:gd name="T3" fmla="*/ 0 h 299"/>
                <a:gd name="T4" fmla="*/ 0 w 1330"/>
                <a:gd name="T5" fmla="*/ 1 h 299"/>
                <a:gd name="T6" fmla="*/ 2 w 1330"/>
                <a:gd name="T7" fmla="*/ 1 h 299"/>
                <a:gd name="T8" fmla="*/ 1 w 1330"/>
                <a:gd name="T9" fmla="*/ 1 h 299"/>
                <a:gd name="T10" fmla="*/ 3 w 1330"/>
                <a:gd name="T11" fmla="*/ 1 h 299"/>
                <a:gd name="T12" fmla="*/ 2 w 1330"/>
                <a:gd name="T13" fmla="*/ 1 h 299"/>
                <a:gd name="T14" fmla="*/ 4 w 1330"/>
                <a:gd name="T15" fmla="*/ 1 h 299"/>
                <a:gd name="T16" fmla="*/ 3 w 1330"/>
                <a:gd name="T17" fmla="*/ 1 h 299"/>
                <a:gd name="T18" fmla="*/ 5 w 1330"/>
                <a:gd name="T19" fmla="*/ 1 h 299"/>
                <a:gd name="T20" fmla="*/ 5 w 1330"/>
                <a:gd name="T21" fmla="*/ 0 h 299"/>
                <a:gd name="T22" fmla="*/ 5 w 133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299"/>
                <a:gd name="T38" fmla="*/ 1330 w 1330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299">
                  <a:moveTo>
                    <a:pt x="1141" y="0"/>
                  </a:moveTo>
                  <a:lnTo>
                    <a:pt x="606" y="49"/>
                  </a:lnTo>
                  <a:lnTo>
                    <a:pt x="0" y="193"/>
                  </a:lnTo>
                  <a:lnTo>
                    <a:pt x="433" y="155"/>
                  </a:lnTo>
                  <a:lnTo>
                    <a:pt x="134" y="270"/>
                  </a:lnTo>
                  <a:lnTo>
                    <a:pt x="718" y="175"/>
                  </a:lnTo>
                  <a:lnTo>
                    <a:pt x="444" y="299"/>
                  </a:lnTo>
                  <a:lnTo>
                    <a:pt x="945" y="199"/>
                  </a:lnTo>
                  <a:lnTo>
                    <a:pt x="810" y="278"/>
                  </a:lnTo>
                  <a:lnTo>
                    <a:pt x="1330" y="16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4277" name="Group 39"/>
          <p:cNvGrpSpPr>
            <a:grpSpLocks/>
          </p:cNvGrpSpPr>
          <p:nvPr/>
        </p:nvGrpSpPr>
        <p:grpSpPr bwMode="auto">
          <a:xfrm>
            <a:off x="5791200" y="3581400"/>
            <a:ext cx="1828800" cy="908050"/>
            <a:chOff x="3648" y="2256"/>
            <a:chExt cx="1152" cy="572"/>
          </a:xfrm>
        </p:grpSpPr>
        <p:sp>
          <p:nvSpPr>
            <p:cNvPr id="54279" name="Freeform 40"/>
            <p:cNvSpPr>
              <a:spLocks/>
            </p:cNvSpPr>
            <p:nvPr/>
          </p:nvSpPr>
          <p:spPr bwMode="auto">
            <a:xfrm>
              <a:off x="3778" y="2377"/>
              <a:ext cx="349" cy="259"/>
            </a:xfrm>
            <a:custGeom>
              <a:avLst/>
              <a:gdLst>
                <a:gd name="T0" fmla="*/ 4 w 1047"/>
                <a:gd name="T1" fmla="*/ 0 h 776"/>
                <a:gd name="T2" fmla="*/ 1 w 1047"/>
                <a:gd name="T3" fmla="*/ 0 h 776"/>
                <a:gd name="T4" fmla="*/ 0 w 1047"/>
                <a:gd name="T5" fmla="*/ 1 h 776"/>
                <a:gd name="T6" fmla="*/ 0 w 1047"/>
                <a:gd name="T7" fmla="*/ 3 h 776"/>
                <a:gd name="T8" fmla="*/ 1 w 1047"/>
                <a:gd name="T9" fmla="*/ 3 h 776"/>
                <a:gd name="T10" fmla="*/ 1 w 1047"/>
                <a:gd name="T11" fmla="*/ 1 h 776"/>
                <a:gd name="T12" fmla="*/ 1 w 1047"/>
                <a:gd name="T13" fmla="*/ 1 h 776"/>
                <a:gd name="T14" fmla="*/ 1 w 1047"/>
                <a:gd name="T15" fmla="*/ 0 h 776"/>
                <a:gd name="T16" fmla="*/ 4 w 1047"/>
                <a:gd name="T17" fmla="*/ 0 h 776"/>
                <a:gd name="T18" fmla="*/ 4 w 1047"/>
                <a:gd name="T19" fmla="*/ 0 h 776"/>
                <a:gd name="T20" fmla="*/ 4 w 1047"/>
                <a:gd name="T21" fmla="*/ 0 h 7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7"/>
                <a:gd name="T34" fmla="*/ 0 h 776"/>
                <a:gd name="T35" fmla="*/ 1047 w 1047"/>
                <a:gd name="T36" fmla="*/ 776 h 7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7" h="776">
                  <a:moveTo>
                    <a:pt x="952" y="0"/>
                  </a:moveTo>
                  <a:lnTo>
                    <a:pt x="195" y="70"/>
                  </a:lnTo>
                  <a:lnTo>
                    <a:pt x="0" y="247"/>
                  </a:lnTo>
                  <a:lnTo>
                    <a:pt x="5" y="776"/>
                  </a:lnTo>
                  <a:lnTo>
                    <a:pt x="129" y="774"/>
                  </a:lnTo>
                  <a:lnTo>
                    <a:pt x="148" y="249"/>
                  </a:lnTo>
                  <a:lnTo>
                    <a:pt x="359" y="282"/>
                  </a:lnTo>
                  <a:lnTo>
                    <a:pt x="226" y="121"/>
                  </a:lnTo>
                  <a:lnTo>
                    <a:pt x="1047" y="3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0" name="Freeform 41"/>
            <p:cNvSpPr>
              <a:spLocks/>
            </p:cNvSpPr>
            <p:nvPr/>
          </p:nvSpPr>
          <p:spPr bwMode="auto">
            <a:xfrm>
              <a:off x="3652" y="2468"/>
              <a:ext cx="878" cy="217"/>
            </a:xfrm>
            <a:custGeom>
              <a:avLst/>
              <a:gdLst>
                <a:gd name="T0" fmla="*/ 1 w 2634"/>
                <a:gd name="T1" fmla="*/ 0 h 651"/>
                <a:gd name="T2" fmla="*/ 1 w 2634"/>
                <a:gd name="T3" fmla="*/ 0 h 651"/>
                <a:gd name="T4" fmla="*/ 1 w 2634"/>
                <a:gd name="T5" fmla="*/ 0 h 651"/>
                <a:gd name="T6" fmla="*/ 0 w 2634"/>
                <a:gd name="T7" fmla="*/ 1 h 651"/>
                <a:gd name="T8" fmla="*/ 0 w 2634"/>
                <a:gd name="T9" fmla="*/ 1 h 651"/>
                <a:gd name="T10" fmla="*/ 0 w 2634"/>
                <a:gd name="T11" fmla="*/ 2 h 651"/>
                <a:gd name="T12" fmla="*/ 0 w 2634"/>
                <a:gd name="T13" fmla="*/ 2 h 651"/>
                <a:gd name="T14" fmla="*/ 0 w 2634"/>
                <a:gd name="T15" fmla="*/ 2 h 651"/>
                <a:gd name="T16" fmla="*/ 1 w 2634"/>
                <a:gd name="T17" fmla="*/ 2 h 651"/>
                <a:gd name="T18" fmla="*/ 5 w 2634"/>
                <a:gd name="T19" fmla="*/ 3 h 651"/>
                <a:gd name="T20" fmla="*/ 5 w 2634"/>
                <a:gd name="T21" fmla="*/ 2 h 651"/>
                <a:gd name="T22" fmla="*/ 5 w 2634"/>
                <a:gd name="T23" fmla="*/ 2 h 651"/>
                <a:gd name="T24" fmla="*/ 5 w 2634"/>
                <a:gd name="T25" fmla="*/ 2 h 651"/>
                <a:gd name="T26" fmla="*/ 6 w 2634"/>
                <a:gd name="T27" fmla="*/ 1 h 651"/>
                <a:gd name="T28" fmla="*/ 6 w 2634"/>
                <a:gd name="T29" fmla="*/ 2 h 651"/>
                <a:gd name="T30" fmla="*/ 7 w 2634"/>
                <a:gd name="T31" fmla="*/ 2 h 651"/>
                <a:gd name="T32" fmla="*/ 7 w 2634"/>
                <a:gd name="T33" fmla="*/ 2 h 651"/>
                <a:gd name="T34" fmla="*/ 7 w 2634"/>
                <a:gd name="T35" fmla="*/ 3 h 651"/>
                <a:gd name="T36" fmla="*/ 8 w 2634"/>
                <a:gd name="T37" fmla="*/ 2 h 651"/>
                <a:gd name="T38" fmla="*/ 8 w 2634"/>
                <a:gd name="T39" fmla="*/ 2 h 651"/>
                <a:gd name="T40" fmla="*/ 7 w 2634"/>
                <a:gd name="T41" fmla="*/ 2 h 651"/>
                <a:gd name="T42" fmla="*/ 7 w 2634"/>
                <a:gd name="T43" fmla="*/ 1 h 651"/>
                <a:gd name="T44" fmla="*/ 7 w 2634"/>
                <a:gd name="T45" fmla="*/ 1 h 651"/>
                <a:gd name="T46" fmla="*/ 7 w 2634"/>
                <a:gd name="T47" fmla="*/ 1 h 651"/>
                <a:gd name="T48" fmla="*/ 7 w 2634"/>
                <a:gd name="T49" fmla="*/ 1 h 651"/>
                <a:gd name="T50" fmla="*/ 6 w 2634"/>
                <a:gd name="T51" fmla="*/ 1 h 651"/>
                <a:gd name="T52" fmla="*/ 6 w 2634"/>
                <a:gd name="T53" fmla="*/ 1 h 651"/>
                <a:gd name="T54" fmla="*/ 6 w 2634"/>
                <a:gd name="T55" fmla="*/ 1 h 651"/>
                <a:gd name="T56" fmla="*/ 5 w 2634"/>
                <a:gd name="T57" fmla="*/ 1 h 651"/>
                <a:gd name="T58" fmla="*/ 5 w 2634"/>
                <a:gd name="T59" fmla="*/ 1 h 651"/>
                <a:gd name="T60" fmla="*/ 5 w 2634"/>
                <a:gd name="T61" fmla="*/ 1 h 651"/>
                <a:gd name="T62" fmla="*/ 5 w 2634"/>
                <a:gd name="T63" fmla="*/ 1 h 651"/>
                <a:gd name="T64" fmla="*/ 5 w 2634"/>
                <a:gd name="T65" fmla="*/ 1 h 651"/>
                <a:gd name="T66" fmla="*/ 5 w 2634"/>
                <a:gd name="T67" fmla="*/ 2 h 651"/>
                <a:gd name="T68" fmla="*/ 5 w 2634"/>
                <a:gd name="T69" fmla="*/ 2 h 651"/>
                <a:gd name="T70" fmla="*/ 5 w 2634"/>
                <a:gd name="T71" fmla="*/ 2 h 651"/>
                <a:gd name="T72" fmla="*/ 4 w 2634"/>
                <a:gd name="T73" fmla="*/ 1 h 651"/>
                <a:gd name="T74" fmla="*/ 5 w 2634"/>
                <a:gd name="T75" fmla="*/ 1 h 651"/>
                <a:gd name="T76" fmla="*/ 4 w 2634"/>
                <a:gd name="T77" fmla="*/ 1 h 651"/>
                <a:gd name="T78" fmla="*/ 4 w 2634"/>
                <a:gd name="T79" fmla="*/ 1 h 651"/>
                <a:gd name="T80" fmla="*/ 4 w 2634"/>
                <a:gd name="T81" fmla="*/ 1 h 651"/>
                <a:gd name="T82" fmla="*/ 4 w 2634"/>
                <a:gd name="T83" fmla="*/ 1 h 651"/>
                <a:gd name="T84" fmla="*/ 4 w 2634"/>
                <a:gd name="T85" fmla="*/ 1 h 651"/>
                <a:gd name="T86" fmla="*/ 3 w 2634"/>
                <a:gd name="T87" fmla="*/ 1 h 651"/>
                <a:gd name="T88" fmla="*/ 3 w 2634"/>
                <a:gd name="T89" fmla="*/ 1 h 651"/>
                <a:gd name="T90" fmla="*/ 3 w 2634"/>
                <a:gd name="T91" fmla="*/ 1 h 651"/>
                <a:gd name="T92" fmla="*/ 3 w 2634"/>
                <a:gd name="T93" fmla="*/ 0 h 651"/>
                <a:gd name="T94" fmla="*/ 2 w 2634"/>
                <a:gd name="T95" fmla="*/ 2 h 651"/>
                <a:gd name="T96" fmla="*/ 1 w 2634"/>
                <a:gd name="T97" fmla="*/ 2 h 651"/>
                <a:gd name="T98" fmla="*/ 1 w 2634"/>
                <a:gd name="T99" fmla="*/ 2 h 651"/>
                <a:gd name="T100" fmla="*/ 1 w 2634"/>
                <a:gd name="T101" fmla="*/ 2 h 651"/>
                <a:gd name="T102" fmla="*/ 0 w 2634"/>
                <a:gd name="T103" fmla="*/ 1 h 651"/>
                <a:gd name="T104" fmla="*/ 1 w 2634"/>
                <a:gd name="T105" fmla="*/ 1 h 651"/>
                <a:gd name="T106" fmla="*/ 1 w 2634"/>
                <a:gd name="T107" fmla="*/ 0 h 6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4"/>
                <a:gd name="T163" fmla="*/ 0 h 651"/>
                <a:gd name="T164" fmla="*/ 2634 w 2634"/>
                <a:gd name="T165" fmla="*/ 651 h 6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4" h="651">
                  <a:moveTo>
                    <a:pt x="248" y="24"/>
                  </a:moveTo>
                  <a:lnTo>
                    <a:pt x="242" y="28"/>
                  </a:lnTo>
                  <a:lnTo>
                    <a:pt x="225" y="35"/>
                  </a:lnTo>
                  <a:lnTo>
                    <a:pt x="214" y="40"/>
                  </a:lnTo>
                  <a:lnTo>
                    <a:pt x="200" y="47"/>
                  </a:lnTo>
                  <a:lnTo>
                    <a:pt x="185" y="55"/>
                  </a:lnTo>
                  <a:lnTo>
                    <a:pt x="177" y="61"/>
                  </a:lnTo>
                  <a:lnTo>
                    <a:pt x="169" y="65"/>
                  </a:lnTo>
                  <a:lnTo>
                    <a:pt x="160" y="69"/>
                  </a:lnTo>
                  <a:lnTo>
                    <a:pt x="153" y="76"/>
                  </a:lnTo>
                  <a:lnTo>
                    <a:pt x="144" y="83"/>
                  </a:lnTo>
                  <a:lnTo>
                    <a:pt x="135" y="88"/>
                  </a:lnTo>
                  <a:lnTo>
                    <a:pt x="119" y="102"/>
                  </a:lnTo>
                  <a:lnTo>
                    <a:pt x="101" y="117"/>
                  </a:lnTo>
                  <a:lnTo>
                    <a:pt x="86" y="134"/>
                  </a:lnTo>
                  <a:lnTo>
                    <a:pt x="71" y="152"/>
                  </a:lnTo>
                  <a:lnTo>
                    <a:pt x="57" y="171"/>
                  </a:lnTo>
                  <a:lnTo>
                    <a:pt x="44" y="191"/>
                  </a:lnTo>
                  <a:lnTo>
                    <a:pt x="33" y="213"/>
                  </a:lnTo>
                  <a:lnTo>
                    <a:pt x="25" y="235"/>
                  </a:lnTo>
                  <a:lnTo>
                    <a:pt x="11" y="274"/>
                  </a:lnTo>
                  <a:lnTo>
                    <a:pt x="0" y="348"/>
                  </a:lnTo>
                  <a:lnTo>
                    <a:pt x="2" y="381"/>
                  </a:lnTo>
                  <a:lnTo>
                    <a:pt x="9" y="412"/>
                  </a:lnTo>
                  <a:lnTo>
                    <a:pt x="17" y="440"/>
                  </a:lnTo>
                  <a:lnTo>
                    <a:pt x="22" y="454"/>
                  </a:lnTo>
                  <a:lnTo>
                    <a:pt x="28" y="467"/>
                  </a:lnTo>
                  <a:lnTo>
                    <a:pt x="35" y="478"/>
                  </a:lnTo>
                  <a:lnTo>
                    <a:pt x="44" y="489"/>
                  </a:lnTo>
                  <a:lnTo>
                    <a:pt x="64" y="507"/>
                  </a:lnTo>
                  <a:lnTo>
                    <a:pt x="73" y="513"/>
                  </a:lnTo>
                  <a:lnTo>
                    <a:pt x="86" y="519"/>
                  </a:lnTo>
                  <a:lnTo>
                    <a:pt x="97" y="523"/>
                  </a:lnTo>
                  <a:lnTo>
                    <a:pt x="108" y="527"/>
                  </a:lnTo>
                  <a:lnTo>
                    <a:pt x="129" y="533"/>
                  </a:lnTo>
                  <a:lnTo>
                    <a:pt x="146" y="537"/>
                  </a:lnTo>
                  <a:lnTo>
                    <a:pt x="162" y="537"/>
                  </a:lnTo>
                  <a:lnTo>
                    <a:pt x="979" y="562"/>
                  </a:lnTo>
                  <a:lnTo>
                    <a:pt x="1118" y="527"/>
                  </a:lnTo>
                  <a:lnTo>
                    <a:pt x="1122" y="617"/>
                  </a:lnTo>
                  <a:lnTo>
                    <a:pt x="1213" y="560"/>
                  </a:lnTo>
                  <a:lnTo>
                    <a:pt x="1224" y="530"/>
                  </a:lnTo>
                  <a:lnTo>
                    <a:pt x="1230" y="515"/>
                  </a:lnTo>
                  <a:lnTo>
                    <a:pt x="1238" y="500"/>
                  </a:lnTo>
                  <a:lnTo>
                    <a:pt x="1247" y="483"/>
                  </a:lnTo>
                  <a:lnTo>
                    <a:pt x="1257" y="464"/>
                  </a:lnTo>
                  <a:lnTo>
                    <a:pt x="1268" y="447"/>
                  </a:lnTo>
                  <a:lnTo>
                    <a:pt x="1282" y="428"/>
                  </a:lnTo>
                  <a:lnTo>
                    <a:pt x="1297" y="412"/>
                  </a:lnTo>
                  <a:lnTo>
                    <a:pt x="1314" y="396"/>
                  </a:lnTo>
                  <a:lnTo>
                    <a:pt x="1322" y="390"/>
                  </a:lnTo>
                  <a:lnTo>
                    <a:pt x="1332" y="383"/>
                  </a:lnTo>
                  <a:lnTo>
                    <a:pt x="1341" y="377"/>
                  </a:lnTo>
                  <a:lnTo>
                    <a:pt x="1351" y="372"/>
                  </a:lnTo>
                  <a:lnTo>
                    <a:pt x="1362" y="366"/>
                  </a:lnTo>
                  <a:lnTo>
                    <a:pt x="1373" y="363"/>
                  </a:lnTo>
                  <a:lnTo>
                    <a:pt x="1395" y="358"/>
                  </a:lnTo>
                  <a:lnTo>
                    <a:pt x="1442" y="357"/>
                  </a:lnTo>
                  <a:lnTo>
                    <a:pt x="1486" y="359"/>
                  </a:lnTo>
                  <a:lnTo>
                    <a:pt x="1527" y="370"/>
                  </a:lnTo>
                  <a:lnTo>
                    <a:pt x="1547" y="377"/>
                  </a:lnTo>
                  <a:lnTo>
                    <a:pt x="1566" y="385"/>
                  </a:lnTo>
                  <a:lnTo>
                    <a:pt x="1584" y="395"/>
                  </a:lnTo>
                  <a:lnTo>
                    <a:pt x="1592" y="399"/>
                  </a:lnTo>
                  <a:lnTo>
                    <a:pt x="1599" y="405"/>
                  </a:lnTo>
                  <a:lnTo>
                    <a:pt x="1626" y="428"/>
                  </a:lnTo>
                  <a:lnTo>
                    <a:pt x="1648" y="454"/>
                  </a:lnTo>
                  <a:lnTo>
                    <a:pt x="1662" y="485"/>
                  </a:lnTo>
                  <a:lnTo>
                    <a:pt x="1673" y="516"/>
                  </a:lnTo>
                  <a:lnTo>
                    <a:pt x="1682" y="545"/>
                  </a:lnTo>
                  <a:lnTo>
                    <a:pt x="1693" y="599"/>
                  </a:lnTo>
                  <a:lnTo>
                    <a:pt x="1701" y="651"/>
                  </a:lnTo>
                  <a:lnTo>
                    <a:pt x="2623" y="560"/>
                  </a:lnTo>
                  <a:lnTo>
                    <a:pt x="2634" y="507"/>
                  </a:lnTo>
                  <a:lnTo>
                    <a:pt x="1931" y="526"/>
                  </a:lnTo>
                  <a:lnTo>
                    <a:pt x="1917" y="511"/>
                  </a:lnTo>
                  <a:lnTo>
                    <a:pt x="1899" y="493"/>
                  </a:lnTo>
                  <a:lnTo>
                    <a:pt x="1877" y="472"/>
                  </a:lnTo>
                  <a:lnTo>
                    <a:pt x="1863" y="460"/>
                  </a:lnTo>
                  <a:lnTo>
                    <a:pt x="1850" y="446"/>
                  </a:lnTo>
                  <a:lnTo>
                    <a:pt x="1833" y="432"/>
                  </a:lnTo>
                  <a:lnTo>
                    <a:pt x="1817" y="418"/>
                  </a:lnTo>
                  <a:lnTo>
                    <a:pt x="1800" y="403"/>
                  </a:lnTo>
                  <a:lnTo>
                    <a:pt x="1784" y="388"/>
                  </a:lnTo>
                  <a:lnTo>
                    <a:pt x="1764" y="373"/>
                  </a:lnTo>
                  <a:lnTo>
                    <a:pt x="1745" y="358"/>
                  </a:lnTo>
                  <a:lnTo>
                    <a:pt x="1726" y="341"/>
                  </a:lnTo>
                  <a:lnTo>
                    <a:pt x="1716" y="335"/>
                  </a:lnTo>
                  <a:lnTo>
                    <a:pt x="1705" y="326"/>
                  </a:lnTo>
                  <a:lnTo>
                    <a:pt x="1695" y="319"/>
                  </a:lnTo>
                  <a:lnTo>
                    <a:pt x="1684" y="313"/>
                  </a:lnTo>
                  <a:lnTo>
                    <a:pt x="1675" y="306"/>
                  </a:lnTo>
                  <a:lnTo>
                    <a:pt x="1664" y="297"/>
                  </a:lnTo>
                  <a:lnTo>
                    <a:pt x="1655" y="290"/>
                  </a:lnTo>
                  <a:lnTo>
                    <a:pt x="1646" y="284"/>
                  </a:lnTo>
                  <a:lnTo>
                    <a:pt x="1635" y="278"/>
                  </a:lnTo>
                  <a:lnTo>
                    <a:pt x="1625" y="271"/>
                  </a:lnTo>
                  <a:lnTo>
                    <a:pt x="1614" y="266"/>
                  </a:lnTo>
                  <a:lnTo>
                    <a:pt x="1604" y="259"/>
                  </a:lnTo>
                  <a:lnTo>
                    <a:pt x="1593" y="253"/>
                  </a:lnTo>
                  <a:lnTo>
                    <a:pt x="1584" y="249"/>
                  </a:lnTo>
                  <a:lnTo>
                    <a:pt x="1573" y="244"/>
                  </a:lnTo>
                  <a:lnTo>
                    <a:pt x="1563" y="240"/>
                  </a:lnTo>
                  <a:lnTo>
                    <a:pt x="1553" y="235"/>
                  </a:lnTo>
                  <a:lnTo>
                    <a:pt x="1544" y="231"/>
                  </a:lnTo>
                  <a:lnTo>
                    <a:pt x="1524" y="224"/>
                  </a:lnTo>
                  <a:lnTo>
                    <a:pt x="1505" y="219"/>
                  </a:lnTo>
                  <a:lnTo>
                    <a:pt x="1487" y="215"/>
                  </a:lnTo>
                  <a:lnTo>
                    <a:pt x="1471" y="213"/>
                  </a:lnTo>
                  <a:lnTo>
                    <a:pt x="1436" y="216"/>
                  </a:lnTo>
                  <a:lnTo>
                    <a:pt x="1407" y="226"/>
                  </a:lnTo>
                  <a:lnTo>
                    <a:pt x="1392" y="231"/>
                  </a:lnTo>
                  <a:lnTo>
                    <a:pt x="1377" y="237"/>
                  </a:lnTo>
                  <a:lnTo>
                    <a:pt x="1362" y="244"/>
                  </a:lnTo>
                  <a:lnTo>
                    <a:pt x="1348" y="252"/>
                  </a:lnTo>
                  <a:lnTo>
                    <a:pt x="1334" y="259"/>
                  </a:lnTo>
                  <a:lnTo>
                    <a:pt x="1321" y="267"/>
                  </a:lnTo>
                  <a:lnTo>
                    <a:pt x="1307" y="277"/>
                  </a:lnTo>
                  <a:lnTo>
                    <a:pt x="1300" y="282"/>
                  </a:lnTo>
                  <a:lnTo>
                    <a:pt x="1293" y="286"/>
                  </a:lnTo>
                  <a:lnTo>
                    <a:pt x="1286" y="290"/>
                  </a:lnTo>
                  <a:lnTo>
                    <a:pt x="1279" y="296"/>
                  </a:lnTo>
                  <a:lnTo>
                    <a:pt x="1272" y="299"/>
                  </a:lnTo>
                  <a:lnTo>
                    <a:pt x="1267" y="304"/>
                  </a:lnTo>
                  <a:lnTo>
                    <a:pt x="1260" y="308"/>
                  </a:lnTo>
                  <a:lnTo>
                    <a:pt x="1254" y="313"/>
                  </a:lnTo>
                  <a:lnTo>
                    <a:pt x="1247" y="318"/>
                  </a:lnTo>
                  <a:lnTo>
                    <a:pt x="1241" y="322"/>
                  </a:lnTo>
                  <a:lnTo>
                    <a:pt x="1234" y="328"/>
                  </a:lnTo>
                  <a:lnTo>
                    <a:pt x="1228" y="332"/>
                  </a:lnTo>
                  <a:lnTo>
                    <a:pt x="1223" y="336"/>
                  </a:lnTo>
                  <a:lnTo>
                    <a:pt x="1217" y="340"/>
                  </a:lnTo>
                  <a:lnTo>
                    <a:pt x="1212" y="344"/>
                  </a:lnTo>
                  <a:lnTo>
                    <a:pt x="1206" y="350"/>
                  </a:lnTo>
                  <a:lnTo>
                    <a:pt x="1194" y="358"/>
                  </a:lnTo>
                  <a:lnTo>
                    <a:pt x="1184" y="366"/>
                  </a:lnTo>
                  <a:lnTo>
                    <a:pt x="1173" y="373"/>
                  </a:lnTo>
                  <a:lnTo>
                    <a:pt x="1163" y="380"/>
                  </a:lnTo>
                  <a:lnTo>
                    <a:pt x="1154" y="385"/>
                  </a:lnTo>
                  <a:lnTo>
                    <a:pt x="1146" y="390"/>
                  </a:lnTo>
                  <a:lnTo>
                    <a:pt x="1137" y="395"/>
                  </a:lnTo>
                  <a:lnTo>
                    <a:pt x="1121" y="402"/>
                  </a:lnTo>
                  <a:lnTo>
                    <a:pt x="1107" y="405"/>
                  </a:lnTo>
                  <a:lnTo>
                    <a:pt x="1096" y="402"/>
                  </a:lnTo>
                  <a:lnTo>
                    <a:pt x="1086" y="395"/>
                  </a:lnTo>
                  <a:lnTo>
                    <a:pt x="1077" y="373"/>
                  </a:lnTo>
                  <a:lnTo>
                    <a:pt x="1072" y="351"/>
                  </a:lnTo>
                  <a:lnTo>
                    <a:pt x="1075" y="329"/>
                  </a:lnTo>
                  <a:lnTo>
                    <a:pt x="1082" y="311"/>
                  </a:lnTo>
                  <a:lnTo>
                    <a:pt x="1092" y="293"/>
                  </a:lnTo>
                  <a:lnTo>
                    <a:pt x="1099" y="281"/>
                  </a:lnTo>
                  <a:lnTo>
                    <a:pt x="1108" y="267"/>
                  </a:lnTo>
                  <a:lnTo>
                    <a:pt x="1112" y="165"/>
                  </a:lnTo>
                  <a:lnTo>
                    <a:pt x="1088" y="145"/>
                  </a:lnTo>
                  <a:lnTo>
                    <a:pt x="1078" y="138"/>
                  </a:lnTo>
                  <a:lnTo>
                    <a:pt x="1068" y="129"/>
                  </a:lnTo>
                  <a:lnTo>
                    <a:pt x="1061" y="124"/>
                  </a:lnTo>
                  <a:lnTo>
                    <a:pt x="1056" y="121"/>
                  </a:lnTo>
                  <a:lnTo>
                    <a:pt x="1050" y="117"/>
                  </a:lnTo>
                  <a:lnTo>
                    <a:pt x="1045" y="138"/>
                  </a:lnTo>
                  <a:lnTo>
                    <a:pt x="1035" y="158"/>
                  </a:lnTo>
                  <a:lnTo>
                    <a:pt x="1028" y="169"/>
                  </a:lnTo>
                  <a:lnTo>
                    <a:pt x="1019" y="182"/>
                  </a:lnTo>
                  <a:lnTo>
                    <a:pt x="1002" y="201"/>
                  </a:lnTo>
                  <a:lnTo>
                    <a:pt x="990" y="212"/>
                  </a:lnTo>
                  <a:lnTo>
                    <a:pt x="977" y="216"/>
                  </a:lnTo>
                  <a:lnTo>
                    <a:pt x="972" y="275"/>
                  </a:lnTo>
                  <a:lnTo>
                    <a:pt x="964" y="297"/>
                  </a:lnTo>
                  <a:lnTo>
                    <a:pt x="958" y="310"/>
                  </a:lnTo>
                  <a:lnTo>
                    <a:pt x="951" y="321"/>
                  </a:lnTo>
                  <a:lnTo>
                    <a:pt x="933" y="337"/>
                  </a:lnTo>
                  <a:lnTo>
                    <a:pt x="922" y="344"/>
                  </a:lnTo>
                  <a:lnTo>
                    <a:pt x="908" y="350"/>
                  </a:lnTo>
                  <a:lnTo>
                    <a:pt x="881" y="355"/>
                  </a:lnTo>
                  <a:lnTo>
                    <a:pt x="858" y="357"/>
                  </a:lnTo>
                  <a:lnTo>
                    <a:pt x="838" y="352"/>
                  </a:lnTo>
                  <a:lnTo>
                    <a:pt x="822" y="346"/>
                  </a:lnTo>
                  <a:lnTo>
                    <a:pt x="796" y="321"/>
                  </a:lnTo>
                  <a:lnTo>
                    <a:pt x="783" y="303"/>
                  </a:lnTo>
                  <a:lnTo>
                    <a:pt x="773" y="282"/>
                  </a:lnTo>
                  <a:lnTo>
                    <a:pt x="768" y="259"/>
                  </a:lnTo>
                  <a:lnTo>
                    <a:pt x="767" y="235"/>
                  </a:lnTo>
                  <a:lnTo>
                    <a:pt x="769" y="212"/>
                  </a:lnTo>
                  <a:lnTo>
                    <a:pt x="775" y="190"/>
                  </a:lnTo>
                  <a:lnTo>
                    <a:pt x="782" y="172"/>
                  </a:lnTo>
                  <a:lnTo>
                    <a:pt x="789" y="157"/>
                  </a:lnTo>
                  <a:lnTo>
                    <a:pt x="796" y="143"/>
                  </a:lnTo>
                  <a:lnTo>
                    <a:pt x="733" y="0"/>
                  </a:lnTo>
                  <a:lnTo>
                    <a:pt x="707" y="500"/>
                  </a:lnTo>
                  <a:lnTo>
                    <a:pt x="426" y="491"/>
                  </a:lnTo>
                  <a:lnTo>
                    <a:pt x="390" y="380"/>
                  </a:lnTo>
                  <a:lnTo>
                    <a:pt x="383" y="385"/>
                  </a:lnTo>
                  <a:lnTo>
                    <a:pt x="375" y="390"/>
                  </a:lnTo>
                  <a:lnTo>
                    <a:pt x="364" y="396"/>
                  </a:lnTo>
                  <a:lnTo>
                    <a:pt x="350" y="405"/>
                  </a:lnTo>
                  <a:lnTo>
                    <a:pt x="335" y="413"/>
                  </a:lnTo>
                  <a:lnTo>
                    <a:pt x="317" y="420"/>
                  </a:lnTo>
                  <a:lnTo>
                    <a:pt x="301" y="427"/>
                  </a:lnTo>
                  <a:lnTo>
                    <a:pt x="282" y="435"/>
                  </a:lnTo>
                  <a:lnTo>
                    <a:pt x="261" y="438"/>
                  </a:lnTo>
                  <a:lnTo>
                    <a:pt x="221" y="440"/>
                  </a:lnTo>
                  <a:lnTo>
                    <a:pt x="184" y="429"/>
                  </a:lnTo>
                  <a:lnTo>
                    <a:pt x="152" y="403"/>
                  </a:lnTo>
                  <a:lnTo>
                    <a:pt x="140" y="384"/>
                  </a:lnTo>
                  <a:lnTo>
                    <a:pt x="127" y="366"/>
                  </a:lnTo>
                  <a:lnTo>
                    <a:pt x="118" y="350"/>
                  </a:lnTo>
                  <a:lnTo>
                    <a:pt x="109" y="332"/>
                  </a:lnTo>
                  <a:lnTo>
                    <a:pt x="93" y="267"/>
                  </a:lnTo>
                  <a:lnTo>
                    <a:pt x="95" y="212"/>
                  </a:lnTo>
                  <a:lnTo>
                    <a:pt x="104" y="187"/>
                  </a:lnTo>
                  <a:lnTo>
                    <a:pt x="113" y="167"/>
                  </a:lnTo>
                  <a:lnTo>
                    <a:pt x="127" y="145"/>
                  </a:lnTo>
                  <a:lnTo>
                    <a:pt x="146" y="123"/>
                  </a:lnTo>
                  <a:lnTo>
                    <a:pt x="170" y="99"/>
                  </a:lnTo>
                  <a:lnTo>
                    <a:pt x="193" y="76"/>
                  </a:lnTo>
                  <a:lnTo>
                    <a:pt x="214" y="55"/>
                  </a:lnTo>
                  <a:lnTo>
                    <a:pt x="232" y="39"/>
                  </a:lnTo>
                  <a:lnTo>
                    <a:pt x="248" y="24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1" name="Freeform 42"/>
            <p:cNvSpPr>
              <a:spLocks/>
            </p:cNvSpPr>
            <p:nvPr/>
          </p:nvSpPr>
          <p:spPr bwMode="auto">
            <a:xfrm>
              <a:off x="3651" y="2624"/>
              <a:ext cx="389" cy="88"/>
            </a:xfrm>
            <a:custGeom>
              <a:avLst/>
              <a:gdLst>
                <a:gd name="T0" fmla="*/ 0 w 1169"/>
                <a:gd name="T1" fmla="*/ 0 h 264"/>
                <a:gd name="T2" fmla="*/ 0 w 1169"/>
                <a:gd name="T3" fmla="*/ 0 h 264"/>
                <a:gd name="T4" fmla="*/ 0 w 1169"/>
                <a:gd name="T5" fmla="*/ 1 h 264"/>
                <a:gd name="T6" fmla="*/ 0 w 1169"/>
                <a:gd name="T7" fmla="*/ 1 h 264"/>
                <a:gd name="T8" fmla="*/ 0 w 1169"/>
                <a:gd name="T9" fmla="*/ 1 h 264"/>
                <a:gd name="T10" fmla="*/ 0 w 1169"/>
                <a:gd name="T11" fmla="*/ 1 h 264"/>
                <a:gd name="T12" fmla="*/ 0 w 1169"/>
                <a:gd name="T13" fmla="*/ 1 h 264"/>
                <a:gd name="T14" fmla="*/ 1 w 1169"/>
                <a:gd name="T15" fmla="*/ 1 h 264"/>
                <a:gd name="T16" fmla="*/ 1 w 1169"/>
                <a:gd name="T17" fmla="*/ 1 h 264"/>
                <a:gd name="T18" fmla="*/ 1 w 1169"/>
                <a:gd name="T19" fmla="*/ 1 h 264"/>
                <a:gd name="T20" fmla="*/ 2 w 1169"/>
                <a:gd name="T21" fmla="*/ 1 h 264"/>
                <a:gd name="T22" fmla="*/ 2 w 1169"/>
                <a:gd name="T23" fmla="*/ 1 h 264"/>
                <a:gd name="T24" fmla="*/ 3 w 1169"/>
                <a:gd name="T25" fmla="*/ 1 h 264"/>
                <a:gd name="T26" fmla="*/ 4 w 1169"/>
                <a:gd name="T27" fmla="*/ 1 h 264"/>
                <a:gd name="T28" fmla="*/ 4 w 1169"/>
                <a:gd name="T29" fmla="*/ 1 h 264"/>
                <a:gd name="T30" fmla="*/ 5 w 1169"/>
                <a:gd name="T31" fmla="*/ 1 h 264"/>
                <a:gd name="T32" fmla="*/ 5 w 1169"/>
                <a:gd name="T33" fmla="*/ 0 h 264"/>
                <a:gd name="T34" fmla="*/ 5 w 1169"/>
                <a:gd name="T35" fmla="*/ 0 h 264"/>
                <a:gd name="T36" fmla="*/ 5 w 1169"/>
                <a:gd name="T37" fmla="*/ 1 h 264"/>
                <a:gd name="T38" fmla="*/ 5 w 1169"/>
                <a:gd name="T39" fmla="*/ 1 h 264"/>
                <a:gd name="T40" fmla="*/ 4 w 1169"/>
                <a:gd name="T41" fmla="*/ 1 h 264"/>
                <a:gd name="T42" fmla="*/ 4 w 1169"/>
                <a:gd name="T43" fmla="*/ 1 h 264"/>
                <a:gd name="T44" fmla="*/ 4 w 1169"/>
                <a:gd name="T45" fmla="*/ 1 h 264"/>
                <a:gd name="T46" fmla="*/ 4 w 1169"/>
                <a:gd name="T47" fmla="*/ 1 h 264"/>
                <a:gd name="T48" fmla="*/ 2 w 1169"/>
                <a:gd name="T49" fmla="*/ 1 h 264"/>
                <a:gd name="T50" fmla="*/ 1 w 1169"/>
                <a:gd name="T51" fmla="*/ 1 h 264"/>
                <a:gd name="T52" fmla="*/ 1 w 1169"/>
                <a:gd name="T53" fmla="*/ 1 h 264"/>
                <a:gd name="T54" fmla="*/ 0 w 1169"/>
                <a:gd name="T55" fmla="*/ 1 h 264"/>
                <a:gd name="T56" fmla="*/ 0 w 1169"/>
                <a:gd name="T57" fmla="*/ 0 h 264"/>
                <a:gd name="T58" fmla="*/ 0 w 1169"/>
                <a:gd name="T59" fmla="*/ 0 h 264"/>
                <a:gd name="T60" fmla="*/ 0 w 1169"/>
                <a:gd name="T61" fmla="*/ 0 h 264"/>
                <a:gd name="T62" fmla="*/ 0 w 1169"/>
                <a:gd name="T63" fmla="*/ 0 h 264"/>
                <a:gd name="T64" fmla="*/ 0 w 1169"/>
                <a:gd name="T65" fmla="*/ 0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9"/>
                <a:gd name="T100" fmla="*/ 0 h 264"/>
                <a:gd name="T101" fmla="*/ 1169 w 1169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9" h="264">
                  <a:moveTo>
                    <a:pt x="48" y="0"/>
                  </a:moveTo>
                  <a:lnTo>
                    <a:pt x="35" y="16"/>
                  </a:lnTo>
                  <a:lnTo>
                    <a:pt x="22" y="33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9" y="139"/>
                  </a:lnTo>
                  <a:lnTo>
                    <a:pt x="15" y="154"/>
                  </a:lnTo>
                  <a:lnTo>
                    <a:pt x="29" y="168"/>
                  </a:lnTo>
                  <a:lnTo>
                    <a:pt x="33" y="170"/>
                  </a:lnTo>
                  <a:lnTo>
                    <a:pt x="39" y="176"/>
                  </a:lnTo>
                  <a:lnTo>
                    <a:pt x="54" y="181"/>
                  </a:lnTo>
                  <a:lnTo>
                    <a:pt x="72" y="188"/>
                  </a:lnTo>
                  <a:lnTo>
                    <a:pt x="97" y="195"/>
                  </a:lnTo>
                  <a:lnTo>
                    <a:pt x="123" y="201"/>
                  </a:lnTo>
                  <a:lnTo>
                    <a:pt x="153" y="207"/>
                  </a:lnTo>
                  <a:lnTo>
                    <a:pt x="186" y="213"/>
                  </a:lnTo>
                  <a:lnTo>
                    <a:pt x="224" y="218"/>
                  </a:lnTo>
                  <a:lnTo>
                    <a:pt x="262" y="224"/>
                  </a:lnTo>
                  <a:lnTo>
                    <a:pt x="303" y="229"/>
                  </a:lnTo>
                  <a:lnTo>
                    <a:pt x="346" y="234"/>
                  </a:lnTo>
                  <a:lnTo>
                    <a:pt x="392" y="238"/>
                  </a:lnTo>
                  <a:lnTo>
                    <a:pt x="437" y="243"/>
                  </a:lnTo>
                  <a:lnTo>
                    <a:pt x="484" y="246"/>
                  </a:lnTo>
                  <a:lnTo>
                    <a:pt x="579" y="253"/>
                  </a:lnTo>
                  <a:lnTo>
                    <a:pt x="673" y="258"/>
                  </a:lnTo>
                  <a:lnTo>
                    <a:pt x="765" y="261"/>
                  </a:lnTo>
                  <a:lnTo>
                    <a:pt x="930" y="264"/>
                  </a:lnTo>
                  <a:lnTo>
                    <a:pt x="1054" y="261"/>
                  </a:lnTo>
                  <a:lnTo>
                    <a:pt x="1093" y="254"/>
                  </a:lnTo>
                  <a:lnTo>
                    <a:pt x="1114" y="247"/>
                  </a:lnTo>
                  <a:lnTo>
                    <a:pt x="1147" y="207"/>
                  </a:lnTo>
                  <a:lnTo>
                    <a:pt x="1163" y="155"/>
                  </a:lnTo>
                  <a:lnTo>
                    <a:pt x="1169" y="95"/>
                  </a:lnTo>
                  <a:lnTo>
                    <a:pt x="1156" y="104"/>
                  </a:lnTo>
                  <a:lnTo>
                    <a:pt x="1150" y="110"/>
                  </a:lnTo>
                  <a:lnTo>
                    <a:pt x="1143" y="115"/>
                  </a:lnTo>
                  <a:lnTo>
                    <a:pt x="1132" y="122"/>
                  </a:lnTo>
                  <a:lnTo>
                    <a:pt x="1121" y="128"/>
                  </a:lnTo>
                  <a:lnTo>
                    <a:pt x="1107" y="134"/>
                  </a:lnTo>
                  <a:lnTo>
                    <a:pt x="1090" y="141"/>
                  </a:lnTo>
                  <a:lnTo>
                    <a:pt x="1074" y="147"/>
                  </a:lnTo>
                  <a:lnTo>
                    <a:pt x="1054" y="154"/>
                  </a:lnTo>
                  <a:lnTo>
                    <a:pt x="1032" y="159"/>
                  </a:lnTo>
                  <a:lnTo>
                    <a:pt x="1009" y="163"/>
                  </a:lnTo>
                  <a:lnTo>
                    <a:pt x="983" y="169"/>
                  </a:lnTo>
                  <a:lnTo>
                    <a:pt x="955" y="172"/>
                  </a:lnTo>
                  <a:lnTo>
                    <a:pt x="875" y="176"/>
                  </a:lnTo>
                  <a:lnTo>
                    <a:pt x="758" y="177"/>
                  </a:lnTo>
                  <a:lnTo>
                    <a:pt x="469" y="169"/>
                  </a:lnTo>
                  <a:lnTo>
                    <a:pt x="325" y="161"/>
                  </a:lnTo>
                  <a:lnTo>
                    <a:pt x="259" y="154"/>
                  </a:lnTo>
                  <a:lnTo>
                    <a:pt x="199" y="147"/>
                  </a:lnTo>
                  <a:lnTo>
                    <a:pt x="148" y="140"/>
                  </a:lnTo>
                  <a:lnTo>
                    <a:pt x="106" y="132"/>
                  </a:lnTo>
                  <a:lnTo>
                    <a:pt x="76" y="122"/>
                  </a:lnTo>
                  <a:lnTo>
                    <a:pt x="60" y="111"/>
                  </a:lnTo>
                  <a:lnTo>
                    <a:pt x="46" y="89"/>
                  </a:lnTo>
                  <a:lnTo>
                    <a:pt x="43" y="70"/>
                  </a:lnTo>
                  <a:lnTo>
                    <a:pt x="44" y="51"/>
                  </a:lnTo>
                  <a:lnTo>
                    <a:pt x="51" y="34"/>
                  </a:lnTo>
                  <a:lnTo>
                    <a:pt x="61" y="20"/>
                  </a:lnTo>
                  <a:lnTo>
                    <a:pt x="69" y="9"/>
                  </a:lnTo>
                  <a:lnTo>
                    <a:pt x="8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2" name="Freeform 43"/>
            <p:cNvSpPr>
              <a:spLocks/>
            </p:cNvSpPr>
            <p:nvPr/>
          </p:nvSpPr>
          <p:spPr bwMode="auto">
            <a:xfrm>
              <a:off x="3742" y="2690"/>
              <a:ext cx="166" cy="72"/>
            </a:xfrm>
            <a:custGeom>
              <a:avLst/>
              <a:gdLst>
                <a:gd name="T0" fmla="*/ 0 w 499"/>
                <a:gd name="T1" fmla="*/ 0 h 215"/>
                <a:gd name="T2" fmla="*/ 0 w 499"/>
                <a:gd name="T3" fmla="*/ 0 h 215"/>
                <a:gd name="T4" fmla="*/ 0 w 499"/>
                <a:gd name="T5" fmla="*/ 0 h 215"/>
                <a:gd name="T6" fmla="*/ 0 w 499"/>
                <a:gd name="T7" fmla="*/ 0 h 215"/>
                <a:gd name="T8" fmla="*/ 0 w 499"/>
                <a:gd name="T9" fmla="*/ 0 h 215"/>
                <a:gd name="T10" fmla="*/ 0 w 499"/>
                <a:gd name="T11" fmla="*/ 0 h 215"/>
                <a:gd name="T12" fmla="*/ 0 w 499"/>
                <a:gd name="T13" fmla="*/ 0 h 215"/>
                <a:gd name="T14" fmla="*/ 0 w 499"/>
                <a:gd name="T15" fmla="*/ 1 h 215"/>
                <a:gd name="T16" fmla="*/ 0 w 499"/>
                <a:gd name="T17" fmla="*/ 1 h 215"/>
                <a:gd name="T18" fmla="*/ 0 w 499"/>
                <a:gd name="T19" fmla="*/ 1 h 215"/>
                <a:gd name="T20" fmla="*/ 0 w 499"/>
                <a:gd name="T21" fmla="*/ 1 h 215"/>
                <a:gd name="T22" fmla="*/ 0 w 499"/>
                <a:gd name="T23" fmla="*/ 1 h 215"/>
                <a:gd name="T24" fmla="*/ 0 w 499"/>
                <a:gd name="T25" fmla="*/ 1 h 215"/>
                <a:gd name="T26" fmla="*/ 0 w 499"/>
                <a:gd name="T27" fmla="*/ 1 h 215"/>
                <a:gd name="T28" fmla="*/ 1 w 499"/>
                <a:gd name="T29" fmla="*/ 1 h 215"/>
                <a:gd name="T30" fmla="*/ 1 w 499"/>
                <a:gd name="T31" fmla="*/ 1 h 215"/>
                <a:gd name="T32" fmla="*/ 1 w 499"/>
                <a:gd name="T33" fmla="*/ 1 h 215"/>
                <a:gd name="T34" fmla="*/ 1 w 499"/>
                <a:gd name="T35" fmla="*/ 1 h 215"/>
                <a:gd name="T36" fmla="*/ 1 w 499"/>
                <a:gd name="T37" fmla="*/ 1 h 215"/>
                <a:gd name="T38" fmla="*/ 1 w 499"/>
                <a:gd name="T39" fmla="*/ 1 h 215"/>
                <a:gd name="T40" fmla="*/ 1 w 499"/>
                <a:gd name="T41" fmla="*/ 1 h 215"/>
                <a:gd name="T42" fmla="*/ 1 w 499"/>
                <a:gd name="T43" fmla="*/ 1 h 215"/>
                <a:gd name="T44" fmla="*/ 1 w 499"/>
                <a:gd name="T45" fmla="*/ 1 h 215"/>
                <a:gd name="T46" fmla="*/ 1 w 499"/>
                <a:gd name="T47" fmla="*/ 1 h 215"/>
                <a:gd name="T48" fmla="*/ 2 w 499"/>
                <a:gd name="T49" fmla="*/ 1 h 215"/>
                <a:gd name="T50" fmla="*/ 2 w 499"/>
                <a:gd name="T51" fmla="*/ 1 h 215"/>
                <a:gd name="T52" fmla="*/ 2 w 499"/>
                <a:gd name="T53" fmla="*/ 1 h 215"/>
                <a:gd name="T54" fmla="*/ 2 w 499"/>
                <a:gd name="T55" fmla="*/ 1 h 215"/>
                <a:gd name="T56" fmla="*/ 2 w 499"/>
                <a:gd name="T57" fmla="*/ 1 h 215"/>
                <a:gd name="T58" fmla="*/ 2 w 499"/>
                <a:gd name="T59" fmla="*/ 1 h 215"/>
                <a:gd name="T60" fmla="*/ 2 w 499"/>
                <a:gd name="T61" fmla="*/ 0 h 215"/>
                <a:gd name="T62" fmla="*/ 2 w 499"/>
                <a:gd name="T63" fmla="*/ 0 h 215"/>
                <a:gd name="T64" fmla="*/ 2 w 499"/>
                <a:gd name="T65" fmla="*/ 0 h 215"/>
                <a:gd name="T66" fmla="*/ 2 w 499"/>
                <a:gd name="T67" fmla="*/ 0 h 215"/>
                <a:gd name="T68" fmla="*/ 2 w 499"/>
                <a:gd name="T69" fmla="*/ 0 h 215"/>
                <a:gd name="T70" fmla="*/ 0 w 499"/>
                <a:gd name="T71" fmla="*/ 0 h 215"/>
                <a:gd name="T72" fmla="*/ 0 w 499"/>
                <a:gd name="T73" fmla="*/ 0 h 2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215"/>
                <a:gd name="T113" fmla="*/ 499 w 499"/>
                <a:gd name="T114" fmla="*/ 215 h 2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215">
                  <a:moveTo>
                    <a:pt x="0" y="0"/>
                  </a:moveTo>
                  <a:lnTo>
                    <a:pt x="4" y="19"/>
                  </a:lnTo>
                  <a:lnTo>
                    <a:pt x="8" y="41"/>
                  </a:lnTo>
                  <a:lnTo>
                    <a:pt x="18" y="69"/>
                  </a:lnTo>
                  <a:lnTo>
                    <a:pt x="25" y="84"/>
                  </a:lnTo>
                  <a:lnTo>
                    <a:pt x="33" y="99"/>
                  </a:lnTo>
                  <a:lnTo>
                    <a:pt x="41" y="114"/>
                  </a:lnTo>
                  <a:lnTo>
                    <a:pt x="54" y="130"/>
                  </a:lnTo>
                  <a:lnTo>
                    <a:pt x="66" y="143"/>
                  </a:lnTo>
                  <a:lnTo>
                    <a:pt x="81" y="157"/>
                  </a:lnTo>
                  <a:lnTo>
                    <a:pt x="90" y="164"/>
                  </a:lnTo>
                  <a:lnTo>
                    <a:pt x="99" y="169"/>
                  </a:lnTo>
                  <a:lnTo>
                    <a:pt x="108" y="176"/>
                  </a:lnTo>
                  <a:lnTo>
                    <a:pt x="119" y="182"/>
                  </a:lnTo>
                  <a:lnTo>
                    <a:pt x="128" y="187"/>
                  </a:lnTo>
                  <a:lnTo>
                    <a:pt x="139" y="191"/>
                  </a:lnTo>
                  <a:lnTo>
                    <a:pt x="149" y="196"/>
                  </a:lnTo>
                  <a:lnTo>
                    <a:pt x="160" y="200"/>
                  </a:lnTo>
                  <a:lnTo>
                    <a:pt x="182" y="207"/>
                  </a:lnTo>
                  <a:lnTo>
                    <a:pt x="203" y="211"/>
                  </a:lnTo>
                  <a:lnTo>
                    <a:pt x="245" y="215"/>
                  </a:lnTo>
                  <a:lnTo>
                    <a:pt x="285" y="215"/>
                  </a:lnTo>
                  <a:lnTo>
                    <a:pt x="324" y="209"/>
                  </a:lnTo>
                  <a:lnTo>
                    <a:pt x="357" y="201"/>
                  </a:lnTo>
                  <a:lnTo>
                    <a:pt x="372" y="197"/>
                  </a:lnTo>
                  <a:lnTo>
                    <a:pt x="386" y="191"/>
                  </a:lnTo>
                  <a:lnTo>
                    <a:pt x="397" y="185"/>
                  </a:lnTo>
                  <a:lnTo>
                    <a:pt x="408" y="178"/>
                  </a:lnTo>
                  <a:lnTo>
                    <a:pt x="426" y="161"/>
                  </a:lnTo>
                  <a:lnTo>
                    <a:pt x="444" y="141"/>
                  </a:lnTo>
                  <a:lnTo>
                    <a:pt x="459" y="117"/>
                  </a:lnTo>
                  <a:lnTo>
                    <a:pt x="471" y="92"/>
                  </a:lnTo>
                  <a:lnTo>
                    <a:pt x="484" y="70"/>
                  </a:lnTo>
                  <a:lnTo>
                    <a:pt x="492" y="52"/>
                  </a:lnTo>
                  <a:lnTo>
                    <a:pt x="49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3" name="Freeform 44"/>
            <p:cNvSpPr>
              <a:spLocks/>
            </p:cNvSpPr>
            <p:nvPr/>
          </p:nvSpPr>
          <p:spPr bwMode="auto">
            <a:xfrm>
              <a:off x="3895" y="2433"/>
              <a:ext cx="730" cy="192"/>
            </a:xfrm>
            <a:custGeom>
              <a:avLst/>
              <a:gdLst>
                <a:gd name="T0" fmla="*/ 0 w 2189"/>
                <a:gd name="T1" fmla="*/ 1 h 575"/>
                <a:gd name="T2" fmla="*/ 0 w 2189"/>
                <a:gd name="T3" fmla="*/ 1 h 575"/>
                <a:gd name="T4" fmla="*/ 0 w 2189"/>
                <a:gd name="T5" fmla="*/ 1 h 575"/>
                <a:gd name="T6" fmla="*/ 0 w 2189"/>
                <a:gd name="T7" fmla="*/ 1 h 575"/>
                <a:gd name="T8" fmla="*/ 1 w 2189"/>
                <a:gd name="T9" fmla="*/ 1 h 575"/>
                <a:gd name="T10" fmla="*/ 1 w 2189"/>
                <a:gd name="T11" fmla="*/ 1 h 575"/>
                <a:gd name="T12" fmla="*/ 1 w 2189"/>
                <a:gd name="T13" fmla="*/ 1 h 575"/>
                <a:gd name="T14" fmla="*/ 1 w 2189"/>
                <a:gd name="T15" fmla="*/ 1 h 575"/>
                <a:gd name="T16" fmla="*/ 1 w 2189"/>
                <a:gd name="T17" fmla="*/ 2 h 575"/>
                <a:gd name="T18" fmla="*/ 1 w 2189"/>
                <a:gd name="T19" fmla="*/ 2 h 575"/>
                <a:gd name="T20" fmla="*/ 1 w 2189"/>
                <a:gd name="T21" fmla="*/ 1 h 575"/>
                <a:gd name="T22" fmla="*/ 1 w 2189"/>
                <a:gd name="T23" fmla="*/ 1 h 575"/>
                <a:gd name="T24" fmla="*/ 1 w 2189"/>
                <a:gd name="T25" fmla="*/ 1 h 575"/>
                <a:gd name="T26" fmla="*/ 1 w 2189"/>
                <a:gd name="T27" fmla="*/ 1 h 575"/>
                <a:gd name="T28" fmla="*/ 1 w 2189"/>
                <a:gd name="T29" fmla="*/ 1 h 575"/>
                <a:gd name="T30" fmla="*/ 1 w 2189"/>
                <a:gd name="T31" fmla="*/ 1 h 575"/>
                <a:gd name="T32" fmla="*/ 1 w 2189"/>
                <a:gd name="T33" fmla="*/ 1 h 575"/>
                <a:gd name="T34" fmla="*/ 1 w 2189"/>
                <a:gd name="T35" fmla="*/ 1 h 575"/>
                <a:gd name="T36" fmla="*/ 1 w 2189"/>
                <a:gd name="T37" fmla="*/ 1 h 575"/>
                <a:gd name="T38" fmla="*/ 1 w 2189"/>
                <a:gd name="T39" fmla="*/ 1 h 575"/>
                <a:gd name="T40" fmla="*/ 1 w 2189"/>
                <a:gd name="T41" fmla="*/ 1 h 575"/>
                <a:gd name="T42" fmla="*/ 1 w 2189"/>
                <a:gd name="T43" fmla="*/ 1 h 575"/>
                <a:gd name="T44" fmla="*/ 1 w 2189"/>
                <a:gd name="T45" fmla="*/ 1 h 575"/>
                <a:gd name="T46" fmla="*/ 2 w 2189"/>
                <a:gd name="T47" fmla="*/ 1 h 575"/>
                <a:gd name="T48" fmla="*/ 2 w 2189"/>
                <a:gd name="T49" fmla="*/ 1 h 575"/>
                <a:gd name="T50" fmla="*/ 2 w 2189"/>
                <a:gd name="T51" fmla="*/ 1 h 575"/>
                <a:gd name="T52" fmla="*/ 2 w 2189"/>
                <a:gd name="T53" fmla="*/ 1 h 575"/>
                <a:gd name="T54" fmla="*/ 2 w 2189"/>
                <a:gd name="T55" fmla="*/ 1 h 575"/>
                <a:gd name="T56" fmla="*/ 2 w 2189"/>
                <a:gd name="T57" fmla="*/ 1 h 575"/>
                <a:gd name="T58" fmla="*/ 2 w 2189"/>
                <a:gd name="T59" fmla="*/ 1 h 575"/>
                <a:gd name="T60" fmla="*/ 3 w 2189"/>
                <a:gd name="T61" fmla="*/ 1 h 575"/>
                <a:gd name="T62" fmla="*/ 3 w 2189"/>
                <a:gd name="T63" fmla="*/ 1 h 575"/>
                <a:gd name="T64" fmla="*/ 4 w 2189"/>
                <a:gd name="T65" fmla="*/ 1 h 575"/>
                <a:gd name="T66" fmla="*/ 4 w 2189"/>
                <a:gd name="T67" fmla="*/ 1 h 575"/>
                <a:gd name="T68" fmla="*/ 4 w 2189"/>
                <a:gd name="T69" fmla="*/ 1 h 575"/>
                <a:gd name="T70" fmla="*/ 4 w 2189"/>
                <a:gd name="T71" fmla="*/ 1 h 575"/>
                <a:gd name="T72" fmla="*/ 4 w 2189"/>
                <a:gd name="T73" fmla="*/ 1 h 575"/>
                <a:gd name="T74" fmla="*/ 4 w 2189"/>
                <a:gd name="T75" fmla="*/ 1 h 575"/>
                <a:gd name="T76" fmla="*/ 4 w 2189"/>
                <a:gd name="T77" fmla="*/ 1 h 575"/>
                <a:gd name="T78" fmla="*/ 4 w 2189"/>
                <a:gd name="T79" fmla="*/ 1 h 575"/>
                <a:gd name="T80" fmla="*/ 4 w 2189"/>
                <a:gd name="T81" fmla="*/ 1 h 575"/>
                <a:gd name="T82" fmla="*/ 5 w 2189"/>
                <a:gd name="T83" fmla="*/ 2 h 575"/>
                <a:gd name="T84" fmla="*/ 5 w 2189"/>
                <a:gd name="T85" fmla="*/ 2 h 575"/>
                <a:gd name="T86" fmla="*/ 5 w 2189"/>
                <a:gd name="T87" fmla="*/ 2 h 575"/>
                <a:gd name="T88" fmla="*/ 5 w 2189"/>
                <a:gd name="T89" fmla="*/ 2 h 575"/>
                <a:gd name="T90" fmla="*/ 5 w 2189"/>
                <a:gd name="T91" fmla="*/ 2 h 575"/>
                <a:gd name="T92" fmla="*/ 5 w 2189"/>
                <a:gd name="T93" fmla="*/ 2 h 575"/>
                <a:gd name="T94" fmla="*/ 5 w 2189"/>
                <a:gd name="T95" fmla="*/ 2 h 575"/>
                <a:gd name="T96" fmla="*/ 8 w 2189"/>
                <a:gd name="T97" fmla="*/ 2 h 575"/>
                <a:gd name="T98" fmla="*/ 7 w 2189"/>
                <a:gd name="T99" fmla="*/ 2 h 575"/>
                <a:gd name="T100" fmla="*/ 8 w 2189"/>
                <a:gd name="T101" fmla="*/ 1 h 575"/>
                <a:gd name="T102" fmla="*/ 8 w 2189"/>
                <a:gd name="T103" fmla="*/ 1 h 575"/>
                <a:gd name="T104" fmla="*/ 8 w 2189"/>
                <a:gd name="T105" fmla="*/ 1 h 575"/>
                <a:gd name="T106" fmla="*/ 8 w 2189"/>
                <a:gd name="T107" fmla="*/ 1 h 575"/>
                <a:gd name="T108" fmla="*/ 8 w 2189"/>
                <a:gd name="T109" fmla="*/ 1 h 575"/>
                <a:gd name="T110" fmla="*/ 8 w 2189"/>
                <a:gd name="T111" fmla="*/ 1 h 575"/>
                <a:gd name="T112" fmla="*/ 8 w 2189"/>
                <a:gd name="T113" fmla="*/ 1 h 575"/>
                <a:gd name="T114" fmla="*/ 8 w 2189"/>
                <a:gd name="T115" fmla="*/ 0 h 575"/>
                <a:gd name="T116" fmla="*/ 8 w 2189"/>
                <a:gd name="T117" fmla="*/ 0 h 575"/>
                <a:gd name="T118" fmla="*/ 9 w 2189"/>
                <a:gd name="T119" fmla="*/ 0 h 575"/>
                <a:gd name="T120" fmla="*/ 9 w 2189"/>
                <a:gd name="T121" fmla="*/ 0 h 575"/>
                <a:gd name="T122" fmla="*/ 0 w 2189"/>
                <a:gd name="T123" fmla="*/ 0 h 575"/>
                <a:gd name="T124" fmla="*/ 0 w 2189"/>
                <a:gd name="T125" fmla="*/ 1 h 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9"/>
                <a:gd name="T190" fmla="*/ 0 h 575"/>
                <a:gd name="T191" fmla="*/ 2189 w 2189"/>
                <a:gd name="T192" fmla="*/ 575 h 5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9" h="575">
                  <a:moveTo>
                    <a:pt x="33" y="273"/>
                  </a:moveTo>
                  <a:lnTo>
                    <a:pt x="42" y="266"/>
                  </a:lnTo>
                  <a:lnTo>
                    <a:pt x="51" y="258"/>
                  </a:lnTo>
                  <a:lnTo>
                    <a:pt x="57" y="252"/>
                  </a:lnTo>
                  <a:lnTo>
                    <a:pt x="64" y="249"/>
                  </a:lnTo>
                  <a:lnTo>
                    <a:pt x="71" y="245"/>
                  </a:lnTo>
                  <a:lnTo>
                    <a:pt x="79" y="242"/>
                  </a:lnTo>
                  <a:lnTo>
                    <a:pt x="95" y="237"/>
                  </a:lnTo>
                  <a:lnTo>
                    <a:pt x="115" y="235"/>
                  </a:lnTo>
                  <a:lnTo>
                    <a:pt x="135" y="240"/>
                  </a:lnTo>
                  <a:lnTo>
                    <a:pt x="155" y="248"/>
                  </a:lnTo>
                  <a:lnTo>
                    <a:pt x="166" y="253"/>
                  </a:lnTo>
                  <a:lnTo>
                    <a:pt x="174" y="259"/>
                  </a:lnTo>
                  <a:lnTo>
                    <a:pt x="206" y="284"/>
                  </a:lnTo>
                  <a:lnTo>
                    <a:pt x="225" y="311"/>
                  </a:lnTo>
                  <a:lnTo>
                    <a:pt x="232" y="335"/>
                  </a:lnTo>
                  <a:lnTo>
                    <a:pt x="237" y="396"/>
                  </a:lnTo>
                  <a:lnTo>
                    <a:pt x="244" y="438"/>
                  </a:lnTo>
                  <a:lnTo>
                    <a:pt x="251" y="430"/>
                  </a:lnTo>
                  <a:lnTo>
                    <a:pt x="269" y="406"/>
                  </a:lnTo>
                  <a:lnTo>
                    <a:pt x="281" y="374"/>
                  </a:lnTo>
                  <a:lnTo>
                    <a:pt x="284" y="341"/>
                  </a:lnTo>
                  <a:lnTo>
                    <a:pt x="280" y="324"/>
                  </a:lnTo>
                  <a:lnTo>
                    <a:pt x="273" y="307"/>
                  </a:lnTo>
                  <a:lnTo>
                    <a:pt x="266" y="292"/>
                  </a:lnTo>
                  <a:lnTo>
                    <a:pt x="257" y="278"/>
                  </a:lnTo>
                  <a:lnTo>
                    <a:pt x="248" y="264"/>
                  </a:lnTo>
                  <a:lnTo>
                    <a:pt x="239" y="252"/>
                  </a:lnTo>
                  <a:lnTo>
                    <a:pt x="221" y="235"/>
                  </a:lnTo>
                  <a:lnTo>
                    <a:pt x="210" y="229"/>
                  </a:lnTo>
                  <a:lnTo>
                    <a:pt x="197" y="223"/>
                  </a:lnTo>
                  <a:lnTo>
                    <a:pt x="184" y="218"/>
                  </a:lnTo>
                  <a:lnTo>
                    <a:pt x="170" y="212"/>
                  </a:lnTo>
                  <a:lnTo>
                    <a:pt x="146" y="205"/>
                  </a:lnTo>
                  <a:lnTo>
                    <a:pt x="137" y="204"/>
                  </a:lnTo>
                  <a:lnTo>
                    <a:pt x="149" y="200"/>
                  </a:lnTo>
                  <a:lnTo>
                    <a:pt x="179" y="194"/>
                  </a:lnTo>
                  <a:lnTo>
                    <a:pt x="221" y="193"/>
                  </a:lnTo>
                  <a:lnTo>
                    <a:pt x="266" y="200"/>
                  </a:lnTo>
                  <a:lnTo>
                    <a:pt x="287" y="208"/>
                  </a:lnTo>
                  <a:lnTo>
                    <a:pt x="304" y="216"/>
                  </a:lnTo>
                  <a:lnTo>
                    <a:pt x="317" y="224"/>
                  </a:lnTo>
                  <a:lnTo>
                    <a:pt x="328" y="231"/>
                  </a:lnTo>
                  <a:lnTo>
                    <a:pt x="345" y="249"/>
                  </a:lnTo>
                  <a:lnTo>
                    <a:pt x="350" y="245"/>
                  </a:lnTo>
                  <a:lnTo>
                    <a:pt x="357" y="241"/>
                  </a:lnTo>
                  <a:lnTo>
                    <a:pt x="367" y="234"/>
                  </a:lnTo>
                  <a:lnTo>
                    <a:pt x="378" y="227"/>
                  </a:lnTo>
                  <a:lnTo>
                    <a:pt x="393" y="219"/>
                  </a:lnTo>
                  <a:lnTo>
                    <a:pt x="400" y="215"/>
                  </a:lnTo>
                  <a:lnTo>
                    <a:pt x="410" y="211"/>
                  </a:lnTo>
                  <a:lnTo>
                    <a:pt x="418" y="205"/>
                  </a:lnTo>
                  <a:lnTo>
                    <a:pt x="428" y="202"/>
                  </a:lnTo>
                  <a:lnTo>
                    <a:pt x="437" y="197"/>
                  </a:lnTo>
                  <a:lnTo>
                    <a:pt x="447" y="193"/>
                  </a:lnTo>
                  <a:lnTo>
                    <a:pt x="458" y="190"/>
                  </a:lnTo>
                  <a:lnTo>
                    <a:pt x="470" y="185"/>
                  </a:lnTo>
                  <a:lnTo>
                    <a:pt x="492" y="178"/>
                  </a:lnTo>
                  <a:lnTo>
                    <a:pt x="518" y="172"/>
                  </a:lnTo>
                  <a:lnTo>
                    <a:pt x="545" y="167"/>
                  </a:lnTo>
                  <a:lnTo>
                    <a:pt x="572" y="164"/>
                  </a:lnTo>
                  <a:lnTo>
                    <a:pt x="630" y="163"/>
                  </a:lnTo>
                  <a:lnTo>
                    <a:pt x="800" y="175"/>
                  </a:lnTo>
                  <a:lnTo>
                    <a:pt x="831" y="185"/>
                  </a:lnTo>
                  <a:lnTo>
                    <a:pt x="848" y="190"/>
                  </a:lnTo>
                  <a:lnTo>
                    <a:pt x="866" y="198"/>
                  </a:lnTo>
                  <a:lnTo>
                    <a:pt x="875" y="202"/>
                  </a:lnTo>
                  <a:lnTo>
                    <a:pt x="884" y="208"/>
                  </a:lnTo>
                  <a:lnTo>
                    <a:pt x="895" y="212"/>
                  </a:lnTo>
                  <a:lnTo>
                    <a:pt x="904" y="219"/>
                  </a:lnTo>
                  <a:lnTo>
                    <a:pt x="917" y="224"/>
                  </a:lnTo>
                  <a:lnTo>
                    <a:pt x="926" y="231"/>
                  </a:lnTo>
                  <a:lnTo>
                    <a:pt x="940" y="238"/>
                  </a:lnTo>
                  <a:lnTo>
                    <a:pt x="953" y="246"/>
                  </a:lnTo>
                  <a:lnTo>
                    <a:pt x="966" y="256"/>
                  </a:lnTo>
                  <a:lnTo>
                    <a:pt x="973" y="260"/>
                  </a:lnTo>
                  <a:lnTo>
                    <a:pt x="980" y="266"/>
                  </a:lnTo>
                  <a:lnTo>
                    <a:pt x="1006" y="286"/>
                  </a:lnTo>
                  <a:lnTo>
                    <a:pt x="1032" y="311"/>
                  </a:lnTo>
                  <a:lnTo>
                    <a:pt x="1059" y="335"/>
                  </a:lnTo>
                  <a:lnTo>
                    <a:pt x="1072" y="350"/>
                  </a:lnTo>
                  <a:lnTo>
                    <a:pt x="1085" y="363"/>
                  </a:lnTo>
                  <a:lnTo>
                    <a:pt x="1097" y="376"/>
                  </a:lnTo>
                  <a:lnTo>
                    <a:pt x="1110" y="390"/>
                  </a:lnTo>
                  <a:lnTo>
                    <a:pt x="1122" y="403"/>
                  </a:lnTo>
                  <a:lnTo>
                    <a:pt x="1133" y="419"/>
                  </a:lnTo>
                  <a:lnTo>
                    <a:pt x="1144" y="432"/>
                  </a:lnTo>
                  <a:lnTo>
                    <a:pt x="1155" y="445"/>
                  </a:lnTo>
                  <a:lnTo>
                    <a:pt x="1166" y="458"/>
                  </a:lnTo>
                  <a:lnTo>
                    <a:pt x="1176" y="472"/>
                  </a:lnTo>
                  <a:lnTo>
                    <a:pt x="1195" y="496"/>
                  </a:lnTo>
                  <a:lnTo>
                    <a:pt x="1212" y="518"/>
                  </a:lnTo>
                  <a:lnTo>
                    <a:pt x="1225" y="538"/>
                  </a:lnTo>
                  <a:lnTo>
                    <a:pt x="1236" y="553"/>
                  </a:lnTo>
                  <a:lnTo>
                    <a:pt x="1246" y="566"/>
                  </a:lnTo>
                  <a:lnTo>
                    <a:pt x="1253" y="575"/>
                  </a:lnTo>
                  <a:lnTo>
                    <a:pt x="1839" y="533"/>
                  </a:lnTo>
                  <a:lnTo>
                    <a:pt x="1830" y="502"/>
                  </a:lnTo>
                  <a:lnTo>
                    <a:pt x="1818" y="431"/>
                  </a:lnTo>
                  <a:lnTo>
                    <a:pt x="1819" y="384"/>
                  </a:lnTo>
                  <a:lnTo>
                    <a:pt x="1829" y="336"/>
                  </a:lnTo>
                  <a:lnTo>
                    <a:pt x="1837" y="313"/>
                  </a:lnTo>
                  <a:lnTo>
                    <a:pt x="1843" y="300"/>
                  </a:lnTo>
                  <a:lnTo>
                    <a:pt x="1850" y="289"/>
                  </a:lnTo>
                  <a:lnTo>
                    <a:pt x="1857" y="277"/>
                  </a:lnTo>
                  <a:lnTo>
                    <a:pt x="1865" y="266"/>
                  </a:lnTo>
                  <a:lnTo>
                    <a:pt x="1884" y="244"/>
                  </a:lnTo>
                  <a:lnTo>
                    <a:pt x="1903" y="222"/>
                  </a:lnTo>
                  <a:lnTo>
                    <a:pt x="1920" y="205"/>
                  </a:lnTo>
                  <a:lnTo>
                    <a:pt x="1935" y="189"/>
                  </a:lnTo>
                  <a:lnTo>
                    <a:pt x="1947" y="175"/>
                  </a:lnTo>
                  <a:lnTo>
                    <a:pt x="1968" y="152"/>
                  </a:lnTo>
                  <a:lnTo>
                    <a:pt x="1986" y="135"/>
                  </a:lnTo>
                  <a:lnTo>
                    <a:pt x="2000" y="124"/>
                  </a:lnTo>
                  <a:lnTo>
                    <a:pt x="2008" y="120"/>
                  </a:lnTo>
                  <a:lnTo>
                    <a:pt x="2016" y="116"/>
                  </a:lnTo>
                  <a:lnTo>
                    <a:pt x="2036" y="110"/>
                  </a:lnTo>
                  <a:lnTo>
                    <a:pt x="2062" y="106"/>
                  </a:lnTo>
                  <a:lnTo>
                    <a:pt x="2116" y="102"/>
                  </a:lnTo>
                  <a:lnTo>
                    <a:pt x="2156" y="99"/>
                  </a:lnTo>
                  <a:lnTo>
                    <a:pt x="2189" y="99"/>
                  </a:lnTo>
                  <a:lnTo>
                    <a:pt x="2088" y="0"/>
                  </a:lnTo>
                  <a:lnTo>
                    <a:pt x="1232" y="17"/>
                  </a:lnTo>
                  <a:lnTo>
                    <a:pt x="0" y="94"/>
                  </a:lnTo>
                  <a:lnTo>
                    <a:pt x="33" y="273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4" name="Freeform 45"/>
            <p:cNvSpPr>
              <a:spLocks/>
            </p:cNvSpPr>
            <p:nvPr/>
          </p:nvSpPr>
          <p:spPr bwMode="auto">
            <a:xfrm>
              <a:off x="3703" y="2504"/>
              <a:ext cx="80" cy="85"/>
            </a:xfrm>
            <a:custGeom>
              <a:avLst/>
              <a:gdLst>
                <a:gd name="T0" fmla="*/ 0 w 240"/>
                <a:gd name="T1" fmla="*/ 1 h 255"/>
                <a:gd name="T2" fmla="*/ 0 w 240"/>
                <a:gd name="T3" fmla="*/ 1 h 255"/>
                <a:gd name="T4" fmla="*/ 0 w 240"/>
                <a:gd name="T5" fmla="*/ 1 h 255"/>
                <a:gd name="T6" fmla="*/ 0 w 240"/>
                <a:gd name="T7" fmla="*/ 1 h 255"/>
                <a:gd name="T8" fmla="*/ 0 w 240"/>
                <a:gd name="T9" fmla="*/ 0 h 255"/>
                <a:gd name="T10" fmla="*/ 0 w 240"/>
                <a:gd name="T11" fmla="*/ 0 h 255"/>
                <a:gd name="T12" fmla="*/ 0 w 240"/>
                <a:gd name="T13" fmla="*/ 0 h 255"/>
                <a:gd name="T14" fmla="*/ 0 w 240"/>
                <a:gd name="T15" fmla="*/ 0 h 255"/>
                <a:gd name="T16" fmla="*/ 0 w 240"/>
                <a:gd name="T17" fmla="*/ 0 h 255"/>
                <a:gd name="T18" fmla="*/ 0 w 240"/>
                <a:gd name="T19" fmla="*/ 0 h 255"/>
                <a:gd name="T20" fmla="*/ 0 w 240"/>
                <a:gd name="T21" fmla="*/ 0 h 255"/>
                <a:gd name="T22" fmla="*/ 0 w 240"/>
                <a:gd name="T23" fmla="*/ 0 h 255"/>
                <a:gd name="T24" fmla="*/ 0 w 240"/>
                <a:gd name="T25" fmla="*/ 0 h 255"/>
                <a:gd name="T26" fmla="*/ 0 w 240"/>
                <a:gd name="T27" fmla="*/ 0 h 255"/>
                <a:gd name="T28" fmla="*/ 0 w 240"/>
                <a:gd name="T29" fmla="*/ 0 h 255"/>
                <a:gd name="T30" fmla="*/ 1 w 240"/>
                <a:gd name="T31" fmla="*/ 0 h 255"/>
                <a:gd name="T32" fmla="*/ 1 w 240"/>
                <a:gd name="T33" fmla="*/ 0 h 255"/>
                <a:gd name="T34" fmla="*/ 1 w 240"/>
                <a:gd name="T35" fmla="*/ 0 h 255"/>
                <a:gd name="T36" fmla="*/ 1 w 240"/>
                <a:gd name="T37" fmla="*/ 0 h 255"/>
                <a:gd name="T38" fmla="*/ 1 w 240"/>
                <a:gd name="T39" fmla="*/ 0 h 255"/>
                <a:gd name="T40" fmla="*/ 1 w 240"/>
                <a:gd name="T41" fmla="*/ 0 h 255"/>
                <a:gd name="T42" fmla="*/ 1 w 240"/>
                <a:gd name="T43" fmla="*/ 0 h 255"/>
                <a:gd name="T44" fmla="*/ 1 w 240"/>
                <a:gd name="T45" fmla="*/ 1 h 255"/>
                <a:gd name="T46" fmla="*/ 1 w 240"/>
                <a:gd name="T47" fmla="*/ 1 h 255"/>
                <a:gd name="T48" fmla="*/ 1 w 240"/>
                <a:gd name="T49" fmla="*/ 1 h 255"/>
                <a:gd name="T50" fmla="*/ 1 w 240"/>
                <a:gd name="T51" fmla="*/ 1 h 255"/>
                <a:gd name="T52" fmla="*/ 1 w 240"/>
                <a:gd name="T53" fmla="*/ 1 h 255"/>
                <a:gd name="T54" fmla="*/ 1 w 240"/>
                <a:gd name="T55" fmla="*/ 1 h 255"/>
                <a:gd name="T56" fmla="*/ 1 w 240"/>
                <a:gd name="T57" fmla="*/ 1 h 255"/>
                <a:gd name="T58" fmla="*/ 1 w 240"/>
                <a:gd name="T59" fmla="*/ 1 h 255"/>
                <a:gd name="T60" fmla="*/ 1 w 240"/>
                <a:gd name="T61" fmla="*/ 1 h 255"/>
                <a:gd name="T62" fmla="*/ 1 w 240"/>
                <a:gd name="T63" fmla="*/ 1 h 255"/>
                <a:gd name="T64" fmla="*/ 0 w 240"/>
                <a:gd name="T65" fmla="*/ 1 h 255"/>
                <a:gd name="T66" fmla="*/ 0 w 240"/>
                <a:gd name="T67" fmla="*/ 1 h 255"/>
                <a:gd name="T68" fmla="*/ 0 w 240"/>
                <a:gd name="T69" fmla="*/ 1 h 255"/>
                <a:gd name="T70" fmla="*/ 1 w 240"/>
                <a:gd name="T71" fmla="*/ 1 h 255"/>
                <a:gd name="T72" fmla="*/ 1 w 240"/>
                <a:gd name="T73" fmla="*/ 1 h 255"/>
                <a:gd name="T74" fmla="*/ 1 w 240"/>
                <a:gd name="T75" fmla="*/ 0 h 255"/>
                <a:gd name="T76" fmla="*/ 1 w 240"/>
                <a:gd name="T77" fmla="*/ 0 h 255"/>
                <a:gd name="T78" fmla="*/ 1 w 240"/>
                <a:gd name="T79" fmla="*/ 0 h 255"/>
                <a:gd name="T80" fmla="*/ 1 w 240"/>
                <a:gd name="T81" fmla="*/ 0 h 255"/>
                <a:gd name="T82" fmla="*/ 1 w 240"/>
                <a:gd name="T83" fmla="*/ 0 h 255"/>
                <a:gd name="T84" fmla="*/ 1 w 240"/>
                <a:gd name="T85" fmla="*/ 0 h 255"/>
                <a:gd name="T86" fmla="*/ 0 w 240"/>
                <a:gd name="T87" fmla="*/ 0 h 255"/>
                <a:gd name="T88" fmla="*/ 0 w 240"/>
                <a:gd name="T89" fmla="*/ 0 h 255"/>
                <a:gd name="T90" fmla="*/ 0 w 240"/>
                <a:gd name="T91" fmla="*/ 0 h 255"/>
                <a:gd name="T92" fmla="*/ 0 w 240"/>
                <a:gd name="T93" fmla="*/ 0 h 255"/>
                <a:gd name="T94" fmla="*/ 0 w 240"/>
                <a:gd name="T95" fmla="*/ 0 h 255"/>
                <a:gd name="T96" fmla="*/ 0 w 240"/>
                <a:gd name="T97" fmla="*/ 1 h 255"/>
                <a:gd name="T98" fmla="*/ 0 w 240"/>
                <a:gd name="T99" fmla="*/ 1 h 255"/>
                <a:gd name="T100" fmla="*/ 0 w 240"/>
                <a:gd name="T101" fmla="*/ 1 h 255"/>
                <a:gd name="T102" fmla="*/ 0 w 240"/>
                <a:gd name="T103" fmla="*/ 1 h 255"/>
                <a:gd name="T104" fmla="*/ 0 w 240"/>
                <a:gd name="T105" fmla="*/ 1 h 255"/>
                <a:gd name="T106" fmla="*/ 0 w 240"/>
                <a:gd name="T107" fmla="*/ 1 h 255"/>
                <a:gd name="T108" fmla="*/ 0 w 240"/>
                <a:gd name="T109" fmla="*/ 1 h 2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255"/>
                <a:gd name="T167" fmla="*/ 240 w 240"/>
                <a:gd name="T168" fmla="*/ 255 h 2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255">
                  <a:moveTo>
                    <a:pt x="43" y="237"/>
                  </a:moveTo>
                  <a:lnTo>
                    <a:pt x="36" y="229"/>
                  </a:lnTo>
                  <a:lnTo>
                    <a:pt x="21" y="204"/>
                  </a:lnTo>
                  <a:lnTo>
                    <a:pt x="7" y="168"/>
                  </a:lnTo>
                  <a:lnTo>
                    <a:pt x="0" y="121"/>
                  </a:lnTo>
                  <a:lnTo>
                    <a:pt x="4" y="96"/>
                  </a:lnTo>
                  <a:lnTo>
                    <a:pt x="13" y="73"/>
                  </a:lnTo>
                  <a:lnTo>
                    <a:pt x="20" y="62"/>
                  </a:lnTo>
                  <a:lnTo>
                    <a:pt x="25" y="52"/>
                  </a:lnTo>
                  <a:lnTo>
                    <a:pt x="40" y="33"/>
                  </a:lnTo>
                  <a:lnTo>
                    <a:pt x="61" y="18"/>
                  </a:lnTo>
                  <a:lnTo>
                    <a:pt x="71" y="12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75" y="8"/>
                  </a:lnTo>
                  <a:lnTo>
                    <a:pt x="193" y="18"/>
                  </a:lnTo>
                  <a:lnTo>
                    <a:pt x="202" y="23"/>
                  </a:lnTo>
                  <a:lnTo>
                    <a:pt x="208" y="29"/>
                  </a:lnTo>
                  <a:lnTo>
                    <a:pt x="230" y="54"/>
                  </a:lnTo>
                  <a:lnTo>
                    <a:pt x="239" y="77"/>
                  </a:lnTo>
                  <a:lnTo>
                    <a:pt x="240" y="149"/>
                  </a:lnTo>
                  <a:lnTo>
                    <a:pt x="239" y="198"/>
                  </a:lnTo>
                  <a:lnTo>
                    <a:pt x="230" y="207"/>
                  </a:lnTo>
                  <a:lnTo>
                    <a:pt x="206" y="224"/>
                  </a:lnTo>
                  <a:lnTo>
                    <a:pt x="197" y="230"/>
                  </a:lnTo>
                  <a:lnTo>
                    <a:pt x="191" y="235"/>
                  </a:lnTo>
                  <a:lnTo>
                    <a:pt x="182" y="240"/>
                  </a:lnTo>
                  <a:lnTo>
                    <a:pt x="175" y="245"/>
                  </a:lnTo>
                  <a:lnTo>
                    <a:pt x="163" y="252"/>
                  </a:lnTo>
                  <a:lnTo>
                    <a:pt x="149" y="255"/>
                  </a:lnTo>
                  <a:lnTo>
                    <a:pt x="102" y="253"/>
                  </a:lnTo>
                  <a:lnTo>
                    <a:pt x="79" y="249"/>
                  </a:lnTo>
                  <a:lnTo>
                    <a:pt x="82" y="224"/>
                  </a:lnTo>
                  <a:lnTo>
                    <a:pt x="166" y="165"/>
                  </a:lnTo>
                  <a:lnTo>
                    <a:pt x="175" y="123"/>
                  </a:lnTo>
                  <a:lnTo>
                    <a:pt x="174" y="84"/>
                  </a:lnTo>
                  <a:lnTo>
                    <a:pt x="168" y="70"/>
                  </a:lnTo>
                  <a:lnTo>
                    <a:pt x="159" y="58"/>
                  </a:lnTo>
                  <a:lnTo>
                    <a:pt x="153" y="54"/>
                  </a:lnTo>
                  <a:lnTo>
                    <a:pt x="148" y="50"/>
                  </a:lnTo>
                  <a:lnTo>
                    <a:pt x="133" y="46"/>
                  </a:lnTo>
                  <a:lnTo>
                    <a:pt x="101" y="43"/>
                  </a:lnTo>
                  <a:lnTo>
                    <a:pt x="75" y="47"/>
                  </a:lnTo>
                  <a:lnTo>
                    <a:pt x="53" y="62"/>
                  </a:lnTo>
                  <a:lnTo>
                    <a:pt x="36" y="84"/>
                  </a:lnTo>
                  <a:lnTo>
                    <a:pt x="33" y="117"/>
                  </a:lnTo>
                  <a:lnTo>
                    <a:pt x="36" y="135"/>
                  </a:lnTo>
                  <a:lnTo>
                    <a:pt x="42" y="153"/>
                  </a:lnTo>
                  <a:lnTo>
                    <a:pt x="49" y="168"/>
                  </a:lnTo>
                  <a:lnTo>
                    <a:pt x="55" y="182"/>
                  </a:lnTo>
                  <a:lnTo>
                    <a:pt x="61" y="193"/>
                  </a:lnTo>
                  <a:lnTo>
                    <a:pt x="43" y="237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5" name="Freeform 46"/>
            <p:cNvSpPr>
              <a:spLocks/>
            </p:cNvSpPr>
            <p:nvPr/>
          </p:nvSpPr>
          <p:spPr bwMode="auto">
            <a:xfrm>
              <a:off x="3714" y="2564"/>
              <a:ext cx="28" cy="26"/>
            </a:xfrm>
            <a:custGeom>
              <a:avLst/>
              <a:gdLst>
                <a:gd name="T0" fmla="*/ 0 w 84"/>
                <a:gd name="T1" fmla="*/ 0 h 79"/>
                <a:gd name="T2" fmla="*/ 0 w 84"/>
                <a:gd name="T3" fmla="*/ 0 h 79"/>
                <a:gd name="T4" fmla="*/ 0 w 84"/>
                <a:gd name="T5" fmla="*/ 0 h 79"/>
                <a:gd name="T6" fmla="*/ 0 w 84"/>
                <a:gd name="T7" fmla="*/ 0 h 79"/>
                <a:gd name="T8" fmla="*/ 0 w 84"/>
                <a:gd name="T9" fmla="*/ 0 h 79"/>
                <a:gd name="T10" fmla="*/ 0 w 84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79"/>
                <a:gd name="T20" fmla="*/ 84 w 84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79">
                  <a:moveTo>
                    <a:pt x="5" y="0"/>
                  </a:moveTo>
                  <a:lnTo>
                    <a:pt x="84" y="49"/>
                  </a:lnTo>
                  <a:lnTo>
                    <a:pt x="62" y="79"/>
                  </a:lnTo>
                  <a:lnTo>
                    <a:pt x="0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6" name="Freeform 47"/>
            <p:cNvSpPr>
              <a:spLocks/>
            </p:cNvSpPr>
            <p:nvPr/>
          </p:nvSpPr>
          <p:spPr bwMode="auto">
            <a:xfrm>
              <a:off x="4062" y="2306"/>
              <a:ext cx="247" cy="117"/>
            </a:xfrm>
            <a:custGeom>
              <a:avLst/>
              <a:gdLst>
                <a:gd name="T0" fmla="*/ 0 w 742"/>
                <a:gd name="T1" fmla="*/ 1 h 352"/>
                <a:gd name="T2" fmla="*/ 0 w 742"/>
                <a:gd name="T3" fmla="*/ 0 h 352"/>
                <a:gd name="T4" fmla="*/ 3 w 742"/>
                <a:gd name="T5" fmla="*/ 0 h 352"/>
                <a:gd name="T6" fmla="*/ 3 w 742"/>
                <a:gd name="T7" fmla="*/ 0 h 352"/>
                <a:gd name="T8" fmla="*/ 3 w 742"/>
                <a:gd name="T9" fmla="*/ 0 h 352"/>
                <a:gd name="T10" fmla="*/ 3 w 742"/>
                <a:gd name="T11" fmla="*/ 0 h 352"/>
                <a:gd name="T12" fmla="*/ 3 w 742"/>
                <a:gd name="T13" fmla="*/ 1 h 352"/>
                <a:gd name="T14" fmla="*/ 3 w 742"/>
                <a:gd name="T15" fmla="*/ 1 h 352"/>
                <a:gd name="T16" fmla="*/ 3 w 742"/>
                <a:gd name="T17" fmla="*/ 1 h 352"/>
                <a:gd name="T18" fmla="*/ 3 w 742"/>
                <a:gd name="T19" fmla="*/ 1 h 352"/>
                <a:gd name="T20" fmla="*/ 3 w 742"/>
                <a:gd name="T21" fmla="*/ 1 h 352"/>
                <a:gd name="T22" fmla="*/ 3 w 742"/>
                <a:gd name="T23" fmla="*/ 1 h 352"/>
                <a:gd name="T24" fmla="*/ 3 w 742"/>
                <a:gd name="T25" fmla="*/ 1 h 352"/>
                <a:gd name="T26" fmla="*/ 3 w 742"/>
                <a:gd name="T27" fmla="*/ 1 h 352"/>
                <a:gd name="T28" fmla="*/ 3 w 742"/>
                <a:gd name="T29" fmla="*/ 1 h 352"/>
                <a:gd name="T30" fmla="*/ 3 w 742"/>
                <a:gd name="T31" fmla="*/ 1 h 352"/>
                <a:gd name="T32" fmla="*/ 3 w 742"/>
                <a:gd name="T33" fmla="*/ 1 h 352"/>
                <a:gd name="T34" fmla="*/ 3 w 742"/>
                <a:gd name="T35" fmla="*/ 1 h 352"/>
                <a:gd name="T36" fmla="*/ 3 w 742"/>
                <a:gd name="T37" fmla="*/ 1 h 352"/>
                <a:gd name="T38" fmla="*/ 3 w 742"/>
                <a:gd name="T39" fmla="*/ 1 h 352"/>
                <a:gd name="T40" fmla="*/ 2 w 742"/>
                <a:gd name="T41" fmla="*/ 1 h 352"/>
                <a:gd name="T42" fmla="*/ 2 w 742"/>
                <a:gd name="T43" fmla="*/ 1 h 352"/>
                <a:gd name="T44" fmla="*/ 2 w 742"/>
                <a:gd name="T45" fmla="*/ 1 h 352"/>
                <a:gd name="T46" fmla="*/ 2 w 742"/>
                <a:gd name="T47" fmla="*/ 1 h 352"/>
                <a:gd name="T48" fmla="*/ 2 w 742"/>
                <a:gd name="T49" fmla="*/ 1 h 352"/>
                <a:gd name="T50" fmla="*/ 2 w 742"/>
                <a:gd name="T51" fmla="*/ 1 h 352"/>
                <a:gd name="T52" fmla="*/ 2 w 742"/>
                <a:gd name="T53" fmla="*/ 1 h 352"/>
                <a:gd name="T54" fmla="*/ 2 w 742"/>
                <a:gd name="T55" fmla="*/ 1 h 352"/>
                <a:gd name="T56" fmla="*/ 2 w 742"/>
                <a:gd name="T57" fmla="*/ 1 h 352"/>
                <a:gd name="T58" fmla="*/ 2 w 742"/>
                <a:gd name="T59" fmla="*/ 1 h 352"/>
                <a:gd name="T60" fmla="*/ 2 w 742"/>
                <a:gd name="T61" fmla="*/ 1 h 352"/>
                <a:gd name="T62" fmla="*/ 2 w 742"/>
                <a:gd name="T63" fmla="*/ 1 h 352"/>
                <a:gd name="T64" fmla="*/ 1 w 742"/>
                <a:gd name="T65" fmla="*/ 1 h 352"/>
                <a:gd name="T66" fmla="*/ 1 w 742"/>
                <a:gd name="T67" fmla="*/ 1 h 352"/>
                <a:gd name="T68" fmla="*/ 1 w 742"/>
                <a:gd name="T69" fmla="*/ 1 h 352"/>
                <a:gd name="T70" fmla="*/ 0 w 742"/>
                <a:gd name="T71" fmla="*/ 1 h 352"/>
                <a:gd name="T72" fmla="*/ 0 w 742"/>
                <a:gd name="T73" fmla="*/ 1 h 352"/>
                <a:gd name="T74" fmla="*/ 0 w 742"/>
                <a:gd name="T75" fmla="*/ 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2"/>
                <a:gd name="T115" fmla="*/ 0 h 352"/>
                <a:gd name="T116" fmla="*/ 742 w 742"/>
                <a:gd name="T117" fmla="*/ 352 h 3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2" h="352">
                  <a:moveTo>
                    <a:pt x="0" y="250"/>
                  </a:moveTo>
                  <a:lnTo>
                    <a:pt x="75" y="0"/>
                  </a:lnTo>
                  <a:lnTo>
                    <a:pt x="676" y="32"/>
                  </a:lnTo>
                  <a:lnTo>
                    <a:pt x="689" y="47"/>
                  </a:lnTo>
                  <a:lnTo>
                    <a:pt x="702" y="66"/>
                  </a:lnTo>
                  <a:lnTo>
                    <a:pt x="716" y="88"/>
                  </a:lnTo>
                  <a:lnTo>
                    <a:pt x="738" y="147"/>
                  </a:lnTo>
                  <a:lnTo>
                    <a:pt x="742" y="182"/>
                  </a:lnTo>
                  <a:lnTo>
                    <a:pt x="741" y="215"/>
                  </a:lnTo>
                  <a:lnTo>
                    <a:pt x="733" y="249"/>
                  </a:lnTo>
                  <a:lnTo>
                    <a:pt x="722" y="277"/>
                  </a:lnTo>
                  <a:lnTo>
                    <a:pt x="716" y="289"/>
                  </a:lnTo>
                  <a:lnTo>
                    <a:pt x="711" y="300"/>
                  </a:lnTo>
                  <a:lnTo>
                    <a:pt x="698" y="319"/>
                  </a:lnTo>
                  <a:lnTo>
                    <a:pt x="684" y="334"/>
                  </a:lnTo>
                  <a:lnTo>
                    <a:pt x="678" y="341"/>
                  </a:lnTo>
                  <a:lnTo>
                    <a:pt x="671" y="345"/>
                  </a:lnTo>
                  <a:lnTo>
                    <a:pt x="657" y="351"/>
                  </a:lnTo>
                  <a:lnTo>
                    <a:pt x="642" y="352"/>
                  </a:lnTo>
                  <a:lnTo>
                    <a:pt x="621" y="350"/>
                  </a:lnTo>
                  <a:lnTo>
                    <a:pt x="607" y="344"/>
                  </a:lnTo>
                  <a:lnTo>
                    <a:pt x="591" y="340"/>
                  </a:lnTo>
                  <a:lnTo>
                    <a:pt x="571" y="333"/>
                  </a:lnTo>
                  <a:lnTo>
                    <a:pt x="551" y="326"/>
                  </a:lnTo>
                  <a:lnTo>
                    <a:pt x="529" y="319"/>
                  </a:lnTo>
                  <a:lnTo>
                    <a:pt x="507" y="311"/>
                  </a:lnTo>
                  <a:lnTo>
                    <a:pt x="483" y="304"/>
                  </a:lnTo>
                  <a:lnTo>
                    <a:pt x="458" y="296"/>
                  </a:lnTo>
                  <a:lnTo>
                    <a:pt x="435" y="289"/>
                  </a:lnTo>
                  <a:lnTo>
                    <a:pt x="413" y="282"/>
                  </a:lnTo>
                  <a:lnTo>
                    <a:pt x="388" y="277"/>
                  </a:lnTo>
                  <a:lnTo>
                    <a:pt x="367" y="272"/>
                  </a:lnTo>
                  <a:lnTo>
                    <a:pt x="328" y="268"/>
                  </a:lnTo>
                  <a:lnTo>
                    <a:pt x="235" y="264"/>
                  </a:lnTo>
                  <a:lnTo>
                    <a:pt x="126" y="257"/>
                  </a:lnTo>
                  <a:lnTo>
                    <a:pt x="38" y="252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7" name="Freeform 48"/>
            <p:cNvSpPr>
              <a:spLocks/>
            </p:cNvSpPr>
            <p:nvPr/>
          </p:nvSpPr>
          <p:spPr bwMode="auto">
            <a:xfrm>
              <a:off x="4028" y="2256"/>
              <a:ext cx="596" cy="210"/>
            </a:xfrm>
            <a:custGeom>
              <a:avLst/>
              <a:gdLst>
                <a:gd name="T0" fmla="*/ 0 w 1788"/>
                <a:gd name="T1" fmla="*/ 2 h 629"/>
                <a:gd name="T2" fmla="*/ 0 w 1788"/>
                <a:gd name="T3" fmla="*/ 1 h 629"/>
                <a:gd name="T4" fmla="*/ 0 w 1788"/>
                <a:gd name="T5" fmla="*/ 1 h 629"/>
                <a:gd name="T6" fmla="*/ 0 w 1788"/>
                <a:gd name="T7" fmla="*/ 1 h 629"/>
                <a:gd name="T8" fmla="*/ 1 w 1788"/>
                <a:gd name="T9" fmla="*/ 1 h 629"/>
                <a:gd name="T10" fmla="*/ 1 w 1788"/>
                <a:gd name="T11" fmla="*/ 1 h 629"/>
                <a:gd name="T12" fmla="*/ 1 w 1788"/>
                <a:gd name="T13" fmla="*/ 0 h 629"/>
                <a:gd name="T14" fmla="*/ 1 w 1788"/>
                <a:gd name="T15" fmla="*/ 0 h 629"/>
                <a:gd name="T16" fmla="*/ 1 w 1788"/>
                <a:gd name="T17" fmla="*/ 0 h 629"/>
                <a:gd name="T18" fmla="*/ 6 w 1788"/>
                <a:gd name="T19" fmla="*/ 0 h 629"/>
                <a:gd name="T20" fmla="*/ 6 w 1788"/>
                <a:gd name="T21" fmla="*/ 1 h 629"/>
                <a:gd name="T22" fmla="*/ 7 w 1788"/>
                <a:gd name="T23" fmla="*/ 1 h 629"/>
                <a:gd name="T24" fmla="*/ 7 w 1788"/>
                <a:gd name="T25" fmla="*/ 1 h 629"/>
                <a:gd name="T26" fmla="*/ 7 w 1788"/>
                <a:gd name="T27" fmla="*/ 1 h 629"/>
                <a:gd name="T28" fmla="*/ 7 w 1788"/>
                <a:gd name="T29" fmla="*/ 1 h 629"/>
                <a:gd name="T30" fmla="*/ 7 w 1788"/>
                <a:gd name="T31" fmla="*/ 2 h 629"/>
                <a:gd name="T32" fmla="*/ 7 w 1788"/>
                <a:gd name="T33" fmla="*/ 1 h 629"/>
                <a:gd name="T34" fmla="*/ 7 w 1788"/>
                <a:gd name="T35" fmla="*/ 1 h 629"/>
                <a:gd name="T36" fmla="*/ 7 w 1788"/>
                <a:gd name="T37" fmla="*/ 1 h 629"/>
                <a:gd name="T38" fmla="*/ 6 w 1788"/>
                <a:gd name="T39" fmla="*/ 1 h 629"/>
                <a:gd name="T40" fmla="*/ 6 w 1788"/>
                <a:gd name="T41" fmla="*/ 1 h 629"/>
                <a:gd name="T42" fmla="*/ 6 w 1788"/>
                <a:gd name="T43" fmla="*/ 1 h 629"/>
                <a:gd name="T44" fmla="*/ 6 w 1788"/>
                <a:gd name="T45" fmla="*/ 1 h 629"/>
                <a:gd name="T46" fmla="*/ 5 w 1788"/>
                <a:gd name="T47" fmla="*/ 1 h 629"/>
                <a:gd name="T48" fmla="*/ 4 w 1788"/>
                <a:gd name="T49" fmla="*/ 1 h 629"/>
                <a:gd name="T50" fmla="*/ 4 w 1788"/>
                <a:gd name="T51" fmla="*/ 1 h 629"/>
                <a:gd name="T52" fmla="*/ 4 w 1788"/>
                <a:gd name="T53" fmla="*/ 1 h 629"/>
                <a:gd name="T54" fmla="*/ 4 w 1788"/>
                <a:gd name="T55" fmla="*/ 1 h 629"/>
                <a:gd name="T56" fmla="*/ 5 w 1788"/>
                <a:gd name="T57" fmla="*/ 1 h 629"/>
                <a:gd name="T58" fmla="*/ 6 w 1788"/>
                <a:gd name="T59" fmla="*/ 1 h 629"/>
                <a:gd name="T60" fmla="*/ 6 w 1788"/>
                <a:gd name="T61" fmla="*/ 1 h 629"/>
                <a:gd name="T62" fmla="*/ 6 w 1788"/>
                <a:gd name="T63" fmla="*/ 1 h 629"/>
                <a:gd name="T64" fmla="*/ 6 w 1788"/>
                <a:gd name="T65" fmla="*/ 1 h 629"/>
                <a:gd name="T66" fmla="*/ 7 w 1788"/>
                <a:gd name="T67" fmla="*/ 2 h 629"/>
                <a:gd name="T68" fmla="*/ 7 w 1788"/>
                <a:gd name="T69" fmla="*/ 2 h 629"/>
                <a:gd name="T70" fmla="*/ 7 w 1788"/>
                <a:gd name="T71" fmla="*/ 2 h 629"/>
                <a:gd name="T72" fmla="*/ 7 w 1788"/>
                <a:gd name="T73" fmla="*/ 1 h 629"/>
                <a:gd name="T74" fmla="*/ 7 w 1788"/>
                <a:gd name="T75" fmla="*/ 1 h 629"/>
                <a:gd name="T76" fmla="*/ 7 w 1788"/>
                <a:gd name="T77" fmla="*/ 1 h 629"/>
                <a:gd name="T78" fmla="*/ 7 w 1788"/>
                <a:gd name="T79" fmla="*/ 1 h 629"/>
                <a:gd name="T80" fmla="*/ 7 w 1788"/>
                <a:gd name="T81" fmla="*/ 0 h 629"/>
                <a:gd name="T82" fmla="*/ 7 w 1788"/>
                <a:gd name="T83" fmla="*/ 0 h 629"/>
                <a:gd name="T84" fmla="*/ 6 w 1788"/>
                <a:gd name="T85" fmla="*/ 0 h 629"/>
                <a:gd name="T86" fmla="*/ 6 w 1788"/>
                <a:gd name="T87" fmla="*/ 0 h 629"/>
                <a:gd name="T88" fmla="*/ 6 w 1788"/>
                <a:gd name="T89" fmla="*/ 0 h 629"/>
                <a:gd name="T90" fmla="*/ 5 w 1788"/>
                <a:gd name="T91" fmla="*/ 0 h 629"/>
                <a:gd name="T92" fmla="*/ 4 w 1788"/>
                <a:gd name="T93" fmla="*/ 0 h 629"/>
                <a:gd name="T94" fmla="*/ 4 w 1788"/>
                <a:gd name="T95" fmla="*/ 0 h 629"/>
                <a:gd name="T96" fmla="*/ 2 w 1788"/>
                <a:gd name="T97" fmla="*/ 0 h 629"/>
                <a:gd name="T98" fmla="*/ 1 w 1788"/>
                <a:gd name="T99" fmla="*/ 0 h 629"/>
                <a:gd name="T100" fmla="*/ 1 w 1788"/>
                <a:gd name="T101" fmla="*/ 0 h 629"/>
                <a:gd name="T102" fmla="*/ 1 w 1788"/>
                <a:gd name="T103" fmla="*/ 0 h 629"/>
                <a:gd name="T104" fmla="*/ 0 w 1788"/>
                <a:gd name="T105" fmla="*/ 1 h 629"/>
                <a:gd name="T106" fmla="*/ 0 w 1788"/>
                <a:gd name="T107" fmla="*/ 2 h 6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8"/>
                <a:gd name="T163" fmla="*/ 0 h 629"/>
                <a:gd name="T164" fmla="*/ 1788 w 1788"/>
                <a:gd name="T165" fmla="*/ 629 h 6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8" h="629">
                  <a:moveTo>
                    <a:pt x="31" y="407"/>
                  </a:moveTo>
                  <a:lnTo>
                    <a:pt x="35" y="396"/>
                  </a:lnTo>
                  <a:lnTo>
                    <a:pt x="48" y="366"/>
                  </a:lnTo>
                  <a:lnTo>
                    <a:pt x="57" y="345"/>
                  </a:lnTo>
                  <a:lnTo>
                    <a:pt x="67" y="322"/>
                  </a:lnTo>
                  <a:lnTo>
                    <a:pt x="73" y="308"/>
                  </a:lnTo>
                  <a:lnTo>
                    <a:pt x="78" y="296"/>
                  </a:lnTo>
                  <a:lnTo>
                    <a:pt x="84" y="283"/>
                  </a:lnTo>
                  <a:lnTo>
                    <a:pt x="89" y="270"/>
                  </a:lnTo>
                  <a:lnTo>
                    <a:pt x="96" y="256"/>
                  </a:lnTo>
                  <a:lnTo>
                    <a:pt x="102" y="242"/>
                  </a:lnTo>
                  <a:lnTo>
                    <a:pt x="107" y="230"/>
                  </a:lnTo>
                  <a:lnTo>
                    <a:pt x="113" y="217"/>
                  </a:lnTo>
                  <a:lnTo>
                    <a:pt x="119" y="204"/>
                  </a:lnTo>
                  <a:lnTo>
                    <a:pt x="126" y="191"/>
                  </a:lnTo>
                  <a:lnTo>
                    <a:pt x="137" y="169"/>
                  </a:lnTo>
                  <a:lnTo>
                    <a:pt x="147" y="149"/>
                  </a:lnTo>
                  <a:lnTo>
                    <a:pt x="157" y="131"/>
                  </a:lnTo>
                  <a:lnTo>
                    <a:pt x="166" y="118"/>
                  </a:lnTo>
                  <a:lnTo>
                    <a:pt x="173" y="110"/>
                  </a:lnTo>
                  <a:lnTo>
                    <a:pt x="180" y="105"/>
                  </a:lnTo>
                  <a:lnTo>
                    <a:pt x="193" y="100"/>
                  </a:lnTo>
                  <a:lnTo>
                    <a:pt x="206" y="95"/>
                  </a:lnTo>
                  <a:lnTo>
                    <a:pt x="223" y="92"/>
                  </a:lnTo>
                  <a:lnTo>
                    <a:pt x="261" y="85"/>
                  </a:lnTo>
                  <a:lnTo>
                    <a:pt x="301" y="80"/>
                  </a:lnTo>
                  <a:lnTo>
                    <a:pt x="343" y="74"/>
                  </a:lnTo>
                  <a:lnTo>
                    <a:pt x="376" y="72"/>
                  </a:lnTo>
                  <a:lnTo>
                    <a:pt x="409" y="69"/>
                  </a:lnTo>
                  <a:lnTo>
                    <a:pt x="1526" y="102"/>
                  </a:lnTo>
                  <a:lnTo>
                    <a:pt x="1547" y="109"/>
                  </a:lnTo>
                  <a:lnTo>
                    <a:pt x="1566" y="118"/>
                  </a:lnTo>
                  <a:lnTo>
                    <a:pt x="1577" y="122"/>
                  </a:lnTo>
                  <a:lnTo>
                    <a:pt x="1587" y="128"/>
                  </a:lnTo>
                  <a:lnTo>
                    <a:pt x="1595" y="133"/>
                  </a:lnTo>
                  <a:lnTo>
                    <a:pt x="1604" y="140"/>
                  </a:lnTo>
                  <a:lnTo>
                    <a:pt x="1638" y="168"/>
                  </a:lnTo>
                  <a:lnTo>
                    <a:pt x="1653" y="183"/>
                  </a:lnTo>
                  <a:lnTo>
                    <a:pt x="1667" y="198"/>
                  </a:lnTo>
                  <a:lnTo>
                    <a:pt x="1679" y="213"/>
                  </a:lnTo>
                  <a:lnTo>
                    <a:pt x="1690" y="228"/>
                  </a:lnTo>
                  <a:lnTo>
                    <a:pt x="1701" y="244"/>
                  </a:lnTo>
                  <a:lnTo>
                    <a:pt x="1708" y="259"/>
                  </a:lnTo>
                  <a:lnTo>
                    <a:pt x="1725" y="304"/>
                  </a:lnTo>
                  <a:lnTo>
                    <a:pt x="1722" y="334"/>
                  </a:lnTo>
                  <a:lnTo>
                    <a:pt x="1715" y="359"/>
                  </a:lnTo>
                  <a:lnTo>
                    <a:pt x="1707" y="374"/>
                  </a:lnTo>
                  <a:lnTo>
                    <a:pt x="1703" y="380"/>
                  </a:lnTo>
                  <a:lnTo>
                    <a:pt x="1701" y="373"/>
                  </a:lnTo>
                  <a:lnTo>
                    <a:pt x="1693" y="356"/>
                  </a:lnTo>
                  <a:lnTo>
                    <a:pt x="1688" y="345"/>
                  </a:lnTo>
                  <a:lnTo>
                    <a:pt x="1679" y="332"/>
                  </a:lnTo>
                  <a:lnTo>
                    <a:pt x="1670" y="318"/>
                  </a:lnTo>
                  <a:lnTo>
                    <a:pt x="1660" y="303"/>
                  </a:lnTo>
                  <a:lnTo>
                    <a:pt x="1648" y="288"/>
                  </a:lnTo>
                  <a:lnTo>
                    <a:pt x="1634" y="272"/>
                  </a:lnTo>
                  <a:lnTo>
                    <a:pt x="1620" y="257"/>
                  </a:lnTo>
                  <a:lnTo>
                    <a:pt x="1602" y="242"/>
                  </a:lnTo>
                  <a:lnTo>
                    <a:pt x="1586" y="228"/>
                  </a:lnTo>
                  <a:lnTo>
                    <a:pt x="1575" y="223"/>
                  </a:lnTo>
                  <a:lnTo>
                    <a:pt x="1565" y="216"/>
                  </a:lnTo>
                  <a:lnTo>
                    <a:pt x="1554" y="209"/>
                  </a:lnTo>
                  <a:lnTo>
                    <a:pt x="1544" y="205"/>
                  </a:lnTo>
                  <a:lnTo>
                    <a:pt x="1533" y="201"/>
                  </a:lnTo>
                  <a:lnTo>
                    <a:pt x="1521" y="195"/>
                  </a:lnTo>
                  <a:lnTo>
                    <a:pt x="1496" y="187"/>
                  </a:lnTo>
                  <a:lnTo>
                    <a:pt x="1469" y="182"/>
                  </a:lnTo>
                  <a:lnTo>
                    <a:pt x="1438" y="175"/>
                  </a:lnTo>
                  <a:lnTo>
                    <a:pt x="1408" y="171"/>
                  </a:lnTo>
                  <a:lnTo>
                    <a:pt x="1378" y="165"/>
                  </a:lnTo>
                  <a:lnTo>
                    <a:pt x="1345" y="161"/>
                  </a:lnTo>
                  <a:lnTo>
                    <a:pt x="1277" y="155"/>
                  </a:lnTo>
                  <a:lnTo>
                    <a:pt x="1214" y="151"/>
                  </a:lnTo>
                  <a:lnTo>
                    <a:pt x="1156" y="150"/>
                  </a:lnTo>
                  <a:lnTo>
                    <a:pt x="1063" y="155"/>
                  </a:lnTo>
                  <a:lnTo>
                    <a:pt x="1032" y="162"/>
                  </a:lnTo>
                  <a:lnTo>
                    <a:pt x="1001" y="168"/>
                  </a:lnTo>
                  <a:lnTo>
                    <a:pt x="974" y="173"/>
                  </a:lnTo>
                  <a:lnTo>
                    <a:pt x="949" y="179"/>
                  </a:lnTo>
                  <a:lnTo>
                    <a:pt x="915" y="187"/>
                  </a:lnTo>
                  <a:lnTo>
                    <a:pt x="901" y="190"/>
                  </a:lnTo>
                  <a:lnTo>
                    <a:pt x="884" y="590"/>
                  </a:lnTo>
                  <a:lnTo>
                    <a:pt x="970" y="578"/>
                  </a:lnTo>
                  <a:lnTo>
                    <a:pt x="975" y="246"/>
                  </a:lnTo>
                  <a:lnTo>
                    <a:pt x="993" y="244"/>
                  </a:lnTo>
                  <a:lnTo>
                    <a:pt x="1040" y="238"/>
                  </a:lnTo>
                  <a:lnTo>
                    <a:pt x="1110" y="233"/>
                  </a:lnTo>
                  <a:lnTo>
                    <a:pt x="1193" y="227"/>
                  </a:lnTo>
                  <a:lnTo>
                    <a:pt x="1280" y="226"/>
                  </a:lnTo>
                  <a:lnTo>
                    <a:pt x="1364" y="230"/>
                  </a:lnTo>
                  <a:lnTo>
                    <a:pt x="1437" y="241"/>
                  </a:lnTo>
                  <a:lnTo>
                    <a:pt x="1466" y="249"/>
                  </a:lnTo>
                  <a:lnTo>
                    <a:pt x="1480" y="255"/>
                  </a:lnTo>
                  <a:lnTo>
                    <a:pt x="1491" y="263"/>
                  </a:lnTo>
                  <a:lnTo>
                    <a:pt x="1499" y="268"/>
                  </a:lnTo>
                  <a:lnTo>
                    <a:pt x="1508" y="274"/>
                  </a:lnTo>
                  <a:lnTo>
                    <a:pt x="1518" y="281"/>
                  </a:lnTo>
                  <a:lnTo>
                    <a:pt x="1526" y="286"/>
                  </a:lnTo>
                  <a:lnTo>
                    <a:pt x="1554" y="308"/>
                  </a:lnTo>
                  <a:lnTo>
                    <a:pt x="1575" y="330"/>
                  </a:lnTo>
                  <a:lnTo>
                    <a:pt x="1588" y="350"/>
                  </a:lnTo>
                  <a:lnTo>
                    <a:pt x="1604" y="391"/>
                  </a:lnTo>
                  <a:lnTo>
                    <a:pt x="1606" y="439"/>
                  </a:lnTo>
                  <a:lnTo>
                    <a:pt x="1599" y="534"/>
                  </a:lnTo>
                  <a:lnTo>
                    <a:pt x="1594" y="577"/>
                  </a:lnTo>
                  <a:lnTo>
                    <a:pt x="1780" y="629"/>
                  </a:lnTo>
                  <a:lnTo>
                    <a:pt x="1788" y="491"/>
                  </a:lnTo>
                  <a:lnTo>
                    <a:pt x="1787" y="377"/>
                  </a:lnTo>
                  <a:lnTo>
                    <a:pt x="1781" y="325"/>
                  </a:lnTo>
                  <a:lnTo>
                    <a:pt x="1772" y="283"/>
                  </a:lnTo>
                  <a:lnTo>
                    <a:pt x="1765" y="266"/>
                  </a:lnTo>
                  <a:lnTo>
                    <a:pt x="1757" y="248"/>
                  </a:lnTo>
                  <a:lnTo>
                    <a:pt x="1746" y="231"/>
                  </a:lnTo>
                  <a:lnTo>
                    <a:pt x="1733" y="213"/>
                  </a:lnTo>
                  <a:lnTo>
                    <a:pt x="1719" y="197"/>
                  </a:lnTo>
                  <a:lnTo>
                    <a:pt x="1704" y="182"/>
                  </a:lnTo>
                  <a:lnTo>
                    <a:pt x="1689" y="167"/>
                  </a:lnTo>
                  <a:lnTo>
                    <a:pt x="1671" y="153"/>
                  </a:lnTo>
                  <a:lnTo>
                    <a:pt x="1655" y="139"/>
                  </a:lnTo>
                  <a:lnTo>
                    <a:pt x="1646" y="133"/>
                  </a:lnTo>
                  <a:lnTo>
                    <a:pt x="1637" y="125"/>
                  </a:lnTo>
                  <a:lnTo>
                    <a:pt x="1628" y="120"/>
                  </a:lnTo>
                  <a:lnTo>
                    <a:pt x="1620" y="114"/>
                  </a:lnTo>
                  <a:lnTo>
                    <a:pt x="1610" y="110"/>
                  </a:lnTo>
                  <a:lnTo>
                    <a:pt x="1601" y="103"/>
                  </a:lnTo>
                  <a:lnTo>
                    <a:pt x="1594" y="99"/>
                  </a:lnTo>
                  <a:lnTo>
                    <a:pt x="1584" y="95"/>
                  </a:lnTo>
                  <a:lnTo>
                    <a:pt x="1576" y="89"/>
                  </a:lnTo>
                  <a:lnTo>
                    <a:pt x="1568" y="87"/>
                  </a:lnTo>
                  <a:lnTo>
                    <a:pt x="1553" y="80"/>
                  </a:lnTo>
                  <a:lnTo>
                    <a:pt x="1536" y="73"/>
                  </a:lnTo>
                  <a:lnTo>
                    <a:pt x="1517" y="67"/>
                  </a:lnTo>
                  <a:lnTo>
                    <a:pt x="1489" y="62"/>
                  </a:lnTo>
                  <a:lnTo>
                    <a:pt x="1452" y="56"/>
                  </a:lnTo>
                  <a:lnTo>
                    <a:pt x="1411" y="50"/>
                  </a:lnTo>
                  <a:lnTo>
                    <a:pt x="1362" y="43"/>
                  </a:lnTo>
                  <a:lnTo>
                    <a:pt x="1310" y="37"/>
                  </a:lnTo>
                  <a:lnTo>
                    <a:pt x="1255" y="32"/>
                  </a:lnTo>
                  <a:lnTo>
                    <a:pt x="1196" y="25"/>
                  </a:lnTo>
                  <a:lnTo>
                    <a:pt x="1136" y="19"/>
                  </a:lnTo>
                  <a:lnTo>
                    <a:pt x="1077" y="14"/>
                  </a:lnTo>
                  <a:lnTo>
                    <a:pt x="1019" y="10"/>
                  </a:lnTo>
                  <a:lnTo>
                    <a:pt x="961" y="6"/>
                  </a:lnTo>
                  <a:lnTo>
                    <a:pt x="858" y="1"/>
                  </a:lnTo>
                  <a:lnTo>
                    <a:pt x="775" y="0"/>
                  </a:lnTo>
                  <a:lnTo>
                    <a:pt x="621" y="6"/>
                  </a:lnTo>
                  <a:lnTo>
                    <a:pt x="456" y="17"/>
                  </a:lnTo>
                  <a:lnTo>
                    <a:pt x="377" y="22"/>
                  </a:lnTo>
                  <a:lnTo>
                    <a:pt x="308" y="29"/>
                  </a:lnTo>
                  <a:lnTo>
                    <a:pt x="250" y="37"/>
                  </a:lnTo>
                  <a:lnTo>
                    <a:pt x="208" y="47"/>
                  </a:lnTo>
                  <a:lnTo>
                    <a:pt x="193" y="51"/>
                  </a:lnTo>
                  <a:lnTo>
                    <a:pt x="177" y="58"/>
                  </a:lnTo>
                  <a:lnTo>
                    <a:pt x="164" y="65"/>
                  </a:lnTo>
                  <a:lnTo>
                    <a:pt x="150" y="73"/>
                  </a:lnTo>
                  <a:lnTo>
                    <a:pt x="126" y="91"/>
                  </a:lnTo>
                  <a:lnTo>
                    <a:pt x="108" y="110"/>
                  </a:lnTo>
                  <a:lnTo>
                    <a:pt x="93" y="125"/>
                  </a:lnTo>
                  <a:lnTo>
                    <a:pt x="84" y="140"/>
                  </a:lnTo>
                  <a:lnTo>
                    <a:pt x="75" y="154"/>
                  </a:lnTo>
                  <a:lnTo>
                    <a:pt x="0" y="416"/>
                  </a:lnTo>
                  <a:lnTo>
                    <a:pt x="31" y="407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8" name="Freeform 49"/>
            <p:cNvSpPr>
              <a:spLocks/>
            </p:cNvSpPr>
            <p:nvPr/>
          </p:nvSpPr>
          <p:spPr bwMode="auto">
            <a:xfrm>
              <a:off x="4429" y="2310"/>
              <a:ext cx="33" cy="137"/>
            </a:xfrm>
            <a:custGeom>
              <a:avLst/>
              <a:gdLst>
                <a:gd name="T0" fmla="*/ 0 w 99"/>
                <a:gd name="T1" fmla="*/ 0 h 410"/>
                <a:gd name="T2" fmla="*/ 0 w 99"/>
                <a:gd name="T3" fmla="*/ 2 h 410"/>
                <a:gd name="T4" fmla="*/ 0 w 99"/>
                <a:gd name="T5" fmla="*/ 2 h 410"/>
                <a:gd name="T6" fmla="*/ 0 w 99"/>
                <a:gd name="T7" fmla="*/ 0 h 410"/>
                <a:gd name="T8" fmla="*/ 0 w 99"/>
                <a:gd name="T9" fmla="*/ 0 h 410"/>
                <a:gd name="T10" fmla="*/ 0 w 99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10"/>
                <a:gd name="T20" fmla="*/ 99 w 99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10">
                  <a:moveTo>
                    <a:pt x="0" y="7"/>
                  </a:moveTo>
                  <a:lnTo>
                    <a:pt x="34" y="406"/>
                  </a:lnTo>
                  <a:lnTo>
                    <a:pt x="99" y="410"/>
                  </a:lnTo>
                  <a:lnTo>
                    <a:pt x="7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89" name="Freeform 50"/>
            <p:cNvSpPr>
              <a:spLocks/>
            </p:cNvSpPr>
            <p:nvPr/>
          </p:nvSpPr>
          <p:spPr bwMode="auto">
            <a:xfrm>
              <a:off x="4517" y="2499"/>
              <a:ext cx="235" cy="157"/>
            </a:xfrm>
            <a:custGeom>
              <a:avLst/>
              <a:gdLst>
                <a:gd name="T0" fmla="*/ 0 w 707"/>
                <a:gd name="T1" fmla="*/ 2 h 472"/>
                <a:gd name="T2" fmla="*/ 0 w 707"/>
                <a:gd name="T3" fmla="*/ 1 h 472"/>
                <a:gd name="T4" fmla="*/ 0 w 707"/>
                <a:gd name="T5" fmla="*/ 1 h 472"/>
                <a:gd name="T6" fmla="*/ 0 w 707"/>
                <a:gd name="T7" fmla="*/ 1 h 472"/>
                <a:gd name="T8" fmla="*/ 0 w 707"/>
                <a:gd name="T9" fmla="*/ 0 h 472"/>
                <a:gd name="T10" fmla="*/ 0 w 707"/>
                <a:gd name="T11" fmla="*/ 0 h 472"/>
                <a:gd name="T12" fmla="*/ 1 w 707"/>
                <a:gd name="T13" fmla="*/ 0 h 472"/>
                <a:gd name="T14" fmla="*/ 1 w 707"/>
                <a:gd name="T15" fmla="*/ 0 h 472"/>
                <a:gd name="T16" fmla="*/ 1 w 707"/>
                <a:gd name="T17" fmla="*/ 0 h 472"/>
                <a:gd name="T18" fmla="*/ 1 w 707"/>
                <a:gd name="T19" fmla="*/ 0 h 472"/>
                <a:gd name="T20" fmla="*/ 1 w 707"/>
                <a:gd name="T21" fmla="*/ 0 h 472"/>
                <a:gd name="T22" fmla="*/ 1 w 707"/>
                <a:gd name="T23" fmla="*/ 0 h 472"/>
                <a:gd name="T24" fmla="*/ 2 w 707"/>
                <a:gd name="T25" fmla="*/ 0 h 472"/>
                <a:gd name="T26" fmla="*/ 2 w 707"/>
                <a:gd name="T27" fmla="*/ 0 h 472"/>
                <a:gd name="T28" fmla="*/ 2 w 707"/>
                <a:gd name="T29" fmla="*/ 0 h 472"/>
                <a:gd name="T30" fmla="*/ 2 w 707"/>
                <a:gd name="T31" fmla="*/ 0 h 472"/>
                <a:gd name="T32" fmla="*/ 2 w 707"/>
                <a:gd name="T33" fmla="*/ 1 h 472"/>
                <a:gd name="T34" fmla="*/ 2 w 707"/>
                <a:gd name="T35" fmla="*/ 1 h 472"/>
                <a:gd name="T36" fmla="*/ 2 w 707"/>
                <a:gd name="T37" fmla="*/ 1 h 472"/>
                <a:gd name="T38" fmla="*/ 2 w 707"/>
                <a:gd name="T39" fmla="*/ 1 h 472"/>
                <a:gd name="T40" fmla="*/ 3 w 707"/>
                <a:gd name="T41" fmla="*/ 1 h 472"/>
                <a:gd name="T42" fmla="*/ 3 w 707"/>
                <a:gd name="T43" fmla="*/ 2 h 472"/>
                <a:gd name="T44" fmla="*/ 2 w 707"/>
                <a:gd name="T45" fmla="*/ 2 h 472"/>
                <a:gd name="T46" fmla="*/ 2 w 707"/>
                <a:gd name="T47" fmla="*/ 1 h 472"/>
                <a:gd name="T48" fmla="*/ 2 w 707"/>
                <a:gd name="T49" fmla="*/ 1 h 472"/>
                <a:gd name="T50" fmla="*/ 2 w 707"/>
                <a:gd name="T51" fmla="*/ 1 h 472"/>
                <a:gd name="T52" fmla="*/ 2 w 707"/>
                <a:gd name="T53" fmla="*/ 1 h 472"/>
                <a:gd name="T54" fmla="*/ 2 w 707"/>
                <a:gd name="T55" fmla="*/ 1 h 472"/>
                <a:gd name="T56" fmla="*/ 1 w 707"/>
                <a:gd name="T57" fmla="*/ 1 h 472"/>
                <a:gd name="T58" fmla="*/ 1 w 707"/>
                <a:gd name="T59" fmla="*/ 1 h 472"/>
                <a:gd name="T60" fmla="*/ 1 w 707"/>
                <a:gd name="T61" fmla="*/ 1 h 472"/>
                <a:gd name="T62" fmla="*/ 1 w 707"/>
                <a:gd name="T63" fmla="*/ 1 h 472"/>
                <a:gd name="T64" fmla="*/ 1 w 707"/>
                <a:gd name="T65" fmla="*/ 1 h 472"/>
                <a:gd name="T66" fmla="*/ 1 w 707"/>
                <a:gd name="T67" fmla="*/ 1 h 472"/>
                <a:gd name="T68" fmla="*/ 1 w 707"/>
                <a:gd name="T69" fmla="*/ 1 h 472"/>
                <a:gd name="T70" fmla="*/ 1 w 707"/>
                <a:gd name="T71" fmla="*/ 1 h 472"/>
                <a:gd name="T72" fmla="*/ 1 w 707"/>
                <a:gd name="T73" fmla="*/ 2 h 472"/>
                <a:gd name="T74" fmla="*/ 0 w 707"/>
                <a:gd name="T75" fmla="*/ 2 h 472"/>
                <a:gd name="T76" fmla="*/ 0 w 707"/>
                <a:gd name="T77" fmla="*/ 2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7"/>
                <a:gd name="T118" fmla="*/ 0 h 472"/>
                <a:gd name="T119" fmla="*/ 707 w 707"/>
                <a:gd name="T120" fmla="*/ 472 h 4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7" h="472">
                  <a:moveTo>
                    <a:pt x="30" y="424"/>
                  </a:moveTo>
                  <a:lnTo>
                    <a:pt x="31" y="373"/>
                  </a:lnTo>
                  <a:lnTo>
                    <a:pt x="34" y="321"/>
                  </a:lnTo>
                  <a:lnTo>
                    <a:pt x="41" y="260"/>
                  </a:lnTo>
                  <a:lnTo>
                    <a:pt x="47" y="227"/>
                  </a:lnTo>
                  <a:lnTo>
                    <a:pt x="54" y="193"/>
                  </a:lnTo>
                  <a:lnTo>
                    <a:pt x="60" y="161"/>
                  </a:lnTo>
                  <a:lnTo>
                    <a:pt x="71" y="131"/>
                  </a:lnTo>
                  <a:lnTo>
                    <a:pt x="77" y="118"/>
                  </a:lnTo>
                  <a:lnTo>
                    <a:pt x="84" y="105"/>
                  </a:lnTo>
                  <a:lnTo>
                    <a:pt x="91" y="92"/>
                  </a:lnTo>
                  <a:lnTo>
                    <a:pt x="98" y="80"/>
                  </a:lnTo>
                  <a:lnTo>
                    <a:pt x="114" y="61"/>
                  </a:lnTo>
                  <a:lnTo>
                    <a:pt x="133" y="47"/>
                  </a:lnTo>
                  <a:lnTo>
                    <a:pt x="143" y="40"/>
                  </a:lnTo>
                  <a:lnTo>
                    <a:pt x="154" y="34"/>
                  </a:lnTo>
                  <a:lnTo>
                    <a:pt x="165" y="30"/>
                  </a:lnTo>
                  <a:lnTo>
                    <a:pt x="175" y="25"/>
                  </a:lnTo>
                  <a:lnTo>
                    <a:pt x="187" y="22"/>
                  </a:lnTo>
                  <a:lnTo>
                    <a:pt x="197" y="16"/>
                  </a:lnTo>
                  <a:lnTo>
                    <a:pt x="220" y="11"/>
                  </a:lnTo>
                  <a:lnTo>
                    <a:pt x="242" y="7"/>
                  </a:lnTo>
                  <a:lnTo>
                    <a:pt x="266" y="3"/>
                  </a:lnTo>
                  <a:lnTo>
                    <a:pt x="311" y="0"/>
                  </a:lnTo>
                  <a:lnTo>
                    <a:pt x="357" y="7"/>
                  </a:lnTo>
                  <a:lnTo>
                    <a:pt x="398" y="18"/>
                  </a:lnTo>
                  <a:lnTo>
                    <a:pt x="419" y="26"/>
                  </a:lnTo>
                  <a:lnTo>
                    <a:pt x="427" y="32"/>
                  </a:lnTo>
                  <a:lnTo>
                    <a:pt x="437" y="37"/>
                  </a:lnTo>
                  <a:lnTo>
                    <a:pt x="470" y="63"/>
                  </a:lnTo>
                  <a:lnTo>
                    <a:pt x="485" y="78"/>
                  </a:lnTo>
                  <a:lnTo>
                    <a:pt x="500" y="95"/>
                  </a:lnTo>
                  <a:lnTo>
                    <a:pt x="515" y="114"/>
                  </a:lnTo>
                  <a:lnTo>
                    <a:pt x="530" y="131"/>
                  </a:lnTo>
                  <a:lnTo>
                    <a:pt x="545" y="150"/>
                  </a:lnTo>
                  <a:lnTo>
                    <a:pt x="561" y="168"/>
                  </a:lnTo>
                  <a:lnTo>
                    <a:pt x="573" y="186"/>
                  </a:lnTo>
                  <a:lnTo>
                    <a:pt x="585" y="204"/>
                  </a:lnTo>
                  <a:lnTo>
                    <a:pt x="596" y="220"/>
                  </a:lnTo>
                  <a:lnTo>
                    <a:pt x="607" y="235"/>
                  </a:lnTo>
                  <a:lnTo>
                    <a:pt x="625" y="260"/>
                  </a:lnTo>
                  <a:lnTo>
                    <a:pt x="641" y="283"/>
                  </a:lnTo>
                  <a:lnTo>
                    <a:pt x="704" y="305"/>
                  </a:lnTo>
                  <a:lnTo>
                    <a:pt x="707" y="377"/>
                  </a:lnTo>
                  <a:lnTo>
                    <a:pt x="479" y="439"/>
                  </a:lnTo>
                  <a:lnTo>
                    <a:pt x="475" y="400"/>
                  </a:lnTo>
                  <a:lnTo>
                    <a:pt x="470" y="363"/>
                  </a:lnTo>
                  <a:lnTo>
                    <a:pt x="459" y="316"/>
                  </a:lnTo>
                  <a:lnTo>
                    <a:pt x="452" y="293"/>
                  </a:lnTo>
                  <a:lnTo>
                    <a:pt x="443" y="270"/>
                  </a:lnTo>
                  <a:lnTo>
                    <a:pt x="434" y="248"/>
                  </a:lnTo>
                  <a:lnTo>
                    <a:pt x="423" y="227"/>
                  </a:lnTo>
                  <a:lnTo>
                    <a:pt x="409" y="208"/>
                  </a:lnTo>
                  <a:lnTo>
                    <a:pt x="393" y="193"/>
                  </a:lnTo>
                  <a:lnTo>
                    <a:pt x="384" y="187"/>
                  </a:lnTo>
                  <a:lnTo>
                    <a:pt x="376" y="182"/>
                  </a:lnTo>
                  <a:lnTo>
                    <a:pt x="366" y="176"/>
                  </a:lnTo>
                  <a:lnTo>
                    <a:pt x="357" y="173"/>
                  </a:lnTo>
                  <a:lnTo>
                    <a:pt x="337" y="171"/>
                  </a:lnTo>
                  <a:lnTo>
                    <a:pt x="317" y="169"/>
                  </a:lnTo>
                  <a:lnTo>
                    <a:pt x="278" y="177"/>
                  </a:lnTo>
                  <a:lnTo>
                    <a:pt x="260" y="186"/>
                  </a:lnTo>
                  <a:lnTo>
                    <a:pt x="252" y="191"/>
                  </a:lnTo>
                  <a:lnTo>
                    <a:pt x="242" y="197"/>
                  </a:lnTo>
                  <a:lnTo>
                    <a:pt x="235" y="201"/>
                  </a:lnTo>
                  <a:lnTo>
                    <a:pt x="227" y="206"/>
                  </a:lnTo>
                  <a:lnTo>
                    <a:pt x="212" y="220"/>
                  </a:lnTo>
                  <a:lnTo>
                    <a:pt x="184" y="248"/>
                  </a:lnTo>
                  <a:lnTo>
                    <a:pt x="172" y="263"/>
                  </a:lnTo>
                  <a:lnTo>
                    <a:pt x="162" y="277"/>
                  </a:lnTo>
                  <a:lnTo>
                    <a:pt x="146" y="304"/>
                  </a:lnTo>
                  <a:lnTo>
                    <a:pt x="136" y="327"/>
                  </a:lnTo>
                  <a:lnTo>
                    <a:pt x="129" y="370"/>
                  </a:lnTo>
                  <a:lnTo>
                    <a:pt x="128" y="418"/>
                  </a:lnTo>
                  <a:lnTo>
                    <a:pt x="128" y="472"/>
                  </a:lnTo>
                  <a:lnTo>
                    <a:pt x="0" y="464"/>
                  </a:lnTo>
                  <a:lnTo>
                    <a:pt x="30" y="424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0" name="Freeform 51"/>
            <p:cNvSpPr>
              <a:spLocks/>
            </p:cNvSpPr>
            <p:nvPr/>
          </p:nvSpPr>
          <p:spPr bwMode="auto">
            <a:xfrm>
              <a:off x="4594" y="2461"/>
              <a:ext cx="206" cy="160"/>
            </a:xfrm>
            <a:custGeom>
              <a:avLst/>
              <a:gdLst>
                <a:gd name="T0" fmla="*/ 0 w 617"/>
                <a:gd name="T1" fmla="*/ 0 h 480"/>
                <a:gd name="T2" fmla="*/ 1 w 617"/>
                <a:gd name="T3" fmla="*/ 0 h 480"/>
                <a:gd name="T4" fmla="*/ 1 w 617"/>
                <a:gd name="T5" fmla="*/ 0 h 480"/>
                <a:gd name="T6" fmla="*/ 1 w 617"/>
                <a:gd name="T7" fmla="*/ 0 h 480"/>
                <a:gd name="T8" fmla="*/ 1 w 617"/>
                <a:gd name="T9" fmla="*/ 0 h 480"/>
                <a:gd name="T10" fmla="*/ 1 w 617"/>
                <a:gd name="T11" fmla="*/ 0 h 480"/>
                <a:gd name="T12" fmla="*/ 1 w 617"/>
                <a:gd name="T13" fmla="*/ 0 h 480"/>
                <a:gd name="T14" fmla="*/ 1 w 617"/>
                <a:gd name="T15" fmla="*/ 0 h 480"/>
                <a:gd name="T16" fmla="*/ 1 w 617"/>
                <a:gd name="T17" fmla="*/ 1 h 480"/>
                <a:gd name="T18" fmla="*/ 1 w 617"/>
                <a:gd name="T19" fmla="*/ 1 h 480"/>
                <a:gd name="T20" fmla="*/ 1 w 617"/>
                <a:gd name="T21" fmla="*/ 1 h 480"/>
                <a:gd name="T22" fmla="*/ 2 w 617"/>
                <a:gd name="T23" fmla="*/ 1 h 480"/>
                <a:gd name="T24" fmla="*/ 2 w 617"/>
                <a:gd name="T25" fmla="*/ 1 h 480"/>
                <a:gd name="T26" fmla="*/ 2 w 617"/>
                <a:gd name="T27" fmla="*/ 1 h 480"/>
                <a:gd name="T28" fmla="*/ 2 w 617"/>
                <a:gd name="T29" fmla="*/ 1 h 480"/>
                <a:gd name="T30" fmla="*/ 2 w 617"/>
                <a:gd name="T31" fmla="*/ 1 h 480"/>
                <a:gd name="T32" fmla="*/ 2 w 617"/>
                <a:gd name="T33" fmla="*/ 1 h 480"/>
                <a:gd name="T34" fmla="*/ 3 w 617"/>
                <a:gd name="T35" fmla="*/ 2 h 480"/>
                <a:gd name="T36" fmla="*/ 3 w 617"/>
                <a:gd name="T37" fmla="*/ 2 h 480"/>
                <a:gd name="T38" fmla="*/ 2 w 617"/>
                <a:gd name="T39" fmla="*/ 2 h 480"/>
                <a:gd name="T40" fmla="*/ 2 w 617"/>
                <a:gd name="T41" fmla="*/ 2 h 480"/>
                <a:gd name="T42" fmla="*/ 2 w 617"/>
                <a:gd name="T43" fmla="*/ 2 h 480"/>
                <a:gd name="T44" fmla="*/ 2 w 617"/>
                <a:gd name="T45" fmla="*/ 2 h 480"/>
                <a:gd name="T46" fmla="*/ 2 w 617"/>
                <a:gd name="T47" fmla="*/ 2 h 480"/>
                <a:gd name="T48" fmla="*/ 2 w 617"/>
                <a:gd name="T49" fmla="*/ 2 h 480"/>
                <a:gd name="T50" fmla="*/ 2 w 617"/>
                <a:gd name="T51" fmla="*/ 2 h 480"/>
                <a:gd name="T52" fmla="*/ 2 w 617"/>
                <a:gd name="T53" fmla="*/ 1 h 480"/>
                <a:gd name="T54" fmla="*/ 2 w 617"/>
                <a:gd name="T55" fmla="*/ 1 h 480"/>
                <a:gd name="T56" fmla="*/ 2 w 617"/>
                <a:gd name="T57" fmla="*/ 1 h 480"/>
                <a:gd name="T58" fmla="*/ 2 w 617"/>
                <a:gd name="T59" fmla="*/ 1 h 480"/>
                <a:gd name="T60" fmla="*/ 2 w 617"/>
                <a:gd name="T61" fmla="*/ 2 h 480"/>
                <a:gd name="T62" fmla="*/ 2 w 617"/>
                <a:gd name="T63" fmla="*/ 1 h 480"/>
                <a:gd name="T64" fmla="*/ 2 w 617"/>
                <a:gd name="T65" fmla="*/ 1 h 480"/>
                <a:gd name="T66" fmla="*/ 2 w 617"/>
                <a:gd name="T67" fmla="*/ 1 h 480"/>
                <a:gd name="T68" fmla="*/ 1 w 617"/>
                <a:gd name="T69" fmla="*/ 1 h 480"/>
                <a:gd name="T70" fmla="*/ 1 w 617"/>
                <a:gd name="T71" fmla="*/ 1 h 480"/>
                <a:gd name="T72" fmla="*/ 1 w 617"/>
                <a:gd name="T73" fmla="*/ 1 h 480"/>
                <a:gd name="T74" fmla="*/ 1 w 617"/>
                <a:gd name="T75" fmla="*/ 1 h 480"/>
                <a:gd name="T76" fmla="*/ 1 w 617"/>
                <a:gd name="T77" fmla="*/ 1 h 480"/>
                <a:gd name="T78" fmla="*/ 1 w 617"/>
                <a:gd name="T79" fmla="*/ 0 h 480"/>
                <a:gd name="T80" fmla="*/ 1 w 617"/>
                <a:gd name="T81" fmla="*/ 0 h 480"/>
                <a:gd name="T82" fmla="*/ 1 w 617"/>
                <a:gd name="T83" fmla="*/ 0 h 480"/>
                <a:gd name="T84" fmla="*/ 1 w 617"/>
                <a:gd name="T85" fmla="*/ 0 h 480"/>
                <a:gd name="T86" fmla="*/ 0 w 617"/>
                <a:gd name="T87" fmla="*/ 0 h 480"/>
                <a:gd name="T88" fmla="*/ 0 w 617"/>
                <a:gd name="T89" fmla="*/ 0 h 480"/>
                <a:gd name="T90" fmla="*/ 0 w 617"/>
                <a:gd name="T91" fmla="*/ 0 h 480"/>
                <a:gd name="T92" fmla="*/ 0 w 617"/>
                <a:gd name="T93" fmla="*/ 0 h 480"/>
                <a:gd name="T94" fmla="*/ 0 w 617"/>
                <a:gd name="T95" fmla="*/ 0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7"/>
                <a:gd name="T145" fmla="*/ 0 h 480"/>
                <a:gd name="T146" fmla="*/ 617 w 61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7" h="480">
                  <a:moveTo>
                    <a:pt x="86" y="0"/>
                  </a:moveTo>
                  <a:lnTo>
                    <a:pt x="110" y="8"/>
                  </a:lnTo>
                  <a:lnTo>
                    <a:pt x="121" y="15"/>
                  </a:lnTo>
                  <a:lnTo>
                    <a:pt x="135" y="20"/>
                  </a:lnTo>
                  <a:lnTo>
                    <a:pt x="150" y="27"/>
                  </a:lnTo>
                  <a:lnTo>
                    <a:pt x="165" y="36"/>
                  </a:lnTo>
                  <a:lnTo>
                    <a:pt x="173" y="40"/>
                  </a:lnTo>
                  <a:lnTo>
                    <a:pt x="183" y="45"/>
                  </a:lnTo>
                  <a:lnTo>
                    <a:pt x="193" y="49"/>
                  </a:lnTo>
                  <a:lnTo>
                    <a:pt x="201" y="55"/>
                  </a:lnTo>
                  <a:lnTo>
                    <a:pt x="210" y="60"/>
                  </a:lnTo>
                  <a:lnTo>
                    <a:pt x="219" y="67"/>
                  </a:lnTo>
                  <a:lnTo>
                    <a:pt x="228" y="73"/>
                  </a:lnTo>
                  <a:lnTo>
                    <a:pt x="238" y="80"/>
                  </a:lnTo>
                  <a:lnTo>
                    <a:pt x="248" y="86"/>
                  </a:lnTo>
                  <a:lnTo>
                    <a:pt x="256" y="93"/>
                  </a:lnTo>
                  <a:lnTo>
                    <a:pt x="275" y="110"/>
                  </a:lnTo>
                  <a:lnTo>
                    <a:pt x="293" y="126"/>
                  </a:lnTo>
                  <a:lnTo>
                    <a:pt x="310" y="144"/>
                  </a:lnTo>
                  <a:lnTo>
                    <a:pt x="326" y="161"/>
                  </a:lnTo>
                  <a:lnTo>
                    <a:pt x="340" y="179"/>
                  </a:lnTo>
                  <a:lnTo>
                    <a:pt x="354" y="194"/>
                  </a:lnTo>
                  <a:lnTo>
                    <a:pt x="368" y="209"/>
                  </a:lnTo>
                  <a:lnTo>
                    <a:pt x="377" y="223"/>
                  </a:lnTo>
                  <a:lnTo>
                    <a:pt x="388" y="235"/>
                  </a:lnTo>
                  <a:lnTo>
                    <a:pt x="405" y="257"/>
                  </a:lnTo>
                  <a:lnTo>
                    <a:pt x="417" y="275"/>
                  </a:lnTo>
                  <a:lnTo>
                    <a:pt x="425" y="286"/>
                  </a:lnTo>
                  <a:lnTo>
                    <a:pt x="432" y="297"/>
                  </a:lnTo>
                  <a:lnTo>
                    <a:pt x="450" y="293"/>
                  </a:lnTo>
                  <a:lnTo>
                    <a:pt x="496" y="290"/>
                  </a:lnTo>
                  <a:lnTo>
                    <a:pt x="547" y="301"/>
                  </a:lnTo>
                  <a:lnTo>
                    <a:pt x="591" y="336"/>
                  </a:lnTo>
                  <a:lnTo>
                    <a:pt x="605" y="359"/>
                  </a:lnTo>
                  <a:lnTo>
                    <a:pt x="613" y="380"/>
                  </a:lnTo>
                  <a:lnTo>
                    <a:pt x="617" y="417"/>
                  </a:lnTo>
                  <a:lnTo>
                    <a:pt x="614" y="432"/>
                  </a:lnTo>
                  <a:lnTo>
                    <a:pt x="607" y="444"/>
                  </a:lnTo>
                  <a:lnTo>
                    <a:pt x="596" y="455"/>
                  </a:lnTo>
                  <a:lnTo>
                    <a:pt x="591" y="459"/>
                  </a:lnTo>
                  <a:lnTo>
                    <a:pt x="583" y="463"/>
                  </a:lnTo>
                  <a:lnTo>
                    <a:pt x="565" y="468"/>
                  </a:lnTo>
                  <a:lnTo>
                    <a:pt x="545" y="473"/>
                  </a:lnTo>
                  <a:lnTo>
                    <a:pt x="505" y="477"/>
                  </a:lnTo>
                  <a:lnTo>
                    <a:pt x="461" y="480"/>
                  </a:lnTo>
                  <a:lnTo>
                    <a:pt x="461" y="455"/>
                  </a:lnTo>
                  <a:lnTo>
                    <a:pt x="475" y="458"/>
                  </a:lnTo>
                  <a:lnTo>
                    <a:pt x="507" y="461"/>
                  </a:lnTo>
                  <a:lnTo>
                    <a:pt x="541" y="457"/>
                  </a:lnTo>
                  <a:lnTo>
                    <a:pt x="563" y="435"/>
                  </a:lnTo>
                  <a:lnTo>
                    <a:pt x="565" y="403"/>
                  </a:lnTo>
                  <a:lnTo>
                    <a:pt x="561" y="386"/>
                  </a:lnTo>
                  <a:lnTo>
                    <a:pt x="551" y="371"/>
                  </a:lnTo>
                  <a:lnTo>
                    <a:pt x="541" y="359"/>
                  </a:lnTo>
                  <a:lnTo>
                    <a:pt x="534" y="352"/>
                  </a:lnTo>
                  <a:lnTo>
                    <a:pt x="527" y="349"/>
                  </a:lnTo>
                  <a:lnTo>
                    <a:pt x="511" y="344"/>
                  </a:lnTo>
                  <a:lnTo>
                    <a:pt x="494" y="344"/>
                  </a:lnTo>
                  <a:lnTo>
                    <a:pt x="463" y="353"/>
                  </a:lnTo>
                  <a:lnTo>
                    <a:pt x="449" y="362"/>
                  </a:lnTo>
                  <a:lnTo>
                    <a:pt x="435" y="370"/>
                  </a:lnTo>
                  <a:lnTo>
                    <a:pt x="413" y="389"/>
                  </a:lnTo>
                  <a:lnTo>
                    <a:pt x="410" y="378"/>
                  </a:lnTo>
                  <a:lnTo>
                    <a:pt x="399" y="345"/>
                  </a:lnTo>
                  <a:lnTo>
                    <a:pt x="390" y="323"/>
                  </a:lnTo>
                  <a:lnTo>
                    <a:pt x="384" y="311"/>
                  </a:lnTo>
                  <a:lnTo>
                    <a:pt x="376" y="297"/>
                  </a:lnTo>
                  <a:lnTo>
                    <a:pt x="368" y="283"/>
                  </a:lnTo>
                  <a:lnTo>
                    <a:pt x="359" y="268"/>
                  </a:lnTo>
                  <a:lnTo>
                    <a:pt x="348" y="252"/>
                  </a:lnTo>
                  <a:lnTo>
                    <a:pt x="337" y="236"/>
                  </a:lnTo>
                  <a:lnTo>
                    <a:pt x="325" y="221"/>
                  </a:lnTo>
                  <a:lnTo>
                    <a:pt x="312" y="206"/>
                  </a:lnTo>
                  <a:lnTo>
                    <a:pt x="300" y="191"/>
                  </a:lnTo>
                  <a:lnTo>
                    <a:pt x="289" y="176"/>
                  </a:lnTo>
                  <a:lnTo>
                    <a:pt x="277" y="162"/>
                  </a:lnTo>
                  <a:lnTo>
                    <a:pt x="266" y="148"/>
                  </a:lnTo>
                  <a:lnTo>
                    <a:pt x="242" y="125"/>
                  </a:lnTo>
                  <a:lnTo>
                    <a:pt x="220" y="103"/>
                  </a:lnTo>
                  <a:lnTo>
                    <a:pt x="198" y="85"/>
                  </a:lnTo>
                  <a:lnTo>
                    <a:pt x="187" y="77"/>
                  </a:lnTo>
                  <a:lnTo>
                    <a:pt x="176" y="70"/>
                  </a:lnTo>
                  <a:lnTo>
                    <a:pt x="165" y="63"/>
                  </a:lnTo>
                  <a:lnTo>
                    <a:pt x="154" y="59"/>
                  </a:lnTo>
                  <a:lnTo>
                    <a:pt x="143" y="53"/>
                  </a:lnTo>
                  <a:lnTo>
                    <a:pt x="132" y="49"/>
                  </a:lnTo>
                  <a:lnTo>
                    <a:pt x="118" y="45"/>
                  </a:lnTo>
                  <a:lnTo>
                    <a:pt x="106" y="40"/>
                  </a:lnTo>
                  <a:lnTo>
                    <a:pt x="92" y="36"/>
                  </a:lnTo>
                  <a:lnTo>
                    <a:pt x="80" y="31"/>
                  </a:lnTo>
                  <a:lnTo>
                    <a:pt x="55" y="23"/>
                  </a:lnTo>
                  <a:lnTo>
                    <a:pt x="33" y="18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1" name="Freeform 52"/>
            <p:cNvSpPr>
              <a:spLocks/>
            </p:cNvSpPr>
            <p:nvPr/>
          </p:nvSpPr>
          <p:spPr bwMode="auto">
            <a:xfrm>
              <a:off x="4530" y="2595"/>
              <a:ext cx="232" cy="132"/>
            </a:xfrm>
            <a:custGeom>
              <a:avLst/>
              <a:gdLst>
                <a:gd name="T0" fmla="*/ 0 w 696"/>
                <a:gd name="T1" fmla="*/ 1 h 395"/>
                <a:gd name="T2" fmla="*/ 0 w 696"/>
                <a:gd name="T3" fmla="*/ 1 h 395"/>
                <a:gd name="T4" fmla="*/ 0 w 696"/>
                <a:gd name="T5" fmla="*/ 1 h 395"/>
                <a:gd name="T6" fmla="*/ 0 w 696"/>
                <a:gd name="T7" fmla="*/ 1 h 395"/>
                <a:gd name="T8" fmla="*/ 0 w 696"/>
                <a:gd name="T9" fmla="*/ 1 h 395"/>
                <a:gd name="T10" fmla="*/ 0 w 696"/>
                <a:gd name="T11" fmla="*/ 2 h 395"/>
                <a:gd name="T12" fmla="*/ 1 w 696"/>
                <a:gd name="T13" fmla="*/ 2 h 395"/>
                <a:gd name="T14" fmla="*/ 1 w 696"/>
                <a:gd name="T15" fmla="*/ 2 h 395"/>
                <a:gd name="T16" fmla="*/ 1 w 696"/>
                <a:gd name="T17" fmla="*/ 2 h 395"/>
                <a:gd name="T18" fmla="*/ 1 w 696"/>
                <a:gd name="T19" fmla="*/ 2 h 395"/>
                <a:gd name="T20" fmla="*/ 1 w 696"/>
                <a:gd name="T21" fmla="*/ 2 h 395"/>
                <a:gd name="T22" fmla="*/ 1 w 696"/>
                <a:gd name="T23" fmla="*/ 2 h 395"/>
                <a:gd name="T24" fmla="*/ 2 w 696"/>
                <a:gd name="T25" fmla="*/ 1 h 395"/>
                <a:gd name="T26" fmla="*/ 2 w 696"/>
                <a:gd name="T27" fmla="*/ 1 h 395"/>
                <a:gd name="T28" fmla="*/ 2 w 696"/>
                <a:gd name="T29" fmla="*/ 1 h 395"/>
                <a:gd name="T30" fmla="*/ 2 w 696"/>
                <a:gd name="T31" fmla="*/ 1 h 395"/>
                <a:gd name="T32" fmla="*/ 2 w 696"/>
                <a:gd name="T33" fmla="*/ 1 h 395"/>
                <a:gd name="T34" fmla="*/ 2 w 696"/>
                <a:gd name="T35" fmla="*/ 1 h 395"/>
                <a:gd name="T36" fmla="*/ 3 w 696"/>
                <a:gd name="T37" fmla="*/ 1 h 395"/>
                <a:gd name="T38" fmla="*/ 3 w 696"/>
                <a:gd name="T39" fmla="*/ 1 h 395"/>
                <a:gd name="T40" fmla="*/ 3 w 696"/>
                <a:gd name="T41" fmla="*/ 1 h 395"/>
                <a:gd name="T42" fmla="*/ 2 w 696"/>
                <a:gd name="T43" fmla="*/ 1 h 395"/>
                <a:gd name="T44" fmla="*/ 2 w 696"/>
                <a:gd name="T45" fmla="*/ 0 h 395"/>
                <a:gd name="T46" fmla="*/ 2 w 696"/>
                <a:gd name="T47" fmla="*/ 1 h 395"/>
                <a:gd name="T48" fmla="*/ 2 w 696"/>
                <a:gd name="T49" fmla="*/ 1 h 395"/>
                <a:gd name="T50" fmla="*/ 2 w 696"/>
                <a:gd name="T51" fmla="*/ 1 h 395"/>
                <a:gd name="T52" fmla="*/ 1 w 696"/>
                <a:gd name="T53" fmla="*/ 1 h 395"/>
                <a:gd name="T54" fmla="*/ 1 w 696"/>
                <a:gd name="T55" fmla="*/ 1 h 395"/>
                <a:gd name="T56" fmla="*/ 1 w 696"/>
                <a:gd name="T57" fmla="*/ 1 h 395"/>
                <a:gd name="T58" fmla="*/ 1 w 696"/>
                <a:gd name="T59" fmla="*/ 1 h 395"/>
                <a:gd name="T60" fmla="*/ 1 w 696"/>
                <a:gd name="T61" fmla="*/ 1 h 395"/>
                <a:gd name="T62" fmla="*/ 1 w 696"/>
                <a:gd name="T63" fmla="*/ 1 h 395"/>
                <a:gd name="T64" fmla="*/ 1 w 696"/>
                <a:gd name="T65" fmla="*/ 1 h 395"/>
                <a:gd name="T66" fmla="*/ 1 w 696"/>
                <a:gd name="T67" fmla="*/ 1 h 395"/>
                <a:gd name="T68" fmla="*/ 1 w 696"/>
                <a:gd name="T69" fmla="*/ 1 h 395"/>
                <a:gd name="T70" fmla="*/ 0 w 696"/>
                <a:gd name="T71" fmla="*/ 1 h 395"/>
                <a:gd name="T72" fmla="*/ 0 w 696"/>
                <a:gd name="T73" fmla="*/ 1 h 395"/>
                <a:gd name="T74" fmla="*/ 0 w 696"/>
                <a:gd name="T75" fmla="*/ 1 h 395"/>
                <a:gd name="T76" fmla="*/ 0 w 696"/>
                <a:gd name="T77" fmla="*/ 1 h 395"/>
                <a:gd name="T78" fmla="*/ 0 w 696"/>
                <a:gd name="T79" fmla="*/ 1 h 3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6"/>
                <a:gd name="T121" fmla="*/ 0 h 395"/>
                <a:gd name="T122" fmla="*/ 696 w 696"/>
                <a:gd name="T123" fmla="*/ 395 h 3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6" h="395">
                  <a:moveTo>
                    <a:pt x="1" y="124"/>
                  </a:moveTo>
                  <a:lnTo>
                    <a:pt x="0" y="204"/>
                  </a:lnTo>
                  <a:lnTo>
                    <a:pt x="7" y="240"/>
                  </a:lnTo>
                  <a:lnTo>
                    <a:pt x="14" y="258"/>
                  </a:lnTo>
                  <a:lnTo>
                    <a:pt x="22" y="277"/>
                  </a:lnTo>
                  <a:lnTo>
                    <a:pt x="33" y="293"/>
                  </a:lnTo>
                  <a:lnTo>
                    <a:pt x="44" y="313"/>
                  </a:lnTo>
                  <a:lnTo>
                    <a:pt x="59" y="329"/>
                  </a:lnTo>
                  <a:lnTo>
                    <a:pt x="79" y="346"/>
                  </a:lnTo>
                  <a:lnTo>
                    <a:pt x="87" y="353"/>
                  </a:lnTo>
                  <a:lnTo>
                    <a:pt x="98" y="359"/>
                  </a:lnTo>
                  <a:lnTo>
                    <a:pt x="108" y="365"/>
                  </a:lnTo>
                  <a:lnTo>
                    <a:pt x="119" y="370"/>
                  </a:lnTo>
                  <a:lnTo>
                    <a:pt x="128" y="375"/>
                  </a:lnTo>
                  <a:lnTo>
                    <a:pt x="139" y="379"/>
                  </a:lnTo>
                  <a:lnTo>
                    <a:pt x="160" y="386"/>
                  </a:lnTo>
                  <a:lnTo>
                    <a:pt x="182" y="391"/>
                  </a:lnTo>
                  <a:lnTo>
                    <a:pt x="201" y="394"/>
                  </a:lnTo>
                  <a:lnTo>
                    <a:pt x="243" y="395"/>
                  </a:lnTo>
                  <a:lnTo>
                    <a:pt x="281" y="393"/>
                  </a:lnTo>
                  <a:lnTo>
                    <a:pt x="316" y="384"/>
                  </a:lnTo>
                  <a:lnTo>
                    <a:pt x="329" y="379"/>
                  </a:lnTo>
                  <a:lnTo>
                    <a:pt x="343" y="373"/>
                  </a:lnTo>
                  <a:lnTo>
                    <a:pt x="356" y="366"/>
                  </a:lnTo>
                  <a:lnTo>
                    <a:pt x="365" y="361"/>
                  </a:lnTo>
                  <a:lnTo>
                    <a:pt x="375" y="354"/>
                  </a:lnTo>
                  <a:lnTo>
                    <a:pt x="383" y="347"/>
                  </a:lnTo>
                  <a:lnTo>
                    <a:pt x="400" y="333"/>
                  </a:lnTo>
                  <a:lnTo>
                    <a:pt x="416" y="320"/>
                  </a:lnTo>
                  <a:lnTo>
                    <a:pt x="431" y="307"/>
                  </a:lnTo>
                  <a:lnTo>
                    <a:pt x="452" y="288"/>
                  </a:lnTo>
                  <a:lnTo>
                    <a:pt x="462" y="280"/>
                  </a:lnTo>
                  <a:lnTo>
                    <a:pt x="477" y="285"/>
                  </a:lnTo>
                  <a:lnTo>
                    <a:pt x="493" y="288"/>
                  </a:lnTo>
                  <a:lnTo>
                    <a:pt x="515" y="292"/>
                  </a:lnTo>
                  <a:lnTo>
                    <a:pt x="565" y="295"/>
                  </a:lnTo>
                  <a:lnTo>
                    <a:pt x="613" y="287"/>
                  </a:lnTo>
                  <a:lnTo>
                    <a:pt x="633" y="278"/>
                  </a:lnTo>
                  <a:lnTo>
                    <a:pt x="641" y="270"/>
                  </a:lnTo>
                  <a:lnTo>
                    <a:pt x="651" y="263"/>
                  </a:lnTo>
                  <a:lnTo>
                    <a:pt x="675" y="233"/>
                  </a:lnTo>
                  <a:lnTo>
                    <a:pt x="692" y="208"/>
                  </a:lnTo>
                  <a:lnTo>
                    <a:pt x="696" y="196"/>
                  </a:lnTo>
                  <a:lnTo>
                    <a:pt x="470" y="189"/>
                  </a:lnTo>
                  <a:lnTo>
                    <a:pt x="487" y="93"/>
                  </a:lnTo>
                  <a:lnTo>
                    <a:pt x="419" y="0"/>
                  </a:lnTo>
                  <a:lnTo>
                    <a:pt x="416" y="113"/>
                  </a:lnTo>
                  <a:lnTo>
                    <a:pt x="411" y="160"/>
                  </a:lnTo>
                  <a:lnTo>
                    <a:pt x="401" y="204"/>
                  </a:lnTo>
                  <a:lnTo>
                    <a:pt x="394" y="225"/>
                  </a:lnTo>
                  <a:lnTo>
                    <a:pt x="386" y="244"/>
                  </a:lnTo>
                  <a:lnTo>
                    <a:pt x="378" y="260"/>
                  </a:lnTo>
                  <a:lnTo>
                    <a:pt x="367" y="273"/>
                  </a:lnTo>
                  <a:lnTo>
                    <a:pt x="354" y="285"/>
                  </a:lnTo>
                  <a:lnTo>
                    <a:pt x="340" y="296"/>
                  </a:lnTo>
                  <a:lnTo>
                    <a:pt x="334" y="302"/>
                  </a:lnTo>
                  <a:lnTo>
                    <a:pt x="327" y="306"/>
                  </a:lnTo>
                  <a:lnTo>
                    <a:pt x="318" y="311"/>
                  </a:lnTo>
                  <a:lnTo>
                    <a:pt x="312" y="315"/>
                  </a:lnTo>
                  <a:lnTo>
                    <a:pt x="303" y="320"/>
                  </a:lnTo>
                  <a:lnTo>
                    <a:pt x="296" y="324"/>
                  </a:lnTo>
                  <a:lnTo>
                    <a:pt x="280" y="331"/>
                  </a:lnTo>
                  <a:lnTo>
                    <a:pt x="263" y="335"/>
                  </a:lnTo>
                  <a:lnTo>
                    <a:pt x="248" y="339"/>
                  </a:lnTo>
                  <a:lnTo>
                    <a:pt x="216" y="342"/>
                  </a:lnTo>
                  <a:lnTo>
                    <a:pt x="188" y="336"/>
                  </a:lnTo>
                  <a:lnTo>
                    <a:pt x="175" y="329"/>
                  </a:lnTo>
                  <a:lnTo>
                    <a:pt x="161" y="321"/>
                  </a:lnTo>
                  <a:lnTo>
                    <a:pt x="141" y="295"/>
                  </a:lnTo>
                  <a:lnTo>
                    <a:pt x="134" y="280"/>
                  </a:lnTo>
                  <a:lnTo>
                    <a:pt x="126" y="265"/>
                  </a:lnTo>
                  <a:lnTo>
                    <a:pt x="119" y="249"/>
                  </a:lnTo>
                  <a:lnTo>
                    <a:pt x="112" y="236"/>
                  </a:lnTo>
                  <a:lnTo>
                    <a:pt x="105" y="222"/>
                  </a:lnTo>
                  <a:lnTo>
                    <a:pt x="99" y="209"/>
                  </a:lnTo>
                  <a:lnTo>
                    <a:pt x="90" y="186"/>
                  </a:lnTo>
                  <a:lnTo>
                    <a:pt x="76" y="153"/>
                  </a:lnTo>
                  <a:lnTo>
                    <a:pt x="70" y="141"/>
                  </a:lnTo>
                  <a:lnTo>
                    <a:pt x="1" y="124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2" name="Freeform 53"/>
            <p:cNvSpPr>
              <a:spLocks/>
            </p:cNvSpPr>
            <p:nvPr/>
          </p:nvSpPr>
          <p:spPr bwMode="auto">
            <a:xfrm>
              <a:off x="4597" y="2598"/>
              <a:ext cx="48" cy="72"/>
            </a:xfrm>
            <a:custGeom>
              <a:avLst/>
              <a:gdLst>
                <a:gd name="T0" fmla="*/ 0 w 145"/>
                <a:gd name="T1" fmla="*/ 0 h 218"/>
                <a:gd name="T2" fmla="*/ 0 w 145"/>
                <a:gd name="T3" fmla="*/ 0 h 218"/>
                <a:gd name="T4" fmla="*/ 0 w 145"/>
                <a:gd name="T5" fmla="*/ 1 h 218"/>
                <a:gd name="T6" fmla="*/ 0 w 145"/>
                <a:gd name="T7" fmla="*/ 1 h 218"/>
                <a:gd name="T8" fmla="*/ 0 w 145"/>
                <a:gd name="T9" fmla="*/ 1 h 218"/>
                <a:gd name="T10" fmla="*/ 1 w 145"/>
                <a:gd name="T11" fmla="*/ 1 h 218"/>
                <a:gd name="T12" fmla="*/ 1 w 145"/>
                <a:gd name="T13" fmla="*/ 0 h 218"/>
                <a:gd name="T14" fmla="*/ 1 w 145"/>
                <a:gd name="T15" fmla="*/ 0 h 218"/>
                <a:gd name="T16" fmla="*/ 0 w 145"/>
                <a:gd name="T17" fmla="*/ 0 h 218"/>
                <a:gd name="T18" fmla="*/ 0 w 145"/>
                <a:gd name="T19" fmla="*/ 0 h 218"/>
                <a:gd name="T20" fmla="*/ 0 w 145"/>
                <a:gd name="T21" fmla="*/ 0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18"/>
                <a:gd name="T35" fmla="*/ 145 w 14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18">
                  <a:moveTo>
                    <a:pt x="41" y="8"/>
                  </a:moveTo>
                  <a:lnTo>
                    <a:pt x="0" y="61"/>
                  </a:lnTo>
                  <a:lnTo>
                    <a:pt x="1" y="147"/>
                  </a:lnTo>
                  <a:lnTo>
                    <a:pt x="40" y="218"/>
                  </a:lnTo>
                  <a:lnTo>
                    <a:pt x="96" y="211"/>
                  </a:lnTo>
                  <a:lnTo>
                    <a:pt x="131" y="164"/>
                  </a:lnTo>
                  <a:lnTo>
                    <a:pt x="145" y="92"/>
                  </a:lnTo>
                  <a:lnTo>
                    <a:pt x="123" y="35"/>
                  </a:lnTo>
                  <a:lnTo>
                    <a:pt x="88" y="0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3" name="Freeform 54"/>
            <p:cNvSpPr>
              <a:spLocks/>
            </p:cNvSpPr>
            <p:nvPr/>
          </p:nvSpPr>
          <p:spPr bwMode="auto">
            <a:xfrm>
              <a:off x="4015" y="2601"/>
              <a:ext cx="534" cy="194"/>
            </a:xfrm>
            <a:custGeom>
              <a:avLst/>
              <a:gdLst>
                <a:gd name="T0" fmla="*/ 0 w 1602"/>
                <a:gd name="T1" fmla="*/ 1 h 581"/>
                <a:gd name="T2" fmla="*/ 0 w 1602"/>
                <a:gd name="T3" fmla="*/ 2 h 581"/>
                <a:gd name="T4" fmla="*/ 0 w 1602"/>
                <a:gd name="T5" fmla="*/ 2 h 581"/>
                <a:gd name="T6" fmla="*/ 0 w 1602"/>
                <a:gd name="T7" fmla="*/ 2 h 581"/>
                <a:gd name="T8" fmla="*/ 0 w 1602"/>
                <a:gd name="T9" fmla="*/ 2 h 581"/>
                <a:gd name="T10" fmla="*/ 0 w 1602"/>
                <a:gd name="T11" fmla="*/ 2 h 581"/>
                <a:gd name="T12" fmla="*/ 1 w 1602"/>
                <a:gd name="T13" fmla="*/ 2 h 581"/>
                <a:gd name="T14" fmla="*/ 1 w 1602"/>
                <a:gd name="T15" fmla="*/ 2 h 581"/>
                <a:gd name="T16" fmla="*/ 1 w 1602"/>
                <a:gd name="T17" fmla="*/ 2 h 581"/>
                <a:gd name="T18" fmla="*/ 1 w 1602"/>
                <a:gd name="T19" fmla="*/ 2 h 581"/>
                <a:gd name="T20" fmla="*/ 1 w 1602"/>
                <a:gd name="T21" fmla="*/ 2 h 581"/>
                <a:gd name="T22" fmla="*/ 1 w 1602"/>
                <a:gd name="T23" fmla="*/ 2 h 581"/>
                <a:gd name="T24" fmla="*/ 1 w 1602"/>
                <a:gd name="T25" fmla="*/ 2 h 581"/>
                <a:gd name="T26" fmla="*/ 2 w 1602"/>
                <a:gd name="T27" fmla="*/ 2 h 581"/>
                <a:gd name="T28" fmla="*/ 2 w 1602"/>
                <a:gd name="T29" fmla="*/ 2 h 581"/>
                <a:gd name="T30" fmla="*/ 2 w 1602"/>
                <a:gd name="T31" fmla="*/ 2 h 581"/>
                <a:gd name="T32" fmla="*/ 2 w 1602"/>
                <a:gd name="T33" fmla="*/ 2 h 581"/>
                <a:gd name="T34" fmla="*/ 2 w 1602"/>
                <a:gd name="T35" fmla="*/ 2 h 581"/>
                <a:gd name="T36" fmla="*/ 2 w 1602"/>
                <a:gd name="T37" fmla="*/ 2 h 581"/>
                <a:gd name="T38" fmla="*/ 2 w 1602"/>
                <a:gd name="T39" fmla="*/ 2 h 581"/>
                <a:gd name="T40" fmla="*/ 7 w 1602"/>
                <a:gd name="T41" fmla="*/ 1 h 581"/>
                <a:gd name="T42" fmla="*/ 3 w 1602"/>
                <a:gd name="T43" fmla="*/ 1 h 581"/>
                <a:gd name="T44" fmla="*/ 2 w 1602"/>
                <a:gd name="T45" fmla="*/ 0 h 581"/>
                <a:gd name="T46" fmla="*/ 2 w 1602"/>
                <a:gd name="T47" fmla="*/ 1 h 581"/>
                <a:gd name="T48" fmla="*/ 2 w 1602"/>
                <a:gd name="T49" fmla="*/ 1 h 581"/>
                <a:gd name="T50" fmla="*/ 2 w 1602"/>
                <a:gd name="T51" fmla="*/ 2 h 581"/>
                <a:gd name="T52" fmla="*/ 2 w 1602"/>
                <a:gd name="T53" fmla="*/ 2 h 581"/>
                <a:gd name="T54" fmla="*/ 2 w 1602"/>
                <a:gd name="T55" fmla="*/ 2 h 581"/>
                <a:gd name="T56" fmla="*/ 2 w 1602"/>
                <a:gd name="T57" fmla="*/ 2 h 581"/>
                <a:gd name="T58" fmla="*/ 2 w 1602"/>
                <a:gd name="T59" fmla="*/ 2 h 581"/>
                <a:gd name="T60" fmla="*/ 2 w 1602"/>
                <a:gd name="T61" fmla="*/ 2 h 581"/>
                <a:gd name="T62" fmla="*/ 2 w 1602"/>
                <a:gd name="T63" fmla="*/ 2 h 581"/>
                <a:gd name="T64" fmla="*/ 1 w 1602"/>
                <a:gd name="T65" fmla="*/ 2 h 581"/>
                <a:gd name="T66" fmla="*/ 1 w 1602"/>
                <a:gd name="T67" fmla="*/ 2 h 581"/>
                <a:gd name="T68" fmla="*/ 1 w 1602"/>
                <a:gd name="T69" fmla="*/ 2 h 581"/>
                <a:gd name="T70" fmla="*/ 1 w 1602"/>
                <a:gd name="T71" fmla="*/ 2 h 581"/>
                <a:gd name="T72" fmla="*/ 1 w 1602"/>
                <a:gd name="T73" fmla="*/ 2 h 581"/>
                <a:gd name="T74" fmla="*/ 1 w 1602"/>
                <a:gd name="T75" fmla="*/ 2 h 581"/>
                <a:gd name="T76" fmla="*/ 1 w 1602"/>
                <a:gd name="T77" fmla="*/ 1 h 581"/>
                <a:gd name="T78" fmla="*/ 1 w 1602"/>
                <a:gd name="T79" fmla="*/ 1 h 581"/>
                <a:gd name="T80" fmla="*/ 1 w 1602"/>
                <a:gd name="T81" fmla="*/ 0 h 581"/>
                <a:gd name="T82" fmla="*/ 1 w 1602"/>
                <a:gd name="T83" fmla="*/ 0 h 581"/>
                <a:gd name="T84" fmla="*/ 0 w 1602"/>
                <a:gd name="T85" fmla="*/ 1 h 5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2"/>
                <a:gd name="T130" fmla="*/ 0 h 581"/>
                <a:gd name="T131" fmla="*/ 1602 w 1602"/>
                <a:gd name="T132" fmla="*/ 581 h 5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2" h="581">
                  <a:moveTo>
                    <a:pt x="0" y="275"/>
                  </a:moveTo>
                  <a:lnTo>
                    <a:pt x="2" y="303"/>
                  </a:lnTo>
                  <a:lnTo>
                    <a:pt x="5" y="333"/>
                  </a:lnTo>
                  <a:lnTo>
                    <a:pt x="13" y="369"/>
                  </a:lnTo>
                  <a:lnTo>
                    <a:pt x="20" y="389"/>
                  </a:lnTo>
                  <a:lnTo>
                    <a:pt x="28" y="410"/>
                  </a:lnTo>
                  <a:lnTo>
                    <a:pt x="38" y="431"/>
                  </a:lnTo>
                  <a:lnTo>
                    <a:pt x="51" y="451"/>
                  </a:lnTo>
                  <a:lnTo>
                    <a:pt x="67" y="470"/>
                  </a:lnTo>
                  <a:lnTo>
                    <a:pt x="84" y="490"/>
                  </a:lnTo>
                  <a:lnTo>
                    <a:pt x="106" y="506"/>
                  </a:lnTo>
                  <a:lnTo>
                    <a:pt x="112" y="510"/>
                  </a:lnTo>
                  <a:lnTo>
                    <a:pt x="118" y="514"/>
                  </a:lnTo>
                  <a:lnTo>
                    <a:pt x="130" y="521"/>
                  </a:lnTo>
                  <a:lnTo>
                    <a:pt x="144" y="528"/>
                  </a:lnTo>
                  <a:lnTo>
                    <a:pt x="157" y="537"/>
                  </a:lnTo>
                  <a:lnTo>
                    <a:pt x="170" y="542"/>
                  </a:lnTo>
                  <a:lnTo>
                    <a:pt x="182" y="546"/>
                  </a:lnTo>
                  <a:lnTo>
                    <a:pt x="195" y="552"/>
                  </a:lnTo>
                  <a:lnTo>
                    <a:pt x="206" y="557"/>
                  </a:lnTo>
                  <a:lnTo>
                    <a:pt x="218" y="560"/>
                  </a:lnTo>
                  <a:lnTo>
                    <a:pt x="231" y="565"/>
                  </a:lnTo>
                  <a:lnTo>
                    <a:pt x="253" y="571"/>
                  </a:lnTo>
                  <a:lnTo>
                    <a:pt x="275" y="575"/>
                  </a:lnTo>
                  <a:lnTo>
                    <a:pt x="317" y="581"/>
                  </a:lnTo>
                  <a:lnTo>
                    <a:pt x="355" y="581"/>
                  </a:lnTo>
                  <a:lnTo>
                    <a:pt x="392" y="575"/>
                  </a:lnTo>
                  <a:lnTo>
                    <a:pt x="423" y="567"/>
                  </a:lnTo>
                  <a:lnTo>
                    <a:pt x="440" y="561"/>
                  </a:lnTo>
                  <a:lnTo>
                    <a:pt x="454" y="554"/>
                  </a:lnTo>
                  <a:lnTo>
                    <a:pt x="468" y="548"/>
                  </a:lnTo>
                  <a:lnTo>
                    <a:pt x="481" y="539"/>
                  </a:lnTo>
                  <a:lnTo>
                    <a:pt x="495" y="530"/>
                  </a:lnTo>
                  <a:lnTo>
                    <a:pt x="502" y="526"/>
                  </a:lnTo>
                  <a:lnTo>
                    <a:pt x="507" y="521"/>
                  </a:lnTo>
                  <a:lnTo>
                    <a:pt x="531" y="502"/>
                  </a:lnTo>
                  <a:lnTo>
                    <a:pt x="552" y="483"/>
                  </a:lnTo>
                  <a:lnTo>
                    <a:pt x="568" y="465"/>
                  </a:lnTo>
                  <a:lnTo>
                    <a:pt x="581" y="451"/>
                  </a:lnTo>
                  <a:lnTo>
                    <a:pt x="592" y="437"/>
                  </a:lnTo>
                  <a:lnTo>
                    <a:pt x="1180" y="307"/>
                  </a:lnTo>
                  <a:lnTo>
                    <a:pt x="1602" y="279"/>
                  </a:lnTo>
                  <a:lnTo>
                    <a:pt x="1595" y="192"/>
                  </a:lnTo>
                  <a:lnTo>
                    <a:pt x="612" y="294"/>
                  </a:lnTo>
                  <a:lnTo>
                    <a:pt x="619" y="165"/>
                  </a:lnTo>
                  <a:lnTo>
                    <a:pt x="579" y="91"/>
                  </a:lnTo>
                  <a:lnTo>
                    <a:pt x="579" y="224"/>
                  </a:lnTo>
                  <a:lnTo>
                    <a:pt x="575" y="281"/>
                  </a:lnTo>
                  <a:lnTo>
                    <a:pt x="567" y="336"/>
                  </a:lnTo>
                  <a:lnTo>
                    <a:pt x="561" y="360"/>
                  </a:lnTo>
                  <a:lnTo>
                    <a:pt x="554" y="385"/>
                  </a:lnTo>
                  <a:lnTo>
                    <a:pt x="545" y="406"/>
                  </a:lnTo>
                  <a:lnTo>
                    <a:pt x="534" y="424"/>
                  </a:lnTo>
                  <a:lnTo>
                    <a:pt x="521" y="440"/>
                  </a:lnTo>
                  <a:lnTo>
                    <a:pt x="509" y="454"/>
                  </a:lnTo>
                  <a:lnTo>
                    <a:pt x="495" y="468"/>
                  </a:lnTo>
                  <a:lnTo>
                    <a:pt x="481" y="479"/>
                  </a:lnTo>
                  <a:lnTo>
                    <a:pt x="473" y="483"/>
                  </a:lnTo>
                  <a:lnTo>
                    <a:pt x="466" y="488"/>
                  </a:lnTo>
                  <a:lnTo>
                    <a:pt x="458" y="492"/>
                  </a:lnTo>
                  <a:lnTo>
                    <a:pt x="450" y="497"/>
                  </a:lnTo>
                  <a:lnTo>
                    <a:pt x="434" y="505"/>
                  </a:lnTo>
                  <a:lnTo>
                    <a:pt x="418" y="510"/>
                  </a:lnTo>
                  <a:lnTo>
                    <a:pt x="401" y="513"/>
                  </a:lnTo>
                  <a:lnTo>
                    <a:pt x="386" y="516"/>
                  </a:lnTo>
                  <a:lnTo>
                    <a:pt x="353" y="517"/>
                  </a:lnTo>
                  <a:lnTo>
                    <a:pt x="321" y="512"/>
                  </a:lnTo>
                  <a:lnTo>
                    <a:pt x="293" y="499"/>
                  </a:lnTo>
                  <a:lnTo>
                    <a:pt x="277" y="494"/>
                  </a:lnTo>
                  <a:lnTo>
                    <a:pt x="265" y="487"/>
                  </a:lnTo>
                  <a:lnTo>
                    <a:pt x="251" y="483"/>
                  </a:lnTo>
                  <a:lnTo>
                    <a:pt x="242" y="477"/>
                  </a:lnTo>
                  <a:lnTo>
                    <a:pt x="221" y="468"/>
                  </a:lnTo>
                  <a:lnTo>
                    <a:pt x="204" y="459"/>
                  </a:lnTo>
                  <a:lnTo>
                    <a:pt x="178" y="429"/>
                  </a:lnTo>
                  <a:lnTo>
                    <a:pt x="157" y="376"/>
                  </a:lnTo>
                  <a:lnTo>
                    <a:pt x="149" y="340"/>
                  </a:lnTo>
                  <a:lnTo>
                    <a:pt x="142" y="303"/>
                  </a:lnTo>
                  <a:lnTo>
                    <a:pt x="133" y="231"/>
                  </a:lnTo>
                  <a:lnTo>
                    <a:pt x="130" y="169"/>
                  </a:lnTo>
                  <a:lnTo>
                    <a:pt x="137" y="121"/>
                  </a:lnTo>
                  <a:lnTo>
                    <a:pt x="149" y="80"/>
                  </a:lnTo>
                  <a:lnTo>
                    <a:pt x="160" y="41"/>
                  </a:lnTo>
                  <a:lnTo>
                    <a:pt x="171" y="0"/>
                  </a:lnTo>
                  <a:lnTo>
                    <a:pt x="69" y="11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4" name="Freeform 55"/>
            <p:cNvSpPr>
              <a:spLocks/>
            </p:cNvSpPr>
            <p:nvPr/>
          </p:nvSpPr>
          <p:spPr bwMode="auto">
            <a:xfrm>
              <a:off x="4097" y="2630"/>
              <a:ext cx="83" cy="113"/>
            </a:xfrm>
            <a:custGeom>
              <a:avLst/>
              <a:gdLst>
                <a:gd name="T0" fmla="*/ 0 w 249"/>
                <a:gd name="T1" fmla="*/ 1 h 337"/>
                <a:gd name="T2" fmla="*/ 0 w 249"/>
                <a:gd name="T3" fmla="*/ 0 h 337"/>
                <a:gd name="T4" fmla="*/ 0 w 249"/>
                <a:gd name="T5" fmla="*/ 0 h 337"/>
                <a:gd name="T6" fmla="*/ 1 w 249"/>
                <a:gd name="T7" fmla="*/ 0 h 337"/>
                <a:gd name="T8" fmla="*/ 1 w 249"/>
                <a:gd name="T9" fmla="*/ 0 h 337"/>
                <a:gd name="T10" fmla="*/ 1 w 249"/>
                <a:gd name="T11" fmla="*/ 1 h 337"/>
                <a:gd name="T12" fmla="*/ 1 w 249"/>
                <a:gd name="T13" fmla="*/ 1 h 337"/>
                <a:gd name="T14" fmla="*/ 1 w 249"/>
                <a:gd name="T15" fmla="*/ 1 h 337"/>
                <a:gd name="T16" fmla="*/ 1 w 249"/>
                <a:gd name="T17" fmla="*/ 1 h 337"/>
                <a:gd name="T18" fmla="*/ 0 w 249"/>
                <a:gd name="T19" fmla="*/ 1 h 337"/>
                <a:gd name="T20" fmla="*/ 0 w 249"/>
                <a:gd name="T21" fmla="*/ 1 h 337"/>
                <a:gd name="T22" fmla="*/ 0 w 249"/>
                <a:gd name="T23" fmla="*/ 1 h 337"/>
                <a:gd name="T24" fmla="*/ 0 w 249"/>
                <a:gd name="T25" fmla="*/ 1 h 337"/>
                <a:gd name="T26" fmla="*/ 0 w 249"/>
                <a:gd name="T27" fmla="*/ 1 h 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337"/>
                <a:gd name="T44" fmla="*/ 249 w 249"/>
                <a:gd name="T45" fmla="*/ 337 h 3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337">
                  <a:moveTo>
                    <a:pt x="4" y="124"/>
                  </a:moveTo>
                  <a:lnTo>
                    <a:pt x="36" y="40"/>
                  </a:lnTo>
                  <a:lnTo>
                    <a:pt x="100" y="0"/>
                  </a:lnTo>
                  <a:lnTo>
                    <a:pt x="183" y="1"/>
                  </a:lnTo>
                  <a:lnTo>
                    <a:pt x="233" y="59"/>
                  </a:lnTo>
                  <a:lnTo>
                    <a:pt x="249" y="135"/>
                  </a:lnTo>
                  <a:lnTo>
                    <a:pt x="238" y="234"/>
                  </a:lnTo>
                  <a:lnTo>
                    <a:pt x="188" y="305"/>
                  </a:lnTo>
                  <a:lnTo>
                    <a:pt x="126" y="337"/>
                  </a:lnTo>
                  <a:lnTo>
                    <a:pt x="62" y="318"/>
                  </a:lnTo>
                  <a:lnTo>
                    <a:pt x="19" y="264"/>
                  </a:lnTo>
                  <a:lnTo>
                    <a:pt x="0" y="180"/>
                  </a:lnTo>
                  <a:lnTo>
                    <a:pt x="4" y="124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295" name="Freeform 56"/>
            <p:cNvSpPr>
              <a:spLocks/>
            </p:cNvSpPr>
            <p:nvPr/>
          </p:nvSpPr>
          <p:spPr bwMode="auto">
            <a:xfrm>
              <a:off x="3648" y="2728"/>
              <a:ext cx="443" cy="100"/>
            </a:xfrm>
            <a:custGeom>
              <a:avLst/>
              <a:gdLst>
                <a:gd name="T0" fmla="*/ 5 w 1330"/>
                <a:gd name="T1" fmla="*/ 0 h 299"/>
                <a:gd name="T2" fmla="*/ 2 w 1330"/>
                <a:gd name="T3" fmla="*/ 0 h 299"/>
                <a:gd name="T4" fmla="*/ 0 w 1330"/>
                <a:gd name="T5" fmla="*/ 1 h 299"/>
                <a:gd name="T6" fmla="*/ 2 w 1330"/>
                <a:gd name="T7" fmla="*/ 1 h 299"/>
                <a:gd name="T8" fmla="*/ 1 w 1330"/>
                <a:gd name="T9" fmla="*/ 1 h 299"/>
                <a:gd name="T10" fmla="*/ 3 w 1330"/>
                <a:gd name="T11" fmla="*/ 1 h 299"/>
                <a:gd name="T12" fmla="*/ 2 w 1330"/>
                <a:gd name="T13" fmla="*/ 1 h 299"/>
                <a:gd name="T14" fmla="*/ 4 w 1330"/>
                <a:gd name="T15" fmla="*/ 1 h 299"/>
                <a:gd name="T16" fmla="*/ 3 w 1330"/>
                <a:gd name="T17" fmla="*/ 1 h 299"/>
                <a:gd name="T18" fmla="*/ 5 w 1330"/>
                <a:gd name="T19" fmla="*/ 1 h 299"/>
                <a:gd name="T20" fmla="*/ 5 w 1330"/>
                <a:gd name="T21" fmla="*/ 0 h 299"/>
                <a:gd name="T22" fmla="*/ 5 w 133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0"/>
                <a:gd name="T37" fmla="*/ 0 h 299"/>
                <a:gd name="T38" fmla="*/ 1330 w 1330"/>
                <a:gd name="T39" fmla="*/ 299 h 2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0" h="299">
                  <a:moveTo>
                    <a:pt x="1141" y="0"/>
                  </a:moveTo>
                  <a:lnTo>
                    <a:pt x="606" y="49"/>
                  </a:lnTo>
                  <a:lnTo>
                    <a:pt x="0" y="193"/>
                  </a:lnTo>
                  <a:lnTo>
                    <a:pt x="433" y="155"/>
                  </a:lnTo>
                  <a:lnTo>
                    <a:pt x="134" y="270"/>
                  </a:lnTo>
                  <a:lnTo>
                    <a:pt x="718" y="175"/>
                  </a:lnTo>
                  <a:lnTo>
                    <a:pt x="444" y="299"/>
                  </a:lnTo>
                  <a:lnTo>
                    <a:pt x="945" y="199"/>
                  </a:lnTo>
                  <a:lnTo>
                    <a:pt x="810" y="278"/>
                  </a:lnTo>
                  <a:lnTo>
                    <a:pt x="1330" y="160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DA888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4278" name="Slide Number Placeholder 5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1069D2-2E48-445B-8359-6BC9FA723150}" type="slidenum">
              <a:rPr lang="en-GB" altLang="en-US" sz="1400">
                <a:solidFill>
                  <a:srgbClr val="000066"/>
                </a:solidFill>
              </a:rPr>
              <a:pPr/>
              <a:t>44</a:t>
            </a:fld>
            <a:endParaRPr lang="en-GB" altLang="en-US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89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F17053-025A-4BD1-BFFF-4BCFD60708C2}" type="slidenum">
              <a:rPr lang="en-US" altLang="en-US" sz="1400">
                <a:solidFill>
                  <a:srgbClr val="000066"/>
                </a:solidFill>
              </a:rPr>
              <a:pPr/>
              <a:t>45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 and Reading</a:t>
            </a:r>
          </a:p>
        </p:txBody>
      </p:sp>
      <p:sp>
        <p:nvSpPr>
          <p:cNvPr id="563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The Queue ADT (</a:t>
            </a:r>
            <a:r>
              <a:rPr lang="en-US" altLang="en-US" smtClean="0">
                <a:cs typeface="Tahoma" charset="0"/>
              </a:rPr>
              <a:t>§5.2.1</a:t>
            </a:r>
            <a:r>
              <a:rPr lang="en-US" altLang="en-US" smtClean="0"/>
              <a:t>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Implementation with a circular array (</a:t>
            </a:r>
            <a:r>
              <a:rPr lang="en-US" altLang="en-US" smtClean="0">
                <a:cs typeface="Tahoma" charset="0"/>
              </a:rPr>
              <a:t>§5.2.4</a:t>
            </a:r>
            <a:r>
              <a:rPr lang="en-US" altLang="en-US" smtClean="0"/>
              <a:t>)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mtClean="0"/>
              <a:t>Growable array-based queue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List-based queue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37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B37CFF-B293-4F3A-8828-20E374F522BE}" type="slidenum">
              <a:rPr lang="en-US" altLang="en-US" sz="1400">
                <a:solidFill>
                  <a:srgbClr val="000066"/>
                </a:solidFill>
              </a:rPr>
              <a:pPr/>
              <a:t>46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Queue ADT </a:t>
            </a:r>
            <a:endParaRPr lang="en-US" altLang="en-US" sz="4000" smtClean="0"/>
          </a:p>
        </p:txBody>
      </p:sp>
      <p:sp>
        <p:nvSpPr>
          <p:cNvPr id="573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96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The </a:t>
            </a:r>
            <a:r>
              <a:rPr lang="en-US" altLang="en-US" sz="2000" dirty="0" smtClean="0">
                <a:solidFill>
                  <a:srgbClr val="FF0000"/>
                </a:solidFill>
              </a:rPr>
              <a:t>Queue</a:t>
            </a:r>
            <a:r>
              <a:rPr lang="en-US" altLang="en-US" sz="2000" dirty="0" smtClean="0"/>
              <a:t> ADT stores arbitrary objects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Insertions and deletions follow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first-in first-out (FIFO) </a:t>
            </a:r>
            <a:r>
              <a:rPr lang="en-US" altLang="en-US" sz="2000" dirty="0" smtClean="0"/>
              <a:t>scheme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Insertions are at the rear of the queue and removals are at the front of the queue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Main queue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enqueue(object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r>
              <a:rPr lang="en-US" altLang="en-US" sz="1800" dirty="0" smtClean="0"/>
              <a:t>: inserts element </a:t>
            </a:r>
            <a:r>
              <a:rPr lang="en-US" altLang="en-US" sz="1800" dirty="0" err="1" smtClean="0"/>
              <a:t>o</a:t>
            </a:r>
            <a:r>
              <a:rPr lang="en-US" altLang="en-US" sz="1800" dirty="0" smtClean="0"/>
              <a:t> at the end of the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dequeue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>: removes and returns the element at the front of the queue</a:t>
            </a:r>
          </a:p>
        </p:txBody>
      </p:sp>
      <p:sp>
        <p:nvSpPr>
          <p:cNvPr id="5735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26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/>
              <a:t>Auxiliary queue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front()</a:t>
            </a:r>
            <a:r>
              <a:rPr lang="en-US" altLang="en-US" sz="2000" dirty="0" smtClean="0"/>
              <a:t>: returns the element at the front without removing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FF0000"/>
                </a:solidFill>
              </a:rPr>
              <a:t>isEmpty</a:t>
            </a:r>
            <a:r>
              <a:rPr lang="en-US" altLang="en-US" sz="2000" dirty="0" smtClean="0">
                <a:solidFill>
                  <a:srgbClr val="FF0000"/>
                </a:solidFill>
              </a:rPr>
              <a:t>()</a:t>
            </a:r>
            <a:r>
              <a:rPr lang="en-US" altLang="en-US" sz="2000" dirty="0" smtClean="0"/>
              <a:t>: returns a Boolean value indicating whether no elements are stored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smtClean="0"/>
              <a:t>Exceptions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Attempting the execution of </a:t>
            </a:r>
            <a:r>
              <a:rPr lang="en-US" altLang="en-US" sz="2000" dirty="0" err="1" smtClean="0"/>
              <a:t>dequeue</a:t>
            </a:r>
            <a:r>
              <a:rPr lang="en-US" altLang="en-US" sz="2000" dirty="0" smtClean="0"/>
              <a:t> or front on an empty queue throws an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EmptyQueueException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7604125" y="228600"/>
          <a:ext cx="1073150" cy="1524000"/>
        </p:xfrm>
        <a:graphic>
          <a:graphicData uri="http://schemas.openxmlformats.org/presentationml/2006/ole">
            <p:oleObj spid="_x0000_s4099" name="Clip" r:id="rId4" imgW="1878480" imgH="3468960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40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/>
      <p:bldP spid="5735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71D86B-C97B-4A52-BA5D-6AFC05BC05B4}" type="slidenum">
              <a:rPr lang="en-US" altLang="en-US" sz="1400">
                <a:solidFill>
                  <a:srgbClr val="000066"/>
                </a:solidFill>
              </a:rPr>
              <a:pPr/>
              <a:t>47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Queues</a:t>
            </a:r>
          </a:p>
        </p:txBody>
      </p:sp>
      <p:sp>
        <p:nvSpPr>
          <p:cNvPr id="593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Describe the output of the following series of queue operations</a:t>
            </a:r>
          </a:p>
          <a:p>
            <a:pPr lvl="1" eaLnBrk="1" hangingPunct="1"/>
            <a:r>
              <a:rPr lang="en-US" altLang="en-US" smtClean="0"/>
              <a:t>enqueue(8)</a:t>
            </a:r>
          </a:p>
          <a:p>
            <a:pPr lvl="1" eaLnBrk="1" hangingPunct="1"/>
            <a:r>
              <a:rPr lang="en-US" altLang="en-US" smtClean="0"/>
              <a:t>enqueue(3)</a:t>
            </a:r>
          </a:p>
          <a:p>
            <a:pPr lvl="1" eaLnBrk="1" hangingPunct="1"/>
            <a:r>
              <a:rPr lang="en-US" altLang="en-US" smtClean="0"/>
              <a:t>dequeue()</a:t>
            </a:r>
          </a:p>
          <a:p>
            <a:pPr lvl="1" eaLnBrk="1" hangingPunct="1"/>
            <a:r>
              <a:rPr lang="en-US" altLang="en-US" smtClean="0"/>
              <a:t>enqueue(2)</a:t>
            </a:r>
          </a:p>
          <a:p>
            <a:pPr lvl="1" eaLnBrk="1" hangingPunct="1"/>
            <a:r>
              <a:rPr lang="en-US" altLang="en-US" smtClean="0"/>
              <a:t>enqueue(5)</a:t>
            </a:r>
          </a:p>
          <a:p>
            <a:pPr lvl="1" eaLnBrk="1" hangingPunct="1"/>
            <a:r>
              <a:rPr lang="en-US" altLang="en-US" smtClean="0"/>
              <a:t>dequeue()</a:t>
            </a:r>
          </a:p>
          <a:p>
            <a:pPr lvl="1" eaLnBrk="1" hangingPunct="1"/>
            <a:r>
              <a:rPr lang="en-US" altLang="en-US" smtClean="0"/>
              <a:t>dequeue()</a:t>
            </a:r>
          </a:p>
          <a:p>
            <a:pPr lvl="1" eaLnBrk="1" hangingPunct="1"/>
            <a:r>
              <a:rPr lang="en-US" altLang="en-US" smtClean="0"/>
              <a:t>enqueue(9)</a:t>
            </a:r>
          </a:p>
          <a:p>
            <a:pPr lvl="1" eaLnBrk="1" hangingPunct="1"/>
            <a:r>
              <a:rPr lang="en-US" altLang="en-US" smtClean="0"/>
              <a:t>enqueue(1)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28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8C2678-CD71-4460-AADF-FAFDBF6584D9}" type="slidenum">
              <a:rPr lang="en-US" altLang="en-US" sz="1400">
                <a:solidFill>
                  <a:srgbClr val="000066"/>
                </a:solidFill>
              </a:rPr>
              <a:pPr/>
              <a:t>48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Queues</a:t>
            </a:r>
          </a:p>
        </p:txBody>
      </p:sp>
      <p:sp>
        <p:nvSpPr>
          <p:cNvPr id="604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Direct applications</a:t>
            </a:r>
          </a:p>
          <a:p>
            <a:pPr lvl="1" eaLnBrk="1" hangingPunct="1"/>
            <a:r>
              <a:rPr lang="en-US" altLang="en-US" dirty="0" smtClean="0"/>
              <a:t>Waiting lines</a:t>
            </a:r>
          </a:p>
          <a:p>
            <a:pPr lvl="1" eaLnBrk="1" hangingPunct="1"/>
            <a:r>
              <a:rPr lang="en-US" altLang="en-US" dirty="0" smtClean="0"/>
              <a:t>Access to shared resources (e.g., printer)</a:t>
            </a:r>
            <a:endParaRPr lang="en-US" altLang="en-US" dirty="0" smtClean="0"/>
          </a:p>
          <a:p>
            <a:pPr eaLnBrk="1" hangingPunct="1">
              <a:buClr>
                <a:schemeClr val="tx1"/>
              </a:buClr>
            </a:pPr>
            <a:endParaRPr lang="en-US" altLang="en-US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dirty="0" smtClean="0"/>
              <a:t>Indirect </a:t>
            </a:r>
            <a:r>
              <a:rPr lang="en-US" altLang="en-US" dirty="0" smtClean="0"/>
              <a:t>applications</a:t>
            </a:r>
          </a:p>
          <a:p>
            <a:pPr lvl="1" eaLnBrk="1" hangingPunct="1"/>
            <a:r>
              <a:rPr lang="en-US" altLang="en-US" dirty="0" smtClean="0"/>
              <a:t>Auxiliary data structure for algorithms</a:t>
            </a:r>
          </a:p>
          <a:p>
            <a:pPr lvl="1" eaLnBrk="1" hangingPunct="1"/>
            <a:r>
              <a:rPr lang="en-US" altLang="en-US" dirty="0" smtClean="0"/>
              <a:t>Component of other data structures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781800" y="228600"/>
          <a:ext cx="1911350" cy="1733550"/>
        </p:xfrm>
        <a:graphic>
          <a:graphicData uri="http://schemas.openxmlformats.org/presentationml/2006/ole">
            <p:oleObj spid="_x0000_s5123" name="Clip" r:id="rId3" imgW="3821760" imgH="3468960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1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9838E0-8BE8-4407-B9E8-A9FAE6B16031}" type="slidenum">
              <a:rPr lang="en-US" altLang="en-US" sz="1400">
                <a:solidFill>
                  <a:srgbClr val="000066"/>
                </a:solidFill>
              </a:rPr>
              <a:pPr/>
              <a:t>49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Queue</a:t>
            </a:r>
          </a:p>
        </p:txBody>
      </p:sp>
      <p:sp>
        <p:nvSpPr>
          <p:cNvPr id="614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467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smtClean="0"/>
              <a:t>Use an array of size </a:t>
            </a:r>
            <a:r>
              <a:rPr lang="en-US" altLang="en-US" sz="2000" b="1" i="1" smtClean="0">
                <a:latin typeface="Times New Roman" charset="0"/>
              </a:rPr>
              <a:t>N</a:t>
            </a:r>
            <a:r>
              <a:rPr lang="en-US" altLang="en-US" sz="2000" smtClean="0"/>
              <a:t> in a circular fashion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smtClean="0"/>
              <a:t>Two variables keep track of the front and rear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i="1" smtClean="0">
                <a:latin typeface="Times New Roman" charset="0"/>
              </a:rPr>
              <a:t>f</a:t>
            </a:r>
            <a:r>
              <a:rPr lang="en-US" altLang="en-US" sz="1800" smtClean="0"/>
              <a:t> 	index of the front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i="1" smtClean="0">
                <a:latin typeface="Times New Roman" charset="0"/>
              </a:rPr>
              <a:t>r</a:t>
            </a:r>
            <a:r>
              <a:rPr lang="en-US" altLang="en-US" sz="1800" smtClean="0"/>
              <a:t>	index immediately past the rear element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smtClean="0"/>
              <a:t>Array location </a:t>
            </a:r>
            <a:r>
              <a:rPr lang="en-US" altLang="en-US" sz="2000" b="1" i="1" smtClean="0">
                <a:latin typeface="Times New Roman" charset="0"/>
              </a:rPr>
              <a:t>r</a:t>
            </a:r>
            <a:r>
              <a:rPr lang="en-US" altLang="en-US" sz="2000" smtClean="0"/>
              <a:t> is kept empty</a:t>
            </a:r>
          </a:p>
        </p:txBody>
      </p:sp>
      <p:grpSp>
        <p:nvGrpSpPr>
          <p:cNvPr id="61445" name="Group 4"/>
          <p:cNvGrpSpPr>
            <a:grpSpLocks/>
          </p:cNvGrpSpPr>
          <p:nvPr/>
        </p:nvGrpSpPr>
        <p:grpSpPr bwMode="auto">
          <a:xfrm>
            <a:off x="1524000" y="4122738"/>
            <a:ext cx="5638800" cy="758825"/>
            <a:chOff x="960" y="2597"/>
            <a:chExt cx="3552" cy="478"/>
          </a:xfrm>
        </p:grpSpPr>
        <p:sp>
          <p:nvSpPr>
            <p:cNvPr id="61472" name="Rectangle 5"/>
            <p:cNvSpPr>
              <a:spLocks noChangeArrowheads="1"/>
            </p:cNvSpPr>
            <p:nvPr/>
          </p:nvSpPr>
          <p:spPr bwMode="auto">
            <a:xfrm>
              <a:off x="960" y="2597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latin typeface="Times New Roman" charset="0"/>
                </a:rPr>
                <a:t>Q</a:t>
              </a:r>
              <a:endParaRPr lang="en-US" altLang="en-US" b="1"/>
            </a:p>
          </p:txBody>
        </p:sp>
        <p:sp>
          <p:nvSpPr>
            <p:cNvPr id="61473" name="Rectangle 6"/>
            <p:cNvSpPr>
              <a:spLocks noChangeArrowheads="1"/>
            </p:cNvSpPr>
            <p:nvPr/>
          </p:nvSpPr>
          <p:spPr bwMode="auto">
            <a:xfrm>
              <a:off x="1296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0</a:t>
              </a:r>
              <a:endParaRPr lang="en-US" altLang="en-US"/>
            </a:p>
          </p:txBody>
        </p:sp>
        <p:sp>
          <p:nvSpPr>
            <p:cNvPr id="61474" name="Rectangle 7"/>
            <p:cNvSpPr>
              <a:spLocks noChangeArrowheads="1"/>
            </p:cNvSpPr>
            <p:nvPr/>
          </p:nvSpPr>
          <p:spPr bwMode="auto">
            <a:xfrm>
              <a:off x="1488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1</a:t>
              </a:r>
              <a:endParaRPr lang="en-US" altLang="en-US"/>
            </a:p>
          </p:txBody>
        </p:sp>
        <p:sp>
          <p:nvSpPr>
            <p:cNvPr id="61475" name="Rectangle 8"/>
            <p:cNvSpPr>
              <a:spLocks noChangeArrowheads="1"/>
            </p:cNvSpPr>
            <p:nvPr/>
          </p:nvSpPr>
          <p:spPr bwMode="auto">
            <a:xfrm>
              <a:off x="1680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2</a:t>
              </a:r>
              <a:endParaRPr lang="en-US" altLang="en-US"/>
            </a:p>
          </p:txBody>
        </p:sp>
        <p:sp>
          <p:nvSpPr>
            <p:cNvPr id="61476" name="Rectangle 9"/>
            <p:cNvSpPr>
              <a:spLocks noChangeArrowheads="1"/>
            </p:cNvSpPr>
            <p:nvPr/>
          </p:nvSpPr>
          <p:spPr bwMode="auto">
            <a:xfrm>
              <a:off x="393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latin typeface="Times New Roman" charset="0"/>
                </a:rPr>
                <a:t>r</a:t>
              </a:r>
              <a:endParaRPr lang="en-US" altLang="en-US" b="1"/>
            </a:p>
          </p:txBody>
        </p:sp>
        <p:sp>
          <p:nvSpPr>
            <p:cNvPr id="61477" name="Rectangle 10"/>
            <p:cNvSpPr>
              <a:spLocks noChangeArrowheads="1"/>
            </p:cNvSpPr>
            <p:nvPr/>
          </p:nvSpPr>
          <p:spPr bwMode="auto">
            <a:xfrm>
              <a:off x="201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latin typeface="Times New Roman" charset="0"/>
                </a:rPr>
                <a:t>f</a:t>
              </a:r>
              <a:endParaRPr lang="en-US" altLang="en-US" b="1"/>
            </a:p>
          </p:txBody>
        </p:sp>
        <p:sp>
          <p:nvSpPr>
            <p:cNvPr id="61478" name="Rectangle 11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479" name="Rectangle 12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0" name="Rectangle 13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1" name="Rectangle 14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2" name="Rectangle 15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3" name="Rectangle 16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4" name="Rectangle 17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5" name="Rectangle 18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6" name="Rectangle 19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7" name="Rectangle 20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8" name="Rectangle 21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89" name="Rectangle 22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0" name="Rectangle 23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1" name="Rectangle 24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2" name="Rectangle 25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3" name="Rectangle 26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94" name="Rectangle 27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39" name="Text Box 28"/>
          <p:cNvSpPr txBox="1">
            <a:spLocks noChangeArrowheads="1"/>
          </p:cNvSpPr>
          <p:nvPr/>
        </p:nvSpPr>
        <p:spPr bwMode="auto">
          <a:xfrm>
            <a:off x="3089275" y="3665538"/>
            <a:ext cx="25098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2D2DB9"/>
                </a:solidFill>
              </a:rPr>
              <a:t>normal configuration</a:t>
            </a:r>
          </a:p>
        </p:txBody>
      </p:sp>
      <p:grpSp>
        <p:nvGrpSpPr>
          <p:cNvPr id="61447" name="Group 29"/>
          <p:cNvGrpSpPr>
            <a:grpSpLocks/>
          </p:cNvGrpSpPr>
          <p:nvPr/>
        </p:nvGrpSpPr>
        <p:grpSpPr bwMode="auto">
          <a:xfrm>
            <a:off x="1524000" y="5570538"/>
            <a:ext cx="5638800" cy="758825"/>
            <a:chOff x="960" y="3360"/>
            <a:chExt cx="3552" cy="478"/>
          </a:xfrm>
        </p:grpSpPr>
        <p:sp>
          <p:nvSpPr>
            <p:cNvPr id="61449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1450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1451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1452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1453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1454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1455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456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7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8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9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0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1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2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3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4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5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6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7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8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9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70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48" name="Text Box 53"/>
          <p:cNvSpPr txBox="1">
            <a:spLocks noChangeArrowheads="1"/>
          </p:cNvSpPr>
          <p:nvPr/>
        </p:nvSpPr>
        <p:spPr bwMode="auto">
          <a:xfrm>
            <a:off x="2541588" y="5113338"/>
            <a:ext cx="36052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2D2DB9"/>
                </a:solidFill>
              </a:rPr>
              <a:t>wrapped-around configuration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07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Dealing with data…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use it ?</a:t>
            </a:r>
          </a:p>
          <a:p>
            <a:r>
              <a:rPr lang="en-US" sz="4000" dirty="0" smtClean="0"/>
              <a:t>How to store it ?</a:t>
            </a:r>
          </a:p>
          <a:p>
            <a:r>
              <a:rPr lang="en-US" sz="4000" dirty="0" smtClean="0"/>
              <a:t>How to process it ?</a:t>
            </a:r>
          </a:p>
          <a:p>
            <a:r>
              <a:rPr lang="en-US" sz="4000" dirty="0" smtClean="0"/>
              <a:t>How to gain “knowledge” from it ?</a:t>
            </a:r>
          </a:p>
          <a:p>
            <a:r>
              <a:rPr lang="en-US" sz="4000" dirty="0" smtClean="0"/>
              <a:t>How to keep it secret?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006B95-0F13-4F57-B44C-7DE73CA8EC93}" type="slidenum">
              <a:rPr lang="en-US" altLang="en-US" sz="1400">
                <a:solidFill>
                  <a:srgbClr val="000066"/>
                </a:solidFill>
              </a:rPr>
              <a:pPr/>
              <a:t>50</a:t>
            </a:fld>
            <a:endParaRPr lang="en-US" altLang="en-US" sz="1400" dirty="0">
              <a:solidFill>
                <a:srgbClr val="000066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 Operations</a:t>
            </a:r>
          </a:p>
        </p:txBody>
      </p:sp>
      <p:sp>
        <p:nvSpPr>
          <p:cNvPr id="624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3352800" cy="1905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We use the modulo operator (remainder of division)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343400" y="1676400"/>
            <a:ext cx="4419600" cy="1631216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dirty="0">
                <a:latin typeface="Courier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urier" charset="0"/>
              </a:rPr>
              <a:t>size()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Courier" charset="0"/>
                <a:sym typeface="Symbol" charset="2"/>
              </a:rPr>
              <a:t>return</a:t>
            </a:r>
            <a:r>
              <a:rPr lang="en-US" altLang="en-US" dirty="0">
                <a:latin typeface="Courier" charset="0"/>
                <a:sym typeface="Symbol" charset="2"/>
              </a:rPr>
              <a:t> </a:t>
            </a:r>
            <a:r>
              <a:rPr lang="en-US" altLang="en-US" dirty="0">
                <a:solidFill>
                  <a:srgbClr val="40458C"/>
                </a:solidFill>
                <a:latin typeface="Courier" charset="0"/>
                <a:sym typeface="Symbol" charset="2"/>
              </a:rPr>
              <a:t>(N</a:t>
            </a:r>
            <a:r>
              <a:rPr lang="en-US" altLang="en-US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 + </a:t>
            </a:r>
            <a:r>
              <a:rPr lang="en-US" altLang="en-US" dirty="0" err="1" smtClean="0">
                <a:solidFill>
                  <a:srgbClr val="40458C"/>
                </a:solidFill>
                <a:latin typeface="Courier" charset="0"/>
                <a:sym typeface="Symbol" charset="2"/>
              </a:rPr>
              <a:t>r</a:t>
            </a:r>
            <a:r>
              <a:rPr lang="en-US" altLang="en-US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 – </a:t>
            </a:r>
            <a:r>
              <a:rPr lang="en-US" altLang="en-US" dirty="0" err="1" smtClean="0">
                <a:solidFill>
                  <a:srgbClr val="40458C"/>
                </a:solidFill>
                <a:latin typeface="Courier" charset="0"/>
                <a:sym typeface="Symbol" charset="2"/>
              </a:rPr>
              <a:t>f</a:t>
            </a:r>
            <a:r>
              <a:rPr lang="en-US" altLang="en-US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) </a:t>
            </a:r>
            <a:r>
              <a:rPr lang="en-US" altLang="en-US" dirty="0">
                <a:solidFill>
                  <a:srgbClr val="40458C"/>
                </a:solidFill>
                <a:latin typeface="Courier" charset="0"/>
                <a:sym typeface="Symbol" charset="2"/>
              </a:rPr>
              <a:t>mod N</a:t>
            </a:r>
          </a:p>
          <a:p>
            <a:endParaRPr lang="en-US" altLang="en-US" dirty="0">
              <a:solidFill>
                <a:schemeClr val="tx2"/>
              </a:solidFill>
              <a:latin typeface="Courier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dirty="0">
                <a:latin typeface="Courier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ourier" charset="0"/>
              </a:rPr>
              <a:t>isEmpty</a:t>
            </a:r>
            <a:r>
              <a:rPr lang="en-US" altLang="en-US" dirty="0">
                <a:solidFill>
                  <a:srgbClr val="FF0000"/>
                </a:solidFill>
                <a:latin typeface="Courier" charset="0"/>
              </a:rPr>
              <a:t>()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urier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Courier" charset="0"/>
                <a:sym typeface="Symbol" charset="2"/>
              </a:rPr>
              <a:t>return</a:t>
            </a:r>
            <a:r>
              <a:rPr lang="en-US" altLang="en-US" dirty="0">
                <a:latin typeface="Courier" charset="0"/>
                <a:sym typeface="Symbol" charset="2"/>
              </a:rPr>
              <a:t> </a:t>
            </a:r>
            <a:r>
              <a:rPr lang="en-US" altLang="en-US" dirty="0">
                <a:solidFill>
                  <a:srgbClr val="40458C"/>
                </a:solidFill>
                <a:latin typeface="Courier" charset="0"/>
                <a:sym typeface="Symbol" charset="2"/>
              </a:rPr>
              <a:t>(</a:t>
            </a:r>
            <a:r>
              <a:rPr lang="en-US" altLang="en-US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f</a:t>
            </a:r>
            <a:r>
              <a:rPr lang="en-US" altLang="en-US" dirty="0">
                <a:solidFill>
                  <a:srgbClr val="40458C"/>
                </a:solidFill>
                <a:latin typeface="Courier" charset="0"/>
                <a:sym typeface="Symbol" charset="2"/>
              </a:rPr>
              <a:t> = </a:t>
            </a:r>
            <a:r>
              <a:rPr lang="en-US" altLang="en-US" dirty="0" err="1" smtClean="0">
                <a:solidFill>
                  <a:srgbClr val="40458C"/>
                </a:solidFill>
                <a:latin typeface="Courier" charset="0"/>
                <a:sym typeface="Symbol" charset="2"/>
              </a:rPr>
              <a:t>r</a:t>
            </a:r>
            <a:r>
              <a:rPr lang="en-US" altLang="en-US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)</a:t>
            </a:r>
            <a:endParaRPr lang="en-US" altLang="en-US" dirty="0">
              <a:solidFill>
                <a:srgbClr val="40458C"/>
              </a:solidFill>
              <a:latin typeface="Courier" charset="0"/>
              <a:sym typeface="Symbol" charset="2"/>
            </a:endParaRPr>
          </a:p>
        </p:txBody>
      </p:sp>
      <p:grpSp>
        <p:nvGrpSpPr>
          <p:cNvPr id="62470" name="Group 5"/>
          <p:cNvGrpSpPr>
            <a:grpSpLocks/>
          </p:cNvGrpSpPr>
          <p:nvPr/>
        </p:nvGrpSpPr>
        <p:grpSpPr bwMode="auto">
          <a:xfrm>
            <a:off x="1524000" y="4198938"/>
            <a:ext cx="5638800" cy="758825"/>
            <a:chOff x="960" y="2597"/>
            <a:chExt cx="3552" cy="478"/>
          </a:xfrm>
        </p:grpSpPr>
        <p:sp>
          <p:nvSpPr>
            <p:cNvPr id="62495" name="Rectangle 6"/>
            <p:cNvSpPr>
              <a:spLocks noChangeArrowheads="1"/>
            </p:cNvSpPr>
            <p:nvPr/>
          </p:nvSpPr>
          <p:spPr bwMode="auto">
            <a:xfrm>
              <a:off x="960" y="2597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2496" name="Rectangle 7"/>
            <p:cNvSpPr>
              <a:spLocks noChangeArrowheads="1"/>
            </p:cNvSpPr>
            <p:nvPr/>
          </p:nvSpPr>
          <p:spPr bwMode="auto">
            <a:xfrm>
              <a:off x="1296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2497" name="Rectangle 8"/>
            <p:cNvSpPr>
              <a:spLocks noChangeArrowheads="1"/>
            </p:cNvSpPr>
            <p:nvPr/>
          </p:nvSpPr>
          <p:spPr bwMode="auto">
            <a:xfrm>
              <a:off x="1488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2498" name="Rectangle 9"/>
            <p:cNvSpPr>
              <a:spLocks noChangeArrowheads="1"/>
            </p:cNvSpPr>
            <p:nvPr/>
          </p:nvSpPr>
          <p:spPr bwMode="auto">
            <a:xfrm>
              <a:off x="1680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2499" name="Rectangle 10"/>
            <p:cNvSpPr>
              <a:spLocks noChangeArrowheads="1"/>
            </p:cNvSpPr>
            <p:nvPr/>
          </p:nvSpPr>
          <p:spPr bwMode="auto">
            <a:xfrm>
              <a:off x="393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2500" name="Rectangle 11"/>
            <p:cNvSpPr>
              <a:spLocks noChangeArrowheads="1"/>
            </p:cNvSpPr>
            <p:nvPr/>
          </p:nvSpPr>
          <p:spPr bwMode="auto">
            <a:xfrm>
              <a:off x="201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2501" name="Rectangle 12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2502" name="Rectangle 13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3" name="Rectangle 14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4" name="Rectangle 15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5" name="Rectangle 16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6" name="Rectangle 17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7" name="Rectangle 18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8" name="Rectangle 19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09" name="Rectangle 20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0" name="Rectangle 21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1" name="Rectangle 22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2" name="Rectangle 23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3" name="Rectangle 24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4" name="Rectangle 25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5" name="Rectangle 26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6" name="Rectangle 27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517" name="Rectangle 28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2471" name="Group 29"/>
          <p:cNvGrpSpPr>
            <a:grpSpLocks/>
          </p:cNvGrpSpPr>
          <p:nvPr/>
        </p:nvGrpSpPr>
        <p:grpSpPr bwMode="auto">
          <a:xfrm>
            <a:off x="1524000" y="5181600"/>
            <a:ext cx="5638800" cy="758825"/>
            <a:chOff x="960" y="3360"/>
            <a:chExt cx="3552" cy="478"/>
          </a:xfrm>
        </p:grpSpPr>
        <p:sp>
          <p:nvSpPr>
            <p:cNvPr id="62472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2473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2474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2475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2476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2477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2478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2479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0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1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2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3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4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5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6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7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8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9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0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1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2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3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4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1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CDD35F0-F074-4DC8-8B3A-FFF554BB1B75}" type="slidenum">
              <a:rPr lang="en-US" altLang="en-US" sz="1400">
                <a:solidFill>
                  <a:srgbClr val="000066"/>
                </a:solidFill>
              </a:rPr>
              <a:pPr/>
              <a:t>51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 Operations (cont.)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4495800" y="1600200"/>
            <a:ext cx="4267200" cy="1754327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sz="1800" dirty="0">
                <a:latin typeface="Courier" charset="0"/>
              </a:rPr>
              <a:t>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</a:rPr>
              <a:t>enqueue(o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)</a:t>
            </a:r>
          </a:p>
          <a:p>
            <a:r>
              <a:rPr lang="en-US" altLang="en-US" sz="1800" dirty="0">
                <a:latin typeface="Courier" charset="0"/>
                <a:sym typeface="Symbol" charset="2"/>
              </a:rPr>
              <a:t>	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if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size()</a:t>
            </a:r>
            <a:r>
              <a:rPr lang="en-US" altLang="en-US" sz="1800" dirty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N</a:t>
            </a:r>
            <a:r>
              <a:rPr lang="en-US" altLang="en-US" sz="1800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-</a:t>
            </a:r>
            <a:r>
              <a:rPr lang="en-US" altLang="en-US" sz="1800" dirty="0" smtClean="0">
                <a:solidFill>
                  <a:srgbClr val="40458C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1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then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		throw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FullQueueException</a:t>
            </a:r>
            <a:endParaRPr lang="en-US" altLang="en-US" sz="1800" dirty="0">
              <a:solidFill>
                <a:srgbClr val="40458C"/>
              </a:solidFill>
              <a:latin typeface="Courier" charset="0"/>
              <a:sym typeface="Symbol" charset="2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else 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endParaRPr lang="en-US" altLang="en-US" sz="1800" dirty="0">
              <a:latin typeface="Courier" charset="0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	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Q[r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]</a:t>
            </a:r>
            <a:r>
              <a:rPr lang="en-US" altLang="en-US" sz="1800" dirty="0" smtClean="0">
                <a:solidFill>
                  <a:schemeClr val="accent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o</a:t>
            </a:r>
            <a:endParaRPr lang="en-US" altLang="en-US" sz="1800" dirty="0">
              <a:solidFill>
                <a:srgbClr val="40458C"/>
              </a:solidFill>
              <a:latin typeface="Courier" charset="0"/>
              <a:sym typeface="Symbol" charset="2"/>
            </a:endParaRPr>
          </a:p>
          <a:p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		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</a:rPr>
              <a:t>r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(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r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 + 1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)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 mod N</a:t>
            </a:r>
          </a:p>
        </p:txBody>
      </p:sp>
      <p:sp>
        <p:nvSpPr>
          <p:cNvPr id="6349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3733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smtClean="0"/>
              <a:t>Operation enqueue throws an exception if the array is full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smtClean="0"/>
              <a:t>This exception is implementation-dependent</a:t>
            </a:r>
          </a:p>
        </p:txBody>
      </p:sp>
      <p:grpSp>
        <p:nvGrpSpPr>
          <p:cNvPr id="63495" name="Group 6"/>
          <p:cNvGrpSpPr>
            <a:grpSpLocks/>
          </p:cNvGrpSpPr>
          <p:nvPr/>
        </p:nvGrpSpPr>
        <p:grpSpPr bwMode="auto">
          <a:xfrm>
            <a:off x="1524000" y="4198938"/>
            <a:ext cx="5638800" cy="758825"/>
            <a:chOff x="960" y="2597"/>
            <a:chExt cx="3552" cy="478"/>
          </a:xfrm>
        </p:grpSpPr>
        <p:sp>
          <p:nvSpPr>
            <p:cNvPr id="63520" name="Rectangle 7"/>
            <p:cNvSpPr>
              <a:spLocks noChangeArrowheads="1"/>
            </p:cNvSpPr>
            <p:nvPr/>
          </p:nvSpPr>
          <p:spPr bwMode="auto">
            <a:xfrm>
              <a:off x="960" y="2597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3521" name="Rectangle 8"/>
            <p:cNvSpPr>
              <a:spLocks noChangeArrowheads="1"/>
            </p:cNvSpPr>
            <p:nvPr/>
          </p:nvSpPr>
          <p:spPr bwMode="auto">
            <a:xfrm>
              <a:off x="1296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3522" name="Rectangle 9"/>
            <p:cNvSpPr>
              <a:spLocks noChangeArrowheads="1"/>
            </p:cNvSpPr>
            <p:nvPr/>
          </p:nvSpPr>
          <p:spPr bwMode="auto">
            <a:xfrm>
              <a:off x="1488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3523" name="Rectangle 10"/>
            <p:cNvSpPr>
              <a:spLocks noChangeArrowheads="1"/>
            </p:cNvSpPr>
            <p:nvPr/>
          </p:nvSpPr>
          <p:spPr bwMode="auto">
            <a:xfrm>
              <a:off x="1680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3524" name="Rectangle 11"/>
            <p:cNvSpPr>
              <a:spLocks noChangeArrowheads="1"/>
            </p:cNvSpPr>
            <p:nvPr/>
          </p:nvSpPr>
          <p:spPr bwMode="auto">
            <a:xfrm>
              <a:off x="393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3525" name="Rectangle 12"/>
            <p:cNvSpPr>
              <a:spLocks noChangeArrowheads="1"/>
            </p:cNvSpPr>
            <p:nvPr/>
          </p:nvSpPr>
          <p:spPr bwMode="auto">
            <a:xfrm>
              <a:off x="201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3526" name="Rectangle 13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7" name="Rectangle 14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8" name="Rectangle 15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29" name="Rectangle 16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0" name="Rectangle 17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1" name="Rectangle 18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2" name="Rectangle 19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3" name="Rectangle 20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4" name="Rectangle 21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5" name="Rectangle 22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6" name="Rectangle 23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7" name="Rectangle 24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8" name="Rectangle 25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39" name="Rectangle 26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0" name="Rectangle 27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1" name="Rectangle 28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42" name="Rectangle 29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3496" name="Group 30"/>
          <p:cNvGrpSpPr>
            <a:grpSpLocks/>
          </p:cNvGrpSpPr>
          <p:nvPr/>
        </p:nvGrpSpPr>
        <p:grpSpPr bwMode="auto">
          <a:xfrm>
            <a:off x="1524000" y="5181600"/>
            <a:ext cx="5638800" cy="758825"/>
            <a:chOff x="960" y="3360"/>
            <a:chExt cx="3552" cy="478"/>
          </a:xfrm>
        </p:grpSpPr>
        <p:sp>
          <p:nvSpPr>
            <p:cNvPr id="63497" name="Rectangle 31"/>
            <p:cNvSpPr>
              <a:spLocks noChangeArrowheads="1"/>
            </p:cNvSpPr>
            <p:nvPr/>
          </p:nvSpPr>
          <p:spPr bwMode="auto">
            <a:xfrm>
              <a:off x="960" y="336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3498" name="Rectangle 32"/>
            <p:cNvSpPr>
              <a:spLocks noChangeArrowheads="1"/>
            </p:cNvSpPr>
            <p:nvPr/>
          </p:nvSpPr>
          <p:spPr bwMode="auto">
            <a:xfrm>
              <a:off x="1296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3499" name="Rectangle 33"/>
            <p:cNvSpPr>
              <a:spLocks noChangeArrowheads="1"/>
            </p:cNvSpPr>
            <p:nvPr/>
          </p:nvSpPr>
          <p:spPr bwMode="auto">
            <a:xfrm>
              <a:off x="1488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3500" name="Rectangle 34"/>
            <p:cNvSpPr>
              <a:spLocks noChangeArrowheads="1"/>
            </p:cNvSpPr>
            <p:nvPr/>
          </p:nvSpPr>
          <p:spPr bwMode="auto">
            <a:xfrm>
              <a:off x="1680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3501" name="Rectangle 35"/>
            <p:cNvSpPr>
              <a:spLocks noChangeArrowheads="1"/>
            </p:cNvSpPr>
            <p:nvPr/>
          </p:nvSpPr>
          <p:spPr bwMode="auto">
            <a:xfrm>
              <a:off x="3360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3502" name="Rectangle 36"/>
            <p:cNvSpPr>
              <a:spLocks noChangeArrowheads="1"/>
            </p:cNvSpPr>
            <p:nvPr/>
          </p:nvSpPr>
          <p:spPr bwMode="auto">
            <a:xfrm>
              <a:off x="2016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3503" name="Rectangle 37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04" name="Rectangle 38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5" name="Rectangle 39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6" name="Rectangle 40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7" name="Rectangle 41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8" name="Rectangle 42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09" name="Rectangle 43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0" name="Rectangle 44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1" name="Rectangle 45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2" name="Rectangle 46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3" name="Rectangle 47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4" name="Rectangle 48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5" name="Rectangle 49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6" name="Rectangle 50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7" name="Rectangle 51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8" name="Rectangle 52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9" name="Rectangle 53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99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0C59B90-28E6-4BBC-A3DD-7C7A0AFD44D3}" type="slidenum">
              <a:rPr lang="en-US" altLang="en-US" sz="1400">
                <a:solidFill>
                  <a:srgbClr val="000066"/>
                </a:solidFill>
              </a:rPr>
              <a:pPr/>
              <a:t>52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Queue Operations (cont.)</a:t>
            </a:r>
          </a:p>
        </p:txBody>
      </p:sp>
      <p:sp>
        <p:nvSpPr>
          <p:cNvPr id="6451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429000" cy="2209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Operation dequeue throws an exception if the queue is empty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mtClean="0"/>
              <a:t>This exception is specified in the queue ADT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19600" cy="2031325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</a:rPr>
              <a:t>Algorithm</a:t>
            </a:r>
            <a:r>
              <a:rPr lang="en-US" altLang="en-US" sz="1800" dirty="0">
                <a:latin typeface="Courier" charset="0"/>
              </a:rPr>
              <a:t>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</a:rPr>
              <a:t>dequeue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()</a:t>
            </a:r>
          </a:p>
          <a:p>
            <a:r>
              <a:rPr lang="en-US" altLang="en-US" sz="1800" dirty="0">
                <a:latin typeface="Courier" charset="0"/>
                <a:sym typeface="Symbol" charset="2"/>
              </a:rPr>
              <a:t>	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if</a:t>
            </a:r>
            <a:r>
              <a:rPr lang="en-US" altLang="en-US" sz="1800" dirty="0"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</a:rPr>
              <a:t>isEmpty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()</a:t>
            </a:r>
            <a:r>
              <a:rPr lang="en-US" altLang="en-US" sz="1800" dirty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then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		throw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EmptyQueueException</a:t>
            </a:r>
            <a:endParaRPr lang="en-US" altLang="en-US" sz="1800" dirty="0">
              <a:solidFill>
                <a:srgbClr val="40458C"/>
              </a:solidFill>
              <a:latin typeface="Courier" charset="0"/>
              <a:sym typeface="Symbol" charset="2"/>
            </a:endParaRP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else</a:t>
            </a:r>
            <a:endParaRPr lang="en-US" altLang="en-US" sz="1800" dirty="0">
              <a:latin typeface="Courier" charset="0"/>
              <a:sym typeface="Symbol" charset="2"/>
            </a:endParaRPr>
          </a:p>
          <a:p>
            <a:r>
              <a:rPr lang="en-US" altLang="en-US" sz="1800" dirty="0">
                <a:latin typeface="Courier" charset="0"/>
                <a:sym typeface="Symbol" charset="2"/>
              </a:rPr>
              <a:t>		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</a:rPr>
              <a:t>o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Q</a:t>
            </a:r>
            <a:r>
              <a:rPr lang="en-US" altLang="en-US" sz="1800" dirty="0" err="1" smtClean="0">
                <a:solidFill>
                  <a:srgbClr val="40458C"/>
                </a:solidFill>
                <a:latin typeface="Courier" charset="0"/>
                <a:sym typeface="Symbol" charset="2"/>
              </a:rPr>
              <a:t>[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f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]</a:t>
            </a:r>
            <a:endParaRPr lang="en-US" altLang="en-US" sz="1800" dirty="0">
              <a:solidFill>
                <a:srgbClr val="40458C"/>
              </a:solidFill>
              <a:latin typeface="Courier" charset="0"/>
            </a:endParaRPr>
          </a:p>
          <a:p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		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</a:rPr>
              <a:t>f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=</a:t>
            </a:r>
            <a:r>
              <a:rPr lang="en-US" altLang="en-US" sz="1800" dirty="0" smtClean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(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f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 + 1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</a:rPr>
              <a:t>)</a:t>
            </a:r>
            <a:r>
              <a:rPr lang="en-US" altLang="en-US" sz="1800" dirty="0">
                <a:solidFill>
                  <a:srgbClr val="40458C"/>
                </a:solidFill>
                <a:latin typeface="Courier" charset="0"/>
                <a:sym typeface="Symbol" charset="2"/>
              </a:rPr>
              <a:t> mod N</a:t>
            </a:r>
          </a:p>
          <a:p>
            <a:r>
              <a:rPr lang="en-US" altLang="en-US" sz="1800" dirty="0">
                <a:solidFill>
                  <a:schemeClr val="accent2"/>
                </a:solidFill>
                <a:latin typeface="Courier" charset="0"/>
                <a:sym typeface="Symbol" charset="2"/>
              </a:rPr>
              <a:t>		</a:t>
            </a:r>
            <a:r>
              <a:rPr lang="en-US" altLang="en-US" sz="1800" dirty="0">
                <a:solidFill>
                  <a:srgbClr val="000000"/>
                </a:solidFill>
                <a:latin typeface="Courier" charset="0"/>
                <a:sym typeface="Symbol" charset="2"/>
              </a:rPr>
              <a:t>return</a:t>
            </a:r>
            <a:r>
              <a:rPr lang="en-US" altLang="en-US" sz="1800" dirty="0">
                <a:solidFill>
                  <a:schemeClr val="tx2"/>
                </a:solidFill>
                <a:latin typeface="Courier" charset="0"/>
                <a:sym typeface="Symbol" charset="2"/>
              </a:rPr>
              <a:t> </a:t>
            </a:r>
            <a:r>
              <a:rPr lang="en-US" altLang="en-US" sz="1800" dirty="0" err="1">
                <a:solidFill>
                  <a:srgbClr val="40458C"/>
                </a:solidFill>
                <a:latin typeface="Courier" charset="0"/>
                <a:sym typeface="Symbol" charset="2"/>
              </a:rPr>
              <a:t>o</a:t>
            </a:r>
            <a:endParaRPr lang="en-US" altLang="en-US" sz="1800" dirty="0">
              <a:solidFill>
                <a:srgbClr val="40458C"/>
              </a:solidFill>
              <a:latin typeface="Courier" charset="0"/>
              <a:sym typeface="Symbol" charset="2"/>
            </a:endParaRPr>
          </a:p>
        </p:txBody>
      </p:sp>
      <p:grpSp>
        <p:nvGrpSpPr>
          <p:cNvPr id="64518" name="Group 5"/>
          <p:cNvGrpSpPr>
            <a:grpSpLocks/>
          </p:cNvGrpSpPr>
          <p:nvPr/>
        </p:nvGrpSpPr>
        <p:grpSpPr bwMode="auto">
          <a:xfrm>
            <a:off x="1371600" y="4511675"/>
            <a:ext cx="5638800" cy="758825"/>
            <a:chOff x="960" y="2597"/>
            <a:chExt cx="3552" cy="478"/>
          </a:xfrm>
        </p:grpSpPr>
        <p:sp>
          <p:nvSpPr>
            <p:cNvPr id="64543" name="Rectangle 6"/>
            <p:cNvSpPr>
              <a:spLocks noChangeArrowheads="1"/>
            </p:cNvSpPr>
            <p:nvPr/>
          </p:nvSpPr>
          <p:spPr bwMode="auto">
            <a:xfrm>
              <a:off x="960" y="2597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4544" name="Rectangle 7"/>
            <p:cNvSpPr>
              <a:spLocks noChangeArrowheads="1"/>
            </p:cNvSpPr>
            <p:nvPr/>
          </p:nvSpPr>
          <p:spPr bwMode="auto">
            <a:xfrm>
              <a:off x="1296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4545" name="Rectangle 8"/>
            <p:cNvSpPr>
              <a:spLocks noChangeArrowheads="1"/>
            </p:cNvSpPr>
            <p:nvPr/>
          </p:nvSpPr>
          <p:spPr bwMode="auto">
            <a:xfrm>
              <a:off x="1488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4546" name="Rectangle 9"/>
            <p:cNvSpPr>
              <a:spLocks noChangeArrowheads="1"/>
            </p:cNvSpPr>
            <p:nvPr/>
          </p:nvSpPr>
          <p:spPr bwMode="auto">
            <a:xfrm>
              <a:off x="1680" y="2842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4547" name="Rectangle 10"/>
            <p:cNvSpPr>
              <a:spLocks noChangeArrowheads="1"/>
            </p:cNvSpPr>
            <p:nvPr/>
          </p:nvSpPr>
          <p:spPr bwMode="auto">
            <a:xfrm>
              <a:off x="393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4548" name="Rectangle 11"/>
            <p:cNvSpPr>
              <a:spLocks noChangeArrowheads="1"/>
            </p:cNvSpPr>
            <p:nvPr/>
          </p:nvSpPr>
          <p:spPr bwMode="auto">
            <a:xfrm>
              <a:off x="2016" y="2842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4549" name="Rectangle 12"/>
            <p:cNvSpPr>
              <a:spLocks noChangeArrowheads="1"/>
            </p:cNvSpPr>
            <p:nvPr/>
          </p:nvSpPr>
          <p:spPr bwMode="auto">
            <a:xfrm>
              <a:off x="124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550" name="Rectangle 13"/>
            <p:cNvSpPr>
              <a:spLocks noChangeArrowheads="1"/>
            </p:cNvSpPr>
            <p:nvPr/>
          </p:nvSpPr>
          <p:spPr bwMode="auto">
            <a:xfrm>
              <a:off x="144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1" name="Rectangle 14"/>
            <p:cNvSpPr>
              <a:spLocks noChangeArrowheads="1"/>
            </p:cNvSpPr>
            <p:nvPr/>
          </p:nvSpPr>
          <p:spPr bwMode="auto">
            <a:xfrm>
              <a:off x="1632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2" name="Rectangle 15"/>
            <p:cNvSpPr>
              <a:spLocks noChangeArrowheads="1"/>
            </p:cNvSpPr>
            <p:nvPr/>
          </p:nvSpPr>
          <p:spPr bwMode="auto">
            <a:xfrm>
              <a:off x="1824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3" name="Rectangle 16"/>
            <p:cNvSpPr>
              <a:spLocks noChangeArrowheads="1"/>
            </p:cNvSpPr>
            <p:nvPr/>
          </p:nvSpPr>
          <p:spPr bwMode="auto">
            <a:xfrm>
              <a:off x="201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4" name="Rectangle 17"/>
            <p:cNvSpPr>
              <a:spLocks noChangeArrowheads="1"/>
            </p:cNvSpPr>
            <p:nvPr/>
          </p:nvSpPr>
          <p:spPr bwMode="auto">
            <a:xfrm>
              <a:off x="220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5" name="Rectangle 18"/>
            <p:cNvSpPr>
              <a:spLocks noChangeArrowheads="1"/>
            </p:cNvSpPr>
            <p:nvPr/>
          </p:nvSpPr>
          <p:spPr bwMode="auto">
            <a:xfrm>
              <a:off x="240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6" name="Rectangle 19"/>
            <p:cNvSpPr>
              <a:spLocks noChangeArrowheads="1"/>
            </p:cNvSpPr>
            <p:nvPr/>
          </p:nvSpPr>
          <p:spPr bwMode="auto">
            <a:xfrm>
              <a:off x="259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7" name="Rectangle 20"/>
            <p:cNvSpPr>
              <a:spLocks noChangeArrowheads="1"/>
            </p:cNvSpPr>
            <p:nvPr/>
          </p:nvSpPr>
          <p:spPr bwMode="auto">
            <a:xfrm>
              <a:off x="278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8" name="Rectangle 21"/>
            <p:cNvSpPr>
              <a:spLocks noChangeArrowheads="1"/>
            </p:cNvSpPr>
            <p:nvPr/>
          </p:nvSpPr>
          <p:spPr bwMode="auto">
            <a:xfrm>
              <a:off x="2976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59" name="Rectangle 22"/>
            <p:cNvSpPr>
              <a:spLocks noChangeArrowheads="1"/>
            </p:cNvSpPr>
            <p:nvPr/>
          </p:nvSpPr>
          <p:spPr bwMode="auto">
            <a:xfrm>
              <a:off x="3168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60" name="Rectangle 23"/>
            <p:cNvSpPr>
              <a:spLocks noChangeArrowheads="1"/>
            </p:cNvSpPr>
            <p:nvPr/>
          </p:nvSpPr>
          <p:spPr bwMode="auto">
            <a:xfrm>
              <a:off x="3360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61" name="Rectangle 24"/>
            <p:cNvSpPr>
              <a:spLocks noChangeArrowheads="1"/>
            </p:cNvSpPr>
            <p:nvPr/>
          </p:nvSpPr>
          <p:spPr bwMode="auto">
            <a:xfrm>
              <a:off x="3552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62" name="Rectangle 25"/>
            <p:cNvSpPr>
              <a:spLocks noChangeArrowheads="1"/>
            </p:cNvSpPr>
            <p:nvPr/>
          </p:nvSpPr>
          <p:spPr bwMode="auto">
            <a:xfrm>
              <a:off x="3744" y="2645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63" name="Rectangle 26"/>
            <p:cNvSpPr>
              <a:spLocks noChangeArrowheads="1"/>
            </p:cNvSpPr>
            <p:nvPr/>
          </p:nvSpPr>
          <p:spPr bwMode="auto">
            <a:xfrm>
              <a:off x="3936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64" name="Rectangle 27"/>
            <p:cNvSpPr>
              <a:spLocks noChangeArrowheads="1"/>
            </p:cNvSpPr>
            <p:nvPr/>
          </p:nvSpPr>
          <p:spPr bwMode="auto">
            <a:xfrm>
              <a:off x="4128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65" name="Rectangle 28"/>
            <p:cNvSpPr>
              <a:spLocks noChangeArrowheads="1"/>
            </p:cNvSpPr>
            <p:nvPr/>
          </p:nvSpPr>
          <p:spPr bwMode="auto">
            <a:xfrm>
              <a:off x="4320" y="2645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4519" name="Group 29"/>
          <p:cNvGrpSpPr>
            <a:grpSpLocks/>
          </p:cNvGrpSpPr>
          <p:nvPr/>
        </p:nvGrpSpPr>
        <p:grpSpPr bwMode="auto">
          <a:xfrm>
            <a:off x="1371600" y="5494338"/>
            <a:ext cx="5638800" cy="758825"/>
            <a:chOff x="960" y="3360"/>
            <a:chExt cx="3552" cy="478"/>
          </a:xfrm>
        </p:grpSpPr>
        <p:sp>
          <p:nvSpPr>
            <p:cNvPr id="64520" name="Rectangle 30"/>
            <p:cNvSpPr>
              <a:spLocks noChangeArrowheads="1"/>
            </p:cNvSpPr>
            <p:nvPr/>
          </p:nvSpPr>
          <p:spPr bwMode="auto">
            <a:xfrm>
              <a:off x="960" y="336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Q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4521" name="Rectangle 31"/>
            <p:cNvSpPr>
              <a:spLocks noChangeArrowheads="1"/>
            </p:cNvSpPr>
            <p:nvPr/>
          </p:nvSpPr>
          <p:spPr bwMode="auto">
            <a:xfrm>
              <a:off x="1296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0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4522" name="Rectangle 32"/>
            <p:cNvSpPr>
              <a:spLocks noChangeArrowheads="1"/>
            </p:cNvSpPr>
            <p:nvPr/>
          </p:nvSpPr>
          <p:spPr bwMode="auto">
            <a:xfrm>
              <a:off x="1488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1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4523" name="Rectangle 33"/>
            <p:cNvSpPr>
              <a:spLocks noChangeArrowheads="1"/>
            </p:cNvSpPr>
            <p:nvPr/>
          </p:nvSpPr>
          <p:spPr bwMode="auto">
            <a:xfrm>
              <a:off x="1680" y="3605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40458C"/>
                  </a:solidFill>
                  <a:latin typeface="Times New Roman" charset="0"/>
                </a:rPr>
                <a:t>2</a:t>
              </a:r>
              <a:endParaRPr lang="en-US" altLang="en-US">
                <a:solidFill>
                  <a:srgbClr val="40458C"/>
                </a:solidFill>
              </a:endParaRPr>
            </a:p>
          </p:txBody>
        </p:sp>
        <p:sp>
          <p:nvSpPr>
            <p:cNvPr id="64524" name="Rectangle 34"/>
            <p:cNvSpPr>
              <a:spLocks noChangeArrowheads="1"/>
            </p:cNvSpPr>
            <p:nvPr/>
          </p:nvSpPr>
          <p:spPr bwMode="auto">
            <a:xfrm>
              <a:off x="3360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f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4525" name="Rectangle 35"/>
            <p:cNvSpPr>
              <a:spLocks noChangeArrowheads="1"/>
            </p:cNvSpPr>
            <p:nvPr/>
          </p:nvSpPr>
          <p:spPr bwMode="auto">
            <a:xfrm>
              <a:off x="2016" y="3605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>
                  <a:solidFill>
                    <a:srgbClr val="40458C"/>
                  </a:solidFill>
                  <a:latin typeface="Times New Roman" charset="0"/>
                </a:rPr>
                <a:t>r</a:t>
              </a:r>
              <a:endParaRPr lang="en-US" altLang="en-US" b="1">
                <a:solidFill>
                  <a:srgbClr val="40458C"/>
                </a:solidFill>
              </a:endParaRPr>
            </a:p>
          </p:txBody>
        </p:sp>
        <p:sp>
          <p:nvSpPr>
            <p:cNvPr id="64526" name="Rectangle 36"/>
            <p:cNvSpPr>
              <a:spLocks noChangeArrowheads="1"/>
            </p:cNvSpPr>
            <p:nvPr/>
          </p:nvSpPr>
          <p:spPr bwMode="auto">
            <a:xfrm>
              <a:off x="124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4527" name="Rectangle 37"/>
            <p:cNvSpPr>
              <a:spLocks noChangeArrowheads="1"/>
            </p:cNvSpPr>
            <p:nvPr/>
          </p:nvSpPr>
          <p:spPr bwMode="auto">
            <a:xfrm>
              <a:off x="144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28" name="Rectangle 38"/>
            <p:cNvSpPr>
              <a:spLocks noChangeArrowheads="1"/>
            </p:cNvSpPr>
            <p:nvPr/>
          </p:nvSpPr>
          <p:spPr bwMode="auto">
            <a:xfrm>
              <a:off x="163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29" name="Rectangle 39"/>
            <p:cNvSpPr>
              <a:spLocks noChangeArrowheads="1"/>
            </p:cNvSpPr>
            <p:nvPr/>
          </p:nvSpPr>
          <p:spPr bwMode="auto">
            <a:xfrm>
              <a:off x="182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0" name="Rectangle 40"/>
            <p:cNvSpPr>
              <a:spLocks noChangeArrowheads="1"/>
            </p:cNvSpPr>
            <p:nvPr/>
          </p:nvSpPr>
          <p:spPr bwMode="auto">
            <a:xfrm>
              <a:off x="201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1" name="Rectangle 41"/>
            <p:cNvSpPr>
              <a:spLocks noChangeArrowheads="1"/>
            </p:cNvSpPr>
            <p:nvPr/>
          </p:nvSpPr>
          <p:spPr bwMode="auto">
            <a:xfrm>
              <a:off x="220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2" name="Rectangle 42"/>
            <p:cNvSpPr>
              <a:spLocks noChangeArrowheads="1"/>
            </p:cNvSpPr>
            <p:nvPr/>
          </p:nvSpPr>
          <p:spPr bwMode="auto">
            <a:xfrm>
              <a:off x="2400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3" name="Rectangle 43"/>
            <p:cNvSpPr>
              <a:spLocks noChangeArrowheads="1"/>
            </p:cNvSpPr>
            <p:nvPr/>
          </p:nvSpPr>
          <p:spPr bwMode="auto">
            <a:xfrm>
              <a:off x="2592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4" name="Rectangle 44"/>
            <p:cNvSpPr>
              <a:spLocks noChangeArrowheads="1"/>
            </p:cNvSpPr>
            <p:nvPr/>
          </p:nvSpPr>
          <p:spPr bwMode="auto">
            <a:xfrm>
              <a:off x="2784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5" name="Rectangle 45"/>
            <p:cNvSpPr>
              <a:spLocks noChangeArrowheads="1"/>
            </p:cNvSpPr>
            <p:nvPr/>
          </p:nvSpPr>
          <p:spPr bwMode="auto">
            <a:xfrm>
              <a:off x="2976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6" name="Rectangle 46"/>
            <p:cNvSpPr>
              <a:spLocks noChangeArrowheads="1"/>
            </p:cNvSpPr>
            <p:nvPr/>
          </p:nvSpPr>
          <p:spPr bwMode="auto">
            <a:xfrm>
              <a:off x="3168" y="3408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7" name="Rectangle 47"/>
            <p:cNvSpPr>
              <a:spLocks noChangeArrowheads="1"/>
            </p:cNvSpPr>
            <p:nvPr/>
          </p:nvSpPr>
          <p:spPr bwMode="auto">
            <a:xfrm>
              <a:off x="336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8" name="Rectangle 48"/>
            <p:cNvSpPr>
              <a:spLocks noChangeArrowheads="1"/>
            </p:cNvSpPr>
            <p:nvPr/>
          </p:nvSpPr>
          <p:spPr bwMode="auto">
            <a:xfrm>
              <a:off x="3552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9" name="Rectangle 49"/>
            <p:cNvSpPr>
              <a:spLocks noChangeArrowheads="1"/>
            </p:cNvSpPr>
            <p:nvPr/>
          </p:nvSpPr>
          <p:spPr bwMode="auto">
            <a:xfrm>
              <a:off x="3744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40" name="Rectangle 50"/>
            <p:cNvSpPr>
              <a:spLocks noChangeArrowheads="1"/>
            </p:cNvSpPr>
            <p:nvPr/>
          </p:nvSpPr>
          <p:spPr bwMode="auto">
            <a:xfrm>
              <a:off x="3936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41" name="Rectangle 51"/>
            <p:cNvSpPr>
              <a:spLocks noChangeArrowheads="1"/>
            </p:cNvSpPr>
            <p:nvPr/>
          </p:nvSpPr>
          <p:spPr bwMode="auto">
            <a:xfrm>
              <a:off x="4128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42" name="Rectangle 52"/>
            <p:cNvSpPr>
              <a:spLocks noChangeArrowheads="1"/>
            </p:cNvSpPr>
            <p:nvPr/>
          </p:nvSpPr>
          <p:spPr bwMode="auto">
            <a:xfrm>
              <a:off x="4320" y="3408"/>
              <a:ext cx="192" cy="19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5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Performance and Limitations </a:t>
            </a:r>
            <a:br>
              <a:rPr lang="en-US" altLang="en-US" smtClean="0"/>
            </a:br>
            <a:r>
              <a:rPr lang="en-US" altLang="en-US" sz="2800" smtClean="0"/>
              <a:t>- array-based implementation of queue ADT</a:t>
            </a:r>
            <a:endParaRPr lang="en-US" altLang="en-US" smtClean="0"/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u="sng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dirty="0" smtClean="0"/>
              <a:t> be the number of elements in the</a:t>
            </a:r>
            <a:r>
              <a:rPr lang="en-US" altLang="en-US" sz="2400" dirty="0" smtClean="0"/>
              <a:t> queue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err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dirty="0" err="1" smtClean="0">
                <a:latin typeface="Times New Roman" charset="0"/>
                <a:sym typeface="Symbol" charset="2"/>
              </a:rPr>
              <a:t>(</a:t>
            </a:r>
            <a:r>
              <a:rPr lang="en-US" altLang="en-US" sz="2400" b="1" i="1" dirty="0" err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runs in time </a:t>
            </a:r>
            <a:r>
              <a:rPr lang="en-US" altLang="en-US" sz="2400" b="1" i="1" dirty="0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dirty="0" smtClean="0">
                <a:latin typeface="Times New Roman" charset="0"/>
                <a:sym typeface="Symbol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u="sng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queue </a:t>
            </a:r>
            <a:r>
              <a:rPr lang="en-US" altLang="en-US" sz="2400" dirty="0" smtClean="0"/>
              <a:t>must </a:t>
            </a:r>
            <a:r>
              <a:rPr lang="en-US" altLang="en-US" sz="2400" dirty="0" smtClean="0"/>
              <a:t>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enqueue</a:t>
            </a:r>
            <a:r>
              <a:rPr lang="en-US" altLang="en-US" sz="2400" dirty="0" smtClean="0"/>
              <a:t> an element </a:t>
            </a:r>
            <a:r>
              <a:rPr lang="en-US" altLang="en-US" sz="2400" dirty="0" smtClean="0"/>
              <a:t>into </a:t>
            </a:r>
            <a:r>
              <a:rPr lang="en-US" altLang="en-US" sz="2400" dirty="0" smtClean="0"/>
              <a:t>a full queue </a:t>
            </a:r>
            <a:r>
              <a:rPr lang="en-US" altLang="en-US" sz="2400" dirty="0" smtClean="0"/>
              <a:t>causes an implementation-specific exception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56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59F100-AAD6-4ED9-9B04-BA290A6794D2}" type="slidenum">
              <a:rPr lang="en-US" altLang="en-US" sz="1400">
                <a:solidFill>
                  <a:srgbClr val="000066"/>
                </a:solidFill>
              </a:rPr>
              <a:pPr/>
              <a:t>54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Growable Array-based Queue</a:t>
            </a:r>
          </a:p>
        </p:txBody>
      </p:sp>
      <p:sp>
        <p:nvSpPr>
          <p:cNvPr id="665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391400" cy="4191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In an enqueue operation, when the array is full, instead of throwing an exception, we can replace the array with a larger one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Similar to what we did for an array-based stack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The enqueue operation has amortized running time </a:t>
            </a:r>
          </a:p>
          <a:p>
            <a:pPr lvl="1" eaLnBrk="1" hangingPunct="1"/>
            <a:r>
              <a:rPr lang="en-US" altLang="en-US" sz="2400" b="1" i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)</a:t>
            </a:r>
            <a:r>
              <a:rPr lang="en-US" altLang="en-US" sz="2400" smtClean="0"/>
              <a:t> with the incremental strategy </a:t>
            </a:r>
          </a:p>
          <a:p>
            <a:pPr lvl="1" eaLnBrk="1" hangingPunct="1"/>
            <a:r>
              <a:rPr lang="en-US" altLang="en-US" sz="2400" b="1" i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(1)</a:t>
            </a:r>
            <a:r>
              <a:rPr lang="en-US" altLang="en-US" sz="2400" smtClean="0"/>
              <a:t> with the doubling strategy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9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675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Describe how to implement a queue using a singly-linked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Queue operations: enqueue(x), dequeue(), size(), isEmpty()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For each operation, give the running time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3685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9321E-34D5-4FC0-998F-620BC5E11157}" type="slidenum">
              <a:rPr lang="en-US" altLang="en-US" sz="1400">
                <a:solidFill>
                  <a:srgbClr val="000066"/>
                </a:solidFill>
              </a:rPr>
              <a:pPr/>
              <a:t>56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Queue with a Singly Linked List</a:t>
            </a:r>
          </a:p>
        </p:txBody>
      </p:sp>
      <p:sp>
        <p:nvSpPr>
          <p:cNvPr id="686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133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We can implement a queue with a singly linked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The front element is stored at the head of the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The rear element is stored at the tail of the list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The space used is </a:t>
            </a:r>
            <a:r>
              <a:rPr lang="en-US" altLang="en-US" sz="2000" b="1" i="1" dirty="0" err="1" smtClean="0">
                <a:latin typeface="Times New Roman" charset="0"/>
              </a:rPr>
              <a:t>O</a:t>
            </a:r>
            <a:r>
              <a:rPr lang="en-US" altLang="en-US" sz="2000" dirty="0" err="1" smtClean="0">
                <a:latin typeface="Times New Roman" charset="0"/>
              </a:rPr>
              <a:t>(</a:t>
            </a:r>
            <a:r>
              <a:rPr lang="en-US" altLang="en-US" sz="2000" b="1" i="1" dirty="0" err="1" smtClean="0">
                <a:latin typeface="Times New Roman" charset="0"/>
              </a:rPr>
              <a:t>n</a:t>
            </a:r>
            <a:r>
              <a:rPr lang="en-US" altLang="en-US" sz="2000" dirty="0" smtClean="0">
                <a:latin typeface="Times New Roman" charset="0"/>
              </a:rPr>
              <a:t>)</a:t>
            </a:r>
            <a:r>
              <a:rPr lang="en-US" altLang="en-US" sz="2000" dirty="0" smtClean="0"/>
              <a:t> and each operation of the Queue ADT takes </a:t>
            </a:r>
            <a:r>
              <a:rPr lang="en-US" altLang="en-US" sz="2000" b="1" i="1" dirty="0" smtClean="0">
                <a:latin typeface="Times New Roman" charset="0"/>
              </a:rPr>
              <a:t>O</a:t>
            </a:r>
            <a:r>
              <a:rPr lang="en-US" altLang="en-US" sz="2000" dirty="0" smtClean="0">
                <a:latin typeface="Times New Roman" charset="0"/>
              </a:rPr>
              <a:t>(1) </a:t>
            </a:r>
            <a:r>
              <a:rPr lang="en-US" altLang="en-US" sz="2000" dirty="0" smtClean="0"/>
              <a:t>time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NOTE: we do not have the limitation of the array based implementation on the size of the stack </a:t>
            </a:r>
            <a:r>
              <a:rPr lang="en-US" altLang="en-US" sz="2000" dirty="0" err="1" smtClean="0"/>
              <a:t>b/c</a:t>
            </a:r>
            <a:r>
              <a:rPr lang="en-US" altLang="en-US" sz="2000" dirty="0" smtClean="0"/>
              <a:t> the size of the linked list is not fixed, I.e., the queue is NEVER full.</a:t>
            </a:r>
            <a:endParaRPr lang="en-US" altLang="en-US" dirty="0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933450" y="4419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latin typeface="Times New Roman" charset="0"/>
              </a:rPr>
              <a:t>f</a:t>
            </a:r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 rot="5400000" flipV="1">
            <a:off x="1524000" y="43910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5" name="Line 6"/>
          <p:cNvSpPr>
            <a:spLocks noChangeShapeType="1"/>
          </p:cNvSpPr>
          <p:nvPr/>
        </p:nvSpPr>
        <p:spPr bwMode="auto">
          <a:xfrm rot="-5400000" flipH="1" flipV="1">
            <a:off x="6905625" y="4114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7050088" y="3314700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>
                <a:latin typeface="Times New Roman" charset="0"/>
              </a:rPr>
              <a:t>r</a:t>
            </a:r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1828800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2365375" y="4425950"/>
            <a:ext cx="538163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2097088" y="469423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 flipV="1">
            <a:off x="2633663" y="469423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3440113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2" name="Rectangle 13"/>
          <p:cNvSpPr>
            <a:spLocks noChangeArrowheads="1"/>
          </p:cNvSpPr>
          <p:nvPr/>
        </p:nvSpPr>
        <p:spPr bwMode="auto">
          <a:xfrm>
            <a:off x="3976688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 flipV="1">
            <a:off x="4244975" y="469423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5051425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5" name="Rectangle 16"/>
          <p:cNvSpPr>
            <a:spLocks noChangeArrowheads="1"/>
          </p:cNvSpPr>
          <p:nvPr/>
        </p:nvSpPr>
        <p:spPr bwMode="auto">
          <a:xfrm>
            <a:off x="5588000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6" name="Line 17"/>
          <p:cNvSpPr>
            <a:spLocks noChangeShapeType="1"/>
          </p:cNvSpPr>
          <p:nvPr/>
        </p:nvSpPr>
        <p:spPr bwMode="auto">
          <a:xfrm flipV="1">
            <a:off x="5856288" y="469423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7" name="Rectangle 18"/>
          <p:cNvSpPr>
            <a:spLocks noChangeArrowheads="1"/>
          </p:cNvSpPr>
          <p:nvPr/>
        </p:nvSpPr>
        <p:spPr bwMode="auto">
          <a:xfrm>
            <a:off x="6662738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8" name="Rectangle 19"/>
          <p:cNvSpPr>
            <a:spLocks noChangeArrowheads="1"/>
          </p:cNvSpPr>
          <p:nvPr/>
        </p:nvSpPr>
        <p:spPr bwMode="auto">
          <a:xfrm>
            <a:off x="7199313" y="4425950"/>
            <a:ext cx="536575" cy="536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29" name="Line 20"/>
          <p:cNvSpPr>
            <a:spLocks noChangeShapeType="1"/>
          </p:cNvSpPr>
          <p:nvPr/>
        </p:nvSpPr>
        <p:spPr bwMode="auto">
          <a:xfrm flipV="1">
            <a:off x="7467600" y="469423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0" name="Line 21"/>
          <p:cNvSpPr>
            <a:spLocks noChangeShapeType="1"/>
          </p:cNvSpPr>
          <p:nvPr/>
        </p:nvSpPr>
        <p:spPr bwMode="auto">
          <a:xfrm>
            <a:off x="3708400" y="469423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1" name="Line 22"/>
          <p:cNvSpPr>
            <a:spLocks noChangeShapeType="1"/>
          </p:cNvSpPr>
          <p:nvPr/>
        </p:nvSpPr>
        <p:spPr bwMode="auto">
          <a:xfrm>
            <a:off x="5319713" y="469423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2" name="Line 23"/>
          <p:cNvSpPr>
            <a:spLocks noChangeShapeType="1"/>
          </p:cNvSpPr>
          <p:nvPr/>
        </p:nvSpPr>
        <p:spPr bwMode="auto">
          <a:xfrm>
            <a:off x="6931025" y="469423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33" name="Text Box 24"/>
          <p:cNvSpPr txBox="1">
            <a:spLocks noChangeArrowheads="1"/>
          </p:cNvSpPr>
          <p:nvPr/>
        </p:nvSpPr>
        <p:spPr bwMode="auto">
          <a:xfrm>
            <a:off x="8221663" y="4519613"/>
            <a:ext cx="4032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68634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3720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635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53720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636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53720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8637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53720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8638" name="AutoShape 29"/>
          <p:cNvSpPr>
            <a:spLocks noChangeArrowheads="1"/>
          </p:cNvSpPr>
          <p:nvPr/>
        </p:nvSpPr>
        <p:spPr bwMode="auto">
          <a:xfrm>
            <a:off x="1524000" y="389255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39" name="Text Box 30"/>
          <p:cNvSpPr txBox="1">
            <a:spLocks noChangeArrowheads="1"/>
          </p:cNvSpPr>
          <p:nvPr/>
        </p:nvSpPr>
        <p:spPr bwMode="auto">
          <a:xfrm>
            <a:off x="1676400" y="3854450"/>
            <a:ext cx="849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nodes</a:t>
            </a:r>
          </a:p>
        </p:txBody>
      </p:sp>
      <p:sp>
        <p:nvSpPr>
          <p:cNvPr id="68640" name="AutoShape 31"/>
          <p:cNvSpPr>
            <a:spLocks noChangeArrowheads="1"/>
          </p:cNvSpPr>
          <p:nvPr/>
        </p:nvSpPr>
        <p:spPr bwMode="auto">
          <a:xfrm>
            <a:off x="1524000" y="526415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8641" name="Text Box 32"/>
          <p:cNvSpPr txBox="1">
            <a:spLocks noChangeArrowheads="1"/>
          </p:cNvSpPr>
          <p:nvPr/>
        </p:nvSpPr>
        <p:spPr bwMode="auto">
          <a:xfrm>
            <a:off x="6038850" y="6127750"/>
            <a:ext cx="12239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elements</a:t>
            </a:r>
          </a:p>
        </p:txBody>
      </p:sp>
      <p:sp>
        <p:nvSpPr>
          <p:cNvPr id="68642" name="Rectangle 33"/>
          <p:cNvSpPr>
            <a:spLocks noChangeArrowheads="1"/>
          </p:cNvSpPr>
          <p:nvPr/>
        </p:nvSpPr>
        <p:spPr bwMode="auto">
          <a:xfrm>
            <a:off x="444500" y="4191000"/>
            <a:ext cx="698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</a:rPr>
              <a:t>front</a:t>
            </a:r>
          </a:p>
        </p:txBody>
      </p:sp>
      <p:sp>
        <p:nvSpPr>
          <p:cNvPr id="68643" name="Rectangle 34"/>
          <p:cNvSpPr>
            <a:spLocks noChangeArrowheads="1"/>
          </p:cNvSpPr>
          <p:nvPr/>
        </p:nvSpPr>
        <p:spPr bwMode="auto">
          <a:xfrm>
            <a:off x="8229600" y="4038600"/>
            <a:ext cx="6461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</a:rPr>
              <a:t>rear</a:t>
            </a:r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0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79E8D8C-A68F-4A55-B860-76F9942EAC5D}" type="slidenum">
              <a:rPr lang="en-US" altLang="en-US" sz="1400">
                <a:solidFill>
                  <a:srgbClr val="000066"/>
                </a:solidFill>
              </a:rPr>
              <a:pPr/>
              <a:t>57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Informal C++ Queue Interface</a:t>
            </a:r>
          </a:p>
        </p:txBody>
      </p:sp>
      <p:sp>
        <p:nvSpPr>
          <p:cNvPr id="696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95463"/>
            <a:ext cx="3581400" cy="4038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Informal C++ interface for our Queue ADT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Requires the definition of class </a:t>
            </a:r>
            <a:r>
              <a:rPr lang="en-US" altLang="en-US" sz="2800" smtClean="0">
                <a:solidFill>
                  <a:srgbClr val="3366FF"/>
                </a:solidFill>
                <a:latin typeface="Arial Narrow" charset="0"/>
              </a:rPr>
              <a:t>EmptyQueueException</a:t>
            </a:r>
            <a:endParaRPr lang="en-US" altLang="en-US" sz="2800" smtClean="0">
              <a:solidFill>
                <a:srgbClr val="3366FF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No corresponding built-in STL class</a:t>
            </a:r>
            <a:endParaRPr lang="en-US" altLang="en-US" sz="2800" smtClean="0">
              <a:solidFill>
                <a:schemeClr val="tx2"/>
              </a:solidFill>
              <a:latin typeface="Arial Narrow" charset="0"/>
            </a:endParaRP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4343400" y="1643063"/>
            <a:ext cx="4419600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228600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template &lt;</a:t>
            </a:r>
            <a:r>
              <a:rPr lang="en-US" altLang="en-US" dirty="0" err="1">
                <a:solidFill>
                  <a:srgbClr val="000000"/>
                </a:solidFill>
                <a:latin typeface="Arial Narrow" charset="0"/>
              </a:rPr>
              <a:t>typename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Object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&gt;</a:t>
            </a:r>
            <a:br>
              <a:rPr lang="en-US" altLang="en-US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class</a:t>
            </a: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Queue</a:t>
            </a: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{</a:t>
            </a:r>
            <a:br>
              <a:rPr lang="en-US" altLang="en-US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public:</a:t>
            </a:r>
            <a:br>
              <a:rPr lang="en-US" altLang="en-US" dirty="0">
                <a:solidFill>
                  <a:srgbClr val="000000"/>
                </a:solidFill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   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int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size()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   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bool</a:t>
            </a:r>
            <a:r>
              <a:rPr lang="en-US" altLang="en-US" dirty="0">
                <a:solidFill>
                  <a:srgbClr val="3366FF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Arial Narrow" charset="0"/>
              </a:rPr>
              <a:t>isEmpty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();</a:t>
            </a:r>
            <a:br>
              <a:rPr lang="en-US" altLang="en-US" dirty="0">
                <a:solidFill>
                  <a:schemeClr val="tx2"/>
                </a:solidFill>
                <a:latin typeface="Arial Narrow" charset="0"/>
              </a:rPr>
            </a:b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   </a:t>
            </a:r>
            <a:r>
              <a:rPr lang="en-US" altLang="en-US" dirty="0" smtClean="0">
                <a:solidFill>
                  <a:schemeClr val="tx2"/>
                </a:solidFill>
                <a:latin typeface="Arial Narrow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Arial Narrow" charset="0"/>
              </a:rPr>
              <a:t>Object</a:t>
            </a:r>
            <a:r>
              <a:rPr lang="en-US" altLang="en-US" dirty="0">
                <a:solidFill>
                  <a:schemeClr val="tx1"/>
                </a:solidFill>
                <a:latin typeface="Arial Narrow" charset="0"/>
              </a:rPr>
              <a:t>&amp;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 front()</a:t>
            </a:r>
            <a:r>
              <a:rPr lang="en-US" altLang="en-US" dirty="0">
                <a:latin typeface="Arial Narrow" charset="0"/>
              </a:rPr>
              <a:t/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			</a:t>
            </a:r>
            <a:r>
              <a:rPr lang="en-US" altLang="en-US" dirty="0" err="1">
                <a:solidFill>
                  <a:srgbClr val="000000"/>
                </a:solidFill>
                <a:latin typeface="Arial Narrow" charset="0"/>
              </a:rPr>
              <a:t>throw(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EmptyQueueException</a:t>
            </a:r>
            <a:r>
              <a:rPr lang="en-US" altLang="en-US" dirty="0">
                <a:solidFill>
                  <a:schemeClr val="hlink"/>
                </a:solidFill>
                <a:latin typeface="Arial Narrow" charset="0"/>
              </a:rPr>
              <a:t>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    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void</a:t>
            </a: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Arial Narrow" charset="0"/>
              </a:rPr>
              <a:t>enqueue(Object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Arial Narrow" charset="0"/>
              </a:rPr>
              <a:t>o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   Object </a:t>
            </a:r>
            <a:r>
              <a:rPr lang="en-US" altLang="en-US" dirty="0" err="1">
                <a:solidFill>
                  <a:schemeClr val="tx2"/>
                </a:solidFill>
                <a:latin typeface="Arial Narrow" charset="0"/>
              </a:rPr>
              <a:t>dequeue</a:t>
            </a:r>
            <a:r>
              <a:rPr lang="en-US" altLang="en-US" dirty="0">
                <a:solidFill>
                  <a:schemeClr val="tx2"/>
                </a:solidFill>
                <a:latin typeface="Arial Narrow" charset="0"/>
              </a:rPr>
              <a:t>()</a:t>
            </a:r>
            <a:r>
              <a:rPr lang="en-US" altLang="en-US" dirty="0">
                <a:latin typeface="Arial Narrow" charset="0"/>
              </a:rPr>
              <a:t/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latin typeface="Arial Narrow" charset="0"/>
              </a:rPr>
              <a:t>			 </a:t>
            </a:r>
            <a:r>
              <a:rPr lang="en-US" altLang="en-US" dirty="0" err="1">
                <a:solidFill>
                  <a:srgbClr val="000000"/>
                </a:solidFill>
                <a:latin typeface="Arial Narrow" charset="0"/>
              </a:rPr>
              <a:t>throw(</a:t>
            </a:r>
            <a:r>
              <a:rPr lang="en-US" altLang="en-US" dirty="0" err="1">
                <a:solidFill>
                  <a:srgbClr val="3366FF"/>
                </a:solidFill>
                <a:latin typeface="Arial Narrow" charset="0"/>
              </a:rPr>
              <a:t>EmptyQueueException</a:t>
            </a:r>
            <a:r>
              <a:rPr lang="en-US" altLang="en-US" dirty="0">
                <a:solidFill>
                  <a:schemeClr val="hlink"/>
                </a:solidFill>
                <a:latin typeface="Arial Narrow" charset="0"/>
              </a:rPr>
              <a:t>)</a:t>
            </a:r>
            <a:r>
              <a:rPr lang="en-US" altLang="en-US" dirty="0">
                <a:latin typeface="Arial Narrow" charset="0"/>
              </a:rPr>
              <a:t>;</a:t>
            </a:r>
            <a:br>
              <a:rPr lang="en-US" altLang="en-US" dirty="0">
                <a:latin typeface="Arial Narrow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 Narrow" charset="0"/>
              </a:rPr>
              <a:t>};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0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Queue Summary</a:t>
            </a:r>
          </a:p>
        </p:txBody>
      </p:sp>
      <p:sp>
        <p:nvSpPr>
          <p:cNvPr id="70659" name="Content Placeholder 9"/>
          <p:cNvSpPr>
            <a:spLocks noGrp="1"/>
          </p:cNvSpPr>
          <p:nvPr>
            <p:ph idx="1"/>
          </p:nvPr>
        </p:nvSpPr>
        <p:spPr>
          <a:xfrm>
            <a:off x="611188" y="1600200"/>
            <a:ext cx="8761412" cy="4340225"/>
          </a:xfrm>
        </p:spPr>
        <p:txBody>
          <a:bodyPr/>
          <a:lstStyle/>
          <a:p>
            <a:r>
              <a:rPr lang="en-US" altLang="en-US" smtClean="0"/>
              <a:t>Queue Operation Complexity for Different Implementations</a:t>
            </a:r>
          </a:p>
        </p:txBody>
      </p:sp>
      <p:sp>
        <p:nvSpPr>
          <p:cNvPr id="7066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1825" cy="4540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</a:pPr>
            <a:fld id="{43552B75-1FDB-43EE-95FF-E190206EA961}" type="datetime8">
              <a:rPr lang="en-US" altLang="en-US" sz="1400">
                <a:solidFill>
                  <a:srgbClr val="000066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66"/>
                </a:buClr>
              </a:pPr>
              <a:t>8/1/14 11:32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4669BE4-2A4E-4C00-877B-51AB35E45BB0}" type="slidenum">
              <a:rPr lang="en-US" altLang="en-US" sz="1400">
                <a:solidFill>
                  <a:srgbClr val="000066"/>
                </a:solidFill>
              </a:rPr>
              <a:pPr/>
              <a:t>58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181225"/>
          <a:ext cx="7772400" cy="3990974"/>
        </p:xfrm>
        <a:graphic>
          <a:graphicData uri="http://schemas.openxmlformats.org/drawingml/2006/table">
            <a:tbl>
              <a:tblPr/>
              <a:tblGrid>
                <a:gridCol w="1943100"/>
                <a:gridCol w="1333500"/>
                <a:gridCol w="2819400"/>
                <a:gridCol w="1676400"/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Fixed-Size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Expandable (doubling strategy)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Singly-Linked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dequeue()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enqueue(o)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 Worst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Best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Average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front()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Size(), isEmpty()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43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4B9D2B4-727E-49EF-8B6F-529D210944BB}" type="slidenum">
              <a:rPr lang="en-US" altLang="en-US" sz="1400">
                <a:solidFill>
                  <a:srgbClr val="000066"/>
                </a:solidFill>
              </a:rPr>
              <a:pPr/>
              <a:t>59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Double-Ended Queue ADT </a:t>
            </a:r>
            <a:r>
              <a:rPr lang="en-US" altLang="en-US" sz="4000" smtClean="0"/>
              <a:t>(§5.3)</a:t>
            </a:r>
          </a:p>
        </p:txBody>
      </p:sp>
      <p:sp>
        <p:nvSpPr>
          <p:cNvPr id="716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96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dirty="0" smtClean="0"/>
              <a:t>The </a:t>
            </a:r>
            <a:r>
              <a:rPr lang="en-US" altLang="en-US" sz="1800" dirty="0" smtClean="0">
                <a:solidFill>
                  <a:srgbClr val="FF0000"/>
                </a:solidFill>
              </a:rPr>
              <a:t>Double-Ended Queue, or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Deque</a:t>
            </a:r>
            <a:r>
              <a:rPr lang="en-US" altLang="en-US" sz="1800" dirty="0" smtClean="0">
                <a:solidFill>
                  <a:schemeClr val="tx2"/>
                </a:solidFill>
              </a:rPr>
              <a:t>,</a:t>
            </a:r>
            <a:r>
              <a:rPr lang="en-US" altLang="en-US" sz="1800" dirty="0" smtClean="0"/>
              <a:t> ADT stores arbitrary objects. (Pronounced ‘deck’)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dirty="0" smtClean="0"/>
              <a:t>Richer than stack or queue </a:t>
            </a:r>
            <a:r>
              <a:rPr lang="en-US" altLang="en-US" sz="1800" dirty="0" err="1" smtClean="0"/>
              <a:t>ADTs</a:t>
            </a:r>
            <a:r>
              <a:rPr lang="en-US" altLang="en-US" sz="1800" dirty="0" smtClean="0"/>
              <a:t>. Supports insertions and deletions at both the front and the end.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dirty="0" smtClean="0"/>
              <a:t>Main </a:t>
            </a:r>
            <a:r>
              <a:rPr lang="en-US" altLang="en-US" sz="1800" dirty="0" err="1" smtClean="0"/>
              <a:t>deque</a:t>
            </a:r>
            <a:r>
              <a:rPr lang="en-US" altLang="en-US" sz="1800" dirty="0" smtClean="0"/>
              <a:t>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 smtClean="0">
                <a:solidFill>
                  <a:srgbClr val="FF0000"/>
                </a:solidFill>
              </a:rPr>
              <a:t>insertFirst(object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600" dirty="0" smtClean="0">
                <a:solidFill>
                  <a:srgbClr val="FF0000"/>
                </a:solidFill>
              </a:rPr>
              <a:t>)</a:t>
            </a:r>
            <a:r>
              <a:rPr lang="en-US" altLang="en-US" sz="1600" dirty="0" smtClean="0"/>
              <a:t>: inserts element </a:t>
            </a:r>
            <a:r>
              <a:rPr lang="en-US" altLang="en-US" sz="1600" dirty="0" err="1" smtClean="0"/>
              <a:t>o</a:t>
            </a:r>
            <a:r>
              <a:rPr lang="en-US" altLang="en-US" sz="1600" dirty="0" smtClean="0"/>
              <a:t> at the beginning of the </a:t>
            </a:r>
            <a:r>
              <a:rPr lang="en-US" altLang="en-US" sz="1600" dirty="0" err="1" smtClean="0"/>
              <a:t>deque</a:t>
            </a: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 smtClean="0">
                <a:solidFill>
                  <a:srgbClr val="FF0000"/>
                </a:solidFill>
              </a:rPr>
              <a:t>insertLast(object</a:t>
            </a:r>
            <a:r>
              <a:rPr lang="en-US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o</a:t>
            </a:r>
            <a:r>
              <a:rPr lang="en-US" altLang="en-US" sz="1600" dirty="0" smtClean="0">
                <a:solidFill>
                  <a:srgbClr val="FF0000"/>
                </a:solidFill>
              </a:rPr>
              <a:t>)</a:t>
            </a:r>
            <a:r>
              <a:rPr lang="en-US" altLang="en-US" sz="1600" dirty="0" smtClean="0"/>
              <a:t>: inserts element </a:t>
            </a:r>
            <a:r>
              <a:rPr lang="en-US" altLang="en-US" sz="1600" dirty="0" err="1" smtClean="0"/>
              <a:t>o</a:t>
            </a:r>
            <a:r>
              <a:rPr lang="en-US" altLang="en-US" sz="1600" dirty="0" smtClean="0"/>
              <a:t> at the end of the </a:t>
            </a:r>
            <a:r>
              <a:rPr lang="en-US" altLang="en-US" sz="1600" dirty="0" err="1" smtClean="0"/>
              <a:t>deque</a:t>
            </a:r>
            <a:endParaRPr lang="en-US" alt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 smtClean="0">
                <a:solidFill>
                  <a:srgbClr val="FF0000"/>
                </a:solidFill>
              </a:rPr>
              <a:t>RemoveFirst</a:t>
            </a:r>
            <a:r>
              <a:rPr lang="en-US" altLang="en-US" sz="1600" dirty="0" smtClean="0">
                <a:solidFill>
                  <a:srgbClr val="FF0000"/>
                </a:solidFill>
              </a:rPr>
              <a:t>()</a:t>
            </a:r>
            <a:r>
              <a:rPr lang="en-US" altLang="en-US" sz="1600" dirty="0" smtClean="0"/>
              <a:t>: removes and returns the element at the front of the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err="1" smtClean="0">
                <a:solidFill>
                  <a:srgbClr val="FF0000"/>
                </a:solidFill>
              </a:rPr>
              <a:t>RemoveLast</a:t>
            </a:r>
            <a:r>
              <a:rPr lang="en-US" altLang="en-US" sz="1600" dirty="0" smtClean="0">
                <a:solidFill>
                  <a:srgbClr val="FF0000"/>
                </a:solidFill>
              </a:rPr>
              <a:t>()</a:t>
            </a:r>
            <a:r>
              <a:rPr lang="en-US" altLang="en-US" sz="1600" dirty="0" smtClean="0"/>
              <a:t>: removes and returns the element at the end of the queue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7168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26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Auxiliary queue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0000"/>
                </a:solidFill>
              </a:rPr>
              <a:t>first()</a:t>
            </a:r>
            <a:r>
              <a:rPr lang="en-US" altLang="en-US" sz="1800" dirty="0" smtClean="0"/>
              <a:t>: returns the element at the front without removing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0000"/>
                </a:solidFill>
              </a:rPr>
              <a:t>last()</a:t>
            </a:r>
            <a:r>
              <a:rPr lang="en-US" altLang="en-US" sz="1800" dirty="0" smtClean="0"/>
              <a:t>: returns the element at the front without removing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0000"/>
                </a:solidFill>
              </a:rPr>
              <a:t>size()</a:t>
            </a:r>
            <a:r>
              <a:rPr lang="en-US" altLang="en-US" sz="1800" dirty="0" smtClean="0"/>
              <a:t>: returns the number of elements stored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isEmpty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>: returns a Boolean value indicating whether no elements are stored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 smtClean="0"/>
              <a:t>Exceptions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Attempting the execution of </a:t>
            </a:r>
            <a:r>
              <a:rPr lang="en-US" altLang="en-US" sz="1800" dirty="0" err="1" smtClean="0"/>
              <a:t>dequeue</a:t>
            </a:r>
            <a:r>
              <a:rPr lang="en-US" altLang="en-US" sz="1800" dirty="0" smtClean="0"/>
              <a:t> or front on an empty queue throws an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EmptyDequeException</a:t>
            </a:r>
            <a:endParaRPr lang="en-US" altLang="en-US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46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Dealing with data…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use it ?</a:t>
            </a:r>
          </a:p>
          <a:p>
            <a:r>
              <a:rPr lang="en-US" sz="4000" dirty="0" smtClean="0"/>
              <a:t>How to </a:t>
            </a:r>
            <a:r>
              <a:rPr lang="en-US" sz="4000" dirty="0" smtClean="0">
                <a:solidFill>
                  <a:srgbClr val="FF6600"/>
                </a:solidFill>
              </a:rPr>
              <a:t>store </a:t>
            </a:r>
            <a:r>
              <a:rPr lang="en-US" sz="4000" dirty="0" smtClean="0"/>
              <a:t>it ?</a:t>
            </a:r>
          </a:p>
          <a:p>
            <a:r>
              <a:rPr lang="en-US" sz="4000" dirty="0" smtClean="0"/>
              <a:t>How to </a:t>
            </a:r>
            <a:r>
              <a:rPr lang="en-US" sz="4000" dirty="0" smtClean="0">
                <a:solidFill>
                  <a:srgbClr val="FF6600"/>
                </a:solidFill>
              </a:rPr>
              <a:t>process </a:t>
            </a:r>
            <a:r>
              <a:rPr lang="en-US" sz="4000" dirty="0" smtClean="0"/>
              <a:t>it ?</a:t>
            </a:r>
          </a:p>
          <a:p>
            <a:r>
              <a:rPr lang="en-US" sz="4000" dirty="0" smtClean="0"/>
              <a:t>How to gain “knowledge” from it ?</a:t>
            </a:r>
          </a:p>
          <a:p>
            <a:r>
              <a:rPr lang="en-US" sz="4000" dirty="0" smtClean="0"/>
              <a:t>How to keep it secret?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3AAAAB-F0EE-42B9-BDBB-F79A5CC88628}" type="slidenum">
              <a:rPr lang="en-US" altLang="en-US" sz="1400">
                <a:solidFill>
                  <a:srgbClr val="000066"/>
                </a:solidFill>
              </a:rPr>
              <a:pPr/>
              <a:t>60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Doubly Linked List</a:t>
            </a:r>
            <a:endParaRPr lang="en-US" altLang="en-US" sz="2400" smtClean="0"/>
          </a:p>
        </p:txBody>
      </p:sp>
      <p:sp>
        <p:nvSpPr>
          <p:cNvPr id="737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876800" cy="24384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000" smtClean="0"/>
              <a:t>A doubly linked list provides a natural implementation of the Deque ADT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000" smtClean="0"/>
              <a:t>Nodes implement Position and store:</a:t>
            </a:r>
          </a:p>
          <a:p>
            <a:pPr lvl="1" eaLnBrk="1" hangingPunct="1"/>
            <a:r>
              <a:rPr lang="en-US" altLang="en-US" sz="1800" smtClean="0"/>
              <a:t>element</a:t>
            </a:r>
          </a:p>
          <a:p>
            <a:pPr lvl="1" eaLnBrk="1" hangingPunct="1"/>
            <a:r>
              <a:rPr lang="en-US" altLang="en-US" sz="1800" smtClean="0"/>
              <a:t>link to the previous node</a:t>
            </a:r>
          </a:p>
          <a:p>
            <a:pPr lvl="1" eaLnBrk="1" hangingPunct="1"/>
            <a:r>
              <a:rPr lang="en-US" altLang="en-US" sz="1800" smtClean="0"/>
              <a:t>link to the next node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000" smtClean="0"/>
              <a:t>Special trailer and header nodes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6359525" y="2209800"/>
            <a:ext cx="498475" cy="4984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6858000" y="2209800"/>
            <a:ext cx="498475" cy="4984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7356475" y="2209800"/>
            <a:ext cx="498475" cy="4984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3736" name="AutoShape 7"/>
          <p:cNvCxnSpPr>
            <a:cxnSpLocks noChangeShapeType="1"/>
          </p:cNvCxnSpPr>
          <p:nvPr/>
        </p:nvCxnSpPr>
        <p:spPr bwMode="auto">
          <a:xfrm rot="10800000">
            <a:off x="5861050" y="2085975"/>
            <a:ext cx="747713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73737" name="AutoShape 8"/>
          <p:cNvCxnSpPr>
            <a:cxnSpLocks noChangeShapeType="1"/>
          </p:cNvCxnSpPr>
          <p:nvPr/>
        </p:nvCxnSpPr>
        <p:spPr bwMode="auto">
          <a:xfrm flipV="1">
            <a:off x="7605713" y="2085975"/>
            <a:ext cx="747712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73738" name="AutoShape 9"/>
          <p:cNvCxnSpPr>
            <a:cxnSpLocks noChangeShapeType="1"/>
            <a:endCxn id="73741" idx="0"/>
          </p:cNvCxnSpPr>
          <p:nvPr/>
        </p:nvCxnSpPr>
        <p:spPr bwMode="auto">
          <a:xfrm rot="16200000" flipH="1">
            <a:off x="6842125" y="2725738"/>
            <a:ext cx="539750" cy="6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5772150" y="1689100"/>
            <a:ext cx="685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3366FF"/>
                </a:solidFill>
              </a:rPr>
              <a:t>prev</a:t>
            </a:r>
          </a:p>
        </p:txBody>
      </p:sp>
      <p:sp>
        <p:nvSpPr>
          <p:cNvPr id="73740" name="Text Box 11"/>
          <p:cNvSpPr txBox="1">
            <a:spLocks noChangeArrowheads="1"/>
          </p:cNvSpPr>
          <p:nvPr/>
        </p:nvSpPr>
        <p:spPr bwMode="auto">
          <a:xfrm>
            <a:off x="7708900" y="16891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3366FF"/>
                </a:solidFill>
              </a:rPr>
              <a:t>next</a:t>
            </a:r>
          </a:p>
        </p:txBody>
      </p:sp>
      <p:sp>
        <p:nvSpPr>
          <p:cNvPr id="73741" name="Text Box 12"/>
          <p:cNvSpPr txBox="1">
            <a:spLocks noChangeArrowheads="1"/>
          </p:cNvSpPr>
          <p:nvPr/>
        </p:nvSpPr>
        <p:spPr bwMode="auto">
          <a:xfrm>
            <a:off x="6753225" y="2998788"/>
            <a:ext cx="7223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</a:t>
            </a:r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1905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5" name="Freeform 16"/>
          <p:cNvSpPr>
            <a:spLocks/>
          </p:cNvSpPr>
          <p:nvPr/>
        </p:nvSpPr>
        <p:spPr bwMode="auto">
          <a:xfrm>
            <a:off x="2667000" y="4586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6" name="Rectangle 17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7" name="Rectangle 18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8" name="Rectangle 19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49" name="Freeform 20"/>
          <p:cNvSpPr>
            <a:spLocks/>
          </p:cNvSpPr>
          <p:nvPr/>
        </p:nvSpPr>
        <p:spPr bwMode="auto">
          <a:xfrm>
            <a:off x="4191000" y="4586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0" name="Rectangle 21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1" name="Rectangle 22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2" name="Rectangle 23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3" name="Freeform 24"/>
          <p:cNvSpPr>
            <a:spLocks/>
          </p:cNvSpPr>
          <p:nvPr/>
        </p:nvSpPr>
        <p:spPr bwMode="auto">
          <a:xfrm>
            <a:off x="5715000" y="4586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4" name="Rectangle 25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5" name="Rectangle 26"/>
          <p:cNvSpPr>
            <a:spLocks noChangeArrowheads="1"/>
          </p:cNvSpPr>
          <p:nvPr/>
        </p:nvSpPr>
        <p:spPr bwMode="auto">
          <a:xfrm>
            <a:off x="6781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6" name="Rectangle 27"/>
          <p:cNvSpPr>
            <a:spLocks noChangeArrowheads="1"/>
          </p:cNvSpPr>
          <p:nvPr/>
        </p:nvSpPr>
        <p:spPr bwMode="auto">
          <a:xfrm>
            <a:off x="7086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7" name="Freeform 28"/>
          <p:cNvSpPr>
            <a:spLocks/>
          </p:cNvSpPr>
          <p:nvPr/>
        </p:nvSpPr>
        <p:spPr bwMode="auto">
          <a:xfrm rot="10800000">
            <a:off x="2819400" y="4738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8" name="Freeform 29"/>
          <p:cNvSpPr>
            <a:spLocks/>
          </p:cNvSpPr>
          <p:nvPr/>
        </p:nvSpPr>
        <p:spPr bwMode="auto">
          <a:xfrm rot="10800000">
            <a:off x="4343400" y="4738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59" name="Freeform 30"/>
          <p:cNvSpPr>
            <a:spLocks/>
          </p:cNvSpPr>
          <p:nvPr/>
        </p:nvSpPr>
        <p:spPr bwMode="auto">
          <a:xfrm rot="10800000">
            <a:off x="5867400" y="4738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0" name="Freeform 31"/>
          <p:cNvSpPr>
            <a:spLocks/>
          </p:cNvSpPr>
          <p:nvPr/>
        </p:nvSpPr>
        <p:spPr bwMode="auto">
          <a:xfrm>
            <a:off x="2289175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1" name="Freeform 32"/>
          <p:cNvSpPr>
            <a:spLocks/>
          </p:cNvSpPr>
          <p:nvPr/>
        </p:nvSpPr>
        <p:spPr bwMode="auto">
          <a:xfrm>
            <a:off x="3810000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2" name="Freeform 33"/>
          <p:cNvSpPr>
            <a:spLocks/>
          </p:cNvSpPr>
          <p:nvPr/>
        </p:nvSpPr>
        <p:spPr bwMode="auto">
          <a:xfrm>
            <a:off x="5330825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3" name="Freeform 34"/>
          <p:cNvSpPr>
            <a:spLocks/>
          </p:cNvSpPr>
          <p:nvPr/>
        </p:nvSpPr>
        <p:spPr bwMode="auto">
          <a:xfrm>
            <a:off x="6851650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73764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0860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65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30860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66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860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767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30860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3768" name="Rectangle 39"/>
          <p:cNvSpPr>
            <a:spLocks noChangeArrowheads="1"/>
          </p:cNvSpPr>
          <p:nvPr/>
        </p:nvSpPr>
        <p:spPr bwMode="auto">
          <a:xfrm>
            <a:off x="8001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69" name="Rectangle 40"/>
          <p:cNvSpPr>
            <a:spLocks noChangeArrowheads="1"/>
          </p:cNvSpPr>
          <p:nvPr/>
        </p:nvSpPr>
        <p:spPr bwMode="auto">
          <a:xfrm>
            <a:off x="990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0" name="Freeform 41"/>
          <p:cNvSpPr>
            <a:spLocks/>
          </p:cNvSpPr>
          <p:nvPr/>
        </p:nvSpPr>
        <p:spPr bwMode="auto">
          <a:xfrm>
            <a:off x="7239000" y="4572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1" name="Freeform 42"/>
          <p:cNvSpPr>
            <a:spLocks/>
          </p:cNvSpPr>
          <p:nvPr/>
        </p:nvSpPr>
        <p:spPr bwMode="auto">
          <a:xfrm rot="10800000">
            <a:off x="7391400" y="4724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2" name="Freeform 43"/>
          <p:cNvSpPr>
            <a:spLocks/>
          </p:cNvSpPr>
          <p:nvPr/>
        </p:nvSpPr>
        <p:spPr bwMode="auto">
          <a:xfrm>
            <a:off x="1143000" y="4572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3" name="Freeform 44"/>
          <p:cNvSpPr>
            <a:spLocks/>
          </p:cNvSpPr>
          <p:nvPr/>
        </p:nvSpPr>
        <p:spPr bwMode="auto">
          <a:xfrm rot="10800000">
            <a:off x="1295400" y="4724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4" name="Text Box 45"/>
          <p:cNvSpPr txBox="1">
            <a:spLocks noChangeArrowheads="1"/>
          </p:cNvSpPr>
          <p:nvPr/>
        </p:nvSpPr>
        <p:spPr bwMode="auto">
          <a:xfrm>
            <a:off x="7699375" y="4114800"/>
            <a:ext cx="825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3366FF"/>
                </a:solidFill>
              </a:rPr>
              <a:t>trailer</a:t>
            </a:r>
          </a:p>
        </p:txBody>
      </p:sp>
      <p:sp>
        <p:nvSpPr>
          <p:cNvPr id="73775" name="Text Box 46"/>
          <p:cNvSpPr txBox="1">
            <a:spLocks noChangeArrowheads="1"/>
          </p:cNvSpPr>
          <p:nvPr/>
        </p:nvSpPr>
        <p:spPr bwMode="auto">
          <a:xfrm>
            <a:off x="625475" y="4191000"/>
            <a:ext cx="957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header</a:t>
            </a:r>
          </a:p>
        </p:txBody>
      </p:sp>
      <p:sp>
        <p:nvSpPr>
          <p:cNvPr id="73776" name="AutoShape 47"/>
          <p:cNvSpPr>
            <a:spLocks noChangeArrowheads="1"/>
          </p:cNvSpPr>
          <p:nvPr/>
        </p:nvSpPr>
        <p:spPr bwMode="auto">
          <a:xfrm>
            <a:off x="1676400" y="4191000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7" name="Text Box 48"/>
          <p:cNvSpPr txBox="1">
            <a:spLocks noChangeArrowheads="1"/>
          </p:cNvSpPr>
          <p:nvPr/>
        </p:nvSpPr>
        <p:spPr bwMode="auto">
          <a:xfrm>
            <a:off x="5594350" y="4175125"/>
            <a:ext cx="19669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3366FF"/>
                </a:solidFill>
              </a:rPr>
              <a:t>nodes/positions</a:t>
            </a:r>
          </a:p>
        </p:txBody>
      </p:sp>
      <p:sp>
        <p:nvSpPr>
          <p:cNvPr id="73778" name="AutoShape 49"/>
          <p:cNvSpPr>
            <a:spLocks noChangeArrowheads="1"/>
          </p:cNvSpPr>
          <p:nvPr/>
        </p:nvSpPr>
        <p:spPr bwMode="auto">
          <a:xfrm>
            <a:off x="1905000" y="5181600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3779" name="Text Box 50"/>
          <p:cNvSpPr txBox="1">
            <a:spLocks noChangeArrowheads="1"/>
          </p:cNvSpPr>
          <p:nvPr/>
        </p:nvSpPr>
        <p:spPr bwMode="auto">
          <a:xfrm>
            <a:off x="6334125" y="5943600"/>
            <a:ext cx="12239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3366FF"/>
                </a:solidFill>
              </a:rPr>
              <a:t>elements</a:t>
            </a:r>
          </a:p>
        </p:txBody>
      </p:sp>
      <p:sp>
        <p:nvSpPr>
          <p:cNvPr id="73780" name="Text Box 51"/>
          <p:cNvSpPr txBox="1">
            <a:spLocks noChangeArrowheads="1"/>
          </p:cNvSpPr>
          <p:nvPr/>
        </p:nvSpPr>
        <p:spPr bwMode="auto">
          <a:xfrm>
            <a:off x="7915275" y="30480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3366FF"/>
                </a:solidFill>
              </a:rPr>
              <a:t>node</a:t>
            </a:r>
          </a:p>
        </p:txBody>
      </p:sp>
      <p:sp>
        <p:nvSpPr>
          <p:cNvPr id="73781" name="AutoShape 52"/>
          <p:cNvSpPr>
            <a:spLocks noChangeArrowheads="1"/>
          </p:cNvSpPr>
          <p:nvPr/>
        </p:nvSpPr>
        <p:spPr bwMode="auto">
          <a:xfrm>
            <a:off x="5486400" y="1600200"/>
            <a:ext cx="3200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74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86B51BE-6034-4396-AC73-48374CDF9C92}" type="slidenum">
              <a:rPr lang="en-US" altLang="en-US" sz="1400">
                <a:solidFill>
                  <a:srgbClr val="000066"/>
                </a:solidFill>
              </a:rPr>
              <a:pPr/>
              <a:t>61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Deque with a Doubly Linked List</a:t>
            </a:r>
            <a:endParaRPr lang="en-US" altLang="en-US" smtClean="0"/>
          </a:p>
        </p:txBody>
      </p:sp>
      <p:sp>
        <p:nvSpPr>
          <p:cNvPr id="747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2133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We can implement a deque with a doubly linked list</a:t>
            </a:r>
          </a:p>
          <a:p>
            <a:pPr lvl="1" eaLnBrk="1" hangingPunct="1"/>
            <a:r>
              <a:rPr lang="en-US" altLang="en-US" smtClean="0"/>
              <a:t>The front element is stored at the first node</a:t>
            </a:r>
          </a:p>
          <a:p>
            <a:pPr lvl="1" eaLnBrk="1" hangingPunct="1"/>
            <a:r>
              <a:rPr lang="en-US" altLang="en-US" smtClean="0"/>
              <a:t>The rear element is stored at the last node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The space used is </a:t>
            </a:r>
            <a:r>
              <a:rPr lang="en-US" altLang="en-US" b="1" i="1" smtClean="0">
                <a:latin typeface="Times New Roman" charset="0"/>
              </a:rPr>
              <a:t>O</a:t>
            </a:r>
            <a:r>
              <a:rPr lang="en-US" altLang="en-US" smtClean="0">
                <a:latin typeface="Times New Roman" charset="0"/>
              </a:rPr>
              <a:t>(</a:t>
            </a:r>
            <a:r>
              <a:rPr lang="en-US" altLang="en-US" b="1" i="1" smtClean="0">
                <a:latin typeface="Times New Roman" charset="0"/>
              </a:rPr>
              <a:t>n</a:t>
            </a:r>
            <a:r>
              <a:rPr lang="en-US" altLang="en-US" smtClean="0">
                <a:latin typeface="Times New Roman" charset="0"/>
              </a:rPr>
              <a:t>)</a:t>
            </a:r>
            <a:r>
              <a:rPr lang="en-US" altLang="en-US" smtClean="0"/>
              <a:t> and each operation of the Deque ADT takes </a:t>
            </a:r>
            <a:r>
              <a:rPr lang="en-US" altLang="en-US" b="1" i="1" smtClean="0">
                <a:latin typeface="Times New Roman" charset="0"/>
              </a:rPr>
              <a:t>O</a:t>
            </a:r>
            <a:r>
              <a:rPr lang="en-US" altLang="en-US" smtClean="0">
                <a:latin typeface="Times New Roman" charset="0"/>
              </a:rPr>
              <a:t>(1) </a:t>
            </a:r>
            <a:r>
              <a:rPr lang="en-US" altLang="en-US" smtClean="0"/>
              <a:t>time</a:t>
            </a:r>
          </a:p>
        </p:txBody>
      </p:sp>
      <p:sp>
        <p:nvSpPr>
          <p:cNvPr id="74757" name="Rectangle 71"/>
          <p:cNvSpPr>
            <a:spLocks noChangeArrowheads="1"/>
          </p:cNvSpPr>
          <p:nvPr/>
        </p:nvSpPr>
        <p:spPr bwMode="auto">
          <a:xfrm>
            <a:off x="1905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58" name="Rectangle 72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59" name="Rectangle 73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0" name="Freeform 74"/>
          <p:cNvSpPr>
            <a:spLocks/>
          </p:cNvSpPr>
          <p:nvPr/>
        </p:nvSpPr>
        <p:spPr bwMode="auto">
          <a:xfrm>
            <a:off x="2667000" y="4586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1" name="Rectangle 75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2" name="Rectangle 76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3" name="Rectangle 77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4" name="Freeform 78"/>
          <p:cNvSpPr>
            <a:spLocks/>
          </p:cNvSpPr>
          <p:nvPr/>
        </p:nvSpPr>
        <p:spPr bwMode="auto">
          <a:xfrm>
            <a:off x="4191000" y="4586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5" name="Rectangle 79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6" name="Rectangle 80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Rectangle 81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8" name="Freeform 82"/>
          <p:cNvSpPr>
            <a:spLocks/>
          </p:cNvSpPr>
          <p:nvPr/>
        </p:nvSpPr>
        <p:spPr bwMode="auto">
          <a:xfrm>
            <a:off x="5715000" y="4586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69" name="Rectangle 83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0" name="Rectangle 84"/>
          <p:cNvSpPr>
            <a:spLocks noChangeArrowheads="1"/>
          </p:cNvSpPr>
          <p:nvPr/>
        </p:nvSpPr>
        <p:spPr bwMode="auto">
          <a:xfrm>
            <a:off x="67818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1" name="Rectangle 85"/>
          <p:cNvSpPr>
            <a:spLocks noChangeArrowheads="1"/>
          </p:cNvSpPr>
          <p:nvPr/>
        </p:nvSpPr>
        <p:spPr bwMode="auto">
          <a:xfrm>
            <a:off x="7086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2" name="Freeform 86"/>
          <p:cNvSpPr>
            <a:spLocks/>
          </p:cNvSpPr>
          <p:nvPr/>
        </p:nvSpPr>
        <p:spPr bwMode="auto">
          <a:xfrm rot="10800000">
            <a:off x="2819400" y="4738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3" name="Freeform 87"/>
          <p:cNvSpPr>
            <a:spLocks/>
          </p:cNvSpPr>
          <p:nvPr/>
        </p:nvSpPr>
        <p:spPr bwMode="auto">
          <a:xfrm rot="10800000">
            <a:off x="4343400" y="4738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4" name="Freeform 88"/>
          <p:cNvSpPr>
            <a:spLocks/>
          </p:cNvSpPr>
          <p:nvPr/>
        </p:nvSpPr>
        <p:spPr bwMode="auto">
          <a:xfrm rot="10800000">
            <a:off x="5867400" y="4738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5" name="Freeform 89"/>
          <p:cNvSpPr>
            <a:spLocks/>
          </p:cNvSpPr>
          <p:nvPr/>
        </p:nvSpPr>
        <p:spPr bwMode="auto">
          <a:xfrm>
            <a:off x="2289175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6" name="Freeform 90"/>
          <p:cNvSpPr>
            <a:spLocks/>
          </p:cNvSpPr>
          <p:nvPr/>
        </p:nvSpPr>
        <p:spPr bwMode="auto">
          <a:xfrm>
            <a:off x="3810000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7" name="Freeform 91"/>
          <p:cNvSpPr>
            <a:spLocks/>
          </p:cNvSpPr>
          <p:nvPr/>
        </p:nvSpPr>
        <p:spPr bwMode="auto">
          <a:xfrm>
            <a:off x="5330825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78" name="Freeform 92"/>
          <p:cNvSpPr>
            <a:spLocks/>
          </p:cNvSpPr>
          <p:nvPr/>
        </p:nvSpPr>
        <p:spPr bwMode="auto">
          <a:xfrm>
            <a:off x="6851650" y="4724400"/>
            <a:ext cx="168275" cy="55245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74779" name="Picture 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0860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4780" name="Picture 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30860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4781" name="Picture 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860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4782" name="Picture 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30860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4783" name="Rectangle 97"/>
          <p:cNvSpPr>
            <a:spLocks noChangeArrowheads="1"/>
          </p:cNvSpPr>
          <p:nvPr/>
        </p:nvSpPr>
        <p:spPr bwMode="auto">
          <a:xfrm>
            <a:off x="80010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84" name="Rectangle 98"/>
          <p:cNvSpPr>
            <a:spLocks noChangeArrowheads="1"/>
          </p:cNvSpPr>
          <p:nvPr/>
        </p:nvSpPr>
        <p:spPr bwMode="auto">
          <a:xfrm>
            <a:off x="990600" y="45720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85" name="Freeform 99"/>
          <p:cNvSpPr>
            <a:spLocks/>
          </p:cNvSpPr>
          <p:nvPr/>
        </p:nvSpPr>
        <p:spPr bwMode="auto">
          <a:xfrm>
            <a:off x="7239000" y="4572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86" name="Freeform 100"/>
          <p:cNvSpPr>
            <a:spLocks/>
          </p:cNvSpPr>
          <p:nvPr/>
        </p:nvSpPr>
        <p:spPr bwMode="auto">
          <a:xfrm rot="10800000">
            <a:off x="7391400" y="4724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87" name="Freeform 101"/>
          <p:cNvSpPr>
            <a:spLocks/>
          </p:cNvSpPr>
          <p:nvPr/>
        </p:nvSpPr>
        <p:spPr bwMode="auto">
          <a:xfrm>
            <a:off x="1143000" y="4572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88" name="Freeform 102"/>
          <p:cNvSpPr>
            <a:spLocks/>
          </p:cNvSpPr>
          <p:nvPr/>
        </p:nvSpPr>
        <p:spPr bwMode="auto">
          <a:xfrm rot="10800000">
            <a:off x="1295400" y="4724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89" name="Text Box 103"/>
          <p:cNvSpPr txBox="1">
            <a:spLocks noChangeArrowheads="1"/>
          </p:cNvSpPr>
          <p:nvPr/>
        </p:nvSpPr>
        <p:spPr bwMode="auto">
          <a:xfrm>
            <a:off x="7820025" y="4114800"/>
            <a:ext cx="584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last</a:t>
            </a:r>
          </a:p>
        </p:txBody>
      </p:sp>
      <p:sp>
        <p:nvSpPr>
          <p:cNvPr id="74790" name="Text Box 104"/>
          <p:cNvSpPr txBox="1">
            <a:spLocks noChangeArrowheads="1"/>
          </p:cNvSpPr>
          <p:nvPr/>
        </p:nvSpPr>
        <p:spPr bwMode="auto">
          <a:xfrm>
            <a:off x="798513" y="4191000"/>
            <a:ext cx="614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first</a:t>
            </a:r>
          </a:p>
        </p:txBody>
      </p:sp>
      <p:sp>
        <p:nvSpPr>
          <p:cNvPr id="74791" name="AutoShape 105"/>
          <p:cNvSpPr>
            <a:spLocks noChangeArrowheads="1"/>
          </p:cNvSpPr>
          <p:nvPr/>
        </p:nvSpPr>
        <p:spPr bwMode="auto">
          <a:xfrm>
            <a:off x="1676400" y="4191000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92" name="AutoShape 107"/>
          <p:cNvSpPr>
            <a:spLocks noChangeArrowheads="1"/>
          </p:cNvSpPr>
          <p:nvPr/>
        </p:nvSpPr>
        <p:spPr bwMode="auto">
          <a:xfrm>
            <a:off x="1905000" y="5181600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74793" name="Text Box 108"/>
          <p:cNvSpPr txBox="1">
            <a:spLocks noChangeArrowheads="1"/>
          </p:cNvSpPr>
          <p:nvPr/>
        </p:nvSpPr>
        <p:spPr bwMode="auto">
          <a:xfrm>
            <a:off x="6334125" y="5943600"/>
            <a:ext cx="12239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elements</a:t>
            </a:r>
          </a:p>
        </p:txBody>
      </p:sp>
      <p:sp>
        <p:nvSpPr>
          <p:cNvPr id="74794" name="Text Box 103"/>
          <p:cNvSpPr txBox="1">
            <a:spLocks noChangeArrowheads="1"/>
          </p:cNvSpPr>
          <p:nvPr/>
        </p:nvSpPr>
        <p:spPr bwMode="auto">
          <a:xfrm>
            <a:off x="374650" y="4189413"/>
            <a:ext cx="5969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first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5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60FB-65C2-EC4A-B222-21849EA86277}" type="slidenum">
              <a:rPr lang="en-US"/>
              <a:pPr/>
              <a:t>62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Implementing </a:t>
            </a:r>
            <a:r>
              <a:rPr lang="en-US" altLang="en-US" dirty="0" err="1"/>
              <a:t>Deques</a:t>
            </a:r>
            <a:r>
              <a:rPr lang="en-US" altLang="en-US" dirty="0"/>
              <a:t> with Doubly Linked Lists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752600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en-US"/>
              <a:t>Here’s a visualization of the code for </a:t>
            </a:r>
            <a:r>
              <a:rPr lang="en-US" altLang="en-US">
                <a:solidFill>
                  <a:srgbClr val="356E3D"/>
                </a:solidFill>
              </a:rPr>
              <a:t>removeLast().</a:t>
            </a:r>
            <a:endParaRPr lang="en-US" alt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5372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Performance and Limitations </a:t>
            </a:r>
            <a:br>
              <a:rPr lang="en-US" altLang="en-US" smtClean="0"/>
            </a:br>
            <a:r>
              <a:rPr lang="en-US" altLang="en-US" sz="2800" smtClean="0"/>
              <a:t>- doubly linked list implementation of deque ADT</a:t>
            </a:r>
            <a:endParaRPr lang="en-US" altLang="en-US" smtClean="0"/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Performance</a:t>
            </a:r>
          </a:p>
          <a:p>
            <a:pPr lvl="1" eaLnBrk="1" hangingPunct="1"/>
            <a:r>
              <a:rPr lang="en-US" altLang="en-US" sz="2400" smtClean="0"/>
              <a:t>Let 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smtClean="0"/>
              <a:t> be the number of elements in the stack</a:t>
            </a:r>
          </a:p>
          <a:p>
            <a:pPr lvl="1" eaLnBrk="1" hangingPunct="1"/>
            <a:r>
              <a:rPr lang="en-US" altLang="en-US" sz="2400" smtClean="0"/>
              <a:t>The space used is 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(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n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)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Each operation runs in time </a:t>
            </a:r>
            <a:r>
              <a:rPr lang="en-US" altLang="en-US" sz="2400" b="1" i="1" smtClean="0">
                <a:latin typeface="Times New Roman" charset="0"/>
                <a:sym typeface="Symbol" charset="2"/>
              </a:rPr>
              <a:t>O</a:t>
            </a:r>
            <a:r>
              <a:rPr lang="en-US" altLang="en-US" sz="2400" smtClean="0">
                <a:latin typeface="Times New Roman" charset="0"/>
                <a:sym typeface="Symbol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Limitations</a:t>
            </a:r>
          </a:p>
          <a:p>
            <a:pPr lvl="1" eaLnBrk="1" hangingPunct="1"/>
            <a:r>
              <a:rPr lang="en-US" altLang="en-US" sz="2400" smtClean="0"/>
              <a:t>NOTE: we do not have the limitation of the array based implementation on the size of the stack b/c the size of the linked list is not fixed, I.e., the deque is NEVER full.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43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Deque</a:t>
            </a:r>
            <a:r>
              <a:rPr lang="en-US" altLang="en-US" dirty="0" smtClean="0"/>
              <a:t> Summary</a:t>
            </a:r>
          </a:p>
        </p:txBody>
      </p:sp>
      <p:sp>
        <p:nvSpPr>
          <p:cNvPr id="76803" name="Content Placeholder 9"/>
          <p:cNvSpPr>
            <a:spLocks noGrp="1"/>
          </p:cNvSpPr>
          <p:nvPr>
            <p:ph idx="1"/>
          </p:nvPr>
        </p:nvSpPr>
        <p:spPr>
          <a:xfrm>
            <a:off x="611188" y="1600200"/>
            <a:ext cx="8761412" cy="4340225"/>
          </a:xfrm>
        </p:spPr>
        <p:txBody>
          <a:bodyPr/>
          <a:lstStyle/>
          <a:p>
            <a:r>
              <a:rPr lang="en-US" altLang="en-US" smtClean="0"/>
              <a:t>Deque Operation Complexity for Different Implementations</a:t>
            </a:r>
          </a:p>
        </p:txBody>
      </p:sp>
      <p:sp>
        <p:nvSpPr>
          <p:cNvPr id="7680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1825" cy="4540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</a:pPr>
            <a:fld id="{02855191-1BC3-4DAE-B53E-FCC596638317}" type="datetime8">
              <a:rPr lang="en-US" altLang="en-US" sz="1400">
                <a:solidFill>
                  <a:srgbClr val="000066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66"/>
                </a:buClr>
              </a:pPr>
              <a:t>8/1/14 11:51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sp>
        <p:nvSpPr>
          <p:cNvPr id="7680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779F8A-E940-4620-A2BF-8E7DC65ABCA0}" type="slidenum">
              <a:rPr lang="en-US" altLang="en-US" sz="1400">
                <a:solidFill>
                  <a:srgbClr val="000066"/>
                </a:solidFill>
              </a:rPr>
              <a:pPr/>
              <a:t>64</a:t>
            </a:fld>
            <a:endParaRPr lang="en-US" altLang="en-US" sz="1400">
              <a:solidFill>
                <a:srgbClr val="00006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181225"/>
          <a:ext cx="8153400" cy="4125912"/>
        </p:xfrm>
        <a:graphic>
          <a:graphicData uri="http://schemas.openxmlformats.org/drawingml/2006/table">
            <a:tbl>
              <a:tblPr/>
              <a:tblGrid>
                <a:gridCol w="1676400"/>
                <a:gridCol w="1150938"/>
                <a:gridCol w="2433637"/>
                <a:gridCol w="1446213"/>
                <a:gridCol w="1446212"/>
              </a:tblGrid>
              <a:tr h="8239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Fixed-Size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Expandable (doubling strategy)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Singly-Linked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Doubly-Linked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10699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removeFirst(), removeLast()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 for  one at list tail, O(1) for 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insertFirst(o), InsertLast(o)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 Worst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Best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Average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first(), 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Size(), isEmpty()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buClr>
                          <a:srgbClr val="000066"/>
                        </a:buClr>
                        <a:defRPr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450"/>
                        </a:spcBef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accent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45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0DE9-8A09-7342-B259-FF0E282EDFE3}" type="slidenum">
              <a:rPr lang="en-US"/>
              <a:pPr/>
              <a:t>65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Implementing Stacks and Queues with </a:t>
            </a:r>
            <a:r>
              <a:rPr lang="en-US" altLang="en-US" dirty="0" err="1"/>
              <a:t>Deques</a:t>
            </a:r>
            <a:endParaRPr lang="en-US" altLang="en-US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2438400"/>
            <a:ext cx="281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b="1">
                <a:solidFill>
                  <a:srgbClr val="356E3D"/>
                </a:solidFill>
              </a:rPr>
              <a:t>Stacks with Deques:</a:t>
            </a:r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000" y="4114800"/>
            <a:ext cx="292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b="1">
                <a:solidFill>
                  <a:srgbClr val="9E222D"/>
                </a:solidFill>
              </a:rPr>
              <a:t>Queues with Deques:</a:t>
            </a:r>
            <a:endParaRPr lang="en-US" alt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3898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191000"/>
            <a:ext cx="3810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38840-6C77-E44D-9891-2D7F5323EC94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The Adaptor Pattern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524000"/>
            <a:ext cx="8731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 smtClean="0"/>
              <a:t>  Using </a:t>
            </a:r>
            <a:r>
              <a:rPr lang="en-US" altLang="en-US" sz="2400" dirty="0"/>
              <a:t>a </a:t>
            </a:r>
            <a:r>
              <a:rPr lang="en-US" altLang="en-US" sz="2400" dirty="0" err="1"/>
              <a:t>deque</a:t>
            </a:r>
            <a:r>
              <a:rPr lang="en-US" altLang="en-US" sz="2400" dirty="0"/>
              <a:t> to implement a stack or queue is an example of the </a:t>
            </a:r>
            <a:r>
              <a:rPr lang="en-US" altLang="en-US" sz="2400" dirty="0">
                <a:solidFill>
                  <a:srgbClr val="C0504D"/>
                </a:solidFill>
              </a:rPr>
              <a:t>adaptor pattern</a:t>
            </a:r>
            <a:r>
              <a:rPr lang="en-US" altLang="en-US" sz="2400" dirty="0"/>
              <a:t>. Adaptor patterns implement a class by using methods of another </a:t>
            </a:r>
            <a:r>
              <a:rPr lang="en-US" altLang="en-US" sz="2400" dirty="0" smtClean="0"/>
              <a:t>class</a:t>
            </a:r>
          </a:p>
          <a:p>
            <a:pPr>
              <a:buFontTx/>
              <a:buChar char="•"/>
            </a:pPr>
            <a:endParaRPr lang="en-US" altLang="en-US" sz="2400" dirty="0" smtClean="0"/>
          </a:p>
          <a:p>
            <a:pPr>
              <a:buFontTx/>
              <a:buChar char="•"/>
            </a:pPr>
            <a:r>
              <a:rPr lang="en-US" altLang="en-US" sz="2400" dirty="0" smtClean="0"/>
              <a:t> In </a:t>
            </a:r>
            <a:r>
              <a:rPr lang="en-US" altLang="en-US" sz="2400" dirty="0"/>
              <a:t>general, adaptor classes specialize general </a:t>
            </a:r>
            <a:r>
              <a:rPr lang="en-US" altLang="en-US" sz="2400" dirty="0" smtClean="0"/>
              <a:t>classes</a:t>
            </a:r>
          </a:p>
          <a:p>
            <a:pPr>
              <a:buFontTx/>
              <a:buChar char="•"/>
            </a:pPr>
            <a:endParaRPr lang="en-US" altLang="en-US" sz="2400" dirty="0" smtClean="0"/>
          </a:p>
          <a:p>
            <a:pPr>
              <a:buFontTx/>
              <a:buChar char="•"/>
            </a:pPr>
            <a:r>
              <a:rPr lang="en-US" altLang="en-US" sz="2400" dirty="0" smtClean="0"/>
              <a:t> Two </a:t>
            </a:r>
            <a:r>
              <a:rPr lang="en-US" altLang="en-US" sz="2400" dirty="0"/>
              <a:t>such applications: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-- Specialize </a:t>
            </a:r>
            <a:r>
              <a:rPr lang="en-US" altLang="en-US" sz="2400" dirty="0"/>
              <a:t>a general class by changing some methods. </a:t>
            </a:r>
          </a:p>
          <a:p>
            <a:pPr lvl="2"/>
            <a:r>
              <a:rPr lang="en-US" altLang="en-US" sz="2400" b="1" i="1" dirty="0">
                <a:solidFill>
                  <a:srgbClr val="C0504D"/>
                </a:solidFill>
              </a:rPr>
              <a:t>Ex: implementing a stack with a </a:t>
            </a:r>
            <a:r>
              <a:rPr lang="en-US" altLang="en-US" sz="2400" b="1" i="1" dirty="0" err="1">
                <a:solidFill>
                  <a:srgbClr val="C0504D"/>
                </a:solidFill>
              </a:rPr>
              <a:t>deque</a:t>
            </a:r>
            <a:r>
              <a:rPr lang="en-US" altLang="en-US" sz="2400" b="1" i="1" dirty="0">
                <a:solidFill>
                  <a:srgbClr val="C0504D"/>
                </a:solidFill>
              </a:rPr>
              <a:t>.</a:t>
            </a:r>
            <a:endParaRPr lang="en-US" altLang="en-US" sz="2400" b="1" i="1" dirty="0" smtClean="0">
              <a:solidFill>
                <a:srgbClr val="C0504D"/>
              </a:solidFill>
            </a:endParaRPr>
          </a:p>
          <a:p>
            <a:pPr lvl="1"/>
            <a:r>
              <a:rPr lang="en-US" altLang="en-US" sz="2400" dirty="0" smtClean="0"/>
              <a:t>-- Specialize </a:t>
            </a:r>
            <a:r>
              <a:rPr lang="en-US" altLang="en-US" sz="2400" dirty="0"/>
              <a:t>the types of objects used by a general class. </a:t>
            </a:r>
          </a:p>
          <a:p>
            <a:pPr lvl="2"/>
            <a:r>
              <a:rPr lang="en-US" altLang="en-US" sz="2400" b="1" i="1" dirty="0">
                <a:solidFill>
                  <a:schemeClr val="accent2"/>
                </a:solidFill>
              </a:rPr>
              <a:t>Ex: Defining an </a:t>
            </a:r>
            <a:r>
              <a:rPr lang="en-US" altLang="en-US" sz="2400" b="1" i="1" dirty="0" err="1">
                <a:solidFill>
                  <a:schemeClr val="accent2"/>
                </a:solidFill>
              </a:rPr>
              <a:t>IntegerArrayStack</a:t>
            </a:r>
            <a:r>
              <a:rPr lang="en-US" altLang="en-US" sz="2400" b="1" i="1" dirty="0">
                <a:solidFill>
                  <a:schemeClr val="accent2"/>
                </a:solidFill>
              </a:rPr>
              <a:t> class that adapts </a:t>
            </a:r>
            <a:r>
              <a:rPr lang="en-US" altLang="en-US" sz="2400" b="1" i="1" dirty="0" err="1">
                <a:solidFill>
                  <a:schemeClr val="accent2"/>
                </a:solidFill>
              </a:rPr>
              <a:t>ArrayStack</a:t>
            </a:r>
            <a:r>
              <a:rPr lang="en-US" altLang="en-US" sz="2400" b="1" i="1" dirty="0">
                <a:solidFill>
                  <a:schemeClr val="accent2"/>
                </a:solidFill>
              </a:rPr>
              <a:t> to only store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5636768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305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/>
              <a:t>How should data be stored?</a:t>
            </a:r>
            <a:endParaRPr lang="en-US" sz="55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1209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Depends on your requirement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But we have some building blocks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13" y="2414295"/>
            <a:ext cx="6816187" cy="38341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is diverse 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737"/>
            <a:ext cx="8229600" cy="1143000"/>
          </a:xfrm>
        </p:spPr>
        <p:txBody>
          <a:bodyPr/>
          <a:lstStyle/>
          <a:p>
            <a:r>
              <a:rPr lang="en-US" dirty="0" smtClean="0"/>
              <a:t>To store our big data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68650"/>
            <a:ext cx="67056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4116</Words>
  <Application>Microsoft Macintosh PowerPoint</Application>
  <PresentationFormat>On-screen Show (4:3)</PresentationFormat>
  <Paragraphs>686</Paragraphs>
  <Slides>66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Clip</vt:lpstr>
      <vt:lpstr>Slide 1</vt:lpstr>
      <vt:lpstr>Slide 2</vt:lpstr>
      <vt:lpstr>Slide 3</vt:lpstr>
      <vt:lpstr>Slide 4</vt:lpstr>
      <vt:lpstr>Dealing with data…</vt:lpstr>
      <vt:lpstr>Dealing with data…</vt:lpstr>
      <vt:lpstr>Slide 7</vt:lpstr>
      <vt:lpstr>But we have some building blocks</vt:lpstr>
      <vt:lpstr>To store our big data</vt:lpstr>
      <vt:lpstr>Elementary Data “Structures”</vt:lpstr>
      <vt:lpstr>Slide 11</vt:lpstr>
      <vt:lpstr>Stack</vt:lpstr>
      <vt:lpstr>What is this good for ?</vt:lpstr>
      <vt:lpstr>What is this good for ?</vt:lpstr>
      <vt:lpstr>What is this good for ?</vt:lpstr>
      <vt:lpstr>How should we represent it ?</vt:lpstr>
      <vt:lpstr>How should we represent it ?</vt:lpstr>
      <vt:lpstr>How should we represent it ?</vt:lpstr>
      <vt:lpstr>Abstract Data Type</vt:lpstr>
      <vt:lpstr>Examples </vt:lpstr>
      <vt:lpstr>ADT: Array</vt:lpstr>
      <vt:lpstr>Abstract Data Types (ADTs)</vt:lpstr>
      <vt:lpstr>ADT for stock trade</vt:lpstr>
      <vt:lpstr>Stack ADT</vt:lpstr>
      <vt:lpstr>Exceptions</vt:lpstr>
      <vt:lpstr>Exercise: Stacks</vt:lpstr>
      <vt:lpstr>C++ Run-time Stack</vt:lpstr>
      <vt:lpstr>Parentheses Matching</vt:lpstr>
      <vt:lpstr>Parentheses Matching Algorithm</vt:lpstr>
      <vt:lpstr>Postfix Evaluator</vt:lpstr>
      <vt:lpstr>Array-based Stack</vt:lpstr>
      <vt:lpstr>Array-based Stack (cont.)</vt:lpstr>
      <vt:lpstr>Performance and Limitations  - array-based implementation of stack ADT</vt:lpstr>
      <vt:lpstr>Growable Array-based Stack</vt:lpstr>
      <vt:lpstr>Comparison of the Strategies</vt:lpstr>
      <vt:lpstr>Incremental Strategy Analysis </vt:lpstr>
      <vt:lpstr>Doubling Strategy Analysis</vt:lpstr>
      <vt:lpstr>Stack Interface in C++</vt:lpstr>
      <vt:lpstr>Array-based Stack in C++</vt:lpstr>
      <vt:lpstr>Singly Linked List</vt:lpstr>
      <vt:lpstr>Stack with a Singly Linked List</vt:lpstr>
      <vt:lpstr>Exercise</vt:lpstr>
      <vt:lpstr>Stack Summary</vt:lpstr>
      <vt:lpstr>Queues</vt:lpstr>
      <vt:lpstr>Outline and Reading</vt:lpstr>
      <vt:lpstr>The Queue ADT </vt:lpstr>
      <vt:lpstr>Exercise: Queues</vt:lpstr>
      <vt:lpstr>Applications of Queues</vt:lpstr>
      <vt:lpstr>Array-based Queue</vt:lpstr>
      <vt:lpstr>Queue Operations</vt:lpstr>
      <vt:lpstr>Queue Operations (cont.)</vt:lpstr>
      <vt:lpstr>Queue Operations (cont.)</vt:lpstr>
      <vt:lpstr>Performance and Limitations  - array-based implementation of queue ADT</vt:lpstr>
      <vt:lpstr>Growable Array-based Queue</vt:lpstr>
      <vt:lpstr>Exercise</vt:lpstr>
      <vt:lpstr>Queue with a Singly Linked List</vt:lpstr>
      <vt:lpstr>Informal C++ Queue Interface</vt:lpstr>
      <vt:lpstr>Queue Summary</vt:lpstr>
      <vt:lpstr>The Double-Ended Queue ADT (§5.3)</vt:lpstr>
      <vt:lpstr>Doubly Linked List</vt:lpstr>
      <vt:lpstr>Deque with a Doubly Linked List</vt:lpstr>
      <vt:lpstr>Implementing Deques with Doubly Linked Lists </vt:lpstr>
      <vt:lpstr>Performance and Limitations  - doubly linked list implementation of deque ADT</vt:lpstr>
      <vt:lpstr>Deque Summary</vt:lpstr>
      <vt:lpstr>Implementing Stacks and Queues with Deques</vt:lpstr>
      <vt:lpstr>The Adaptor Pattern</vt:lpstr>
    </vt:vector>
  </TitlesOfParts>
  <Company>IIT Delhi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amitk</dc:creator>
  <cp:lastModifiedBy>Shweta Agrawal</cp:lastModifiedBy>
  <cp:revision>54</cp:revision>
  <dcterms:created xsi:type="dcterms:W3CDTF">2014-07-31T16:22:22Z</dcterms:created>
  <dcterms:modified xsi:type="dcterms:W3CDTF">2014-08-01T08:37:42Z</dcterms:modified>
</cp:coreProperties>
</file>