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30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3" r:id="rId26"/>
    <p:sldId id="284" r:id="rId27"/>
    <p:sldId id="285" r:id="rId28"/>
    <p:sldId id="304" r:id="rId29"/>
    <p:sldId id="286" r:id="rId30"/>
    <p:sldId id="305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A9F21-2CAC-1C45-AA28-A6A75495642B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52A1E-BBC5-4043-8D54-286C1C1EB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B34DD-5C11-6048-A682-A37406DAF5F4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44E2-7020-F048-901E-D012406F7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95917" y="17145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Binary Heaps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 106</a:t>
            </a:r>
          </a:p>
          <a:p>
            <a:r>
              <a:rPr lang="en-US" dirty="0" smtClean="0"/>
              <a:t>Shweta Agrawal and </a:t>
            </a:r>
            <a:r>
              <a:rPr lang="en-US" dirty="0" err="1" smtClean="0"/>
              <a:t>Amit</a:t>
            </a:r>
            <a:r>
              <a:rPr lang="en-US" dirty="0" smtClean="0"/>
              <a:t> Kumar</a:t>
            </a:r>
            <a:endParaRPr lang="en-US" dirty="0"/>
          </a:p>
        </p:txBody>
      </p:sp>
      <p:pic>
        <p:nvPicPr>
          <p:cNvPr id="4" name="Picture 7" descr="4066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3250" y="598456"/>
            <a:ext cx="2895600" cy="283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C8ED-DC61-1F44-A0EC-3428E85E437C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1712913" y="37623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07540" name="Oval 20"/>
          <p:cNvSpPr>
            <a:spLocks noChangeArrowheads="1"/>
          </p:cNvSpPr>
          <p:nvPr/>
        </p:nvSpPr>
        <p:spPr bwMode="auto">
          <a:xfrm>
            <a:off x="2170113" y="42957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1255713" y="42957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07542" name="AutoShape 22"/>
          <p:cNvCxnSpPr>
            <a:cxnSpLocks noChangeShapeType="1"/>
            <a:stCxn id="107538" idx="3"/>
            <a:endCxn id="107541" idx="0"/>
          </p:cNvCxnSpPr>
          <p:nvPr/>
        </p:nvCxnSpPr>
        <p:spPr bwMode="auto">
          <a:xfrm flipH="1">
            <a:off x="1428750" y="4056063"/>
            <a:ext cx="3349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38" idx="5"/>
            <a:endCxn id="107540" idx="0"/>
          </p:cNvCxnSpPr>
          <p:nvPr/>
        </p:nvCxnSpPr>
        <p:spPr bwMode="auto">
          <a:xfrm>
            <a:off x="2006600" y="4056063"/>
            <a:ext cx="3365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4" name="Oval 24"/>
          <p:cNvSpPr>
            <a:spLocks noChangeArrowheads="1"/>
          </p:cNvSpPr>
          <p:nvPr/>
        </p:nvSpPr>
        <p:spPr bwMode="auto">
          <a:xfrm>
            <a:off x="1676400" y="48656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762000" y="48656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cxnSp>
        <p:nvCxnSpPr>
          <p:cNvPr id="107546" name="AutoShape 26"/>
          <p:cNvCxnSpPr>
            <a:cxnSpLocks noChangeShapeType="1"/>
            <a:stCxn id="107541" idx="3"/>
            <a:endCxn id="107545" idx="0"/>
          </p:cNvCxnSpPr>
          <p:nvPr/>
        </p:nvCxnSpPr>
        <p:spPr bwMode="auto">
          <a:xfrm flipH="1">
            <a:off x="935038" y="4589463"/>
            <a:ext cx="371475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7" name="AutoShape 27"/>
          <p:cNvCxnSpPr>
            <a:cxnSpLocks noChangeShapeType="1"/>
            <a:stCxn id="107541" idx="5"/>
            <a:endCxn id="107544" idx="0"/>
          </p:cNvCxnSpPr>
          <p:nvPr/>
        </p:nvCxnSpPr>
        <p:spPr bwMode="auto">
          <a:xfrm>
            <a:off x="1549400" y="4589463"/>
            <a:ext cx="300038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7600950" y="1981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8058150" y="2514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7143750" y="2514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07551" name="AutoShape 31"/>
          <p:cNvCxnSpPr>
            <a:cxnSpLocks noChangeShapeType="1"/>
            <a:stCxn id="107548" idx="3"/>
            <a:endCxn id="107550" idx="0"/>
          </p:cNvCxnSpPr>
          <p:nvPr/>
        </p:nvCxnSpPr>
        <p:spPr bwMode="auto">
          <a:xfrm flipH="1">
            <a:off x="7316788" y="2274888"/>
            <a:ext cx="3349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2" name="AutoShape 32"/>
          <p:cNvCxnSpPr>
            <a:cxnSpLocks noChangeShapeType="1"/>
            <a:stCxn id="107548" idx="5"/>
            <a:endCxn id="107549" idx="0"/>
          </p:cNvCxnSpPr>
          <p:nvPr/>
        </p:nvCxnSpPr>
        <p:spPr bwMode="auto">
          <a:xfrm>
            <a:off x="7894638" y="2274888"/>
            <a:ext cx="3365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7564438" y="30845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cxnSp>
        <p:nvCxnSpPr>
          <p:cNvPr id="107556" name="AutoShape 36"/>
          <p:cNvCxnSpPr>
            <a:cxnSpLocks noChangeShapeType="1"/>
            <a:stCxn id="107550" idx="5"/>
            <a:endCxn id="107553" idx="0"/>
          </p:cNvCxnSpPr>
          <p:nvPr/>
        </p:nvCxnSpPr>
        <p:spPr bwMode="auto">
          <a:xfrm>
            <a:off x="7437438" y="2808288"/>
            <a:ext cx="300037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7391400" y="3657600"/>
            <a:ext cx="1243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not complete</a:t>
            </a:r>
          </a:p>
        </p:txBody>
      </p:sp>
      <p:sp>
        <p:nvSpPr>
          <p:cNvPr id="107558" name="Oval 38"/>
          <p:cNvSpPr>
            <a:spLocks noChangeArrowheads="1"/>
          </p:cNvSpPr>
          <p:nvPr/>
        </p:nvSpPr>
        <p:spPr bwMode="auto">
          <a:xfrm>
            <a:off x="3414713" y="1905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7559" name="Oval 39"/>
          <p:cNvSpPr>
            <a:spLocks noChangeArrowheads="1"/>
          </p:cNvSpPr>
          <p:nvPr/>
        </p:nvSpPr>
        <p:spPr bwMode="auto">
          <a:xfrm>
            <a:off x="3871913" y="2438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07560" name="Oval 40"/>
          <p:cNvSpPr>
            <a:spLocks noChangeArrowheads="1"/>
          </p:cNvSpPr>
          <p:nvPr/>
        </p:nvSpPr>
        <p:spPr bwMode="auto">
          <a:xfrm>
            <a:off x="2957513" y="2438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07561" name="AutoShape 41"/>
          <p:cNvCxnSpPr>
            <a:cxnSpLocks noChangeShapeType="1"/>
            <a:stCxn id="107558" idx="3"/>
            <a:endCxn id="107560" idx="0"/>
          </p:cNvCxnSpPr>
          <p:nvPr/>
        </p:nvCxnSpPr>
        <p:spPr bwMode="auto">
          <a:xfrm flipH="1">
            <a:off x="3130550" y="2198688"/>
            <a:ext cx="3349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58" idx="5"/>
            <a:endCxn id="107559" idx="0"/>
          </p:cNvCxnSpPr>
          <p:nvPr/>
        </p:nvCxnSpPr>
        <p:spPr bwMode="auto">
          <a:xfrm>
            <a:off x="3708400" y="2198688"/>
            <a:ext cx="3365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2692400" y="3011488"/>
            <a:ext cx="1803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01" charset="0"/>
              </a:rPr>
              <a:t>complete tree, </a:t>
            </a:r>
          </a:p>
          <a:p>
            <a:r>
              <a:rPr lang="en-US" sz="1600">
                <a:latin typeface="Times New Roman" pitchFamily="-101" charset="0"/>
              </a:rPr>
              <a:t>heap order is "max"</a:t>
            </a:r>
          </a:p>
        </p:txBody>
      </p:sp>
      <p:sp>
        <p:nvSpPr>
          <p:cNvPr id="107568" name="Text Box 48"/>
          <p:cNvSpPr txBox="1">
            <a:spLocks noChangeArrowheads="1"/>
          </p:cNvSpPr>
          <p:nvPr/>
        </p:nvSpPr>
        <p:spPr bwMode="auto">
          <a:xfrm>
            <a:off x="990600" y="5362575"/>
            <a:ext cx="177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01" charset="0"/>
              </a:rPr>
              <a:t>complete tree, </a:t>
            </a:r>
          </a:p>
          <a:p>
            <a:r>
              <a:rPr lang="en-US" sz="1600">
                <a:latin typeface="Times New Roman" pitchFamily="-101" charset="0"/>
              </a:rPr>
              <a:t>heap order is "min"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5599113" y="37623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6056313" y="42957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5141913" y="42957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cxnSp>
        <p:nvCxnSpPr>
          <p:cNvPr id="107572" name="AutoShape 52"/>
          <p:cNvCxnSpPr>
            <a:cxnSpLocks noChangeShapeType="1"/>
            <a:stCxn id="107569" idx="3"/>
            <a:endCxn id="107571" idx="0"/>
          </p:cNvCxnSpPr>
          <p:nvPr/>
        </p:nvCxnSpPr>
        <p:spPr bwMode="auto">
          <a:xfrm flipH="1">
            <a:off x="5314950" y="4056063"/>
            <a:ext cx="3349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3" name="AutoShape 53"/>
          <p:cNvCxnSpPr>
            <a:cxnSpLocks noChangeShapeType="1"/>
            <a:stCxn id="107569" idx="5"/>
            <a:endCxn id="107570" idx="0"/>
          </p:cNvCxnSpPr>
          <p:nvPr/>
        </p:nvCxnSpPr>
        <p:spPr bwMode="auto">
          <a:xfrm>
            <a:off x="5892800" y="4056063"/>
            <a:ext cx="3365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5562600" y="48656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4648200" y="48656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cxnSp>
        <p:nvCxnSpPr>
          <p:cNvPr id="107576" name="AutoShape 56"/>
          <p:cNvCxnSpPr>
            <a:cxnSpLocks noChangeShapeType="1"/>
            <a:stCxn id="107571" idx="3"/>
            <a:endCxn id="107575" idx="0"/>
          </p:cNvCxnSpPr>
          <p:nvPr/>
        </p:nvCxnSpPr>
        <p:spPr bwMode="auto">
          <a:xfrm flipH="1">
            <a:off x="4821238" y="4589463"/>
            <a:ext cx="371475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7" name="AutoShape 57"/>
          <p:cNvCxnSpPr>
            <a:cxnSpLocks noChangeShapeType="1"/>
            <a:stCxn id="107571" idx="5"/>
            <a:endCxn id="107574" idx="0"/>
          </p:cNvCxnSpPr>
          <p:nvPr/>
        </p:nvCxnSpPr>
        <p:spPr bwMode="auto">
          <a:xfrm>
            <a:off x="5435600" y="4589463"/>
            <a:ext cx="300038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5275263" y="5438775"/>
            <a:ext cx="2019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01" charset="0"/>
              </a:rPr>
              <a:t>complete tree, but min</a:t>
            </a:r>
          </a:p>
          <a:p>
            <a:r>
              <a:rPr lang="en-US" sz="1600">
                <a:latin typeface="Times New Roman" pitchFamily="-101" charset="0"/>
              </a:rPr>
              <a:t>heap order is broken</a:t>
            </a:r>
          </a:p>
        </p:txBody>
      </p:sp>
      <p:sp>
        <p:nvSpPr>
          <p:cNvPr id="107579" name="Oval 59"/>
          <p:cNvSpPr>
            <a:spLocks noChangeArrowheads="1"/>
          </p:cNvSpPr>
          <p:nvPr/>
        </p:nvSpPr>
        <p:spPr bwMode="auto">
          <a:xfrm>
            <a:off x="6673850" y="3084513"/>
            <a:ext cx="344488" cy="3444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cxnSp>
        <p:nvCxnSpPr>
          <p:cNvPr id="107580" name="AutoShape 60"/>
          <p:cNvCxnSpPr>
            <a:cxnSpLocks noChangeShapeType="1"/>
            <a:stCxn id="107550" idx="3"/>
            <a:endCxn id="107579" idx="0"/>
          </p:cNvCxnSpPr>
          <p:nvPr/>
        </p:nvCxnSpPr>
        <p:spPr bwMode="auto">
          <a:xfrm flipH="1">
            <a:off x="6846888" y="2808288"/>
            <a:ext cx="347662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78" idx="1"/>
            <a:endCxn id="107571" idx="4"/>
          </p:cNvCxnSpPr>
          <p:nvPr/>
        </p:nvCxnSpPr>
        <p:spPr bwMode="auto">
          <a:xfrm rot="10800000" flipH="1">
            <a:off x="5275263" y="4640263"/>
            <a:ext cx="39687" cy="1089025"/>
          </a:xfrm>
          <a:prstGeom prst="curvedConnector4">
            <a:avLst>
              <a:gd name="adj1" fmla="val -576000"/>
              <a:gd name="adj2" fmla="val 63264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582" name="AutoShape 62"/>
          <p:cNvCxnSpPr>
            <a:cxnSpLocks noChangeShapeType="1"/>
            <a:stCxn id="107578" idx="1"/>
            <a:endCxn id="107574" idx="2"/>
          </p:cNvCxnSpPr>
          <p:nvPr/>
        </p:nvCxnSpPr>
        <p:spPr bwMode="auto">
          <a:xfrm rot="10800000" flipH="1">
            <a:off x="5275263" y="5038725"/>
            <a:ext cx="287337" cy="690563"/>
          </a:xfrm>
          <a:prstGeom prst="curvedConnector3">
            <a:avLst>
              <a:gd name="adj1" fmla="val -7956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583" name="AutoShape 63"/>
          <p:cNvCxnSpPr>
            <a:cxnSpLocks noChangeShapeType="1"/>
            <a:stCxn id="107557" idx="1"/>
            <a:endCxn id="107579" idx="6"/>
          </p:cNvCxnSpPr>
          <p:nvPr/>
        </p:nvCxnSpPr>
        <p:spPr bwMode="auto">
          <a:xfrm rot="10800000">
            <a:off x="7018338" y="3257550"/>
            <a:ext cx="373062" cy="568325"/>
          </a:xfrm>
          <a:prstGeom prst="curvedConnector3">
            <a:avLst>
              <a:gd name="adj1" fmla="val 49787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07584" name="Line 64"/>
          <p:cNvSpPr>
            <a:spLocks noChangeShapeType="1"/>
          </p:cNvSpPr>
          <p:nvPr/>
        </p:nvSpPr>
        <p:spPr bwMode="auto">
          <a:xfrm flipH="1">
            <a:off x="3429000" y="1828800"/>
            <a:ext cx="21336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B10-F850-DE4D-A7BF-6F7478526EF9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0000"/>
                </a:solidFill>
              </a:rPr>
              <a:t>Array Implementation of Heaps (Implicit Pointers)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5388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Root node = A[1]</a:t>
            </a:r>
          </a:p>
          <a:p>
            <a:pPr>
              <a:lnSpc>
                <a:spcPct val="90000"/>
              </a:lnSpc>
            </a:pPr>
            <a:r>
              <a:rPr lang="en-US" sz="2800"/>
              <a:t>Children of A[i] = A[2i], A[2i + 1]</a:t>
            </a:r>
          </a:p>
          <a:p>
            <a:pPr>
              <a:lnSpc>
                <a:spcPct val="90000"/>
              </a:lnSpc>
            </a:pPr>
            <a:r>
              <a:rPr lang="en-US" sz="2800"/>
              <a:t>Parent of A[j] = A[j/2]</a:t>
            </a:r>
          </a:p>
          <a:p>
            <a:pPr>
              <a:lnSpc>
                <a:spcPct val="90000"/>
              </a:lnSpc>
            </a:pPr>
            <a:r>
              <a:rPr lang="en-US" sz="2800"/>
              <a:t>Keep track of current size N (number of nodes)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829175" y="5783263"/>
            <a:ext cx="881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-101" charset="0"/>
              </a:rPr>
              <a:t>N = 5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V="1">
            <a:off x="5011738" y="5530850"/>
            <a:ext cx="0" cy="301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898525" y="476885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value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887413" y="5181600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index</a:t>
            </a:r>
          </a:p>
        </p:txBody>
      </p:sp>
      <p:sp>
        <p:nvSpPr>
          <p:cNvPr id="56354" name="Oval 34"/>
          <p:cNvSpPr>
            <a:spLocks noChangeArrowheads="1"/>
          </p:cNvSpPr>
          <p:nvPr/>
        </p:nvSpPr>
        <p:spPr bwMode="auto">
          <a:xfrm>
            <a:off x="7885113" y="4191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56355" name="Oval 35"/>
          <p:cNvSpPr>
            <a:spLocks noChangeArrowheads="1"/>
          </p:cNvSpPr>
          <p:nvPr/>
        </p:nvSpPr>
        <p:spPr bwMode="auto">
          <a:xfrm>
            <a:off x="8342313" y="4724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56356" name="Oval 36"/>
          <p:cNvSpPr>
            <a:spLocks noChangeArrowheads="1"/>
          </p:cNvSpPr>
          <p:nvPr/>
        </p:nvSpPr>
        <p:spPr bwMode="auto">
          <a:xfrm>
            <a:off x="7427913" y="4724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56357" name="AutoShape 37"/>
          <p:cNvCxnSpPr>
            <a:cxnSpLocks noChangeShapeType="1"/>
            <a:stCxn id="56354" idx="3"/>
            <a:endCxn id="56356" idx="0"/>
          </p:cNvCxnSpPr>
          <p:nvPr/>
        </p:nvCxnSpPr>
        <p:spPr bwMode="auto">
          <a:xfrm flipH="1">
            <a:off x="7600950" y="4484688"/>
            <a:ext cx="3349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6358" name="AutoShape 38"/>
          <p:cNvCxnSpPr>
            <a:cxnSpLocks noChangeShapeType="1"/>
            <a:stCxn id="56354" idx="5"/>
            <a:endCxn id="56355" idx="0"/>
          </p:cNvCxnSpPr>
          <p:nvPr/>
        </p:nvCxnSpPr>
        <p:spPr bwMode="auto">
          <a:xfrm>
            <a:off x="8178800" y="4484688"/>
            <a:ext cx="3365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6359" name="Oval 39"/>
          <p:cNvSpPr>
            <a:spLocks noChangeArrowheads="1"/>
          </p:cNvSpPr>
          <p:nvPr/>
        </p:nvSpPr>
        <p:spPr bwMode="auto">
          <a:xfrm>
            <a:off x="7848600" y="5294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56360" name="Oval 40"/>
          <p:cNvSpPr>
            <a:spLocks noChangeArrowheads="1"/>
          </p:cNvSpPr>
          <p:nvPr/>
        </p:nvSpPr>
        <p:spPr bwMode="auto">
          <a:xfrm>
            <a:off x="6934200" y="5294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cxnSp>
        <p:nvCxnSpPr>
          <p:cNvPr id="56361" name="AutoShape 41"/>
          <p:cNvCxnSpPr>
            <a:cxnSpLocks noChangeShapeType="1"/>
            <a:stCxn id="56356" idx="3"/>
            <a:endCxn id="56360" idx="0"/>
          </p:cNvCxnSpPr>
          <p:nvPr/>
        </p:nvCxnSpPr>
        <p:spPr bwMode="auto">
          <a:xfrm flipH="1">
            <a:off x="7107238" y="5018088"/>
            <a:ext cx="371475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6362" name="AutoShape 42"/>
          <p:cNvCxnSpPr>
            <a:cxnSpLocks noChangeShapeType="1"/>
            <a:stCxn id="56356" idx="5"/>
            <a:endCxn id="56359" idx="0"/>
          </p:cNvCxnSpPr>
          <p:nvPr/>
        </p:nvCxnSpPr>
        <p:spPr bwMode="auto">
          <a:xfrm>
            <a:off x="7721600" y="5018088"/>
            <a:ext cx="300038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6764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-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22860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8956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35052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41148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7244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53340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943600" y="4724400"/>
            <a:ext cx="609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16764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22860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1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28956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2</a:t>
            </a:r>
          </a:p>
        </p:txBody>
      </p:sp>
      <p:sp>
        <p:nvSpPr>
          <p:cNvPr id="56374" name="Text Box 54"/>
          <p:cNvSpPr txBox="1">
            <a:spLocks noChangeArrowheads="1"/>
          </p:cNvSpPr>
          <p:nvPr/>
        </p:nvSpPr>
        <p:spPr bwMode="auto">
          <a:xfrm>
            <a:off x="35052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3</a:t>
            </a:r>
          </a:p>
        </p:txBody>
      </p:sp>
      <p:sp>
        <p:nvSpPr>
          <p:cNvPr id="56375" name="Text Box 55"/>
          <p:cNvSpPr txBox="1">
            <a:spLocks noChangeArrowheads="1"/>
          </p:cNvSpPr>
          <p:nvPr/>
        </p:nvSpPr>
        <p:spPr bwMode="auto">
          <a:xfrm>
            <a:off x="41148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4</a:t>
            </a:r>
          </a:p>
        </p:txBody>
      </p:sp>
      <p:sp>
        <p:nvSpPr>
          <p:cNvPr id="56376" name="Text Box 56"/>
          <p:cNvSpPr txBox="1">
            <a:spLocks noChangeArrowheads="1"/>
          </p:cNvSpPr>
          <p:nvPr/>
        </p:nvSpPr>
        <p:spPr bwMode="auto">
          <a:xfrm>
            <a:off x="47244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5</a:t>
            </a:r>
          </a:p>
        </p:txBody>
      </p:sp>
      <p:sp>
        <p:nvSpPr>
          <p:cNvPr id="56377" name="Text Box 57"/>
          <p:cNvSpPr txBox="1">
            <a:spLocks noChangeArrowheads="1"/>
          </p:cNvSpPr>
          <p:nvPr/>
        </p:nvSpPr>
        <p:spPr bwMode="auto">
          <a:xfrm>
            <a:off x="53340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6</a:t>
            </a:r>
          </a:p>
        </p:txBody>
      </p: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59436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Courier New" pitchFamily="-101" charset="0"/>
              </a:rPr>
              <a:t>7</a:t>
            </a:r>
          </a:p>
        </p:txBody>
      </p:sp>
      <p:cxnSp>
        <p:nvCxnSpPr>
          <p:cNvPr id="56379" name="AutoShape 59"/>
          <p:cNvCxnSpPr>
            <a:cxnSpLocks noChangeShapeType="1"/>
            <a:stCxn id="56365" idx="0"/>
            <a:endCxn id="56367" idx="0"/>
          </p:cNvCxnSpPr>
          <p:nvPr/>
        </p:nvCxnSpPr>
        <p:spPr bwMode="auto">
          <a:xfrm rot="5400000" flipV="1">
            <a:off x="3809206" y="41155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80" name="AutoShape 60"/>
          <p:cNvCxnSpPr>
            <a:cxnSpLocks noChangeShapeType="1"/>
            <a:stCxn id="56365" idx="0"/>
            <a:endCxn id="56368" idx="0"/>
          </p:cNvCxnSpPr>
          <p:nvPr/>
        </p:nvCxnSpPr>
        <p:spPr bwMode="auto">
          <a:xfrm rot="5400000" flipV="1">
            <a:off x="4114006" y="3810794"/>
            <a:ext cx="1588" cy="1828800"/>
          </a:xfrm>
          <a:prstGeom prst="curvedConnector3">
            <a:avLst>
              <a:gd name="adj1" fmla="val -20400005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56381" name="Text Box 61"/>
          <p:cNvSpPr txBox="1">
            <a:spLocks noChangeArrowheads="1"/>
          </p:cNvSpPr>
          <p:nvPr/>
        </p:nvSpPr>
        <p:spPr bwMode="auto">
          <a:xfrm>
            <a:off x="82137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56382" name="Text Box 62"/>
          <p:cNvSpPr txBox="1">
            <a:spLocks noChangeArrowheads="1"/>
          </p:cNvSpPr>
          <p:nvPr/>
        </p:nvSpPr>
        <p:spPr bwMode="auto">
          <a:xfrm>
            <a:off x="76200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56383" name="Text Box 63"/>
          <p:cNvSpPr txBox="1">
            <a:spLocks noChangeArrowheads="1"/>
          </p:cNvSpPr>
          <p:nvPr/>
        </p:nvSpPr>
        <p:spPr bwMode="auto">
          <a:xfrm>
            <a:off x="67056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56384" name="Text Box 64"/>
          <p:cNvSpPr txBox="1">
            <a:spLocks noChangeArrowheads="1"/>
          </p:cNvSpPr>
          <p:nvPr/>
        </p:nvSpPr>
        <p:spPr bwMode="auto">
          <a:xfrm>
            <a:off x="85344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56385" name="Text Box 65"/>
          <p:cNvSpPr txBox="1">
            <a:spLocks noChangeArrowheads="1"/>
          </p:cNvSpPr>
          <p:nvPr/>
        </p:nvSpPr>
        <p:spPr bwMode="auto">
          <a:xfrm>
            <a:off x="71628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33DA-07BF-C942-8428-BEB400122F0D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FindMin and DeleteMin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380038" cy="4114800"/>
          </a:xfrm>
        </p:spPr>
        <p:txBody>
          <a:bodyPr/>
          <a:lstStyle/>
          <a:p>
            <a:r>
              <a:rPr lang="en-US"/>
              <a:t>FindMin: Easy!</a:t>
            </a:r>
          </a:p>
          <a:p>
            <a:pPr lvl="1"/>
            <a:r>
              <a:rPr lang="en-US"/>
              <a:t>Return root value A[1]</a:t>
            </a:r>
          </a:p>
          <a:p>
            <a:pPr lvl="1"/>
            <a:r>
              <a:rPr lang="en-US"/>
              <a:t>Run time = ?</a:t>
            </a:r>
          </a:p>
          <a:p>
            <a:endParaRPr lang="en-US"/>
          </a:p>
          <a:p>
            <a:r>
              <a:rPr lang="en-US"/>
              <a:t>DeleteMin:</a:t>
            </a:r>
          </a:p>
          <a:p>
            <a:pPr lvl="1"/>
            <a:r>
              <a:rPr lang="en-US" sz="3100"/>
              <a:t>Delete (and return) value at root node</a:t>
            </a:r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7427913" y="25511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8077200" y="3084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6778625" y="3084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8418513" y="3617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7732713" y="3617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7159625" y="3617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>
            <a:off x="6361113" y="3617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57387" name="Oval 43"/>
          <p:cNvSpPr>
            <a:spLocks noChangeArrowheads="1"/>
          </p:cNvSpPr>
          <p:nvPr/>
        </p:nvSpPr>
        <p:spPr bwMode="auto">
          <a:xfrm>
            <a:off x="7388225" y="4227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6970713" y="42275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>
            <a:off x="6550025" y="4227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57390" name="Oval 46"/>
          <p:cNvSpPr>
            <a:spLocks noChangeArrowheads="1"/>
          </p:cNvSpPr>
          <p:nvPr/>
        </p:nvSpPr>
        <p:spPr bwMode="auto">
          <a:xfrm>
            <a:off x="6132513" y="42275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57391" name="AutoShape 47"/>
          <p:cNvCxnSpPr>
            <a:cxnSpLocks noChangeShapeType="1"/>
            <a:stCxn id="57386" idx="3"/>
            <a:endCxn id="57390" idx="0"/>
          </p:cNvCxnSpPr>
          <p:nvPr/>
        </p:nvCxnSpPr>
        <p:spPr bwMode="auto">
          <a:xfrm flipH="1">
            <a:off x="6305550" y="39116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2" name="AutoShape 48"/>
          <p:cNvCxnSpPr>
            <a:cxnSpLocks noChangeShapeType="1"/>
            <a:stCxn id="57386" idx="5"/>
            <a:endCxn id="57389" idx="0"/>
          </p:cNvCxnSpPr>
          <p:nvPr/>
        </p:nvCxnSpPr>
        <p:spPr bwMode="auto">
          <a:xfrm>
            <a:off x="6654800" y="39116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3" name="AutoShape 49"/>
          <p:cNvCxnSpPr>
            <a:cxnSpLocks noChangeShapeType="1"/>
            <a:stCxn id="57385" idx="3"/>
            <a:endCxn id="57388" idx="0"/>
          </p:cNvCxnSpPr>
          <p:nvPr/>
        </p:nvCxnSpPr>
        <p:spPr bwMode="auto">
          <a:xfrm flipH="1">
            <a:off x="7143750" y="39116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4" name="AutoShape 50"/>
          <p:cNvCxnSpPr>
            <a:cxnSpLocks noChangeShapeType="1"/>
            <a:stCxn id="57385" idx="5"/>
            <a:endCxn id="57387" idx="0"/>
          </p:cNvCxnSpPr>
          <p:nvPr/>
        </p:nvCxnSpPr>
        <p:spPr bwMode="auto">
          <a:xfrm>
            <a:off x="7453313" y="39116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5" name="AutoShape 51"/>
          <p:cNvCxnSpPr>
            <a:cxnSpLocks noChangeShapeType="1"/>
            <a:stCxn id="57382" idx="3"/>
            <a:endCxn id="57386" idx="0"/>
          </p:cNvCxnSpPr>
          <p:nvPr/>
        </p:nvCxnSpPr>
        <p:spPr bwMode="auto">
          <a:xfrm flipH="1">
            <a:off x="6534150" y="33782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6" name="AutoShape 52"/>
          <p:cNvCxnSpPr>
            <a:cxnSpLocks noChangeShapeType="1"/>
            <a:stCxn id="57382" idx="5"/>
            <a:endCxn id="57385" idx="0"/>
          </p:cNvCxnSpPr>
          <p:nvPr/>
        </p:nvCxnSpPr>
        <p:spPr bwMode="auto">
          <a:xfrm>
            <a:off x="7072313" y="33782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7" name="AutoShape 53"/>
          <p:cNvCxnSpPr>
            <a:cxnSpLocks noChangeShapeType="1"/>
            <a:stCxn id="57381" idx="3"/>
            <a:endCxn id="57384" idx="0"/>
          </p:cNvCxnSpPr>
          <p:nvPr/>
        </p:nvCxnSpPr>
        <p:spPr bwMode="auto">
          <a:xfrm flipH="1">
            <a:off x="7905750" y="33782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8" name="AutoShape 54"/>
          <p:cNvCxnSpPr>
            <a:cxnSpLocks noChangeShapeType="1"/>
            <a:stCxn id="57381" idx="5"/>
            <a:endCxn id="57383" idx="0"/>
          </p:cNvCxnSpPr>
          <p:nvPr/>
        </p:nvCxnSpPr>
        <p:spPr bwMode="auto">
          <a:xfrm>
            <a:off x="8370888" y="33782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399" name="AutoShape 55"/>
          <p:cNvCxnSpPr>
            <a:cxnSpLocks noChangeShapeType="1"/>
            <a:stCxn id="57380" idx="3"/>
            <a:endCxn id="57382" idx="0"/>
          </p:cNvCxnSpPr>
          <p:nvPr/>
        </p:nvCxnSpPr>
        <p:spPr bwMode="auto">
          <a:xfrm flipH="1">
            <a:off x="6951663" y="2863850"/>
            <a:ext cx="5270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7400" name="AutoShape 56"/>
          <p:cNvCxnSpPr>
            <a:cxnSpLocks noChangeShapeType="1"/>
            <a:stCxn id="57380" idx="5"/>
            <a:endCxn id="57381" idx="0"/>
          </p:cNvCxnSpPr>
          <p:nvPr/>
        </p:nvCxnSpPr>
        <p:spPr bwMode="auto">
          <a:xfrm>
            <a:off x="7721600" y="2863850"/>
            <a:ext cx="528638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7401" name="Oval 57"/>
          <p:cNvSpPr>
            <a:spLocks noChangeArrowheads="1"/>
          </p:cNvSpPr>
          <p:nvPr/>
        </p:nvSpPr>
        <p:spPr bwMode="auto">
          <a:xfrm>
            <a:off x="43434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7402" name="AutoShape 58"/>
          <p:cNvCxnSpPr>
            <a:cxnSpLocks noChangeShapeType="1"/>
            <a:stCxn id="57401" idx="6"/>
            <a:endCxn id="57380" idx="2"/>
          </p:cNvCxnSpPr>
          <p:nvPr/>
        </p:nvCxnSpPr>
        <p:spPr bwMode="auto">
          <a:xfrm flipV="1">
            <a:off x="4419600" y="2724150"/>
            <a:ext cx="2989263" cy="361950"/>
          </a:xfrm>
          <a:prstGeom prst="curvedConnector3">
            <a:avLst>
              <a:gd name="adj1" fmla="val 50292"/>
            </a:avLst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D93A-1462-DA4E-9EE3-E9D7FE94398C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DeleteMin</a:t>
            </a:r>
          </a:p>
        </p:txBody>
      </p:sp>
      <p:sp>
        <p:nvSpPr>
          <p:cNvPr id="108587" name="Oval 43"/>
          <p:cNvSpPr>
            <a:spLocks noChangeArrowheads="1"/>
          </p:cNvSpPr>
          <p:nvPr/>
        </p:nvSpPr>
        <p:spPr bwMode="auto">
          <a:xfrm>
            <a:off x="8305800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08588" name="Oval 44"/>
          <p:cNvSpPr>
            <a:spLocks noChangeArrowheads="1"/>
          </p:cNvSpPr>
          <p:nvPr/>
        </p:nvSpPr>
        <p:spPr bwMode="auto">
          <a:xfrm>
            <a:off x="7007225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08589" name="Oval 45"/>
          <p:cNvSpPr>
            <a:spLocks noChangeArrowheads="1"/>
          </p:cNvSpPr>
          <p:nvPr/>
        </p:nvSpPr>
        <p:spPr bwMode="auto">
          <a:xfrm>
            <a:off x="8647113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08590" name="Oval 46"/>
          <p:cNvSpPr>
            <a:spLocks noChangeArrowheads="1"/>
          </p:cNvSpPr>
          <p:nvPr/>
        </p:nvSpPr>
        <p:spPr bwMode="auto">
          <a:xfrm>
            <a:off x="7961313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08591" name="Oval 47"/>
          <p:cNvSpPr>
            <a:spLocks noChangeArrowheads="1"/>
          </p:cNvSpPr>
          <p:nvPr/>
        </p:nvSpPr>
        <p:spPr bwMode="auto">
          <a:xfrm>
            <a:off x="7388225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8592" name="Oval 48"/>
          <p:cNvSpPr>
            <a:spLocks noChangeArrowheads="1"/>
          </p:cNvSpPr>
          <p:nvPr/>
        </p:nvSpPr>
        <p:spPr bwMode="auto">
          <a:xfrm>
            <a:off x="6589713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08593" name="Oval 49"/>
          <p:cNvSpPr>
            <a:spLocks noChangeArrowheads="1"/>
          </p:cNvSpPr>
          <p:nvPr/>
        </p:nvSpPr>
        <p:spPr bwMode="auto">
          <a:xfrm>
            <a:off x="7616825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08594" name="Oval 50"/>
          <p:cNvSpPr>
            <a:spLocks noChangeArrowheads="1"/>
          </p:cNvSpPr>
          <p:nvPr/>
        </p:nvSpPr>
        <p:spPr bwMode="auto">
          <a:xfrm>
            <a:off x="7199313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8595" name="Oval 51"/>
          <p:cNvSpPr>
            <a:spLocks noChangeArrowheads="1"/>
          </p:cNvSpPr>
          <p:nvPr/>
        </p:nvSpPr>
        <p:spPr bwMode="auto">
          <a:xfrm>
            <a:off x="6778625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08596" name="Oval 52"/>
          <p:cNvSpPr>
            <a:spLocks noChangeArrowheads="1"/>
          </p:cNvSpPr>
          <p:nvPr/>
        </p:nvSpPr>
        <p:spPr bwMode="auto">
          <a:xfrm>
            <a:off x="6361113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08597" name="AutoShape 53"/>
          <p:cNvCxnSpPr>
            <a:cxnSpLocks noChangeShapeType="1"/>
            <a:stCxn id="108592" idx="3"/>
            <a:endCxn id="108596" idx="0"/>
          </p:cNvCxnSpPr>
          <p:nvPr/>
        </p:nvCxnSpPr>
        <p:spPr bwMode="auto">
          <a:xfrm flipH="1">
            <a:off x="6534150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598" name="AutoShape 54"/>
          <p:cNvCxnSpPr>
            <a:cxnSpLocks noChangeShapeType="1"/>
            <a:stCxn id="108592" idx="5"/>
            <a:endCxn id="108595" idx="0"/>
          </p:cNvCxnSpPr>
          <p:nvPr/>
        </p:nvCxnSpPr>
        <p:spPr bwMode="auto">
          <a:xfrm>
            <a:off x="6883400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599" name="AutoShape 55"/>
          <p:cNvCxnSpPr>
            <a:cxnSpLocks noChangeShapeType="1"/>
            <a:stCxn id="108591" idx="3"/>
            <a:endCxn id="108594" idx="0"/>
          </p:cNvCxnSpPr>
          <p:nvPr/>
        </p:nvCxnSpPr>
        <p:spPr bwMode="auto">
          <a:xfrm flipH="1">
            <a:off x="7372350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0" name="AutoShape 56"/>
          <p:cNvCxnSpPr>
            <a:cxnSpLocks noChangeShapeType="1"/>
            <a:stCxn id="108591" idx="5"/>
            <a:endCxn id="108593" idx="0"/>
          </p:cNvCxnSpPr>
          <p:nvPr/>
        </p:nvCxnSpPr>
        <p:spPr bwMode="auto">
          <a:xfrm>
            <a:off x="7681913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1" name="AutoShape 57"/>
          <p:cNvCxnSpPr>
            <a:cxnSpLocks noChangeShapeType="1"/>
            <a:stCxn id="108588" idx="3"/>
            <a:endCxn id="108592" idx="0"/>
          </p:cNvCxnSpPr>
          <p:nvPr/>
        </p:nvCxnSpPr>
        <p:spPr bwMode="auto">
          <a:xfrm flipH="1">
            <a:off x="6762750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2" name="AutoShape 58"/>
          <p:cNvCxnSpPr>
            <a:cxnSpLocks noChangeShapeType="1"/>
            <a:stCxn id="108588" idx="5"/>
            <a:endCxn id="108591" idx="0"/>
          </p:cNvCxnSpPr>
          <p:nvPr/>
        </p:nvCxnSpPr>
        <p:spPr bwMode="auto">
          <a:xfrm>
            <a:off x="7300913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3" name="AutoShape 59"/>
          <p:cNvCxnSpPr>
            <a:cxnSpLocks noChangeShapeType="1"/>
            <a:stCxn id="108587" idx="3"/>
            <a:endCxn id="108590" idx="0"/>
          </p:cNvCxnSpPr>
          <p:nvPr/>
        </p:nvCxnSpPr>
        <p:spPr bwMode="auto">
          <a:xfrm flipH="1">
            <a:off x="8134350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4" name="AutoShape 60"/>
          <p:cNvCxnSpPr>
            <a:cxnSpLocks noChangeShapeType="1"/>
            <a:stCxn id="108587" idx="5"/>
            <a:endCxn id="108589" idx="0"/>
          </p:cNvCxnSpPr>
          <p:nvPr/>
        </p:nvCxnSpPr>
        <p:spPr bwMode="auto">
          <a:xfrm>
            <a:off x="8599488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5" name="AutoShape 61"/>
          <p:cNvCxnSpPr>
            <a:cxnSpLocks noChangeShapeType="1"/>
            <a:stCxn id="108608" idx="3"/>
            <a:endCxn id="108588" idx="0"/>
          </p:cNvCxnSpPr>
          <p:nvPr/>
        </p:nvCxnSpPr>
        <p:spPr bwMode="auto">
          <a:xfrm flipH="1">
            <a:off x="7180263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8606" name="AutoShape 62"/>
          <p:cNvCxnSpPr>
            <a:cxnSpLocks noChangeShapeType="1"/>
            <a:stCxn id="108608" idx="5"/>
            <a:endCxn id="108587" idx="0"/>
          </p:cNvCxnSpPr>
          <p:nvPr/>
        </p:nvCxnSpPr>
        <p:spPr bwMode="auto">
          <a:xfrm>
            <a:off x="7950200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8607" name="Rectangle 6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5380038" cy="1752600"/>
          </a:xfrm>
          <a:noFill/>
          <a:ln/>
        </p:spPr>
        <p:txBody>
          <a:bodyPr/>
          <a:lstStyle/>
          <a:p>
            <a:r>
              <a:rPr lang="en-US" sz="3500"/>
              <a:t>Delete (and return) value at root node</a:t>
            </a:r>
          </a:p>
        </p:txBody>
      </p:sp>
      <p:sp>
        <p:nvSpPr>
          <p:cNvPr id="108608" name="Oval 64"/>
          <p:cNvSpPr>
            <a:spLocks noChangeArrowheads="1"/>
          </p:cNvSpPr>
          <p:nvPr/>
        </p:nvSpPr>
        <p:spPr bwMode="auto">
          <a:xfrm>
            <a:off x="7656513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00AD-BAAE-2C40-885A-011D5903C527}" type="slidenum">
              <a:rPr lang="en-US"/>
              <a:pPr/>
              <a:t>14</a:t>
            </a:fld>
            <a:endParaRPr lang="en-US"/>
          </a:p>
        </p:txBody>
      </p:sp>
      <p:sp>
        <p:nvSpPr>
          <p:cNvPr id="10961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Maintain the Structure Property</a:t>
            </a:r>
          </a:p>
        </p:txBody>
      </p:sp>
      <p:sp>
        <p:nvSpPr>
          <p:cNvPr id="109615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/>
              <a:t>We now have a “Hole” at the root</a:t>
            </a:r>
          </a:p>
          <a:p>
            <a:pPr lvl="1"/>
            <a:r>
              <a:rPr lang="en-US"/>
              <a:t>Need to fill the hole with another value</a:t>
            </a:r>
          </a:p>
          <a:p>
            <a:r>
              <a:rPr lang="en-US"/>
              <a:t>When we get done, the tree will have one less node and must still be complete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6" idx="3"/>
            <a:endCxn id="109580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6" idx="5"/>
            <a:endCxn id="109579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5" idx="3"/>
            <a:endCxn id="109578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5" idx="5"/>
            <a:endCxn id="109577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2" idx="3"/>
            <a:endCxn id="109576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5"/>
            <a:endCxn id="109575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1" idx="3"/>
            <a:endCxn id="109574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71" idx="5"/>
            <a:endCxn id="109573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2" idx="3"/>
            <a:endCxn id="109572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90" name="AutoShape 22"/>
          <p:cNvCxnSpPr>
            <a:cxnSpLocks noChangeShapeType="1"/>
            <a:stCxn id="109592" idx="5"/>
            <a:endCxn id="109571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2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09593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09594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09595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09596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09597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9598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09600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9601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09602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09603" name="AutoShape 35"/>
          <p:cNvCxnSpPr>
            <a:cxnSpLocks noChangeShapeType="1"/>
            <a:stCxn id="109598" idx="3"/>
            <a:endCxn id="109602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04" name="AutoShape 36"/>
          <p:cNvCxnSpPr>
            <a:cxnSpLocks noChangeShapeType="1"/>
            <a:stCxn id="109598" idx="5"/>
            <a:endCxn id="109601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05" name="AutoShape 37"/>
          <p:cNvCxnSpPr>
            <a:cxnSpLocks noChangeShapeType="1"/>
            <a:stCxn id="109597" idx="3"/>
            <a:endCxn id="109600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06" name="AutoShape 38"/>
          <p:cNvCxnSpPr>
            <a:cxnSpLocks noChangeShapeType="1"/>
            <a:stCxn id="109597" idx="5"/>
            <a:endCxn id="109599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607" name="AutoShape 39"/>
          <p:cNvCxnSpPr>
            <a:cxnSpLocks noChangeShapeType="1"/>
            <a:stCxn id="109594" idx="3"/>
            <a:endCxn id="109598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08" name="AutoShape 40"/>
          <p:cNvCxnSpPr>
            <a:cxnSpLocks noChangeShapeType="1"/>
            <a:stCxn id="109594" idx="5"/>
            <a:endCxn id="109597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09" name="AutoShape 41"/>
          <p:cNvCxnSpPr>
            <a:cxnSpLocks noChangeShapeType="1"/>
            <a:stCxn id="109593" idx="3"/>
            <a:endCxn id="109596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10" name="AutoShape 42"/>
          <p:cNvCxnSpPr>
            <a:cxnSpLocks noChangeShapeType="1"/>
            <a:stCxn id="109593" idx="5"/>
            <a:endCxn id="109595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11" name="AutoShape 43"/>
          <p:cNvCxnSpPr>
            <a:cxnSpLocks noChangeShapeType="1"/>
            <a:stCxn id="109613" idx="3"/>
            <a:endCxn id="109594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612" name="AutoShape 44"/>
          <p:cNvCxnSpPr>
            <a:cxnSpLocks noChangeShapeType="1"/>
            <a:stCxn id="109613" idx="5"/>
            <a:endCxn id="109593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613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D137-BEE5-704C-8C4A-5A2853CEFB58}" type="slidenum">
              <a:rPr lang="en-US"/>
              <a:pPr/>
              <a:t>15</a:t>
            </a:fld>
            <a:endParaRPr lang="en-US"/>
          </a:p>
        </p:txBody>
      </p:sp>
      <p:sp>
        <p:nvSpPr>
          <p:cNvPr id="110640" name="Rectangle 10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Maintain the Heap Property</a:t>
            </a:r>
          </a:p>
        </p:txBody>
      </p:sp>
      <p:sp>
        <p:nvSpPr>
          <p:cNvPr id="110641" name="Rectangle 107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05400" cy="4114800"/>
          </a:xfrm>
        </p:spPr>
        <p:txBody>
          <a:bodyPr/>
          <a:lstStyle/>
          <a:p>
            <a:r>
              <a:rPr lang="en-US" dirty="0"/>
              <a:t>The last value has lost its node</a:t>
            </a:r>
          </a:p>
          <a:p>
            <a:pPr lvl="1"/>
            <a:r>
              <a:rPr lang="en-US" dirty="0"/>
              <a:t> we need to find a new place for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110617" name="Oval 1049"/>
          <p:cNvSpPr>
            <a:spLocks noChangeArrowheads="1"/>
          </p:cNvSpPr>
          <p:nvPr/>
        </p:nvSpPr>
        <p:spPr bwMode="auto">
          <a:xfrm>
            <a:off x="8040688" y="4075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10618" name="Oval 1050"/>
          <p:cNvSpPr>
            <a:spLocks noChangeArrowheads="1"/>
          </p:cNvSpPr>
          <p:nvPr/>
        </p:nvSpPr>
        <p:spPr bwMode="auto">
          <a:xfrm>
            <a:off x="6742113" y="4075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0619" name="Oval 1051"/>
          <p:cNvSpPr>
            <a:spLocks noChangeArrowheads="1"/>
          </p:cNvSpPr>
          <p:nvPr/>
        </p:nvSpPr>
        <p:spPr bwMode="auto">
          <a:xfrm>
            <a:off x="8382000" y="4608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0620" name="Oval 1052"/>
          <p:cNvSpPr>
            <a:spLocks noChangeArrowheads="1"/>
          </p:cNvSpPr>
          <p:nvPr/>
        </p:nvSpPr>
        <p:spPr bwMode="auto">
          <a:xfrm>
            <a:off x="7696200" y="4608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0621" name="Oval 1053"/>
          <p:cNvSpPr>
            <a:spLocks noChangeArrowheads="1"/>
          </p:cNvSpPr>
          <p:nvPr/>
        </p:nvSpPr>
        <p:spPr bwMode="auto">
          <a:xfrm>
            <a:off x="7123113" y="46085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10622" name="Oval 1054"/>
          <p:cNvSpPr>
            <a:spLocks noChangeArrowheads="1"/>
          </p:cNvSpPr>
          <p:nvPr/>
        </p:nvSpPr>
        <p:spPr bwMode="auto">
          <a:xfrm>
            <a:off x="6324600" y="4608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0623" name="Oval 1055"/>
          <p:cNvSpPr>
            <a:spLocks noChangeArrowheads="1"/>
          </p:cNvSpPr>
          <p:nvPr/>
        </p:nvSpPr>
        <p:spPr bwMode="auto">
          <a:xfrm>
            <a:off x="7351713" y="2514600"/>
            <a:ext cx="344487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14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0624" name="Oval 1056"/>
          <p:cNvSpPr>
            <a:spLocks noChangeArrowheads="1"/>
          </p:cNvSpPr>
          <p:nvPr/>
        </p:nvSpPr>
        <p:spPr bwMode="auto">
          <a:xfrm>
            <a:off x="6934200" y="52181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0625" name="Oval 1057"/>
          <p:cNvSpPr>
            <a:spLocks noChangeArrowheads="1"/>
          </p:cNvSpPr>
          <p:nvPr/>
        </p:nvSpPr>
        <p:spPr bwMode="auto">
          <a:xfrm>
            <a:off x="6513513" y="5218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0626" name="Oval 1058"/>
          <p:cNvSpPr>
            <a:spLocks noChangeArrowheads="1"/>
          </p:cNvSpPr>
          <p:nvPr/>
        </p:nvSpPr>
        <p:spPr bwMode="auto">
          <a:xfrm>
            <a:off x="6096000" y="52181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0627" name="AutoShape 1059"/>
          <p:cNvCxnSpPr>
            <a:cxnSpLocks noChangeShapeType="1"/>
            <a:stCxn id="110622" idx="3"/>
            <a:endCxn id="110626" idx="0"/>
          </p:cNvCxnSpPr>
          <p:nvPr/>
        </p:nvCxnSpPr>
        <p:spPr bwMode="auto">
          <a:xfrm flipH="1">
            <a:off x="6269038" y="49022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28" name="AutoShape 1060"/>
          <p:cNvCxnSpPr>
            <a:cxnSpLocks noChangeShapeType="1"/>
            <a:stCxn id="110622" idx="5"/>
            <a:endCxn id="110625" idx="0"/>
          </p:cNvCxnSpPr>
          <p:nvPr/>
        </p:nvCxnSpPr>
        <p:spPr bwMode="auto">
          <a:xfrm>
            <a:off x="6618288" y="49022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29" name="AutoShape 1061"/>
          <p:cNvCxnSpPr>
            <a:cxnSpLocks noChangeShapeType="1"/>
            <a:stCxn id="110621" idx="3"/>
            <a:endCxn id="110624" idx="0"/>
          </p:cNvCxnSpPr>
          <p:nvPr/>
        </p:nvCxnSpPr>
        <p:spPr bwMode="auto">
          <a:xfrm flipH="1">
            <a:off x="7107238" y="49022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1" name="AutoShape 1063"/>
          <p:cNvCxnSpPr>
            <a:cxnSpLocks noChangeShapeType="1"/>
            <a:stCxn id="110618" idx="3"/>
            <a:endCxn id="110622" idx="0"/>
          </p:cNvCxnSpPr>
          <p:nvPr/>
        </p:nvCxnSpPr>
        <p:spPr bwMode="auto">
          <a:xfrm flipH="1">
            <a:off x="6497638" y="43688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2" name="AutoShape 1064"/>
          <p:cNvCxnSpPr>
            <a:cxnSpLocks noChangeShapeType="1"/>
            <a:stCxn id="110618" idx="5"/>
            <a:endCxn id="110621" idx="0"/>
          </p:cNvCxnSpPr>
          <p:nvPr/>
        </p:nvCxnSpPr>
        <p:spPr bwMode="auto">
          <a:xfrm>
            <a:off x="7035800" y="43688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3" name="AutoShape 1065"/>
          <p:cNvCxnSpPr>
            <a:cxnSpLocks noChangeShapeType="1"/>
            <a:stCxn id="110617" idx="3"/>
            <a:endCxn id="110620" idx="0"/>
          </p:cNvCxnSpPr>
          <p:nvPr/>
        </p:nvCxnSpPr>
        <p:spPr bwMode="auto">
          <a:xfrm flipH="1">
            <a:off x="7869238" y="43688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4" name="AutoShape 1066"/>
          <p:cNvCxnSpPr>
            <a:cxnSpLocks noChangeShapeType="1"/>
            <a:stCxn id="110617" idx="5"/>
            <a:endCxn id="110619" idx="0"/>
          </p:cNvCxnSpPr>
          <p:nvPr/>
        </p:nvCxnSpPr>
        <p:spPr bwMode="auto">
          <a:xfrm>
            <a:off x="8334375" y="43688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5" name="AutoShape 1067"/>
          <p:cNvCxnSpPr>
            <a:cxnSpLocks noChangeShapeType="1"/>
            <a:stCxn id="110637" idx="3"/>
            <a:endCxn id="110618" idx="0"/>
          </p:cNvCxnSpPr>
          <p:nvPr/>
        </p:nvCxnSpPr>
        <p:spPr bwMode="auto">
          <a:xfrm flipH="1">
            <a:off x="6915150" y="37592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6" name="AutoShape 1068"/>
          <p:cNvCxnSpPr>
            <a:cxnSpLocks noChangeShapeType="1"/>
            <a:stCxn id="110637" idx="5"/>
            <a:endCxn id="110617" idx="0"/>
          </p:cNvCxnSpPr>
          <p:nvPr/>
        </p:nvCxnSpPr>
        <p:spPr bwMode="auto">
          <a:xfrm>
            <a:off x="7685088" y="37592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37" name="Oval 1069"/>
          <p:cNvSpPr>
            <a:spLocks noChangeArrowheads="1"/>
          </p:cNvSpPr>
          <p:nvPr/>
        </p:nvSpPr>
        <p:spPr bwMode="auto">
          <a:xfrm>
            <a:off x="7391400" y="34655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10638" name="Line 1070"/>
          <p:cNvSpPr>
            <a:spLocks noChangeShapeType="1"/>
          </p:cNvSpPr>
          <p:nvPr/>
        </p:nvSpPr>
        <p:spPr bwMode="auto">
          <a:xfrm>
            <a:off x="7543800" y="2971800"/>
            <a:ext cx="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48C-17D2-A24C-BB15-5DD8A4C317BA}" type="slidenum">
              <a:rPr lang="en-US"/>
              <a:pPr/>
              <a:t>16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DeleteMin: Percolate Down</a:t>
            </a:r>
          </a:p>
        </p:txBody>
      </p:sp>
      <p:sp>
        <p:nvSpPr>
          <p:cNvPr id="60511" name="Line 95"/>
          <p:cNvSpPr>
            <a:spLocks noChangeShapeType="1"/>
          </p:cNvSpPr>
          <p:nvPr/>
        </p:nvSpPr>
        <p:spPr bwMode="auto">
          <a:xfrm>
            <a:off x="3067050" y="29146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2" name="Line 96"/>
          <p:cNvSpPr>
            <a:spLocks noChangeShapeType="1"/>
          </p:cNvSpPr>
          <p:nvPr/>
        </p:nvSpPr>
        <p:spPr bwMode="auto">
          <a:xfrm>
            <a:off x="5962650" y="29003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1009650" y="4632325"/>
            <a:ext cx="781496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Keep comparing with children A[2i] and A[2i + 1]</a:t>
            </a:r>
          </a:p>
          <a:p>
            <a:pPr>
              <a:buFontTx/>
              <a:buChar char="•"/>
            </a:pPr>
            <a:r>
              <a:rPr lang="en-US" sz="2400" dirty="0"/>
              <a:t> Copy smaller child up and go down one level</a:t>
            </a:r>
          </a:p>
          <a:p>
            <a:pPr>
              <a:buFontTx/>
              <a:buChar char="•"/>
            </a:pPr>
            <a:r>
              <a:rPr lang="en-US" sz="2400" dirty="0"/>
              <a:t> Done if both children are</a:t>
            </a:r>
            <a:r>
              <a:rPr lang="en-US" sz="2400" dirty="0" smtClean="0"/>
              <a:t> ≥</a:t>
            </a:r>
            <a:r>
              <a:rPr lang="en-US" sz="2400" dirty="0" smtClean="0">
                <a:sym typeface="Symbol" pitchFamily="-101" charset="2"/>
              </a:rPr>
              <a:t> </a:t>
            </a:r>
            <a:r>
              <a:rPr lang="en-US" sz="2400" dirty="0">
                <a:sym typeface="Symbol" pitchFamily="-101" charset="2"/>
              </a:rPr>
              <a:t>item or reached a leaf node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 What is the run time?</a:t>
            </a:r>
          </a:p>
        </p:txBody>
      </p:sp>
      <p:sp>
        <p:nvSpPr>
          <p:cNvPr id="60514" name="Oval 98"/>
          <p:cNvSpPr>
            <a:spLocks noChangeArrowheads="1"/>
          </p:cNvSpPr>
          <p:nvPr/>
        </p:nvSpPr>
        <p:spPr bwMode="auto">
          <a:xfrm>
            <a:off x="2249488" y="2895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60515" name="Oval 99"/>
          <p:cNvSpPr>
            <a:spLocks noChangeArrowheads="1"/>
          </p:cNvSpPr>
          <p:nvPr/>
        </p:nvSpPr>
        <p:spPr bwMode="auto">
          <a:xfrm>
            <a:off x="950913" y="2895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60516" name="Oval 100"/>
          <p:cNvSpPr>
            <a:spLocks noChangeArrowheads="1"/>
          </p:cNvSpPr>
          <p:nvPr/>
        </p:nvSpPr>
        <p:spPr bwMode="auto">
          <a:xfrm>
            <a:off x="25908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60517" name="Oval 101"/>
          <p:cNvSpPr>
            <a:spLocks noChangeArrowheads="1"/>
          </p:cNvSpPr>
          <p:nvPr/>
        </p:nvSpPr>
        <p:spPr bwMode="auto">
          <a:xfrm>
            <a:off x="19050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60518" name="Oval 102"/>
          <p:cNvSpPr>
            <a:spLocks noChangeArrowheads="1"/>
          </p:cNvSpPr>
          <p:nvPr/>
        </p:nvSpPr>
        <p:spPr bwMode="auto">
          <a:xfrm>
            <a:off x="13319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60519" name="Oval 103"/>
          <p:cNvSpPr>
            <a:spLocks noChangeArrowheads="1"/>
          </p:cNvSpPr>
          <p:nvPr/>
        </p:nvSpPr>
        <p:spPr bwMode="auto">
          <a:xfrm>
            <a:off x="5334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60520" name="Oval 104"/>
          <p:cNvSpPr>
            <a:spLocks noChangeArrowheads="1"/>
          </p:cNvSpPr>
          <p:nvPr/>
        </p:nvSpPr>
        <p:spPr bwMode="auto">
          <a:xfrm>
            <a:off x="2895600" y="1905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14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60521" name="Oval 105"/>
          <p:cNvSpPr>
            <a:spLocks noChangeArrowheads="1"/>
          </p:cNvSpPr>
          <p:nvPr/>
        </p:nvSpPr>
        <p:spPr bwMode="auto">
          <a:xfrm>
            <a:off x="1143000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60522" name="Oval 106"/>
          <p:cNvSpPr>
            <a:spLocks noChangeArrowheads="1"/>
          </p:cNvSpPr>
          <p:nvPr/>
        </p:nvSpPr>
        <p:spPr bwMode="auto">
          <a:xfrm>
            <a:off x="7223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60523" name="Oval 107"/>
          <p:cNvSpPr>
            <a:spLocks noChangeArrowheads="1"/>
          </p:cNvSpPr>
          <p:nvPr/>
        </p:nvSpPr>
        <p:spPr bwMode="auto">
          <a:xfrm>
            <a:off x="304800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60524" name="AutoShape 108"/>
          <p:cNvCxnSpPr>
            <a:cxnSpLocks noChangeShapeType="1"/>
            <a:stCxn id="60519" idx="3"/>
            <a:endCxn id="60523" idx="0"/>
          </p:cNvCxnSpPr>
          <p:nvPr/>
        </p:nvCxnSpPr>
        <p:spPr bwMode="auto">
          <a:xfrm flipH="1">
            <a:off x="477838" y="3722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25" name="AutoShape 109"/>
          <p:cNvCxnSpPr>
            <a:cxnSpLocks noChangeShapeType="1"/>
            <a:stCxn id="60519" idx="5"/>
            <a:endCxn id="60522" idx="0"/>
          </p:cNvCxnSpPr>
          <p:nvPr/>
        </p:nvCxnSpPr>
        <p:spPr bwMode="auto">
          <a:xfrm>
            <a:off x="827088" y="3722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26" name="AutoShape 110"/>
          <p:cNvCxnSpPr>
            <a:cxnSpLocks noChangeShapeType="1"/>
            <a:stCxn id="60518" idx="3"/>
            <a:endCxn id="60521" idx="0"/>
          </p:cNvCxnSpPr>
          <p:nvPr/>
        </p:nvCxnSpPr>
        <p:spPr bwMode="auto">
          <a:xfrm flipH="1">
            <a:off x="1316038" y="3722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27" name="AutoShape 111"/>
          <p:cNvCxnSpPr>
            <a:cxnSpLocks noChangeShapeType="1"/>
            <a:stCxn id="60515" idx="3"/>
            <a:endCxn id="60519" idx="0"/>
          </p:cNvCxnSpPr>
          <p:nvPr/>
        </p:nvCxnSpPr>
        <p:spPr bwMode="auto">
          <a:xfrm flipH="1">
            <a:off x="706438" y="3189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28" name="AutoShape 112"/>
          <p:cNvCxnSpPr>
            <a:cxnSpLocks noChangeShapeType="1"/>
            <a:stCxn id="60515" idx="5"/>
            <a:endCxn id="60518" idx="0"/>
          </p:cNvCxnSpPr>
          <p:nvPr/>
        </p:nvCxnSpPr>
        <p:spPr bwMode="auto">
          <a:xfrm>
            <a:off x="1244600" y="3189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29" name="AutoShape 113"/>
          <p:cNvCxnSpPr>
            <a:cxnSpLocks noChangeShapeType="1"/>
            <a:stCxn id="60514" idx="3"/>
            <a:endCxn id="60517" idx="0"/>
          </p:cNvCxnSpPr>
          <p:nvPr/>
        </p:nvCxnSpPr>
        <p:spPr bwMode="auto">
          <a:xfrm flipH="1">
            <a:off x="2078038" y="3189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30" name="AutoShape 114"/>
          <p:cNvCxnSpPr>
            <a:cxnSpLocks noChangeShapeType="1"/>
            <a:stCxn id="60514" idx="5"/>
            <a:endCxn id="60516" idx="0"/>
          </p:cNvCxnSpPr>
          <p:nvPr/>
        </p:nvCxnSpPr>
        <p:spPr bwMode="auto">
          <a:xfrm>
            <a:off x="2543175" y="3189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31" name="AutoShape 115"/>
          <p:cNvCxnSpPr>
            <a:cxnSpLocks noChangeShapeType="1"/>
            <a:stCxn id="60533" idx="3"/>
            <a:endCxn id="60515" idx="0"/>
          </p:cNvCxnSpPr>
          <p:nvPr/>
        </p:nvCxnSpPr>
        <p:spPr bwMode="auto">
          <a:xfrm flipH="1">
            <a:off x="1123950" y="2579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32" name="AutoShape 116"/>
          <p:cNvCxnSpPr>
            <a:cxnSpLocks noChangeShapeType="1"/>
            <a:stCxn id="60533" idx="5"/>
            <a:endCxn id="60514" idx="0"/>
          </p:cNvCxnSpPr>
          <p:nvPr/>
        </p:nvCxnSpPr>
        <p:spPr bwMode="auto">
          <a:xfrm>
            <a:off x="1893888" y="2579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533" name="Oval 117"/>
          <p:cNvSpPr>
            <a:spLocks noChangeArrowheads="1"/>
          </p:cNvSpPr>
          <p:nvPr/>
        </p:nvSpPr>
        <p:spPr bwMode="auto">
          <a:xfrm>
            <a:off x="1600200" y="2286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cxnSp>
        <p:nvCxnSpPr>
          <p:cNvPr id="60536" name="AutoShape 120"/>
          <p:cNvCxnSpPr>
            <a:cxnSpLocks noChangeShapeType="1"/>
            <a:endCxn id="60533" idx="6"/>
          </p:cNvCxnSpPr>
          <p:nvPr/>
        </p:nvCxnSpPr>
        <p:spPr bwMode="auto">
          <a:xfrm flipH="1">
            <a:off x="1944688" y="22098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0538" name="Oval 122"/>
          <p:cNvSpPr>
            <a:spLocks noChangeArrowheads="1"/>
          </p:cNvSpPr>
          <p:nvPr/>
        </p:nvSpPr>
        <p:spPr bwMode="auto">
          <a:xfrm>
            <a:off x="5181600" y="2895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60539" name="Oval 123"/>
          <p:cNvSpPr>
            <a:spLocks noChangeArrowheads="1"/>
          </p:cNvSpPr>
          <p:nvPr/>
        </p:nvSpPr>
        <p:spPr bwMode="auto">
          <a:xfrm>
            <a:off x="3883025" y="2895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60540" name="Oval 124"/>
          <p:cNvSpPr>
            <a:spLocks noChangeArrowheads="1"/>
          </p:cNvSpPr>
          <p:nvPr/>
        </p:nvSpPr>
        <p:spPr bwMode="auto">
          <a:xfrm>
            <a:off x="55229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60541" name="Oval 125"/>
          <p:cNvSpPr>
            <a:spLocks noChangeArrowheads="1"/>
          </p:cNvSpPr>
          <p:nvPr/>
        </p:nvSpPr>
        <p:spPr bwMode="auto">
          <a:xfrm>
            <a:off x="48371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60542" name="Oval 126"/>
          <p:cNvSpPr>
            <a:spLocks noChangeArrowheads="1"/>
          </p:cNvSpPr>
          <p:nvPr/>
        </p:nvSpPr>
        <p:spPr bwMode="auto">
          <a:xfrm>
            <a:off x="4264025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60543" name="Oval 127"/>
          <p:cNvSpPr>
            <a:spLocks noChangeArrowheads="1"/>
          </p:cNvSpPr>
          <p:nvPr/>
        </p:nvSpPr>
        <p:spPr bwMode="auto">
          <a:xfrm>
            <a:off x="34655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60544" name="Oval 128"/>
          <p:cNvSpPr>
            <a:spLocks noChangeArrowheads="1"/>
          </p:cNvSpPr>
          <p:nvPr/>
        </p:nvSpPr>
        <p:spPr bwMode="auto">
          <a:xfrm>
            <a:off x="6096000" y="2133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14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60545" name="Oval 129"/>
          <p:cNvSpPr>
            <a:spLocks noChangeArrowheads="1"/>
          </p:cNvSpPr>
          <p:nvPr/>
        </p:nvSpPr>
        <p:spPr bwMode="auto">
          <a:xfrm>
            <a:off x="40751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60546" name="Oval 130"/>
          <p:cNvSpPr>
            <a:spLocks noChangeArrowheads="1"/>
          </p:cNvSpPr>
          <p:nvPr/>
        </p:nvSpPr>
        <p:spPr bwMode="auto">
          <a:xfrm>
            <a:off x="3654425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60547" name="Oval 131"/>
          <p:cNvSpPr>
            <a:spLocks noChangeArrowheads="1"/>
          </p:cNvSpPr>
          <p:nvPr/>
        </p:nvSpPr>
        <p:spPr bwMode="auto">
          <a:xfrm>
            <a:off x="32369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60548" name="AutoShape 132"/>
          <p:cNvCxnSpPr>
            <a:cxnSpLocks noChangeShapeType="1"/>
            <a:stCxn id="60543" idx="3"/>
            <a:endCxn id="60547" idx="0"/>
          </p:cNvCxnSpPr>
          <p:nvPr/>
        </p:nvCxnSpPr>
        <p:spPr bwMode="auto">
          <a:xfrm flipH="1">
            <a:off x="3409950" y="37226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49" name="AutoShape 133"/>
          <p:cNvCxnSpPr>
            <a:cxnSpLocks noChangeShapeType="1"/>
            <a:stCxn id="60543" idx="5"/>
            <a:endCxn id="60546" idx="0"/>
          </p:cNvCxnSpPr>
          <p:nvPr/>
        </p:nvCxnSpPr>
        <p:spPr bwMode="auto">
          <a:xfrm>
            <a:off x="3759200" y="37226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0" name="AutoShape 134"/>
          <p:cNvCxnSpPr>
            <a:cxnSpLocks noChangeShapeType="1"/>
            <a:stCxn id="60542" idx="3"/>
            <a:endCxn id="60545" idx="0"/>
          </p:cNvCxnSpPr>
          <p:nvPr/>
        </p:nvCxnSpPr>
        <p:spPr bwMode="auto">
          <a:xfrm flipH="1">
            <a:off x="4248150" y="3722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1" name="AutoShape 135"/>
          <p:cNvCxnSpPr>
            <a:cxnSpLocks noChangeShapeType="1"/>
            <a:stCxn id="60539" idx="3"/>
            <a:endCxn id="60543" idx="0"/>
          </p:cNvCxnSpPr>
          <p:nvPr/>
        </p:nvCxnSpPr>
        <p:spPr bwMode="auto">
          <a:xfrm flipH="1">
            <a:off x="3638550" y="3189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2" name="AutoShape 136"/>
          <p:cNvCxnSpPr>
            <a:cxnSpLocks noChangeShapeType="1"/>
            <a:stCxn id="60539" idx="5"/>
            <a:endCxn id="60542" idx="0"/>
          </p:cNvCxnSpPr>
          <p:nvPr/>
        </p:nvCxnSpPr>
        <p:spPr bwMode="auto">
          <a:xfrm>
            <a:off x="4176713" y="3189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3" name="AutoShape 137"/>
          <p:cNvCxnSpPr>
            <a:cxnSpLocks noChangeShapeType="1"/>
            <a:stCxn id="60538" idx="3"/>
            <a:endCxn id="60541" idx="0"/>
          </p:cNvCxnSpPr>
          <p:nvPr/>
        </p:nvCxnSpPr>
        <p:spPr bwMode="auto">
          <a:xfrm flipH="1">
            <a:off x="5010150" y="3189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4" name="AutoShape 138"/>
          <p:cNvCxnSpPr>
            <a:cxnSpLocks noChangeShapeType="1"/>
            <a:stCxn id="60538" idx="5"/>
            <a:endCxn id="60540" idx="0"/>
          </p:cNvCxnSpPr>
          <p:nvPr/>
        </p:nvCxnSpPr>
        <p:spPr bwMode="auto">
          <a:xfrm>
            <a:off x="5475288" y="31892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5" name="AutoShape 139"/>
          <p:cNvCxnSpPr>
            <a:cxnSpLocks noChangeShapeType="1"/>
            <a:stCxn id="60557" idx="3"/>
            <a:endCxn id="60539" idx="0"/>
          </p:cNvCxnSpPr>
          <p:nvPr/>
        </p:nvCxnSpPr>
        <p:spPr bwMode="auto">
          <a:xfrm flipH="1">
            <a:off x="4056063" y="2579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56" name="AutoShape 140"/>
          <p:cNvCxnSpPr>
            <a:cxnSpLocks noChangeShapeType="1"/>
            <a:stCxn id="60557" idx="5"/>
            <a:endCxn id="60538" idx="0"/>
          </p:cNvCxnSpPr>
          <p:nvPr/>
        </p:nvCxnSpPr>
        <p:spPr bwMode="auto">
          <a:xfrm>
            <a:off x="4826000" y="25796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557" name="Oval 141"/>
          <p:cNvSpPr>
            <a:spLocks noChangeArrowheads="1"/>
          </p:cNvSpPr>
          <p:nvPr/>
        </p:nvSpPr>
        <p:spPr bwMode="auto">
          <a:xfrm>
            <a:off x="4532313" y="2286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cxnSp>
        <p:nvCxnSpPr>
          <p:cNvPr id="60558" name="AutoShape 142"/>
          <p:cNvCxnSpPr>
            <a:cxnSpLocks noChangeShapeType="1"/>
          </p:cNvCxnSpPr>
          <p:nvPr/>
        </p:nvCxnSpPr>
        <p:spPr bwMode="auto">
          <a:xfrm flipH="1">
            <a:off x="5486400" y="24384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0560" name="Oval 144"/>
          <p:cNvSpPr>
            <a:spLocks noChangeArrowheads="1"/>
          </p:cNvSpPr>
          <p:nvPr/>
        </p:nvSpPr>
        <p:spPr bwMode="auto">
          <a:xfrm>
            <a:off x="8116888" y="2894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60561" name="Oval 145"/>
          <p:cNvSpPr>
            <a:spLocks noChangeArrowheads="1"/>
          </p:cNvSpPr>
          <p:nvPr/>
        </p:nvSpPr>
        <p:spPr bwMode="auto">
          <a:xfrm>
            <a:off x="6818313" y="2894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60562" name="Oval 146"/>
          <p:cNvSpPr>
            <a:spLocks noChangeArrowheads="1"/>
          </p:cNvSpPr>
          <p:nvPr/>
        </p:nvSpPr>
        <p:spPr bwMode="auto">
          <a:xfrm>
            <a:off x="84582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60563" name="Oval 147"/>
          <p:cNvSpPr>
            <a:spLocks noChangeArrowheads="1"/>
          </p:cNvSpPr>
          <p:nvPr/>
        </p:nvSpPr>
        <p:spPr bwMode="auto">
          <a:xfrm>
            <a:off x="77724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14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60564" name="Oval 148"/>
          <p:cNvSpPr>
            <a:spLocks noChangeArrowheads="1"/>
          </p:cNvSpPr>
          <p:nvPr/>
        </p:nvSpPr>
        <p:spPr bwMode="auto">
          <a:xfrm>
            <a:off x="7199313" y="34274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60565" name="Oval 149"/>
          <p:cNvSpPr>
            <a:spLocks noChangeArrowheads="1"/>
          </p:cNvSpPr>
          <p:nvPr/>
        </p:nvSpPr>
        <p:spPr bwMode="auto">
          <a:xfrm>
            <a:off x="64008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60567" name="Oval 151"/>
          <p:cNvSpPr>
            <a:spLocks noChangeArrowheads="1"/>
          </p:cNvSpPr>
          <p:nvPr/>
        </p:nvSpPr>
        <p:spPr bwMode="auto">
          <a:xfrm>
            <a:off x="7010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60568" name="Oval 152"/>
          <p:cNvSpPr>
            <a:spLocks noChangeArrowheads="1"/>
          </p:cNvSpPr>
          <p:nvPr/>
        </p:nvSpPr>
        <p:spPr bwMode="auto">
          <a:xfrm>
            <a:off x="65897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60569" name="Oval 153"/>
          <p:cNvSpPr>
            <a:spLocks noChangeArrowheads="1"/>
          </p:cNvSpPr>
          <p:nvPr/>
        </p:nvSpPr>
        <p:spPr bwMode="auto">
          <a:xfrm>
            <a:off x="6172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60570" name="AutoShape 154"/>
          <p:cNvCxnSpPr>
            <a:cxnSpLocks noChangeShapeType="1"/>
            <a:stCxn id="60565" idx="3"/>
            <a:endCxn id="60569" idx="0"/>
          </p:cNvCxnSpPr>
          <p:nvPr/>
        </p:nvCxnSpPr>
        <p:spPr bwMode="auto">
          <a:xfrm flipH="1">
            <a:off x="6345238" y="37211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1" name="AutoShape 155"/>
          <p:cNvCxnSpPr>
            <a:cxnSpLocks noChangeShapeType="1"/>
            <a:stCxn id="60565" idx="5"/>
            <a:endCxn id="60568" idx="0"/>
          </p:cNvCxnSpPr>
          <p:nvPr/>
        </p:nvCxnSpPr>
        <p:spPr bwMode="auto">
          <a:xfrm>
            <a:off x="6694488" y="37211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2" name="AutoShape 156"/>
          <p:cNvCxnSpPr>
            <a:cxnSpLocks noChangeShapeType="1"/>
            <a:stCxn id="60564" idx="3"/>
            <a:endCxn id="60567" idx="0"/>
          </p:cNvCxnSpPr>
          <p:nvPr/>
        </p:nvCxnSpPr>
        <p:spPr bwMode="auto">
          <a:xfrm flipH="1">
            <a:off x="7183438" y="37211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3" name="AutoShape 157"/>
          <p:cNvCxnSpPr>
            <a:cxnSpLocks noChangeShapeType="1"/>
            <a:stCxn id="60561" idx="3"/>
            <a:endCxn id="60565" idx="0"/>
          </p:cNvCxnSpPr>
          <p:nvPr/>
        </p:nvCxnSpPr>
        <p:spPr bwMode="auto">
          <a:xfrm flipH="1">
            <a:off x="6573838" y="31877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4" name="AutoShape 158"/>
          <p:cNvCxnSpPr>
            <a:cxnSpLocks noChangeShapeType="1"/>
            <a:stCxn id="60561" idx="5"/>
            <a:endCxn id="60564" idx="0"/>
          </p:cNvCxnSpPr>
          <p:nvPr/>
        </p:nvCxnSpPr>
        <p:spPr bwMode="auto">
          <a:xfrm>
            <a:off x="7112000" y="31877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5" name="AutoShape 159"/>
          <p:cNvCxnSpPr>
            <a:cxnSpLocks noChangeShapeType="1"/>
            <a:stCxn id="60560" idx="3"/>
            <a:endCxn id="60563" idx="0"/>
          </p:cNvCxnSpPr>
          <p:nvPr/>
        </p:nvCxnSpPr>
        <p:spPr bwMode="auto">
          <a:xfrm flipH="1">
            <a:off x="7945438" y="31877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6" name="AutoShape 160"/>
          <p:cNvCxnSpPr>
            <a:cxnSpLocks noChangeShapeType="1"/>
            <a:stCxn id="60560" idx="5"/>
            <a:endCxn id="60562" idx="0"/>
          </p:cNvCxnSpPr>
          <p:nvPr/>
        </p:nvCxnSpPr>
        <p:spPr bwMode="auto">
          <a:xfrm>
            <a:off x="8410575" y="31877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7" name="AutoShape 161"/>
          <p:cNvCxnSpPr>
            <a:cxnSpLocks noChangeShapeType="1"/>
            <a:stCxn id="60579" idx="3"/>
            <a:endCxn id="60561" idx="0"/>
          </p:cNvCxnSpPr>
          <p:nvPr/>
        </p:nvCxnSpPr>
        <p:spPr bwMode="auto">
          <a:xfrm flipH="1">
            <a:off x="6991350" y="25781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578" name="AutoShape 162"/>
          <p:cNvCxnSpPr>
            <a:cxnSpLocks noChangeShapeType="1"/>
            <a:stCxn id="60579" idx="5"/>
            <a:endCxn id="60560" idx="0"/>
          </p:cNvCxnSpPr>
          <p:nvPr/>
        </p:nvCxnSpPr>
        <p:spPr bwMode="auto">
          <a:xfrm>
            <a:off x="7761288" y="25781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579" name="Oval 163"/>
          <p:cNvSpPr>
            <a:spLocks noChangeArrowheads="1"/>
          </p:cNvSpPr>
          <p:nvPr/>
        </p:nvSpPr>
        <p:spPr bwMode="auto">
          <a:xfrm>
            <a:off x="7467600" y="2284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60581" name="Oval 165"/>
          <p:cNvSpPr>
            <a:spLocks noChangeArrowheads="1"/>
          </p:cNvSpPr>
          <p:nvPr/>
        </p:nvSpPr>
        <p:spPr bwMode="auto">
          <a:xfrm>
            <a:off x="2209800" y="1981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?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60582" name="Oval 166"/>
          <p:cNvSpPr>
            <a:spLocks noChangeArrowheads="1"/>
          </p:cNvSpPr>
          <p:nvPr/>
        </p:nvSpPr>
        <p:spPr bwMode="auto">
          <a:xfrm>
            <a:off x="5486400" y="2286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?</a:t>
            </a:r>
            <a:endParaRPr lang="en-US" sz="2400">
              <a:latin typeface="Times New Roman" pitchFamily="-10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E8-F076-9144-800A-A34F077F8A03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Percolate Down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219200" y="1981200"/>
            <a:ext cx="68897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1" charset="0"/>
              </a:rPr>
              <a:t>PercDown(i:integer, x: integer): {</a:t>
            </a:r>
          </a:p>
          <a:p>
            <a:r>
              <a:rPr lang="en-US">
                <a:solidFill>
                  <a:schemeClr val="accent2"/>
                </a:solidFill>
                <a:latin typeface="Courier New" pitchFamily="-101" charset="0"/>
              </a:rPr>
              <a:t>// N is the number elements, i is the hole,</a:t>
            </a:r>
          </a:p>
          <a:p>
            <a:r>
              <a:rPr lang="en-US">
                <a:solidFill>
                  <a:schemeClr val="accent2"/>
                </a:solidFill>
                <a:latin typeface="Courier New" pitchFamily="-101" charset="0"/>
              </a:rPr>
              <a:t>   x is the value to insert</a:t>
            </a:r>
          </a:p>
          <a:p>
            <a:r>
              <a:rPr lang="en-US">
                <a:latin typeface="Courier New" pitchFamily="-101" charset="0"/>
              </a:rPr>
              <a:t>Case{</a:t>
            </a:r>
          </a:p>
          <a:p>
            <a:r>
              <a:rPr lang="en-US">
                <a:latin typeface="Courier New" pitchFamily="-101" charset="0"/>
              </a:rPr>
              <a:t>  2i &gt; N : A[i] := x; //at bottom//</a:t>
            </a:r>
          </a:p>
          <a:p>
            <a:r>
              <a:rPr lang="en-US">
                <a:latin typeface="Courier New" pitchFamily="-101" charset="0"/>
              </a:rPr>
              <a:t>  2i = N : if A[2i] &lt; x then</a:t>
            </a:r>
          </a:p>
          <a:p>
            <a:r>
              <a:rPr lang="en-US">
                <a:latin typeface="Courier New" pitchFamily="-101" charset="0"/>
              </a:rPr>
              <a:t>              A[i] := A[2i]; A[2i] := x;</a:t>
            </a:r>
          </a:p>
          <a:p>
            <a:r>
              <a:rPr lang="en-US">
                <a:latin typeface="Courier New" pitchFamily="-101" charset="0"/>
              </a:rPr>
              <a:t>           else A[i] := x;</a:t>
            </a:r>
          </a:p>
          <a:p>
            <a:r>
              <a:rPr lang="en-US">
                <a:latin typeface="Courier New" pitchFamily="-101" charset="0"/>
              </a:rPr>
              <a:t>  2i &lt; N : if A[2i] &lt; A[2i+1] then j := 2i; </a:t>
            </a:r>
          </a:p>
          <a:p>
            <a:r>
              <a:rPr lang="en-US">
                <a:latin typeface="Courier New" pitchFamily="-101" charset="0"/>
              </a:rPr>
              <a:t>           else j := 2i+1;</a:t>
            </a:r>
          </a:p>
          <a:p>
            <a:r>
              <a:rPr lang="en-US">
                <a:latin typeface="Courier New" pitchFamily="-101" charset="0"/>
              </a:rPr>
              <a:t>           if A[j] &lt; x then</a:t>
            </a:r>
          </a:p>
          <a:p>
            <a:r>
              <a:rPr lang="en-US">
                <a:latin typeface="Courier New" pitchFamily="-101" charset="0"/>
              </a:rPr>
              <a:t>              A[i] := A[j]; PercDown(j,x);</a:t>
            </a:r>
          </a:p>
          <a:p>
            <a:r>
              <a:rPr lang="en-US">
                <a:latin typeface="Courier New" pitchFamily="-101" charset="0"/>
              </a:rPr>
              <a:t>           else A[i] := x;</a:t>
            </a:r>
          </a:p>
          <a:p>
            <a:r>
              <a:rPr lang="en-US">
                <a:latin typeface="Courier New" pitchFamily="-101" charset="0"/>
              </a:rPr>
              <a:t>}}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57200" y="457200"/>
            <a:ext cx="2638425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6 | 10 | 8 | 13 | 14 | 25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517525" y="136525"/>
            <a:ext cx="251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1     2     3     4       5       6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04800" y="3200400"/>
            <a:ext cx="1176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no children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1089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one child</a:t>
            </a:r>
          </a:p>
          <a:p>
            <a:r>
              <a:rPr lang="en-US" sz="1600">
                <a:solidFill>
                  <a:schemeClr val="accent2"/>
                </a:solidFill>
              </a:rPr>
              <a:t>at the end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304800" y="4419600"/>
            <a:ext cx="1063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2 children</a:t>
            </a: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457200" y="4572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 flipV="1">
            <a:off x="457200" y="4572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AEC7-7287-8342-B755-DD6C8A739B17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DeleteMin: Run Time Analysis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dirty="0" err="1"/>
              <a:t>O(depth</a:t>
            </a:r>
            <a:r>
              <a:rPr lang="en-US" dirty="0"/>
              <a:t> of heap)</a:t>
            </a:r>
          </a:p>
          <a:p>
            <a:r>
              <a:rPr lang="en-US" dirty="0"/>
              <a:t>A heap is a complete binary tree</a:t>
            </a:r>
          </a:p>
          <a:p>
            <a:r>
              <a:rPr lang="en-US" dirty="0"/>
              <a:t>Depth of a complete binary tree of N nodes?</a:t>
            </a:r>
          </a:p>
          <a:p>
            <a:pPr lvl="1"/>
            <a:r>
              <a:rPr lang="en-US" dirty="0">
                <a:sym typeface="Symbol" pitchFamily="-101" charset="2"/>
              </a:rPr>
              <a:t>depth =</a:t>
            </a:r>
            <a:r>
              <a:rPr lang="en-US" dirty="0" smtClean="0">
                <a:sym typeface="Symbol" pitchFamily="-101" charset="2"/>
              </a:rPr>
              <a:t>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/>
              <a:t>(N</a:t>
            </a:r>
            <a:r>
              <a:rPr lang="en-US" dirty="0" smtClean="0"/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Run time of </a:t>
            </a:r>
            <a:r>
              <a:rPr lang="en-US" dirty="0" err="1"/>
              <a:t>DeleteMin</a:t>
            </a:r>
            <a:r>
              <a:rPr lang="en-US" dirty="0"/>
              <a:t> is </a:t>
            </a:r>
            <a:r>
              <a:rPr lang="en-US" dirty="0" err="1">
                <a:solidFill>
                  <a:srgbClr val="0000FF"/>
                </a:solidFill>
              </a:rPr>
              <a:t>O(log</a:t>
            </a:r>
            <a:r>
              <a:rPr lang="en-US" dirty="0">
                <a:solidFill>
                  <a:srgbClr val="0000FF"/>
                </a:solidFill>
              </a:rPr>
              <a:t> 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54F-CD65-D444-8251-02C7D99DF663}" type="slidenum">
              <a:rPr lang="en-US"/>
              <a:pPr/>
              <a:t>19</a:t>
            </a:fld>
            <a:endParaRPr lang="en-US"/>
          </a:p>
        </p:txBody>
      </p:sp>
      <p:sp>
        <p:nvSpPr>
          <p:cNvPr id="111663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Insert</a:t>
            </a:r>
          </a:p>
        </p:txBody>
      </p:sp>
      <p:sp>
        <p:nvSpPr>
          <p:cNvPr id="111664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/>
              <a:t>Add a value to the tree</a:t>
            </a:r>
          </a:p>
          <a:p>
            <a:r>
              <a:rPr lang="en-US"/>
              <a:t>Structure and heap order properties must still be correct when we are done</a:t>
            </a:r>
          </a:p>
        </p:txBody>
      </p:sp>
      <p:sp>
        <p:nvSpPr>
          <p:cNvPr id="111642" name="Oval 26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1643" name="Oval 27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1644" name="Oval 28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1645" name="Oval 29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1646" name="Oval 30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11647" name="Oval 31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1648" name="Oval 32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1649" name="Oval 33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1650" name="Oval 34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1651" name="AutoShape 35"/>
          <p:cNvCxnSpPr>
            <a:cxnSpLocks noChangeShapeType="1"/>
            <a:stCxn id="111647" idx="3"/>
            <a:endCxn id="11165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2" name="AutoShape 36"/>
          <p:cNvCxnSpPr>
            <a:cxnSpLocks noChangeShapeType="1"/>
            <a:stCxn id="111647" idx="5"/>
            <a:endCxn id="11164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3" name="AutoShape 37"/>
          <p:cNvCxnSpPr>
            <a:cxnSpLocks noChangeShapeType="1"/>
            <a:stCxn id="111646" idx="3"/>
            <a:endCxn id="11164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4" name="AutoShape 38"/>
          <p:cNvCxnSpPr>
            <a:cxnSpLocks noChangeShapeType="1"/>
            <a:stCxn id="111643" idx="3"/>
            <a:endCxn id="11164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5" name="AutoShape 39"/>
          <p:cNvCxnSpPr>
            <a:cxnSpLocks noChangeShapeType="1"/>
            <a:stCxn id="111643" idx="5"/>
            <a:endCxn id="11164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6" name="AutoShape 40"/>
          <p:cNvCxnSpPr>
            <a:cxnSpLocks noChangeShapeType="1"/>
            <a:stCxn id="111642" idx="3"/>
            <a:endCxn id="11164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7" name="AutoShape 41"/>
          <p:cNvCxnSpPr>
            <a:cxnSpLocks noChangeShapeType="1"/>
            <a:stCxn id="111642" idx="5"/>
            <a:endCxn id="11164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8" name="AutoShape 42"/>
          <p:cNvCxnSpPr>
            <a:cxnSpLocks noChangeShapeType="1"/>
            <a:stCxn id="111660" idx="3"/>
            <a:endCxn id="11164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59" name="AutoShape 43"/>
          <p:cNvCxnSpPr>
            <a:cxnSpLocks noChangeShapeType="1"/>
            <a:stCxn id="111660" idx="5"/>
            <a:endCxn id="11164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1660" name="Oval 44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11662" name="AutoShape 46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4AA7-CF73-C24A-BFB3-6819C3874168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Revisiting FindMin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Application: Find the smallest ( or highest priority) item quickly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Operating system</a:t>
            </a:r>
            <a:r>
              <a:rPr lang="en-US"/>
              <a:t> needs to schedule jobs according to priority instead of FIFO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Event simulation</a:t>
            </a:r>
            <a:r>
              <a:rPr lang="en-US"/>
              <a:t> (bank customers arriving and departing, ordered according to when the event happened)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Find</a:t>
            </a:r>
            <a:r>
              <a:rPr lang="en-US"/>
              <a:t> student with highest grade, employee with highest salary etc.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4C18-92A5-E744-87FB-4D926656F569}" type="slidenum">
              <a:rPr lang="en-US"/>
              <a:pPr/>
              <a:t>20</a:t>
            </a:fld>
            <a:endParaRPr lang="en-US"/>
          </a:p>
        </p:txBody>
      </p:sp>
      <p:sp>
        <p:nvSpPr>
          <p:cNvPr id="112709" name="Rectangle 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Maintain the Structure Property</a:t>
            </a:r>
          </a:p>
        </p:txBody>
      </p:sp>
      <p:sp>
        <p:nvSpPr>
          <p:cNvPr id="112710" name="Rectangle 70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US"/>
              <a:t>The only valid place for a new node in a complete tree is at the end of the array</a:t>
            </a:r>
          </a:p>
          <a:p>
            <a:r>
              <a:rPr lang="en-US"/>
              <a:t>We need to decide on the correct value for the new node, and adjust the heap accordingly</a:t>
            </a:r>
          </a:p>
        </p:txBody>
      </p:sp>
      <p:sp>
        <p:nvSpPr>
          <p:cNvPr id="112664" name="Oval 24"/>
          <p:cNvSpPr>
            <a:spLocks noChangeArrowheads="1"/>
          </p:cNvSpPr>
          <p:nvPr/>
        </p:nvSpPr>
        <p:spPr bwMode="auto">
          <a:xfrm>
            <a:off x="7467600" y="52181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cxnSp>
        <p:nvCxnSpPr>
          <p:cNvPr id="112688" name="AutoShape 48"/>
          <p:cNvCxnSpPr>
            <a:cxnSpLocks noChangeShapeType="1"/>
            <a:stCxn id="112693" idx="5"/>
            <a:endCxn id="112664" idx="0"/>
          </p:cNvCxnSpPr>
          <p:nvPr/>
        </p:nvCxnSpPr>
        <p:spPr bwMode="auto">
          <a:xfrm>
            <a:off x="7493000" y="49006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89" name="Oval 49"/>
          <p:cNvSpPr>
            <a:spLocks noChangeArrowheads="1"/>
          </p:cNvSpPr>
          <p:nvPr/>
        </p:nvSpPr>
        <p:spPr bwMode="auto">
          <a:xfrm>
            <a:off x="8116888" y="4073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2690" name="Oval 50"/>
          <p:cNvSpPr>
            <a:spLocks noChangeArrowheads="1"/>
          </p:cNvSpPr>
          <p:nvPr/>
        </p:nvSpPr>
        <p:spPr bwMode="auto">
          <a:xfrm>
            <a:off x="6818313" y="4073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2691" name="Oval 51"/>
          <p:cNvSpPr>
            <a:spLocks noChangeArrowheads="1"/>
          </p:cNvSpPr>
          <p:nvPr/>
        </p:nvSpPr>
        <p:spPr bwMode="auto">
          <a:xfrm>
            <a:off x="8458200" y="4606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7772400" y="4606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2693" name="Oval 53"/>
          <p:cNvSpPr>
            <a:spLocks noChangeArrowheads="1"/>
          </p:cNvSpPr>
          <p:nvPr/>
        </p:nvSpPr>
        <p:spPr bwMode="auto">
          <a:xfrm>
            <a:off x="7199313" y="4606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6400800" y="4606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2695" name="Oval 55"/>
          <p:cNvSpPr>
            <a:spLocks noChangeArrowheads="1"/>
          </p:cNvSpPr>
          <p:nvPr/>
        </p:nvSpPr>
        <p:spPr bwMode="auto">
          <a:xfrm>
            <a:off x="7010400" y="5216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589713" y="5216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2697" name="Oval 57"/>
          <p:cNvSpPr>
            <a:spLocks noChangeArrowheads="1"/>
          </p:cNvSpPr>
          <p:nvPr/>
        </p:nvSpPr>
        <p:spPr bwMode="auto">
          <a:xfrm>
            <a:off x="6172200" y="5216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2698" name="AutoShape 58"/>
          <p:cNvCxnSpPr>
            <a:cxnSpLocks noChangeShapeType="1"/>
            <a:stCxn id="112694" idx="3"/>
            <a:endCxn id="112697" idx="0"/>
          </p:cNvCxnSpPr>
          <p:nvPr/>
        </p:nvCxnSpPr>
        <p:spPr bwMode="auto">
          <a:xfrm flipH="1">
            <a:off x="6345238" y="49006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9" name="AutoShape 59"/>
          <p:cNvCxnSpPr>
            <a:cxnSpLocks noChangeShapeType="1"/>
            <a:stCxn id="112694" idx="5"/>
            <a:endCxn id="112696" idx="0"/>
          </p:cNvCxnSpPr>
          <p:nvPr/>
        </p:nvCxnSpPr>
        <p:spPr bwMode="auto">
          <a:xfrm>
            <a:off x="6694488" y="49006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0" name="AutoShape 60"/>
          <p:cNvCxnSpPr>
            <a:cxnSpLocks noChangeShapeType="1"/>
            <a:stCxn id="112693" idx="3"/>
            <a:endCxn id="112695" idx="0"/>
          </p:cNvCxnSpPr>
          <p:nvPr/>
        </p:nvCxnSpPr>
        <p:spPr bwMode="auto">
          <a:xfrm flipH="1">
            <a:off x="7183438" y="4900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1" name="AutoShape 61"/>
          <p:cNvCxnSpPr>
            <a:cxnSpLocks noChangeShapeType="1"/>
            <a:stCxn id="112690" idx="3"/>
            <a:endCxn id="112694" idx="0"/>
          </p:cNvCxnSpPr>
          <p:nvPr/>
        </p:nvCxnSpPr>
        <p:spPr bwMode="auto">
          <a:xfrm flipH="1">
            <a:off x="6573838" y="4367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2" name="AutoShape 62"/>
          <p:cNvCxnSpPr>
            <a:cxnSpLocks noChangeShapeType="1"/>
            <a:stCxn id="112690" idx="5"/>
            <a:endCxn id="112693" idx="0"/>
          </p:cNvCxnSpPr>
          <p:nvPr/>
        </p:nvCxnSpPr>
        <p:spPr bwMode="auto">
          <a:xfrm>
            <a:off x="7112000" y="4367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3" name="AutoShape 63"/>
          <p:cNvCxnSpPr>
            <a:cxnSpLocks noChangeShapeType="1"/>
            <a:stCxn id="112689" idx="3"/>
            <a:endCxn id="112692" idx="0"/>
          </p:cNvCxnSpPr>
          <p:nvPr/>
        </p:nvCxnSpPr>
        <p:spPr bwMode="auto">
          <a:xfrm flipH="1">
            <a:off x="7945438" y="4367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4" name="AutoShape 64"/>
          <p:cNvCxnSpPr>
            <a:cxnSpLocks noChangeShapeType="1"/>
            <a:stCxn id="112689" idx="5"/>
            <a:endCxn id="112691" idx="0"/>
          </p:cNvCxnSpPr>
          <p:nvPr/>
        </p:nvCxnSpPr>
        <p:spPr bwMode="auto">
          <a:xfrm>
            <a:off x="8410575" y="43672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5" name="AutoShape 65"/>
          <p:cNvCxnSpPr>
            <a:cxnSpLocks noChangeShapeType="1"/>
            <a:stCxn id="112707" idx="3"/>
            <a:endCxn id="112690" idx="0"/>
          </p:cNvCxnSpPr>
          <p:nvPr/>
        </p:nvCxnSpPr>
        <p:spPr bwMode="auto">
          <a:xfrm flipH="1">
            <a:off x="6991350" y="3757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06" name="AutoShape 66"/>
          <p:cNvCxnSpPr>
            <a:cxnSpLocks noChangeShapeType="1"/>
            <a:stCxn id="112707" idx="5"/>
            <a:endCxn id="112689" idx="0"/>
          </p:cNvCxnSpPr>
          <p:nvPr/>
        </p:nvCxnSpPr>
        <p:spPr bwMode="auto">
          <a:xfrm>
            <a:off x="7761288" y="37576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7467600" y="3463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12708" name="AutoShape 68"/>
          <p:cNvSpPr>
            <a:spLocks noChangeArrowheads="1"/>
          </p:cNvSpPr>
          <p:nvPr/>
        </p:nvSpPr>
        <p:spPr bwMode="auto">
          <a:xfrm>
            <a:off x="6400800" y="25908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3841-5AEB-794D-BC40-B1C96CB7BBEE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Maintain the Heap Property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362200"/>
            <a:ext cx="6324600" cy="2819400"/>
          </a:xfrm>
          <a:noFill/>
          <a:ln/>
        </p:spPr>
        <p:txBody>
          <a:bodyPr/>
          <a:lstStyle/>
          <a:p>
            <a:r>
              <a:rPr lang="en-US" sz="3500" dirty="0"/>
              <a:t>The new value goes where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sp>
        <p:nvSpPr>
          <p:cNvPr id="113674" name="Oval 10"/>
          <p:cNvSpPr>
            <a:spLocks noChangeArrowheads="1"/>
          </p:cNvSpPr>
          <p:nvPr/>
        </p:nvSpPr>
        <p:spPr bwMode="auto">
          <a:xfrm>
            <a:off x="8382000" y="56388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 flipH="1" flipV="1">
            <a:off x="8077200" y="5638800"/>
            <a:ext cx="304800" cy="152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9" name="Freeform 25"/>
          <p:cNvSpPr>
            <a:spLocks/>
          </p:cNvSpPr>
          <p:nvPr/>
        </p:nvSpPr>
        <p:spPr bwMode="auto">
          <a:xfrm>
            <a:off x="6604000" y="3302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0" name="Oval 26"/>
          <p:cNvSpPr>
            <a:spLocks noChangeArrowheads="1"/>
          </p:cNvSpPr>
          <p:nvPr/>
        </p:nvSpPr>
        <p:spPr bwMode="auto">
          <a:xfrm>
            <a:off x="7467600" y="52181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cxnSp>
        <p:nvCxnSpPr>
          <p:cNvPr id="113691" name="AutoShape 27"/>
          <p:cNvCxnSpPr>
            <a:cxnSpLocks noChangeShapeType="1"/>
            <a:stCxn id="113696" idx="5"/>
            <a:endCxn id="113690" idx="0"/>
          </p:cNvCxnSpPr>
          <p:nvPr/>
        </p:nvCxnSpPr>
        <p:spPr bwMode="auto">
          <a:xfrm>
            <a:off x="7493000" y="4900613"/>
            <a:ext cx="147638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3692" name="Oval 28"/>
          <p:cNvSpPr>
            <a:spLocks noChangeArrowheads="1"/>
          </p:cNvSpPr>
          <p:nvPr/>
        </p:nvSpPr>
        <p:spPr bwMode="auto">
          <a:xfrm>
            <a:off x="8116888" y="4073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3693" name="Oval 29"/>
          <p:cNvSpPr>
            <a:spLocks noChangeArrowheads="1"/>
          </p:cNvSpPr>
          <p:nvPr/>
        </p:nvSpPr>
        <p:spPr bwMode="auto">
          <a:xfrm>
            <a:off x="6818313" y="4073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3694" name="Oval 30"/>
          <p:cNvSpPr>
            <a:spLocks noChangeArrowheads="1"/>
          </p:cNvSpPr>
          <p:nvPr/>
        </p:nvSpPr>
        <p:spPr bwMode="auto">
          <a:xfrm>
            <a:off x="8458200" y="4606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3695" name="Oval 31"/>
          <p:cNvSpPr>
            <a:spLocks noChangeArrowheads="1"/>
          </p:cNvSpPr>
          <p:nvPr/>
        </p:nvSpPr>
        <p:spPr bwMode="auto">
          <a:xfrm>
            <a:off x="7772400" y="4606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3696" name="Oval 32"/>
          <p:cNvSpPr>
            <a:spLocks noChangeArrowheads="1"/>
          </p:cNvSpPr>
          <p:nvPr/>
        </p:nvSpPr>
        <p:spPr bwMode="auto">
          <a:xfrm>
            <a:off x="7199313" y="4606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13697" name="Oval 33"/>
          <p:cNvSpPr>
            <a:spLocks noChangeArrowheads="1"/>
          </p:cNvSpPr>
          <p:nvPr/>
        </p:nvSpPr>
        <p:spPr bwMode="auto">
          <a:xfrm>
            <a:off x="6400800" y="4606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3698" name="Oval 34"/>
          <p:cNvSpPr>
            <a:spLocks noChangeArrowheads="1"/>
          </p:cNvSpPr>
          <p:nvPr/>
        </p:nvSpPr>
        <p:spPr bwMode="auto">
          <a:xfrm>
            <a:off x="7010400" y="5216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3699" name="Oval 35"/>
          <p:cNvSpPr>
            <a:spLocks noChangeArrowheads="1"/>
          </p:cNvSpPr>
          <p:nvPr/>
        </p:nvSpPr>
        <p:spPr bwMode="auto">
          <a:xfrm>
            <a:off x="6589713" y="5216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3700" name="Oval 36"/>
          <p:cNvSpPr>
            <a:spLocks noChangeArrowheads="1"/>
          </p:cNvSpPr>
          <p:nvPr/>
        </p:nvSpPr>
        <p:spPr bwMode="auto">
          <a:xfrm>
            <a:off x="6172200" y="5216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3701" name="AutoShape 37"/>
          <p:cNvCxnSpPr>
            <a:cxnSpLocks noChangeShapeType="1"/>
            <a:stCxn id="113697" idx="3"/>
            <a:endCxn id="113700" idx="0"/>
          </p:cNvCxnSpPr>
          <p:nvPr/>
        </p:nvCxnSpPr>
        <p:spPr bwMode="auto">
          <a:xfrm flipH="1">
            <a:off x="6345238" y="49006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2" name="AutoShape 38"/>
          <p:cNvCxnSpPr>
            <a:cxnSpLocks noChangeShapeType="1"/>
            <a:stCxn id="113697" idx="5"/>
            <a:endCxn id="113699" idx="0"/>
          </p:cNvCxnSpPr>
          <p:nvPr/>
        </p:nvCxnSpPr>
        <p:spPr bwMode="auto">
          <a:xfrm>
            <a:off x="6694488" y="49006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3" name="AutoShape 39"/>
          <p:cNvCxnSpPr>
            <a:cxnSpLocks noChangeShapeType="1"/>
            <a:stCxn id="113696" idx="3"/>
            <a:endCxn id="113698" idx="0"/>
          </p:cNvCxnSpPr>
          <p:nvPr/>
        </p:nvCxnSpPr>
        <p:spPr bwMode="auto">
          <a:xfrm flipH="1">
            <a:off x="7183438" y="4900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4" name="AutoShape 40"/>
          <p:cNvCxnSpPr>
            <a:cxnSpLocks noChangeShapeType="1"/>
            <a:stCxn id="113693" idx="3"/>
            <a:endCxn id="113697" idx="0"/>
          </p:cNvCxnSpPr>
          <p:nvPr/>
        </p:nvCxnSpPr>
        <p:spPr bwMode="auto">
          <a:xfrm flipH="1">
            <a:off x="6573838" y="4367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5" name="AutoShape 41"/>
          <p:cNvCxnSpPr>
            <a:cxnSpLocks noChangeShapeType="1"/>
            <a:stCxn id="113693" idx="5"/>
            <a:endCxn id="113696" idx="0"/>
          </p:cNvCxnSpPr>
          <p:nvPr/>
        </p:nvCxnSpPr>
        <p:spPr bwMode="auto">
          <a:xfrm>
            <a:off x="7112000" y="4367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6" name="AutoShape 42"/>
          <p:cNvCxnSpPr>
            <a:cxnSpLocks noChangeShapeType="1"/>
            <a:stCxn id="113692" idx="3"/>
            <a:endCxn id="113695" idx="0"/>
          </p:cNvCxnSpPr>
          <p:nvPr/>
        </p:nvCxnSpPr>
        <p:spPr bwMode="auto">
          <a:xfrm flipH="1">
            <a:off x="7945438" y="4367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7" name="AutoShape 43"/>
          <p:cNvCxnSpPr>
            <a:cxnSpLocks noChangeShapeType="1"/>
            <a:stCxn id="113692" idx="5"/>
            <a:endCxn id="113694" idx="0"/>
          </p:cNvCxnSpPr>
          <p:nvPr/>
        </p:nvCxnSpPr>
        <p:spPr bwMode="auto">
          <a:xfrm>
            <a:off x="8410575" y="43672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8" name="AutoShape 44"/>
          <p:cNvCxnSpPr>
            <a:cxnSpLocks noChangeShapeType="1"/>
            <a:stCxn id="113710" idx="3"/>
            <a:endCxn id="113693" idx="0"/>
          </p:cNvCxnSpPr>
          <p:nvPr/>
        </p:nvCxnSpPr>
        <p:spPr bwMode="auto">
          <a:xfrm flipH="1">
            <a:off x="6991350" y="3757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9" name="AutoShape 45"/>
          <p:cNvCxnSpPr>
            <a:cxnSpLocks noChangeShapeType="1"/>
            <a:stCxn id="113710" idx="5"/>
            <a:endCxn id="113692" idx="0"/>
          </p:cNvCxnSpPr>
          <p:nvPr/>
        </p:nvCxnSpPr>
        <p:spPr bwMode="auto">
          <a:xfrm>
            <a:off x="7761288" y="37576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3710" name="Oval 46"/>
          <p:cNvSpPr>
            <a:spLocks noChangeArrowheads="1"/>
          </p:cNvSpPr>
          <p:nvPr/>
        </p:nvSpPr>
        <p:spPr bwMode="auto">
          <a:xfrm>
            <a:off x="7467600" y="3463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E159-7175-A242-8D9F-7F69EAE633D4}" type="slidenum">
              <a:rPr lang="en-US"/>
              <a:pPr/>
              <a:t>22</a:t>
            </a:fld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Insert: Percolate Up</a:t>
            </a:r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5962650" y="29003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60" name="Oval 72"/>
          <p:cNvSpPr>
            <a:spLocks noChangeArrowheads="1"/>
          </p:cNvSpPr>
          <p:nvPr/>
        </p:nvSpPr>
        <p:spPr bwMode="auto">
          <a:xfrm>
            <a:off x="2438400" y="4038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4762" name="Freeform 74"/>
          <p:cNvSpPr>
            <a:spLocks/>
          </p:cNvSpPr>
          <p:nvPr/>
        </p:nvSpPr>
        <p:spPr bwMode="auto">
          <a:xfrm>
            <a:off x="773113" y="197167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63" name="Oval 75"/>
          <p:cNvSpPr>
            <a:spLocks noChangeArrowheads="1"/>
          </p:cNvSpPr>
          <p:nvPr/>
        </p:nvSpPr>
        <p:spPr bwMode="auto">
          <a:xfrm>
            <a:off x="1636713" y="388778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cxnSp>
        <p:nvCxnSpPr>
          <p:cNvPr id="114764" name="AutoShape 76"/>
          <p:cNvCxnSpPr>
            <a:cxnSpLocks noChangeShapeType="1"/>
            <a:stCxn id="114769" idx="5"/>
            <a:endCxn id="114763" idx="0"/>
          </p:cNvCxnSpPr>
          <p:nvPr/>
        </p:nvCxnSpPr>
        <p:spPr bwMode="auto">
          <a:xfrm>
            <a:off x="1662113" y="357028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765" name="Oval 77"/>
          <p:cNvSpPr>
            <a:spLocks noChangeArrowheads="1"/>
          </p:cNvSpPr>
          <p:nvPr/>
        </p:nvSpPr>
        <p:spPr bwMode="auto">
          <a:xfrm>
            <a:off x="2286000" y="2743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4766" name="Oval 78"/>
          <p:cNvSpPr>
            <a:spLocks noChangeArrowheads="1"/>
          </p:cNvSpPr>
          <p:nvPr/>
        </p:nvSpPr>
        <p:spPr bwMode="auto">
          <a:xfrm>
            <a:off x="987425" y="2743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4767" name="Oval 79"/>
          <p:cNvSpPr>
            <a:spLocks noChangeArrowheads="1"/>
          </p:cNvSpPr>
          <p:nvPr/>
        </p:nvSpPr>
        <p:spPr bwMode="auto">
          <a:xfrm>
            <a:off x="2627313" y="3276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4768" name="Oval 80"/>
          <p:cNvSpPr>
            <a:spLocks noChangeArrowheads="1"/>
          </p:cNvSpPr>
          <p:nvPr/>
        </p:nvSpPr>
        <p:spPr bwMode="auto">
          <a:xfrm>
            <a:off x="1941513" y="3276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4769" name="Oval 81"/>
          <p:cNvSpPr>
            <a:spLocks noChangeArrowheads="1"/>
          </p:cNvSpPr>
          <p:nvPr/>
        </p:nvSpPr>
        <p:spPr bwMode="auto">
          <a:xfrm>
            <a:off x="1368425" y="3276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14770" name="Oval 82"/>
          <p:cNvSpPr>
            <a:spLocks noChangeArrowheads="1"/>
          </p:cNvSpPr>
          <p:nvPr/>
        </p:nvSpPr>
        <p:spPr bwMode="auto">
          <a:xfrm>
            <a:off x="569913" y="3276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4771" name="Oval 83"/>
          <p:cNvSpPr>
            <a:spLocks noChangeArrowheads="1"/>
          </p:cNvSpPr>
          <p:nvPr/>
        </p:nvSpPr>
        <p:spPr bwMode="auto">
          <a:xfrm>
            <a:off x="1179513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4772" name="Oval 84"/>
          <p:cNvSpPr>
            <a:spLocks noChangeArrowheads="1"/>
          </p:cNvSpPr>
          <p:nvPr/>
        </p:nvSpPr>
        <p:spPr bwMode="auto">
          <a:xfrm>
            <a:off x="758825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4773" name="Oval 85"/>
          <p:cNvSpPr>
            <a:spLocks noChangeArrowheads="1"/>
          </p:cNvSpPr>
          <p:nvPr/>
        </p:nvSpPr>
        <p:spPr bwMode="auto">
          <a:xfrm>
            <a:off x="341313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4774" name="AutoShape 86"/>
          <p:cNvCxnSpPr>
            <a:cxnSpLocks noChangeShapeType="1"/>
            <a:stCxn id="114770" idx="3"/>
            <a:endCxn id="114773" idx="0"/>
          </p:cNvCxnSpPr>
          <p:nvPr/>
        </p:nvCxnSpPr>
        <p:spPr bwMode="auto">
          <a:xfrm flipH="1">
            <a:off x="514350" y="35702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75" name="AutoShape 87"/>
          <p:cNvCxnSpPr>
            <a:cxnSpLocks noChangeShapeType="1"/>
            <a:stCxn id="114770" idx="5"/>
            <a:endCxn id="114772" idx="0"/>
          </p:cNvCxnSpPr>
          <p:nvPr/>
        </p:nvCxnSpPr>
        <p:spPr bwMode="auto">
          <a:xfrm>
            <a:off x="863600" y="35702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76" name="AutoShape 88"/>
          <p:cNvCxnSpPr>
            <a:cxnSpLocks noChangeShapeType="1"/>
            <a:stCxn id="114769" idx="3"/>
            <a:endCxn id="114771" idx="0"/>
          </p:cNvCxnSpPr>
          <p:nvPr/>
        </p:nvCxnSpPr>
        <p:spPr bwMode="auto">
          <a:xfrm flipH="1">
            <a:off x="1352550" y="3570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77" name="AutoShape 89"/>
          <p:cNvCxnSpPr>
            <a:cxnSpLocks noChangeShapeType="1"/>
            <a:stCxn id="114766" idx="3"/>
            <a:endCxn id="114770" idx="0"/>
          </p:cNvCxnSpPr>
          <p:nvPr/>
        </p:nvCxnSpPr>
        <p:spPr bwMode="auto">
          <a:xfrm flipH="1">
            <a:off x="742950" y="3036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78" name="AutoShape 90"/>
          <p:cNvCxnSpPr>
            <a:cxnSpLocks noChangeShapeType="1"/>
            <a:stCxn id="114766" idx="5"/>
            <a:endCxn id="114769" idx="0"/>
          </p:cNvCxnSpPr>
          <p:nvPr/>
        </p:nvCxnSpPr>
        <p:spPr bwMode="auto">
          <a:xfrm>
            <a:off x="1281113" y="3036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79" name="AutoShape 91"/>
          <p:cNvCxnSpPr>
            <a:cxnSpLocks noChangeShapeType="1"/>
            <a:stCxn id="114765" idx="3"/>
            <a:endCxn id="114768" idx="0"/>
          </p:cNvCxnSpPr>
          <p:nvPr/>
        </p:nvCxnSpPr>
        <p:spPr bwMode="auto">
          <a:xfrm flipH="1">
            <a:off x="2114550" y="30368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80" name="AutoShape 92"/>
          <p:cNvCxnSpPr>
            <a:cxnSpLocks noChangeShapeType="1"/>
            <a:stCxn id="114765" idx="5"/>
            <a:endCxn id="114767" idx="0"/>
          </p:cNvCxnSpPr>
          <p:nvPr/>
        </p:nvCxnSpPr>
        <p:spPr bwMode="auto">
          <a:xfrm>
            <a:off x="2579688" y="30368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81" name="AutoShape 93"/>
          <p:cNvCxnSpPr>
            <a:cxnSpLocks noChangeShapeType="1"/>
            <a:stCxn id="114783" idx="3"/>
            <a:endCxn id="114766" idx="0"/>
          </p:cNvCxnSpPr>
          <p:nvPr/>
        </p:nvCxnSpPr>
        <p:spPr bwMode="auto">
          <a:xfrm flipH="1">
            <a:off x="1160463" y="2427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82" name="AutoShape 94"/>
          <p:cNvCxnSpPr>
            <a:cxnSpLocks noChangeShapeType="1"/>
            <a:stCxn id="114783" idx="5"/>
            <a:endCxn id="114765" idx="0"/>
          </p:cNvCxnSpPr>
          <p:nvPr/>
        </p:nvCxnSpPr>
        <p:spPr bwMode="auto">
          <a:xfrm>
            <a:off x="1930400" y="24272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783" name="Oval 95"/>
          <p:cNvSpPr>
            <a:spLocks noChangeArrowheads="1"/>
          </p:cNvSpPr>
          <p:nvPr/>
        </p:nvSpPr>
        <p:spPr bwMode="auto">
          <a:xfrm>
            <a:off x="1636713" y="213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14784" name="Text Box 96"/>
          <p:cNvSpPr txBox="1">
            <a:spLocks noChangeArrowheads="1"/>
          </p:cNvSpPr>
          <p:nvPr/>
        </p:nvSpPr>
        <p:spPr bwMode="auto">
          <a:xfrm>
            <a:off x="762000" y="4648200"/>
            <a:ext cx="7430239" cy="1200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Start at last node and keep comparing with parent A[i/2]</a:t>
            </a:r>
          </a:p>
          <a:p>
            <a:pPr>
              <a:buFontTx/>
              <a:buChar char="•"/>
            </a:pPr>
            <a:r>
              <a:rPr lang="en-US" sz="2400" dirty="0"/>
              <a:t> If parent larger, copy parent down and go up one level</a:t>
            </a:r>
          </a:p>
          <a:p>
            <a:pPr>
              <a:buFontTx/>
              <a:buChar char="•"/>
            </a:pPr>
            <a:r>
              <a:rPr lang="en-US" sz="2400" dirty="0"/>
              <a:t> Done if </a:t>
            </a:r>
            <a:r>
              <a:rPr lang="en-US" sz="2400" dirty="0">
                <a:sym typeface="Symbol" pitchFamily="-101" charset="2"/>
              </a:rPr>
              <a:t>parent</a:t>
            </a:r>
            <a:r>
              <a:rPr lang="en-US" sz="2400" dirty="0" smtClean="0">
                <a:sym typeface="Symbol" pitchFamily="-101" charset="2"/>
              </a:rPr>
              <a:t> ≤ </a:t>
            </a:r>
            <a:r>
              <a:rPr lang="en-US" sz="2400" dirty="0">
                <a:sym typeface="Symbol" pitchFamily="-101" charset="2"/>
              </a:rPr>
              <a:t>item or reached top node A[1</a:t>
            </a:r>
            <a:r>
              <a:rPr lang="en-US" sz="2400" dirty="0" smtClean="0">
                <a:sym typeface="Symbol" pitchFamily="-101" charset="2"/>
              </a:rPr>
              <a:t>]</a:t>
            </a:r>
            <a:endParaRPr lang="en-US" sz="2400" dirty="0">
              <a:sym typeface="Symbol" pitchFamily="-101" charset="2"/>
            </a:endParaRPr>
          </a:p>
        </p:txBody>
      </p:sp>
      <p:cxnSp>
        <p:nvCxnSpPr>
          <p:cNvPr id="114785" name="AutoShape 97"/>
          <p:cNvCxnSpPr>
            <a:cxnSpLocks noChangeShapeType="1"/>
            <a:stCxn id="114760" idx="1"/>
            <a:endCxn id="114763" idx="6"/>
          </p:cNvCxnSpPr>
          <p:nvPr/>
        </p:nvCxnSpPr>
        <p:spPr bwMode="auto">
          <a:xfrm flipH="1" flipV="1">
            <a:off x="1981200" y="4060825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4786" name="Oval 98"/>
          <p:cNvSpPr>
            <a:spLocks noChangeArrowheads="1"/>
          </p:cNvSpPr>
          <p:nvPr/>
        </p:nvSpPr>
        <p:spPr bwMode="auto">
          <a:xfrm>
            <a:off x="2133600" y="35814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?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4787" name="Oval 99"/>
          <p:cNvSpPr>
            <a:spLocks noChangeArrowheads="1"/>
          </p:cNvSpPr>
          <p:nvPr/>
        </p:nvSpPr>
        <p:spPr bwMode="auto">
          <a:xfrm>
            <a:off x="5334000" y="41148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4788" name="Freeform 100"/>
          <p:cNvSpPr>
            <a:spLocks/>
          </p:cNvSpPr>
          <p:nvPr/>
        </p:nvSpPr>
        <p:spPr bwMode="auto">
          <a:xfrm>
            <a:off x="3897313" y="1981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89" name="Oval 101"/>
          <p:cNvSpPr>
            <a:spLocks noChangeArrowheads="1"/>
          </p:cNvSpPr>
          <p:nvPr/>
        </p:nvSpPr>
        <p:spPr bwMode="auto">
          <a:xfrm>
            <a:off x="4760913" y="3897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cxnSp>
        <p:nvCxnSpPr>
          <p:cNvPr id="114790" name="AutoShape 102"/>
          <p:cNvCxnSpPr>
            <a:cxnSpLocks noChangeShapeType="1"/>
            <a:stCxn id="114795" idx="5"/>
            <a:endCxn id="114789" idx="0"/>
          </p:cNvCxnSpPr>
          <p:nvPr/>
        </p:nvCxnSpPr>
        <p:spPr bwMode="auto">
          <a:xfrm>
            <a:off x="4786313" y="3579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791" name="Oval 103"/>
          <p:cNvSpPr>
            <a:spLocks noChangeArrowheads="1"/>
          </p:cNvSpPr>
          <p:nvPr/>
        </p:nvSpPr>
        <p:spPr bwMode="auto">
          <a:xfrm>
            <a:off x="5410200" y="2752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4792" name="Oval 104"/>
          <p:cNvSpPr>
            <a:spLocks noChangeArrowheads="1"/>
          </p:cNvSpPr>
          <p:nvPr/>
        </p:nvSpPr>
        <p:spPr bwMode="auto">
          <a:xfrm>
            <a:off x="4111625" y="2752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4793" name="Oval 105"/>
          <p:cNvSpPr>
            <a:spLocks noChangeArrowheads="1"/>
          </p:cNvSpPr>
          <p:nvPr/>
        </p:nvSpPr>
        <p:spPr bwMode="auto">
          <a:xfrm>
            <a:off x="57515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4794" name="Oval 106"/>
          <p:cNvSpPr>
            <a:spLocks noChangeArrowheads="1"/>
          </p:cNvSpPr>
          <p:nvPr/>
        </p:nvSpPr>
        <p:spPr bwMode="auto">
          <a:xfrm>
            <a:off x="5065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4795" name="Oval 107"/>
          <p:cNvSpPr>
            <a:spLocks noChangeArrowheads="1"/>
          </p:cNvSpPr>
          <p:nvPr/>
        </p:nvSpPr>
        <p:spPr bwMode="auto">
          <a:xfrm>
            <a:off x="4492625" y="3286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14796" name="Oval 108"/>
          <p:cNvSpPr>
            <a:spLocks noChangeArrowheads="1"/>
          </p:cNvSpPr>
          <p:nvPr/>
        </p:nvSpPr>
        <p:spPr bwMode="auto">
          <a:xfrm>
            <a:off x="36941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4797" name="Oval 109"/>
          <p:cNvSpPr>
            <a:spLocks noChangeArrowheads="1"/>
          </p:cNvSpPr>
          <p:nvPr/>
        </p:nvSpPr>
        <p:spPr bwMode="auto">
          <a:xfrm>
            <a:off x="4303713" y="3895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4798" name="Oval 110"/>
          <p:cNvSpPr>
            <a:spLocks noChangeArrowheads="1"/>
          </p:cNvSpPr>
          <p:nvPr/>
        </p:nvSpPr>
        <p:spPr bwMode="auto">
          <a:xfrm>
            <a:off x="38830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4799" name="Oval 111"/>
          <p:cNvSpPr>
            <a:spLocks noChangeArrowheads="1"/>
          </p:cNvSpPr>
          <p:nvPr/>
        </p:nvSpPr>
        <p:spPr bwMode="auto">
          <a:xfrm>
            <a:off x="3465513" y="3895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4800" name="AutoShape 112"/>
          <p:cNvCxnSpPr>
            <a:cxnSpLocks noChangeShapeType="1"/>
            <a:stCxn id="114796" idx="3"/>
            <a:endCxn id="114799" idx="0"/>
          </p:cNvCxnSpPr>
          <p:nvPr/>
        </p:nvCxnSpPr>
        <p:spPr bwMode="auto">
          <a:xfrm flipH="1">
            <a:off x="3638550" y="3579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1" name="AutoShape 113"/>
          <p:cNvCxnSpPr>
            <a:cxnSpLocks noChangeShapeType="1"/>
            <a:stCxn id="114796" idx="5"/>
            <a:endCxn id="114798" idx="0"/>
          </p:cNvCxnSpPr>
          <p:nvPr/>
        </p:nvCxnSpPr>
        <p:spPr bwMode="auto">
          <a:xfrm>
            <a:off x="3987800" y="3579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2" name="AutoShape 114"/>
          <p:cNvCxnSpPr>
            <a:cxnSpLocks noChangeShapeType="1"/>
            <a:stCxn id="114795" idx="3"/>
            <a:endCxn id="114797" idx="0"/>
          </p:cNvCxnSpPr>
          <p:nvPr/>
        </p:nvCxnSpPr>
        <p:spPr bwMode="auto">
          <a:xfrm flipH="1">
            <a:off x="4476750" y="3579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3" name="AutoShape 115"/>
          <p:cNvCxnSpPr>
            <a:cxnSpLocks noChangeShapeType="1"/>
            <a:stCxn id="114792" idx="3"/>
            <a:endCxn id="114796" idx="0"/>
          </p:cNvCxnSpPr>
          <p:nvPr/>
        </p:nvCxnSpPr>
        <p:spPr bwMode="auto">
          <a:xfrm flipH="1">
            <a:off x="3867150" y="3046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4" name="AutoShape 116"/>
          <p:cNvCxnSpPr>
            <a:cxnSpLocks noChangeShapeType="1"/>
            <a:stCxn id="114792" idx="5"/>
            <a:endCxn id="114795" idx="0"/>
          </p:cNvCxnSpPr>
          <p:nvPr/>
        </p:nvCxnSpPr>
        <p:spPr bwMode="auto">
          <a:xfrm>
            <a:off x="4405313" y="3046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5" name="AutoShape 117"/>
          <p:cNvCxnSpPr>
            <a:cxnSpLocks noChangeShapeType="1"/>
            <a:stCxn id="114791" idx="3"/>
            <a:endCxn id="114794" idx="0"/>
          </p:cNvCxnSpPr>
          <p:nvPr/>
        </p:nvCxnSpPr>
        <p:spPr bwMode="auto">
          <a:xfrm flipH="1">
            <a:off x="5238750" y="3046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6" name="AutoShape 118"/>
          <p:cNvCxnSpPr>
            <a:cxnSpLocks noChangeShapeType="1"/>
            <a:stCxn id="114791" idx="5"/>
            <a:endCxn id="114793" idx="0"/>
          </p:cNvCxnSpPr>
          <p:nvPr/>
        </p:nvCxnSpPr>
        <p:spPr bwMode="auto">
          <a:xfrm>
            <a:off x="5703888" y="3046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7" name="AutoShape 119"/>
          <p:cNvCxnSpPr>
            <a:cxnSpLocks noChangeShapeType="1"/>
            <a:stCxn id="114809" idx="3"/>
            <a:endCxn id="114792" idx="0"/>
          </p:cNvCxnSpPr>
          <p:nvPr/>
        </p:nvCxnSpPr>
        <p:spPr bwMode="auto">
          <a:xfrm flipH="1">
            <a:off x="4284663" y="2436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08" name="AutoShape 120"/>
          <p:cNvCxnSpPr>
            <a:cxnSpLocks noChangeShapeType="1"/>
            <a:stCxn id="114809" idx="5"/>
            <a:endCxn id="114791" idx="0"/>
          </p:cNvCxnSpPr>
          <p:nvPr/>
        </p:nvCxnSpPr>
        <p:spPr bwMode="auto">
          <a:xfrm>
            <a:off x="5054600" y="2436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809" name="Oval 121"/>
          <p:cNvSpPr>
            <a:spLocks noChangeArrowheads="1"/>
          </p:cNvSpPr>
          <p:nvPr/>
        </p:nvSpPr>
        <p:spPr bwMode="auto">
          <a:xfrm>
            <a:off x="4760913" y="2143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cxnSp>
        <p:nvCxnSpPr>
          <p:cNvPr id="114810" name="AutoShape 122"/>
          <p:cNvCxnSpPr>
            <a:cxnSpLocks noChangeShapeType="1"/>
            <a:stCxn id="114795" idx="5"/>
          </p:cNvCxnSpPr>
          <p:nvPr/>
        </p:nvCxnSpPr>
        <p:spPr bwMode="auto">
          <a:xfrm>
            <a:off x="4786313" y="3579813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4811" name="Oval 123"/>
          <p:cNvSpPr>
            <a:spLocks noChangeArrowheads="1"/>
          </p:cNvSpPr>
          <p:nvPr/>
        </p:nvSpPr>
        <p:spPr bwMode="auto">
          <a:xfrm>
            <a:off x="5181600" y="3657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?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4812" name="Line 124"/>
          <p:cNvSpPr>
            <a:spLocks noChangeShapeType="1"/>
          </p:cNvSpPr>
          <p:nvPr/>
        </p:nvSpPr>
        <p:spPr bwMode="auto">
          <a:xfrm>
            <a:off x="3048000" y="289560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13" name="Oval 125"/>
          <p:cNvSpPr>
            <a:spLocks noChangeArrowheads="1"/>
          </p:cNvSpPr>
          <p:nvPr/>
        </p:nvSpPr>
        <p:spPr bwMode="auto">
          <a:xfrm>
            <a:off x="6477000" y="1981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4814" name="Freeform 126"/>
          <p:cNvSpPr>
            <a:spLocks/>
          </p:cNvSpPr>
          <p:nvPr/>
        </p:nvSpPr>
        <p:spPr bwMode="auto">
          <a:xfrm>
            <a:off x="6716713" y="1981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15" name="Oval 127"/>
          <p:cNvSpPr>
            <a:spLocks noChangeArrowheads="1"/>
          </p:cNvSpPr>
          <p:nvPr/>
        </p:nvSpPr>
        <p:spPr bwMode="auto">
          <a:xfrm>
            <a:off x="7580313" y="3897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cxnSp>
        <p:nvCxnSpPr>
          <p:cNvPr id="114816" name="AutoShape 128"/>
          <p:cNvCxnSpPr>
            <a:cxnSpLocks noChangeShapeType="1"/>
            <a:stCxn id="114821" idx="5"/>
            <a:endCxn id="114815" idx="0"/>
          </p:cNvCxnSpPr>
          <p:nvPr/>
        </p:nvCxnSpPr>
        <p:spPr bwMode="auto">
          <a:xfrm>
            <a:off x="7605713" y="3579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817" name="Oval 129"/>
          <p:cNvSpPr>
            <a:spLocks noChangeArrowheads="1"/>
          </p:cNvSpPr>
          <p:nvPr/>
        </p:nvSpPr>
        <p:spPr bwMode="auto">
          <a:xfrm>
            <a:off x="8229600" y="2752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4818" name="Oval 130"/>
          <p:cNvSpPr>
            <a:spLocks noChangeArrowheads="1"/>
          </p:cNvSpPr>
          <p:nvPr/>
        </p:nvSpPr>
        <p:spPr bwMode="auto">
          <a:xfrm>
            <a:off x="6931025" y="2752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14819" name="Oval 131"/>
          <p:cNvSpPr>
            <a:spLocks noChangeArrowheads="1"/>
          </p:cNvSpPr>
          <p:nvPr/>
        </p:nvSpPr>
        <p:spPr bwMode="auto">
          <a:xfrm>
            <a:off x="85709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4820" name="Oval 132"/>
          <p:cNvSpPr>
            <a:spLocks noChangeArrowheads="1"/>
          </p:cNvSpPr>
          <p:nvPr/>
        </p:nvSpPr>
        <p:spPr bwMode="auto">
          <a:xfrm>
            <a:off x="78851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4821" name="Oval 133"/>
          <p:cNvSpPr>
            <a:spLocks noChangeArrowheads="1"/>
          </p:cNvSpPr>
          <p:nvPr/>
        </p:nvSpPr>
        <p:spPr bwMode="auto">
          <a:xfrm>
            <a:off x="7312025" y="3286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4822" name="Oval 134"/>
          <p:cNvSpPr>
            <a:spLocks noChangeArrowheads="1"/>
          </p:cNvSpPr>
          <p:nvPr/>
        </p:nvSpPr>
        <p:spPr bwMode="auto">
          <a:xfrm>
            <a:off x="65135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4823" name="Oval 135"/>
          <p:cNvSpPr>
            <a:spLocks noChangeArrowheads="1"/>
          </p:cNvSpPr>
          <p:nvPr/>
        </p:nvSpPr>
        <p:spPr bwMode="auto">
          <a:xfrm>
            <a:off x="7123113" y="3895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4824" name="Oval 136"/>
          <p:cNvSpPr>
            <a:spLocks noChangeArrowheads="1"/>
          </p:cNvSpPr>
          <p:nvPr/>
        </p:nvSpPr>
        <p:spPr bwMode="auto">
          <a:xfrm>
            <a:off x="6702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4825" name="Oval 137"/>
          <p:cNvSpPr>
            <a:spLocks noChangeArrowheads="1"/>
          </p:cNvSpPr>
          <p:nvPr/>
        </p:nvSpPr>
        <p:spPr bwMode="auto">
          <a:xfrm>
            <a:off x="6284913" y="3895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4826" name="AutoShape 138"/>
          <p:cNvCxnSpPr>
            <a:cxnSpLocks noChangeShapeType="1"/>
            <a:stCxn id="114822" idx="3"/>
            <a:endCxn id="114825" idx="0"/>
          </p:cNvCxnSpPr>
          <p:nvPr/>
        </p:nvCxnSpPr>
        <p:spPr bwMode="auto">
          <a:xfrm flipH="1">
            <a:off x="6457950" y="3579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27" name="AutoShape 139"/>
          <p:cNvCxnSpPr>
            <a:cxnSpLocks noChangeShapeType="1"/>
            <a:stCxn id="114822" idx="5"/>
            <a:endCxn id="114824" idx="0"/>
          </p:cNvCxnSpPr>
          <p:nvPr/>
        </p:nvCxnSpPr>
        <p:spPr bwMode="auto">
          <a:xfrm>
            <a:off x="6807200" y="3579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28" name="AutoShape 140"/>
          <p:cNvCxnSpPr>
            <a:cxnSpLocks noChangeShapeType="1"/>
            <a:stCxn id="114821" idx="3"/>
            <a:endCxn id="114823" idx="0"/>
          </p:cNvCxnSpPr>
          <p:nvPr/>
        </p:nvCxnSpPr>
        <p:spPr bwMode="auto">
          <a:xfrm flipH="1">
            <a:off x="7296150" y="3579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29" name="AutoShape 141"/>
          <p:cNvCxnSpPr>
            <a:cxnSpLocks noChangeShapeType="1"/>
            <a:stCxn id="114818" idx="3"/>
            <a:endCxn id="114822" idx="0"/>
          </p:cNvCxnSpPr>
          <p:nvPr/>
        </p:nvCxnSpPr>
        <p:spPr bwMode="auto">
          <a:xfrm flipH="1">
            <a:off x="6686550" y="3046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30" name="AutoShape 142"/>
          <p:cNvCxnSpPr>
            <a:cxnSpLocks noChangeShapeType="1"/>
            <a:stCxn id="114818" idx="5"/>
            <a:endCxn id="114821" idx="0"/>
          </p:cNvCxnSpPr>
          <p:nvPr/>
        </p:nvCxnSpPr>
        <p:spPr bwMode="auto">
          <a:xfrm>
            <a:off x="7224713" y="3046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31" name="AutoShape 143"/>
          <p:cNvCxnSpPr>
            <a:cxnSpLocks noChangeShapeType="1"/>
            <a:stCxn id="114817" idx="3"/>
            <a:endCxn id="114820" idx="0"/>
          </p:cNvCxnSpPr>
          <p:nvPr/>
        </p:nvCxnSpPr>
        <p:spPr bwMode="auto">
          <a:xfrm flipH="1">
            <a:off x="8058150" y="3046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32" name="AutoShape 144"/>
          <p:cNvCxnSpPr>
            <a:cxnSpLocks noChangeShapeType="1"/>
            <a:stCxn id="114817" idx="5"/>
            <a:endCxn id="114819" idx="0"/>
          </p:cNvCxnSpPr>
          <p:nvPr/>
        </p:nvCxnSpPr>
        <p:spPr bwMode="auto">
          <a:xfrm>
            <a:off x="8523288" y="3046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33" name="AutoShape 145"/>
          <p:cNvCxnSpPr>
            <a:cxnSpLocks noChangeShapeType="1"/>
            <a:stCxn id="114835" idx="3"/>
            <a:endCxn id="114818" idx="0"/>
          </p:cNvCxnSpPr>
          <p:nvPr/>
        </p:nvCxnSpPr>
        <p:spPr bwMode="auto">
          <a:xfrm flipH="1">
            <a:off x="7104063" y="2436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834" name="AutoShape 146"/>
          <p:cNvCxnSpPr>
            <a:cxnSpLocks noChangeShapeType="1"/>
            <a:stCxn id="114835" idx="5"/>
            <a:endCxn id="114817" idx="0"/>
          </p:cNvCxnSpPr>
          <p:nvPr/>
        </p:nvCxnSpPr>
        <p:spPr bwMode="auto">
          <a:xfrm>
            <a:off x="7874000" y="2436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835" name="Oval 147"/>
          <p:cNvSpPr>
            <a:spLocks noChangeArrowheads="1"/>
          </p:cNvSpPr>
          <p:nvPr/>
        </p:nvSpPr>
        <p:spPr bwMode="auto">
          <a:xfrm>
            <a:off x="7580313" y="2143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cxnSp>
        <p:nvCxnSpPr>
          <p:cNvPr id="114836" name="AutoShape 148"/>
          <p:cNvCxnSpPr>
            <a:cxnSpLocks noChangeShapeType="1"/>
          </p:cNvCxnSpPr>
          <p:nvPr/>
        </p:nvCxnSpPr>
        <p:spPr bwMode="auto">
          <a:xfrm>
            <a:off x="6705600" y="2286000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4837" name="Oval 149"/>
          <p:cNvSpPr>
            <a:spLocks noChangeArrowheads="1"/>
          </p:cNvSpPr>
          <p:nvPr/>
        </p:nvSpPr>
        <p:spPr bwMode="auto">
          <a:xfrm>
            <a:off x="6858000" y="2133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?</a:t>
            </a:r>
            <a:endParaRPr lang="en-US" sz="2400">
              <a:latin typeface="Times New Roman" pitchFamily="-10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7B7B-803C-ED4D-B3B4-1C57D13FABA5}" type="slidenum">
              <a:rPr lang="en-US"/>
              <a:pPr/>
              <a:t>23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Insert: Done</a:t>
            </a:r>
          </a:p>
        </p:txBody>
      </p:sp>
      <p:sp>
        <p:nvSpPr>
          <p:cNvPr id="115769" name="Freeform 57"/>
          <p:cNvSpPr>
            <a:spLocks/>
          </p:cNvSpPr>
          <p:nvPr/>
        </p:nvSpPr>
        <p:spPr bwMode="auto">
          <a:xfrm>
            <a:off x="3708400" y="241617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70" name="Oval 58"/>
          <p:cNvSpPr>
            <a:spLocks noChangeArrowheads="1"/>
          </p:cNvSpPr>
          <p:nvPr/>
        </p:nvSpPr>
        <p:spPr bwMode="auto">
          <a:xfrm>
            <a:off x="4572000" y="43322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cxnSp>
        <p:nvCxnSpPr>
          <p:cNvPr id="115771" name="AutoShape 59"/>
          <p:cNvCxnSpPr>
            <a:cxnSpLocks noChangeShapeType="1"/>
            <a:stCxn id="115776" idx="5"/>
            <a:endCxn id="115770" idx="0"/>
          </p:cNvCxnSpPr>
          <p:nvPr/>
        </p:nvCxnSpPr>
        <p:spPr bwMode="auto">
          <a:xfrm>
            <a:off x="4597400" y="4014788"/>
            <a:ext cx="147638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5772" name="Oval 60"/>
          <p:cNvSpPr>
            <a:spLocks noChangeArrowheads="1"/>
          </p:cNvSpPr>
          <p:nvPr/>
        </p:nvSpPr>
        <p:spPr bwMode="auto">
          <a:xfrm>
            <a:off x="5221288" y="31877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15773" name="Oval 61"/>
          <p:cNvSpPr>
            <a:spLocks noChangeArrowheads="1"/>
          </p:cNvSpPr>
          <p:nvPr/>
        </p:nvSpPr>
        <p:spPr bwMode="auto">
          <a:xfrm>
            <a:off x="3922713" y="31877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15774" name="Oval 62"/>
          <p:cNvSpPr>
            <a:spLocks noChangeArrowheads="1"/>
          </p:cNvSpPr>
          <p:nvPr/>
        </p:nvSpPr>
        <p:spPr bwMode="auto">
          <a:xfrm>
            <a:off x="5562600" y="37211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15775" name="Oval 63"/>
          <p:cNvSpPr>
            <a:spLocks noChangeArrowheads="1"/>
          </p:cNvSpPr>
          <p:nvPr/>
        </p:nvSpPr>
        <p:spPr bwMode="auto">
          <a:xfrm>
            <a:off x="4876800" y="37211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14</a:t>
            </a:r>
          </a:p>
        </p:txBody>
      </p:sp>
      <p:sp>
        <p:nvSpPr>
          <p:cNvPr id="115776" name="Oval 64"/>
          <p:cNvSpPr>
            <a:spLocks noChangeArrowheads="1"/>
          </p:cNvSpPr>
          <p:nvPr/>
        </p:nvSpPr>
        <p:spPr bwMode="auto">
          <a:xfrm>
            <a:off x="4303713" y="37211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15777" name="Oval 65"/>
          <p:cNvSpPr>
            <a:spLocks noChangeArrowheads="1"/>
          </p:cNvSpPr>
          <p:nvPr/>
        </p:nvSpPr>
        <p:spPr bwMode="auto">
          <a:xfrm>
            <a:off x="3505200" y="37211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15778" name="Oval 66"/>
          <p:cNvSpPr>
            <a:spLocks noChangeArrowheads="1"/>
          </p:cNvSpPr>
          <p:nvPr/>
        </p:nvSpPr>
        <p:spPr bwMode="auto">
          <a:xfrm>
            <a:off x="4114800" y="43307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15779" name="Oval 67"/>
          <p:cNvSpPr>
            <a:spLocks noChangeArrowheads="1"/>
          </p:cNvSpPr>
          <p:nvPr/>
        </p:nvSpPr>
        <p:spPr bwMode="auto">
          <a:xfrm>
            <a:off x="3694113" y="43307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15780" name="Oval 68"/>
          <p:cNvSpPr>
            <a:spLocks noChangeArrowheads="1"/>
          </p:cNvSpPr>
          <p:nvPr/>
        </p:nvSpPr>
        <p:spPr bwMode="auto">
          <a:xfrm>
            <a:off x="3276600" y="43307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15781" name="AutoShape 69"/>
          <p:cNvCxnSpPr>
            <a:cxnSpLocks noChangeShapeType="1"/>
            <a:stCxn id="115777" idx="3"/>
            <a:endCxn id="115780" idx="0"/>
          </p:cNvCxnSpPr>
          <p:nvPr/>
        </p:nvCxnSpPr>
        <p:spPr bwMode="auto">
          <a:xfrm flipH="1">
            <a:off x="3449638" y="40147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2" name="AutoShape 70"/>
          <p:cNvCxnSpPr>
            <a:cxnSpLocks noChangeShapeType="1"/>
            <a:stCxn id="115777" idx="5"/>
            <a:endCxn id="115779" idx="0"/>
          </p:cNvCxnSpPr>
          <p:nvPr/>
        </p:nvCxnSpPr>
        <p:spPr bwMode="auto">
          <a:xfrm>
            <a:off x="3798888" y="40147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3" name="AutoShape 71"/>
          <p:cNvCxnSpPr>
            <a:cxnSpLocks noChangeShapeType="1"/>
            <a:stCxn id="115776" idx="3"/>
            <a:endCxn id="115778" idx="0"/>
          </p:cNvCxnSpPr>
          <p:nvPr/>
        </p:nvCxnSpPr>
        <p:spPr bwMode="auto">
          <a:xfrm flipH="1">
            <a:off x="4287838" y="40147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4" name="AutoShape 72"/>
          <p:cNvCxnSpPr>
            <a:cxnSpLocks noChangeShapeType="1"/>
            <a:stCxn id="115773" idx="3"/>
            <a:endCxn id="115777" idx="0"/>
          </p:cNvCxnSpPr>
          <p:nvPr/>
        </p:nvCxnSpPr>
        <p:spPr bwMode="auto">
          <a:xfrm flipH="1">
            <a:off x="3678238" y="34813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5" name="AutoShape 73"/>
          <p:cNvCxnSpPr>
            <a:cxnSpLocks noChangeShapeType="1"/>
            <a:stCxn id="115773" idx="5"/>
            <a:endCxn id="115776" idx="0"/>
          </p:cNvCxnSpPr>
          <p:nvPr/>
        </p:nvCxnSpPr>
        <p:spPr bwMode="auto">
          <a:xfrm>
            <a:off x="4216400" y="34813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6" name="AutoShape 74"/>
          <p:cNvCxnSpPr>
            <a:cxnSpLocks noChangeShapeType="1"/>
            <a:stCxn id="115772" idx="3"/>
            <a:endCxn id="115775" idx="0"/>
          </p:cNvCxnSpPr>
          <p:nvPr/>
        </p:nvCxnSpPr>
        <p:spPr bwMode="auto">
          <a:xfrm flipH="1">
            <a:off x="5049838" y="34813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7" name="AutoShape 75"/>
          <p:cNvCxnSpPr>
            <a:cxnSpLocks noChangeShapeType="1"/>
            <a:stCxn id="115772" idx="5"/>
            <a:endCxn id="115774" idx="0"/>
          </p:cNvCxnSpPr>
          <p:nvPr/>
        </p:nvCxnSpPr>
        <p:spPr bwMode="auto">
          <a:xfrm>
            <a:off x="5514975" y="34813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8" name="AutoShape 76"/>
          <p:cNvCxnSpPr>
            <a:cxnSpLocks noChangeShapeType="1"/>
            <a:stCxn id="115790" idx="3"/>
            <a:endCxn id="115773" idx="0"/>
          </p:cNvCxnSpPr>
          <p:nvPr/>
        </p:nvCxnSpPr>
        <p:spPr bwMode="auto">
          <a:xfrm flipH="1">
            <a:off x="4095750" y="28717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89" name="AutoShape 77"/>
          <p:cNvCxnSpPr>
            <a:cxnSpLocks noChangeShapeType="1"/>
            <a:stCxn id="115790" idx="5"/>
            <a:endCxn id="115772" idx="0"/>
          </p:cNvCxnSpPr>
          <p:nvPr/>
        </p:nvCxnSpPr>
        <p:spPr bwMode="auto">
          <a:xfrm>
            <a:off x="4865688" y="28717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5790" name="Oval 78"/>
          <p:cNvSpPr>
            <a:spLocks noChangeArrowheads="1"/>
          </p:cNvSpPr>
          <p:nvPr/>
        </p:nvSpPr>
        <p:spPr bwMode="auto">
          <a:xfrm>
            <a:off x="4572000" y="25781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imes New Roman" pitchFamily="-101" charset="0"/>
              </a:rPr>
              <a:t>2</a:t>
            </a:r>
            <a:endParaRPr lang="en-US" sz="2400">
              <a:latin typeface="Times New Roman" pitchFamily="-101" charset="0"/>
            </a:endParaRPr>
          </a:p>
        </p:txBody>
      </p:sp>
      <p:sp>
        <p:nvSpPr>
          <p:cNvPr id="115793" name="Text Box 81"/>
          <p:cNvSpPr txBox="1">
            <a:spLocks noChangeArrowheads="1"/>
          </p:cNvSpPr>
          <p:nvPr/>
        </p:nvSpPr>
        <p:spPr bwMode="auto">
          <a:xfrm>
            <a:off x="3733800" y="5408613"/>
            <a:ext cx="1765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Run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8F-1CED-AC48-9DEE-A5208520C7B4}" type="slidenum">
              <a:rPr lang="en-US"/>
              <a:pPr/>
              <a:t>24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 Heap Analysis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879600"/>
            <a:ext cx="8004175" cy="41402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Space needed for heap of N nodes:</a:t>
            </a:r>
            <a:r>
              <a:rPr lang="en-US" sz="2800" dirty="0"/>
              <a:t> </a:t>
            </a:r>
            <a:r>
              <a:rPr lang="en-US" sz="2800" dirty="0" err="1"/>
              <a:t>O(MaxN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An array of size </a:t>
            </a:r>
            <a:r>
              <a:rPr lang="en-US" sz="2400" dirty="0" err="1"/>
              <a:t>MaxN</a:t>
            </a:r>
            <a:r>
              <a:rPr lang="en-US" sz="2400" dirty="0"/>
              <a:t>, plus a variable to store the size </a:t>
            </a:r>
            <a:r>
              <a:rPr lang="en-US" sz="2400" dirty="0" smtClean="0"/>
              <a:t>N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Time</a:t>
            </a:r>
          </a:p>
          <a:p>
            <a:pPr lvl="1"/>
            <a:r>
              <a:rPr lang="en-US" sz="2400" dirty="0" err="1"/>
              <a:t>FindMin</a:t>
            </a:r>
            <a:r>
              <a:rPr lang="en-US" sz="2400" dirty="0"/>
              <a:t>: O(1)</a:t>
            </a:r>
          </a:p>
          <a:p>
            <a:pPr lvl="1"/>
            <a:r>
              <a:rPr lang="en-US" sz="2400" dirty="0" err="1"/>
              <a:t>DeleteMin</a:t>
            </a:r>
            <a:r>
              <a:rPr lang="en-US" sz="2400" dirty="0"/>
              <a:t> and Insert: </a:t>
            </a:r>
            <a:r>
              <a:rPr lang="en-US" sz="2400" dirty="0" err="1"/>
              <a:t>O(log</a:t>
            </a:r>
            <a:r>
              <a:rPr lang="en-US" sz="2400" dirty="0"/>
              <a:t> N)</a:t>
            </a:r>
          </a:p>
          <a:p>
            <a:pPr lvl="1"/>
            <a:r>
              <a:rPr lang="en-US" sz="2400" dirty="0" err="1">
                <a:solidFill>
                  <a:srgbClr val="0000FF"/>
                </a:solidFill>
              </a:rPr>
              <a:t>BuildHeap</a:t>
            </a:r>
            <a:r>
              <a:rPr lang="en-US" sz="2400" dirty="0">
                <a:solidFill>
                  <a:srgbClr val="0000FF"/>
                </a:solidFill>
              </a:rPr>
              <a:t> from N </a:t>
            </a:r>
            <a:r>
              <a:rPr lang="en-US" sz="2400" dirty="0" smtClean="0">
                <a:solidFill>
                  <a:srgbClr val="0000FF"/>
                </a:solidFill>
              </a:rPr>
              <a:t>inputs ???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3A4D-8C23-4845-B037-10B0A5B972C3}" type="slidenum">
              <a:rPr lang="en-US"/>
              <a:pPr/>
              <a:t>25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Build Heap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995961" y="1531947"/>
            <a:ext cx="31397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 pitchFamily="-101" charset="0"/>
              </a:rPr>
              <a:t>BuildHeap</a:t>
            </a:r>
            <a:r>
              <a:rPr lang="en-US" dirty="0">
                <a:latin typeface="Courier New" pitchFamily="-101" charset="0"/>
              </a:rPr>
              <a:t> {</a:t>
            </a:r>
          </a:p>
          <a:p>
            <a:r>
              <a:rPr lang="en-US" dirty="0">
                <a:latin typeface="Courier New" pitchFamily="-101" charset="0"/>
              </a:rPr>
              <a:t>for </a:t>
            </a:r>
            <a:r>
              <a:rPr lang="en-US" dirty="0" err="1">
                <a:latin typeface="Courier New" pitchFamily="-101" charset="0"/>
              </a:rPr>
              <a:t>i</a:t>
            </a:r>
            <a:r>
              <a:rPr lang="en-US" dirty="0">
                <a:latin typeface="Courier New" pitchFamily="-101" charset="0"/>
              </a:rPr>
              <a:t> = N/2 to </a:t>
            </a:r>
            <a:r>
              <a:rPr lang="en-US" dirty="0" smtClean="0">
                <a:latin typeface="Courier New" pitchFamily="-101" charset="0"/>
              </a:rPr>
              <a:t>1</a:t>
            </a:r>
          </a:p>
          <a:p>
            <a:r>
              <a:rPr lang="en-US" dirty="0" smtClean="0">
                <a:latin typeface="Courier New" pitchFamily="-101" charset="0"/>
              </a:rPr>
              <a:t>	 </a:t>
            </a:r>
            <a:r>
              <a:rPr lang="en-US" dirty="0" err="1">
                <a:solidFill>
                  <a:srgbClr val="FF99FF"/>
                </a:solidFill>
                <a:latin typeface="Courier New" pitchFamily="-101" charset="0"/>
              </a:rPr>
              <a:t>PercDown</a:t>
            </a:r>
            <a:r>
              <a:rPr lang="en-US" dirty="0" err="1">
                <a:latin typeface="Courier New" pitchFamily="-101" charset="0"/>
              </a:rPr>
              <a:t>(i</a:t>
            </a:r>
            <a:r>
              <a:rPr lang="en-US" dirty="0">
                <a:latin typeface="Courier New" pitchFamily="-101" charset="0"/>
              </a:rPr>
              <a:t>, </a:t>
            </a:r>
            <a:r>
              <a:rPr lang="en-US" dirty="0" err="1">
                <a:latin typeface="Courier New" pitchFamily="-101" charset="0"/>
              </a:rPr>
              <a:t>A[i</a:t>
            </a:r>
            <a:r>
              <a:rPr lang="en-US" dirty="0">
                <a:latin typeface="Courier New" pitchFamily="-101" charset="0"/>
              </a:rPr>
              <a:t>])</a:t>
            </a:r>
          </a:p>
          <a:p>
            <a:r>
              <a:rPr lang="en-US" dirty="0">
                <a:latin typeface="Courier New" pitchFamily="-101" charset="0"/>
              </a:rPr>
              <a:t>}</a:t>
            </a: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2782888" y="495458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cxnSp>
        <p:nvCxnSpPr>
          <p:cNvPr id="121861" name="AutoShape 5"/>
          <p:cNvCxnSpPr>
            <a:cxnSpLocks noChangeShapeType="1"/>
            <a:stCxn id="121866" idx="5"/>
            <a:endCxn id="121860" idx="0"/>
          </p:cNvCxnSpPr>
          <p:nvPr/>
        </p:nvCxnSpPr>
        <p:spPr bwMode="auto">
          <a:xfrm>
            <a:off x="2808288" y="463708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3432175" y="3810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2133600" y="3810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37734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12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30876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>
            <a:off x="2514600" y="4343400"/>
            <a:ext cx="344488" cy="344488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17160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>
            <a:off x="2325688" y="4953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21869" name="Oval 13"/>
          <p:cNvSpPr>
            <a:spLocks noChangeArrowheads="1"/>
          </p:cNvSpPr>
          <p:nvPr/>
        </p:nvSpPr>
        <p:spPr bwMode="auto">
          <a:xfrm>
            <a:off x="1905000" y="4953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21870" name="Oval 14"/>
          <p:cNvSpPr>
            <a:spLocks noChangeArrowheads="1"/>
          </p:cNvSpPr>
          <p:nvPr/>
        </p:nvSpPr>
        <p:spPr bwMode="auto">
          <a:xfrm>
            <a:off x="1487488" y="4953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cxnSp>
        <p:nvCxnSpPr>
          <p:cNvPr id="121871" name="AutoShape 15"/>
          <p:cNvCxnSpPr>
            <a:cxnSpLocks noChangeShapeType="1"/>
            <a:stCxn id="121867" idx="3"/>
            <a:endCxn id="121870" idx="0"/>
          </p:cNvCxnSpPr>
          <p:nvPr/>
        </p:nvCxnSpPr>
        <p:spPr bwMode="auto">
          <a:xfrm flipH="1">
            <a:off x="1660525" y="46370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2" name="AutoShape 16"/>
          <p:cNvCxnSpPr>
            <a:cxnSpLocks noChangeShapeType="1"/>
            <a:stCxn id="121867" idx="5"/>
            <a:endCxn id="121869" idx="0"/>
          </p:cNvCxnSpPr>
          <p:nvPr/>
        </p:nvCxnSpPr>
        <p:spPr bwMode="auto">
          <a:xfrm>
            <a:off x="2009775" y="46370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3" name="AutoShape 17"/>
          <p:cNvCxnSpPr>
            <a:cxnSpLocks noChangeShapeType="1"/>
            <a:stCxn id="121866" idx="3"/>
            <a:endCxn id="121868" idx="0"/>
          </p:cNvCxnSpPr>
          <p:nvPr/>
        </p:nvCxnSpPr>
        <p:spPr bwMode="auto">
          <a:xfrm flipH="1">
            <a:off x="2498725" y="46370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4" name="AutoShape 18"/>
          <p:cNvCxnSpPr>
            <a:cxnSpLocks noChangeShapeType="1"/>
            <a:stCxn id="121863" idx="3"/>
            <a:endCxn id="121867" idx="0"/>
          </p:cNvCxnSpPr>
          <p:nvPr/>
        </p:nvCxnSpPr>
        <p:spPr bwMode="auto">
          <a:xfrm flipH="1">
            <a:off x="1889125" y="41036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5" name="AutoShape 19"/>
          <p:cNvCxnSpPr>
            <a:cxnSpLocks noChangeShapeType="1"/>
            <a:stCxn id="121863" idx="5"/>
            <a:endCxn id="121866" idx="0"/>
          </p:cNvCxnSpPr>
          <p:nvPr/>
        </p:nvCxnSpPr>
        <p:spPr bwMode="auto">
          <a:xfrm>
            <a:off x="2427288" y="41036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6" name="AutoShape 20"/>
          <p:cNvCxnSpPr>
            <a:cxnSpLocks noChangeShapeType="1"/>
            <a:stCxn id="121862" idx="3"/>
            <a:endCxn id="121865" idx="0"/>
          </p:cNvCxnSpPr>
          <p:nvPr/>
        </p:nvCxnSpPr>
        <p:spPr bwMode="auto">
          <a:xfrm flipH="1">
            <a:off x="3260725" y="41036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7" name="AutoShape 21"/>
          <p:cNvCxnSpPr>
            <a:cxnSpLocks noChangeShapeType="1"/>
            <a:stCxn id="121862" idx="5"/>
            <a:endCxn id="121864" idx="0"/>
          </p:cNvCxnSpPr>
          <p:nvPr/>
        </p:nvCxnSpPr>
        <p:spPr bwMode="auto">
          <a:xfrm>
            <a:off x="3725863" y="41036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8" name="AutoShape 22"/>
          <p:cNvCxnSpPr>
            <a:cxnSpLocks noChangeShapeType="1"/>
            <a:stCxn id="121880" idx="3"/>
            <a:endCxn id="121863" idx="0"/>
          </p:cNvCxnSpPr>
          <p:nvPr/>
        </p:nvCxnSpPr>
        <p:spPr bwMode="auto">
          <a:xfrm flipH="1">
            <a:off x="2306638" y="34940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879" name="AutoShape 23"/>
          <p:cNvCxnSpPr>
            <a:cxnSpLocks noChangeShapeType="1"/>
            <a:stCxn id="121880" idx="5"/>
            <a:endCxn id="121862" idx="0"/>
          </p:cNvCxnSpPr>
          <p:nvPr/>
        </p:nvCxnSpPr>
        <p:spPr bwMode="auto">
          <a:xfrm>
            <a:off x="3076575" y="34940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21880" name="Oval 24"/>
          <p:cNvSpPr>
            <a:spLocks noChangeArrowheads="1"/>
          </p:cNvSpPr>
          <p:nvPr/>
        </p:nvSpPr>
        <p:spPr bwMode="auto">
          <a:xfrm>
            <a:off x="2782888" y="3200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sp>
        <p:nvSpPr>
          <p:cNvPr id="121902" name="Text Box 46"/>
          <p:cNvSpPr txBox="1">
            <a:spLocks noChangeArrowheads="1"/>
          </p:cNvSpPr>
          <p:nvPr/>
        </p:nvSpPr>
        <p:spPr bwMode="auto">
          <a:xfrm>
            <a:off x="609600" y="2971800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N=11</a:t>
            </a:r>
          </a:p>
        </p:txBody>
      </p:sp>
      <p:sp>
        <p:nvSpPr>
          <p:cNvPr id="121903" name="Oval 47"/>
          <p:cNvSpPr>
            <a:spLocks noChangeArrowheads="1"/>
          </p:cNvSpPr>
          <p:nvPr/>
        </p:nvSpPr>
        <p:spPr bwMode="auto">
          <a:xfrm>
            <a:off x="6248400" y="50307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21904" name="AutoShape 48"/>
          <p:cNvCxnSpPr>
            <a:cxnSpLocks noChangeShapeType="1"/>
            <a:stCxn id="121909" idx="5"/>
            <a:endCxn id="121903" idx="0"/>
          </p:cNvCxnSpPr>
          <p:nvPr/>
        </p:nvCxnSpPr>
        <p:spPr bwMode="auto">
          <a:xfrm>
            <a:off x="6273800" y="4713288"/>
            <a:ext cx="147638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905" name="Oval 49"/>
          <p:cNvSpPr>
            <a:spLocks noChangeArrowheads="1"/>
          </p:cNvSpPr>
          <p:nvPr/>
        </p:nvSpPr>
        <p:spPr bwMode="auto">
          <a:xfrm>
            <a:off x="6897688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21906" name="Oval 50"/>
          <p:cNvSpPr>
            <a:spLocks noChangeArrowheads="1"/>
          </p:cNvSpPr>
          <p:nvPr/>
        </p:nvSpPr>
        <p:spPr bwMode="auto">
          <a:xfrm>
            <a:off x="5599113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21907" name="Oval 51"/>
          <p:cNvSpPr>
            <a:spLocks noChangeArrowheads="1"/>
          </p:cNvSpPr>
          <p:nvPr/>
        </p:nvSpPr>
        <p:spPr bwMode="auto">
          <a:xfrm>
            <a:off x="72390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12</a:t>
            </a:r>
          </a:p>
        </p:txBody>
      </p:sp>
      <p:sp>
        <p:nvSpPr>
          <p:cNvPr id="121908" name="Oval 52"/>
          <p:cNvSpPr>
            <a:spLocks noChangeArrowheads="1"/>
          </p:cNvSpPr>
          <p:nvPr/>
        </p:nvSpPr>
        <p:spPr bwMode="auto">
          <a:xfrm>
            <a:off x="65532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21909" name="Oval 53"/>
          <p:cNvSpPr>
            <a:spLocks noChangeArrowheads="1"/>
          </p:cNvSpPr>
          <p:nvPr/>
        </p:nvSpPr>
        <p:spPr bwMode="auto">
          <a:xfrm>
            <a:off x="59801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21910" name="Oval 54"/>
          <p:cNvSpPr>
            <a:spLocks noChangeArrowheads="1"/>
          </p:cNvSpPr>
          <p:nvPr/>
        </p:nvSpPr>
        <p:spPr bwMode="auto">
          <a:xfrm>
            <a:off x="5181600" y="4419600"/>
            <a:ext cx="344488" cy="344488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21911" name="Oval 55"/>
          <p:cNvSpPr>
            <a:spLocks noChangeArrowheads="1"/>
          </p:cNvSpPr>
          <p:nvPr/>
        </p:nvSpPr>
        <p:spPr bwMode="auto">
          <a:xfrm>
            <a:off x="57912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21912" name="Oval 56"/>
          <p:cNvSpPr>
            <a:spLocks noChangeArrowheads="1"/>
          </p:cNvSpPr>
          <p:nvPr/>
        </p:nvSpPr>
        <p:spPr bwMode="auto">
          <a:xfrm>
            <a:off x="53705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21913" name="Oval 57"/>
          <p:cNvSpPr>
            <a:spLocks noChangeArrowheads="1"/>
          </p:cNvSpPr>
          <p:nvPr/>
        </p:nvSpPr>
        <p:spPr bwMode="auto">
          <a:xfrm>
            <a:off x="49530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cxnSp>
        <p:nvCxnSpPr>
          <p:cNvPr id="121914" name="AutoShape 58"/>
          <p:cNvCxnSpPr>
            <a:cxnSpLocks noChangeShapeType="1"/>
            <a:stCxn id="121910" idx="3"/>
            <a:endCxn id="121913" idx="0"/>
          </p:cNvCxnSpPr>
          <p:nvPr/>
        </p:nvCxnSpPr>
        <p:spPr bwMode="auto">
          <a:xfrm flipH="1">
            <a:off x="5126038" y="47132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15" name="AutoShape 59"/>
          <p:cNvCxnSpPr>
            <a:cxnSpLocks noChangeShapeType="1"/>
            <a:stCxn id="121910" idx="5"/>
            <a:endCxn id="121912" idx="0"/>
          </p:cNvCxnSpPr>
          <p:nvPr/>
        </p:nvCxnSpPr>
        <p:spPr bwMode="auto">
          <a:xfrm>
            <a:off x="5475288" y="47132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16" name="AutoShape 60"/>
          <p:cNvCxnSpPr>
            <a:cxnSpLocks noChangeShapeType="1"/>
            <a:stCxn id="121909" idx="3"/>
            <a:endCxn id="121911" idx="0"/>
          </p:cNvCxnSpPr>
          <p:nvPr/>
        </p:nvCxnSpPr>
        <p:spPr bwMode="auto">
          <a:xfrm flipH="1">
            <a:off x="5964238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917" name="AutoShape 61"/>
          <p:cNvCxnSpPr>
            <a:cxnSpLocks noChangeShapeType="1"/>
            <a:stCxn id="121906" idx="3"/>
            <a:endCxn id="121910" idx="0"/>
          </p:cNvCxnSpPr>
          <p:nvPr/>
        </p:nvCxnSpPr>
        <p:spPr bwMode="auto">
          <a:xfrm flipH="1">
            <a:off x="5354638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18" name="AutoShape 62"/>
          <p:cNvCxnSpPr>
            <a:cxnSpLocks noChangeShapeType="1"/>
            <a:stCxn id="121906" idx="5"/>
            <a:endCxn id="121909" idx="0"/>
          </p:cNvCxnSpPr>
          <p:nvPr/>
        </p:nvCxnSpPr>
        <p:spPr bwMode="auto">
          <a:xfrm>
            <a:off x="5892800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19" name="AutoShape 63"/>
          <p:cNvCxnSpPr>
            <a:cxnSpLocks noChangeShapeType="1"/>
            <a:stCxn id="121905" idx="3"/>
            <a:endCxn id="121908" idx="0"/>
          </p:cNvCxnSpPr>
          <p:nvPr/>
        </p:nvCxnSpPr>
        <p:spPr bwMode="auto">
          <a:xfrm flipH="1">
            <a:off x="6726238" y="41798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20" name="AutoShape 64"/>
          <p:cNvCxnSpPr>
            <a:cxnSpLocks noChangeShapeType="1"/>
            <a:stCxn id="121905" idx="5"/>
            <a:endCxn id="121907" idx="0"/>
          </p:cNvCxnSpPr>
          <p:nvPr/>
        </p:nvCxnSpPr>
        <p:spPr bwMode="auto">
          <a:xfrm>
            <a:off x="7191375" y="41798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21" name="AutoShape 65"/>
          <p:cNvCxnSpPr>
            <a:cxnSpLocks noChangeShapeType="1"/>
            <a:stCxn id="121923" idx="3"/>
            <a:endCxn id="121906" idx="0"/>
          </p:cNvCxnSpPr>
          <p:nvPr/>
        </p:nvCxnSpPr>
        <p:spPr bwMode="auto">
          <a:xfrm flipH="1">
            <a:off x="5772150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1922" name="AutoShape 66"/>
          <p:cNvCxnSpPr>
            <a:cxnSpLocks noChangeShapeType="1"/>
            <a:stCxn id="121923" idx="5"/>
            <a:endCxn id="121905" idx="0"/>
          </p:cNvCxnSpPr>
          <p:nvPr/>
        </p:nvCxnSpPr>
        <p:spPr bwMode="auto">
          <a:xfrm>
            <a:off x="6542088" y="35702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21923" name="Oval 67"/>
          <p:cNvSpPr>
            <a:spLocks noChangeArrowheads="1"/>
          </p:cNvSpPr>
          <p:nvPr/>
        </p:nvSpPr>
        <p:spPr bwMode="auto">
          <a:xfrm>
            <a:off x="6248400" y="3276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sp>
        <p:nvSpPr>
          <p:cNvPr id="121924" name="Line 68"/>
          <p:cNvSpPr>
            <a:spLocks noChangeShapeType="1"/>
          </p:cNvSpPr>
          <p:nvPr/>
        </p:nvSpPr>
        <p:spPr bwMode="auto">
          <a:xfrm>
            <a:off x="4535488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925" name="Text Box 69"/>
          <p:cNvSpPr txBox="1">
            <a:spLocks noChangeArrowheads="1"/>
          </p:cNvSpPr>
          <p:nvPr/>
        </p:nvSpPr>
        <p:spPr bwMode="auto">
          <a:xfrm>
            <a:off x="3032125" y="2932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21926" name="Text Box 70"/>
          <p:cNvSpPr txBox="1">
            <a:spLocks noChangeArrowheads="1"/>
          </p:cNvSpPr>
          <p:nvPr/>
        </p:nvSpPr>
        <p:spPr bwMode="auto">
          <a:xfrm>
            <a:off x="1524000" y="4038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121927" name="Text Box 71"/>
          <p:cNvSpPr txBox="1">
            <a:spLocks noChangeArrowheads="1"/>
          </p:cNvSpPr>
          <p:nvPr/>
        </p:nvSpPr>
        <p:spPr bwMode="auto">
          <a:xfrm>
            <a:off x="37338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21928" name="Text Box 72"/>
          <p:cNvSpPr txBox="1">
            <a:spLocks noChangeArrowheads="1"/>
          </p:cNvSpPr>
          <p:nvPr/>
        </p:nvSpPr>
        <p:spPr bwMode="auto">
          <a:xfrm>
            <a:off x="19050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121929" name="Text Box 73"/>
          <p:cNvSpPr txBox="1">
            <a:spLocks noChangeArrowheads="1"/>
          </p:cNvSpPr>
          <p:nvPr/>
        </p:nvSpPr>
        <p:spPr bwMode="auto">
          <a:xfrm>
            <a:off x="2667000" y="4038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121930" name="Text Box 74"/>
          <p:cNvSpPr txBox="1">
            <a:spLocks noChangeArrowheads="1"/>
          </p:cNvSpPr>
          <p:nvPr/>
        </p:nvSpPr>
        <p:spPr bwMode="auto">
          <a:xfrm>
            <a:off x="3048000" y="4038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6</a:t>
            </a:r>
          </a:p>
        </p:txBody>
      </p:sp>
      <p:sp>
        <p:nvSpPr>
          <p:cNvPr id="121931" name="Text Box 75"/>
          <p:cNvSpPr txBox="1">
            <a:spLocks noChangeArrowheads="1"/>
          </p:cNvSpPr>
          <p:nvPr/>
        </p:nvSpPr>
        <p:spPr bwMode="auto">
          <a:xfrm>
            <a:off x="3886200" y="4038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121932" name="Text Box 76"/>
          <p:cNvSpPr txBox="1">
            <a:spLocks noChangeArrowheads="1"/>
          </p:cNvSpPr>
          <p:nvPr/>
        </p:nvSpPr>
        <p:spPr bwMode="auto">
          <a:xfrm>
            <a:off x="3124200" y="5105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11</a:t>
            </a:r>
          </a:p>
        </p:txBody>
      </p:sp>
      <p:sp>
        <p:nvSpPr>
          <p:cNvPr id="121933" name="Text Box 77"/>
          <p:cNvSpPr txBox="1">
            <a:spLocks noChangeArrowheads="1"/>
          </p:cNvSpPr>
          <p:nvPr/>
        </p:nvSpPr>
        <p:spPr bwMode="auto">
          <a:xfrm>
            <a:off x="2438400" y="5257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10</a:t>
            </a:r>
          </a:p>
        </p:txBody>
      </p:sp>
      <p:sp>
        <p:nvSpPr>
          <p:cNvPr id="121934" name="Text Box 78"/>
          <p:cNvSpPr txBox="1">
            <a:spLocks noChangeArrowheads="1"/>
          </p:cNvSpPr>
          <p:nvPr/>
        </p:nvSpPr>
        <p:spPr bwMode="auto">
          <a:xfrm>
            <a:off x="1752600" y="5257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9</a:t>
            </a:r>
          </a:p>
        </p:txBody>
      </p:sp>
      <p:sp>
        <p:nvSpPr>
          <p:cNvPr id="121935" name="Text Box 79"/>
          <p:cNvSpPr txBox="1">
            <a:spLocks noChangeArrowheads="1"/>
          </p:cNvSpPr>
          <p:nvPr/>
        </p:nvSpPr>
        <p:spPr bwMode="auto">
          <a:xfrm>
            <a:off x="1219200" y="5105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3CF7-CB33-5A4A-9DED-B184E1F74855}" type="slidenum">
              <a:rPr lang="en-US"/>
              <a:pPr/>
              <a:t>26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Build Heap</a:t>
            </a:r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>
            <a:off x="2782888" y="495458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22884" name="AutoShape 4"/>
          <p:cNvCxnSpPr>
            <a:cxnSpLocks noChangeShapeType="1"/>
            <a:stCxn id="122889" idx="5"/>
            <a:endCxn id="122883" idx="0"/>
          </p:cNvCxnSpPr>
          <p:nvPr/>
        </p:nvCxnSpPr>
        <p:spPr bwMode="auto">
          <a:xfrm>
            <a:off x="2808288" y="463708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3432175" y="3810000"/>
            <a:ext cx="344488" cy="344488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2133600" y="3810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37734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sp>
        <p:nvSpPr>
          <p:cNvPr id="122888" name="Oval 8"/>
          <p:cNvSpPr>
            <a:spLocks noChangeArrowheads="1"/>
          </p:cNvSpPr>
          <p:nvPr/>
        </p:nvSpPr>
        <p:spPr bwMode="auto">
          <a:xfrm>
            <a:off x="30876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22889" name="Oval 9"/>
          <p:cNvSpPr>
            <a:spLocks noChangeArrowheads="1"/>
          </p:cNvSpPr>
          <p:nvPr/>
        </p:nvSpPr>
        <p:spPr bwMode="auto">
          <a:xfrm>
            <a:off x="2514600" y="4343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22890" name="Oval 10"/>
          <p:cNvSpPr>
            <a:spLocks noChangeArrowheads="1"/>
          </p:cNvSpPr>
          <p:nvPr/>
        </p:nvSpPr>
        <p:spPr bwMode="auto">
          <a:xfrm>
            <a:off x="17160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2325688" y="4953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22892" name="Oval 12"/>
          <p:cNvSpPr>
            <a:spLocks noChangeArrowheads="1"/>
          </p:cNvSpPr>
          <p:nvPr/>
        </p:nvSpPr>
        <p:spPr bwMode="auto">
          <a:xfrm>
            <a:off x="1905000" y="4953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22893" name="Oval 13"/>
          <p:cNvSpPr>
            <a:spLocks noChangeArrowheads="1"/>
          </p:cNvSpPr>
          <p:nvPr/>
        </p:nvSpPr>
        <p:spPr bwMode="auto">
          <a:xfrm>
            <a:off x="1487488" y="4953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cxnSp>
        <p:nvCxnSpPr>
          <p:cNvPr id="122894" name="AutoShape 14"/>
          <p:cNvCxnSpPr>
            <a:cxnSpLocks noChangeShapeType="1"/>
            <a:stCxn id="122890" idx="3"/>
            <a:endCxn id="122893" idx="0"/>
          </p:cNvCxnSpPr>
          <p:nvPr/>
        </p:nvCxnSpPr>
        <p:spPr bwMode="auto">
          <a:xfrm flipH="1">
            <a:off x="1660525" y="46370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895" name="AutoShape 15"/>
          <p:cNvCxnSpPr>
            <a:cxnSpLocks noChangeShapeType="1"/>
            <a:stCxn id="122890" idx="5"/>
            <a:endCxn id="122892" idx="0"/>
          </p:cNvCxnSpPr>
          <p:nvPr/>
        </p:nvCxnSpPr>
        <p:spPr bwMode="auto">
          <a:xfrm>
            <a:off x="2009775" y="46370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896" name="AutoShape 16"/>
          <p:cNvCxnSpPr>
            <a:cxnSpLocks noChangeShapeType="1"/>
            <a:stCxn id="122889" idx="3"/>
            <a:endCxn id="122891" idx="0"/>
          </p:cNvCxnSpPr>
          <p:nvPr/>
        </p:nvCxnSpPr>
        <p:spPr bwMode="auto">
          <a:xfrm flipH="1">
            <a:off x="2498725" y="46370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897" name="AutoShape 17"/>
          <p:cNvCxnSpPr>
            <a:cxnSpLocks noChangeShapeType="1"/>
            <a:stCxn id="122886" idx="3"/>
            <a:endCxn id="122890" idx="0"/>
          </p:cNvCxnSpPr>
          <p:nvPr/>
        </p:nvCxnSpPr>
        <p:spPr bwMode="auto">
          <a:xfrm flipH="1">
            <a:off x="1889125" y="41036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898" name="AutoShape 18"/>
          <p:cNvCxnSpPr>
            <a:cxnSpLocks noChangeShapeType="1"/>
            <a:stCxn id="122886" idx="5"/>
            <a:endCxn id="122889" idx="0"/>
          </p:cNvCxnSpPr>
          <p:nvPr/>
        </p:nvCxnSpPr>
        <p:spPr bwMode="auto">
          <a:xfrm>
            <a:off x="2427288" y="41036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899" name="AutoShape 19"/>
          <p:cNvCxnSpPr>
            <a:cxnSpLocks noChangeShapeType="1"/>
            <a:stCxn id="122885" idx="3"/>
            <a:endCxn id="122888" idx="0"/>
          </p:cNvCxnSpPr>
          <p:nvPr/>
        </p:nvCxnSpPr>
        <p:spPr bwMode="auto">
          <a:xfrm flipH="1">
            <a:off x="3260725" y="41036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900" name="AutoShape 20"/>
          <p:cNvCxnSpPr>
            <a:cxnSpLocks noChangeShapeType="1"/>
            <a:stCxn id="122885" idx="5"/>
            <a:endCxn id="122887" idx="0"/>
          </p:cNvCxnSpPr>
          <p:nvPr/>
        </p:nvCxnSpPr>
        <p:spPr bwMode="auto">
          <a:xfrm>
            <a:off x="3725863" y="41036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901" name="AutoShape 21"/>
          <p:cNvCxnSpPr>
            <a:cxnSpLocks noChangeShapeType="1"/>
            <a:stCxn id="122903" idx="3"/>
            <a:endCxn id="122886" idx="0"/>
          </p:cNvCxnSpPr>
          <p:nvPr/>
        </p:nvCxnSpPr>
        <p:spPr bwMode="auto">
          <a:xfrm flipH="1">
            <a:off x="2306638" y="34940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902" name="AutoShape 22"/>
          <p:cNvCxnSpPr>
            <a:cxnSpLocks noChangeShapeType="1"/>
            <a:stCxn id="122903" idx="5"/>
            <a:endCxn id="122885" idx="0"/>
          </p:cNvCxnSpPr>
          <p:nvPr/>
        </p:nvCxnSpPr>
        <p:spPr bwMode="auto">
          <a:xfrm>
            <a:off x="3076575" y="34940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22903" name="Oval 23"/>
          <p:cNvSpPr>
            <a:spLocks noChangeArrowheads="1"/>
          </p:cNvSpPr>
          <p:nvPr/>
        </p:nvSpPr>
        <p:spPr bwMode="auto">
          <a:xfrm>
            <a:off x="2782888" y="3200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sp>
        <p:nvSpPr>
          <p:cNvPr id="122904" name="Oval 24"/>
          <p:cNvSpPr>
            <a:spLocks noChangeArrowheads="1"/>
          </p:cNvSpPr>
          <p:nvPr/>
        </p:nvSpPr>
        <p:spPr bwMode="auto">
          <a:xfrm>
            <a:off x="6248400" y="50307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22905" name="AutoShape 25"/>
          <p:cNvCxnSpPr>
            <a:cxnSpLocks noChangeShapeType="1"/>
            <a:stCxn id="122910" idx="5"/>
            <a:endCxn id="122904" idx="0"/>
          </p:cNvCxnSpPr>
          <p:nvPr/>
        </p:nvCxnSpPr>
        <p:spPr bwMode="auto">
          <a:xfrm>
            <a:off x="6273800" y="4713288"/>
            <a:ext cx="147638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2906" name="Oval 26"/>
          <p:cNvSpPr>
            <a:spLocks noChangeArrowheads="1"/>
          </p:cNvSpPr>
          <p:nvPr/>
        </p:nvSpPr>
        <p:spPr bwMode="auto">
          <a:xfrm>
            <a:off x="6934200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22907" name="Oval 27"/>
          <p:cNvSpPr>
            <a:spLocks noChangeArrowheads="1"/>
          </p:cNvSpPr>
          <p:nvPr/>
        </p:nvSpPr>
        <p:spPr bwMode="auto">
          <a:xfrm>
            <a:off x="5599113" y="3886200"/>
            <a:ext cx="344487" cy="344488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22908" name="Oval 28"/>
          <p:cNvSpPr>
            <a:spLocks noChangeArrowheads="1"/>
          </p:cNvSpPr>
          <p:nvPr/>
        </p:nvSpPr>
        <p:spPr bwMode="auto">
          <a:xfrm>
            <a:off x="72390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12</a:t>
            </a:r>
          </a:p>
        </p:txBody>
      </p:sp>
      <p:sp>
        <p:nvSpPr>
          <p:cNvPr id="122909" name="Oval 29"/>
          <p:cNvSpPr>
            <a:spLocks noChangeArrowheads="1"/>
          </p:cNvSpPr>
          <p:nvPr/>
        </p:nvSpPr>
        <p:spPr bwMode="auto">
          <a:xfrm>
            <a:off x="65532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22910" name="Oval 30"/>
          <p:cNvSpPr>
            <a:spLocks noChangeArrowheads="1"/>
          </p:cNvSpPr>
          <p:nvPr/>
        </p:nvSpPr>
        <p:spPr bwMode="auto">
          <a:xfrm>
            <a:off x="59801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22911" name="Oval 31"/>
          <p:cNvSpPr>
            <a:spLocks noChangeArrowheads="1"/>
          </p:cNvSpPr>
          <p:nvPr/>
        </p:nvSpPr>
        <p:spPr bwMode="auto">
          <a:xfrm>
            <a:off x="51816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22912" name="Oval 32"/>
          <p:cNvSpPr>
            <a:spLocks noChangeArrowheads="1"/>
          </p:cNvSpPr>
          <p:nvPr/>
        </p:nvSpPr>
        <p:spPr bwMode="auto">
          <a:xfrm>
            <a:off x="57912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22913" name="Oval 33"/>
          <p:cNvSpPr>
            <a:spLocks noChangeArrowheads="1"/>
          </p:cNvSpPr>
          <p:nvPr/>
        </p:nvSpPr>
        <p:spPr bwMode="auto">
          <a:xfrm>
            <a:off x="53705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22914" name="Oval 34"/>
          <p:cNvSpPr>
            <a:spLocks noChangeArrowheads="1"/>
          </p:cNvSpPr>
          <p:nvPr/>
        </p:nvSpPr>
        <p:spPr bwMode="auto">
          <a:xfrm>
            <a:off x="49530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cxnSp>
        <p:nvCxnSpPr>
          <p:cNvPr id="122915" name="AutoShape 35"/>
          <p:cNvCxnSpPr>
            <a:cxnSpLocks noChangeShapeType="1"/>
            <a:stCxn id="122911" idx="3"/>
            <a:endCxn id="122914" idx="0"/>
          </p:cNvCxnSpPr>
          <p:nvPr/>
        </p:nvCxnSpPr>
        <p:spPr bwMode="auto">
          <a:xfrm flipH="1">
            <a:off x="5126038" y="47132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916" name="AutoShape 36"/>
          <p:cNvCxnSpPr>
            <a:cxnSpLocks noChangeShapeType="1"/>
            <a:stCxn id="122911" idx="5"/>
            <a:endCxn id="122913" idx="0"/>
          </p:cNvCxnSpPr>
          <p:nvPr/>
        </p:nvCxnSpPr>
        <p:spPr bwMode="auto">
          <a:xfrm>
            <a:off x="5475288" y="47132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917" name="AutoShape 37"/>
          <p:cNvCxnSpPr>
            <a:cxnSpLocks noChangeShapeType="1"/>
            <a:stCxn id="122910" idx="3"/>
            <a:endCxn id="122912" idx="0"/>
          </p:cNvCxnSpPr>
          <p:nvPr/>
        </p:nvCxnSpPr>
        <p:spPr bwMode="auto">
          <a:xfrm flipH="1">
            <a:off x="5964238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918" name="AutoShape 38"/>
          <p:cNvCxnSpPr>
            <a:cxnSpLocks noChangeShapeType="1"/>
            <a:stCxn id="122907" idx="3"/>
            <a:endCxn id="122911" idx="0"/>
          </p:cNvCxnSpPr>
          <p:nvPr/>
        </p:nvCxnSpPr>
        <p:spPr bwMode="auto">
          <a:xfrm flipH="1">
            <a:off x="5354638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919" name="AutoShape 39"/>
          <p:cNvCxnSpPr>
            <a:cxnSpLocks noChangeShapeType="1"/>
            <a:stCxn id="122907" idx="5"/>
            <a:endCxn id="122910" idx="0"/>
          </p:cNvCxnSpPr>
          <p:nvPr/>
        </p:nvCxnSpPr>
        <p:spPr bwMode="auto">
          <a:xfrm>
            <a:off x="5892800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920" name="AutoShape 40"/>
          <p:cNvCxnSpPr>
            <a:cxnSpLocks noChangeShapeType="1"/>
            <a:stCxn id="122906" idx="3"/>
            <a:endCxn id="122909" idx="0"/>
          </p:cNvCxnSpPr>
          <p:nvPr/>
        </p:nvCxnSpPr>
        <p:spPr bwMode="auto">
          <a:xfrm flipH="1">
            <a:off x="6726238" y="4179888"/>
            <a:ext cx="2587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921" name="AutoShape 41"/>
          <p:cNvCxnSpPr>
            <a:cxnSpLocks noChangeShapeType="1"/>
            <a:stCxn id="122906" idx="5"/>
            <a:endCxn id="122908" idx="0"/>
          </p:cNvCxnSpPr>
          <p:nvPr/>
        </p:nvCxnSpPr>
        <p:spPr bwMode="auto">
          <a:xfrm>
            <a:off x="7227888" y="4179888"/>
            <a:ext cx="1841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2922" name="AutoShape 42"/>
          <p:cNvCxnSpPr>
            <a:cxnSpLocks noChangeShapeType="1"/>
            <a:stCxn id="122924" idx="3"/>
            <a:endCxn id="122907" idx="0"/>
          </p:cNvCxnSpPr>
          <p:nvPr/>
        </p:nvCxnSpPr>
        <p:spPr bwMode="auto">
          <a:xfrm flipH="1">
            <a:off x="5772150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2923" name="AutoShape 43"/>
          <p:cNvCxnSpPr>
            <a:cxnSpLocks noChangeShapeType="1"/>
            <a:stCxn id="122924" idx="5"/>
            <a:endCxn id="122906" idx="0"/>
          </p:cNvCxnSpPr>
          <p:nvPr/>
        </p:nvCxnSpPr>
        <p:spPr bwMode="auto">
          <a:xfrm>
            <a:off x="6542088" y="3570288"/>
            <a:ext cx="5651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22924" name="Oval 44"/>
          <p:cNvSpPr>
            <a:spLocks noChangeArrowheads="1"/>
          </p:cNvSpPr>
          <p:nvPr/>
        </p:nvSpPr>
        <p:spPr bwMode="auto">
          <a:xfrm>
            <a:off x="6248400" y="3276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sp>
        <p:nvSpPr>
          <p:cNvPr id="122925" name="Line 45"/>
          <p:cNvSpPr>
            <a:spLocks noChangeShapeType="1"/>
          </p:cNvSpPr>
          <p:nvPr/>
        </p:nvSpPr>
        <p:spPr bwMode="auto">
          <a:xfrm>
            <a:off x="4535488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70B9-97AB-EE4E-B721-2FFD9037E6FF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Build Heap</a:t>
            </a:r>
          </a:p>
        </p:txBody>
      </p:sp>
      <p:sp>
        <p:nvSpPr>
          <p:cNvPr id="123907" name="Oval 3"/>
          <p:cNvSpPr>
            <a:spLocks noChangeArrowheads="1"/>
          </p:cNvSpPr>
          <p:nvPr/>
        </p:nvSpPr>
        <p:spPr bwMode="auto">
          <a:xfrm>
            <a:off x="2782888" y="495458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cxnSp>
        <p:nvCxnSpPr>
          <p:cNvPr id="123908" name="AutoShape 4"/>
          <p:cNvCxnSpPr>
            <a:cxnSpLocks noChangeShapeType="1"/>
            <a:stCxn id="123913" idx="5"/>
            <a:endCxn id="123907" idx="0"/>
          </p:cNvCxnSpPr>
          <p:nvPr/>
        </p:nvCxnSpPr>
        <p:spPr bwMode="auto">
          <a:xfrm>
            <a:off x="2808288" y="463708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3432175" y="3810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2133600" y="3810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37734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12</a:t>
            </a: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30876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2514600" y="4343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23914" name="Oval 10"/>
          <p:cNvSpPr>
            <a:spLocks noChangeArrowheads="1"/>
          </p:cNvSpPr>
          <p:nvPr/>
        </p:nvSpPr>
        <p:spPr bwMode="auto">
          <a:xfrm>
            <a:off x="1716088" y="4343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23915" name="Oval 11"/>
          <p:cNvSpPr>
            <a:spLocks noChangeArrowheads="1"/>
          </p:cNvSpPr>
          <p:nvPr/>
        </p:nvSpPr>
        <p:spPr bwMode="auto">
          <a:xfrm>
            <a:off x="2325688" y="4953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23916" name="Oval 12"/>
          <p:cNvSpPr>
            <a:spLocks noChangeArrowheads="1"/>
          </p:cNvSpPr>
          <p:nvPr/>
        </p:nvSpPr>
        <p:spPr bwMode="auto">
          <a:xfrm>
            <a:off x="1905000" y="4953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23917" name="Oval 13"/>
          <p:cNvSpPr>
            <a:spLocks noChangeArrowheads="1"/>
          </p:cNvSpPr>
          <p:nvPr/>
        </p:nvSpPr>
        <p:spPr bwMode="auto">
          <a:xfrm>
            <a:off x="1487488" y="4953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cxnSp>
        <p:nvCxnSpPr>
          <p:cNvPr id="123918" name="AutoShape 14"/>
          <p:cNvCxnSpPr>
            <a:cxnSpLocks noChangeShapeType="1"/>
            <a:stCxn id="123914" idx="3"/>
            <a:endCxn id="123917" idx="0"/>
          </p:cNvCxnSpPr>
          <p:nvPr/>
        </p:nvCxnSpPr>
        <p:spPr bwMode="auto">
          <a:xfrm flipH="1">
            <a:off x="1660525" y="46370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19" name="AutoShape 15"/>
          <p:cNvCxnSpPr>
            <a:cxnSpLocks noChangeShapeType="1"/>
            <a:stCxn id="123914" idx="5"/>
            <a:endCxn id="123916" idx="0"/>
          </p:cNvCxnSpPr>
          <p:nvPr/>
        </p:nvCxnSpPr>
        <p:spPr bwMode="auto">
          <a:xfrm>
            <a:off x="2009775" y="46370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0" name="AutoShape 16"/>
          <p:cNvCxnSpPr>
            <a:cxnSpLocks noChangeShapeType="1"/>
            <a:stCxn id="123913" idx="3"/>
            <a:endCxn id="123915" idx="0"/>
          </p:cNvCxnSpPr>
          <p:nvPr/>
        </p:nvCxnSpPr>
        <p:spPr bwMode="auto">
          <a:xfrm flipH="1">
            <a:off x="2498725" y="46370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1" name="AutoShape 17"/>
          <p:cNvCxnSpPr>
            <a:cxnSpLocks noChangeShapeType="1"/>
            <a:stCxn id="123910" idx="3"/>
            <a:endCxn id="123914" idx="0"/>
          </p:cNvCxnSpPr>
          <p:nvPr/>
        </p:nvCxnSpPr>
        <p:spPr bwMode="auto">
          <a:xfrm flipH="1">
            <a:off x="1889125" y="41036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2" name="AutoShape 18"/>
          <p:cNvCxnSpPr>
            <a:cxnSpLocks noChangeShapeType="1"/>
            <a:stCxn id="123910" idx="5"/>
            <a:endCxn id="123913" idx="0"/>
          </p:cNvCxnSpPr>
          <p:nvPr/>
        </p:nvCxnSpPr>
        <p:spPr bwMode="auto">
          <a:xfrm>
            <a:off x="2427288" y="41036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3" name="AutoShape 19"/>
          <p:cNvCxnSpPr>
            <a:cxnSpLocks noChangeShapeType="1"/>
            <a:stCxn id="123909" idx="3"/>
            <a:endCxn id="123912" idx="0"/>
          </p:cNvCxnSpPr>
          <p:nvPr/>
        </p:nvCxnSpPr>
        <p:spPr bwMode="auto">
          <a:xfrm flipH="1">
            <a:off x="3260725" y="41036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4" name="AutoShape 20"/>
          <p:cNvCxnSpPr>
            <a:cxnSpLocks noChangeShapeType="1"/>
            <a:stCxn id="123909" idx="5"/>
            <a:endCxn id="123911" idx="0"/>
          </p:cNvCxnSpPr>
          <p:nvPr/>
        </p:nvCxnSpPr>
        <p:spPr bwMode="auto">
          <a:xfrm>
            <a:off x="3725863" y="41036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25" name="AutoShape 21"/>
          <p:cNvCxnSpPr>
            <a:cxnSpLocks noChangeShapeType="1"/>
            <a:stCxn id="123927" idx="3"/>
            <a:endCxn id="123910" idx="0"/>
          </p:cNvCxnSpPr>
          <p:nvPr/>
        </p:nvCxnSpPr>
        <p:spPr bwMode="auto">
          <a:xfrm flipH="1">
            <a:off x="2306638" y="34940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23926" name="AutoShape 22"/>
          <p:cNvCxnSpPr>
            <a:cxnSpLocks noChangeShapeType="1"/>
            <a:stCxn id="123927" idx="5"/>
            <a:endCxn id="123909" idx="0"/>
          </p:cNvCxnSpPr>
          <p:nvPr/>
        </p:nvCxnSpPr>
        <p:spPr bwMode="auto">
          <a:xfrm>
            <a:off x="3076575" y="34940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23927" name="Oval 23"/>
          <p:cNvSpPr>
            <a:spLocks noChangeArrowheads="1"/>
          </p:cNvSpPr>
          <p:nvPr/>
        </p:nvSpPr>
        <p:spPr bwMode="auto">
          <a:xfrm>
            <a:off x="2782888" y="3200400"/>
            <a:ext cx="344487" cy="344488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sp>
        <p:nvSpPr>
          <p:cNvPr id="123928" name="Oval 24"/>
          <p:cNvSpPr>
            <a:spLocks noChangeArrowheads="1"/>
          </p:cNvSpPr>
          <p:nvPr/>
        </p:nvSpPr>
        <p:spPr bwMode="auto">
          <a:xfrm>
            <a:off x="6248400" y="50307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11</a:t>
            </a:r>
          </a:p>
        </p:txBody>
      </p:sp>
      <p:cxnSp>
        <p:nvCxnSpPr>
          <p:cNvPr id="123929" name="AutoShape 25"/>
          <p:cNvCxnSpPr>
            <a:cxnSpLocks noChangeShapeType="1"/>
            <a:stCxn id="123934" idx="5"/>
            <a:endCxn id="123928" idx="0"/>
          </p:cNvCxnSpPr>
          <p:nvPr/>
        </p:nvCxnSpPr>
        <p:spPr bwMode="auto">
          <a:xfrm>
            <a:off x="6273800" y="4713288"/>
            <a:ext cx="147638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30" name="Oval 26"/>
          <p:cNvSpPr>
            <a:spLocks noChangeArrowheads="1"/>
          </p:cNvSpPr>
          <p:nvPr/>
        </p:nvSpPr>
        <p:spPr bwMode="auto">
          <a:xfrm>
            <a:off x="6934200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23931" name="Oval 27"/>
          <p:cNvSpPr>
            <a:spLocks noChangeArrowheads="1"/>
          </p:cNvSpPr>
          <p:nvPr/>
        </p:nvSpPr>
        <p:spPr bwMode="auto">
          <a:xfrm>
            <a:off x="5599113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3</a:t>
            </a:r>
          </a:p>
        </p:txBody>
      </p:sp>
      <p:sp>
        <p:nvSpPr>
          <p:cNvPr id="123932" name="Oval 28"/>
          <p:cNvSpPr>
            <a:spLocks noChangeArrowheads="1"/>
          </p:cNvSpPr>
          <p:nvPr/>
        </p:nvSpPr>
        <p:spPr bwMode="auto">
          <a:xfrm>
            <a:off x="72390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12</a:t>
            </a:r>
          </a:p>
        </p:txBody>
      </p:sp>
      <p:sp>
        <p:nvSpPr>
          <p:cNvPr id="123933" name="Oval 29"/>
          <p:cNvSpPr>
            <a:spLocks noChangeArrowheads="1"/>
          </p:cNvSpPr>
          <p:nvPr/>
        </p:nvSpPr>
        <p:spPr bwMode="auto">
          <a:xfrm>
            <a:off x="65532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23934" name="Oval 30"/>
          <p:cNvSpPr>
            <a:spLocks noChangeArrowheads="1"/>
          </p:cNvSpPr>
          <p:nvPr/>
        </p:nvSpPr>
        <p:spPr bwMode="auto">
          <a:xfrm>
            <a:off x="59801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23935" name="Oval 31"/>
          <p:cNvSpPr>
            <a:spLocks noChangeArrowheads="1"/>
          </p:cNvSpPr>
          <p:nvPr/>
        </p:nvSpPr>
        <p:spPr bwMode="auto">
          <a:xfrm>
            <a:off x="51816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23936" name="Oval 32"/>
          <p:cNvSpPr>
            <a:spLocks noChangeArrowheads="1"/>
          </p:cNvSpPr>
          <p:nvPr/>
        </p:nvSpPr>
        <p:spPr bwMode="auto">
          <a:xfrm>
            <a:off x="57912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23937" name="Oval 33"/>
          <p:cNvSpPr>
            <a:spLocks noChangeArrowheads="1"/>
          </p:cNvSpPr>
          <p:nvPr/>
        </p:nvSpPr>
        <p:spPr bwMode="auto">
          <a:xfrm>
            <a:off x="53705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23938" name="Oval 34"/>
          <p:cNvSpPr>
            <a:spLocks noChangeArrowheads="1"/>
          </p:cNvSpPr>
          <p:nvPr/>
        </p:nvSpPr>
        <p:spPr bwMode="auto">
          <a:xfrm>
            <a:off x="49530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</a:t>
            </a:r>
          </a:p>
        </p:txBody>
      </p:sp>
      <p:cxnSp>
        <p:nvCxnSpPr>
          <p:cNvPr id="123939" name="AutoShape 35"/>
          <p:cNvCxnSpPr>
            <a:cxnSpLocks noChangeShapeType="1"/>
            <a:stCxn id="123935" idx="3"/>
            <a:endCxn id="123938" idx="0"/>
          </p:cNvCxnSpPr>
          <p:nvPr/>
        </p:nvCxnSpPr>
        <p:spPr bwMode="auto">
          <a:xfrm flipH="1">
            <a:off x="5126038" y="47132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0" name="AutoShape 36"/>
          <p:cNvCxnSpPr>
            <a:cxnSpLocks noChangeShapeType="1"/>
            <a:stCxn id="123935" idx="5"/>
            <a:endCxn id="123937" idx="0"/>
          </p:cNvCxnSpPr>
          <p:nvPr/>
        </p:nvCxnSpPr>
        <p:spPr bwMode="auto">
          <a:xfrm>
            <a:off x="5475288" y="47132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1" name="AutoShape 37"/>
          <p:cNvCxnSpPr>
            <a:cxnSpLocks noChangeShapeType="1"/>
            <a:stCxn id="123934" idx="3"/>
            <a:endCxn id="123936" idx="0"/>
          </p:cNvCxnSpPr>
          <p:nvPr/>
        </p:nvCxnSpPr>
        <p:spPr bwMode="auto">
          <a:xfrm flipH="1">
            <a:off x="5964238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2" name="AutoShape 38"/>
          <p:cNvCxnSpPr>
            <a:cxnSpLocks noChangeShapeType="1"/>
            <a:stCxn id="123931" idx="3"/>
            <a:endCxn id="123935" idx="0"/>
          </p:cNvCxnSpPr>
          <p:nvPr/>
        </p:nvCxnSpPr>
        <p:spPr bwMode="auto">
          <a:xfrm flipH="1">
            <a:off x="5354638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3" name="AutoShape 39"/>
          <p:cNvCxnSpPr>
            <a:cxnSpLocks noChangeShapeType="1"/>
            <a:stCxn id="123931" idx="5"/>
            <a:endCxn id="123934" idx="0"/>
          </p:cNvCxnSpPr>
          <p:nvPr/>
        </p:nvCxnSpPr>
        <p:spPr bwMode="auto">
          <a:xfrm>
            <a:off x="5892800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4" name="AutoShape 40"/>
          <p:cNvCxnSpPr>
            <a:cxnSpLocks noChangeShapeType="1"/>
            <a:stCxn id="123930" idx="3"/>
            <a:endCxn id="123933" idx="0"/>
          </p:cNvCxnSpPr>
          <p:nvPr/>
        </p:nvCxnSpPr>
        <p:spPr bwMode="auto">
          <a:xfrm flipH="1">
            <a:off x="6726238" y="4179888"/>
            <a:ext cx="2587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5" name="AutoShape 41"/>
          <p:cNvCxnSpPr>
            <a:cxnSpLocks noChangeShapeType="1"/>
            <a:stCxn id="123930" idx="5"/>
            <a:endCxn id="123932" idx="0"/>
          </p:cNvCxnSpPr>
          <p:nvPr/>
        </p:nvCxnSpPr>
        <p:spPr bwMode="auto">
          <a:xfrm>
            <a:off x="7227888" y="4179888"/>
            <a:ext cx="1841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6" name="AutoShape 42"/>
          <p:cNvCxnSpPr>
            <a:cxnSpLocks noChangeShapeType="1"/>
            <a:stCxn id="123948" idx="3"/>
            <a:endCxn id="123931" idx="0"/>
          </p:cNvCxnSpPr>
          <p:nvPr/>
        </p:nvCxnSpPr>
        <p:spPr bwMode="auto">
          <a:xfrm flipH="1">
            <a:off x="5772150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47" name="AutoShape 43"/>
          <p:cNvCxnSpPr>
            <a:cxnSpLocks noChangeShapeType="1"/>
            <a:stCxn id="123948" idx="5"/>
            <a:endCxn id="123930" idx="0"/>
          </p:cNvCxnSpPr>
          <p:nvPr/>
        </p:nvCxnSpPr>
        <p:spPr bwMode="auto">
          <a:xfrm>
            <a:off x="6542088" y="3570288"/>
            <a:ext cx="5651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48" name="Oval 44"/>
          <p:cNvSpPr>
            <a:spLocks noChangeArrowheads="1"/>
          </p:cNvSpPr>
          <p:nvPr/>
        </p:nvSpPr>
        <p:spPr bwMode="auto">
          <a:xfrm>
            <a:off x="6248400" y="3276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23949" name="Line 45"/>
          <p:cNvSpPr>
            <a:spLocks noChangeShapeType="1"/>
          </p:cNvSpPr>
          <p:nvPr/>
        </p:nvSpPr>
        <p:spPr bwMode="auto">
          <a:xfrm>
            <a:off x="4535488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Time Complexity</a:t>
            </a:r>
            <a:endParaRPr lang="he-IL" dirty="0">
              <a:solidFill>
                <a:srgbClr val="FF6600"/>
              </a:solidFill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Naïve considerations:</a:t>
                </a:r>
              </a:p>
              <a:p>
                <a:pPr lvl="1"/>
                <a:r>
                  <a:rPr lang="en-US" altLang="he-IL" b="1" dirty="0" smtClean="0">
                    <a:latin typeface="Courier New" pitchFamily="49" charset="0"/>
                  </a:rPr>
                  <a:t>n/2 calls to </a:t>
                </a:r>
                <a:r>
                  <a:rPr lang="en-US" altLang="he-IL" b="1" dirty="0" err="1" smtClean="0">
                    <a:latin typeface="Courier New" pitchFamily="49" charset="0"/>
                  </a:rPr>
                  <a:t>PercDown</a:t>
                </a:r>
                <a:r>
                  <a:rPr lang="en-US" altLang="he-IL" b="1" dirty="0" smtClean="0">
                    <a:latin typeface="Courier New" pitchFamily="49" charset="0"/>
                  </a:rPr>
                  <a:t>, each takes clog</a:t>
                </a:r>
                <a:r>
                  <a:rPr lang="he-IL" altLang="he-IL" b="1" dirty="0" smtClean="0">
                    <a:latin typeface="Courier New" pitchFamily="49" charset="0"/>
                  </a:rPr>
                  <a:t>)</a:t>
                </a:r>
                <a:r>
                  <a:rPr lang="en-US" altLang="he-IL" b="1" dirty="0" smtClean="0">
                    <a:latin typeface="Courier New" pitchFamily="49" charset="0"/>
                  </a:rPr>
                  <a:t>n)</a:t>
                </a:r>
              </a:p>
              <a:p>
                <a:pPr lvl="1"/>
                <a:r>
                  <a:rPr lang="en-US" b="1" dirty="0" smtClean="0">
                    <a:latin typeface="Courier New" pitchFamily="49" charset="0"/>
                  </a:rPr>
                  <a:t>Total: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𝐜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𝐧</m:t>
                    </m:r>
                    <m:r>
                      <a:rPr lang="en-US" b="1" i="0" smtClean="0">
                        <a:latin typeface="Cambria Math"/>
                      </a:rPr>
                      <m:t> </m:t>
                    </m:r>
                    <m:r>
                      <a:rPr lang="en-US" b="1" i="0" smtClean="0">
                        <a:latin typeface="Cambria Math"/>
                      </a:rPr>
                      <m:t>𝐥𝐨𝐠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/>
                          </a:rPr>
                          <m:t>𝐧</m:t>
                        </m:r>
                      </m:e>
                    </m:d>
                  </m:oMath>
                </a14:m>
                <a:endParaRPr lang="en-US" b="1" dirty="0" smtClean="0">
                  <a:latin typeface="Courier New" pitchFamily="49" charset="0"/>
                </a:endParaRPr>
              </a:p>
              <a:p>
                <a:r>
                  <a:rPr lang="en-US" dirty="0" smtClean="0"/>
                  <a:t>More careful considerations:</a:t>
                </a:r>
              </a:p>
              <a:p>
                <a:pPr lvl="1"/>
                <a:r>
                  <a:rPr lang="en-US" dirty="0" smtClean="0"/>
                  <a:t>Only O(n)</a:t>
                </a:r>
                <a:endParaRPr lang="he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90" t="-192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94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B6F1-A553-9744-942F-FF034CD2E94A}" type="slidenum">
              <a:rPr lang="en-US"/>
              <a:pPr/>
              <a:t>29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Analysis of Build Heap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6771" y="1417637"/>
            <a:ext cx="9330771" cy="35266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Assume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accent2"/>
                </a:solidFill>
              </a:rPr>
              <a:t>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= </a:t>
            </a:r>
            <a:r>
              <a:rPr lang="en-US" sz="2800" dirty="0" smtClean="0">
                <a:solidFill>
                  <a:schemeClr val="accent2"/>
                </a:solidFill>
              </a:rPr>
              <a:t>2</a:t>
            </a:r>
            <a:r>
              <a:rPr lang="en-US" sz="2800" baseline="30000" dirty="0" smtClean="0">
                <a:solidFill>
                  <a:schemeClr val="accent2"/>
                </a:solidFill>
              </a:rPr>
              <a:t>h+1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–</a:t>
            </a:r>
            <a:r>
              <a:rPr lang="en-US" sz="2800" dirty="0" smtClean="0">
                <a:solidFill>
                  <a:schemeClr val="accent2"/>
                </a:solidFill>
              </a:rPr>
              <a:t>1 </a:t>
            </a:r>
            <a:r>
              <a:rPr lang="en-US" sz="2800" dirty="0" smtClean="0"/>
              <a:t>where </a:t>
            </a:r>
            <a:r>
              <a:rPr lang="en-US" sz="2800" dirty="0" err="1" smtClean="0"/>
              <a:t>h</a:t>
            </a:r>
            <a:r>
              <a:rPr lang="en-US" sz="2800" dirty="0" smtClean="0"/>
              <a:t> is height of the tree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Thus, level </a:t>
            </a:r>
            <a:r>
              <a:rPr lang="en-US" sz="2400" dirty="0" err="1" smtClean="0"/>
              <a:t>h</a:t>
            </a:r>
            <a:r>
              <a:rPr lang="en-US" sz="2400" dirty="0" smtClean="0"/>
              <a:t> has 2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 nodes but there is nothing to  </a:t>
            </a:r>
            <a:r>
              <a:rPr lang="en-US" sz="2400" dirty="0" err="1" smtClean="0"/>
              <a:t>PercDown</a:t>
            </a:r>
            <a:r>
              <a:rPr lang="en-US" sz="2400" dirty="0" smtClean="0"/>
              <a:t>	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At level h-1 there are 2</a:t>
            </a:r>
            <a:r>
              <a:rPr lang="en-US" sz="2400" baseline="30000" dirty="0" smtClean="0"/>
              <a:t>h-1 </a:t>
            </a:r>
            <a:r>
              <a:rPr lang="en-US" sz="2400" dirty="0" smtClean="0"/>
              <a:t>nodes, each might percolate down 1 level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At level </a:t>
            </a:r>
            <a:r>
              <a:rPr lang="en-US" sz="2400" dirty="0" err="1" smtClean="0"/>
              <a:t>h-j</a:t>
            </a:r>
            <a:r>
              <a:rPr lang="en-US" sz="2400" dirty="0" smtClean="0"/>
              <a:t>, there are 2</a:t>
            </a:r>
            <a:r>
              <a:rPr lang="en-US" sz="2400" baseline="30000" dirty="0" smtClean="0"/>
              <a:t>h –</a:t>
            </a:r>
            <a:r>
              <a:rPr lang="en-US" sz="2400" baseline="30000" dirty="0" err="1" smtClean="0"/>
              <a:t>j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nodes, each might percolate down </a:t>
            </a:r>
            <a:r>
              <a:rPr lang="en-US" sz="2400" dirty="0" err="1" smtClean="0"/>
              <a:t>j</a:t>
            </a:r>
            <a:r>
              <a:rPr lang="en-US" sz="2400" dirty="0" smtClean="0"/>
              <a:t> levels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298846" y="3898654"/>
            <a:ext cx="7138373" cy="1257300"/>
            <a:chOff x="684827" y="3898654"/>
            <a:chExt cx="7138373" cy="12573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4200" y="3898654"/>
              <a:ext cx="4699000" cy="12573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84827" y="4221266"/>
              <a:ext cx="1905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Total Time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65078" y="5155954"/>
            <a:ext cx="108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/>
              <a:t>O(n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3024-EC12-E648-9330-317D0F7D75E1}" type="slidenum">
              <a:rPr lang="en-US"/>
              <a:pPr/>
              <a:t>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Priority Queue ADT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Priority Queue can efficiently do: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FindMin (and DeleteMin)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Insert</a:t>
            </a:r>
          </a:p>
          <a:p>
            <a:pPr>
              <a:lnSpc>
                <a:spcPct val="90000"/>
              </a:lnSpc>
            </a:pPr>
            <a:r>
              <a:rPr lang="en-US" sz="2800"/>
              <a:t>What if we use…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Lists:</a:t>
            </a:r>
            <a:r>
              <a:rPr lang="en-US" sz="2400"/>
              <a:t> If sorted, what is the run time for Insert and FindMin? Unsorted?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Binary Search Trees:</a:t>
            </a:r>
            <a:r>
              <a:rPr lang="en-US" sz="2400"/>
              <a:t> What is the run time for Insert and FindMin?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Hash Tables:</a:t>
            </a:r>
            <a:r>
              <a:rPr lang="en-US" sz="2400"/>
              <a:t> What is the run time for Insert and FindMin? 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B6F1-A553-9744-942F-FF034CD2E94A}" type="slidenum">
              <a:rPr lang="en-US"/>
              <a:pPr/>
              <a:t>30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Analysis of Build Heap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7772400" cy="2773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Assume </a:t>
            </a:r>
            <a:r>
              <a:rPr lang="en-US" sz="2800" dirty="0">
                <a:solidFill>
                  <a:schemeClr val="accent2"/>
                </a:solidFill>
              </a:rPr>
              <a:t>N = 2</a:t>
            </a:r>
            <a:r>
              <a:rPr lang="en-US" sz="2800" baseline="30000" dirty="0">
                <a:solidFill>
                  <a:schemeClr val="accent2"/>
                </a:solidFill>
              </a:rPr>
              <a:t>K</a:t>
            </a:r>
            <a:r>
              <a:rPr lang="en-US" sz="2800" dirty="0">
                <a:solidFill>
                  <a:schemeClr val="accent2"/>
                </a:solidFill>
              </a:rPr>
              <a:t> –1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Level 1: </a:t>
            </a:r>
            <a:r>
              <a:rPr lang="en-US" sz="2400" dirty="0" err="1"/>
              <a:t>k</a:t>
            </a:r>
            <a:r>
              <a:rPr lang="en-US" sz="2400" dirty="0"/>
              <a:t> -1  steps for 1 item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Level 2: </a:t>
            </a:r>
            <a:r>
              <a:rPr lang="en-US" sz="2400" dirty="0" err="1"/>
              <a:t>k</a:t>
            </a:r>
            <a:r>
              <a:rPr lang="en-US" sz="2400" dirty="0"/>
              <a:t> - 2 steps for 2 items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Level 3: </a:t>
            </a:r>
            <a:r>
              <a:rPr lang="en-US" sz="2400" dirty="0" err="1"/>
              <a:t>k</a:t>
            </a:r>
            <a:r>
              <a:rPr lang="en-US" sz="2400" dirty="0"/>
              <a:t> - 3 steps for 4 </a:t>
            </a:r>
            <a:r>
              <a:rPr lang="en-US" sz="2400" dirty="0" smtClean="0"/>
              <a:t>items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Level 4: </a:t>
            </a:r>
            <a:r>
              <a:rPr lang="en-US" sz="2400" dirty="0" err="1" smtClean="0"/>
              <a:t>k</a:t>
            </a:r>
            <a:r>
              <a:rPr lang="en-US" sz="2400" dirty="0" smtClean="0"/>
              <a:t> - 4 steps for 8 items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Level </a:t>
            </a:r>
            <a:r>
              <a:rPr lang="en-US" sz="2400" dirty="0" err="1"/>
              <a:t>i</a:t>
            </a:r>
            <a:r>
              <a:rPr lang="en-US" sz="2400" dirty="0"/>
              <a:t> : </a:t>
            </a:r>
            <a:r>
              <a:rPr lang="en-US" sz="2400" dirty="0" err="1"/>
              <a:t>k</a:t>
            </a:r>
            <a:r>
              <a:rPr lang="en-US" sz="2400" dirty="0"/>
              <a:t> - </a:t>
            </a:r>
            <a:r>
              <a:rPr lang="en-US" sz="2400" dirty="0" err="1"/>
              <a:t>i</a:t>
            </a:r>
            <a:r>
              <a:rPr lang="en-US" sz="2400" dirty="0"/>
              <a:t> steps for 2</a:t>
            </a:r>
            <a:r>
              <a:rPr lang="en-US" sz="2400" baseline="30000" dirty="0"/>
              <a:t>i-1</a:t>
            </a:r>
            <a:r>
              <a:rPr lang="en-US" sz="2400" dirty="0"/>
              <a:t> items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1379538" y="4259263"/>
          <a:ext cx="5005387" cy="1370012"/>
        </p:xfrm>
        <a:graphic>
          <a:graphicData uri="http://schemas.openxmlformats.org/presentationml/2006/ole">
            <p:oleObj spid="_x0000_s49154" name="Equation" r:id="rId3" imgW="2412720" imgH="6602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69EF-F352-8041-86C8-93D6E60D32A3}" type="slidenum">
              <a:rPr lang="en-US"/>
              <a:pPr/>
              <a:t>31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Other Heap Operations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Find(X, H):</a:t>
            </a:r>
            <a:r>
              <a:rPr lang="en-US" sz="2800"/>
              <a:t> Find the element X in heap H of N elements</a:t>
            </a:r>
          </a:p>
          <a:p>
            <a:pPr lvl="1"/>
            <a:r>
              <a:rPr lang="en-US"/>
              <a:t>What is the running time? O(N)</a:t>
            </a:r>
          </a:p>
          <a:p>
            <a:r>
              <a:rPr lang="en-US" sz="2800">
                <a:solidFill>
                  <a:schemeClr val="accent2"/>
                </a:solidFill>
              </a:rPr>
              <a:t>FindMax(H):</a:t>
            </a:r>
            <a:r>
              <a:rPr lang="en-US" sz="2800"/>
              <a:t> Find the maximum element in H</a:t>
            </a:r>
          </a:p>
          <a:p>
            <a:r>
              <a:rPr lang="en-US" sz="2800"/>
              <a:t>Where FindMin is O(1)</a:t>
            </a:r>
          </a:p>
          <a:p>
            <a:pPr lvl="1"/>
            <a:r>
              <a:rPr lang="en-US"/>
              <a:t>What is the running time? O(N)</a:t>
            </a:r>
          </a:p>
          <a:p>
            <a:r>
              <a:rPr lang="en-US" sz="2800">
                <a:solidFill>
                  <a:srgbClr val="FF0000"/>
                </a:solidFill>
              </a:rPr>
              <a:t>We sacrificed performance of these operations in order to get O(1) performance for FindMin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CDF8-4CDB-C34D-9DCE-56220245287F}" type="slidenum">
              <a:rPr lang="en-US"/>
              <a:pPr/>
              <a:t>32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Other Heap Operations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49" y="1600200"/>
            <a:ext cx="8229600" cy="4525963"/>
          </a:xfrm>
        </p:spPr>
        <p:txBody>
          <a:bodyPr/>
          <a:lstStyle/>
          <a:p>
            <a:r>
              <a:rPr lang="en-US" dirty="0" err="1"/>
              <a:t>DecreaseKey(P</a:t>
            </a:r>
            <a:r>
              <a:rPr lang="en-US" dirty="0" err="1" smtClean="0"/>
              <a:t>,Δ,</a:t>
            </a:r>
            <a:r>
              <a:rPr lang="en-US" dirty="0" err="1"/>
              <a:t>H</a:t>
            </a:r>
            <a:r>
              <a:rPr lang="en-US" dirty="0"/>
              <a:t>): Decrease the key value of node at position P by a positive amount</a:t>
            </a:r>
            <a:r>
              <a:rPr lang="en-US" dirty="0" smtClean="0"/>
              <a:t> </a:t>
            </a:r>
            <a:r>
              <a:rPr lang="en-US" dirty="0" err="1" smtClean="0"/>
              <a:t>Δ</a:t>
            </a:r>
            <a:r>
              <a:rPr lang="en-US" dirty="0" smtClean="0">
                <a:sym typeface="Symbol" pitchFamily="-101" charset="2"/>
              </a:rPr>
              <a:t>, </a:t>
            </a:r>
            <a:r>
              <a:rPr lang="en-US" dirty="0">
                <a:sym typeface="Symbol" pitchFamily="-101" charset="2"/>
              </a:rPr>
              <a:t>e.g., to increase priority</a:t>
            </a:r>
          </a:p>
          <a:p>
            <a:pPr lvl="1"/>
            <a:r>
              <a:rPr lang="en-US" dirty="0"/>
              <a:t>First, subtract</a:t>
            </a:r>
            <a:r>
              <a:rPr lang="en-US" dirty="0" smtClean="0"/>
              <a:t> </a:t>
            </a:r>
            <a:r>
              <a:rPr lang="en-US" dirty="0" err="1" smtClean="0"/>
              <a:t>Δ</a:t>
            </a:r>
            <a:r>
              <a:rPr lang="en-US" dirty="0" smtClean="0">
                <a:sym typeface="Symbol" pitchFamily="-101" charset="2"/>
              </a:rPr>
              <a:t> </a:t>
            </a:r>
            <a:r>
              <a:rPr lang="en-US" dirty="0">
                <a:sym typeface="Symbol" pitchFamily="-101" charset="2"/>
              </a:rPr>
              <a:t>from current value at P</a:t>
            </a:r>
          </a:p>
          <a:p>
            <a:pPr lvl="1"/>
            <a:r>
              <a:rPr lang="en-US" dirty="0"/>
              <a:t>Heap order property may be violated</a:t>
            </a:r>
          </a:p>
          <a:p>
            <a:pPr lvl="1"/>
            <a:r>
              <a:rPr lang="en-US" dirty="0">
                <a:sym typeface="Symbol" pitchFamily="-101" charset="2"/>
              </a:rPr>
              <a:t>so p</a:t>
            </a:r>
            <a:r>
              <a:rPr lang="en-US" dirty="0"/>
              <a:t>ercolate up to fix</a:t>
            </a:r>
          </a:p>
          <a:p>
            <a:pPr lvl="1"/>
            <a:r>
              <a:rPr lang="en-US" dirty="0"/>
              <a:t>Running Time: </a:t>
            </a:r>
            <a:r>
              <a:rPr lang="en-US" dirty="0" err="1"/>
              <a:t>O(log</a:t>
            </a:r>
            <a:r>
              <a:rPr lang="en-US" dirty="0"/>
              <a:t> 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5F62-CE9C-2E44-8662-FA8A07986AA9}" type="slidenum">
              <a:rPr lang="en-US"/>
              <a:pPr/>
              <a:t>33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Other Heap Operations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IncreaseKey(P</a:t>
            </a:r>
            <a:r>
              <a:rPr lang="en-US" dirty="0" smtClean="0"/>
              <a:t>, Δ,</a:t>
            </a:r>
            <a:r>
              <a:rPr lang="en-US" dirty="0"/>
              <a:t>H): Increase the key value of node at position P by a positive amount</a:t>
            </a:r>
            <a:r>
              <a:rPr lang="en-US" dirty="0" smtClean="0"/>
              <a:t> </a:t>
            </a:r>
            <a:r>
              <a:rPr lang="en-US" dirty="0" err="1" smtClean="0"/>
              <a:t>Δ</a:t>
            </a:r>
            <a:r>
              <a:rPr lang="en-US" dirty="0" smtClean="0">
                <a:sym typeface="Symbol" pitchFamily="-101" charset="2"/>
              </a:rPr>
              <a:t>, </a:t>
            </a:r>
            <a:r>
              <a:rPr lang="en-US" dirty="0">
                <a:sym typeface="Symbol" pitchFamily="-101" charset="2"/>
              </a:rPr>
              <a:t>e.g., to decrease priority</a:t>
            </a:r>
          </a:p>
          <a:p>
            <a:pPr lvl="1"/>
            <a:r>
              <a:rPr lang="en-US" dirty="0"/>
              <a:t>First, add</a:t>
            </a:r>
            <a:r>
              <a:rPr lang="en-US" dirty="0" smtClean="0"/>
              <a:t> </a:t>
            </a:r>
            <a:r>
              <a:rPr lang="en-US" dirty="0" err="1" smtClean="0"/>
              <a:t>Δ</a:t>
            </a:r>
            <a:r>
              <a:rPr lang="en-US" dirty="0" smtClean="0">
                <a:sym typeface="Symbol" pitchFamily="-101" charset="2"/>
              </a:rPr>
              <a:t> </a:t>
            </a:r>
            <a:r>
              <a:rPr lang="en-US" dirty="0">
                <a:sym typeface="Symbol" pitchFamily="-101" charset="2"/>
              </a:rPr>
              <a:t>to current value at P</a:t>
            </a:r>
          </a:p>
          <a:p>
            <a:pPr lvl="1"/>
            <a:r>
              <a:rPr lang="en-US" dirty="0"/>
              <a:t>Heap order property may be violated</a:t>
            </a:r>
          </a:p>
          <a:p>
            <a:pPr lvl="1"/>
            <a:r>
              <a:rPr lang="en-US" dirty="0">
                <a:sym typeface="Symbol" pitchFamily="-101" charset="2"/>
              </a:rPr>
              <a:t>so p</a:t>
            </a:r>
            <a:r>
              <a:rPr lang="en-US" dirty="0"/>
              <a:t>ercolate down to fix</a:t>
            </a:r>
          </a:p>
          <a:p>
            <a:pPr lvl="1"/>
            <a:r>
              <a:rPr lang="en-US" dirty="0"/>
              <a:t>Running Time: </a:t>
            </a:r>
            <a:r>
              <a:rPr lang="en-US" dirty="0" err="1"/>
              <a:t>O(log</a:t>
            </a:r>
            <a:r>
              <a:rPr lang="en-US" dirty="0"/>
              <a:t> 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162A-10F0-5E4C-9D37-9BFA2A91822B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Other Heap Operations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dirty="0" err="1"/>
              <a:t>Delete(P,H</a:t>
            </a:r>
            <a:r>
              <a:rPr lang="en-US" dirty="0"/>
              <a:t>): E.g. Delete a job waiting in queue that has been preemptively terminated by user</a:t>
            </a:r>
          </a:p>
          <a:p>
            <a:pPr lvl="1"/>
            <a:r>
              <a:rPr lang="en-US" sz="3200" dirty="0"/>
              <a:t>Use </a:t>
            </a:r>
            <a:r>
              <a:rPr lang="en-US" sz="3200" dirty="0" err="1"/>
              <a:t>DecreaseKey(P</a:t>
            </a:r>
            <a:r>
              <a:rPr lang="en-US" sz="3200" smtClean="0"/>
              <a:t>, Δ,</a:t>
            </a:r>
            <a:r>
              <a:rPr lang="en-US" sz="3200"/>
              <a:t>H</a:t>
            </a:r>
            <a:r>
              <a:rPr lang="en-US" sz="3200" dirty="0"/>
              <a:t>) </a:t>
            </a:r>
            <a:r>
              <a:rPr lang="en-US" sz="3200" dirty="0">
                <a:sym typeface="Symbol" pitchFamily="-101" charset="2"/>
              </a:rPr>
              <a:t>followed by </a:t>
            </a:r>
            <a:r>
              <a:rPr lang="en-US" sz="3200" dirty="0" err="1">
                <a:sym typeface="Symbol" pitchFamily="-101" charset="2"/>
              </a:rPr>
              <a:t>DeleteMin</a:t>
            </a:r>
            <a:endParaRPr lang="en-US" sz="3200" dirty="0">
              <a:sym typeface="Symbol" pitchFamily="-101" charset="2"/>
            </a:endParaRPr>
          </a:p>
          <a:p>
            <a:pPr lvl="1"/>
            <a:r>
              <a:rPr lang="en-US" sz="3200" dirty="0">
                <a:sym typeface="Symbol" pitchFamily="-101" charset="2"/>
              </a:rPr>
              <a:t>Running Time: </a:t>
            </a:r>
            <a:r>
              <a:rPr lang="en-US" sz="3200" dirty="0" err="1">
                <a:sym typeface="Symbol" pitchFamily="-101" charset="2"/>
              </a:rPr>
              <a:t>O(log</a:t>
            </a:r>
            <a:r>
              <a:rPr lang="en-US" sz="3200" dirty="0">
                <a:sym typeface="Symbol" pitchFamily="-101" charset="2"/>
              </a:rPr>
              <a:t> 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Heaps -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60A2-4B43-6640-A42D-E16FA5A12B94}" type="slidenum">
              <a:rPr lang="en-US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Other Heap Operations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457200" indent="-457200"/>
            <a:r>
              <a:rPr lang="en-US"/>
              <a:t>Merge(H1,H2): Merge two heaps H1 and H2 of size O(N). H1 and H2 are stored in two arrays. </a:t>
            </a:r>
          </a:p>
          <a:p>
            <a:pPr marL="838200" lvl="1" indent="-381000"/>
            <a:r>
              <a:rPr lang="en-US"/>
              <a:t>Can do O(N) Insert operations: O(N log N) time</a:t>
            </a:r>
          </a:p>
          <a:p>
            <a:pPr marL="838200" lvl="1" indent="-381000"/>
            <a:r>
              <a:rPr lang="en-US"/>
              <a:t>Better: Copy H2 at the end of H1 and use BuildHeap.  Running Time: O(N)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CCB-D111-2645-AC9F-B022E1AD3909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Less flexibility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More </a:t>
            </a:r>
            <a:r>
              <a:rPr lang="en-US" dirty="0">
                <a:solidFill>
                  <a:srgbClr val="FF0000"/>
                </a:solidFill>
              </a:rPr>
              <a:t>speed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Lists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sorted: FindMin is O(1) but Insert is O(N)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not sorted: Insert is O(1) but FindMin is O(N)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Balanced Binary Search Trees</a:t>
            </a:r>
            <a:r>
              <a:rPr lang="en-US" sz="2800"/>
              <a:t> (BSTs)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Insert is O(log N) and FindMin is O(log N)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Hash 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Insert O(1) but no hope for FindMin</a:t>
            </a:r>
          </a:p>
          <a:p>
            <a:pPr>
              <a:lnSpc>
                <a:spcPct val="90000"/>
              </a:lnSpc>
            </a:pPr>
            <a:r>
              <a:rPr lang="en-US" sz="2800"/>
              <a:t>BSTs look good but…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BSTs are efficient for all Finds, not just FindMin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We only need FindMin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EE02-60B9-7542-8D7C-817A45D5B074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Better than a speeding BST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can do better than Balanced Binary Search Trees?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Very limited requirements: Insert, FindMin, DeleteMin</a:t>
            </a:r>
            <a:r>
              <a:rPr lang="en-US">
                <a:solidFill>
                  <a:srgbClr val="FFFF00"/>
                </a:solidFill>
              </a:rPr>
              <a:t>.</a:t>
            </a:r>
            <a:r>
              <a:rPr lang="en-US"/>
              <a:t> The goals are: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FindMin is O(1)</a:t>
            </a:r>
          </a:p>
          <a:p>
            <a:pPr lvl="1">
              <a:lnSpc>
                <a:spcPct val="90000"/>
              </a:lnSpc>
            </a:pPr>
            <a:r>
              <a:rPr lang="en-US"/>
              <a:t>Insert is O(log N)</a:t>
            </a:r>
          </a:p>
          <a:p>
            <a:pPr lvl="1">
              <a:lnSpc>
                <a:spcPct val="90000"/>
              </a:lnSpc>
            </a:pPr>
            <a:r>
              <a:rPr lang="en-US"/>
              <a:t>DeleteMin is O(log N)</a:t>
            </a:r>
          </a:p>
          <a:p>
            <a:pPr>
              <a:lnSpc>
                <a:spcPct val="90000"/>
              </a:lnSpc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6D42-8BF1-CA4F-9724-7DBC1E14C32F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 Heaps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4343400"/>
          </a:xfrm>
        </p:spPr>
        <p:txBody>
          <a:bodyPr/>
          <a:lstStyle/>
          <a:p>
            <a:pPr marL="457200" indent="-457200"/>
            <a:r>
              <a:rPr lang="en-US" sz="2800"/>
              <a:t>A binary heap is a binary tree (NOT a BST) that is:</a:t>
            </a:r>
          </a:p>
          <a:p>
            <a:pPr marL="952500" lvl="1" indent="-381000"/>
            <a:r>
              <a:rPr lang="en-US" sz="2400">
                <a:solidFill>
                  <a:schemeClr val="accent2"/>
                </a:solidFill>
              </a:rPr>
              <a:t>Complete</a:t>
            </a:r>
            <a:r>
              <a:rPr lang="en-US" sz="2400"/>
              <a:t>: the tree is completely filled except possibly the bottom level, which is filled from left to right</a:t>
            </a:r>
          </a:p>
          <a:p>
            <a:pPr marL="952500" lvl="1" indent="-381000"/>
            <a:r>
              <a:rPr lang="en-US" sz="2400">
                <a:solidFill>
                  <a:schemeClr val="accent2"/>
                </a:solidFill>
              </a:rPr>
              <a:t>Satisfies the heap order property</a:t>
            </a:r>
          </a:p>
          <a:p>
            <a:pPr marL="1238250" lvl="2" indent="-381000"/>
            <a:r>
              <a:rPr lang="en-US" sz="2000"/>
              <a:t>every node is less than or equal to its children</a:t>
            </a:r>
          </a:p>
          <a:p>
            <a:pPr marL="1238250" lvl="2" indent="-381000"/>
            <a:r>
              <a:rPr lang="en-US" sz="2000"/>
              <a:t>or every node is greater than or equal to its children</a:t>
            </a:r>
          </a:p>
          <a:p>
            <a:pPr marL="457200" indent="-457200"/>
            <a:r>
              <a:rPr lang="en-US" sz="2800">
                <a:solidFill>
                  <a:schemeClr val="accent2"/>
                </a:solidFill>
              </a:rPr>
              <a:t>The root node is always the smallest node</a:t>
            </a:r>
          </a:p>
          <a:p>
            <a:pPr marL="952500" lvl="1" indent="-381000"/>
            <a:r>
              <a:rPr lang="en-US" sz="2400"/>
              <a:t>or the largest, depending on the heap order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0E73-9682-0D4B-85BA-4830A8104D98}" type="slidenum">
              <a:rPr lang="en-US"/>
              <a:pPr/>
              <a:t>7</a:t>
            </a:fld>
            <a:endParaRPr lang="en-US"/>
          </a:p>
        </p:txBody>
      </p:sp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Heap order property</a:t>
            </a: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2057400"/>
          </a:xfrm>
        </p:spPr>
        <p:txBody>
          <a:bodyPr/>
          <a:lstStyle/>
          <a:p>
            <a:r>
              <a:rPr lang="en-US" sz="2800"/>
              <a:t>A heap provides limited ordering information</a:t>
            </a:r>
          </a:p>
          <a:p>
            <a:r>
              <a:rPr lang="en-US" sz="2800"/>
              <a:t>Each </a:t>
            </a:r>
            <a:r>
              <a:rPr lang="en-US" sz="2800" i="1">
                <a:solidFill>
                  <a:schemeClr val="accent2"/>
                </a:solidFill>
              </a:rPr>
              <a:t>path</a:t>
            </a:r>
            <a:r>
              <a:rPr lang="en-US" sz="2800"/>
              <a:t> is sorted, but the subtrees are not sorted relative to each other</a:t>
            </a:r>
          </a:p>
          <a:p>
            <a:pPr lvl="1"/>
            <a:r>
              <a:rPr lang="en-US" sz="2400"/>
              <a:t>A binary heap is NOT a binary search tree</a:t>
            </a:r>
          </a:p>
        </p:txBody>
      </p:sp>
      <p:sp>
        <p:nvSpPr>
          <p:cNvPr id="104452" name="Oval 1028"/>
          <p:cNvSpPr>
            <a:spLocks noChangeArrowheads="1"/>
          </p:cNvSpPr>
          <p:nvPr/>
        </p:nvSpPr>
        <p:spPr bwMode="auto">
          <a:xfrm>
            <a:off x="1501775" y="424497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3" name="Text Box 1029"/>
          <p:cNvSpPr txBox="1">
            <a:spLocks noChangeArrowheads="1"/>
          </p:cNvSpPr>
          <p:nvPr/>
        </p:nvSpPr>
        <p:spPr bwMode="auto">
          <a:xfrm>
            <a:off x="1506538" y="4187825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04454" name="Line 1030"/>
          <p:cNvSpPr>
            <a:spLocks noChangeShapeType="1"/>
          </p:cNvSpPr>
          <p:nvPr/>
        </p:nvSpPr>
        <p:spPr bwMode="auto">
          <a:xfrm flipH="1">
            <a:off x="1358900" y="4552950"/>
            <a:ext cx="195263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5" name="Line 1031"/>
          <p:cNvSpPr>
            <a:spLocks noChangeShapeType="1"/>
          </p:cNvSpPr>
          <p:nvPr/>
        </p:nvSpPr>
        <p:spPr bwMode="auto">
          <a:xfrm flipH="1" flipV="1">
            <a:off x="1779588" y="4551363"/>
            <a:ext cx="195262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6" name="Oval 1032"/>
          <p:cNvSpPr>
            <a:spLocks noChangeArrowheads="1"/>
          </p:cNvSpPr>
          <p:nvPr/>
        </p:nvSpPr>
        <p:spPr bwMode="auto">
          <a:xfrm>
            <a:off x="1089025" y="485933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7" name="Text Box 1033"/>
          <p:cNvSpPr txBox="1">
            <a:spLocks noChangeArrowheads="1"/>
          </p:cNvSpPr>
          <p:nvPr/>
        </p:nvSpPr>
        <p:spPr bwMode="auto">
          <a:xfrm>
            <a:off x="1093788" y="4802188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04458" name="Oval 1034"/>
          <p:cNvSpPr>
            <a:spLocks noChangeArrowheads="1"/>
          </p:cNvSpPr>
          <p:nvPr/>
        </p:nvSpPr>
        <p:spPr bwMode="auto">
          <a:xfrm>
            <a:off x="1849438" y="484028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9" name="Text Box 1035"/>
          <p:cNvSpPr txBox="1">
            <a:spLocks noChangeArrowheads="1"/>
          </p:cNvSpPr>
          <p:nvPr/>
        </p:nvSpPr>
        <p:spPr bwMode="auto">
          <a:xfrm>
            <a:off x="1854200" y="4783138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4460" name="Oval 1036"/>
          <p:cNvSpPr>
            <a:spLocks noChangeArrowheads="1"/>
          </p:cNvSpPr>
          <p:nvPr/>
        </p:nvSpPr>
        <p:spPr bwMode="auto">
          <a:xfrm>
            <a:off x="779463" y="558958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1" name="Text Box 1037"/>
          <p:cNvSpPr txBox="1">
            <a:spLocks noChangeArrowheads="1"/>
          </p:cNvSpPr>
          <p:nvPr/>
        </p:nvSpPr>
        <p:spPr bwMode="auto">
          <a:xfrm>
            <a:off x="784225" y="5532438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04462" name="Line 1038"/>
          <p:cNvSpPr>
            <a:spLocks noChangeShapeType="1"/>
          </p:cNvSpPr>
          <p:nvPr/>
        </p:nvSpPr>
        <p:spPr bwMode="auto">
          <a:xfrm flipH="1">
            <a:off x="979488" y="5200650"/>
            <a:ext cx="246062" cy="411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3" name="Oval 1039"/>
          <p:cNvSpPr>
            <a:spLocks noChangeArrowheads="1"/>
          </p:cNvSpPr>
          <p:nvPr/>
        </p:nvSpPr>
        <p:spPr bwMode="auto">
          <a:xfrm>
            <a:off x="1274763" y="5608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4" name="Line 1040"/>
          <p:cNvSpPr>
            <a:spLocks noChangeShapeType="1"/>
          </p:cNvSpPr>
          <p:nvPr/>
        </p:nvSpPr>
        <p:spPr bwMode="auto">
          <a:xfrm>
            <a:off x="1255713" y="5210175"/>
            <a:ext cx="144462" cy="411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5" name="Text Box 1041"/>
          <p:cNvSpPr txBox="1">
            <a:spLocks noChangeArrowheads="1"/>
          </p:cNvSpPr>
          <p:nvPr/>
        </p:nvSpPr>
        <p:spPr bwMode="auto">
          <a:xfrm>
            <a:off x="1281113" y="5534025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4466" name="Oval 1042"/>
          <p:cNvSpPr>
            <a:spLocks noChangeArrowheads="1"/>
          </p:cNvSpPr>
          <p:nvPr/>
        </p:nvSpPr>
        <p:spPr bwMode="auto">
          <a:xfrm>
            <a:off x="4532313" y="39655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7" name="Text Box 1043"/>
          <p:cNvSpPr txBox="1">
            <a:spLocks noChangeArrowheads="1"/>
          </p:cNvSpPr>
          <p:nvPr/>
        </p:nvSpPr>
        <p:spPr bwMode="auto">
          <a:xfrm>
            <a:off x="4503738" y="3886200"/>
            <a:ext cx="560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-1</a:t>
            </a:r>
          </a:p>
        </p:txBody>
      </p:sp>
      <p:sp>
        <p:nvSpPr>
          <p:cNvPr id="104468" name="Line 1044"/>
          <p:cNvSpPr>
            <a:spLocks noChangeShapeType="1"/>
          </p:cNvSpPr>
          <p:nvPr/>
        </p:nvSpPr>
        <p:spPr bwMode="auto">
          <a:xfrm flipH="1">
            <a:off x="4389438" y="4273550"/>
            <a:ext cx="195262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9" name="Line 1045"/>
          <p:cNvSpPr>
            <a:spLocks noChangeShapeType="1"/>
          </p:cNvSpPr>
          <p:nvPr/>
        </p:nvSpPr>
        <p:spPr bwMode="auto">
          <a:xfrm flipH="1" flipV="1">
            <a:off x="4810125" y="4271963"/>
            <a:ext cx="195263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0" name="Oval 1046"/>
          <p:cNvSpPr>
            <a:spLocks noChangeArrowheads="1"/>
          </p:cNvSpPr>
          <p:nvPr/>
        </p:nvSpPr>
        <p:spPr bwMode="auto">
          <a:xfrm>
            <a:off x="4119563" y="45799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1" name="Text Box 1047"/>
          <p:cNvSpPr txBox="1">
            <a:spLocks noChangeArrowheads="1"/>
          </p:cNvSpPr>
          <p:nvPr/>
        </p:nvSpPr>
        <p:spPr bwMode="auto">
          <a:xfrm>
            <a:off x="4124325" y="4522788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0</a:t>
            </a:r>
          </a:p>
        </p:txBody>
      </p:sp>
      <p:sp>
        <p:nvSpPr>
          <p:cNvPr id="104472" name="Oval 1048"/>
          <p:cNvSpPr>
            <a:spLocks noChangeArrowheads="1"/>
          </p:cNvSpPr>
          <p:nvPr/>
        </p:nvSpPr>
        <p:spPr bwMode="auto">
          <a:xfrm>
            <a:off x="4879975" y="45608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3" name="Text Box 1049"/>
          <p:cNvSpPr txBox="1">
            <a:spLocks noChangeArrowheads="1"/>
          </p:cNvSpPr>
          <p:nvPr/>
        </p:nvSpPr>
        <p:spPr bwMode="auto">
          <a:xfrm>
            <a:off x="4884738" y="4503738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1</a:t>
            </a:r>
          </a:p>
        </p:txBody>
      </p:sp>
      <p:sp>
        <p:nvSpPr>
          <p:cNvPr id="104474" name="Oval 1050"/>
          <p:cNvSpPr>
            <a:spLocks noChangeArrowheads="1"/>
          </p:cNvSpPr>
          <p:nvPr/>
        </p:nvSpPr>
        <p:spPr bwMode="auto">
          <a:xfrm>
            <a:off x="3810000" y="5310188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5" name="Text Box 1051"/>
          <p:cNvSpPr txBox="1">
            <a:spLocks noChangeArrowheads="1"/>
          </p:cNvSpPr>
          <p:nvPr/>
        </p:nvSpPr>
        <p:spPr bwMode="auto">
          <a:xfrm>
            <a:off x="3814763" y="5253038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0</a:t>
            </a:r>
          </a:p>
        </p:txBody>
      </p:sp>
      <p:sp>
        <p:nvSpPr>
          <p:cNvPr id="104476" name="Line 1052"/>
          <p:cNvSpPr>
            <a:spLocks noChangeShapeType="1"/>
          </p:cNvSpPr>
          <p:nvPr/>
        </p:nvSpPr>
        <p:spPr bwMode="auto">
          <a:xfrm flipH="1">
            <a:off x="4010025" y="4921250"/>
            <a:ext cx="246063" cy="411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7" name="Oval 1053"/>
          <p:cNvSpPr>
            <a:spLocks noChangeArrowheads="1"/>
          </p:cNvSpPr>
          <p:nvPr/>
        </p:nvSpPr>
        <p:spPr bwMode="auto">
          <a:xfrm>
            <a:off x="7527925" y="4265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8" name="Text Box 1054"/>
          <p:cNvSpPr txBox="1">
            <a:spLocks noChangeArrowheads="1"/>
          </p:cNvSpPr>
          <p:nvPr/>
        </p:nvSpPr>
        <p:spPr bwMode="auto">
          <a:xfrm>
            <a:off x="7532688" y="4208463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1</a:t>
            </a:r>
          </a:p>
        </p:txBody>
      </p:sp>
      <p:sp>
        <p:nvSpPr>
          <p:cNvPr id="104479" name="Line 1055"/>
          <p:cNvSpPr>
            <a:spLocks noChangeShapeType="1"/>
          </p:cNvSpPr>
          <p:nvPr/>
        </p:nvSpPr>
        <p:spPr bwMode="auto">
          <a:xfrm flipH="1">
            <a:off x="7385050" y="4573588"/>
            <a:ext cx="195263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0" name="Line 1056"/>
          <p:cNvSpPr>
            <a:spLocks noChangeShapeType="1"/>
          </p:cNvSpPr>
          <p:nvPr/>
        </p:nvSpPr>
        <p:spPr bwMode="auto">
          <a:xfrm flipH="1" flipV="1">
            <a:off x="7805738" y="4572000"/>
            <a:ext cx="195262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1" name="Oval 1057"/>
          <p:cNvSpPr>
            <a:spLocks noChangeArrowheads="1"/>
          </p:cNvSpPr>
          <p:nvPr/>
        </p:nvSpPr>
        <p:spPr bwMode="auto">
          <a:xfrm>
            <a:off x="7115175" y="487997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2" name="Text Box 1058"/>
          <p:cNvSpPr txBox="1">
            <a:spLocks noChangeArrowheads="1"/>
          </p:cNvSpPr>
          <p:nvPr/>
        </p:nvSpPr>
        <p:spPr bwMode="auto">
          <a:xfrm>
            <a:off x="7119938" y="4822825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2</a:t>
            </a:r>
          </a:p>
        </p:txBody>
      </p:sp>
      <p:sp>
        <p:nvSpPr>
          <p:cNvPr id="104483" name="Oval 1059"/>
          <p:cNvSpPr>
            <a:spLocks noChangeArrowheads="1"/>
          </p:cNvSpPr>
          <p:nvPr/>
        </p:nvSpPr>
        <p:spPr bwMode="auto">
          <a:xfrm>
            <a:off x="7875588" y="4860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4" name="Text Box 1060"/>
          <p:cNvSpPr txBox="1">
            <a:spLocks noChangeArrowheads="1"/>
          </p:cNvSpPr>
          <p:nvPr/>
        </p:nvSpPr>
        <p:spPr bwMode="auto">
          <a:xfrm>
            <a:off x="7880350" y="4803775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6</a:t>
            </a:r>
          </a:p>
        </p:txBody>
      </p:sp>
      <p:sp>
        <p:nvSpPr>
          <p:cNvPr id="104485" name="Oval 1061"/>
          <p:cNvSpPr>
            <a:spLocks noChangeArrowheads="1"/>
          </p:cNvSpPr>
          <p:nvPr/>
        </p:nvSpPr>
        <p:spPr bwMode="auto">
          <a:xfrm>
            <a:off x="6805613" y="56102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6" name="Text Box 1062"/>
          <p:cNvSpPr txBox="1">
            <a:spLocks noChangeArrowheads="1"/>
          </p:cNvSpPr>
          <p:nvPr/>
        </p:nvSpPr>
        <p:spPr bwMode="auto">
          <a:xfrm>
            <a:off x="6810375" y="5553075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8</a:t>
            </a:r>
          </a:p>
        </p:txBody>
      </p:sp>
      <p:sp>
        <p:nvSpPr>
          <p:cNvPr id="104487" name="Line 1063"/>
          <p:cNvSpPr>
            <a:spLocks noChangeShapeType="1"/>
          </p:cNvSpPr>
          <p:nvPr/>
        </p:nvSpPr>
        <p:spPr bwMode="auto">
          <a:xfrm flipH="1">
            <a:off x="7005638" y="5221288"/>
            <a:ext cx="246062" cy="41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8" name="Oval 1064"/>
          <p:cNvSpPr>
            <a:spLocks noChangeArrowheads="1"/>
          </p:cNvSpPr>
          <p:nvPr/>
        </p:nvSpPr>
        <p:spPr bwMode="auto">
          <a:xfrm>
            <a:off x="7300913" y="562927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9" name="Line 1065"/>
          <p:cNvSpPr>
            <a:spLocks noChangeShapeType="1"/>
          </p:cNvSpPr>
          <p:nvPr/>
        </p:nvSpPr>
        <p:spPr bwMode="auto">
          <a:xfrm>
            <a:off x="7281863" y="5230813"/>
            <a:ext cx="144462" cy="41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0" name="Text Box 1066"/>
          <p:cNvSpPr txBox="1">
            <a:spLocks noChangeArrowheads="1"/>
          </p:cNvSpPr>
          <p:nvPr/>
        </p:nvSpPr>
        <p:spPr bwMode="auto">
          <a:xfrm>
            <a:off x="7307263" y="5554663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4</a:t>
            </a:r>
          </a:p>
        </p:txBody>
      </p:sp>
      <p:sp>
        <p:nvSpPr>
          <p:cNvPr id="104491" name="Oval 1067"/>
          <p:cNvSpPr>
            <a:spLocks noChangeArrowheads="1"/>
          </p:cNvSpPr>
          <p:nvPr/>
        </p:nvSpPr>
        <p:spPr bwMode="auto">
          <a:xfrm>
            <a:off x="7742238" y="56372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2" name="Text Box 1068"/>
          <p:cNvSpPr txBox="1">
            <a:spLocks noChangeArrowheads="1"/>
          </p:cNvSpPr>
          <p:nvPr/>
        </p:nvSpPr>
        <p:spPr bwMode="auto">
          <a:xfrm>
            <a:off x="7748588" y="5562600"/>
            <a:ext cx="425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01" charset="0"/>
              </a:rPr>
              <a:t>7</a:t>
            </a:r>
          </a:p>
        </p:txBody>
      </p:sp>
      <p:sp>
        <p:nvSpPr>
          <p:cNvPr id="104493" name="Line 1069"/>
          <p:cNvSpPr>
            <a:spLocks noChangeShapeType="1"/>
          </p:cNvSpPr>
          <p:nvPr/>
        </p:nvSpPr>
        <p:spPr bwMode="auto">
          <a:xfrm flipV="1">
            <a:off x="7915275" y="5199063"/>
            <a:ext cx="11112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5" name="Freeform 1071"/>
          <p:cNvSpPr>
            <a:spLocks/>
          </p:cNvSpPr>
          <p:nvPr/>
        </p:nvSpPr>
        <p:spPr bwMode="auto">
          <a:xfrm>
            <a:off x="885825" y="3981450"/>
            <a:ext cx="1196975" cy="2266950"/>
          </a:xfrm>
          <a:custGeom>
            <a:avLst/>
            <a:gdLst/>
            <a:ahLst/>
            <a:cxnLst>
              <a:cxn ang="0">
                <a:pos x="651" y="77"/>
              </a:cxn>
              <a:cxn ang="0">
                <a:pos x="436" y="42"/>
              </a:cxn>
              <a:cxn ang="0">
                <a:pos x="210" y="327"/>
              </a:cxn>
              <a:cxn ang="0">
                <a:pos x="8" y="625"/>
              </a:cxn>
              <a:cxn ang="0">
                <a:pos x="162" y="951"/>
              </a:cxn>
              <a:cxn ang="0">
                <a:pos x="258" y="1335"/>
              </a:cxn>
              <a:cxn ang="0">
                <a:pos x="445" y="1414"/>
              </a:cxn>
              <a:cxn ang="0">
                <a:pos x="573" y="1251"/>
              </a:cxn>
              <a:cxn ang="0">
                <a:pos x="498" y="903"/>
              </a:cxn>
              <a:cxn ang="0">
                <a:pos x="450" y="663"/>
              </a:cxn>
              <a:cxn ang="0">
                <a:pos x="546" y="471"/>
              </a:cxn>
              <a:cxn ang="0">
                <a:pos x="702" y="351"/>
              </a:cxn>
              <a:cxn ang="0">
                <a:pos x="745" y="205"/>
              </a:cxn>
              <a:cxn ang="0">
                <a:pos x="651" y="77"/>
              </a:cxn>
            </a:cxnLst>
            <a:rect l="0" t="0" r="r" b="b"/>
            <a:pathLst>
              <a:path w="754" h="1428">
                <a:moveTo>
                  <a:pt x="651" y="77"/>
                </a:moveTo>
                <a:cubicBezTo>
                  <a:pt x="600" y="48"/>
                  <a:pt x="509" y="0"/>
                  <a:pt x="436" y="42"/>
                </a:cubicBezTo>
                <a:cubicBezTo>
                  <a:pt x="363" y="84"/>
                  <a:pt x="281" y="230"/>
                  <a:pt x="210" y="327"/>
                </a:cubicBezTo>
                <a:cubicBezTo>
                  <a:pt x="139" y="424"/>
                  <a:pt x="16" y="521"/>
                  <a:pt x="8" y="625"/>
                </a:cubicBezTo>
                <a:cubicBezTo>
                  <a:pt x="0" y="729"/>
                  <a:pt x="120" y="833"/>
                  <a:pt x="162" y="951"/>
                </a:cubicBezTo>
                <a:cubicBezTo>
                  <a:pt x="204" y="1069"/>
                  <a:pt x="211" y="1258"/>
                  <a:pt x="258" y="1335"/>
                </a:cubicBezTo>
                <a:cubicBezTo>
                  <a:pt x="305" y="1412"/>
                  <a:pt x="393" y="1428"/>
                  <a:pt x="445" y="1414"/>
                </a:cubicBezTo>
                <a:cubicBezTo>
                  <a:pt x="497" y="1400"/>
                  <a:pt x="564" y="1336"/>
                  <a:pt x="573" y="1251"/>
                </a:cubicBezTo>
                <a:cubicBezTo>
                  <a:pt x="582" y="1166"/>
                  <a:pt x="518" y="1001"/>
                  <a:pt x="498" y="903"/>
                </a:cubicBezTo>
                <a:cubicBezTo>
                  <a:pt x="478" y="805"/>
                  <a:pt x="442" y="735"/>
                  <a:pt x="450" y="663"/>
                </a:cubicBezTo>
                <a:cubicBezTo>
                  <a:pt x="458" y="591"/>
                  <a:pt x="504" y="523"/>
                  <a:pt x="546" y="471"/>
                </a:cubicBezTo>
                <a:cubicBezTo>
                  <a:pt x="588" y="419"/>
                  <a:pt x="669" y="395"/>
                  <a:pt x="702" y="351"/>
                </a:cubicBezTo>
                <a:cubicBezTo>
                  <a:pt x="735" y="307"/>
                  <a:pt x="754" y="251"/>
                  <a:pt x="745" y="205"/>
                </a:cubicBezTo>
                <a:cubicBezTo>
                  <a:pt x="736" y="159"/>
                  <a:pt x="671" y="104"/>
                  <a:pt x="651" y="77"/>
                </a:cubicBezTo>
                <a:close/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6" name="Text Box 1072"/>
          <p:cNvSpPr txBox="1">
            <a:spLocks noChangeArrowheads="1"/>
          </p:cNvSpPr>
          <p:nvPr/>
        </p:nvSpPr>
        <p:spPr bwMode="auto">
          <a:xfrm>
            <a:off x="2254250" y="5791200"/>
            <a:ext cx="455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These are all valid binary heaps (minimum)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31F4-885A-1645-9334-ABEE963F9EF9}" type="slidenum">
              <a:rPr lang="en-US"/>
              <a:pPr/>
              <a:t>8</a:t>
            </a:fld>
            <a:endParaRPr lang="en-US"/>
          </a:p>
        </p:txBody>
      </p:sp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 Heap vs Binary Search Tree</a:t>
            </a:r>
          </a:p>
        </p:txBody>
      </p:sp>
      <p:sp>
        <p:nvSpPr>
          <p:cNvPr id="106500" name="Oval 1028"/>
          <p:cNvSpPr>
            <a:spLocks noChangeArrowheads="1"/>
          </p:cNvSpPr>
          <p:nvPr/>
        </p:nvSpPr>
        <p:spPr bwMode="auto">
          <a:xfrm>
            <a:off x="7072313" y="2576513"/>
            <a:ext cx="547687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94</a:t>
            </a:r>
          </a:p>
        </p:txBody>
      </p:sp>
      <p:sp>
        <p:nvSpPr>
          <p:cNvPr id="106501" name="Oval 1029"/>
          <p:cNvSpPr>
            <a:spLocks noChangeArrowheads="1"/>
          </p:cNvSpPr>
          <p:nvPr/>
        </p:nvSpPr>
        <p:spPr bwMode="auto">
          <a:xfrm>
            <a:off x="6615113" y="3414713"/>
            <a:ext cx="547687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06502" name="Oval 1030"/>
          <p:cNvSpPr>
            <a:spLocks noChangeArrowheads="1"/>
          </p:cNvSpPr>
          <p:nvPr/>
        </p:nvSpPr>
        <p:spPr bwMode="auto">
          <a:xfrm>
            <a:off x="7529513" y="3414713"/>
            <a:ext cx="547687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97</a:t>
            </a:r>
          </a:p>
        </p:txBody>
      </p:sp>
      <p:sp>
        <p:nvSpPr>
          <p:cNvPr id="106503" name="Oval 1031"/>
          <p:cNvSpPr>
            <a:spLocks noChangeArrowheads="1"/>
          </p:cNvSpPr>
          <p:nvPr/>
        </p:nvSpPr>
        <p:spPr bwMode="auto">
          <a:xfrm>
            <a:off x="6149975" y="4405313"/>
            <a:ext cx="547688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6504" name="Oval 1032"/>
          <p:cNvSpPr>
            <a:spLocks noChangeArrowheads="1"/>
          </p:cNvSpPr>
          <p:nvPr/>
        </p:nvSpPr>
        <p:spPr bwMode="auto">
          <a:xfrm>
            <a:off x="7064375" y="4405313"/>
            <a:ext cx="547688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24</a:t>
            </a:r>
          </a:p>
        </p:txBody>
      </p:sp>
      <p:cxnSp>
        <p:nvCxnSpPr>
          <p:cNvPr id="106507" name="AutoShape 1035"/>
          <p:cNvCxnSpPr>
            <a:cxnSpLocks noChangeShapeType="1"/>
            <a:stCxn id="106500" idx="3"/>
            <a:endCxn id="106501" idx="0"/>
          </p:cNvCxnSpPr>
          <p:nvPr/>
        </p:nvCxnSpPr>
        <p:spPr bwMode="auto">
          <a:xfrm flipH="1">
            <a:off x="6889750" y="3043238"/>
            <a:ext cx="26352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508" name="AutoShape 1036"/>
          <p:cNvCxnSpPr>
            <a:cxnSpLocks noChangeShapeType="1"/>
            <a:stCxn id="106500" idx="5"/>
            <a:endCxn id="106502" idx="0"/>
          </p:cNvCxnSpPr>
          <p:nvPr/>
        </p:nvCxnSpPr>
        <p:spPr bwMode="auto">
          <a:xfrm>
            <a:off x="7539038" y="3043238"/>
            <a:ext cx="265112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509" name="AutoShape 1037"/>
          <p:cNvCxnSpPr>
            <a:cxnSpLocks noChangeShapeType="1"/>
            <a:stCxn id="106501" idx="5"/>
            <a:endCxn id="106504" idx="0"/>
          </p:cNvCxnSpPr>
          <p:nvPr/>
        </p:nvCxnSpPr>
        <p:spPr bwMode="auto">
          <a:xfrm>
            <a:off x="7081838" y="3881438"/>
            <a:ext cx="2571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510" name="AutoShape 1038"/>
          <p:cNvCxnSpPr>
            <a:cxnSpLocks noChangeShapeType="1"/>
            <a:stCxn id="106501" idx="3"/>
            <a:endCxn id="106503" idx="0"/>
          </p:cNvCxnSpPr>
          <p:nvPr/>
        </p:nvCxnSpPr>
        <p:spPr bwMode="auto">
          <a:xfrm flipH="1">
            <a:off x="6424613" y="3881438"/>
            <a:ext cx="271462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514" name="Oval 1042"/>
          <p:cNvSpPr>
            <a:spLocks noChangeArrowheads="1"/>
          </p:cNvSpPr>
          <p:nvPr/>
        </p:nvSpPr>
        <p:spPr bwMode="auto">
          <a:xfrm>
            <a:off x="2217738" y="2576513"/>
            <a:ext cx="547687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5</a:t>
            </a:r>
          </a:p>
        </p:txBody>
      </p:sp>
      <p:sp>
        <p:nvSpPr>
          <p:cNvPr id="106515" name="Oval 1043"/>
          <p:cNvSpPr>
            <a:spLocks noChangeArrowheads="1"/>
          </p:cNvSpPr>
          <p:nvPr/>
        </p:nvSpPr>
        <p:spPr bwMode="auto">
          <a:xfrm>
            <a:off x="1760538" y="3414713"/>
            <a:ext cx="547687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10</a:t>
            </a:r>
          </a:p>
        </p:txBody>
      </p:sp>
      <p:sp>
        <p:nvSpPr>
          <p:cNvPr id="106516" name="Oval 1044"/>
          <p:cNvSpPr>
            <a:spLocks noChangeArrowheads="1"/>
          </p:cNvSpPr>
          <p:nvPr/>
        </p:nvSpPr>
        <p:spPr bwMode="auto">
          <a:xfrm>
            <a:off x="2674938" y="3414713"/>
            <a:ext cx="547687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94</a:t>
            </a:r>
          </a:p>
        </p:txBody>
      </p:sp>
      <p:sp>
        <p:nvSpPr>
          <p:cNvPr id="106517" name="Oval 1045"/>
          <p:cNvSpPr>
            <a:spLocks noChangeArrowheads="1"/>
          </p:cNvSpPr>
          <p:nvPr/>
        </p:nvSpPr>
        <p:spPr bwMode="auto">
          <a:xfrm>
            <a:off x="1295400" y="4405313"/>
            <a:ext cx="547688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97</a:t>
            </a:r>
          </a:p>
        </p:txBody>
      </p:sp>
      <p:sp>
        <p:nvSpPr>
          <p:cNvPr id="106518" name="Oval 1046"/>
          <p:cNvSpPr>
            <a:spLocks noChangeArrowheads="1"/>
          </p:cNvSpPr>
          <p:nvPr/>
        </p:nvSpPr>
        <p:spPr bwMode="auto">
          <a:xfrm>
            <a:off x="2209800" y="4405313"/>
            <a:ext cx="547688" cy="5476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01" charset="0"/>
              </a:rPr>
              <a:t>24</a:t>
            </a:r>
          </a:p>
        </p:txBody>
      </p:sp>
      <p:cxnSp>
        <p:nvCxnSpPr>
          <p:cNvPr id="106521" name="AutoShape 1049"/>
          <p:cNvCxnSpPr>
            <a:cxnSpLocks noChangeShapeType="1"/>
            <a:stCxn id="106514" idx="3"/>
            <a:endCxn id="106515" idx="0"/>
          </p:cNvCxnSpPr>
          <p:nvPr/>
        </p:nvCxnSpPr>
        <p:spPr bwMode="auto">
          <a:xfrm flipH="1">
            <a:off x="2035175" y="3043238"/>
            <a:ext cx="26352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522" name="AutoShape 1050"/>
          <p:cNvCxnSpPr>
            <a:cxnSpLocks noChangeShapeType="1"/>
            <a:stCxn id="106514" idx="5"/>
            <a:endCxn id="106516" idx="0"/>
          </p:cNvCxnSpPr>
          <p:nvPr/>
        </p:nvCxnSpPr>
        <p:spPr bwMode="auto">
          <a:xfrm>
            <a:off x="2684463" y="3043238"/>
            <a:ext cx="265112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523" name="AutoShape 1051"/>
          <p:cNvCxnSpPr>
            <a:cxnSpLocks noChangeShapeType="1"/>
            <a:stCxn id="106515" idx="5"/>
            <a:endCxn id="106518" idx="0"/>
          </p:cNvCxnSpPr>
          <p:nvPr/>
        </p:nvCxnSpPr>
        <p:spPr bwMode="auto">
          <a:xfrm>
            <a:off x="2227263" y="3881438"/>
            <a:ext cx="2571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6524" name="AutoShape 1052"/>
          <p:cNvCxnSpPr>
            <a:cxnSpLocks noChangeShapeType="1"/>
            <a:stCxn id="106515" idx="3"/>
            <a:endCxn id="106517" idx="0"/>
          </p:cNvCxnSpPr>
          <p:nvPr/>
        </p:nvCxnSpPr>
        <p:spPr bwMode="auto">
          <a:xfrm flipH="1">
            <a:off x="1570038" y="3881438"/>
            <a:ext cx="271462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527" name="Text Box 1055"/>
          <p:cNvSpPr txBox="1">
            <a:spLocks noChangeArrowheads="1"/>
          </p:cNvSpPr>
          <p:nvPr/>
        </p:nvSpPr>
        <p:spPr bwMode="auto">
          <a:xfrm>
            <a:off x="1422400" y="1828800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Binary Heap</a:t>
            </a:r>
          </a:p>
        </p:txBody>
      </p:sp>
      <p:sp>
        <p:nvSpPr>
          <p:cNvPr id="106528" name="Text Box 1056"/>
          <p:cNvSpPr txBox="1">
            <a:spLocks noChangeArrowheads="1"/>
          </p:cNvSpPr>
          <p:nvPr/>
        </p:nvSpPr>
        <p:spPr bwMode="auto">
          <a:xfrm>
            <a:off x="5776913" y="1828800"/>
            <a:ext cx="281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Binary Search Tree</a:t>
            </a:r>
          </a:p>
        </p:txBody>
      </p:sp>
      <p:sp>
        <p:nvSpPr>
          <p:cNvPr id="106529" name="Text Box 1057"/>
          <p:cNvSpPr txBox="1">
            <a:spLocks noChangeArrowheads="1"/>
          </p:cNvSpPr>
          <p:nvPr/>
        </p:nvSpPr>
        <p:spPr bwMode="auto">
          <a:xfrm>
            <a:off x="4876800" y="5349875"/>
            <a:ext cx="3690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/>
              <a:t>Parent is greater than left </a:t>
            </a:r>
          </a:p>
          <a:p>
            <a:r>
              <a:rPr lang="en-US" sz="2400"/>
              <a:t>child, less than right child</a:t>
            </a:r>
          </a:p>
        </p:txBody>
      </p:sp>
      <p:sp>
        <p:nvSpPr>
          <p:cNvPr id="106530" name="Text Box 1058"/>
          <p:cNvSpPr txBox="1">
            <a:spLocks noChangeArrowheads="1"/>
          </p:cNvSpPr>
          <p:nvPr/>
        </p:nvSpPr>
        <p:spPr bwMode="auto">
          <a:xfrm>
            <a:off x="762000" y="5349875"/>
            <a:ext cx="3370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/>
              <a:t>Parent is less than both</a:t>
            </a:r>
          </a:p>
          <a:p>
            <a:r>
              <a:rPr lang="en-US" sz="2400"/>
              <a:t>left and right children</a:t>
            </a:r>
          </a:p>
        </p:txBody>
      </p:sp>
      <p:sp>
        <p:nvSpPr>
          <p:cNvPr id="106532" name="AutoShape 1060"/>
          <p:cNvSpPr>
            <a:spLocks noChangeArrowheads="1"/>
          </p:cNvSpPr>
          <p:nvPr/>
        </p:nvSpPr>
        <p:spPr bwMode="auto">
          <a:xfrm>
            <a:off x="4876800" y="3789363"/>
            <a:ext cx="1370013" cy="793750"/>
          </a:xfrm>
          <a:prstGeom prst="wedgeEllipseCallout">
            <a:avLst>
              <a:gd name="adj1" fmla="val 42815"/>
              <a:gd name="adj2" fmla="val 82977"/>
            </a:avLst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min value</a:t>
            </a:r>
            <a:endParaRPr lang="en-US" sz="2400"/>
          </a:p>
        </p:txBody>
      </p:sp>
      <p:sp>
        <p:nvSpPr>
          <p:cNvPr id="106533" name="AutoShape 1061"/>
          <p:cNvSpPr>
            <a:spLocks noChangeArrowheads="1"/>
          </p:cNvSpPr>
          <p:nvPr/>
        </p:nvSpPr>
        <p:spPr bwMode="auto">
          <a:xfrm>
            <a:off x="3124200" y="2286000"/>
            <a:ext cx="1447800" cy="447675"/>
          </a:xfrm>
          <a:prstGeom prst="wedgeEllipseCallout">
            <a:avLst>
              <a:gd name="adj1" fmla="val -75546"/>
              <a:gd name="adj2" fmla="val 64185"/>
            </a:avLst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min value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4B01-7722-9C4B-B7AD-0308297621B1}" type="slidenum">
              <a:rPr lang="en-US"/>
              <a:pPr/>
              <a:t>9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/>
              <a:t>A binary heap is a complete tree</a:t>
            </a:r>
          </a:p>
          <a:p>
            <a:pPr lvl="1"/>
            <a:r>
              <a:rPr lang="en-US"/>
              <a:t>All nodes are in use except for possibly the right end of the bottom row</a:t>
            </a: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3276600" y="3657600"/>
            <a:ext cx="1971675" cy="1600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048000" y="4419600"/>
            <a:ext cx="14478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2052</Words>
  <Application>Microsoft Macintosh PowerPoint</Application>
  <PresentationFormat>On-screen Show (4:3)</PresentationFormat>
  <Paragraphs>558</Paragraphs>
  <Slides>35</Slides>
  <Notes>0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Binary Heaps</vt:lpstr>
      <vt:lpstr>Revisiting FindMin</vt:lpstr>
      <vt:lpstr>Priority Queue ADT </vt:lpstr>
      <vt:lpstr>Less flexibility  More speed</vt:lpstr>
      <vt:lpstr>Better than a speeding BST</vt:lpstr>
      <vt:lpstr>Binary Heaps</vt:lpstr>
      <vt:lpstr>Heap order property</vt:lpstr>
      <vt:lpstr>Binary Heap vs Binary Search Tree</vt:lpstr>
      <vt:lpstr>Structure property</vt:lpstr>
      <vt:lpstr>Examples</vt:lpstr>
      <vt:lpstr>Array Implementation of Heaps (Implicit Pointers)</vt:lpstr>
      <vt:lpstr>FindMin and DeleteMin</vt:lpstr>
      <vt:lpstr>DeleteMin</vt:lpstr>
      <vt:lpstr>Maintain the Structure Property</vt:lpstr>
      <vt:lpstr>Maintain the Heap Property</vt:lpstr>
      <vt:lpstr>DeleteMin: Percolate Down</vt:lpstr>
      <vt:lpstr>Percolate Down</vt:lpstr>
      <vt:lpstr>DeleteMin: Run Time Analysis</vt:lpstr>
      <vt:lpstr>Insert</vt:lpstr>
      <vt:lpstr>Maintain the Structure Property</vt:lpstr>
      <vt:lpstr>Maintain the Heap Property</vt:lpstr>
      <vt:lpstr>Insert: Percolate Up</vt:lpstr>
      <vt:lpstr>Insert: Done</vt:lpstr>
      <vt:lpstr>Binary Heap Analysis</vt:lpstr>
      <vt:lpstr>Build Heap</vt:lpstr>
      <vt:lpstr>Build Heap</vt:lpstr>
      <vt:lpstr>Build Heap</vt:lpstr>
      <vt:lpstr>Time Complexity</vt:lpstr>
      <vt:lpstr>Analysis of Build Heap</vt:lpstr>
      <vt:lpstr>Analysis of Build Heap</vt:lpstr>
      <vt:lpstr>Other Heap Operations</vt:lpstr>
      <vt:lpstr>Other Heap Operations</vt:lpstr>
      <vt:lpstr>Other Heap Operations</vt:lpstr>
      <vt:lpstr>Other Heap Operations</vt:lpstr>
      <vt:lpstr>Other Heap Operations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Heaps</dc:title>
  <dc:creator>Shweta Agrawal</dc:creator>
  <cp:lastModifiedBy>Shweta Agrawal</cp:lastModifiedBy>
  <cp:revision>14</cp:revision>
  <dcterms:created xsi:type="dcterms:W3CDTF">2014-09-23T04:25:27Z</dcterms:created>
  <dcterms:modified xsi:type="dcterms:W3CDTF">2014-09-23T05:23:37Z</dcterms:modified>
</cp:coreProperties>
</file>