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9" r:id="rId9"/>
    <p:sldId id="262" r:id="rId10"/>
    <p:sldId id="263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embeddedFontLst>
    <p:embeddedFont>
      <p:font typeface="Gill Sans MT" panose="020B0502020104020203" pitchFamily="34" charset="0"/>
      <p:regular r:id="rId28"/>
      <p:bold r:id="rId29"/>
      <p:italic r:id="rId30"/>
      <p:boldItalic r:id="rId31"/>
    </p:embeddedFont>
    <p:embeddedFont>
      <p:font typeface="PMingLiU" panose="02020500000000000000" pitchFamily="18" charset="-120"/>
      <p:regular r:id="rId32"/>
    </p:embeddedFont>
    <p:embeddedFont>
      <p:font typeface="cmsy10" panose="020B0604020202020204"/>
      <p:regular r:id="rId33"/>
    </p:embeddedFont>
    <p:embeddedFont>
      <p:font typeface="Comic Sans MS" panose="030F0702030302020204" pitchFamily="66" charset="0"/>
      <p:regular r:id="rId34"/>
      <p:bold r:id="rId35"/>
      <p:italic r:id="rId36"/>
      <p:boldItalic r:id="rId37"/>
    </p:embeddedFont>
  </p:embeddedFontLst>
  <p:custDataLst>
    <p:tags r:id="rId38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PMingLiU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PMingLiU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PMingLiU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PMingLiU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PMingLiU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PMingLiU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PMingLiU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PMingLiU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PMingLiU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66"/>
    <a:srgbClr val="00FF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35" d="100"/>
          <a:sy n="35" d="100"/>
        </p:scale>
        <p:origin x="932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font" Target="fonts/font10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F2E4E68A-75EF-4141-BFD3-8B6F58DADF7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2621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FD740-CB58-4424-8967-5FE54FBCFDD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7353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BA8A5-C5D4-4B58-A869-0B9A9118020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774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FBCA8-000E-4E0D-B455-E42D007FF9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164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54FD7-5479-47B5-8484-4B8B4697D6B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935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EA56B-70AE-4CD6-AEC6-8BD8056027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6051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8DCC6-FD6C-4BF0-BBC9-847981AF1EC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782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84EAB-E081-4602-8291-4973830DD95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138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05321-6E85-4A15-B662-24707C91AD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26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92BD7-56FB-4138-9E09-9986EB0EB87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528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CB62E-C240-4D73-882C-B7AF9E08C08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594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23BB0-0F8F-40C2-825F-FAFC2413C01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807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B7BFAE6-0AD8-4E0E-B211-994571AE24D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PMingLiU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8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image" Target="../media/image7.png"/><Relationship Id="rId5" Type="http://schemas.openxmlformats.org/officeDocument/2006/relationships/tags" Target="../tags/tag8.xml"/><Relationship Id="rId10" Type="http://schemas.openxmlformats.org/officeDocument/2006/relationships/image" Target="../media/image6.png"/><Relationship Id="rId4" Type="http://schemas.openxmlformats.org/officeDocument/2006/relationships/tags" Target="../tags/tag7.xml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12.xml"/><Relationship Id="rId7" Type="http://schemas.openxmlformats.org/officeDocument/2006/relationships/image" Target="../media/image12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1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3.xml"/><Relationship Id="rId9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16.xml"/><Relationship Id="rId7" Type="http://schemas.openxmlformats.org/officeDocument/2006/relationships/image" Target="../media/image12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11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7.xml"/><Relationship Id="rId9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tags" Target="../tags/tag20.xml"/><Relationship Id="rId7" Type="http://schemas.openxmlformats.org/officeDocument/2006/relationships/image" Target="../media/image17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16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1.xml"/><Relationship Id="rId9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tags" Target="../tags/tag24.xml"/><Relationship Id="rId7" Type="http://schemas.openxmlformats.org/officeDocument/2006/relationships/image" Target="../media/image16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3.png"/><Relationship Id="rId5" Type="http://schemas.openxmlformats.org/officeDocument/2006/relationships/tags" Target="../tags/tag26.xml"/><Relationship Id="rId10" Type="http://schemas.openxmlformats.org/officeDocument/2006/relationships/image" Target="../media/image22.png"/><Relationship Id="rId4" Type="http://schemas.openxmlformats.org/officeDocument/2006/relationships/tags" Target="../tags/tag25.xml"/><Relationship Id="rId9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image" Target="../media/image24.png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image" Target="../media/image24.png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image" Target="../media/image24.png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3779838" y="2220913"/>
            <a:ext cx="1612900" cy="28638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 rot="2504122">
            <a:off x="2843213" y="2509838"/>
            <a:ext cx="2046287" cy="1638300"/>
          </a:xfrm>
          <a:prstGeom prst="ellipse">
            <a:avLst/>
          </a:prstGeom>
          <a:solidFill>
            <a:srgbClr val="33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 rot="-1455843">
            <a:off x="3995738" y="2581275"/>
            <a:ext cx="2305050" cy="16383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50825" y="549275"/>
            <a:ext cx="8534400" cy="914400"/>
          </a:xfrm>
          <a:noFill/>
          <a:ln/>
        </p:spPr>
        <p:txBody>
          <a:bodyPr/>
          <a:lstStyle/>
          <a:p>
            <a:r>
              <a:rPr lang="en-US" altLang="zh-TW">
                <a:latin typeface="Gill Sans MT" pitchFamily="34" charset="0"/>
              </a:rPr>
              <a:t>Inclusion-Exclusion Principle</a:t>
            </a:r>
          </a:p>
        </p:txBody>
      </p:sp>
      <p:sp>
        <p:nvSpPr>
          <p:cNvPr id="2062" name="Oval 14" descr="5%"/>
          <p:cNvSpPr>
            <a:spLocks noChangeArrowheads="1"/>
          </p:cNvSpPr>
          <p:nvPr/>
        </p:nvSpPr>
        <p:spPr bwMode="auto">
          <a:xfrm>
            <a:off x="2771775" y="3228975"/>
            <a:ext cx="1944688" cy="1512888"/>
          </a:xfrm>
          <a:prstGeom prst="ellipse">
            <a:avLst/>
          </a:prstGeom>
          <a:pattFill prst="pct5">
            <a:fgClr>
              <a:schemeClr val="folHlink">
                <a:alpha val="50000"/>
              </a:schemeClr>
            </a:fgClr>
            <a:bgClr>
              <a:schemeClr val="folHlink">
                <a:alpha val="50000"/>
              </a:schemeClr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Oval 15" descr="5%"/>
          <p:cNvSpPr>
            <a:spLocks noChangeArrowheads="1"/>
          </p:cNvSpPr>
          <p:nvPr/>
        </p:nvSpPr>
        <p:spPr bwMode="auto">
          <a:xfrm rot="595632">
            <a:off x="4279900" y="3171825"/>
            <a:ext cx="2159000" cy="1582738"/>
          </a:xfrm>
          <a:prstGeom prst="ellipse">
            <a:avLst/>
          </a:prstGeom>
          <a:pattFill prst="pct5">
            <a:fgClr>
              <a:srgbClr val="660066">
                <a:alpha val="50000"/>
              </a:srgbClr>
            </a:fgClr>
            <a:bgClr>
              <a:srgbClr val="660066">
                <a:alpha val="50000"/>
              </a:srgbClr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1979613" y="3141663"/>
            <a:ext cx="5329237" cy="865187"/>
          </a:xfrm>
          <a:prstGeom prst="ellipse">
            <a:avLst/>
          </a:prstGeom>
          <a:gradFill rotWithShape="1">
            <a:gsLst>
              <a:gs pos="0">
                <a:srgbClr val="003366">
                  <a:alpha val="30000"/>
                </a:srgbClr>
              </a:gs>
              <a:gs pos="100000">
                <a:srgbClr val="003366">
                  <a:gamma/>
                  <a:shade val="46275"/>
                  <a:invGamma/>
                  <a:alpha val="30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2555875" y="476250"/>
            <a:ext cx="402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Inclusion-Exclusion (n sets)</a:t>
            </a:r>
          </a:p>
        </p:txBody>
      </p:sp>
      <p:grpSp>
        <p:nvGrpSpPr>
          <p:cNvPr id="38932" name="Group 20"/>
          <p:cNvGrpSpPr>
            <a:grpSpLocks/>
          </p:cNvGrpSpPr>
          <p:nvPr/>
        </p:nvGrpSpPr>
        <p:grpSpPr bwMode="auto">
          <a:xfrm>
            <a:off x="5795963" y="1430338"/>
            <a:ext cx="2520950" cy="1711325"/>
            <a:chOff x="1247" y="1762"/>
            <a:chExt cx="3357" cy="1804"/>
          </a:xfrm>
        </p:grpSpPr>
        <p:sp>
          <p:nvSpPr>
            <p:cNvPr id="38924" name="Oval 12"/>
            <p:cNvSpPr>
              <a:spLocks noChangeArrowheads="1"/>
            </p:cNvSpPr>
            <p:nvPr/>
          </p:nvSpPr>
          <p:spPr bwMode="auto">
            <a:xfrm>
              <a:off x="2381" y="1762"/>
              <a:ext cx="1016" cy="180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5" name="Oval 13"/>
            <p:cNvSpPr>
              <a:spLocks noChangeArrowheads="1"/>
            </p:cNvSpPr>
            <p:nvPr/>
          </p:nvSpPr>
          <p:spPr bwMode="auto">
            <a:xfrm rot="2504122">
              <a:off x="1791" y="1944"/>
              <a:ext cx="1289" cy="1032"/>
            </a:xfrm>
            <a:prstGeom prst="ellipse">
              <a:avLst/>
            </a:prstGeom>
            <a:solidFill>
              <a:srgbClr val="33CCFF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38926" name="Oval 14"/>
            <p:cNvSpPr>
              <a:spLocks noChangeArrowheads="1"/>
            </p:cNvSpPr>
            <p:nvPr/>
          </p:nvSpPr>
          <p:spPr bwMode="auto">
            <a:xfrm rot="-1455843">
              <a:off x="2517" y="1989"/>
              <a:ext cx="1452" cy="1032"/>
            </a:xfrm>
            <a:prstGeom prst="ellipse">
              <a:avLst/>
            </a:prstGeom>
            <a:solidFill>
              <a:srgbClr val="CC0000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38927" name="Oval 15" descr="5%"/>
            <p:cNvSpPr>
              <a:spLocks noChangeArrowheads="1"/>
            </p:cNvSpPr>
            <p:nvPr/>
          </p:nvSpPr>
          <p:spPr bwMode="auto">
            <a:xfrm>
              <a:off x="1746" y="2397"/>
              <a:ext cx="1225" cy="953"/>
            </a:xfrm>
            <a:prstGeom prst="ellipse">
              <a:avLst/>
            </a:prstGeom>
            <a:pattFill prst="pct5">
              <a:fgClr>
                <a:schemeClr val="folHlink">
                  <a:alpha val="50000"/>
                </a:schemeClr>
              </a:fgClr>
              <a:bgClr>
                <a:schemeClr val="folHlink">
                  <a:alpha val="50000"/>
                </a:schemeClr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8" name="Oval 16" descr="5%"/>
            <p:cNvSpPr>
              <a:spLocks noChangeArrowheads="1"/>
            </p:cNvSpPr>
            <p:nvPr/>
          </p:nvSpPr>
          <p:spPr bwMode="auto">
            <a:xfrm rot="595632">
              <a:off x="2696" y="2361"/>
              <a:ext cx="1360" cy="997"/>
            </a:xfrm>
            <a:prstGeom prst="ellipse">
              <a:avLst/>
            </a:prstGeom>
            <a:pattFill prst="pct5">
              <a:fgClr>
                <a:srgbClr val="660066">
                  <a:alpha val="50000"/>
                </a:srgbClr>
              </a:fgClr>
              <a:bgClr>
                <a:srgbClr val="660066">
                  <a:alpha val="50000"/>
                </a:srgbClr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1" name="Oval 19"/>
            <p:cNvSpPr>
              <a:spLocks noChangeArrowheads="1"/>
            </p:cNvSpPr>
            <p:nvPr/>
          </p:nvSpPr>
          <p:spPr bwMode="auto">
            <a:xfrm>
              <a:off x="1247" y="2341"/>
              <a:ext cx="3357" cy="545"/>
            </a:xfrm>
            <a:prstGeom prst="ellipse">
              <a:avLst/>
            </a:prstGeom>
            <a:gradFill rotWithShape="1">
              <a:gsLst>
                <a:gs pos="0">
                  <a:srgbClr val="003366">
                    <a:alpha val="30000"/>
                  </a:srgbClr>
                </a:gs>
                <a:gs pos="100000">
                  <a:srgbClr val="003366">
                    <a:gamma/>
                    <a:shade val="46275"/>
                    <a:invGamma/>
                    <a:alpha val="30000"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533400" y="1628775"/>
            <a:ext cx="56229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kumimoji="0" lang="en-US" altLang="en-US">
                <a:latin typeface="Gill Sans MT" pitchFamily="34" charset="0"/>
              </a:rPr>
              <a:t>       sum of sizes of all single sets</a:t>
            </a:r>
          </a:p>
          <a:p>
            <a:r>
              <a:rPr kumimoji="0" lang="en-US" altLang="en-US">
                <a:latin typeface="Gill Sans MT" pitchFamily="34" charset="0"/>
              </a:rPr>
              <a:t>	–	sum of sizes of all 2-set intersections</a:t>
            </a:r>
          </a:p>
          <a:p>
            <a:r>
              <a:rPr kumimoji="0" lang="en-US" altLang="en-US">
                <a:latin typeface="Gill Sans MT" pitchFamily="34" charset="0"/>
              </a:rPr>
              <a:t>	+	sum of sizes of all 3-set intersections</a:t>
            </a:r>
          </a:p>
          <a:p>
            <a:r>
              <a:rPr kumimoji="0" lang="en-US" altLang="en-US">
                <a:latin typeface="Gill Sans MT" pitchFamily="34" charset="0"/>
              </a:rPr>
              <a:t>	–	sum of sizes of all 4-set intersections</a:t>
            </a:r>
          </a:p>
          <a:p>
            <a:r>
              <a:rPr kumimoji="0" lang="en-US" altLang="en-US">
                <a:latin typeface="Gill Sans MT" pitchFamily="34" charset="0"/>
              </a:rPr>
              <a:t>	…</a:t>
            </a:r>
          </a:p>
          <a:p>
            <a:r>
              <a:rPr kumimoji="0" lang="en-US" altLang="en-US">
                <a:latin typeface="Gill Sans MT" pitchFamily="34" charset="0"/>
              </a:rPr>
              <a:t>	+	(–1)</a:t>
            </a:r>
            <a:r>
              <a:rPr kumimoji="0" lang="en-US" altLang="en-US" i="1" baseline="30000">
                <a:latin typeface="Gill Sans MT" pitchFamily="34" charset="0"/>
              </a:rPr>
              <a:t>n</a:t>
            </a:r>
            <a:r>
              <a:rPr kumimoji="0" lang="en-US" altLang="en-US" baseline="30000">
                <a:latin typeface="Gill Sans MT" pitchFamily="34" charset="0"/>
              </a:rPr>
              <a:t>+1 </a:t>
            </a:r>
            <a:r>
              <a:rPr kumimoji="0" lang="en-US" altLang="en-US">
                <a:latin typeface="Gill Sans MT" pitchFamily="34" charset="0"/>
              </a:rPr>
              <a:t>× sum of sizes of intersections of all </a:t>
            </a:r>
            <a:r>
              <a:rPr kumimoji="0" lang="en-US" altLang="en-US" i="1">
                <a:latin typeface="Gill Sans MT" pitchFamily="34" charset="0"/>
              </a:rPr>
              <a:t>n</a:t>
            </a:r>
            <a:r>
              <a:rPr kumimoji="0" lang="en-US" altLang="en-US">
                <a:latin typeface="Gill Sans MT" pitchFamily="34" charset="0"/>
              </a:rPr>
              <a:t> sets</a:t>
            </a:r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971550" y="1231900"/>
            <a:ext cx="2806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000">
                <a:solidFill>
                  <a:srgbClr val="000000"/>
                </a:solidFill>
              </a:rPr>
              <a:t>|A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1</a:t>
            </a:r>
            <a:r>
              <a:rPr kumimoji="0" lang="en-US" altLang="en-US" sz="2000">
                <a:solidFill>
                  <a:srgbClr val="000000"/>
                </a:solidFill>
              </a:rPr>
              <a:t>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2</a:t>
            </a:r>
            <a:r>
              <a:rPr kumimoji="0" lang="en-US" altLang="en-US" sz="2000">
                <a:solidFill>
                  <a:srgbClr val="000000"/>
                </a:solidFill>
              </a:rPr>
              <a:t>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3</a:t>
            </a:r>
            <a:r>
              <a:rPr kumimoji="0" lang="en-US" altLang="en-US" sz="2000">
                <a:solidFill>
                  <a:srgbClr val="000000"/>
                </a:solidFill>
              </a:rPr>
              <a:t>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…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n</a:t>
            </a:r>
            <a:r>
              <a:rPr kumimoji="0" lang="en-US" altLang="en-US" sz="2000">
                <a:solidFill>
                  <a:srgbClr val="000000"/>
                </a:solidFill>
              </a:rPr>
              <a:t>|</a:t>
            </a:r>
            <a:endParaRPr kumimoji="0" lang="en-US" altLang="zh-TW" sz="2000">
              <a:solidFill>
                <a:srgbClr val="000000"/>
              </a:solidFill>
            </a:endParaRP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971550" y="3644900"/>
            <a:ext cx="5983288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want to show that every element is counted exactly once.</a:t>
            </a:r>
          </a:p>
        </p:txBody>
      </p:sp>
      <p:sp>
        <p:nvSpPr>
          <p:cNvPr id="38938" name="Oval 26"/>
          <p:cNvSpPr>
            <a:spLocks noChangeArrowheads="1"/>
          </p:cNvSpPr>
          <p:nvPr/>
        </p:nvSpPr>
        <p:spPr bwMode="auto">
          <a:xfrm>
            <a:off x="6950075" y="2276475"/>
            <a:ext cx="142875" cy="1428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971550" y="4149725"/>
            <a:ext cx="7292975" cy="4064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Consider an element which belongs to exactly k sets, say </a:t>
            </a:r>
            <a:r>
              <a:rPr kumimoji="0" lang="en-US" altLang="en-US" sz="2000">
                <a:solidFill>
                  <a:srgbClr val="000000"/>
                </a:solidFill>
              </a:rPr>
              <a:t>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1</a:t>
            </a:r>
            <a:r>
              <a:rPr kumimoji="0" lang="en-US" altLang="en-US" sz="2000">
                <a:solidFill>
                  <a:srgbClr val="000000"/>
                </a:solidFill>
              </a:rPr>
              <a:t>, 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, </a:t>
            </a:r>
            <a:r>
              <a:rPr kumimoji="0" lang="en-US" altLang="en-US" sz="2000">
                <a:solidFill>
                  <a:srgbClr val="000000"/>
                </a:solidFill>
              </a:rPr>
              <a:t>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3</a:t>
            </a:r>
            <a:r>
              <a:rPr kumimoji="0" lang="en-US" altLang="en-US">
                <a:solidFill>
                  <a:srgbClr val="000000"/>
                </a:solidFill>
              </a:rPr>
              <a:t>, …, </a:t>
            </a:r>
            <a:r>
              <a:rPr kumimoji="0" lang="en-US" altLang="en-US" sz="2000">
                <a:solidFill>
                  <a:srgbClr val="000000"/>
                </a:solidFill>
              </a:rPr>
              <a:t>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k</a:t>
            </a:r>
            <a:r>
              <a:rPr lang="en-US" altLang="zh-TW"/>
              <a:t>.</a:t>
            </a:r>
          </a:p>
        </p:txBody>
      </p:sp>
      <p:sp>
        <p:nvSpPr>
          <p:cNvPr id="38940" name="Line 28"/>
          <p:cNvSpPr>
            <a:spLocks noChangeShapeType="1"/>
          </p:cNvSpPr>
          <p:nvPr/>
        </p:nvSpPr>
        <p:spPr bwMode="auto">
          <a:xfrm flipH="1" flipV="1">
            <a:off x="7019925" y="2420938"/>
            <a:ext cx="142875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971550" y="4791075"/>
            <a:ext cx="703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the formula, such an element is counted the following number of times:</a:t>
            </a:r>
          </a:p>
        </p:txBody>
      </p:sp>
      <p:pic>
        <p:nvPicPr>
          <p:cNvPr id="38942" name="Picture 3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300663"/>
            <a:ext cx="5761037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44" name="Picture 3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516563"/>
            <a:ext cx="506412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45" name="Text Box 33"/>
          <p:cNvSpPr txBox="1">
            <a:spLocks noChangeArrowheads="1"/>
          </p:cNvSpPr>
          <p:nvPr/>
        </p:nvSpPr>
        <p:spPr bwMode="auto">
          <a:xfrm>
            <a:off x="1042988" y="6237288"/>
            <a:ext cx="7659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Therefore each element is counted exactly once, and thus the formula is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7" grpId="0" animBg="1"/>
      <p:bldP spid="38938" grpId="0" animBg="1"/>
      <p:bldP spid="38939" grpId="0" animBg="1"/>
      <p:bldP spid="38940" grpId="0" animBg="1"/>
      <p:bldP spid="38941" grpId="0"/>
      <p:bldP spid="389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555875" y="476250"/>
            <a:ext cx="402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Inclusion-Exclusion (n sets)</a:t>
            </a:r>
          </a:p>
        </p:txBody>
      </p:sp>
      <p:pic>
        <p:nvPicPr>
          <p:cNvPr id="40977" name="Picture 1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412875"/>
            <a:ext cx="5761037" cy="63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78" name="Picture 1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413" y="1628775"/>
            <a:ext cx="506412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1" name="Picture 2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420938"/>
            <a:ext cx="3878262" cy="8683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1619250" y="3644900"/>
            <a:ext cx="5938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Plug in x=1 and y=-1 in the above binomial theorem, we have </a:t>
            </a:r>
          </a:p>
        </p:txBody>
      </p:sp>
      <p:sp>
        <p:nvSpPr>
          <p:cNvPr id="40987" name="AutoShape 27"/>
          <p:cNvSpPr>
            <a:spLocks noChangeArrowheads="1"/>
          </p:cNvSpPr>
          <p:nvPr/>
        </p:nvSpPr>
        <p:spPr bwMode="auto">
          <a:xfrm>
            <a:off x="395288" y="5445125"/>
            <a:ext cx="431800" cy="287338"/>
          </a:xfrm>
          <a:prstGeom prst="rightArrow">
            <a:avLst>
              <a:gd name="adj1" fmla="val 50000"/>
              <a:gd name="adj2" fmla="val 37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990" name="Picture 3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300663"/>
            <a:ext cx="7413625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1" name="Picture 31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365625"/>
            <a:ext cx="7131050" cy="65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3" name="Picture 33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237288"/>
            <a:ext cx="522288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2" grpId="0"/>
      <p:bldP spid="409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348038" y="476250"/>
            <a:ext cx="2516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Christmas Party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800100" y="1268413"/>
            <a:ext cx="6003925" cy="2027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a Christmas party, everyone brings his/her present.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There are n people and so there are totally n presents.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Suppose the host collects and shuffles all the presents.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Now everyone picks a random present.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What is the probability that no one picks his/her own present?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684213" y="3716338"/>
            <a:ext cx="7618412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the n presents be {1, 2, 3, …, n}, where the present i is owned by person i.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Now a random ordering of the presents means a permutation of {1, 2, 3, …, n}.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e.g. (3,2,1) means the person 1 picks present 3, person 2 picks present 2, etc.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the question whether someone picks his/her own present becomes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whether there is a number i which is in position i of the permutation.</a:t>
            </a:r>
          </a:p>
        </p:txBody>
      </p:sp>
      <p:pic>
        <p:nvPicPr>
          <p:cNvPr id="41997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484313"/>
            <a:ext cx="1655763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339975" y="476250"/>
            <a:ext cx="444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Fixed Points in a Permutation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533525" y="1433513"/>
            <a:ext cx="5775325" cy="12017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random permutation of {1, 2, 3, …, n},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what is the probability that a permutation has no </a:t>
            </a:r>
            <a:r>
              <a:rPr lang="en-US" altLang="zh-TW">
                <a:solidFill>
                  <a:srgbClr val="A50021"/>
                </a:solidFill>
              </a:rPr>
              <a:t>fixed point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(i.e number i is not in position i for all i)?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547813" y="3068638"/>
            <a:ext cx="3832225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e.g. {2, 3, 1, 5, 6, 4} has no fixed point,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{3, 4, 7, 5, 2, 6, 1} has a fixed point,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{5, 4, 3, 2, 1} has a fixed point.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1476375" y="4581525"/>
            <a:ext cx="652938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You may wonder why we are suddenly asking a probability question.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Actually, this is equivalent to the following counting question: 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1116013" y="5805488"/>
            <a:ext cx="6864350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What is the number of permutations of {1,2,3,…,n} with no fixed point?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/>
      <p:bldP spid="43017" grpId="0"/>
      <p:bldP spid="430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339975" y="476250"/>
            <a:ext cx="444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Fixed Points in a Permutation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116013" y="1268413"/>
            <a:ext cx="6864350" cy="3762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What is the number of permutations of {1,2,3,…,n} with no fixed point?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116013" y="2565400"/>
            <a:ext cx="686435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S be the set of permutations of {1,2,3…,n} with </a:t>
            </a:r>
            <a:r>
              <a:rPr lang="en-US" altLang="zh-TW">
                <a:solidFill>
                  <a:srgbClr val="A50021"/>
                </a:solidFill>
              </a:rPr>
              <a:t>some</a:t>
            </a:r>
            <a:r>
              <a:rPr lang="en-US" altLang="zh-TW"/>
              <a:t> fixed point(s).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331913" y="1916113"/>
            <a:ext cx="633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For this question, it is more convenient to count the complement.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1116013" y="3284538"/>
            <a:ext cx="693102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A</a:t>
            </a:r>
            <a:r>
              <a:rPr lang="en-US" altLang="zh-TW" baseline="-25000"/>
              <a:t>1</a:t>
            </a:r>
            <a:r>
              <a:rPr lang="en-US" altLang="zh-TW"/>
              <a:t> be the set of permutations in which the number 1 is in position 1.</a:t>
            </a:r>
          </a:p>
          <a:p>
            <a:r>
              <a:rPr lang="en-US" altLang="zh-TW"/>
              <a:t>…</a:t>
            </a:r>
          </a:p>
          <a:p>
            <a:r>
              <a:rPr lang="en-US" altLang="zh-TW"/>
              <a:t>Let A</a:t>
            </a:r>
            <a:r>
              <a:rPr lang="en-US" altLang="zh-TW" baseline="-25000"/>
              <a:t>j</a:t>
            </a:r>
            <a:r>
              <a:rPr lang="en-US" altLang="zh-TW"/>
              <a:t> be the set of permutations in which the number j is in position j.</a:t>
            </a:r>
          </a:p>
          <a:p>
            <a:r>
              <a:rPr lang="en-US" altLang="zh-TW"/>
              <a:t>…</a:t>
            </a:r>
          </a:p>
          <a:p>
            <a:r>
              <a:rPr lang="en-US" altLang="zh-TW"/>
              <a:t>Let A</a:t>
            </a:r>
            <a:r>
              <a:rPr lang="en-US" altLang="zh-TW" baseline="-25000"/>
              <a:t>n</a:t>
            </a:r>
            <a:r>
              <a:rPr lang="en-US" altLang="zh-TW"/>
              <a:t> be the set of permutations in which the number n is in position n.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1187450" y="5084763"/>
            <a:ext cx="2301875" cy="37623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 = 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1116013" y="5805488"/>
            <a:ext cx="6896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Note that A</a:t>
            </a:r>
            <a:r>
              <a:rPr lang="en-US" altLang="zh-TW" baseline="-25000"/>
              <a:t>i</a:t>
            </a:r>
            <a:r>
              <a:rPr lang="en-US" altLang="zh-TW"/>
              <a:t> and A</a:t>
            </a:r>
            <a:r>
              <a:rPr lang="en-US" altLang="zh-TW" baseline="-25000"/>
              <a:t>j</a:t>
            </a:r>
            <a:r>
              <a:rPr lang="en-US" altLang="zh-TW"/>
              <a:t> are not disjoint, and so we need inclusion-exclusion.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9" grpId="0" animBg="1"/>
      <p:bldP spid="44040" grpId="0"/>
      <p:bldP spid="44042" grpId="0" animBg="1"/>
      <p:bldP spid="440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339975" y="476250"/>
            <a:ext cx="444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Fixed Points in a Permutation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116013" y="1268413"/>
            <a:ext cx="686435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S be the set of permutations of {1,2,3…,n} with </a:t>
            </a:r>
            <a:r>
              <a:rPr lang="en-US" altLang="zh-TW">
                <a:solidFill>
                  <a:srgbClr val="A50021"/>
                </a:solidFill>
              </a:rPr>
              <a:t>some</a:t>
            </a:r>
            <a:r>
              <a:rPr lang="en-US" altLang="zh-TW"/>
              <a:t> fixed point(s).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116013" y="1916113"/>
            <a:ext cx="6761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A</a:t>
            </a:r>
            <a:r>
              <a:rPr lang="en-US" altLang="zh-TW" baseline="-25000"/>
              <a:t>j</a:t>
            </a:r>
            <a:r>
              <a:rPr lang="en-US" altLang="zh-TW"/>
              <a:t> be the set of permutations in which the number j is in position j.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3419475" y="2547938"/>
            <a:ext cx="2301875" cy="37623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 = 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1116013" y="3141663"/>
            <a:ext cx="180340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large is |A</a:t>
            </a:r>
            <a:r>
              <a:rPr lang="en-US" altLang="zh-TW" baseline="-25000"/>
              <a:t>j</a:t>
            </a:r>
            <a:r>
              <a:rPr lang="en-US" altLang="zh-TW"/>
              <a:t>|?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116013" y="3716338"/>
            <a:ext cx="743585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Once we fixed j, we can have any permutation on the remaining n-1 elements.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Therefore, |A</a:t>
            </a:r>
            <a:r>
              <a:rPr lang="en-US" altLang="zh-TW" baseline="-25000"/>
              <a:t>j</a:t>
            </a:r>
            <a:r>
              <a:rPr lang="en-US" altLang="zh-TW"/>
              <a:t>| = (n-1)!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1116013" y="4724400"/>
            <a:ext cx="226536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large is |A</a:t>
            </a:r>
            <a:r>
              <a:rPr lang="en-US" altLang="zh-TW" baseline="-25000"/>
              <a:t>i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A</a:t>
            </a:r>
            <a:r>
              <a:rPr lang="en-US" altLang="zh-TW" baseline="-25000"/>
              <a:t>j</a:t>
            </a:r>
            <a:r>
              <a:rPr lang="en-US" altLang="zh-TW"/>
              <a:t>|?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1116013" y="5373688"/>
            <a:ext cx="7940675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Once we fixed i and j, we can have any permutation on the remaining n-2 elements.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Therefore, |A</a:t>
            </a:r>
            <a:r>
              <a:rPr lang="en-US" altLang="zh-TW" baseline="-25000"/>
              <a:t>i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A</a:t>
            </a:r>
            <a:r>
              <a:rPr lang="en-US" altLang="zh-TW" baseline="-25000"/>
              <a:t>j</a:t>
            </a:r>
            <a:r>
              <a:rPr lang="en-US" altLang="zh-TW"/>
              <a:t>| = (n-2)!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9" grpId="0" animBg="1"/>
      <p:bldP spid="4609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339975" y="476250"/>
            <a:ext cx="444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Fixed Points in a Permutation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116013" y="1268413"/>
            <a:ext cx="686435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S be the set of permutations of {1,2,3…,n} with </a:t>
            </a:r>
            <a:r>
              <a:rPr lang="en-US" altLang="zh-TW">
                <a:solidFill>
                  <a:srgbClr val="A50021"/>
                </a:solidFill>
              </a:rPr>
              <a:t>some</a:t>
            </a:r>
            <a:r>
              <a:rPr lang="en-US" altLang="zh-TW"/>
              <a:t> fixed point(s).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116013" y="1916113"/>
            <a:ext cx="6761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A</a:t>
            </a:r>
            <a:r>
              <a:rPr lang="en-US" altLang="zh-TW" baseline="-25000"/>
              <a:t>j</a:t>
            </a:r>
            <a:r>
              <a:rPr lang="en-US" altLang="zh-TW"/>
              <a:t> be the set of permutations in which the number j is in position j.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419475" y="2547938"/>
            <a:ext cx="2301875" cy="37623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 = 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116013" y="3390900"/>
            <a:ext cx="381158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large is the intersection of k sets?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116013" y="3965575"/>
            <a:ext cx="6380162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the intersection of k sets, there are k positions being fixed.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we can have any permutation on the remaining n-k elements.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Therefore, |the intersection of k sets| = (n-k)!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339975" y="476250"/>
            <a:ext cx="444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Fixed Points in a Permutation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116013" y="1268413"/>
            <a:ext cx="686435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S be the set of permutations of {1,2,3…,n} with </a:t>
            </a:r>
            <a:r>
              <a:rPr lang="en-US" altLang="zh-TW">
                <a:solidFill>
                  <a:srgbClr val="A50021"/>
                </a:solidFill>
              </a:rPr>
              <a:t>some</a:t>
            </a:r>
            <a:r>
              <a:rPr lang="en-US" altLang="zh-TW"/>
              <a:t> fixed point(s).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116013" y="1916113"/>
            <a:ext cx="6761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A</a:t>
            </a:r>
            <a:r>
              <a:rPr lang="en-US" altLang="zh-TW" baseline="-25000"/>
              <a:t>j</a:t>
            </a:r>
            <a:r>
              <a:rPr lang="en-US" altLang="zh-TW"/>
              <a:t> be the set of permutations in which the number j is in position j.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419475" y="2547938"/>
            <a:ext cx="2301875" cy="37623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 = 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2843213" y="3213100"/>
            <a:ext cx="3392487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|the intersection of k sets| = (n-k)!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995738" y="4568825"/>
            <a:ext cx="4968875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kumimoji="0" lang="en-US" altLang="en-US" sz="1600">
                <a:latin typeface="Gill Sans MT" pitchFamily="34" charset="0"/>
              </a:rPr>
              <a:t>       sum of sizes of all single sets</a:t>
            </a:r>
          </a:p>
          <a:p>
            <a:r>
              <a:rPr kumimoji="0" lang="en-US" altLang="en-US" sz="1600">
                <a:latin typeface="Gill Sans MT" pitchFamily="34" charset="0"/>
              </a:rPr>
              <a:t>	–	sum of sizes of all 2-set intersections</a:t>
            </a:r>
          </a:p>
          <a:p>
            <a:r>
              <a:rPr kumimoji="0" lang="en-US" altLang="en-US" sz="1600">
                <a:latin typeface="Gill Sans MT" pitchFamily="34" charset="0"/>
              </a:rPr>
              <a:t>	+	sum of sizes of all 3-set intersections</a:t>
            </a:r>
          </a:p>
          <a:p>
            <a:r>
              <a:rPr kumimoji="0" lang="en-US" altLang="en-US" sz="1600">
                <a:latin typeface="Gill Sans MT" pitchFamily="34" charset="0"/>
              </a:rPr>
              <a:t>	–	sum of sizes of all 4-set intersections</a:t>
            </a:r>
          </a:p>
          <a:p>
            <a:r>
              <a:rPr kumimoji="0" lang="en-US" altLang="en-US" sz="1600">
                <a:latin typeface="Gill Sans MT" pitchFamily="34" charset="0"/>
              </a:rPr>
              <a:t>	…</a:t>
            </a:r>
          </a:p>
          <a:p>
            <a:r>
              <a:rPr kumimoji="0" lang="en-US" altLang="en-US" sz="1600">
                <a:latin typeface="Gill Sans MT" pitchFamily="34" charset="0"/>
              </a:rPr>
              <a:t>	+	(–1)</a:t>
            </a:r>
            <a:r>
              <a:rPr kumimoji="0" lang="en-US" altLang="en-US" sz="1600" i="1" baseline="30000">
                <a:latin typeface="Gill Sans MT" pitchFamily="34" charset="0"/>
              </a:rPr>
              <a:t>n</a:t>
            </a:r>
            <a:r>
              <a:rPr kumimoji="0" lang="en-US" altLang="en-US" sz="1600" baseline="30000">
                <a:latin typeface="Gill Sans MT" pitchFamily="34" charset="0"/>
              </a:rPr>
              <a:t>+1 </a:t>
            </a:r>
            <a:r>
              <a:rPr kumimoji="0" lang="en-US" altLang="en-US" sz="1600">
                <a:latin typeface="Gill Sans MT" pitchFamily="34" charset="0"/>
              </a:rPr>
              <a:t>× sum of sizes of intersections of </a:t>
            </a:r>
            <a:r>
              <a:rPr kumimoji="0" lang="en-US" altLang="en-US" sz="1600" i="1">
                <a:latin typeface="Gill Sans MT" pitchFamily="34" charset="0"/>
              </a:rPr>
              <a:t>n</a:t>
            </a:r>
            <a:r>
              <a:rPr kumimoji="0" lang="en-US" altLang="en-US" sz="1600">
                <a:latin typeface="Gill Sans MT" pitchFamily="34" charset="0"/>
              </a:rPr>
              <a:t> sets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4572000" y="4005263"/>
            <a:ext cx="2806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000">
                <a:solidFill>
                  <a:srgbClr val="000000"/>
                </a:solidFill>
              </a:rPr>
              <a:t>|A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1</a:t>
            </a:r>
            <a:r>
              <a:rPr kumimoji="0" lang="en-US" altLang="en-US" sz="2000">
                <a:solidFill>
                  <a:srgbClr val="000000"/>
                </a:solidFill>
              </a:rPr>
              <a:t>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2</a:t>
            </a:r>
            <a:r>
              <a:rPr kumimoji="0" lang="en-US" altLang="en-US" sz="2000">
                <a:solidFill>
                  <a:srgbClr val="000000"/>
                </a:solidFill>
              </a:rPr>
              <a:t>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3</a:t>
            </a:r>
            <a:r>
              <a:rPr kumimoji="0" lang="en-US" altLang="en-US" sz="2000">
                <a:solidFill>
                  <a:srgbClr val="000000"/>
                </a:solidFill>
              </a:rPr>
              <a:t>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…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n</a:t>
            </a:r>
            <a:r>
              <a:rPr kumimoji="0" lang="en-US" altLang="en-US" sz="2000">
                <a:solidFill>
                  <a:srgbClr val="000000"/>
                </a:solidFill>
              </a:rPr>
              <a:t>|</a:t>
            </a:r>
            <a:endParaRPr kumimoji="0" lang="en-US" altLang="zh-TW" sz="2000">
              <a:solidFill>
                <a:srgbClr val="000000"/>
              </a:solidFill>
            </a:endParaRP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4284663" y="3933825"/>
            <a:ext cx="4535487" cy="2303463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611188" y="3933825"/>
            <a:ext cx="2527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|S| = |A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  <a:r>
              <a:rPr lang="en-US" altLang="zh-TW"/>
              <a:t>|</a:t>
            </a:r>
          </a:p>
        </p:txBody>
      </p:sp>
      <p:pic>
        <p:nvPicPr>
          <p:cNvPr id="48143" name="Picture 1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365625"/>
            <a:ext cx="129698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45" name="Picture 1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868863"/>
            <a:ext cx="1223962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147" name="Picture 1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373688"/>
            <a:ext cx="12636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1023938" y="575468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…</a:t>
            </a:r>
          </a:p>
        </p:txBody>
      </p:sp>
      <p:pic>
        <p:nvPicPr>
          <p:cNvPr id="48150" name="Picture 2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237288"/>
            <a:ext cx="21193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/>
      <p:bldP spid="48137" grpId="0"/>
      <p:bldP spid="48138" grpId="0" animBg="1"/>
      <p:bldP spid="48140" grpId="0"/>
      <p:bldP spid="481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2339975" y="476250"/>
            <a:ext cx="444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Fixed Points in a Permutation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116013" y="1268413"/>
            <a:ext cx="686435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S be the set of permutations of {1,2,3…,n} with </a:t>
            </a:r>
            <a:r>
              <a:rPr lang="en-US" altLang="zh-TW">
                <a:solidFill>
                  <a:srgbClr val="A50021"/>
                </a:solidFill>
              </a:rPr>
              <a:t>some</a:t>
            </a:r>
            <a:r>
              <a:rPr lang="en-US" altLang="zh-TW"/>
              <a:t> fixed point(s).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116013" y="1916113"/>
            <a:ext cx="6761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A</a:t>
            </a:r>
            <a:r>
              <a:rPr lang="en-US" altLang="zh-TW" baseline="-25000"/>
              <a:t>j</a:t>
            </a:r>
            <a:r>
              <a:rPr lang="en-US" altLang="zh-TW"/>
              <a:t> be the set of permutations in which the number j is in position j.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419475" y="2547938"/>
            <a:ext cx="2301875" cy="37623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 = 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843213" y="3213100"/>
            <a:ext cx="3392487" cy="376238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|the intersection of k sets| = (n-k)!</a:t>
            </a: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611188" y="3933825"/>
            <a:ext cx="2527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|S| = |A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  <a:r>
              <a:rPr lang="en-US" altLang="zh-TW"/>
              <a:t>|</a:t>
            </a:r>
          </a:p>
          <a:p>
            <a:r>
              <a:rPr lang="en-US" altLang="zh-TW"/>
              <a:t>      </a:t>
            </a:r>
          </a:p>
        </p:txBody>
      </p:sp>
      <p:pic>
        <p:nvPicPr>
          <p:cNvPr id="49163" name="Picture 1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365625"/>
            <a:ext cx="129698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64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868863"/>
            <a:ext cx="1223962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65" name="Picture 1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373688"/>
            <a:ext cx="12636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1023938" y="575468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…</a:t>
            </a:r>
          </a:p>
        </p:txBody>
      </p:sp>
      <p:pic>
        <p:nvPicPr>
          <p:cNvPr id="49167" name="Picture 1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6219825"/>
            <a:ext cx="21193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3784600" y="4797425"/>
            <a:ext cx="53594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|S| = |A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  <a:r>
              <a:rPr lang="en-US" altLang="zh-TW"/>
              <a:t>|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= n! – n!/2! + n!/3! +… (-1)</a:t>
            </a:r>
            <a:r>
              <a:rPr lang="en-US" altLang="zh-TW" baseline="30000"/>
              <a:t>i+1</a:t>
            </a:r>
            <a:r>
              <a:rPr lang="en-US" altLang="zh-TW"/>
              <a:t> n!/i! + … + (-1)</a:t>
            </a:r>
            <a:r>
              <a:rPr lang="en-US" altLang="zh-TW" baseline="30000"/>
              <a:t>n+1</a:t>
            </a:r>
            <a:r>
              <a:rPr lang="en-US" altLang="zh-TW"/>
              <a:t>      </a:t>
            </a:r>
          </a:p>
        </p:txBody>
      </p:sp>
      <p:sp>
        <p:nvSpPr>
          <p:cNvPr id="49170" name="AutoShape 18"/>
          <p:cNvSpPr>
            <a:spLocks noChangeArrowheads="1"/>
          </p:cNvSpPr>
          <p:nvPr/>
        </p:nvSpPr>
        <p:spPr bwMode="auto">
          <a:xfrm>
            <a:off x="3132138" y="5084763"/>
            <a:ext cx="503237" cy="288925"/>
          </a:xfrm>
          <a:prstGeom prst="rightArrow">
            <a:avLst>
              <a:gd name="adj1" fmla="val 50000"/>
              <a:gd name="adj2" fmla="val 43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9" grpId="0"/>
      <p:bldP spid="4917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339975" y="476250"/>
            <a:ext cx="444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Fixed Points in a Permutation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116013" y="1268413"/>
            <a:ext cx="6864350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S be the set of permutations of {1,2,3…,n} with </a:t>
            </a:r>
            <a:r>
              <a:rPr lang="en-US" altLang="zh-TW">
                <a:solidFill>
                  <a:srgbClr val="A50021"/>
                </a:solidFill>
              </a:rPr>
              <a:t>some</a:t>
            </a:r>
            <a:r>
              <a:rPr lang="en-US" altLang="zh-TW"/>
              <a:t> fixed point(s).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116013" y="1916113"/>
            <a:ext cx="6761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A</a:t>
            </a:r>
            <a:r>
              <a:rPr lang="en-US" altLang="zh-TW" baseline="-25000"/>
              <a:t>j</a:t>
            </a:r>
            <a:r>
              <a:rPr lang="en-US" altLang="zh-TW"/>
              <a:t> be the set of permutations in which the number j is in position j.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419475" y="2565400"/>
            <a:ext cx="2301875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 = 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051050" y="3213100"/>
            <a:ext cx="5019675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|S| = n! – n!/2! + n!/3! +… (-1)</a:t>
            </a:r>
            <a:r>
              <a:rPr lang="en-US" altLang="zh-TW" baseline="30000"/>
              <a:t>i+1</a:t>
            </a:r>
            <a:r>
              <a:rPr lang="en-US" altLang="zh-TW"/>
              <a:t> n!/i! + … + (-1)</a:t>
            </a:r>
            <a:r>
              <a:rPr lang="en-US" altLang="zh-TW" baseline="30000"/>
              <a:t>n+1</a:t>
            </a:r>
            <a:r>
              <a:rPr lang="en-US" altLang="zh-TW"/>
              <a:t> 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1763713" y="3860800"/>
            <a:ext cx="5548312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number of permutations with no fixed points</a:t>
            </a:r>
          </a:p>
          <a:p>
            <a:pPr>
              <a:lnSpc>
                <a:spcPct val="150000"/>
              </a:lnSpc>
            </a:pPr>
            <a:r>
              <a:rPr lang="en-US" altLang="zh-TW"/>
              <a:t>= n! – |S|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= n! – n! + n!/2! – n!/3! +… (-1)</a:t>
            </a:r>
            <a:r>
              <a:rPr lang="en-US" altLang="zh-TW" baseline="30000"/>
              <a:t>i</a:t>
            </a:r>
            <a:r>
              <a:rPr lang="en-US" altLang="zh-TW"/>
              <a:t> n!/i! + … + (-1)</a:t>
            </a:r>
            <a:r>
              <a:rPr lang="en-US" altLang="zh-TW" baseline="30000"/>
              <a:t>n</a:t>
            </a:r>
            <a:r>
              <a:rPr lang="en-US" altLang="zh-TW"/>
              <a:t>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= n! (1 – 1/1! + 1/2! – 1/3! + … + (-1)</a:t>
            </a:r>
            <a:r>
              <a:rPr lang="en-US" altLang="zh-TW" baseline="30000"/>
              <a:t>i</a:t>
            </a:r>
            <a:r>
              <a:rPr lang="en-US" altLang="zh-TW"/>
              <a:t> 1/i! … + (-1)</a:t>
            </a:r>
            <a:r>
              <a:rPr lang="en-US" altLang="zh-TW" baseline="30000"/>
              <a:t>n</a:t>
            </a:r>
            <a:r>
              <a:rPr lang="en-US" altLang="zh-TW"/>
              <a:t> 1/n!)</a:t>
            </a:r>
          </a:p>
          <a:p>
            <a:pPr>
              <a:lnSpc>
                <a:spcPct val="150000"/>
              </a:lnSpc>
            </a:pPr>
            <a:r>
              <a:rPr lang="en-US" altLang="zh-TW"/>
              <a:t>-&gt; n!/e  (where e is the constant 2.71828…)</a:t>
            </a:r>
          </a:p>
        </p:txBody>
      </p:sp>
      <p:pic>
        <p:nvPicPr>
          <p:cNvPr id="50192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5949950"/>
            <a:ext cx="4824413" cy="720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2628900" y="3416300"/>
            <a:ext cx="1612900" cy="16383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solidFill>
                <a:schemeClr val="accent2"/>
              </a:solidFill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962025" y="1524000"/>
            <a:ext cx="7191375" cy="175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If sets </a:t>
            </a:r>
            <a:r>
              <a:rPr lang="en-US" altLang="en-US" sz="24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 and </a:t>
            </a:r>
            <a:r>
              <a:rPr lang="en-US" altLang="en-US" sz="2400" i="1">
                <a:solidFill>
                  <a:srgbClr val="000000"/>
                </a:solidFill>
                <a:latin typeface="Gill Sans MT" pitchFamily="34" charset="0"/>
              </a:rPr>
              <a:t>B</a:t>
            </a: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 are disjoint, then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 |</a:t>
            </a:r>
            <a:r>
              <a:rPr lang="en-US" altLang="en-US" sz="24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  <a:sym typeface="Symbol" pitchFamily="18" charset="2"/>
              </a:rPr>
              <a:t></a:t>
            </a: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lang="en-US" altLang="en-US" sz="2400" i="1">
                <a:solidFill>
                  <a:srgbClr val="000000"/>
                </a:solidFill>
                <a:latin typeface="Gill Sans MT" pitchFamily="34" charset="0"/>
              </a:rPr>
              <a:t>B</a:t>
            </a: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| = |</a:t>
            </a:r>
            <a:r>
              <a:rPr lang="en-US" altLang="en-US" sz="24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| + |</a:t>
            </a:r>
            <a:r>
              <a:rPr lang="en-US" altLang="en-US" sz="2400" i="1">
                <a:solidFill>
                  <a:srgbClr val="000000"/>
                </a:solidFill>
                <a:latin typeface="Gill Sans MT" pitchFamily="34" charset="0"/>
              </a:rPr>
              <a:t>B</a:t>
            </a: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|</a:t>
            </a:r>
          </a:p>
        </p:txBody>
      </p:sp>
      <p:sp>
        <p:nvSpPr>
          <p:cNvPr id="32781" name="Oval 13"/>
          <p:cNvSpPr>
            <a:spLocks noChangeArrowheads="1"/>
          </p:cNvSpPr>
          <p:nvPr/>
        </p:nvSpPr>
        <p:spPr bwMode="auto">
          <a:xfrm>
            <a:off x="4914900" y="3416300"/>
            <a:ext cx="1612900" cy="16383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solidFill>
                <a:schemeClr val="accent2"/>
              </a:solidFill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203575" y="2976563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5489575" y="2976563"/>
            <a:ext cx="33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1835150" y="5516563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</a:pPr>
            <a:r>
              <a:rPr kumimoji="0" lang="en-US" altLang="en-US" sz="2400">
                <a:solidFill>
                  <a:srgbClr val="000000"/>
                </a:solidFill>
              </a:rPr>
              <a:t>What if</a:t>
            </a:r>
            <a:r>
              <a:rPr kumimoji="0" lang="en-US" altLang="en-US" sz="2400" i="1">
                <a:solidFill>
                  <a:srgbClr val="000000"/>
                </a:solidFill>
              </a:rPr>
              <a:t> A</a:t>
            </a:r>
            <a:r>
              <a:rPr kumimoji="0" lang="en-US" altLang="en-US" sz="2400">
                <a:solidFill>
                  <a:srgbClr val="000000"/>
                </a:solidFill>
              </a:rPr>
              <a:t> and </a:t>
            </a:r>
            <a:r>
              <a:rPr kumimoji="0" lang="en-US" altLang="en-US" sz="2400" i="1">
                <a:solidFill>
                  <a:srgbClr val="000000"/>
                </a:solidFill>
              </a:rPr>
              <a:t>B</a:t>
            </a:r>
            <a:r>
              <a:rPr kumimoji="0" lang="en-US" altLang="en-US" sz="2400">
                <a:solidFill>
                  <a:srgbClr val="000000"/>
                </a:solidFill>
              </a:rPr>
              <a:t> are </a:t>
            </a:r>
            <a:r>
              <a:rPr kumimoji="0" lang="en-US" altLang="en-US" sz="2400">
                <a:solidFill>
                  <a:srgbClr val="CC0000"/>
                </a:solidFill>
              </a:rPr>
              <a:t>not disjoint</a:t>
            </a:r>
            <a:r>
              <a:rPr kumimoji="0" lang="en-US" altLang="en-US" sz="240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3806825" y="476250"/>
            <a:ext cx="155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Sum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419475" y="476250"/>
            <a:ext cx="228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 Function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900113" y="1268413"/>
            <a:ext cx="7315200" cy="3762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number n, how many numbers from 1 to n are relatively prime to n?</a:t>
            </a:r>
          </a:p>
        </p:txBody>
      </p:sp>
      <p:pic>
        <p:nvPicPr>
          <p:cNvPr id="51212" name="Picture 1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989138"/>
            <a:ext cx="58324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1692275" y="2708275"/>
            <a:ext cx="5475288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When n is a prime number,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every number from 1 to n-1 is relatively prime to n,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so</a:t>
            </a:r>
          </a:p>
        </p:txBody>
      </p:sp>
      <p:pic>
        <p:nvPicPr>
          <p:cNvPr id="51215" name="Picture 1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573463"/>
            <a:ext cx="17399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1692275" y="2636838"/>
            <a:ext cx="5761038" cy="136842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1692275" y="4437063"/>
            <a:ext cx="5113338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When n is a prime power,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p, 2p, 3p, 4p, …, n are </a:t>
            </a:r>
            <a:r>
              <a:rPr lang="en-US" altLang="zh-TW">
                <a:solidFill>
                  <a:srgbClr val="A50021"/>
                </a:solidFill>
              </a:rPr>
              <a:t>not</a:t>
            </a:r>
            <a:r>
              <a:rPr lang="en-US" altLang="zh-TW"/>
              <a:t> relatively prime to n,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there are n/p = p</a:t>
            </a:r>
            <a:r>
              <a:rPr lang="en-US" altLang="zh-TW" baseline="30000"/>
              <a:t>c-1</a:t>
            </a:r>
            <a:r>
              <a:rPr lang="en-US" altLang="zh-TW"/>
              <a:t> of them,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and other numbers are relatively prime to n.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Therefore, 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1692275" y="4365625"/>
            <a:ext cx="5832475" cy="223202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22" name="Picture 2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508500"/>
            <a:ext cx="8636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3" name="Picture 2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850" y="6021388"/>
            <a:ext cx="430053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6" grpId="0" animBg="1"/>
      <p:bldP spid="512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3419475" y="476250"/>
            <a:ext cx="228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 Function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900113" y="1268413"/>
            <a:ext cx="7315200" cy="3762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number n, how many numbers from 1 to n are relatively prime to n?</a:t>
            </a:r>
          </a:p>
        </p:txBody>
      </p:sp>
      <p:pic>
        <p:nvPicPr>
          <p:cNvPr id="5222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989138"/>
            <a:ext cx="58324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755650" y="2708275"/>
            <a:ext cx="7672388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Suppose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p, 2p, 3p, 4p, …, n are not relatively prime to n, there are n/p of them.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Also, q, 2q, 3q, 4q, …, n are not relatively prime to n, and there are n/q of them.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Other numbers are relatively prime to n.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Therefore, </a:t>
            </a:r>
          </a:p>
        </p:txBody>
      </p:sp>
      <p:pic>
        <p:nvPicPr>
          <p:cNvPr id="52236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708275"/>
            <a:ext cx="114141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37" name="Picture 1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365625"/>
            <a:ext cx="289560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1979613" y="4292600"/>
            <a:ext cx="2952750" cy="43180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V="1">
            <a:off x="1979613" y="4292600"/>
            <a:ext cx="2952750" cy="504825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808038" y="5106988"/>
            <a:ext cx="78359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numbers pq, 2pq, 3pq, …, n are subtracted twice, and there are n/pq of them.</a:t>
            </a:r>
          </a:p>
          <a:p>
            <a:endParaRPr lang="en-US" altLang="zh-TW"/>
          </a:p>
          <a:p>
            <a:r>
              <a:rPr lang="en-US" altLang="zh-TW"/>
              <a:t>So the correct answer is </a:t>
            </a:r>
          </a:p>
        </p:txBody>
      </p:sp>
      <p:pic>
        <p:nvPicPr>
          <p:cNvPr id="52244" name="Picture 2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5734050"/>
            <a:ext cx="3897313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46" name="Picture 22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6237288"/>
            <a:ext cx="3021012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8" grpId="0" animBg="1"/>
      <p:bldP spid="522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3419475" y="476250"/>
            <a:ext cx="228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 Function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900113" y="1268413"/>
            <a:ext cx="7315200" cy="3762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number n, how many numbers from 1 to n are relatively prime to n?</a:t>
            </a:r>
          </a:p>
        </p:txBody>
      </p:sp>
      <p:pic>
        <p:nvPicPr>
          <p:cNvPr id="54276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989138"/>
            <a:ext cx="58324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755650" y="2557463"/>
            <a:ext cx="48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</a:t>
            </a:r>
          </a:p>
        </p:txBody>
      </p:sp>
      <p:pic>
        <p:nvPicPr>
          <p:cNvPr id="54278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565400"/>
            <a:ext cx="21717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755650" y="3068638"/>
            <a:ext cx="706120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S be the set of numbers from 1 to n that are </a:t>
            </a:r>
            <a:r>
              <a:rPr lang="en-US" altLang="zh-TW">
                <a:solidFill>
                  <a:srgbClr val="A50021"/>
                </a:solidFill>
              </a:rPr>
              <a:t>not</a:t>
            </a:r>
            <a:r>
              <a:rPr lang="en-US" altLang="zh-TW"/>
              <a:t> relatively prime to n.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755650" y="3644900"/>
            <a:ext cx="5097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A</a:t>
            </a:r>
            <a:r>
              <a:rPr lang="en-US" altLang="zh-TW" baseline="-25000"/>
              <a:t>i</a:t>
            </a:r>
            <a:r>
              <a:rPr lang="en-US" altLang="zh-TW"/>
              <a:t> be the set of numbers that are a multiple of p</a:t>
            </a:r>
            <a:r>
              <a:rPr lang="en-US" altLang="zh-TW" baseline="-25000"/>
              <a:t>i</a:t>
            </a:r>
            <a:r>
              <a:rPr lang="en-US" altLang="zh-TW"/>
              <a:t>.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6011863" y="3644900"/>
            <a:ext cx="2301875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 = 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755650" y="4365625"/>
            <a:ext cx="62611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For the intersection of k sets, say A</a:t>
            </a:r>
            <a:r>
              <a:rPr lang="en-US" altLang="zh-TW" baseline="-25000"/>
              <a:t>1</a:t>
            </a:r>
            <a:r>
              <a:rPr lang="en-US" altLang="zh-TW"/>
              <a:t>, A</a:t>
            </a:r>
            <a:r>
              <a:rPr lang="en-US" altLang="zh-TW" baseline="-25000"/>
              <a:t>2</a:t>
            </a:r>
            <a:r>
              <a:rPr lang="en-US" altLang="zh-TW"/>
              <a:t>, A</a:t>
            </a:r>
            <a:r>
              <a:rPr lang="en-US" altLang="zh-TW" baseline="-25000"/>
              <a:t>3</a:t>
            </a:r>
            <a:r>
              <a:rPr lang="en-US" altLang="zh-TW"/>
              <a:t>,…, A</a:t>
            </a:r>
            <a:r>
              <a:rPr lang="en-US" altLang="zh-TW" baseline="-25000"/>
              <a:t>k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every number in 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A</a:t>
            </a:r>
            <a:r>
              <a:rPr lang="en-US" altLang="zh-TW" baseline="-25000"/>
              <a:t>k</a:t>
            </a:r>
            <a:r>
              <a:rPr lang="en-US" altLang="zh-TW"/>
              <a:t> is a multiple of p</a:t>
            </a:r>
            <a:r>
              <a:rPr lang="en-US" altLang="zh-TW" baseline="-25000"/>
              <a:t>1</a:t>
            </a:r>
            <a:r>
              <a:rPr lang="en-US" altLang="zh-TW"/>
              <a:t>p</a:t>
            </a:r>
            <a:r>
              <a:rPr lang="en-US" altLang="zh-TW" baseline="-25000"/>
              <a:t>2</a:t>
            </a:r>
            <a:r>
              <a:rPr lang="en-US" altLang="zh-TW"/>
              <a:t>…p</a:t>
            </a:r>
            <a:r>
              <a:rPr lang="en-US" altLang="zh-TW" baseline="-25000"/>
              <a:t>k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then |A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A</a:t>
            </a:r>
            <a:r>
              <a:rPr lang="en-US" altLang="zh-TW" baseline="-25000"/>
              <a:t>k</a:t>
            </a:r>
            <a:r>
              <a:rPr lang="en-US" altLang="zh-TW"/>
              <a:t>| = n/p</a:t>
            </a:r>
            <a:r>
              <a:rPr lang="en-US" altLang="zh-TW" baseline="-25000"/>
              <a:t>1</a:t>
            </a:r>
            <a:r>
              <a:rPr lang="en-US" altLang="zh-TW"/>
              <a:t>p</a:t>
            </a:r>
            <a:r>
              <a:rPr lang="en-US" altLang="zh-TW" baseline="-25000"/>
              <a:t>2</a:t>
            </a:r>
            <a:r>
              <a:rPr lang="en-US" altLang="zh-TW"/>
              <a:t>…p</a:t>
            </a:r>
            <a:r>
              <a:rPr lang="en-US" altLang="zh-TW" baseline="-25000"/>
              <a:t>k</a:t>
            </a: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684213" y="4221163"/>
            <a:ext cx="6624637" cy="158432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9" grpId="0" animBg="1"/>
      <p:bldP spid="54280" grpId="0"/>
      <p:bldP spid="54281" grpId="0" animBg="1"/>
      <p:bldP spid="5428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3419475" y="476250"/>
            <a:ext cx="228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 Function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900113" y="1268413"/>
            <a:ext cx="7315200" cy="3762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number n, how many numbers from 1 to n are relatively prime to n?</a:t>
            </a:r>
          </a:p>
        </p:txBody>
      </p:sp>
      <p:pic>
        <p:nvPicPr>
          <p:cNvPr id="55300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989138"/>
            <a:ext cx="58324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755650" y="2557463"/>
            <a:ext cx="48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</a:t>
            </a:r>
          </a:p>
        </p:txBody>
      </p:sp>
      <p:pic>
        <p:nvPicPr>
          <p:cNvPr id="55302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565400"/>
            <a:ext cx="21717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755650" y="3068638"/>
            <a:ext cx="706120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S be the set of numbers from 1 to n that are </a:t>
            </a:r>
            <a:r>
              <a:rPr lang="en-US" altLang="zh-TW">
                <a:solidFill>
                  <a:srgbClr val="A50021"/>
                </a:solidFill>
              </a:rPr>
              <a:t>not</a:t>
            </a:r>
            <a:r>
              <a:rPr lang="en-US" altLang="zh-TW"/>
              <a:t> relatively prime to n.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755650" y="3638550"/>
            <a:ext cx="5097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A</a:t>
            </a:r>
            <a:r>
              <a:rPr lang="en-US" altLang="zh-TW" baseline="-25000"/>
              <a:t>i</a:t>
            </a:r>
            <a:r>
              <a:rPr lang="en-US" altLang="zh-TW"/>
              <a:t> be the set of numbers that are a multiple of p</a:t>
            </a:r>
            <a:r>
              <a:rPr lang="en-US" altLang="zh-TW" baseline="-25000"/>
              <a:t>i</a:t>
            </a:r>
            <a:r>
              <a:rPr lang="en-US" altLang="zh-TW"/>
              <a:t>.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6011863" y="3644900"/>
            <a:ext cx="2301875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 = 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755650" y="4149725"/>
            <a:ext cx="3286125" cy="51435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/>
              <a:t>|A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A</a:t>
            </a:r>
            <a:r>
              <a:rPr lang="en-US" altLang="zh-TW" baseline="-25000"/>
              <a:t>k</a:t>
            </a:r>
            <a:r>
              <a:rPr lang="en-US" altLang="zh-TW"/>
              <a:t>| = n/p</a:t>
            </a:r>
            <a:r>
              <a:rPr lang="en-US" altLang="zh-TW" baseline="-25000"/>
              <a:t>1</a:t>
            </a:r>
            <a:r>
              <a:rPr lang="en-US" altLang="zh-TW"/>
              <a:t>p</a:t>
            </a:r>
            <a:r>
              <a:rPr lang="en-US" altLang="zh-TW" baseline="-25000"/>
              <a:t>2</a:t>
            </a:r>
            <a:r>
              <a:rPr lang="en-US" altLang="zh-TW"/>
              <a:t>…p</a:t>
            </a:r>
            <a:r>
              <a:rPr lang="en-US" altLang="zh-TW" baseline="-25000"/>
              <a:t>k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611188" y="4868863"/>
            <a:ext cx="3617912" cy="160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When r=3 (only 3 distinct factors),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|A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 </a:t>
            </a:r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/>
              <a:t>|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= n/p</a:t>
            </a:r>
            <a:r>
              <a:rPr lang="en-US" altLang="zh-TW" baseline="-25000"/>
              <a:t>1</a:t>
            </a:r>
            <a:r>
              <a:rPr lang="en-US" altLang="zh-TW"/>
              <a:t> + n/p</a:t>
            </a:r>
            <a:r>
              <a:rPr lang="en-US" altLang="zh-TW" baseline="-25000"/>
              <a:t>2</a:t>
            </a:r>
            <a:r>
              <a:rPr lang="en-US" altLang="zh-TW"/>
              <a:t> + n/p</a:t>
            </a:r>
            <a:r>
              <a:rPr lang="en-US" altLang="zh-TW" baseline="-25000"/>
              <a:t>3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- n/p</a:t>
            </a:r>
            <a:r>
              <a:rPr lang="en-US" altLang="zh-TW" baseline="-25000"/>
              <a:t>1</a:t>
            </a:r>
            <a:r>
              <a:rPr lang="en-US" altLang="zh-TW"/>
              <a:t>p</a:t>
            </a:r>
            <a:r>
              <a:rPr lang="en-US" altLang="zh-TW" baseline="-25000"/>
              <a:t>2</a:t>
            </a:r>
            <a:r>
              <a:rPr lang="en-US" altLang="zh-TW"/>
              <a:t> – n/p</a:t>
            </a:r>
            <a:r>
              <a:rPr lang="en-US" altLang="zh-TW" baseline="-25000"/>
              <a:t>1</a:t>
            </a:r>
            <a:r>
              <a:rPr lang="en-US" altLang="zh-TW"/>
              <a:t>p</a:t>
            </a:r>
            <a:r>
              <a:rPr lang="en-US" altLang="zh-TW" baseline="-25000"/>
              <a:t>3</a:t>
            </a:r>
            <a:r>
              <a:rPr lang="en-US" altLang="zh-TW"/>
              <a:t> – n/p</a:t>
            </a:r>
            <a:r>
              <a:rPr lang="en-US" altLang="zh-TW" baseline="-25000"/>
              <a:t>2</a:t>
            </a:r>
            <a:r>
              <a:rPr lang="en-US" altLang="zh-TW"/>
              <a:t>p</a:t>
            </a:r>
            <a:r>
              <a:rPr lang="en-US" altLang="zh-TW" baseline="-25000"/>
              <a:t>3</a:t>
            </a:r>
            <a:r>
              <a:rPr lang="en-US" altLang="zh-TW"/>
              <a:t> + n/p</a:t>
            </a:r>
            <a:r>
              <a:rPr lang="en-US" altLang="zh-TW" baseline="-25000"/>
              <a:t>1</a:t>
            </a:r>
            <a:r>
              <a:rPr lang="en-US" altLang="zh-TW"/>
              <a:t>p</a:t>
            </a:r>
            <a:r>
              <a:rPr lang="en-US" altLang="zh-TW" baseline="-25000"/>
              <a:t>2</a:t>
            </a:r>
            <a:r>
              <a:rPr lang="en-US" altLang="zh-TW"/>
              <a:t>p</a:t>
            </a:r>
            <a:r>
              <a:rPr lang="en-US" altLang="zh-TW" baseline="-25000"/>
              <a:t>3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4572000" y="4652963"/>
            <a:ext cx="4298950" cy="1108075"/>
          </a:xfrm>
          <a:prstGeom prst="rect">
            <a:avLst/>
          </a:prstGeom>
          <a:noFill/>
          <a:ln w="38100">
            <a:solidFill>
              <a:srgbClr val="FF9933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|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1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2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3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| = |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1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| + |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2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| + |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3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|</a:t>
            </a:r>
          </a:p>
          <a:p>
            <a:pPr>
              <a:lnSpc>
                <a:spcPct val="150000"/>
              </a:lnSpc>
            </a:pP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                       – |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1 </a:t>
            </a:r>
            <a:r>
              <a:rPr kumimoji="0" lang="en-US" altLang="en-US" sz="16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2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| – |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1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3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| – |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2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3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|</a:t>
            </a:r>
          </a:p>
          <a:p>
            <a:pPr>
              <a:lnSpc>
                <a:spcPct val="150000"/>
              </a:lnSpc>
            </a:pP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                       + |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1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2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16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1600" i="1" baseline="-25000">
                <a:solidFill>
                  <a:srgbClr val="000000"/>
                </a:solidFill>
                <a:latin typeface="Gill Sans MT" pitchFamily="34" charset="0"/>
              </a:rPr>
              <a:t>3</a:t>
            </a:r>
            <a:r>
              <a:rPr kumimoji="0" lang="en-US" altLang="en-US" sz="1600">
                <a:solidFill>
                  <a:srgbClr val="000000"/>
                </a:solidFill>
                <a:latin typeface="Gill Sans MT" pitchFamily="34" charset="0"/>
              </a:rPr>
              <a:t>|</a:t>
            </a: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4284663" y="6092825"/>
            <a:ext cx="2090737" cy="376238"/>
          </a:xfrm>
          <a:prstGeom prst="rect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= n(1-p</a:t>
            </a:r>
            <a:r>
              <a:rPr lang="en-US" altLang="zh-TW" baseline="-25000"/>
              <a:t>1</a:t>
            </a:r>
            <a:r>
              <a:rPr lang="en-US" altLang="zh-TW"/>
              <a:t>)(1-p</a:t>
            </a:r>
            <a:r>
              <a:rPr lang="en-US" altLang="zh-TW" baseline="-25000"/>
              <a:t>2</a:t>
            </a:r>
            <a:r>
              <a:rPr lang="en-US" altLang="zh-TW"/>
              <a:t>)(1-p</a:t>
            </a:r>
            <a:r>
              <a:rPr lang="en-US" altLang="zh-TW" baseline="-25000"/>
              <a:t>3</a:t>
            </a:r>
            <a:r>
              <a:rPr lang="en-US" altLang="zh-TW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1" grpId="0" animBg="1"/>
      <p:bldP spid="553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419475" y="476250"/>
            <a:ext cx="2284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Euler Function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900113" y="1268413"/>
            <a:ext cx="7315200" cy="3762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number n, how many numbers from 1 to n are relatively prime to n?</a:t>
            </a:r>
          </a:p>
        </p:txBody>
      </p:sp>
      <p:pic>
        <p:nvPicPr>
          <p:cNvPr id="56324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989138"/>
            <a:ext cx="5832475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755650" y="2557463"/>
            <a:ext cx="482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</a:t>
            </a:r>
          </a:p>
        </p:txBody>
      </p:sp>
      <p:pic>
        <p:nvPicPr>
          <p:cNvPr id="56326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565400"/>
            <a:ext cx="21717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755650" y="3068638"/>
            <a:ext cx="706120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S be the set of numbers from 1 to n that are </a:t>
            </a:r>
            <a:r>
              <a:rPr lang="en-US" altLang="zh-TW">
                <a:solidFill>
                  <a:srgbClr val="A50021"/>
                </a:solidFill>
              </a:rPr>
              <a:t>not</a:t>
            </a:r>
            <a:r>
              <a:rPr lang="en-US" altLang="zh-TW"/>
              <a:t> relatively prime to n.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755650" y="3638550"/>
            <a:ext cx="5097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A</a:t>
            </a:r>
            <a:r>
              <a:rPr lang="en-US" altLang="zh-TW" baseline="-25000"/>
              <a:t>i</a:t>
            </a:r>
            <a:r>
              <a:rPr lang="en-US" altLang="zh-TW"/>
              <a:t> be the set of numbers that are a multiple of p</a:t>
            </a:r>
            <a:r>
              <a:rPr lang="en-US" altLang="zh-TW" baseline="-25000"/>
              <a:t>i</a:t>
            </a:r>
            <a:r>
              <a:rPr lang="en-US" altLang="zh-TW"/>
              <a:t>.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6011863" y="3644900"/>
            <a:ext cx="2301875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 = 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755650" y="4149725"/>
            <a:ext cx="3286125" cy="51435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/>
              <a:t>|A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A</a:t>
            </a:r>
            <a:r>
              <a:rPr lang="en-US" altLang="zh-TW" baseline="-25000"/>
              <a:t>k</a:t>
            </a:r>
            <a:r>
              <a:rPr lang="en-US" altLang="zh-TW"/>
              <a:t>| = n/p</a:t>
            </a:r>
            <a:r>
              <a:rPr lang="en-US" altLang="zh-TW" baseline="-25000"/>
              <a:t>1</a:t>
            </a:r>
            <a:r>
              <a:rPr lang="en-US" altLang="zh-TW"/>
              <a:t>p</a:t>
            </a:r>
            <a:r>
              <a:rPr lang="en-US" altLang="zh-TW" baseline="-25000"/>
              <a:t>2</a:t>
            </a:r>
            <a:r>
              <a:rPr lang="en-US" altLang="zh-TW"/>
              <a:t>…p</a:t>
            </a:r>
            <a:r>
              <a:rPr lang="en-US" altLang="zh-TW" baseline="-25000"/>
              <a:t>k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3995738" y="4941888"/>
            <a:ext cx="4968875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kumimoji="0" lang="en-US" altLang="en-US" sz="1600">
                <a:latin typeface="Gill Sans MT" pitchFamily="34" charset="0"/>
              </a:rPr>
              <a:t>       sum of sizes of all single sets</a:t>
            </a:r>
          </a:p>
          <a:p>
            <a:r>
              <a:rPr kumimoji="0" lang="en-US" altLang="en-US" sz="1600">
                <a:latin typeface="Gill Sans MT" pitchFamily="34" charset="0"/>
              </a:rPr>
              <a:t>	–	sum of sizes of all 2-set intersections</a:t>
            </a:r>
          </a:p>
          <a:p>
            <a:r>
              <a:rPr kumimoji="0" lang="en-US" altLang="en-US" sz="1600">
                <a:latin typeface="Gill Sans MT" pitchFamily="34" charset="0"/>
              </a:rPr>
              <a:t>	+	sum of sizes of all 3-set intersections</a:t>
            </a:r>
          </a:p>
          <a:p>
            <a:r>
              <a:rPr kumimoji="0" lang="en-US" altLang="en-US" sz="1600">
                <a:latin typeface="Gill Sans MT" pitchFamily="34" charset="0"/>
              </a:rPr>
              <a:t>	–	sum of sizes of all 4-set intersections</a:t>
            </a:r>
          </a:p>
          <a:p>
            <a:r>
              <a:rPr kumimoji="0" lang="en-US" altLang="en-US" sz="1600">
                <a:latin typeface="Gill Sans MT" pitchFamily="34" charset="0"/>
              </a:rPr>
              <a:t>	…</a:t>
            </a:r>
          </a:p>
          <a:p>
            <a:r>
              <a:rPr kumimoji="0" lang="en-US" altLang="en-US" sz="1600">
                <a:latin typeface="Gill Sans MT" pitchFamily="34" charset="0"/>
              </a:rPr>
              <a:t>	+	(–1)</a:t>
            </a:r>
            <a:r>
              <a:rPr kumimoji="0" lang="en-US" altLang="en-US" sz="1600" i="1" baseline="30000">
                <a:latin typeface="Gill Sans MT" pitchFamily="34" charset="0"/>
              </a:rPr>
              <a:t>n</a:t>
            </a:r>
            <a:r>
              <a:rPr kumimoji="0" lang="en-US" altLang="en-US" sz="1600" baseline="30000">
                <a:latin typeface="Gill Sans MT" pitchFamily="34" charset="0"/>
              </a:rPr>
              <a:t>+1 </a:t>
            </a:r>
            <a:r>
              <a:rPr kumimoji="0" lang="en-US" altLang="en-US" sz="1600">
                <a:latin typeface="Gill Sans MT" pitchFamily="34" charset="0"/>
              </a:rPr>
              <a:t>× sum of sizes of intersections of </a:t>
            </a:r>
            <a:r>
              <a:rPr kumimoji="0" lang="en-US" altLang="en-US" sz="1600" i="1">
                <a:latin typeface="Gill Sans MT" pitchFamily="34" charset="0"/>
              </a:rPr>
              <a:t>n</a:t>
            </a:r>
            <a:r>
              <a:rPr kumimoji="0" lang="en-US" altLang="en-US" sz="1600">
                <a:latin typeface="Gill Sans MT" pitchFamily="34" charset="0"/>
              </a:rPr>
              <a:t> sets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4572000" y="4365625"/>
            <a:ext cx="2806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000">
                <a:solidFill>
                  <a:srgbClr val="000000"/>
                </a:solidFill>
              </a:rPr>
              <a:t>|A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1</a:t>
            </a:r>
            <a:r>
              <a:rPr kumimoji="0" lang="en-US" altLang="en-US" sz="2000">
                <a:solidFill>
                  <a:srgbClr val="000000"/>
                </a:solidFill>
              </a:rPr>
              <a:t>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2</a:t>
            </a:r>
            <a:r>
              <a:rPr kumimoji="0" lang="en-US" altLang="en-US" sz="2000">
                <a:solidFill>
                  <a:srgbClr val="000000"/>
                </a:solidFill>
              </a:rPr>
              <a:t>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3</a:t>
            </a:r>
            <a:r>
              <a:rPr kumimoji="0" lang="en-US" altLang="en-US" sz="2000">
                <a:solidFill>
                  <a:srgbClr val="000000"/>
                </a:solidFill>
              </a:rPr>
              <a:t>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…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</a:rPr>
              <a:t> A</a:t>
            </a:r>
            <a:r>
              <a:rPr kumimoji="0" lang="en-US" altLang="en-US" sz="2000" baseline="-25000">
                <a:solidFill>
                  <a:srgbClr val="000000"/>
                </a:solidFill>
              </a:rPr>
              <a:t>n</a:t>
            </a:r>
            <a:r>
              <a:rPr kumimoji="0" lang="en-US" altLang="en-US" sz="2000">
                <a:solidFill>
                  <a:srgbClr val="000000"/>
                </a:solidFill>
              </a:rPr>
              <a:t>|</a:t>
            </a:r>
            <a:endParaRPr kumimoji="0" lang="en-US" altLang="zh-TW" sz="2000">
              <a:solidFill>
                <a:srgbClr val="000000"/>
              </a:solidFill>
            </a:endParaRP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4284663" y="4292600"/>
            <a:ext cx="4535487" cy="2303463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755650" y="4941888"/>
            <a:ext cx="2527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|S| = |A</a:t>
            </a:r>
            <a:r>
              <a:rPr lang="en-US" altLang="zh-TW" baseline="-25000"/>
              <a:t>1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2</a:t>
            </a:r>
            <a:r>
              <a:rPr lang="en-US" altLang="zh-TW"/>
              <a:t>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… </a:t>
            </a:r>
            <a:r>
              <a:rPr lang="en-US" altLang="zh-TW">
                <a:latin typeface="cmsy10" pitchFamily="34" charset="0"/>
              </a:rPr>
              <a:t>[</a:t>
            </a:r>
            <a:r>
              <a:rPr lang="en-US" altLang="zh-TW"/>
              <a:t> A</a:t>
            </a:r>
            <a:r>
              <a:rPr lang="en-US" altLang="zh-TW" baseline="-25000"/>
              <a:t>n</a:t>
            </a:r>
            <a:r>
              <a:rPr lang="en-US" altLang="zh-TW"/>
              <a:t>|</a:t>
            </a: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1042988" y="6092825"/>
            <a:ext cx="2319337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= n(1-p</a:t>
            </a:r>
            <a:r>
              <a:rPr lang="en-US" altLang="zh-TW" baseline="-25000"/>
              <a:t>1</a:t>
            </a:r>
            <a:r>
              <a:rPr lang="en-US" altLang="zh-TW"/>
              <a:t>)(1-p</a:t>
            </a:r>
            <a:r>
              <a:rPr lang="en-US" altLang="zh-TW" baseline="-25000"/>
              <a:t>2</a:t>
            </a:r>
            <a:r>
              <a:rPr lang="en-US" altLang="zh-TW"/>
              <a:t>)…(1-p</a:t>
            </a:r>
            <a:r>
              <a:rPr lang="en-US" altLang="zh-TW" baseline="-25000"/>
              <a:t>n</a:t>
            </a:r>
            <a:r>
              <a:rPr lang="en-US" altLang="zh-TW"/>
              <a:t>)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1042988" y="5445125"/>
            <a:ext cx="148590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calculations…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1" grpId="0"/>
      <p:bldP spid="56332" grpId="0"/>
      <p:bldP spid="56333" grpId="0" animBg="1"/>
      <p:bldP spid="56336" grpId="0"/>
      <p:bldP spid="56337" grpId="0" animBg="1"/>
      <p:bldP spid="5633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314700" y="457200"/>
            <a:ext cx="247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Quick Summary</a:t>
            </a:r>
          </a:p>
        </p:txBody>
      </p:sp>
      <p:sp>
        <p:nvSpPr>
          <p:cNvPr id="1043459" name="Text Box 3"/>
          <p:cNvSpPr txBox="1">
            <a:spLocks noChangeArrowheads="1"/>
          </p:cNvSpPr>
          <p:nvPr/>
        </p:nvSpPr>
        <p:spPr bwMode="auto">
          <a:xfrm>
            <a:off x="46038" y="1371600"/>
            <a:ext cx="8872537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>
              <a:buClr>
                <a:srgbClr val="A50021"/>
              </a:buClr>
            </a:pPr>
            <a:r>
              <a:rPr lang="en-US" altLang="zh-TW"/>
              <a:t>We have studied how to determine the size of a set directly.</a:t>
            </a:r>
          </a:p>
          <a:p>
            <a:pPr eaLnBrk="1" hangingPunct="1">
              <a:buClr>
                <a:srgbClr val="A50021"/>
              </a:buClr>
            </a:pPr>
            <a:endParaRPr lang="en-US" altLang="zh-TW"/>
          </a:p>
          <a:p>
            <a:pPr eaLnBrk="1" hangingPunct="1">
              <a:buClr>
                <a:srgbClr val="A50021"/>
              </a:buClr>
            </a:pPr>
            <a:r>
              <a:rPr lang="en-US" altLang="zh-TW"/>
              <a:t>The basic rules are the sum rule, product rule, and the generalized product rule.</a:t>
            </a:r>
          </a:p>
          <a:p>
            <a:pPr eaLnBrk="1" hangingPunct="1">
              <a:buClr>
                <a:srgbClr val="A50021"/>
              </a:buClr>
            </a:pPr>
            <a:endParaRPr lang="en-US" altLang="zh-TW"/>
          </a:p>
          <a:p>
            <a:pPr eaLnBrk="1" hangingPunct="1">
              <a:buClr>
                <a:srgbClr val="A50021"/>
              </a:buClr>
            </a:pPr>
            <a:r>
              <a:rPr lang="en-US" altLang="zh-TW"/>
              <a:t>We apply these rules in counting permutations and combinations,</a:t>
            </a:r>
          </a:p>
          <a:p>
            <a:pPr eaLnBrk="1" hangingPunct="1">
              <a:buClr>
                <a:srgbClr val="A50021"/>
              </a:buClr>
            </a:pPr>
            <a:endParaRPr lang="en-US" altLang="zh-TW"/>
          </a:p>
          <a:p>
            <a:pPr eaLnBrk="1" hangingPunct="1">
              <a:buClr>
                <a:srgbClr val="A50021"/>
              </a:buClr>
            </a:pPr>
            <a:r>
              <a:rPr lang="en-US" altLang="zh-TW"/>
              <a:t>which are then used to count other objects like poker hands.</a:t>
            </a:r>
          </a:p>
          <a:p>
            <a:pPr eaLnBrk="1" hangingPunct="1">
              <a:buClr>
                <a:srgbClr val="A50021"/>
              </a:buClr>
            </a:pPr>
            <a:endParaRPr lang="en-US" altLang="zh-TW"/>
          </a:p>
          <a:p>
            <a:pPr eaLnBrk="1" hangingPunct="1">
              <a:buClr>
                <a:srgbClr val="A50021"/>
              </a:buClr>
            </a:pPr>
            <a:r>
              <a:rPr lang="en-US" altLang="zh-TW"/>
              <a:t>Then we prove the binomial theorem and study combinatorial proofs of identities.</a:t>
            </a:r>
          </a:p>
          <a:p>
            <a:pPr eaLnBrk="1" hangingPunct="1">
              <a:buClr>
                <a:srgbClr val="A50021"/>
              </a:buClr>
            </a:pPr>
            <a:endParaRPr lang="en-US" altLang="zh-TW"/>
          </a:p>
          <a:p>
            <a:pPr eaLnBrk="1" hangingPunct="1">
              <a:buClr>
                <a:srgbClr val="A50021"/>
              </a:buClr>
            </a:pPr>
            <a:r>
              <a:rPr lang="en-US" altLang="zh-TW"/>
              <a:t>Finally we learn the inclusion-exclusion principle and see some applications.</a:t>
            </a:r>
          </a:p>
          <a:p>
            <a:pPr eaLnBrk="1" hangingPunct="1">
              <a:buClr>
                <a:srgbClr val="A50021"/>
              </a:buClr>
            </a:pPr>
            <a:endParaRPr lang="en-US" altLang="zh-TW"/>
          </a:p>
          <a:p>
            <a:pPr eaLnBrk="1" hangingPunct="1">
              <a:buClr>
                <a:srgbClr val="A50021"/>
              </a:buClr>
            </a:pPr>
            <a:endParaRPr lang="en-US" altLang="zh-TW"/>
          </a:p>
          <a:p>
            <a:pPr eaLnBrk="1" hangingPunct="1">
              <a:buClr>
                <a:srgbClr val="A50021"/>
              </a:buClr>
            </a:pPr>
            <a:r>
              <a:rPr lang="en-US" altLang="zh-TW"/>
              <a:t>Later we will learn how to count “indirectly” by “mapping”.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PMingLiU" pitchFamily="18" charset="-120"/>
              </a:defRPr>
            </a:lvl9pPr>
          </a:lstStyle>
          <a:p>
            <a:pPr eaLnBrk="1" hangingPunct="1"/>
            <a:fld id="{37D74E72-E32F-40C4-9ED9-6CC3C5345594}" type="slidenum">
              <a:rPr lang="en-US" altLang="zh-TW">
                <a:latin typeface="Arial" pitchFamily="34" charset="0"/>
              </a:rPr>
              <a:pPr eaLnBrk="1" hangingPunct="1"/>
              <a:t>25</a:t>
            </a:fld>
            <a:endParaRPr lang="en-US" altLang="zh-TW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4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758950" y="1790700"/>
            <a:ext cx="5676900" cy="453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pPr algn="ctr"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For two arbitrary sets </a:t>
            </a:r>
            <a:r>
              <a:rPr lang="en-US" altLang="en-US" sz="24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 and </a:t>
            </a:r>
            <a:r>
              <a:rPr lang="en-US" altLang="en-US" sz="2400" i="1">
                <a:solidFill>
                  <a:srgbClr val="000000"/>
                </a:solidFill>
                <a:latin typeface="Gill Sans MT" pitchFamily="34" charset="0"/>
              </a:rPr>
              <a:t>B</a:t>
            </a:r>
            <a:r>
              <a:rPr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endParaRPr lang="en-US" altLang="en-US" sz="2400" i="1">
              <a:solidFill>
                <a:srgbClr val="000000"/>
              </a:solidFill>
              <a:latin typeface="Gill Sans MT" pitchFamily="34" charset="0"/>
            </a:endParaRPr>
          </a:p>
        </p:txBody>
      </p:sp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1187450" y="2492375"/>
          <a:ext cx="6745288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Equation" r:id="rId3" imgW="1854000" imgH="203040" progId="Equation.3">
                  <p:embed/>
                </p:oleObj>
              </mc:Choice>
              <mc:Fallback>
                <p:oleObj name="Equation" r:id="rId3" imgW="1854000" imgH="203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492375"/>
                        <a:ext cx="6745288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1143000" y="1758950"/>
            <a:ext cx="6858000" cy="1536700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3276600" y="3548063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5416550" y="3548063"/>
            <a:ext cx="33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B</a:t>
            </a:r>
          </a:p>
        </p:txBody>
      </p:sp>
      <p:grpSp>
        <p:nvGrpSpPr>
          <p:cNvPr id="33808" name="Group 16"/>
          <p:cNvGrpSpPr>
            <a:grpSpLocks/>
          </p:cNvGrpSpPr>
          <p:nvPr/>
        </p:nvGrpSpPr>
        <p:grpSpPr bwMode="auto">
          <a:xfrm>
            <a:off x="3276600" y="4025900"/>
            <a:ext cx="2603500" cy="1638300"/>
            <a:chOff x="2040" y="2288"/>
            <a:chExt cx="1640" cy="1032"/>
          </a:xfrm>
        </p:grpSpPr>
        <p:sp>
          <p:nvSpPr>
            <p:cNvPr id="33809" name="Oval 17"/>
            <p:cNvSpPr>
              <a:spLocks noChangeArrowheads="1"/>
            </p:cNvSpPr>
            <p:nvPr/>
          </p:nvSpPr>
          <p:spPr bwMode="auto">
            <a:xfrm>
              <a:off x="2040" y="2288"/>
              <a:ext cx="1016" cy="1032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33810" name="Oval 18"/>
            <p:cNvSpPr>
              <a:spLocks noChangeArrowheads="1"/>
            </p:cNvSpPr>
            <p:nvPr/>
          </p:nvSpPr>
          <p:spPr bwMode="auto">
            <a:xfrm>
              <a:off x="2664" y="2288"/>
              <a:ext cx="1016" cy="1032"/>
            </a:xfrm>
            <a:prstGeom prst="ellipse">
              <a:avLst/>
            </a:prstGeom>
            <a:solidFill>
              <a:srgbClr val="CC0000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</a:endParaRPr>
            </a:p>
          </p:txBody>
        </p:sp>
      </p:grp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2568575" y="476250"/>
            <a:ext cx="401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Inclusion-Exclusion (2 sets)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555875" y="476250"/>
            <a:ext cx="401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Inclusion-Exclusion (2 sets)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8442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S be the set of integers from 1 through 1000 that are multiples of 3 or multiples of 5.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23850" y="1844675"/>
            <a:ext cx="6362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A be the set of integers from 1 to 1000 that are multiples of 3.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23850" y="2420938"/>
            <a:ext cx="6338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B be the set of integers from 1 to 1000 that are multiples of 5.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5219700" y="3527425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7594600" y="3575050"/>
            <a:ext cx="33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B</a:t>
            </a:r>
          </a:p>
        </p:txBody>
      </p:sp>
      <p:grpSp>
        <p:nvGrpSpPr>
          <p:cNvPr id="34826" name="Group 10"/>
          <p:cNvGrpSpPr>
            <a:grpSpLocks/>
          </p:cNvGrpSpPr>
          <p:nvPr/>
        </p:nvGrpSpPr>
        <p:grpSpPr bwMode="auto">
          <a:xfrm>
            <a:off x="5670550" y="3213100"/>
            <a:ext cx="1871663" cy="1131888"/>
            <a:chOff x="2040" y="2288"/>
            <a:chExt cx="1640" cy="1032"/>
          </a:xfrm>
        </p:grpSpPr>
        <p:sp>
          <p:nvSpPr>
            <p:cNvPr id="34827" name="Oval 11"/>
            <p:cNvSpPr>
              <a:spLocks noChangeArrowheads="1"/>
            </p:cNvSpPr>
            <p:nvPr/>
          </p:nvSpPr>
          <p:spPr bwMode="auto">
            <a:xfrm>
              <a:off x="2040" y="2288"/>
              <a:ext cx="1016" cy="1032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34828" name="Oval 12"/>
            <p:cNvSpPr>
              <a:spLocks noChangeArrowheads="1"/>
            </p:cNvSpPr>
            <p:nvPr/>
          </p:nvSpPr>
          <p:spPr bwMode="auto">
            <a:xfrm>
              <a:off x="2664" y="2288"/>
              <a:ext cx="1016" cy="1032"/>
            </a:xfrm>
            <a:prstGeom prst="ellipse">
              <a:avLst/>
            </a:prstGeom>
            <a:solidFill>
              <a:srgbClr val="CC0000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</a:endParaRPr>
            </a:p>
          </p:txBody>
        </p:sp>
      </p:grp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900113" y="3429000"/>
            <a:ext cx="3889375" cy="7889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It is clear that S is the union of A and B,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but notice that A and B are not disjoint.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468313" y="4581525"/>
            <a:ext cx="1952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|A| = 1000/3 = 333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2867025" y="4581525"/>
            <a:ext cx="1992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|B| = 1000/5 = 200 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468313" y="5157788"/>
            <a:ext cx="792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B is the set of integers that are multiples of 15, and so |A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B| = 1000/15 = 66 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539750" y="5805488"/>
            <a:ext cx="7504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So, by the inclusion-exclusion principle, we have |S| = |A| + |B| - |A </a:t>
            </a:r>
            <a:r>
              <a:rPr lang="en-US" altLang="zh-TW">
                <a:latin typeface="cmsy10" pitchFamily="34" charset="0"/>
              </a:rPr>
              <a:t>Å</a:t>
            </a:r>
            <a:r>
              <a:rPr lang="en-US" altLang="zh-TW"/>
              <a:t> B| = 467.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flipV="1">
            <a:off x="5148263" y="3933825"/>
            <a:ext cx="1439862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  <p:bldP spid="34823" grpId="0"/>
      <p:bldP spid="34824" grpId="0"/>
      <p:bldP spid="34825" grpId="0"/>
      <p:bldP spid="34829" grpId="0" animBg="1"/>
      <p:bldP spid="34830" grpId="0"/>
      <p:bldP spid="34831" grpId="0"/>
      <p:bldP spid="34832" grpId="0"/>
      <p:bldP spid="34833" grpId="0"/>
      <p:bldP spid="348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2686050" y="4208463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6000750" y="4208463"/>
            <a:ext cx="33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4330700" y="6240463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752600" y="1541463"/>
            <a:ext cx="5665788" cy="1590675"/>
          </a:xfrm>
          <a:prstGeom prst="rect">
            <a:avLst/>
          </a:prstGeom>
          <a:noFill/>
          <a:ln w="38100">
            <a:solidFill>
              <a:srgbClr val="FF9933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|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A </a:t>
            </a:r>
            <a:r>
              <a:rPr kumimoji="0" lang="en-US" altLang="en-US" sz="24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B </a:t>
            </a:r>
            <a:r>
              <a:rPr kumimoji="0" lang="en-US" altLang="en-US" sz="24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C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| = |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| + |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B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| + |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C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|</a:t>
            </a:r>
          </a:p>
          <a:p>
            <a:pPr>
              <a:lnSpc>
                <a:spcPct val="150000"/>
              </a:lnSpc>
            </a:pP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                       – |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B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| – |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C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| – |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B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C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|</a:t>
            </a:r>
          </a:p>
          <a:p>
            <a:pPr>
              <a:lnSpc>
                <a:spcPct val="150000"/>
              </a:lnSpc>
            </a:pP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                       + |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A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B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 </a:t>
            </a:r>
            <a:r>
              <a:rPr kumimoji="0" lang="en-US" altLang="en-US" sz="2400" i="1">
                <a:solidFill>
                  <a:srgbClr val="000000"/>
                </a:solidFill>
                <a:latin typeface="Gill Sans MT" pitchFamily="34" charset="0"/>
              </a:rPr>
              <a:t>C</a:t>
            </a:r>
            <a:r>
              <a:rPr kumimoji="0" lang="en-US" altLang="en-US" sz="2400">
                <a:solidFill>
                  <a:srgbClr val="000000"/>
                </a:solidFill>
                <a:latin typeface="Gill Sans MT" pitchFamily="34" charset="0"/>
              </a:rPr>
              <a:t>|</a:t>
            </a:r>
          </a:p>
        </p:txBody>
      </p:sp>
      <p:grpSp>
        <p:nvGrpSpPr>
          <p:cNvPr id="35856" name="Group 16"/>
          <p:cNvGrpSpPr>
            <a:grpSpLocks/>
          </p:cNvGrpSpPr>
          <p:nvPr/>
        </p:nvGrpSpPr>
        <p:grpSpPr bwMode="auto">
          <a:xfrm>
            <a:off x="3276600" y="3543300"/>
            <a:ext cx="2590800" cy="2552700"/>
            <a:chOff x="1984" y="2232"/>
            <a:chExt cx="1632" cy="1608"/>
          </a:xfrm>
        </p:grpSpPr>
        <p:sp>
          <p:nvSpPr>
            <p:cNvPr id="35857" name="Oval 17"/>
            <p:cNvSpPr>
              <a:spLocks noChangeArrowheads="1"/>
            </p:cNvSpPr>
            <p:nvPr/>
          </p:nvSpPr>
          <p:spPr bwMode="auto">
            <a:xfrm>
              <a:off x="1984" y="2240"/>
              <a:ext cx="1016" cy="1032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35858" name="Oval 18"/>
            <p:cNvSpPr>
              <a:spLocks noChangeArrowheads="1"/>
            </p:cNvSpPr>
            <p:nvPr/>
          </p:nvSpPr>
          <p:spPr bwMode="auto">
            <a:xfrm>
              <a:off x="2292" y="2808"/>
              <a:ext cx="1016" cy="103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Oval 19"/>
            <p:cNvSpPr>
              <a:spLocks noChangeArrowheads="1"/>
            </p:cNvSpPr>
            <p:nvPr/>
          </p:nvSpPr>
          <p:spPr bwMode="auto">
            <a:xfrm>
              <a:off x="1984" y="2248"/>
              <a:ext cx="1016" cy="1032"/>
            </a:xfrm>
            <a:prstGeom prst="ellipse">
              <a:avLst/>
            </a:prstGeom>
            <a:solidFill>
              <a:srgbClr val="33CCFF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</a:endParaRPr>
            </a:p>
          </p:txBody>
        </p:sp>
        <p:sp>
          <p:nvSpPr>
            <p:cNvPr id="35860" name="Oval 20"/>
            <p:cNvSpPr>
              <a:spLocks noChangeArrowheads="1"/>
            </p:cNvSpPr>
            <p:nvPr/>
          </p:nvSpPr>
          <p:spPr bwMode="auto">
            <a:xfrm>
              <a:off x="2600" y="2232"/>
              <a:ext cx="1016" cy="1032"/>
            </a:xfrm>
            <a:prstGeom prst="ellipse">
              <a:avLst/>
            </a:prstGeom>
            <a:solidFill>
              <a:srgbClr val="CC0000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</a:endParaRPr>
            </a:p>
          </p:txBody>
        </p:sp>
      </p:grp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2555875" y="476250"/>
            <a:ext cx="401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Inclusion-Exclusion (3 sets)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555875" y="450850"/>
            <a:ext cx="401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Inclusion-Exclusion (3 sets)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796925" y="1368425"/>
            <a:ext cx="2767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From a total of 50 students: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445125" y="1268413"/>
            <a:ext cx="3014663" cy="284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30 know Java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18 know C++</a:t>
            </a:r>
          </a:p>
          <a:p>
            <a:pPr>
              <a:lnSpc>
                <a:spcPct val="150000"/>
              </a:lnSpc>
            </a:pPr>
            <a:r>
              <a:rPr lang="en-US" altLang="zh-TW"/>
              <a:t>26 know C#</a:t>
            </a:r>
          </a:p>
          <a:p>
            <a:pPr>
              <a:lnSpc>
                <a:spcPct val="150000"/>
              </a:lnSpc>
            </a:pPr>
            <a:r>
              <a:rPr lang="en-US" altLang="zh-TW"/>
              <a:t>9 know both Java and C++</a:t>
            </a:r>
          </a:p>
          <a:p>
            <a:pPr>
              <a:lnSpc>
                <a:spcPct val="150000"/>
              </a:lnSpc>
            </a:pPr>
            <a:r>
              <a:rPr lang="en-US" altLang="zh-TW"/>
              <a:t>16 know both Java and C#</a:t>
            </a:r>
          </a:p>
          <a:p>
            <a:pPr>
              <a:lnSpc>
                <a:spcPct val="150000"/>
              </a:lnSpc>
            </a:pPr>
            <a:r>
              <a:rPr lang="en-US" altLang="zh-TW"/>
              <a:t>8 know both C++ and C#</a:t>
            </a:r>
          </a:p>
          <a:p>
            <a:pPr>
              <a:lnSpc>
                <a:spcPct val="150000"/>
              </a:lnSpc>
            </a:pPr>
            <a:r>
              <a:rPr lang="en-US" altLang="zh-TW"/>
              <a:t>47 know at least one language.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912813" y="2492375"/>
            <a:ext cx="2382837" cy="925513"/>
          </a:xfrm>
          <a:prstGeom prst="rect">
            <a:avLst/>
          </a:prstGeom>
          <a:solidFill>
            <a:srgbClr val="FFFF66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many know none?</a:t>
            </a:r>
          </a:p>
          <a:p>
            <a:endParaRPr lang="en-US" altLang="zh-TW"/>
          </a:p>
          <a:p>
            <a:r>
              <a:rPr lang="en-US" altLang="zh-TW"/>
              <a:t>How many know all?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1187450" y="4630738"/>
            <a:ext cx="6697663" cy="376237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 = 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| + |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| + |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/>
              <a:t> </a:t>
            </a:r>
            <a:r>
              <a:rPr kumimoji="0" lang="en-US" altLang="en-US">
                <a:solidFill>
                  <a:srgbClr val="000000"/>
                </a:solidFill>
              </a:rPr>
              <a:t>– 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| – 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 – |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 + 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4572000" y="1262063"/>
            <a:ext cx="420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4572000" y="1622425"/>
            <a:ext cx="417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4572000" y="1989138"/>
            <a:ext cx="427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4213225" y="2414588"/>
            <a:ext cx="812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4213225" y="2846388"/>
            <a:ext cx="822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4213225" y="3284538"/>
            <a:ext cx="81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3852863" y="3709988"/>
            <a:ext cx="12144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1849438" y="3644900"/>
            <a:ext cx="1214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4932363" y="148431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4932363" y="18446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Line 25"/>
          <p:cNvSpPr>
            <a:spLocks noChangeShapeType="1"/>
          </p:cNvSpPr>
          <p:nvPr/>
        </p:nvSpPr>
        <p:spPr bwMode="auto">
          <a:xfrm>
            <a:off x="4932363" y="22050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0" name="Line 26"/>
          <p:cNvSpPr>
            <a:spLocks noChangeShapeType="1"/>
          </p:cNvSpPr>
          <p:nvPr/>
        </p:nvSpPr>
        <p:spPr bwMode="auto">
          <a:xfrm>
            <a:off x="4932363" y="26368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>
            <a:off x="4932363" y="30686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Line 28"/>
          <p:cNvSpPr>
            <a:spLocks noChangeShapeType="1"/>
          </p:cNvSpPr>
          <p:nvPr/>
        </p:nvSpPr>
        <p:spPr bwMode="auto">
          <a:xfrm>
            <a:off x="4932363" y="35004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4932363" y="39338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4" name="Line 30"/>
          <p:cNvSpPr>
            <a:spLocks noChangeShapeType="1"/>
          </p:cNvSpPr>
          <p:nvPr/>
        </p:nvSpPr>
        <p:spPr bwMode="auto">
          <a:xfrm flipV="1">
            <a:off x="2668588" y="33575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1187450" y="5300663"/>
            <a:ext cx="4351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47 = 30 + 18 + 26 – 9 – 16 – 8 + 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</a:t>
            </a:r>
            <a:endParaRPr kumimoji="0" lang="en-US" altLang="zh-TW">
              <a:solidFill>
                <a:srgbClr val="000000"/>
              </a:solidFill>
            </a:endParaRP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1187450" y="5799138"/>
            <a:ext cx="1589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00"/>
                </a:solidFill>
              </a:rPr>
              <a:t>|</a:t>
            </a:r>
            <a:r>
              <a:rPr kumimoji="0" lang="en-US" altLang="en-US" i="1">
                <a:solidFill>
                  <a:srgbClr val="000000"/>
                </a:solidFill>
              </a:rPr>
              <a:t>A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B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>
                <a:solidFill>
                  <a:srgbClr val="000000"/>
                </a:solidFill>
              </a:rPr>
              <a:t> </a:t>
            </a:r>
            <a:r>
              <a:rPr kumimoji="0" lang="en-US" altLang="en-US" i="1">
                <a:solidFill>
                  <a:srgbClr val="000000"/>
                </a:solidFill>
              </a:rPr>
              <a:t>C</a:t>
            </a:r>
            <a:r>
              <a:rPr kumimoji="0" lang="en-US" altLang="en-US">
                <a:solidFill>
                  <a:srgbClr val="000000"/>
                </a:solidFill>
              </a:rPr>
              <a:t>| = 6</a:t>
            </a:r>
            <a:endParaRPr kumimoji="0" lang="en-US" altLang="zh-TW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animBg="1"/>
      <p:bldP spid="36872" grpId="0" animBg="1"/>
      <p:bldP spid="36873" grpId="0"/>
      <p:bldP spid="36874" grpId="0"/>
      <p:bldP spid="36875" grpId="0"/>
      <p:bldP spid="36878" grpId="0"/>
      <p:bldP spid="36880" grpId="0"/>
      <p:bldP spid="36882" grpId="0"/>
      <p:bldP spid="36884" grpId="0"/>
      <p:bldP spid="36886" grpId="0"/>
      <p:bldP spid="36887" grpId="0" animBg="1"/>
      <p:bldP spid="36888" grpId="0" animBg="1"/>
      <p:bldP spid="36889" grpId="0" animBg="1"/>
      <p:bldP spid="36890" grpId="0" animBg="1"/>
      <p:bldP spid="36891" grpId="0" animBg="1"/>
      <p:bldP spid="36892" grpId="0" animBg="1"/>
      <p:bldP spid="36893" grpId="0" animBg="1"/>
      <p:bldP spid="36894" grpId="0" animBg="1"/>
      <p:bldP spid="36895" grpId="0"/>
      <p:bldP spid="368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987675" y="4052888"/>
            <a:ext cx="34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961063" y="4052888"/>
            <a:ext cx="33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987675" y="5708650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84213" y="1541463"/>
            <a:ext cx="8208962" cy="1806575"/>
          </a:xfrm>
          <a:prstGeom prst="rect">
            <a:avLst/>
          </a:prstGeom>
          <a:noFill/>
          <a:ln w="38100">
            <a:solidFill>
              <a:srgbClr val="FF9933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|A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B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C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[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D| = |A| + |B| + |C| + |D|</a:t>
            </a:r>
          </a:p>
          <a:p>
            <a:pPr>
              <a:lnSpc>
                <a:spcPct val="150000"/>
              </a:lnSpc>
            </a:pP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                       – |A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B| – |A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C| – |A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D| </a:t>
            </a:r>
            <a:r>
              <a:rPr kumimoji="0" lang="en-US" altLang="en-US">
                <a:solidFill>
                  <a:srgbClr val="000000"/>
                </a:solidFill>
                <a:latin typeface="Gill Sans MT" pitchFamily="34" charset="0"/>
              </a:rPr>
              <a:t>–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|B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C| </a:t>
            </a:r>
            <a:r>
              <a:rPr kumimoji="0" lang="en-US" altLang="en-US">
                <a:solidFill>
                  <a:srgbClr val="000000"/>
                </a:solidFill>
                <a:latin typeface="Gill Sans MT" pitchFamily="34" charset="0"/>
              </a:rPr>
              <a:t>–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|B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D| </a:t>
            </a:r>
            <a:r>
              <a:rPr kumimoji="0" lang="en-US" altLang="en-US">
                <a:solidFill>
                  <a:srgbClr val="000000"/>
                </a:solidFill>
                <a:latin typeface="Gill Sans MT" pitchFamily="34" charset="0"/>
              </a:rPr>
              <a:t>–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|C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D|</a:t>
            </a:r>
          </a:p>
          <a:p>
            <a:pPr>
              <a:lnSpc>
                <a:spcPct val="150000"/>
              </a:lnSpc>
            </a:pP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                       + |A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B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C| + |A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B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D| + |A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C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D| + |B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C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D|</a:t>
            </a:r>
          </a:p>
          <a:p>
            <a:pPr>
              <a:lnSpc>
                <a:spcPct val="150000"/>
              </a:lnSpc>
            </a:pP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                       – |A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B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C </a:t>
            </a:r>
            <a:r>
              <a:rPr kumimoji="0" lang="en-US" altLang="en-US" sz="2000">
                <a:solidFill>
                  <a:srgbClr val="000000"/>
                </a:solidFill>
                <a:latin typeface="cmsy10" pitchFamily="34" charset="0"/>
              </a:rPr>
              <a:t>Å</a:t>
            </a:r>
            <a:r>
              <a:rPr kumimoji="0" lang="en-US" altLang="en-US" sz="2000">
                <a:solidFill>
                  <a:srgbClr val="000000"/>
                </a:solidFill>
                <a:latin typeface="Gill Sans MT" pitchFamily="34" charset="0"/>
              </a:rPr>
              <a:t> D |</a:t>
            </a:r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3463925" y="3908425"/>
            <a:ext cx="1612900" cy="16383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solidFill>
                <a:schemeClr val="accent2"/>
              </a:solidFill>
            </a:endParaRPr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4284663" y="4502150"/>
            <a:ext cx="1612900" cy="1638300"/>
          </a:xfrm>
          <a:prstGeom prst="ellipse">
            <a:avLst/>
          </a:prstGeom>
          <a:gradFill rotWithShape="1">
            <a:gsLst>
              <a:gs pos="0">
                <a:srgbClr val="FFFF00">
                  <a:alpha val="50000"/>
                </a:srgbClr>
              </a:gs>
              <a:gs pos="100000">
                <a:srgbClr val="FFFF00">
                  <a:gamma/>
                  <a:tint val="98431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3492500" y="4484688"/>
            <a:ext cx="1612900" cy="1638300"/>
          </a:xfrm>
          <a:prstGeom prst="ellipse">
            <a:avLst/>
          </a:prstGeom>
          <a:solidFill>
            <a:srgbClr val="00FF0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solidFill>
                <a:schemeClr val="accent2"/>
              </a:solidFill>
            </a:endParaRPr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4254500" y="3925888"/>
            <a:ext cx="1612900" cy="16383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solidFill>
                <a:schemeClr val="accent2"/>
              </a:solidFill>
            </a:endParaRP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2555875" y="476250"/>
            <a:ext cx="401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Inclusion-Exclusion (4 sets)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5940425" y="5708650"/>
            <a:ext cx="384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2555875" y="476250"/>
            <a:ext cx="402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Inclusion-Exclusion (n sets)</a:t>
            </a:r>
          </a:p>
        </p:txBody>
      </p:sp>
      <p:sp>
        <p:nvSpPr>
          <p:cNvPr id="45068" name="Oval 12"/>
          <p:cNvSpPr>
            <a:spLocks noChangeArrowheads="1"/>
          </p:cNvSpPr>
          <p:nvPr/>
        </p:nvSpPr>
        <p:spPr bwMode="auto">
          <a:xfrm>
            <a:off x="3779838" y="3013075"/>
            <a:ext cx="1612900" cy="286385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 rot="2504122">
            <a:off x="2843213" y="3302000"/>
            <a:ext cx="2046287" cy="1638300"/>
          </a:xfrm>
          <a:prstGeom prst="ellipse">
            <a:avLst/>
          </a:prstGeom>
          <a:solidFill>
            <a:srgbClr val="33CCFF">
              <a:alpha val="50000"/>
            </a:srgbClr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auto">
          <a:xfrm rot="-1455843">
            <a:off x="3995738" y="3373438"/>
            <a:ext cx="2305050" cy="1638300"/>
          </a:xfrm>
          <a:prstGeom prst="ellipse">
            <a:avLst/>
          </a:prstGeom>
          <a:solidFill>
            <a:srgbClr val="CC0000">
              <a:alpha val="50000"/>
            </a:srgbClr>
          </a:solidFill>
          <a:ln w="9525">
            <a:solidFill>
              <a:srgbClr val="000000"/>
            </a:solidFill>
            <a:round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45071" name="Oval 15" descr="5%"/>
          <p:cNvSpPr>
            <a:spLocks noChangeArrowheads="1"/>
          </p:cNvSpPr>
          <p:nvPr/>
        </p:nvSpPr>
        <p:spPr bwMode="auto">
          <a:xfrm>
            <a:off x="2771775" y="4021138"/>
            <a:ext cx="1944688" cy="1512887"/>
          </a:xfrm>
          <a:prstGeom prst="ellipse">
            <a:avLst/>
          </a:prstGeom>
          <a:pattFill prst="pct5">
            <a:fgClr>
              <a:schemeClr val="folHlink">
                <a:alpha val="50000"/>
              </a:schemeClr>
            </a:fgClr>
            <a:bgClr>
              <a:schemeClr val="folHlink">
                <a:alpha val="50000"/>
              </a:schemeClr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Oval 16" descr="5%"/>
          <p:cNvSpPr>
            <a:spLocks noChangeArrowheads="1"/>
          </p:cNvSpPr>
          <p:nvPr/>
        </p:nvSpPr>
        <p:spPr bwMode="auto">
          <a:xfrm rot="595632">
            <a:off x="4279900" y="3963988"/>
            <a:ext cx="2159000" cy="1582737"/>
          </a:xfrm>
          <a:prstGeom prst="ellipse">
            <a:avLst/>
          </a:prstGeom>
          <a:pattFill prst="pct5">
            <a:fgClr>
              <a:srgbClr val="660066">
                <a:alpha val="50000"/>
              </a:srgbClr>
            </a:fgClr>
            <a:bgClr>
              <a:srgbClr val="660066">
                <a:alpha val="50000"/>
              </a:srgbClr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Oval 17"/>
          <p:cNvSpPr>
            <a:spLocks noChangeArrowheads="1"/>
          </p:cNvSpPr>
          <p:nvPr/>
        </p:nvSpPr>
        <p:spPr bwMode="auto">
          <a:xfrm>
            <a:off x="1979613" y="3933825"/>
            <a:ext cx="5329237" cy="865188"/>
          </a:xfrm>
          <a:prstGeom prst="ellipse">
            <a:avLst/>
          </a:prstGeom>
          <a:gradFill rotWithShape="1">
            <a:gsLst>
              <a:gs pos="0">
                <a:srgbClr val="003366">
                  <a:alpha val="30000"/>
                </a:srgbClr>
              </a:gs>
              <a:gs pos="100000">
                <a:srgbClr val="003366">
                  <a:gamma/>
                  <a:shade val="46275"/>
                  <a:invGamma/>
                  <a:alpha val="30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1527175" y="1628775"/>
            <a:ext cx="60785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What is the inclusion-exclusion formula for the union of n sets?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33400" y="1981200"/>
            <a:ext cx="8077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1pPr>
            <a:lvl2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2pPr>
            <a:lvl3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3pPr>
            <a:lvl4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4pPr>
            <a:lvl5pPr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739775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PMingLiU" pitchFamily="18" charset="-120"/>
              </a:defRPr>
            </a:lvl9pPr>
          </a:lstStyle>
          <a:p>
            <a:r>
              <a:rPr kumimoji="0" lang="en-US" altLang="en-US" sz="2400">
                <a:latin typeface="Gill Sans MT" pitchFamily="34" charset="0"/>
              </a:rPr>
              <a:t>       sum of sizes of all single sets</a:t>
            </a:r>
          </a:p>
          <a:p>
            <a:r>
              <a:rPr kumimoji="0" lang="en-US" altLang="en-US" sz="2400">
                <a:latin typeface="Gill Sans MT" pitchFamily="34" charset="0"/>
              </a:rPr>
              <a:t>	–	sum of sizes of all 2-set intersections</a:t>
            </a:r>
          </a:p>
          <a:p>
            <a:r>
              <a:rPr kumimoji="0" lang="en-US" altLang="en-US" sz="2400">
                <a:latin typeface="Gill Sans MT" pitchFamily="34" charset="0"/>
              </a:rPr>
              <a:t>	+	sum of sizes of all 3-set intersections</a:t>
            </a:r>
          </a:p>
          <a:p>
            <a:r>
              <a:rPr kumimoji="0" lang="en-US" altLang="en-US" sz="2400">
                <a:latin typeface="Gill Sans MT" pitchFamily="34" charset="0"/>
              </a:rPr>
              <a:t>	–	sum of sizes of all 4-set intersections</a:t>
            </a:r>
          </a:p>
          <a:p>
            <a:r>
              <a:rPr kumimoji="0" lang="en-US" altLang="en-US" sz="2400">
                <a:latin typeface="Gill Sans MT" pitchFamily="34" charset="0"/>
              </a:rPr>
              <a:t>	…</a:t>
            </a:r>
          </a:p>
          <a:p>
            <a:r>
              <a:rPr kumimoji="0" lang="en-US" altLang="en-US" sz="2400">
                <a:latin typeface="Gill Sans MT" pitchFamily="34" charset="0"/>
              </a:rPr>
              <a:t>	+	(–1)</a:t>
            </a:r>
            <a:r>
              <a:rPr kumimoji="0" lang="en-US" altLang="en-US" sz="2400" i="1" baseline="30000">
                <a:latin typeface="Gill Sans MT" pitchFamily="34" charset="0"/>
              </a:rPr>
              <a:t>n</a:t>
            </a:r>
            <a:r>
              <a:rPr kumimoji="0" lang="en-US" altLang="en-US" sz="2400" baseline="30000">
                <a:latin typeface="Gill Sans MT" pitchFamily="34" charset="0"/>
              </a:rPr>
              <a:t>+1 </a:t>
            </a:r>
            <a:r>
              <a:rPr kumimoji="0" lang="en-US" altLang="en-US" sz="2400">
                <a:latin typeface="Gill Sans MT" pitchFamily="34" charset="0"/>
              </a:rPr>
              <a:t>× sum of sizes of intersections of all </a:t>
            </a:r>
            <a:r>
              <a:rPr kumimoji="0" lang="en-US" altLang="en-US" sz="2400" i="1">
                <a:latin typeface="Gill Sans MT" pitchFamily="34" charset="0"/>
              </a:rPr>
              <a:t>n</a:t>
            </a:r>
            <a:r>
              <a:rPr kumimoji="0" lang="en-US" altLang="en-US" sz="2400">
                <a:latin typeface="Gill Sans MT" pitchFamily="34" charset="0"/>
              </a:rPr>
              <a:t> sets</a:t>
            </a:r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838200" y="1152525"/>
          <a:ext cx="4191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Equation" r:id="rId3" imgW="1282680" imgH="253800" progId="Equation.DSMT4">
                  <p:embed/>
                </p:oleObj>
              </mc:Choice>
              <mc:Fallback>
                <p:oleObj name="Equation" r:id="rId3" imgW="128268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152525"/>
                        <a:ext cx="4191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979613" y="4652963"/>
          <a:ext cx="4876800" cy="176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" name="Equation" r:id="rId5" imgW="1650960" imgH="596880" progId="Equation.DSMT4">
                  <p:embed/>
                </p:oleObj>
              </mc:Choice>
              <mc:Fallback>
                <p:oleObj name="Equation" r:id="rId5" imgW="1650960" imgH="596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652963"/>
                        <a:ext cx="4876800" cy="176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438400" y="454025"/>
            <a:ext cx="402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Inclusion-Exclusion (n sets)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binom{n}{1} (n-1)!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3"/>
  <p:tag name="PICTUREFILESIZE" val="716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- \binom{n}{2} (n-2)!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3"/>
  <p:tag name="PICTUREFILESIZE" val="796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+ \binom{n}{3} (n-3)!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7"/>
  <p:tag name="PICTUREFILESIZE" val="830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+ (-1)^{n+1} \binom{n}{n} (n-n)!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13"/>
  <p:tag name="PICTUREFILESIZE" val="1157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\binom{n}{1} (n-1)!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3"/>
  <p:tag name="PICTUREFILESIZE" val="716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- \binom{n}{2} (n-2)!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3"/>
  <p:tag name="PICTUREFILESIZE" val="796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+ \binom{n}{3} (n-3)!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7"/>
  <p:tag name="PICTUREFILESIZE" val="830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+ (-1)^{n+1} \binom{n}{n} (n-n)!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13"/>
  <p:tag name="PICTUREFILESIZE" val="1157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varphi(n) = |\{m \in \{1,2,\ldots,n\}: gcd(n,m)=1\}|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19"/>
  <p:tag name="PICTUREFILESIZE" val="1735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varphi(n) = n-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5"/>
  <p:tag name="PICTUREFILESIZE" val="52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k}{1} - \binom{k}{2} + \binom{k}{3} - \binom{k}{4} + ... + (-1)^{k+1} \binom{k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98"/>
  <p:tag name="PICTUREFILESIZE" val="2296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n = p^c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2"/>
  <p:tag name="PICTUREFILESIZE" val="258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varphi(p^c) = p^c - p^{c-1} = p^c(1 - 1/p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09"/>
  <p:tag name="PICTUREFILESIZE" val="1346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varphi(n) = |\{m \in \{1,2,\ldots,n\}: gcd(n,m)=1\}|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19"/>
  <p:tag name="PICTUREFILESIZE" val="1735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n = p^c q^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2"/>
  <p:tag name="PICTUREFILESIZE" val="416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varphi(n) = n - n/p - n/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8"/>
  <p:tag name="PICTUREFILESIZE" val="93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varphi(n) = n - n/p - n/q + n/p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80"/>
  <p:tag name="PICTUREFILESIZE" val="1243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n(1 - 1/p)(1 - 1/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17"/>
  <p:tag name="PICTUREFILESIZE" val="816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varphi(n) = |\{m \in \{1,2,\ldots,n\}: gcd(n,m)=1\}|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19"/>
  <p:tag name="PICTUREFILESIZE" val="1735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n = p_1^{c_1} p_2^{c_2} \cdots p_r^{c_r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6"/>
  <p:tag name="PICTUREFILESIZE" val="785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varphi(n) = |\{m \in \{1,2,\ldots,n\}: gcd(n,m)=1\}|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19"/>
  <p:tag name="PICTUREFILESIZE" val="173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"/>
  <p:tag name="PICTUREFILESIZE" val="51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n = p_1^{c_1} p_2^{c_2} \cdots p_r^{c_r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6"/>
  <p:tag name="PICTUREFILESIZE" val="785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varphi(n) = |\{m \in \{1,2,\ldots,n\}: gcd(n,m)=1\}|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19"/>
  <p:tag name="PICTUREFILESIZE" val="1735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n = p_1^{c_1} p_2^{c_2} \cdots p_r^{c_r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6"/>
  <p:tag name="PICTUREFILESIZE" val="785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k}{1} - \binom{k}{2} + \binom{k}{3} - \binom{k}{4} + ... + (-1)^{k+1} \binom{k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98"/>
  <p:tag name="PICTUREFILESIZE" val="2296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"/>
  <p:tag name="PICTUREFILESIZE" val="51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(x+y)^k = \sum_{k=0}^n \binom{k}{i} x^i y^{k-i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1"/>
  <p:tag name="PICTUREFILESIZE" val="1780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\binom{k}{1} - \binom{k}{2} + \ldots + (-1)^{i+1} \binom{k}{i} + \ldots + (-1)^{k+1} \binom{k}{k} = \binom{k}{0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97"/>
  <p:tag name="PICTUREFILESIZE" val="2654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0 = \binom{k}{0} - \binom{k}{1} + \binom{k}{2} + \ldots + (-1)^{i} \binom{k}{i} + \ldots + (-1)^{k} \binom{k}{k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78"/>
  <p:tag name="PICTUREFILESIZE" val="257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}&#10;\begin{document}&#10;\[=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"/>
  <p:tag name="PICTUREFILESIZE" val="51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PMingLiU"/>
        <a:cs typeface=""/>
      </a:majorFont>
      <a:minorFont>
        <a:latin typeface="Arial"/>
        <a:ea typeface="PMingLi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  <a:ea typeface="PMingLiU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  <a:ea typeface="PMingLiU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2350</Words>
  <Application>Microsoft Office PowerPoint</Application>
  <PresentationFormat>On-screen Show (4:3)</PresentationFormat>
  <Paragraphs>246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Gill Sans MT</vt:lpstr>
      <vt:lpstr>Arial</vt:lpstr>
      <vt:lpstr>Symbol</vt:lpstr>
      <vt:lpstr>PMingLiU</vt:lpstr>
      <vt:lpstr>cmsy10</vt:lpstr>
      <vt:lpstr>Times New Roman</vt:lpstr>
      <vt:lpstr>Comic Sans MS</vt:lpstr>
      <vt:lpstr>Default Design</vt:lpstr>
      <vt:lpstr>Equation</vt:lpstr>
      <vt:lpstr>Inclusion-Exclusion Principle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Inclusion-Exclusion Principle</dc:title>
  <dc:creator>chi</dc:creator>
  <cp:lastModifiedBy>Amit Kumar</cp:lastModifiedBy>
  <cp:revision>18</cp:revision>
  <dcterms:created xsi:type="dcterms:W3CDTF">2009-10-25T01:27:05Z</dcterms:created>
  <dcterms:modified xsi:type="dcterms:W3CDTF">2016-10-15T07:58:57Z</dcterms:modified>
</cp:coreProperties>
</file>