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3"/>
  </p:notesMasterIdLst>
  <p:sldIdLst>
    <p:sldId id="256" r:id="rId2"/>
    <p:sldId id="286" r:id="rId3"/>
    <p:sldId id="266" r:id="rId4"/>
    <p:sldId id="259" r:id="rId5"/>
    <p:sldId id="262" r:id="rId6"/>
    <p:sldId id="263" r:id="rId7"/>
    <p:sldId id="264" r:id="rId8"/>
    <p:sldId id="267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9" r:id="rId18"/>
    <p:sldId id="276" r:id="rId19"/>
    <p:sldId id="278" r:id="rId20"/>
    <p:sldId id="281" r:id="rId21"/>
    <p:sldId id="280" r:id="rId22"/>
    <p:sldId id="283" r:id="rId23"/>
    <p:sldId id="337" r:id="rId24"/>
    <p:sldId id="287" r:id="rId25"/>
    <p:sldId id="284" r:id="rId26"/>
    <p:sldId id="285" r:id="rId27"/>
    <p:sldId id="288" r:id="rId28"/>
    <p:sldId id="289" r:id="rId29"/>
    <p:sldId id="290" r:id="rId30"/>
    <p:sldId id="295" r:id="rId31"/>
    <p:sldId id="296" r:id="rId32"/>
    <p:sldId id="298" r:id="rId33"/>
    <p:sldId id="299" r:id="rId34"/>
    <p:sldId id="336" r:id="rId35"/>
    <p:sldId id="297" r:id="rId36"/>
    <p:sldId id="304" r:id="rId37"/>
    <p:sldId id="305" r:id="rId38"/>
    <p:sldId id="308" r:id="rId39"/>
    <p:sldId id="309" r:id="rId40"/>
    <p:sldId id="335" r:id="rId41"/>
    <p:sldId id="317" r:id="rId42"/>
    <p:sldId id="307" r:id="rId43"/>
    <p:sldId id="300" r:id="rId44"/>
    <p:sldId id="316" r:id="rId45"/>
    <p:sldId id="315" r:id="rId46"/>
    <p:sldId id="338" r:id="rId47"/>
    <p:sldId id="354" r:id="rId48"/>
    <p:sldId id="330" r:id="rId49"/>
    <p:sldId id="333" r:id="rId50"/>
    <p:sldId id="342" r:id="rId51"/>
    <p:sldId id="356" r:id="rId52"/>
    <p:sldId id="324" r:id="rId53"/>
    <p:sldId id="343" r:id="rId54"/>
    <p:sldId id="344" r:id="rId55"/>
    <p:sldId id="358" r:id="rId56"/>
    <p:sldId id="355" r:id="rId57"/>
    <p:sldId id="302" r:id="rId58"/>
    <p:sldId id="312" r:id="rId59"/>
    <p:sldId id="313" r:id="rId60"/>
    <p:sldId id="306" r:id="rId61"/>
    <p:sldId id="318" r:id="rId62"/>
    <p:sldId id="323" r:id="rId63"/>
    <p:sldId id="321" r:id="rId64"/>
    <p:sldId id="319" r:id="rId65"/>
    <p:sldId id="357" r:id="rId66"/>
    <p:sldId id="322" r:id="rId67"/>
    <p:sldId id="331" r:id="rId68"/>
    <p:sldId id="325" r:id="rId69"/>
    <p:sldId id="327" r:id="rId70"/>
    <p:sldId id="341" r:id="rId71"/>
    <p:sldId id="328" r:id="rId72"/>
    <p:sldId id="359" r:id="rId73"/>
    <p:sldId id="340" r:id="rId74"/>
    <p:sldId id="329" r:id="rId75"/>
    <p:sldId id="334" r:id="rId76"/>
    <p:sldId id="314" r:id="rId77"/>
    <p:sldId id="339" r:id="rId78"/>
    <p:sldId id="332" r:id="rId79"/>
    <p:sldId id="345" r:id="rId80"/>
    <p:sldId id="346" r:id="rId81"/>
    <p:sldId id="348" r:id="rId82"/>
    <p:sldId id="349" r:id="rId83"/>
    <p:sldId id="350" r:id="rId84"/>
    <p:sldId id="347" r:id="rId85"/>
    <p:sldId id="351" r:id="rId86"/>
    <p:sldId id="352" r:id="rId87"/>
    <p:sldId id="360" r:id="rId88"/>
    <p:sldId id="353" r:id="rId89"/>
    <p:sldId id="361" r:id="rId90"/>
    <p:sldId id="277" r:id="rId91"/>
    <p:sldId id="257" r:id="rId9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996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3C5357-ED67-4ED3-BD02-1AFD197923E4}" v="9" dt="2024-04-26T14:14:13.327"/>
    <p1510:client id="{908E495B-65B0-1854-5AD5-892C189151C7}" v="20" dt="2024-04-27T09:18:35.736"/>
    <p1510:client id="{B7751699-0CF1-47B3-A984-CCEF37740628}" v="2" dt="2024-04-25T18:46:01.1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4660"/>
  </p:normalViewPr>
  <p:slideViewPr>
    <p:cSldViewPr snapToGrid="0">
      <p:cViewPr varScale="1">
        <p:scale>
          <a:sx n="54" d="100"/>
          <a:sy n="54" d="100"/>
        </p:scale>
        <p:origin x="9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Relationship Id="rId98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Sheet1!$A$2:$A$75</c:f>
              <c:numCache>
                <c:formatCode>General</c:formatCode>
                <c:ptCount val="74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  <c:pt idx="30">
                  <c:v>3.1</c:v>
                </c:pt>
                <c:pt idx="31">
                  <c:v>3.2</c:v>
                </c:pt>
                <c:pt idx="32">
                  <c:v>3.3</c:v>
                </c:pt>
                <c:pt idx="33">
                  <c:v>3.4</c:v>
                </c:pt>
                <c:pt idx="34">
                  <c:v>3.5</c:v>
                </c:pt>
                <c:pt idx="35">
                  <c:v>3.6</c:v>
                </c:pt>
                <c:pt idx="36">
                  <c:v>3.7</c:v>
                </c:pt>
                <c:pt idx="37">
                  <c:v>3.8</c:v>
                </c:pt>
                <c:pt idx="38">
                  <c:v>3.9</c:v>
                </c:pt>
                <c:pt idx="39">
                  <c:v>4</c:v>
                </c:pt>
                <c:pt idx="40">
                  <c:v>4.0999999999999996</c:v>
                </c:pt>
                <c:pt idx="41">
                  <c:v>4.2</c:v>
                </c:pt>
                <c:pt idx="42">
                  <c:v>4.3</c:v>
                </c:pt>
                <c:pt idx="43">
                  <c:v>4.4000000000000004</c:v>
                </c:pt>
                <c:pt idx="44">
                  <c:v>4.5</c:v>
                </c:pt>
                <c:pt idx="45">
                  <c:v>4.5999999999999996</c:v>
                </c:pt>
                <c:pt idx="46">
                  <c:v>4.7</c:v>
                </c:pt>
                <c:pt idx="47">
                  <c:v>4.8</c:v>
                </c:pt>
                <c:pt idx="48">
                  <c:v>4.9000000000000004</c:v>
                </c:pt>
                <c:pt idx="49">
                  <c:v>5</c:v>
                </c:pt>
                <c:pt idx="50">
                  <c:v>5.0999999999999996</c:v>
                </c:pt>
                <c:pt idx="51">
                  <c:v>5.2</c:v>
                </c:pt>
                <c:pt idx="52">
                  <c:v>5.3</c:v>
                </c:pt>
                <c:pt idx="53">
                  <c:v>5.4</c:v>
                </c:pt>
                <c:pt idx="54">
                  <c:v>5.5</c:v>
                </c:pt>
                <c:pt idx="55">
                  <c:v>5.6</c:v>
                </c:pt>
                <c:pt idx="56">
                  <c:v>5.7</c:v>
                </c:pt>
                <c:pt idx="57">
                  <c:v>5.8</c:v>
                </c:pt>
                <c:pt idx="58">
                  <c:v>5.9</c:v>
                </c:pt>
                <c:pt idx="59">
                  <c:v>6</c:v>
                </c:pt>
                <c:pt idx="60">
                  <c:v>6.1</c:v>
                </c:pt>
                <c:pt idx="61">
                  <c:v>6.2</c:v>
                </c:pt>
                <c:pt idx="62">
                  <c:v>6.3</c:v>
                </c:pt>
                <c:pt idx="63">
                  <c:v>6.4</c:v>
                </c:pt>
                <c:pt idx="64">
                  <c:v>6.5</c:v>
                </c:pt>
                <c:pt idx="65">
                  <c:v>6.6</c:v>
                </c:pt>
                <c:pt idx="66">
                  <c:v>6.7</c:v>
                </c:pt>
                <c:pt idx="67">
                  <c:v>6.8</c:v>
                </c:pt>
                <c:pt idx="68">
                  <c:v>6.9</c:v>
                </c:pt>
                <c:pt idx="69">
                  <c:v>7</c:v>
                </c:pt>
                <c:pt idx="70">
                  <c:v>7.1</c:v>
                </c:pt>
                <c:pt idx="71">
                  <c:v>7.2</c:v>
                </c:pt>
                <c:pt idx="72">
                  <c:v>7.3</c:v>
                </c:pt>
                <c:pt idx="73">
                  <c:v>7.4</c:v>
                </c:pt>
              </c:numCache>
            </c:numRef>
          </c:xVal>
          <c:yVal>
            <c:numRef>
              <c:f>Sheet1!$B$2:$B$75</c:f>
              <c:numCache>
                <c:formatCode>General</c:formatCode>
                <c:ptCount val="74"/>
                <c:pt idx="0">
                  <c:v>1.7079308311203585E-2</c:v>
                </c:pt>
                <c:pt idx="1">
                  <c:v>6.6265642406154915E-2</c:v>
                </c:pt>
                <c:pt idx="2">
                  <c:v>0.11721870800253097</c:v>
                </c:pt>
                <c:pt idx="3">
                  <c:v>0.15901879346336759</c:v>
                </c:pt>
                <c:pt idx="4">
                  <c:v>0.19029780481010561</c:v>
                </c:pt>
                <c:pt idx="5">
                  <c:v>0.21237324936556057</c:v>
                </c:pt>
                <c:pt idx="6">
                  <c:v>0.22705862361736481</c:v>
                </c:pt>
                <c:pt idx="7">
                  <c:v>0.23602086768978106</c:v>
                </c:pt>
                <c:pt idx="8">
                  <c:v>0.24063140590910867</c:v>
                </c:pt>
                <c:pt idx="9">
                  <c:v>0.24197072451914337</c:v>
                </c:pt>
                <c:pt idx="10">
                  <c:v>0.24087418195514709</c:v>
                </c:pt>
                <c:pt idx="11">
                  <c:v>0.23798226896319999</c:v>
                </c:pt>
                <c:pt idx="12">
                  <c:v>0.23378438106961372</c:v>
                </c:pt>
                <c:pt idx="13">
                  <c:v>0.22865400430590585</c:v>
                </c:pt>
                <c:pt idx="14">
                  <c:v>0.22287604587628271</c:v>
                </c:pt>
                <c:pt idx="15">
                  <c:v>0.21666774259349686</c:v>
                </c:pt>
                <c:pt idx="16">
                  <c:v>0.2101945594474065</c:v>
                </c:pt>
                <c:pt idx="17">
                  <c:v>0.20358226301496121</c:v>
                </c:pt>
                <c:pt idx="18">
                  <c:v>0.19692610171786992</c:v>
                </c:pt>
                <c:pt idx="19">
                  <c:v>0.19029780481010555</c:v>
                </c:pt>
                <c:pt idx="20">
                  <c:v>0.18375093637997883</c:v>
                </c:pt>
                <c:pt idx="21">
                  <c:v>0.17732500605263743</c:v>
                </c:pt>
                <c:pt idx="22">
                  <c:v>0.17104863687712218</c:v>
                </c:pt>
                <c:pt idx="23">
                  <c:v>0.16494201546864345</c:v>
                </c:pt>
                <c:pt idx="24">
                  <c:v>0.15901879346336759</c:v>
                </c:pt>
                <c:pt idx="25">
                  <c:v>0.15328756773777805</c:v>
                </c:pt>
                <c:pt idx="26">
                  <c:v>0.14775303587957869</c:v>
                </c:pt>
                <c:pt idx="27">
                  <c:v>0.14241690027742263</c:v>
                </c:pt>
                <c:pt idx="28">
                  <c:v>0.13727857686739528</c:v>
                </c:pt>
                <c:pt idx="29">
                  <c:v>0.13233575152902116</c:v>
                </c:pt>
                <c:pt idx="30">
                  <c:v>0.12758481725918647</c:v>
                </c:pt>
                <c:pt idx="31">
                  <c:v>0.1230212177590403</c:v>
                </c:pt>
                <c:pt idx="32">
                  <c:v>0.11863971735075536</c:v>
                </c:pt>
                <c:pt idx="33">
                  <c:v>0.11443461275790377</c:v>
                </c:pt>
                <c:pt idx="34">
                  <c:v>0.11039989890873209</c:v>
                </c:pt>
                <c:pt idx="35">
                  <c:v>0.10652939831272143</c:v>
                </c:pt>
                <c:pt idx="36">
                  <c:v>0.10281686153559151</c:v>
                </c:pt>
                <c:pt idx="37">
                  <c:v>9.9256044719666953E-2</c:v>
                </c:pt>
                <c:pt idx="38">
                  <c:v>9.5840768862031078E-2</c:v>
                </c:pt>
                <c:pt idx="39">
                  <c:v>9.2564964593886995E-2</c:v>
                </c:pt>
                <c:pt idx="40">
                  <c:v>8.9422705441381686E-2</c:v>
                </c:pt>
                <c:pt idx="41">
                  <c:v>8.6408231945206374E-2</c:v>
                </c:pt>
                <c:pt idx="42">
                  <c:v>8.3515968538524776E-2</c:v>
                </c:pt>
                <c:pt idx="43">
                  <c:v>8.0740534703150596E-2</c:v>
                </c:pt>
                <c:pt idx="44">
                  <c:v>7.8076751621473914E-2</c:v>
                </c:pt>
                <c:pt idx="45">
                  <c:v>7.5519645300138175E-2</c:v>
                </c:pt>
                <c:pt idx="46">
                  <c:v>7.3064446948203798E-2</c:v>
                </c:pt>
                <c:pt idx="47">
                  <c:v>7.0706591237562968E-2</c:v>
                </c:pt>
                <c:pt idx="48">
                  <c:v>6.8441712948877423E-2</c:v>
                </c:pt>
                <c:pt idx="49">
                  <c:v>6.6265642406154859E-2</c:v>
                </c:pt>
                <c:pt idx="50">
                  <c:v>6.4174400022383851E-2</c:v>
                </c:pt>
                <c:pt idx="51">
                  <c:v>6.2164190213568685E-2</c:v>
                </c:pt>
                <c:pt idx="52">
                  <c:v>6.0231394885966738E-2</c:v>
                </c:pt>
                <c:pt idx="53">
                  <c:v>5.8372566658897812E-2</c:v>
                </c:pt>
                <c:pt idx="54">
                  <c:v>5.6584421951205589E-2</c:v>
                </c:pt>
                <c:pt idx="55">
                  <c:v>5.4863834031750096E-2</c:v>
                </c:pt>
                <c:pt idx="56">
                  <c:v>5.3207826111931013E-2</c:v>
                </c:pt>
                <c:pt idx="57">
                  <c:v>5.1613564540182656E-2</c:v>
                </c:pt>
                <c:pt idx="58">
                  <c:v>5.0078352143819199E-2</c:v>
                </c:pt>
                <c:pt idx="59">
                  <c:v>4.8599621751891198E-2</c:v>
                </c:pt>
                <c:pt idx="60">
                  <c:v>4.7174929923303952E-2</c:v>
                </c:pt>
                <c:pt idx="61">
                  <c:v>4.5801950896915522E-2</c:v>
                </c:pt>
                <c:pt idx="62">
                  <c:v>4.4478470774323334E-2</c:v>
                </c:pt>
                <c:pt idx="63">
                  <c:v>4.3202381941282453E-2</c:v>
                </c:pt>
                <c:pt idx="64">
                  <c:v>4.197167772993942E-2</c:v>
                </c:pt>
                <c:pt idx="65">
                  <c:v>4.0784447321124892E-2</c:v>
                </c:pt>
                <c:pt idx="66">
                  <c:v>3.9638870883674189E-2</c:v>
                </c:pt>
                <c:pt idx="67">
                  <c:v>3.8533214946008046E-2</c:v>
                </c:pt>
                <c:pt idx="68">
                  <c:v>3.7465827993904972E-2</c:v>
                </c:pt>
                <c:pt idx="69">
                  <c:v>3.6435136287448572E-2</c:v>
                </c:pt>
                <c:pt idx="70">
                  <c:v>3.5439639889466031E-2</c:v>
                </c:pt>
                <c:pt idx="71">
                  <c:v>3.4477908897336408E-2</c:v>
                </c:pt>
                <c:pt idx="72">
                  <c:v>3.3548579869787605E-2</c:v>
                </c:pt>
                <c:pt idx="73">
                  <c:v>3.265035244018745E-2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ECD-406A-9CC1-9653868C9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0327887"/>
        <c:axId val="1545371023"/>
      </c:scatterChart>
      <c:valAx>
        <c:axId val="15403278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800"/>
                  <a:t>Stack distance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5371023"/>
        <c:crosses val="autoZero"/>
        <c:crossBetween val="midCat"/>
      </c:valAx>
      <c:valAx>
        <c:axId val="1545371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800"/>
                  <a:t>Probability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32788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 custT="1"/>
      <dgm:spPr/>
      <dgm:t>
        <a:bodyPr/>
        <a:lstStyle/>
        <a:p>
          <a:pPr rtl="0"/>
          <a:r>
            <a:rPr lang="en-US" sz="2800">
              <a:latin typeface="+mn-lt"/>
            </a:rPr>
            <a:t>Traditional Heuristics</a:t>
          </a:r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441132E2-F234-4052-9773-D9826219E3D3}">
      <dgm:prSet custT="1"/>
      <dgm:spPr/>
      <dgm:t>
        <a:bodyPr/>
        <a:lstStyle/>
        <a:p>
          <a:pPr rtl="0"/>
          <a:r>
            <a:rPr lang="en-US" sz="2800">
              <a:latin typeface="+mn-lt"/>
            </a:rPr>
            <a:t>Virtual and Physical Address Spaces</a:t>
          </a:r>
        </a:p>
      </dgm:t>
    </dgm:pt>
    <dgm:pt modelId="{C66448A7-826C-4E50-AD98-86AF6CA0C52A}" type="parTrans" cxnId="{6E571FE0-6567-4F96-8EBF-7D262AB0D343}">
      <dgm:prSet/>
      <dgm:spPr/>
      <dgm:t>
        <a:bodyPr/>
        <a:lstStyle/>
        <a:p>
          <a:endParaRPr lang="en-IN"/>
        </a:p>
      </dgm:t>
    </dgm:pt>
    <dgm:pt modelId="{87B0E568-22A3-45DE-A732-6CBFB7A6A5AA}" type="sibTrans" cxnId="{6E571FE0-6567-4F96-8EBF-7D262AB0D343}">
      <dgm:prSet/>
      <dgm:spPr/>
      <dgm:t>
        <a:bodyPr/>
        <a:lstStyle/>
        <a:p>
          <a:endParaRPr lang="en-IN"/>
        </a:p>
      </dgm:t>
    </dgm:pt>
    <dgm:pt modelId="{DDA4A0B1-82EB-46DF-8A0B-795E7E850EAC}">
      <dgm:prSet phldrT="[Text]" phldr="0" custT="1"/>
      <dgm:spPr/>
      <dgm:t>
        <a:bodyPr/>
        <a:lstStyle/>
        <a:p>
          <a:r>
            <a:rPr lang="en-US" sz="2800">
              <a:latin typeface="+mn-lt"/>
            </a:rPr>
            <a:t>Page </a:t>
          </a:r>
          <a:br>
            <a:rPr lang="en-US" sz="2800">
              <a:latin typeface="+mn-lt"/>
            </a:rPr>
          </a:br>
          <a:r>
            <a:rPr lang="en-US" sz="2800">
              <a:latin typeface="+mn-lt"/>
            </a:rPr>
            <a:t>Management</a:t>
          </a:r>
          <a:endParaRPr lang="en-US" sz="2800">
            <a:latin typeface="+mn-lt"/>
            <a:ea typeface="+mn-lt"/>
            <a:cs typeface="+mn-lt"/>
          </a:endParaRPr>
        </a:p>
      </dgm:t>
    </dgm:pt>
    <dgm:pt modelId="{B8883BAD-FBA6-464D-8FB4-134DDA18BEF5}" type="sibTrans" cxnId="{6697CAD5-3733-4CE7-B66C-E420868D0B37}">
      <dgm:prSet/>
      <dgm:spPr/>
      <dgm:t>
        <a:bodyPr/>
        <a:lstStyle/>
        <a:p>
          <a:endParaRPr lang="en-US"/>
        </a:p>
      </dgm:t>
    </dgm:pt>
    <dgm:pt modelId="{DD4AB54D-971F-4280-AE55-57CC0EDCD4B5}" type="parTrans" cxnId="{6697CAD5-3733-4CE7-B66C-E420868D0B37}">
      <dgm:prSet/>
      <dgm:spPr/>
      <dgm:t>
        <a:bodyPr/>
        <a:lstStyle/>
        <a:p>
          <a:endParaRPr lang="en-US"/>
        </a:p>
      </dgm:t>
    </dgm:pt>
    <dgm:pt modelId="{74F6EBC1-74AE-4F6B-8949-C0BC002EC417}">
      <dgm:prSet phldrT="[Text]" phldr="0" custT="1"/>
      <dgm:spPr/>
      <dgm:t>
        <a:bodyPr/>
        <a:lstStyle/>
        <a:p>
          <a:pPr rtl="0"/>
          <a:r>
            <a:rPr lang="en-US" sz="2800">
              <a:latin typeface="+mn-lt"/>
            </a:rPr>
            <a:t>Kernel Memory Allocation</a:t>
          </a:r>
        </a:p>
      </dgm:t>
    </dgm:pt>
    <dgm:pt modelId="{BFFA27D5-2DD0-47EF-B9C7-5BAD0E040D95}" type="sibTrans" cxnId="{ACBBD241-7670-42C2-9946-3EBAD973C1D4}">
      <dgm:prSet/>
      <dgm:spPr/>
      <dgm:t>
        <a:bodyPr/>
        <a:lstStyle/>
        <a:p>
          <a:endParaRPr lang="en-US"/>
        </a:p>
      </dgm:t>
    </dgm:pt>
    <dgm:pt modelId="{37DF90A5-053F-4721-99E7-4CBEB19F1A4E}" type="parTrans" cxnId="{ACBBD241-7670-42C2-9946-3EBAD973C1D4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2463C782-C171-4347-A50E-866C422CC19E}" type="pres">
      <dgm:prSet presAssocID="{CF01289D-A2BB-4980-AC56-676D14CB6499}" presName="arrowDiagram4" presStyleCnt="0"/>
      <dgm:spPr/>
    </dgm:pt>
    <dgm:pt modelId="{46029B94-3F36-4228-BB50-2086BA3E7D85}" type="pres">
      <dgm:prSet presAssocID="{34A132CC-58F9-4D09-ACA5-EA96B14B9AA4}" presName="bullet4a" presStyleLbl="node1" presStyleIdx="0" presStyleCnt="4"/>
      <dgm:spPr/>
    </dgm:pt>
    <dgm:pt modelId="{BD0A924E-7394-402B-AE53-3627F84CBF77}" type="pres">
      <dgm:prSet presAssocID="{34A132CC-58F9-4D09-ACA5-EA96B14B9AA4}" presName="textBox4a" presStyleLbl="revTx" presStyleIdx="0" presStyleCnt="4">
        <dgm:presLayoutVars>
          <dgm:bulletEnabled val="1"/>
        </dgm:presLayoutVars>
      </dgm:prSet>
      <dgm:spPr/>
    </dgm:pt>
    <dgm:pt modelId="{210D0907-28BE-45FB-9CF1-3F917CD6D074}" type="pres">
      <dgm:prSet presAssocID="{441132E2-F234-4052-9773-D9826219E3D3}" presName="bullet4b" presStyleLbl="node1" presStyleIdx="1" presStyleCnt="4"/>
      <dgm:spPr/>
    </dgm:pt>
    <dgm:pt modelId="{BCE449D9-F1D9-4028-B0EF-BF1F4FC13571}" type="pres">
      <dgm:prSet presAssocID="{441132E2-F234-4052-9773-D9826219E3D3}" presName="textBox4b" presStyleLbl="revTx" presStyleIdx="1" presStyleCnt="4">
        <dgm:presLayoutVars>
          <dgm:bulletEnabled val="1"/>
        </dgm:presLayoutVars>
      </dgm:prSet>
      <dgm:spPr/>
    </dgm:pt>
    <dgm:pt modelId="{8ABF9233-2D1A-49D6-B483-98D33D00D73D}" type="pres">
      <dgm:prSet presAssocID="{DDA4A0B1-82EB-46DF-8A0B-795E7E850EAC}" presName="bullet4c" presStyleLbl="node1" presStyleIdx="2" presStyleCnt="4"/>
      <dgm:spPr/>
    </dgm:pt>
    <dgm:pt modelId="{A5DD0343-4AC3-4CD2-97B4-8C9F6B31AB97}" type="pres">
      <dgm:prSet presAssocID="{DDA4A0B1-82EB-46DF-8A0B-795E7E850EAC}" presName="textBox4c" presStyleLbl="revTx" presStyleIdx="2" presStyleCnt="4" custScaleX="168679" custScaleY="83121" custLinFactNeighborX="28846" custLinFactNeighborY="-3256">
        <dgm:presLayoutVars>
          <dgm:bulletEnabled val="1"/>
        </dgm:presLayoutVars>
      </dgm:prSet>
      <dgm:spPr/>
    </dgm:pt>
    <dgm:pt modelId="{B6A38330-9755-4F1F-AEA2-8AF8DEAAE763}" type="pres">
      <dgm:prSet presAssocID="{74F6EBC1-74AE-4F6B-8949-C0BC002EC417}" presName="bullet4d" presStyleLbl="node1" presStyleIdx="3" presStyleCnt="4"/>
      <dgm:spPr/>
    </dgm:pt>
    <dgm:pt modelId="{7B94E8A5-24C7-422C-9AC7-03F4B8D53DAA}" type="pres">
      <dgm:prSet presAssocID="{74F6EBC1-74AE-4F6B-8949-C0BC002EC417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F36A821B-6DA4-4F28-826F-6D7F8D2F1AB6}" type="presOf" srcId="{441132E2-F234-4052-9773-D9826219E3D3}" destId="{BCE449D9-F1D9-4028-B0EF-BF1F4FC13571}" srcOrd="0" destOrd="0" presId="urn:microsoft.com/office/officeart/2005/8/layout/arrow2"/>
    <dgm:cxn modelId="{ACBBD241-7670-42C2-9946-3EBAD973C1D4}" srcId="{CF01289D-A2BB-4980-AC56-676D14CB6499}" destId="{74F6EBC1-74AE-4F6B-8949-C0BC002EC417}" srcOrd="3" destOrd="0" parTransId="{37DF90A5-053F-4721-99E7-4CBEB19F1A4E}" sibTransId="{BFFA27D5-2DD0-47EF-B9C7-5BAD0E040D95}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2B6E7D9D-FCA5-4148-A82F-1EB26BAD5CA2}" type="presOf" srcId="{34A132CC-58F9-4D09-ACA5-EA96B14B9AA4}" destId="{BD0A924E-7394-402B-AE53-3627F84CBF77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60D956A8-1DD0-40B9-B5A5-C3856B46FEFC}" type="presOf" srcId="{74F6EBC1-74AE-4F6B-8949-C0BC002EC417}" destId="{7B94E8A5-24C7-422C-9AC7-03F4B8D53DAA}" srcOrd="0" destOrd="0" presId="urn:microsoft.com/office/officeart/2005/8/layout/arrow2"/>
    <dgm:cxn modelId="{6697CAD5-3733-4CE7-B66C-E420868D0B37}" srcId="{CF01289D-A2BB-4980-AC56-676D14CB6499}" destId="{DDA4A0B1-82EB-46DF-8A0B-795E7E850EAC}" srcOrd="2" destOrd="0" parTransId="{DD4AB54D-971F-4280-AE55-57CC0EDCD4B5}" sibTransId="{B8883BAD-FBA6-464D-8FB4-134DDA18BEF5}"/>
    <dgm:cxn modelId="{8C4B81DE-C57E-45FA-8BDF-4248F0B7E0FB}" type="presOf" srcId="{DDA4A0B1-82EB-46DF-8A0B-795E7E850EAC}" destId="{A5DD0343-4AC3-4CD2-97B4-8C9F6B31AB97}" srcOrd="0" destOrd="0" presId="urn:microsoft.com/office/officeart/2005/8/layout/arrow2"/>
    <dgm:cxn modelId="{6E571FE0-6567-4F96-8EBF-7D262AB0D343}" srcId="{CF01289D-A2BB-4980-AC56-676D14CB6499}" destId="{441132E2-F234-4052-9773-D9826219E3D3}" srcOrd="1" destOrd="0" parTransId="{C66448A7-826C-4E50-AD98-86AF6CA0C52A}" sibTransId="{87B0E568-22A3-45DE-A732-6CBFB7A6A5AA}"/>
    <dgm:cxn modelId="{76FE208E-229A-45C7-BAF9-0881274ACBB9}" type="presParOf" srcId="{89E25ED4-1445-4CDA-A29F-569870BFFE46}" destId="{F437B5E3-DE9C-47EF-82FE-05C5907D6100}" srcOrd="0" destOrd="0" presId="urn:microsoft.com/office/officeart/2005/8/layout/arrow2"/>
    <dgm:cxn modelId="{78D7697A-F764-4808-897D-9B19423E1F73}" type="presParOf" srcId="{89E25ED4-1445-4CDA-A29F-569870BFFE46}" destId="{2463C782-C171-4347-A50E-866C422CC19E}" srcOrd="1" destOrd="0" presId="urn:microsoft.com/office/officeart/2005/8/layout/arrow2"/>
    <dgm:cxn modelId="{1828D63D-FB04-492F-B87B-FB1FCECD745F}" type="presParOf" srcId="{2463C782-C171-4347-A50E-866C422CC19E}" destId="{46029B94-3F36-4228-BB50-2086BA3E7D85}" srcOrd="0" destOrd="0" presId="urn:microsoft.com/office/officeart/2005/8/layout/arrow2"/>
    <dgm:cxn modelId="{0E912BDA-D8DB-4C48-9192-6C32E15DE4FE}" type="presParOf" srcId="{2463C782-C171-4347-A50E-866C422CC19E}" destId="{BD0A924E-7394-402B-AE53-3627F84CBF77}" srcOrd="1" destOrd="0" presId="urn:microsoft.com/office/officeart/2005/8/layout/arrow2"/>
    <dgm:cxn modelId="{A79F1392-A164-430F-947A-65A36AB1BA33}" type="presParOf" srcId="{2463C782-C171-4347-A50E-866C422CC19E}" destId="{210D0907-28BE-45FB-9CF1-3F917CD6D074}" srcOrd="2" destOrd="0" presId="urn:microsoft.com/office/officeart/2005/8/layout/arrow2"/>
    <dgm:cxn modelId="{84E5C417-CE89-4AE6-AE82-146915FC046C}" type="presParOf" srcId="{2463C782-C171-4347-A50E-866C422CC19E}" destId="{BCE449D9-F1D9-4028-B0EF-BF1F4FC13571}" srcOrd="3" destOrd="0" presId="urn:microsoft.com/office/officeart/2005/8/layout/arrow2"/>
    <dgm:cxn modelId="{4CD01426-2539-485E-9D29-F2095F833DA8}" type="presParOf" srcId="{2463C782-C171-4347-A50E-866C422CC19E}" destId="{8ABF9233-2D1A-49D6-B483-98D33D00D73D}" srcOrd="4" destOrd="0" presId="urn:microsoft.com/office/officeart/2005/8/layout/arrow2"/>
    <dgm:cxn modelId="{FBCDA422-50CB-4077-92AD-0723A5CD4802}" type="presParOf" srcId="{2463C782-C171-4347-A50E-866C422CC19E}" destId="{A5DD0343-4AC3-4CD2-97B4-8C9F6B31AB97}" srcOrd="5" destOrd="0" presId="urn:microsoft.com/office/officeart/2005/8/layout/arrow2"/>
    <dgm:cxn modelId="{E9833BB4-9B00-4C1E-84AE-ADC3682907CE}" type="presParOf" srcId="{2463C782-C171-4347-A50E-866C422CC19E}" destId="{B6A38330-9755-4F1F-AEA2-8AF8DEAAE763}" srcOrd="6" destOrd="0" presId="urn:microsoft.com/office/officeart/2005/8/layout/arrow2"/>
    <dgm:cxn modelId="{A199B52C-37D0-41C3-8151-66D5AD1E2C43}" type="presParOf" srcId="{2463C782-C171-4347-A50E-866C422CC19E}" destId="{7B94E8A5-24C7-422C-9AC7-03F4B8D53DA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78A64C5-7068-4CAE-927F-B7AB5B88576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2AC97E2-7AB8-45F1-ACD4-1301F80324EE}">
      <dgm:prSet phldrT="[Text]"/>
      <dgm:spPr/>
      <dgm:t>
        <a:bodyPr/>
        <a:lstStyle/>
        <a:p>
          <a:r>
            <a:rPr lang="en-IN"/>
            <a:t>Walk through all the </a:t>
          </a:r>
          <a:r>
            <a:rPr lang="en-IN" err="1"/>
            <a:t>mm_structs</a:t>
          </a:r>
          <a:endParaRPr lang="en-IN"/>
        </a:p>
      </dgm:t>
    </dgm:pt>
    <dgm:pt modelId="{836F0CCF-8D3E-4DD6-A148-0F08C4144E24}" type="parTrans" cxnId="{5A92270E-F609-4948-AA53-715450C68ECC}">
      <dgm:prSet/>
      <dgm:spPr/>
      <dgm:t>
        <a:bodyPr/>
        <a:lstStyle/>
        <a:p>
          <a:endParaRPr lang="en-IN"/>
        </a:p>
      </dgm:t>
    </dgm:pt>
    <dgm:pt modelId="{6FCA104D-61F3-46A4-BCFD-1DC07FF8D224}" type="sibTrans" cxnId="{5A92270E-F609-4948-AA53-715450C68ECC}">
      <dgm:prSet/>
      <dgm:spPr/>
      <dgm:t>
        <a:bodyPr/>
        <a:lstStyle/>
        <a:p>
          <a:endParaRPr lang="en-IN"/>
        </a:p>
      </dgm:t>
    </dgm:pt>
    <dgm:pt modelId="{BA4FB92C-0930-4320-B831-FB5744054C9D}">
      <dgm:prSet phldrT="[Text]"/>
      <dgm:spPr/>
      <dgm:t>
        <a:bodyPr/>
        <a:lstStyle/>
        <a:p>
          <a:r>
            <a:rPr lang="en-IN"/>
            <a:t>Walk through the individual page tables</a:t>
          </a:r>
        </a:p>
      </dgm:t>
    </dgm:pt>
    <dgm:pt modelId="{D48DBD45-9DBF-48DA-BB07-3A19A2BCF8BF}" type="parTrans" cxnId="{C5E4E893-8034-4C82-BDD5-0A0BFB85C468}">
      <dgm:prSet/>
      <dgm:spPr/>
      <dgm:t>
        <a:bodyPr/>
        <a:lstStyle/>
        <a:p>
          <a:endParaRPr lang="en-IN"/>
        </a:p>
      </dgm:t>
    </dgm:pt>
    <dgm:pt modelId="{51552250-844A-4845-935B-83BE0D6670C6}" type="sibTrans" cxnId="{C5E4E893-8034-4C82-BDD5-0A0BFB85C468}">
      <dgm:prSet/>
      <dgm:spPr/>
      <dgm:t>
        <a:bodyPr/>
        <a:lstStyle/>
        <a:p>
          <a:endParaRPr lang="en-IN"/>
        </a:p>
      </dgm:t>
    </dgm:pt>
    <dgm:pt modelId="{6E1CA7FC-A9D5-42D0-B49C-DFE1EF2B6521}">
      <dgm:prSet phldrT="[Text]"/>
      <dgm:spPr/>
      <dgm:t>
        <a:bodyPr/>
        <a:lstStyle/>
        <a:p>
          <a:r>
            <a:rPr lang="en-IN"/>
            <a:t>Skip a PMD’s pages if </a:t>
          </a:r>
        </a:p>
      </dgm:t>
    </dgm:pt>
    <dgm:pt modelId="{1E5F6ADC-587F-4BC1-A0C9-AE0C9962B800}" type="parTrans" cxnId="{411CCCC3-7B41-455E-8602-5228426FC6A6}">
      <dgm:prSet/>
      <dgm:spPr/>
      <dgm:t>
        <a:bodyPr/>
        <a:lstStyle/>
        <a:p>
          <a:endParaRPr lang="en-IN"/>
        </a:p>
      </dgm:t>
    </dgm:pt>
    <dgm:pt modelId="{332E7C41-1385-4740-B7E3-300630ABBBFC}" type="sibTrans" cxnId="{411CCCC3-7B41-455E-8602-5228426FC6A6}">
      <dgm:prSet/>
      <dgm:spPr/>
      <dgm:t>
        <a:bodyPr/>
        <a:lstStyle/>
        <a:p>
          <a:endParaRPr lang="en-IN"/>
        </a:p>
      </dgm:t>
    </dgm:pt>
    <dgm:pt modelId="{C9A2F6AD-743D-49DB-9B64-729319C410E2}">
      <dgm:prSet phldrT="[Text]"/>
      <dgm:spPr/>
      <dgm:t>
        <a:bodyPr/>
        <a:lstStyle/>
        <a:p>
          <a:r>
            <a:rPr lang="en-IN"/>
            <a:t>Its pages are </a:t>
          </a:r>
          <a:r>
            <a:rPr lang="en-IN">
              <a:solidFill>
                <a:srgbClr val="00B050"/>
              </a:solidFill>
            </a:rPr>
            <a:t>predominantly</a:t>
          </a:r>
          <a:r>
            <a:rPr lang="en-IN"/>
            <a:t> </a:t>
          </a:r>
          <a:r>
            <a:rPr lang="en-IN" err="1"/>
            <a:t>unaccessed</a:t>
          </a:r>
          <a:endParaRPr lang="en-IN"/>
        </a:p>
      </dgm:t>
    </dgm:pt>
    <dgm:pt modelId="{07BDCCC7-62EF-4E52-807B-C868770B989B}" type="parTrans" cxnId="{1942B241-DCA3-4AC4-A87A-7A615A50C05A}">
      <dgm:prSet/>
      <dgm:spPr/>
      <dgm:t>
        <a:bodyPr/>
        <a:lstStyle/>
        <a:p>
          <a:endParaRPr lang="en-IN"/>
        </a:p>
      </dgm:t>
    </dgm:pt>
    <dgm:pt modelId="{EDBA6A51-6F79-4775-8B48-A7C734ADFFF5}" type="sibTrans" cxnId="{1942B241-DCA3-4AC4-A87A-7A615A50C05A}">
      <dgm:prSet/>
      <dgm:spPr/>
      <dgm:t>
        <a:bodyPr/>
        <a:lstStyle/>
        <a:p>
          <a:endParaRPr lang="en-IN"/>
        </a:p>
      </dgm:t>
    </dgm:pt>
    <dgm:pt modelId="{046158FB-2D6A-44FA-AD0B-D43009460100}">
      <dgm:prSet phldrT="[Text]"/>
      <dgm:spPr/>
      <dgm:t>
        <a:bodyPr/>
        <a:lstStyle/>
        <a:p>
          <a:r>
            <a:rPr lang="en-IN"/>
            <a:t>Use a </a:t>
          </a:r>
          <a:r>
            <a:rPr lang="en-IN">
              <a:solidFill>
                <a:srgbClr val="0070C0"/>
              </a:solidFill>
            </a:rPr>
            <a:t>Bloom</a:t>
          </a:r>
          <a:r>
            <a:rPr lang="en-IN"/>
            <a:t> filter for this purpose</a:t>
          </a:r>
        </a:p>
      </dgm:t>
    </dgm:pt>
    <dgm:pt modelId="{682D4F27-CF6E-4A51-8F43-944E0FAE7456}" type="parTrans" cxnId="{026C4652-0083-499F-81A9-8F123714A091}">
      <dgm:prSet/>
      <dgm:spPr/>
      <dgm:t>
        <a:bodyPr/>
        <a:lstStyle/>
        <a:p>
          <a:endParaRPr lang="en-IN"/>
        </a:p>
      </dgm:t>
    </dgm:pt>
    <dgm:pt modelId="{47677E6C-8C36-4956-B63A-FEDA899384B7}" type="sibTrans" cxnId="{026C4652-0083-499F-81A9-8F123714A091}">
      <dgm:prSet/>
      <dgm:spPr/>
      <dgm:t>
        <a:bodyPr/>
        <a:lstStyle/>
        <a:p>
          <a:endParaRPr lang="en-IN"/>
        </a:p>
      </dgm:t>
    </dgm:pt>
    <dgm:pt modelId="{FCBCC1F0-701C-4A0F-88AF-8D846CB77510}">
      <dgm:prSet phldrT="[Text]"/>
      <dgm:spPr/>
      <dgm:t>
        <a:bodyPr/>
        <a:lstStyle/>
        <a:p>
          <a:r>
            <a:rPr lang="en-IN" i="1" err="1"/>
            <a:t>walk_pte_range</a:t>
          </a:r>
          <a:r>
            <a:rPr lang="en-IN" i="1"/>
            <a:t>  </a:t>
          </a:r>
          <a:r>
            <a:rPr lang="en-IN"/>
            <a:t>(walking the PTEs)</a:t>
          </a:r>
        </a:p>
      </dgm:t>
    </dgm:pt>
    <dgm:pt modelId="{4D802968-E77E-4445-8B5A-25332901CDF8}" type="parTrans" cxnId="{B7890249-AE52-4E80-BB74-7E226AA3732C}">
      <dgm:prSet/>
      <dgm:spPr/>
      <dgm:t>
        <a:bodyPr/>
        <a:lstStyle/>
        <a:p>
          <a:endParaRPr lang="en-IN"/>
        </a:p>
      </dgm:t>
    </dgm:pt>
    <dgm:pt modelId="{BB420A71-509E-45F3-9401-E009900B3D27}" type="sibTrans" cxnId="{B7890249-AE52-4E80-BB74-7E226AA3732C}">
      <dgm:prSet/>
      <dgm:spPr/>
      <dgm:t>
        <a:bodyPr/>
        <a:lstStyle/>
        <a:p>
          <a:endParaRPr lang="en-IN"/>
        </a:p>
      </dgm:t>
    </dgm:pt>
    <dgm:pt modelId="{6DA7BAB1-4395-4B99-A02D-7886C3C2813B}">
      <dgm:prSet phldrT="[Text]"/>
      <dgm:spPr/>
      <dgm:t>
        <a:bodyPr/>
        <a:lstStyle/>
        <a:p>
          <a:r>
            <a:rPr lang="en-IN"/>
            <a:t>Skip </a:t>
          </a:r>
          <a:r>
            <a:rPr lang="en-IN" err="1">
              <a:solidFill>
                <a:srgbClr val="FF0000"/>
              </a:solidFill>
            </a:rPr>
            <a:t>unaccessed</a:t>
          </a:r>
          <a:r>
            <a:rPr lang="en-IN"/>
            <a:t> pages</a:t>
          </a:r>
        </a:p>
      </dgm:t>
    </dgm:pt>
    <dgm:pt modelId="{CBF767AB-B196-4395-AFC5-7A722BE8B0F7}" type="parTrans" cxnId="{4AE1DA22-91CA-4284-8803-BEF6ACA53C8F}">
      <dgm:prSet/>
      <dgm:spPr/>
      <dgm:t>
        <a:bodyPr/>
        <a:lstStyle/>
        <a:p>
          <a:endParaRPr lang="en-IN"/>
        </a:p>
      </dgm:t>
    </dgm:pt>
    <dgm:pt modelId="{D2AFBCA2-A7EE-48E1-A8AD-24C6D3ACC0F6}" type="sibTrans" cxnId="{4AE1DA22-91CA-4284-8803-BEF6ACA53C8F}">
      <dgm:prSet/>
      <dgm:spPr/>
      <dgm:t>
        <a:bodyPr/>
        <a:lstStyle/>
        <a:p>
          <a:endParaRPr lang="en-IN"/>
        </a:p>
      </dgm:t>
    </dgm:pt>
    <dgm:pt modelId="{CAEA4308-6888-44B5-9CFB-3E816E70EA0F}">
      <dgm:prSet phldrT="[Text]"/>
      <dgm:spPr/>
      <dgm:t>
        <a:bodyPr/>
        <a:lstStyle/>
        <a:p>
          <a:r>
            <a:rPr lang="en-IN"/>
            <a:t>For the rest, clear the </a:t>
          </a:r>
          <a:r>
            <a:rPr lang="en-IN">
              <a:solidFill>
                <a:srgbClr val="0070C0"/>
              </a:solidFill>
            </a:rPr>
            <a:t>accessed</a:t>
          </a:r>
          <a:r>
            <a:rPr lang="en-IN"/>
            <a:t> bit and set the </a:t>
          </a:r>
          <a:r>
            <a:rPr lang="en-IN">
              <a:solidFill>
                <a:srgbClr val="C00000"/>
              </a:solidFill>
            </a:rPr>
            <a:t>generation</a:t>
          </a:r>
          <a:r>
            <a:rPr lang="en-IN"/>
            <a:t> of the </a:t>
          </a:r>
          <a:r>
            <a:rPr lang="en-IN">
              <a:solidFill>
                <a:srgbClr val="0070C0"/>
              </a:solidFill>
            </a:rPr>
            <a:t>folio</a:t>
          </a:r>
          <a:r>
            <a:rPr lang="en-IN"/>
            <a:t> to </a:t>
          </a:r>
          <a:r>
            <a:rPr lang="en-IN" i="1" err="1"/>
            <a:t>max_seq</a:t>
          </a:r>
          <a:endParaRPr lang="en-IN"/>
        </a:p>
      </dgm:t>
    </dgm:pt>
    <dgm:pt modelId="{BA6E94FD-56B1-4FD2-97F0-F7683C748DEC}" type="parTrans" cxnId="{C1B272B2-1BE4-4007-AA87-8EA329F80EA2}">
      <dgm:prSet/>
      <dgm:spPr/>
      <dgm:t>
        <a:bodyPr/>
        <a:lstStyle/>
        <a:p>
          <a:endParaRPr lang="en-IN"/>
        </a:p>
      </dgm:t>
    </dgm:pt>
    <dgm:pt modelId="{9F63DEF6-DB00-4882-A0EA-BA088ED1DB56}" type="sibTrans" cxnId="{C1B272B2-1BE4-4007-AA87-8EA329F80EA2}">
      <dgm:prSet/>
      <dgm:spPr/>
      <dgm:t>
        <a:bodyPr/>
        <a:lstStyle/>
        <a:p>
          <a:endParaRPr lang="en-IN"/>
        </a:p>
      </dgm:t>
    </dgm:pt>
    <dgm:pt modelId="{0B169873-E986-465B-ABA9-93EC59C15F54}" type="pres">
      <dgm:prSet presAssocID="{078A64C5-7068-4CAE-927F-B7AB5B88576A}" presName="linear" presStyleCnt="0">
        <dgm:presLayoutVars>
          <dgm:animLvl val="lvl"/>
          <dgm:resizeHandles val="exact"/>
        </dgm:presLayoutVars>
      </dgm:prSet>
      <dgm:spPr/>
    </dgm:pt>
    <dgm:pt modelId="{CBCD7CF0-4981-493D-B325-0812B9B55F90}" type="pres">
      <dgm:prSet presAssocID="{82AC97E2-7AB8-45F1-ACD4-1301F80324E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5B23DF8-8986-4172-9E63-216D4DB5BBC3}" type="pres">
      <dgm:prSet presAssocID="{82AC97E2-7AB8-45F1-ACD4-1301F80324EE}" presName="childText" presStyleLbl="revTx" presStyleIdx="0" presStyleCnt="3">
        <dgm:presLayoutVars>
          <dgm:bulletEnabled val="1"/>
        </dgm:presLayoutVars>
      </dgm:prSet>
      <dgm:spPr/>
    </dgm:pt>
    <dgm:pt modelId="{9F6CFAA0-DF1B-41DF-BEAE-CECCC1D40B03}" type="pres">
      <dgm:prSet presAssocID="{6E1CA7FC-A9D5-42D0-B49C-DFE1EF2B652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C091CA-5BAE-48BA-9A1C-91A21B88EFDB}" type="pres">
      <dgm:prSet presAssocID="{6E1CA7FC-A9D5-42D0-B49C-DFE1EF2B6521}" presName="childText" presStyleLbl="revTx" presStyleIdx="1" presStyleCnt="3">
        <dgm:presLayoutVars>
          <dgm:bulletEnabled val="1"/>
        </dgm:presLayoutVars>
      </dgm:prSet>
      <dgm:spPr/>
    </dgm:pt>
    <dgm:pt modelId="{918B46E9-DE32-4B86-89DB-31E19F8D41D8}" type="pres">
      <dgm:prSet presAssocID="{FCBCC1F0-701C-4A0F-88AF-8D846CB7751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00B9305-9E01-464E-8367-2705D1A71EE3}" type="pres">
      <dgm:prSet presAssocID="{FCBCC1F0-701C-4A0F-88AF-8D846CB7751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A92270E-F609-4948-AA53-715450C68ECC}" srcId="{078A64C5-7068-4CAE-927F-B7AB5B88576A}" destId="{82AC97E2-7AB8-45F1-ACD4-1301F80324EE}" srcOrd="0" destOrd="0" parTransId="{836F0CCF-8D3E-4DD6-A148-0F08C4144E24}" sibTransId="{6FCA104D-61F3-46A4-BCFD-1DC07FF8D224}"/>
    <dgm:cxn modelId="{21A5D414-403F-4EE6-A20E-65E2B9BBF3B0}" type="presOf" srcId="{CAEA4308-6888-44B5-9CFB-3E816E70EA0F}" destId="{900B9305-9E01-464E-8367-2705D1A71EE3}" srcOrd="0" destOrd="1" presId="urn:microsoft.com/office/officeart/2005/8/layout/vList2"/>
    <dgm:cxn modelId="{4AE1DA22-91CA-4284-8803-BEF6ACA53C8F}" srcId="{FCBCC1F0-701C-4A0F-88AF-8D846CB77510}" destId="{6DA7BAB1-4395-4B99-A02D-7886C3C2813B}" srcOrd="0" destOrd="0" parTransId="{CBF767AB-B196-4395-AFC5-7A722BE8B0F7}" sibTransId="{D2AFBCA2-A7EE-48E1-A8AD-24C6D3ACC0F6}"/>
    <dgm:cxn modelId="{0E79B330-5CA3-4F34-8C2B-F593C47B9476}" type="presOf" srcId="{6E1CA7FC-A9D5-42D0-B49C-DFE1EF2B6521}" destId="{9F6CFAA0-DF1B-41DF-BEAE-CECCC1D40B03}" srcOrd="0" destOrd="0" presId="urn:microsoft.com/office/officeart/2005/8/layout/vList2"/>
    <dgm:cxn modelId="{3A1BFC40-E5AD-452D-A0FE-F09358A32638}" type="presOf" srcId="{C9A2F6AD-743D-49DB-9B64-729319C410E2}" destId="{A1C091CA-5BAE-48BA-9A1C-91A21B88EFDB}" srcOrd="0" destOrd="0" presId="urn:microsoft.com/office/officeart/2005/8/layout/vList2"/>
    <dgm:cxn modelId="{6B43745F-BA99-4B65-8DA8-878E07A1C23B}" type="presOf" srcId="{046158FB-2D6A-44FA-AD0B-D43009460100}" destId="{A1C091CA-5BAE-48BA-9A1C-91A21B88EFDB}" srcOrd="0" destOrd="1" presId="urn:microsoft.com/office/officeart/2005/8/layout/vList2"/>
    <dgm:cxn modelId="{1942B241-DCA3-4AC4-A87A-7A615A50C05A}" srcId="{6E1CA7FC-A9D5-42D0-B49C-DFE1EF2B6521}" destId="{C9A2F6AD-743D-49DB-9B64-729319C410E2}" srcOrd="0" destOrd="0" parTransId="{07BDCCC7-62EF-4E52-807B-C868770B989B}" sibTransId="{EDBA6A51-6F79-4775-8B48-A7C734ADFFF5}"/>
    <dgm:cxn modelId="{B7890249-AE52-4E80-BB74-7E226AA3732C}" srcId="{078A64C5-7068-4CAE-927F-B7AB5B88576A}" destId="{FCBCC1F0-701C-4A0F-88AF-8D846CB77510}" srcOrd="2" destOrd="0" parTransId="{4D802968-E77E-4445-8B5A-25332901CDF8}" sibTransId="{BB420A71-509E-45F3-9401-E009900B3D27}"/>
    <dgm:cxn modelId="{026C4652-0083-499F-81A9-8F123714A091}" srcId="{6E1CA7FC-A9D5-42D0-B49C-DFE1EF2B6521}" destId="{046158FB-2D6A-44FA-AD0B-D43009460100}" srcOrd="1" destOrd="0" parTransId="{682D4F27-CF6E-4A51-8F43-944E0FAE7456}" sibTransId="{47677E6C-8C36-4956-B63A-FEDA899384B7}"/>
    <dgm:cxn modelId="{37A4F057-C48F-4EA6-BE9B-8BDEC9EF85A0}" type="presOf" srcId="{BA4FB92C-0930-4320-B831-FB5744054C9D}" destId="{15B23DF8-8986-4172-9E63-216D4DB5BBC3}" srcOrd="0" destOrd="0" presId="urn:microsoft.com/office/officeart/2005/8/layout/vList2"/>
    <dgm:cxn modelId="{C5E4E893-8034-4C82-BDD5-0A0BFB85C468}" srcId="{82AC97E2-7AB8-45F1-ACD4-1301F80324EE}" destId="{BA4FB92C-0930-4320-B831-FB5744054C9D}" srcOrd="0" destOrd="0" parTransId="{D48DBD45-9DBF-48DA-BB07-3A19A2BCF8BF}" sibTransId="{51552250-844A-4845-935B-83BE0D6670C6}"/>
    <dgm:cxn modelId="{C1B272B2-1BE4-4007-AA87-8EA329F80EA2}" srcId="{FCBCC1F0-701C-4A0F-88AF-8D846CB77510}" destId="{CAEA4308-6888-44B5-9CFB-3E816E70EA0F}" srcOrd="1" destOrd="0" parTransId="{BA6E94FD-56B1-4FD2-97F0-F7683C748DEC}" sibTransId="{9F63DEF6-DB00-4882-A0EA-BA088ED1DB56}"/>
    <dgm:cxn modelId="{CE81ADBE-7D37-4C7C-ACBB-D022E70DF80B}" type="presOf" srcId="{82AC97E2-7AB8-45F1-ACD4-1301F80324EE}" destId="{CBCD7CF0-4981-493D-B325-0812B9B55F90}" srcOrd="0" destOrd="0" presId="urn:microsoft.com/office/officeart/2005/8/layout/vList2"/>
    <dgm:cxn modelId="{61D8E4C0-1230-4BBE-AB5C-5898D5A4D0CD}" type="presOf" srcId="{6DA7BAB1-4395-4B99-A02D-7886C3C2813B}" destId="{900B9305-9E01-464E-8367-2705D1A71EE3}" srcOrd="0" destOrd="0" presId="urn:microsoft.com/office/officeart/2005/8/layout/vList2"/>
    <dgm:cxn modelId="{00BAA4C1-36B0-4FB8-90DA-35C7507D00CC}" type="presOf" srcId="{FCBCC1F0-701C-4A0F-88AF-8D846CB77510}" destId="{918B46E9-DE32-4B86-89DB-31E19F8D41D8}" srcOrd="0" destOrd="0" presId="urn:microsoft.com/office/officeart/2005/8/layout/vList2"/>
    <dgm:cxn modelId="{411CCCC3-7B41-455E-8602-5228426FC6A6}" srcId="{078A64C5-7068-4CAE-927F-B7AB5B88576A}" destId="{6E1CA7FC-A9D5-42D0-B49C-DFE1EF2B6521}" srcOrd="1" destOrd="0" parTransId="{1E5F6ADC-587F-4BC1-A0C9-AE0C9962B800}" sibTransId="{332E7C41-1385-4740-B7E3-300630ABBBFC}"/>
    <dgm:cxn modelId="{C5F927D7-6F23-4A6B-94F8-EB28B0BD6E8C}" type="presOf" srcId="{078A64C5-7068-4CAE-927F-B7AB5B88576A}" destId="{0B169873-E986-465B-ABA9-93EC59C15F54}" srcOrd="0" destOrd="0" presId="urn:microsoft.com/office/officeart/2005/8/layout/vList2"/>
    <dgm:cxn modelId="{CC81B693-EF05-411C-8456-FDB80C3CAF82}" type="presParOf" srcId="{0B169873-E986-465B-ABA9-93EC59C15F54}" destId="{CBCD7CF0-4981-493D-B325-0812B9B55F90}" srcOrd="0" destOrd="0" presId="urn:microsoft.com/office/officeart/2005/8/layout/vList2"/>
    <dgm:cxn modelId="{4BD0589D-CB71-4B4D-A265-091C9B2494EB}" type="presParOf" srcId="{0B169873-E986-465B-ABA9-93EC59C15F54}" destId="{15B23DF8-8986-4172-9E63-216D4DB5BBC3}" srcOrd="1" destOrd="0" presId="urn:microsoft.com/office/officeart/2005/8/layout/vList2"/>
    <dgm:cxn modelId="{59B46BF4-43B4-4316-9264-AAB0DED22FEB}" type="presParOf" srcId="{0B169873-E986-465B-ABA9-93EC59C15F54}" destId="{9F6CFAA0-DF1B-41DF-BEAE-CECCC1D40B03}" srcOrd="2" destOrd="0" presId="urn:microsoft.com/office/officeart/2005/8/layout/vList2"/>
    <dgm:cxn modelId="{D17DBDCC-F175-477C-B0FA-1268A0D93F73}" type="presParOf" srcId="{0B169873-E986-465B-ABA9-93EC59C15F54}" destId="{A1C091CA-5BAE-48BA-9A1C-91A21B88EFDB}" srcOrd="3" destOrd="0" presId="urn:microsoft.com/office/officeart/2005/8/layout/vList2"/>
    <dgm:cxn modelId="{CC0D253F-5899-47F3-95B3-A06FA91FDE48}" type="presParOf" srcId="{0B169873-E986-465B-ABA9-93EC59C15F54}" destId="{918B46E9-DE32-4B86-89DB-31E19F8D41D8}" srcOrd="4" destOrd="0" presId="urn:microsoft.com/office/officeart/2005/8/layout/vList2"/>
    <dgm:cxn modelId="{4F0CFBED-D634-4086-886D-78BFE13A69E4}" type="presParOf" srcId="{0B169873-E986-465B-ABA9-93EC59C15F54}" destId="{900B9305-9E01-464E-8367-2705D1A71EE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 custT="1"/>
      <dgm:spPr/>
      <dgm:t>
        <a:bodyPr/>
        <a:lstStyle/>
        <a:p>
          <a:pPr rtl="0"/>
          <a:r>
            <a:rPr lang="en-US" sz="2800">
              <a:latin typeface="+mn-lt"/>
            </a:rPr>
            <a:t>Traditional Heuristics</a:t>
          </a:r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441132E2-F234-4052-9773-D9826219E3D3}">
      <dgm:prSet custT="1"/>
      <dgm:spPr/>
      <dgm:t>
        <a:bodyPr/>
        <a:lstStyle/>
        <a:p>
          <a:pPr rtl="0"/>
          <a:r>
            <a:rPr lang="en-US" sz="2800">
              <a:latin typeface="+mn-lt"/>
            </a:rPr>
            <a:t>Virtual and Physical Address Spaces</a:t>
          </a:r>
        </a:p>
      </dgm:t>
    </dgm:pt>
    <dgm:pt modelId="{C66448A7-826C-4E50-AD98-86AF6CA0C52A}" type="parTrans" cxnId="{6E571FE0-6567-4F96-8EBF-7D262AB0D343}">
      <dgm:prSet/>
      <dgm:spPr/>
      <dgm:t>
        <a:bodyPr/>
        <a:lstStyle/>
        <a:p>
          <a:endParaRPr lang="en-IN"/>
        </a:p>
      </dgm:t>
    </dgm:pt>
    <dgm:pt modelId="{87B0E568-22A3-45DE-A732-6CBFB7A6A5AA}" type="sibTrans" cxnId="{6E571FE0-6567-4F96-8EBF-7D262AB0D343}">
      <dgm:prSet/>
      <dgm:spPr/>
      <dgm:t>
        <a:bodyPr/>
        <a:lstStyle/>
        <a:p>
          <a:endParaRPr lang="en-IN"/>
        </a:p>
      </dgm:t>
    </dgm:pt>
    <dgm:pt modelId="{DDA4A0B1-82EB-46DF-8A0B-795E7E850EAC}">
      <dgm:prSet phldrT="[Text]" phldr="0" custT="1"/>
      <dgm:spPr/>
      <dgm:t>
        <a:bodyPr/>
        <a:lstStyle/>
        <a:p>
          <a:r>
            <a:rPr lang="en-US" sz="2800">
              <a:latin typeface="+mn-lt"/>
            </a:rPr>
            <a:t>Page </a:t>
          </a:r>
          <a:br>
            <a:rPr lang="en-US" sz="2800">
              <a:latin typeface="+mn-lt"/>
            </a:rPr>
          </a:br>
          <a:r>
            <a:rPr lang="en-US" sz="2800">
              <a:latin typeface="+mn-lt"/>
            </a:rPr>
            <a:t>Management</a:t>
          </a:r>
          <a:endParaRPr lang="en-US" sz="2800">
            <a:latin typeface="+mn-lt"/>
            <a:ea typeface="+mn-lt"/>
            <a:cs typeface="+mn-lt"/>
          </a:endParaRPr>
        </a:p>
      </dgm:t>
    </dgm:pt>
    <dgm:pt modelId="{B8883BAD-FBA6-464D-8FB4-134DDA18BEF5}" type="sibTrans" cxnId="{6697CAD5-3733-4CE7-B66C-E420868D0B37}">
      <dgm:prSet/>
      <dgm:spPr/>
      <dgm:t>
        <a:bodyPr/>
        <a:lstStyle/>
        <a:p>
          <a:endParaRPr lang="en-US"/>
        </a:p>
      </dgm:t>
    </dgm:pt>
    <dgm:pt modelId="{DD4AB54D-971F-4280-AE55-57CC0EDCD4B5}" type="parTrans" cxnId="{6697CAD5-3733-4CE7-B66C-E420868D0B37}">
      <dgm:prSet/>
      <dgm:spPr/>
      <dgm:t>
        <a:bodyPr/>
        <a:lstStyle/>
        <a:p>
          <a:endParaRPr lang="en-US"/>
        </a:p>
      </dgm:t>
    </dgm:pt>
    <dgm:pt modelId="{74F6EBC1-74AE-4F6B-8949-C0BC002EC417}">
      <dgm:prSet phldrT="[Text]" phldr="0" custT="1"/>
      <dgm:spPr/>
      <dgm:t>
        <a:bodyPr/>
        <a:lstStyle/>
        <a:p>
          <a:pPr rtl="0"/>
          <a:r>
            <a:rPr lang="en-US" sz="2800">
              <a:latin typeface="+mn-lt"/>
            </a:rPr>
            <a:t>Kernel Memory Allocation</a:t>
          </a:r>
        </a:p>
      </dgm:t>
    </dgm:pt>
    <dgm:pt modelId="{BFFA27D5-2DD0-47EF-B9C7-5BAD0E040D95}" type="sibTrans" cxnId="{ACBBD241-7670-42C2-9946-3EBAD973C1D4}">
      <dgm:prSet/>
      <dgm:spPr/>
      <dgm:t>
        <a:bodyPr/>
        <a:lstStyle/>
        <a:p>
          <a:endParaRPr lang="en-US"/>
        </a:p>
      </dgm:t>
    </dgm:pt>
    <dgm:pt modelId="{37DF90A5-053F-4721-99E7-4CBEB19F1A4E}" type="parTrans" cxnId="{ACBBD241-7670-42C2-9946-3EBAD973C1D4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2463C782-C171-4347-A50E-866C422CC19E}" type="pres">
      <dgm:prSet presAssocID="{CF01289D-A2BB-4980-AC56-676D14CB6499}" presName="arrowDiagram4" presStyleCnt="0"/>
      <dgm:spPr/>
    </dgm:pt>
    <dgm:pt modelId="{46029B94-3F36-4228-BB50-2086BA3E7D85}" type="pres">
      <dgm:prSet presAssocID="{34A132CC-58F9-4D09-ACA5-EA96B14B9AA4}" presName="bullet4a" presStyleLbl="node1" presStyleIdx="0" presStyleCnt="4"/>
      <dgm:spPr/>
    </dgm:pt>
    <dgm:pt modelId="{BD0A924E-7394-402B-AE53-3627F84CBF77}" type="pres">
      <dgm:prSet presAssocID="{34A132CC-58F9-4D09-ACA5-EA96B14B9AA4}" presName="textBox4a" presStyleLbl="revTx" presStyleIdx="0" presStyleCnt="4">
        <dgm:presLayoutVars>
          <dgm:bulletEnabled val="1"/>
        </dgm:presLayoutVars>
      </dgm:prSet>
      <dgm:spPr/>
    </dgm:pt>
    <dgm:pt modelId="{210D0907-28BE-45FB-9CF1-3F917CD6D074}" type="pres">
      <dgm:prSet presAssocID="{441132E2-F234-4052-9773-D9826219E3D3}" presName="bullet4b" presStyleLbl="node1" presStyleIdx="1" presStyleCnt="4"/>
      <dgm:spPr/>
    </dgm:pt>
    <dgm:pt modelId="{BCE449D9-F1D9-4028-B0EF-BF1F4FC13571}" type="pres">
      <dgm:prSet presAssocID="{441132E2-F234-4052-9773-D9826219E3D3}" presName="textBox4b" presStyleLbl="revTx" presStyleIdx="1" presStyleCnt="4">
        <dgm:presLayoutVars>
          <dgm:bulletEnabled val="1"/>
        </dgm:presLayoutVars>
      </dgm:prSet>
      <dgm:spPr/>
    </dgm:pt>
    <dgm:pt modelId="{8ABF9233-2D1A-49D6-B483-98D33D00D73D}" type="pres">
      <dgm:prSet presAssocID="{DDA4A0B1-82EB-46DF-8A0B-795E7E850EAC}" presName="bullet4c" presStyleLbl="node1" presStyleIdx="2" presStyleCnt="4"/>
      <dgm:spPr/>
    </dgm:pt>
    <dgm:pt modelId="{A5DD0343-4AC3-4CD2-97B4-8C9F6B31AB97}" type="pres">
      <dgm:prSet presAssocID="{DDA4A0B1-82EB-46DF-8A0B-795E7E850EAC}" presName="textBox4c" presStyleLbl="revTx" presStyleIdx="2" presStyleCnt="4" custScaleX="168679" custScaleY="83121" custLinFactNeighborX="28846" custLinFactNeighborY="-3256">
        <dgm:presLayoutVars>
          <dgm:bulletEnabled val="1"/>
        </dgm:presLayoutVars>
      </dgm:prSet>
      <dgm:spPr/>
    </dgm:pt>
    <dgm:pt modelId="{B6A38330-9755-4F1F-AEA2-8AF8DEAAE763}" type="pres">
      <dgm:prSet presAssocID="{74F6EBC1-74AE-4F6B-8949-C0BC002EC417}" presName="bullet4d" presStyleLbl="node1" presStyleIdx="3" presStyleCnt="4"/>
      <dgm:spPr/>
    </dgm:pt>
    <dgm:pt modelId="{7B94E8A5-24C7-422C-9AC7-03F4B8D53DAA}" type="pres">
      <dgm:prSet presAssocID="{74F6EBC1-74AE-4F6B-8949-C0BC002EC417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F36A821B-6DA4-4F28-826F-6D7F8D2F1AB6}" type="presOf" srcId="{441132E2-F234-4052-9773-D9826219E3D3}" destId="{BCE449D9-F1D9-4028-B0EF-BF1F4FC13571}" srcOrd="0" destOrd="0" presId="urn:microsoft.com/office/officeart/2005/8/layout/arrow2"/>
    <dgm:cxn modelId="{ACBBD241-7670-42C2-9946-3EBAD973C1D4}" srcId="{CF01289D-A2BB-4980-AC56-676D14CB6499}" destId="{74F6EBC1-74AE-4F6B-8949-C0BC002EC417}" srcOrd="3" destOrd="0" parTransId="{37DF90A5-053F-4721-99E7-4CBEB19F1A4E}" sibTransId="{BFFA27D5-2DD0-47EF-B9C7-5BAD0E040D95}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2B6E7D9D-FCA5-4148-A82F-1EB26BAD5CA2}" type="presOf" srcId="{34A132CC-58F9-4D09-ACA5-EA96B14B9AA4}" destId="{BD0A924E-7394-402B-AE53-3627F84CBF77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60D956A8-1DD0-40B9-B5A5-C3856B46FEFC}" type="presOf" srcId="{74F6EBC1-74AE-4F6B-8949-C0BC002EC417}" destId="{7B94E8A5-24C7-422C-9AC7-03F4B8D53DAA}" srcOrd="0" destOrd="0" presId="urn:microsoft.com/office/officeart/2005/8/layout/arrow2"/>
    <dgm:cxn modelId="{6697CAD5-3733-4CE7-B66C-E420868D0B37}" srcId="{CF01289D-A2BB-4980-AC56-676D14CB6499}" destId="{DDA4A0B1-82EB-46DF-8A0B-795E7E850EAC}" srcOrd="2" destOrd="0" parTransId="{DD4AB54D-971F-4280-AE55-57CC0EDCD4B5}" sibTransId="{B8883BAD-FBA6-464D-8FB4-134DDA18BEF5}"/>
    <dgm:cxn modelId="{8C4B81DE-C57E-45FA-8BDF-4248F0B7E0FB}" type="presOf" srcId="{DDA4A0B1-82EB-46DF-8A0B-795E7E850EAC}" destId="{A5DD0343-4AC3-4CD2-97B4-8C9F6B31AB97}" srcOrd="0" destOrd="0" presId="urn:microsoft.com/office/officeart/2005/8/layout/arrow2"/>
    <dgm:cxn modelId="{6E571FE0-6567-4F96-8EBF-7D262AB0D343}" srcId="{CF01289D-A2BB-4980-AC56-676D14CB6499}" destId="{441132E2-F234-4052-9773-D9826219E3D3}" srcOrd="1" destOrd="0" parTransId="{C66448A7-826C-4E50-AD98-86AF6CA0C52A}" sibTransId="{87B0E568-22A3-45DE-A732-6CBFB7A6A5AA}"/>
    <dgm:cxn modelId="{76FE208E-229A-45C7-BAF9-0881274ACBB9}" type="presParOf" srcId="{89E25ED4-1445-4CDA-A29F-569870BFFE46}" destId="{F437B5E3-DE9C-47EF-82FE-05C5907D6100}" srcOrd="0" destOrd="0" presId="urn:microsoft.com/office/officeart/2005/8/layout/arrow2"/>
    <dgm:cxn modelId="{78D7697A-F764-4808-897D-9B19423E1F73}" type="presParOf" srcId="{89E25ED4-1445-4CDA-A29F-569870BFFE46}" destId="{2463C782-C171-4347-A50E-866C422CC19E}" srcOrd="1" destOrd="0" presId="urn:microsoft.com/office/officeart/2005/8/layout/arrow2"/>
    <dgm:cxn modelId="{1828D63D-FB04-492F-B87B-FB1FCECD745F}" type="presParOf" srcId="{2463C782-C171-4347-A50E-866C422CC19E}" destId="{46029B94-3F36-4228-BB50-2086BA3E7D85}" srcOrd="0" destOrd="0" presId="urn:microsoft.com/office/officeart/2005/8/layout/arrow2"/>
    <dgm:cxn modelId="{0E912BDA-D8DB-4C48-9192-6C32E15DE4FE}" type="presParOf" srcId="{2463C782-C171-4347-A50E-866C422CC19E}" destId="{BD0A924E-7394-402B-AE53-3627F84CBF77}" srcOrd="1" destOrd="0" presId="urn:microsoft.com/office/officeart/2005/8/layout/arrow2"/>
    <dgm:cxn modelId="{A79F1392-A164-430F-947A-65A36AB1BA33}" type="presParOf" srcId="{2463C782-C171-4347-A50E-866C422CC19E}" destId="{210D0907-28BE-45FB-9CF1-3F917CD6D074}" srcOrd="2" destOrd="0" presId="urn:microsoft.com/office/officeart/2005/8/layout/arrow2"/>
    <dgm:cxn modelId="{84E5C417-CE89-4AE6-AE82-146915FC046C}" type="presParOf" srcId="{2463C782-C171-4347-A50E-866C422CC19E}" destId="{BCE449D9-F1D9-4028-B0EF-BF1F4FC13571}" srcOrd="3" destOrd="0" presId="urn:microsoft.com/office/officeart/2005/8/layout/arrow2"/>
    <dgm:cxn modelId="{4CD01426-2539-485E-9D29-F2095F833DA8}" type="presParOf" srcId="{2463C782-C171-4347-A50E-866C422CC19E}" destId="{8ABF9233-2D1A-49D6-B483-98D33D00D73D}" srcOrd="4" destOrd="0" presId="urn:microsoft.com/office/officeart/2005/8/layout/arrow2"/>
    <dgm:cxn modelId="{FBCDA422-50CB-4077-92AD-0723A5CD4802}" type="presParOf" srcId="{2463C782-C171-4347-A50E-866C422CC19E}" destId="{A5DD0343-4AC3-4CD2-97B4-8C9F6B31AB97}" srcOrd="5" destOrd="0" presId="urn:microsoft.com/office/officeart/2005/8/layout/arrow2"/>
    <dgm:cxn modelId="{E9833BB4-9B00-4C1E-84AE-ADC3682907CE}" type="presParOf" srcId="{2463C782-C171-4347-A50E-866C422CC19E}" destId="{B6A38330-9755-4F1F-AEA2-8AF8DEAAE763}" srcOrd="6" destOrd="0" presId="urn:microsoft.com/office/officeart/2005/8/layout/arrow2"/>
    <dgm:cxn modelId="{A199B52C-37D0-41C3-8151-66D5AD1E2C43}" type="presParOf" srcId="{2463C782-C171-4347-A50E-866C422CC19E}" destId="{7B94E8A5-24C7-422C-9AC7-03F4B8D53DA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43E12F0-DF03-4B8F-B4AE-DE4A4EBDEAE4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E028DA6-D768-4B4F-BCD6-3CBA543DA6F7}">
      <dgm:prSet phldrT="[Text]"/>
      <dgm:spPr/>
      <dgm:t>
        <a:bodyPr/>
        <a:lstStyle/>
        <a:p>
          <a:r>
            <a:rPr lang="en-IN" dirty="0"/>
            <a:t>Slob Allocator</a:t>
          </a:r>
        </a:p>
      </dgm:t>
    </dgm:pt>
    <dgm:pt modelId="{64AA70AA-2A1A-417B-8538-B54E0E268BEC}" type="parTrans" cxnId="{BC380A58-8C0D-4A76-AAC2-73954C2D2BF3}">
      <dgm:prSet/>
      <dgm:spPr/>
      <dgm:t>
        <a:bodyPr/>
        <a:lstStyle/>
        <a:p>
          <a:endParaRPr lang="en-IN"/>
        </a:p>
      </dgm:t>
    </dgm:pt>
    <dgm:pt modelId="{97BB91E6-C1FF-4692-B4BE-56C4A00D5F20}" type="sibTrans" cxnId="{BC380A58-8C0D-4A76-AAC2-73954C2D2BF3}">
      <dgm:prSet/>
      <dgm:spPr/>
      <dgm:t>
        <a:bodyPr/>
        <a:lstStyle/>
        <a:p>
          <a:endParaRPr lang="en-IN"/>
        </a:p>
      </dgm:t>
    </dgm:pt>
    <dgm:pt modelId="{C46466C3-A62D-4D18-B7DB-9B7B9165E2DA}">
      <dgm:prSet phldrT="[Text]"/>
      <dgm:spPr/>
      <dgm:t>
        <a:bodyPr/>
        <a:lstStyle/>
        <a:p>
          <a:r>
            <a:rPr lang="en-IN"/>
            <a:t>Old Solaris-based allocator that uses the first-fit method.</a:t>
          </a:r>
        </a:p>
      </dgm:t>
    </dgm:pt>
    <dgm:pt modelId="{80DE4012-1A1B-4299-A3DF-E799D8D2F4F6}" type="parTrans" cxnId="{E99C9BE4-ABD0-4AE6-87CE-55AAE0A091EB}">
      <dgm:prSet/>
      <dgm:spPr/>
      <dgm:t>
        <a:bodyPr/>
        <a:lstStyle/>
        <a:p>
          <a:endParaRPr lang="en-IN"/>
        </a:p>
      </dgm:t>
    </dgm:pt>
    <dgm:pt modelId="{8849B1C6-A315-40F5-BF4A-DFB0E1A1DEF4}" type="sibTrans" cxnId="{E99C9BE4-ABD0-4AE6-87CE-55AAE0A091EB}">
      <dgm:prSet/>
      <dgm:spPr/>
      <dgm:t>
        <a:bodyPr/>
        <a:lstStyle/>
        <a:p>
          <a:endParaRPr lang="en-IN"/>
        </a:p>
      </dgm:t>
    </dgm:pt>
    <dgm:pt modelId="{0859F836-8447-4BDE-8F15-624DC136F657}">
      <dgm:prSet phldrT="[Text]"/>
      <dgm:spPr/>
      <dgm:t>
        <a:bodyPr/>
        <a:lstStyle/>
        <a:p>
          <a:r>
            <a:rPr lang="en-IN" dirty="0"/>
            <a:t>Slab Allocator</a:t>
          </a:r>
        </a:p>
      </dgm:t>
    </dgm:pt>
    <dgm:pt modelId="{DD3B7370-C007-47AF-981A-F5D1A3761C34}" type="parTrans" cxnId="{885F0A99-6B5D-46A8-8AFA-5051F1E3F16E}">
      <dgm:prSet/>
      <dgm:spPr/>
      <dgm:t>
        <a:bodyPr/>
        <a:lstStyle/>
        <a:p>
          <a:endParaRPr lang="en-IN"/>
        </a:p>
      </dgm:t>
    </dgm:pt>
    <dgm:pt modelId="{2E907E69-A068-4398-8F72-3C0E462B2A21}" type="sibTrans" cxnId="{885F0A99-6B5D-46A8-8AFA-5051F1E3F16E}">
      <dgm:prSet/>
      <dgm:spPr/>
      <dgm:t>
        <a:bodyPr/>
        <a:lstStyle/>
        <a:p>
          <a:endParaRPr lang="en-IN"/>
        </a:p>
      </dgm:t>
    </dgm:pt>
    <dgm:pt modelId="{9AF25F7E-BEFE-49C7-9052-3605176D7F1C}">
      <dgm:prSet phldrT="[Text]"/>
      <dgm:spPr/>
      <dgm:t>
        <a:bodyPr/>
        <a:lstStyle/>
        <a:p>
          <a:r>
            <a:rPr lang="en-IN"/>
            <a:t>Most popular allocator. </a:t>
          </a:r>
        </a:p>
      </dgm:t>
    </dgm:pt>
    <dgm:pt modelId="{C4A3F44A-33D9-4959-82D5-AC7D143F0D56}" type="parTrans" cxnId="{9A32A27E-F27C-4DA7-9356-F6E91A7612D4}">
      <dgm:prSet/>
      <dgm:spPr/>
      <dgm:t>
        <a:bodyPr/>
        <a:lstStyle/>
        <a:p>
          <a:endParaRPr lang="en-IN"/>
        </a:p>
      </dgm:t>
    </dgm:pt>
    <dgm:pt modelId="{237CC3CE-4CCE-4F53-971A-29842D01CAC2}" type="sibTrans" cxnId="{9A32A27E-F27C-4DA7-9356-F6E91A7612D4}">
      <dgm:prSet/>
      <dgm:spPr/>
      <dgm:t>
        <a:bodyPr/>
        <a:lstStyle/>
        <a:p>
          <a:endParaRPr lang="en-IN"/>
        </a:p>
      </dgm:t>
    </dgm:pt>
    <dgm:pt modelId="{918D9AC2-E08C-4652-ABCE-5F603F405EA7}">
      <dgm:prSet phldrT="[Text]"/>
      <dgm:spPr/>
      <dgm:t>
        <a:bodyPr/>
        <a:lstStyle/>
        <a:p>
          <a:r>
            <a:rPr lang="en-IN"/>
            <a:t>Better performance, scalability and simpler</a:t>
          </a:r>
        </a:p>
      </dgm:t>
    </dgm:pt>
    <dgm:pt modelId="{75FD9CFC-E1A3-4A30-BAA4-902ADA5BF834}" type="parTrans" cxnId="{A372696A-76EC-400B-B4B2-B48F12E3B5A6}">
      <dgm:prSet/>
      <dgm:spPr/>
      <dgm:t>
        <a:bodyPr/>
        <a:lstStyle/>
        <a:p>
          <a:endParaRPr lang="en-IN"/>
        </a:p>
      </dgm:t>
    </dgm:pt>
    <dgm:pt modelId="{4F102AC4-3A94-44CA-AB2F-AD592B0CF31C}" type="sibTrans" cxnId="{A372696A-76EC-400B-B4B2-B48F12E3B5A6}">
      <dgm:prSet/>
      <dgm:spPr/>
      <dgm:t>
        <a:bodyPr/>
        <a:lstStyle/>
        <a:p>
          <a:endParaRPr lang="en-IN"/>
        </a:p>
      </dgm:t>
    </dgm:pt>
    <dgm:pt modelId="{4711192B-6BBB-4A01-8F4B-C14BBCC28E39}">
      <dgm:prSet phldrT="[Text]"/>
      <dgm:spPr/>
      <dgm:t>
        <a:bodyPr/>
        <a:lstStyle/>
        <a:p>
          <a:r>
            <a:rPr lang="en-IN" dirty="0" err="1"/>
            <a:t>Slub</a:t>
          </a:r>
          <a:r>
            <a:rPr lang="en-IN" dirty="0"/>
            <a:t> Allocator</a:t>
          </a:r>
        </a:p>
      </dgm:t>
    </dgm:pt>
    <dgm:pt modelId="{F3D1F193-57EF-4E09-809B-031C10F392C0}" type="parTrans" cxnId="{AE176699-621E-4C9D-9D21-C47FC635AE08}">
      <dgm:prSet/>
      <dgm:spPr/>
      <dgm:t>
        <a:bodyPr/>
        <a:lstStyle/>
        <a:p>
          <a:endParaRPr lang="en-IN"/>
        </a:p>
      </dgm:t>
    </dgm:pt>
    <dgm:pt modelId="{36F2CDBF-8BCD-4094-B2F3-9E0CD135C9D3}" type="sibTrans" cxnId="{AE176699-621E-4C9D-9D21-C47FC635AE08}">
      <dgm:prSet/>
      <dgm:spPr/>
      <dgm:t>
        <a:bodyPr/>
        <a:lstStyle/>
        <a:p>
          <a:endParaRPr lang="en-IN"/>
        </a:p>
      </dgm:t>
    </dgm:pt>
    <dgm:pt modelId="{23F28873-03E7-451F-8E09-0CE7E09F9594}" type="pres">
      <dgm:prSet presAssocID="{C43E12F0-DF03-4B8F-B4AE-DE4A4EBDEAE4}" presName="linear" presStyleCnt="0">
        <dgm:presLayoutVars>
          <dgm:animLvl val="lvl"/>
          <dgm:resizeHandles val="exact"/>
        </dgm:presLayoutVars>
      </dgm:prSet>
      <dgm:spPr/>
    </dgm:pt>
    <dgm:pt modelId="{A56CF6B7-9007-4EA4-A790-198B649101D9}" type="pres">
      <dgm:prSet presAssocID="{FE028DA6-D768-4B4F-BCD6-3CBA543DA6F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012A022-8C76-494A-B5D0-21DD967F0BA0}" type="pres">
      <dgm:prSet presAssocID="{FE028DA6-D768-4B4F-BCD6-3CBA543DA6F7}" presName="childText" presStyleLbl="revTx" presStyleIdx="0" presStyleCnt="3">
        <dgm:presLayoutVars>
          <dgm:bulletEnabled val="1"/>
        </dgm:presLayoutVars>
      </dgm:prSet>
      <dgm:spPr/>
    </dgm:pt>
    <dgm:pt modelId="{BC0A0AF3-AB61-43DD-8ABD-EA6F01E2F951}" type="pres">
      <dgm:prSet presAssocID="{0859F836-8447-4BDE-8F15-624DC136F65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199B1B7-B2E2-4525-9691-C3C0CDF2DFA4}" type="pres">
      <dgm:prSet presAssocID="{0859F836-8447-4BDE-8F15-624DC136F657}" presName="childText" presStyleLbl="revTx" presStyleIdx="1" presStyleCnt="3">
        <dgm:presLayoutVars>
          <dgm:bulletEnabled val="1"/>
        </dgm:presLayoutVars>
      </dgm:prSet>
      <dgm:spPr/>
    </dgm:pt>
    <dgm:pt modelId="{F198062E-2C11-4444-950E-E8EC4205BBA6}" type="pres">
      <dgm:prSet presAssocID="{4711192B-6BBB-4A01-8F4B-C14BBCC28E3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B47DF78-04D1-4832-9ED1-3546A9CB4584}" type="pres">
      <dgm:prSet presAssocID="{4711192B-6BBB-4A01-8F4B-C14BBCC28E3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E59C81E-17A8-4E98-8C08-30E14D786720}" type="presOf" srcId="{FE028DA6-D768-4B4F-BCD6-3CBA543DA6F7}" destId="{A56CF6B7-9007-4EA4-A790-198B649101D9}" srcOrd="0" destOrd="0" presId="urn:microsoft.com/office/officeart/2005/8/layout/vList2"/>
    <dgm:cxn modelId="{FE1A2122-7EC1-4D8C-8604-7947977C9D45}" type="presOf" srcId="{0859F836-8447-4BDE-8F15-624DC136F657}" destId="{BC0A0AF3-AB61-43DD-8ABD-EA6F01E2F951}" srcOrd="0" destOrd="0" presId="urn:microsoft.com/office/officeart/2005/8/layout/vList2"/>
    <dgm:cxn modelId="{ED2DCE26-BB84-4F91-9A77-CB45CA25FDB0}" type="presOf" srcId="{918D9AC2-E08C-4652-ABCE-5F603F405EA7}" destId="{DB47DF78-04D1-4832-9ED1-3546A9CB4584}" srcOrd="0" destOrd="0" presId="urn:microsoft.com/office/officeart/2005/8/layout/vList2"/>
    <dgm:cxn modelId="{1A359A3B-0895-497C-B672-3662CA193C5E}" type="presOf" srcId="{C43E12F0-DF03-4B8F-B4AE-DE4A4EBDEAE4}" destId="{23F28873-03E7-451F-8E09-0CE7E09F9594}" srcOrd="0" destOrd="0" presId="urn:microsoft.com/office/officeart/2005/8/layout/vList2"/>
    <dgm:cxn modelId="{A372696A-76EC-400B-B4B2-B48F12E3B5A6}" srcId="{4711192B-6BBB-4A01-8F4B-C14BBCC28E39}" destId="{918D9AC2-E08C-4652-ABCE-5F603F405EA7}" srcOrd="0" destOrd="0" parTransId="{75FD9CFC-E1A3-4A30-BAA4-902ADA5BF834}" sibTransId="{4F102AC4-3A94-44CA-AB2F-AD592B0CF31C}"/>
    <dgm:cxn modelId="{BC380A58-8C0D-4A76-AAC2-73954C2D2BF3}" srcId="{C43E12F0-DF03-4B8F-B4AE-DE4A4EBDEAE4}" destId="{FE028DA6-D768-4B4F-BCD6-3CBA543DA6F7}" srcOrd="0" destOrd="0" parTransId="{64AA70AA-2A1A-417B-8538-B54E0E268BEC}" sibTransId="{97BB91E6-C1FF-4692-B4BE-56C4A00D5F20}"/>
    <dgm:cxn modelId="{188CB45A-9035-4005-9B08-5B10101709A1}" type="presOf" srcId="{C46466C3-A62D-4D18-B7DB-9B7B9165E2DA}" destId="{1012A022-8C76-494A-B5D0-21DD967F0BA0}" srcOrd="0" destOrd="0" presId="urn:microsoft.com/office/officeart/2005/8/layout/vList2"/>
    <dgm:cxn modelId="{9A32A27E-F27C-4DA7-9356-F6E91A7612D4}" srcId="{0859F836-8447-4BDE-8F15-624DC136F657}" destId="{9AF25F7E-BEFE-49C7-9052-3605176D7F1C}" srcOrd="0" destOrd="0" parTransId="{C4A3F44A-33D9-4959-82D5-AC7D143F0D56}" sibTransId="{237CC3CE-4CCE-4F53-971A-29842D01CAC2}"/>
    <dgm:cxn modelId="{885F0A99-6B5D-46A8-8AFA-5051F1E3F16E}" srcId="{C43E12F0-DF03-4B8F-B4AE-DE4A4EBDEAE4}" destId="{0859F836-8447-4BDE-8F15-624DC136F657}" srcOrd="1" destOrd="0" parTransId="{DD3B7370-C007-47AF-981A-F5D1A3761C34}" sibTransId="{2E907E69-A068-4398-8F72-3C0E462B2A21}"/>
    <dgm:cxn modelId="{AE176699-621E-4C9D-9D21-C47FC635AE08}" srcId="{C43E12F0-DF03-4B8F-B4AE-DE4A4EBDEAE4}" destId="{4711192B-6BBB-4A01-8F4B-C14BBCC28E39}" srcOrd="2" destOrd="0" parTransId="{F3D1F193-57EF-4E09-809B-031C10F392C0}" sibTransId="{36F2CDBF-8BCD-4094-B2F3-9E0CD135C9D3}"/>
    <dgm:cxn modelId="{DDA20FC0-73D9-4311-BF99-97FBE2D05647}" type="presOf" srcId="{4711192B-6BBB-4A01-8F4B-C14BBCC28E39}" destId="{F198062E-2C11-4444-950E-E8EC4205BBA6}" srcOrd="0" destOrd="0" presId="urn:microsoft.com/office/officeart/2005/8/layout/vList2"/>
    <dgm:cxn modelId="{32DFE8E1-31F0-4ACF-BCF8-8FCCE95D431F}" type="presOf" srcId="{9AF25F7E-BEFE-49C7-9052-3605176D7F1C}" destId="{B199B1B7-B2E2-4525-9691-C3C0CDF2DFA4}" srcOrd="0" destOrd="0" presId="urn:microsoft.com/office/officeart/2005/8/layout/vList2"/>
    <dgm:cxn modelId="{E99C9BE4-ABD0-4AE6-87CE-55AAE0A091EB}" srcId="{FE028DA6-D768-4B4F-BCD6-3CBA543DA6F7}" destId="{C46466C3-A62D-4D18-B7DB-9B7B9165E2DA}" srcOrd="0" destOrd="0" parTransId="{80DE4012-1A1B-4299-A3DF-E799D8D2F4F6}" sibTransId="{8849B1C6-A315-40F5-BF4A-DFB0E1A1DEF4}"/>
    <dgm:cxn modelId="{E7A8DD6A-3D4D-4D23-8F39-C4E942169CDC}" type="presParOf" srcId="{23F28873-03E7-451F-8E09-0CE7E09F9594}" destId="{A56CF6B7-9007-4EA4-A790-198B649101D9}" srcOrd="0" destOrd="0" presId="urn:microsoft.com/office/officeart/2005/8/layout/vList2"/>
    <dgm:cxn modelId="{A30C72B3-B9C1-47B9-803C-F4733AC37029}" type="presParOf" srcId="{23F28873-03E7-451F-8E09-0CE7E09F9594}" destId="{1012A022-8C76-494A-B5D0-21DD967F0BA0}" srcOrd="1" destOrd="0" presId="urn:microsoft.com/office/officeart/2005/8/layout/vList2"/>
    <dgm:cxn modelId="{0AD99DD9-3C73-4F4F-BF96-2337444C948F}" type="presParOf" srcId="{23F28873-03E7-451F-8E09-0CE7E09F9594}" destId="{BC0A0AF3-AB61-43DD-8ABD-EA6F01E2F951}" srcOrd="2" destOrd="0" presId="urn:microsoft.com/office/officeart/2005/8/layout/vList2"/>
    <dgm:cxn modelId="{ED00D88C-9F31-4AAC-A42B-B9223829829C}" type="presParOf" srcId="{23F28873-03E7-451F-8E09-0CE7E09F9594}" destId="{B199B1B7-B2E2-4525-9691-C3C0CDF2DFA4}" srcOrd="3" destOrd="0" presId="urn:microsoft.com/office/officeart/2005/8/layout/vList2"/>
    <dgm:cxn modelId="{E1292D3D-F811-4489-B210-0E51F8166E4D}" type="presParOf" srcId="{23F28873-03E7-451F-8E09-0CE7E09F9594}" destId="{F198062E-2C11-4444-950E-E8EC4205BBA6}" srcOrd="4" destOrd="0" presId="urn:microsoft.com/office/officeart/2005/8/layout/vList2"/>
    <dgm:cxn modelId="{871D4D46-D8EC-4B6E-B1AA-988454E7AE1C}" type="presParOf" srcId="{23F28873-03E7-451F-8E09-0CE7E09F9594}" destId="{DB47DF78-04D1-4832-9ED1-3546A9CB4584}" srcOrd="5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05147C-081D-4C31-BC9F-38887B8CD396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B089E93-F4C6-4096-A409-CF09C855A9C1}">
      <dgm:prSet phldrT="[Text]"/>
      <dgm:spPr/>
      <dgm:t>
        <a:bodyPr/>
        <a:lstStyle/>
        <a:p>
          <a:r>
            <a:rPr lang="en-IN"/>
            <a:t>Internal Fragmentation</a:t>
          </a:r>
        </a:p>
      </dgm:t>
    </dgm:pt>
    <dgm:pt modelId="{7FBFE6F4-7AA3-4A31-A60F-81151FB12F2C}" type="parTrans" cxnId="{6D265F28-EC79-43DE-BC8E-06C5474D859F}">
      <dgm:prSet/>
      <dgm:spPr/>
      <dgm:t>
        <a:bodyPr/>
        <a:lstStyle/>
        <a:p>
          <a:endParaRPr lang="en-IN"/>
        </a:p>
      </dgm:t>
    </dgm:pt>
    <dgm:pt modelId="{84DF4DB8-B501-4CF0-AC52-0D81BD6E4D10}" type="sibTrans" cxnId="{6D265F28-EC79-43DE-BC8E-06C5474D859F}">
      <dgm:prSet/>
      <dgm:spPr/>
      <dgm:t>
        <a:bodyPr/>
        <a:lstStyle/>
        <a:p>
          <a:endParaRPr lang="en-IN"/>
        </a:p>
      </dgm:t>
    </dgm:pt>
    <dgm:pt modelId="{685B4198-9471-4ECA-83FC-61BFEFD9B10F}">
      <dgm:prSet phldrT="[Text]"/>
      <dgm:spPr/>
      <dgm:t>
        <a:bodyPr/>
        <a:lstStyle/>
        <a:p>
          <a:r>
            <a:rPr lang="en-IN"/>
            <a:t>Space </a:t>
          </a:r>
          <a:r>
            <a:rPr lang="en-IN">
              <a:solidFill>
                <a:srgbClr val="0070C0"/>
              </a:solidFill>
            </a:rPr>
            <a:t>wasted</a:t>
          </a:r>
          <a:r>
            <a:rPr lang="en-IN"/>
            <a:t> within an allocated region. Let us say that we waste the last 4 KB in a region. </a:t>
          </a:r>
        </a:p>
      </dgm:t>
    </dgm:pt>
    <dgm:pt modelId="{70AD4A96-7354-4D22-9F17-C893D561D735}" type="parTrans" cxnId="{415B2812-D37C-4853-94D5-9ECFA2D469AE}">
      <dgm:prSet/>
      <dgm:spPr/>
      <dgm:t>
        <a:bodyPr/>
        <a:lstStyle/>
        <a:p>
          <a:endParaRPr lang="en-IN"/>
        </a:p>
      </dgm:t>
    </dgm:pt>
    <dgm:pt modelId="{EAD71240-6451-40A0-B8FE-E75E76F5D4E6}" type="sibTrans" cxnId="{415B2812-D37C-4853-94D5-9ECFA2D469AE}">
      <dgm:prSet/>
      <dgm:spPr/>
      <dgm:t>
        <a:bodyPr/>
        <a:lstStyle/>
        <a:p>
          <a:endParaRPr lang="en-IN"/>
        </a:p>
      </dgm:t>
    </dgm:pt>
    <dgm:pt modelId="{D7A2D432-BDE9-4D8C-BF6B-BE916FDEE829}">
      <dgm:prSet phldrT="[Text]"/>
      <dgm:spPr/>
      <dgm:t>
        <a:bodyPr/>
        <a:lstStyle/>
        <a:p>
          <a:r>
            <a:rPr lang="en-IN"/>
            <a:t>External Fragmentation</a:t>
          </a:r>
        </a:p>
      </dgm:t>
    </dgm:pt>
    <dgm:pt modelId="{256F4ADF-8498-4155-9C00-2447EAE4DF74}" type="parTrans" cxnId="{6E5FB8A3-D6AB-45EF-9810-9F3DCD2E5905}">
      <dgm:prSet/>
      <dgm:spPr/>
      <dgm:t>
        <a:bodyPr/>
        <a:lstStyle/>
        <a:p>
          <a:endParaRPr lang="en-IN"/>
        </a:p>
      </dgm:t>
    </dgm:pt>
    <dgm:pt modelId="{B788456E-9F7F-4504-A3DE-5BA1C215660F}" type="sibTrans" cxnId="{6E5FB8A3-D6AB-45EF-9810-9F3DCD2E5905}">
      <dgm:prSet/>
      <dgm:spPr/>
      <dgm:t>
        <a:bodyPr/>
        <a:lstStyle/>
        <a:p>
          <a:endParaRPr lang="en-IN"/>
        </a:p>
      </dgm:t>
    </dgm:pt>
    <dgm:pt modelId="{E3EA84DF-DFF1-4036-BC02-EAF15B61EC9F}">
      <dgm:prSet phldrT="[Text]"/>
      <dgm:spPr/>
      <dgm:t>
        <a:bodyPr/>
        <a:lstStyle/>
        <a:p>
          <a:r>
            <a:rPr lang="en-IN">
              <a:solidFill>
                <a:srgbClr val="00B050"/>
              </a:solidFill>
            </a:rPr>
            <a:t>Holes</a:t>
          </a:r>
          <a:r>
            <a:rPr lang="en-IN"/>
            <a:t> between </a:t>
          </a:r>
          <a:r>
            <a:rPr lang="en-IN">
              <a:solidFill>
                <a:srgbClr val="C00000"/>
              </a:solidFill>
            </a:rPr>
            <a:t>regions</a:t>
          </a:r>
          <a:r>
            <a:rPr lang="en-IN"/>
            <a:t>.</a:t>
          </a:r>
        </a:p>
      </dgm:t>
    </dgm:pt>
    <dgm:pt modelId="{BE80D887-2630-4ACA-A613-32658483859E}" type="parTrans" cxnId="{FFD5BE1F-A1F5-4292-9D29-C826115F7A4E}">
      <dgm:prSet/>
      <dgm:spPr/>
      <dgm:t>
        <a:bodyPr/>
        <a:lstStyle/>
        <a:p>
          <a:endParaRPr lang="en-IN"/>
        </a:p>
      </dgm:t>
    </dgm:pt>
    <dgm:pt modelId="{770E6926-AF31-4A0A-B702-7B9F2D8E4E78}" type="sibTrans" cxnId="{FFD5BE1F-A1F5-4292-9D29-C826115F7A4E}">
      <dgm:prSet/>
      <dgm:spPr/>
      <dgm:t>
        <a:bodyPr/>
        <a:lstStyle/>
        <a:p>
          <a:endParaRPr lang="en-IN"/>
        </a:p>
      </dgm:t>
    </dgm:pt>
    <dgm:pt modelId="{DF4D6A4C-8C74-4250-A4FB-2001307AEEB0}" type="pres">
      <dgm:prSet presAssocID="{4605147C-081D-4C31-BC9F-38887B8CD396}" presName="linear" presStyleCnt="0">
        <dgm:presLayoutVars>
          <dgm:animLvl val="lvl"/>
          <dgm:resizeHandles val="exact"/>
        </dgm:presLayoutVars>
      </dgm:prSet>
      <dgm:spPr/>
    </dgm:pt>
    <dgm:pt modelId="{2D12DAFC-6726-4145-B560-427A7353D58D}" type="pres">
      <dgm:prSet presAssocID="{8B089E93-F4C6-4096-A409-CF09C855A9C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6663EE7-2484-4280-9CA3-F657A7E859B4}" type="pres">
      <dgm:prSet presAssocID="{8B089E93-F4C6-4096-A409-CF09C855A9C1}" presName="childText" presStyleLbl="revTx" presStyleIdx="0" presStyleCnt="2">
        <dgm:presLayoutVars>
          <dgm:bulletEnabled val="1"/>
        </dgm:presLayoutVars>
      </dgm:prSet>
      <dgm:spPr/>
    </dgm:pt>
    <dgm:pt modelId="{9A0C50CD-6FA2-4DEE-90B7-164AD5285291}" type="pres">
      <dgm:prSet presAssocID="{D7A2D432-BDE9-4D8C-BF6B-BE916FDEE82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CDEFCB1-337C-4675-A39C-14E727258BAA}" type="pres">
      <dgm:prSet presAssocID="{D7A2D432-BDE9-4D8C-BF6B-BE916FDEE82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08BC60E-46F4-4092-861F-1C6429880B8D}" type="presOf" srcId="{E3EA84DF-DFF1-4036-BC02-EAF15B61EC9F}" destId="{7CDEFCB1-337C-4675-A39C-14E727258BAA}" srcOrd="0" destOrd="0" presId="urn:microsoft.com/office/officeart/2005/8/layout/vList2"/>
    <dgm:cxn modelId="{415B2812-D37C-4853-94D5-9ECFA2D469AE}" srcId="{8B089E93-F4C6-4096-A409-CF09C855A9C1}" destId="{685B4198-9471-4ECA-83FC-61BFEFD9B10F}" srcOrd="0" destOrd="0" parTransId="{70AD4A96-7354-4D22-9F17-C893D561D735}" sibTransId="{EAD71240-6451-40A0-B8FE-E75E76F5D4E6}"/>
    <dgm:cxn modelId="{FFD5BE1F-A1F5-4292-9D29-C826115F7A4E}" srcId="{D7A2D432-BDE9-4D8C-BF6B-BE916FDEE829}" destId="{E3EA84DF-DFF1-4036-BC02-EAF15B61EC9F}" srcOrd="0" destOrd="0" parTransId="{BE80D887-2630-4ACA-A613-32658483859E}" sibTransId="{770E6926-AF31-4A0A-B702-7B9F2D8E4E78}"/>
    <dgm:cxn modelId="{6D265F28-EC79-43DE-BC8E-06C5474D859F}" srcId="{4605147C-081D-4C31-BC9F-38887B8CD396}" destId="{8B089E93-F4C6-4096-A409-CF09C855A9C1}" srcOrd="0" destOrd="0" parTransId="{7FBFE6F4-7AA3-4A31-A60F-81151FB12F2C}" sibTransId="{84DF4DB8-B501-4CF0-AC52-0D81BD6E4D10}"/>
    <dgm:cxn modelId="{F2B29D2F-AE5C-4E91-B23A-3062D774C60A}" type="presOf" srcId="{D7A2D432-BDE9-4D8C-BF6B-BE916FDEE829}" destId="{9A0C50CD-6FA2-4DEE-90B7-164AD5285291}" srcOrd="0" destOrd="0" presId="urn:microsoft.com/office/officeart/2005/8/layout/vList2"/>
    <dgm:cxn modelId="{6E5FB8A3-D6AB-45EF-9810-9F3DCD2E5905}" srcId="{4605147C-081D-4C31-BC9F-38887B8CD396}" destId="{D7A2D432-BDE9-4D8C-BF6B-BE916FDEE829}" srcOrd="1" destOrd="0" parTransId="{256F4ADF-8498-4155-9C00-2447EAE4DF74}" sibTransId="{B788456E-9F7F-4504-A3DE-5BA1C215660F}"/>
    <dgm:cxn modelId="{34B221D6-C00F-46D8-9BE2-7F68B3F6CE6D}" type="presOf" srcId="{4605147C-081D-4C31-BC9F-38887B8CD396}" destId="{DF4D6A4C-8C74-4250-A4FB-2001307AEEB0}" srcOrd="0" destOrd="0" presId="urn:microsoft.com/office/officeart/2005/8/layout/vList2"/>
    <dgm:cxn modelId="{917D0EE8-3148-416E-8329-4B6A8C8CD213}" type="presOf" srcId="{685B4198-9471-4ECA-83FC-61BFEFD9B10F}" destId="{16663EE7-2484-4280-9CA3-F657A7E859B4}" srcOrd="0" destOrd="0" presId="urn:microsoft.com/office/officeart/2005/8/layout/vList2"/>
    <dgm:cxn modelId="{BA35F0FB-1AF9-41DE-A343-ADA4228B3DF5}" type="presOf" srcId="{8B089E93-F4C6-4096-A409-CF09C855A9C1}" destId="{2D12DAFC-6726-4145-B560-427A7353D58D}" srcOrd="0" destOrd="0" presId="urn:microsoft.com/office/officeart/2005/8/layout/vList2"/>
    <dgm:cxn modelId="{D06BF361-4ABB-45CA-8D72-F2ECE4E9C754}" type="presParOf" srcId="{DF4D6A4C-8C74-4250-A4FB-2001307AEEB0}" destId="{2D12DAFC-6726-4145-B560-427A7353D58D}" srcOrd="0" destOrd="0" presId="urn:microsoft.com/office/officeart/2005/8/layout/vList2"/>
    <dgm:cxn modelId="{B933AEA2-9098-40D2-8C91-C7E97E68F2C7}" type="presParOf" srcId="{DF4D6A4C-8C74-4250-A4FB-2001307AEEB0}" destId="{16663EE7-2484-4280-9CA3-F657A7E859B4}" srcOrd="1" destOrd="0" presId="urn:microsoft.com/office/officeart/2005/8/layout/vList2"/>
    <dgm:cxn modelId="{F0954B5A-3890-4F6C-AB83-EDE467FC045C}" type="presParOf" srcId="{DF4D6A4C-8C74-4250-A4FB-2001307AEEB0}" destId="{9A0C50CD-6FA2-4DEE-90B7-164AD5285291}" srcOrd="2" destOrd="0" presId="urn:microsoft.com/office/officeart/2005/8/layout/vList2"/>
    <dgm:cxn modelId="{53AEF477-3F15-4A72-A116-CB21DEE2DFB5}" type="presParOf" srcId="{DF4D6A4C-8C74-4250-A4FB-2001307AEEB0}" destId="{7CDEFCB1-337C-4675-A39C-14E727258BA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15DE1D-B71E-471B-B12E-2731B8E53DB6}" type="doc">
      <dgm:prSet loTypeId="urn:diagrams.loki3.com/Bracke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52ED757A-923B-402F-9551-9B71F4E5C874}">
      <dgm:prSet phldrT="[Text]"/>
      <dgm:spPr/>
      <dgm:t>
        <a:bodyPr/>
        <a:lstStyle/>
        <a:p>
          <a:r>
            <a:rPr lang="en-IN"/>
            <a:t>Best Fit</a:t>
          </a:r>
        </a:p>
      </dgm:t>
    </dgm:pt>
    <dgm:pt modelId="{55C0B014-2FDD-4B3D-913A-610737A685E0}" type="parTrans" cxnId="{48674140-863F-4F60-A19D-8AA0FC69DD4C}">
      <dgm:prSet/>
      <dgm:spPr/>
      <dgm:t>
        <a:bodyPr/>
        <a:lstStyle/>
        <a:p>
          <a:endParaRPr lang="en-IN"/>
        </a:p>
      </dgm:t>
    </dgm:pt>
    <dgm:pt modelId="{0825BE12-DED1-48FB-B668-55B438FC5424}" type="sibTrans" cxnId="{48674140-863F-4F60-A19D-8AA0FC69DD4C}">
      <dgm:prSet/>
      <dgm:spPr/>
      <dgm:t>
        <a:bodyPr/>
        <a:lstStyle/>
        <a:p>
          <a:endParaRPr lang="en-IN"/>
        </a:p>
      </dgm:t>
    </dgm:pt>
    <dgm:pt modelId="{DBCFD3C5-44EE-4870-BB9B-9254E50133E9}">
      <dgm:prSet phldrT="[Text]"/>
      <dgm:spPr/>
      <dgm:t>
        <a:bodyPr/>
        <a:lstStyle/>
        <a:p>
          <a:r>
            <a:rPr lang="en-IN"/>
            <a:t>Choose the smallest hole that is just about larger than </a:t>
          </a:r>
          <a:r>
            <a:rPr lang="en-IN" i="1"/>
            <a:t>R. </a:t>
          </a:r>
          <a:endParaRPr lang="en-IN"/>
        </a:p>
      </dgm:t>
    </dgm:pt>
    <dgm:pt modelId="{E75BFC0E-6703-44DF-A953-671D50653C87}" type="parTrans" cxnId="{872072C9-DBF6-43AF-9014-90FC180F63EC}">
      <dgm:prSet/>
      <dgm:spPr/>
      <dgm:t>
        <a:bodyPr/>
        <a:lstStyle/>
        <a:p>
          <a:endParaRPr lang="en-IN"/>
        </a:p>
      </dgm:t>
    </dgm:pt>
    <dgm:pt modelId="{8168F4E3-6C27-435E-AFA0-376A7AA1A6EC}" type="sibTrans" cxnId="{872072C9-DBF6-43AF-9014-90FC180F63EC}">
      <dgm:prSet/>
      <dgm:spPr/>
      <dgm:t>
        <a:bodyPr/>
        <a:lstStyle/>
        <a:p>
          <a:endParaRPr lang="en-IN"/>
        </a:p>
      </dgm:t>
    </dgm:pt>
    <dgm:pt modelId="{4059932C-C66B-4F8E-BA00-91F84C315C3B}">
      <dgm:prSet phldrT="[Text]"/>
      <dgm:spPr/>
      <dgm:t>
        <a:bodyPr/>
        <a:lstStyle/>
        <a:p>
          <a:r>
            <a:rPr lang="en-IN"/>
            <a:t>Worst Fit</a:t>
          </a:r>
        </a:p>
      </dgm:t>
    </dgm:pt>
    <dgm:pt modelId="{139BABEB-ABD9-435D-9DA6-75962530BF1D}" type="parTrans" cxnId="{64A387C6-F6DD-4ED5-BEB8-C97E705CE0EC}">
      <dgm:prSet/>
      <dgm:spPr/>
      <dgm:t>
        <a:bodyPr/>
        <a:lstStyle/>
        <a:p>
          <a:endParaRPr lang="en-IN"/>
        </a:p>
      </dgm:t>
    </dgm:pt>
    <dgm:pt modelId="{590E4CAF-F43B-42CC-A21F-B3455B65B7D9}" type="sibTrans" cxnId="{64A387C6-F6DD-4ED5-BEB8-C97E705CE0EC}">
      <dgm:prSet/>
      <dgm:spPr/>
      <dgm:t>
        <a:bodyPr/>
        <a:lstStyle/>
        <a:p>
          <a:endParaRPr lang="en-IN"/>
        </a:p>
      </dgm:t>
    </dgm:pt>
    <dgm:pt modelId="{0FBF97B1-3369-4C3F-818B-84A119C5BA35}">
      <dgm:prSet phldrT="[Text]"/>
      <dgm:spPr/>
      <dgm:t>
        <a:bodyPr/>
        <a:lstStyle/>
        <a:p>
          <a:r>
            <a:rPr lang="en-IN"/>
            <a:t>Choose the largest hole.</a:t>
          </a:r>
        </a:p>
      </dgm:t>
    </dgm:pt>
    <dgm:pt modelId="{F6080D2F-5033-46DB-81D7-80A118AF1076}" type="parTrans" cxnId="{3867D362-D90E-4F96-9F02-B0729C840DED}">
      <dgm:prSet/>
      <dgm:spPr/>
      <dgm:t>
        <a:bodyPr/>
        <a:lstStyle/>
        <a:p>
          <a:endParaRPr lang="en-IN"/>
        </a:p>
      </dgm:t>
    </dgm:pt>
    <dgm:pt modelId="{E1A2A29B-81FA-41E9-9ECE-962AEA12FE18}" type="sibTrans" cxnId="{3867D362-D90E-4F96-9F02-B0729C840DED}">
      <dgm:prSet/>
      <dgm:spPr/>
      <dgm:t>
        <a:bodyPr/>
        <a:lstStyle/>
        <a:p>
          <a:endParaRPr lang="en-IN"/>
        </a:p>
      </dgm:t>
    </dgm:pt>
    <dgm:pt modelId="{AC23C1AF-99DD-4001-9FAB-20EC0365A762}">
      <dgm:prSet phldrT="[Text]"/>
      <dgm:spPr/>
      <dgm:t>
        <a:bodyPr/>
        <a:lstStyle/>
        <a:p>
          <a:r>
            <a:rPr lang="en-IN"/>
            <a:t>Next Fit</a:t>
          </a:r>
        </a:p>
      </dgm:t>
    </dgm:pt>
    <dgm:pt modelId="{498436C1-989B-497A-9041-37696BB4A198}" type="parTrans" cxnId="{0523439D-57A2-4225-B50D-307EC77C73E8}">
      <dgm:prSet/>
      <dgm:spPr/>
      <dgm:t>
        <a:bodyPr/>
        <a:lstStyle/>
        <a:p>
          <a:endParaRPr lang="en-IN"/>
        </a:p>
      </dgm:t>
    </dgm:pt>
    <dgm:pt modelId="{81C8893F-4799-4288-94D0-9665F516F6A4}" type="sibTrans" cxnId="{0523439D-57A2-4225-B50D-307EC77C73E8}">
      <dgm:prSet/>
      <dgm:spPr/>
      <dgm:t>
        <a:bodyPr/>
        <a:lstStyle/>
        <a:p>
          <a:endParaRPr lang="en-IN"/>
        </a:p>
      </dgm:t>
    </dgm:pt>
    <dgm:pt modelId="{1D0832B2-6835-42D5-A8AE-41C3332117AE}">
      <dgm:prSet phldrT="[Text]"/>
      <dgm:spPr/>
      <dgm:t>
        <a:bodyPr/>
        <a:lstStyle/>
        <a:p>
          <a:r>
            <a:rPr lang="en-IN"/>
            <a:t>First Fit</a:t>
          </a:r>
        </a:p>
      </dgm:t>
    </dgm:pt>
    <dgm:pt modelId="{039DA5B5-936C-46B7-8C4C-79C35FA2A61D}" type="parTrans" cxnId="{BA2ADDF6-C411-415A-A3BE-0D102B62602A}">
      <dgm:prSet/>
      <dgm:spPr/>
      <dgm:t>
        <a:bodyPr/>
        <a:lstStyle/>
        <a:p>
          <a:endParaRPr lang="en-IN"/>
        </a:p>
      </dgm:t>
    </dgm:pt>
    <dgm:pt modelId="{A9F56B19-AEE1-44CB-8B88-BB99CF37B6B0}" type="sibTrans" cxnId="{BA2ADDF6-C411-415A-A3BE-0D102B62602A}">
      <dgm:prSet/>
      <dgm:spPr/>
      <dgm:t>
        <a:bodyPr/>
        <a:lstStyle/>
        <a:p>
          <a:endParaRPr lang="en-IN"/>
        </a:p>
      </dgm:t>
    </dgm:pt>
    <dgm:pt modelId="{566A14D0-A7EA-452B-8811-828978ECEE42}">
      <dgm:prSet phldrT="[Text]"/>
      <dgm:spPr/>
      <dgm:t>
        <a:bodyPr/>
        <a:lstStyle/>
        <a:p>
          <a:r>
            <a:rPr lang="en-IN"/>
            <a:t>Start searching from the last allocation that was made and move towards higher addresses (with wraparounds).</a:t>
          </a:r>
          <a:endParaRPr lang="en-IN" dirty="0"/>
        </a:p>
      </dgm:t>
    </dgm:pt>
    <dgm:pt modelId="{4A8EA5F4-7071-48C1-B7B6-69A149F71652}" type="parTrans" cxnId="{25F079D6-AB11-4BD6-8E2A-4B4BE227EE99}">
      <dgm:prSet/>
      <dgm:spPr/>
      <dgm:t>
        <a:bodyPr/>
        <a:lstStyle/>
        <a:p>
          <a:endParaRPr lang="en-IN"/>
        </a:p>
      </dgm:t>
    </dgm:pt>
    <dgm:pt modelId="{0024E94E-8B80-4F6B-AEA1-A2350FA65AD4}" type="sibTrans" cxnId="{25F079D6-AB11-4BD6-8E2A-4B4BE227EE99}">
      <dgm:prSet/>
      <dgm:spPr/>
      <dgm:t>
        <a:bodyPr/>
        <a:lstStyle/>
        <a:p>
          <a:endParaRPr lang="en-IN"/>
        </a:p>
      </dgm:t>
    </dgm:pt>
    <dgm:pt modelId="{FAC08273-9CB4-46A6-862A-6C3C2159096D}">
      <dgm:prSet phldrT="[Text]"/>
      <dgm:spPr/>
      <dgm:t>
        <a:bodyPr/>
        <a:lstStyle/>
        <a:p>
          <a:r>
            <a:rPr lang="en-IN"/>
            <a:t>Choose the first available hole</a:t>
          </a:r>
        </a:p>
      </dgm:t>
    </dgm:pt>
    <dgm:pt modelId="{14B7E15B-F2EF-4F51-A91E-707ADC49AD8E}" type="parTrans" cxnId="{B393A6B1-B378-44F9-BBFE-C346A514CA5B}">
      <dgm:prSet/>
      <dgm:spPr/>
      <dgm:t>
        <a:bodyPr/>
        <a:lstStyle/>
        <a:p>
          <a:endParaRPr lang="en-IN"/>
        </a:p>
      </dgm:t>
    </dgm:pt>
    <dgm:pt modelId="{E3804439-F50B-4BD4-B096-012067422B80}" type="sibTrans" cxnId="{B393A6B1-B378-44F9-BBFE-C346A514CA5B}">
      <dgm:prSet/>
      <dgm:spPr/>
      <dgm:t>
        <a:bodyPr/>
        <a:lstStyle/>
        <a:p>
          <a:endParaRPr lang="en-IN"/>
        </a:p>
      </dgm:t>
    </dgm:pt>
    <dgm:pt modelId="{C20A9B92-9976-41D0-AF54-315C7F263AC6}" type="pres">
      <dgm:prSet presAssocID="{5D15DE1D-B71E-471B-B12E-2731B8E53DB6}" presName="Name0" presStyleCnt="0">
        <dgm:presLayoutVars>
          <dgm:dir/>
          <dgm:animLvl val="lvl"/>
          <dgm:resizeHandles val="exact"/>
        </dgm:presLayoutVars>
      </dgm:prSet>
      <dgm:spPr/>
    </dgm:pt>
    <dgm:pt modelId="{11891F26-0FE6-49F5-B519-B45DF37F9F99}" type="pres">
      <dgm:prSet presAssocID="{52ED757A-923B-402F-9551-9B71F4E5C874}" presName="linNode" presStyleCnt="0"/>
      <dgm:spPr/>
    </dgm:pt>
    <dgm:pt modelId="{B7C36CB4-2A87-43CE-AE82-8BD908DF3E16}" type="pres">
      <dgm:prSet presAssocID="{52ED757A-923B-402F-9551-9B71F4E5C874}" presName="parTx" presStyleLbl="revTx" presStyleIdx="0" presStyleCnt="4">
        <dgm:presLayoutVars>
          <dgm:chMax val="1"/>
          <dgm:bulletEnabled val="1"/>
        </dgm:presLayoutVars>
      </dgm:prSet>
      <dgm:spPr/>
    </dgm:pt>
    <dgm:pt modelId="{A2D7BE50-63C3-4E78-90DB-52B0FA7FA1F4}" type="pres">
      <dgm:prSet presAssocID="{52ED757A-923B-402F-9551-9B71F4E5C874}" presName="bracket" presStyleLbl="parChTrans1D1" presStyleIdx="0" presStyleCnt="4"/>
      <dgm:spPr/>
    </dgm:pt>
    <dgm:pt modelId="{1368EF98-3E9F-4ED8-9375-9C1F11401B61}" type="pres">
      <dgm:prSet presAssocID="{52ED757A-923B-402F-9551-9B71F4E5C874}" presName="spH" presStyleCnt="0"/>
      <dgm:spPr/>
    </dgm:pt>
    <dgm:pt modelId="{810EDE9A-5A18-4144-8192-912ADCA44263}" type="pres">
      <dgm:prSet presAssocID="{52ED757A-923B-402F-9551-9B71F4E5C874}" presName="desTx" presStyleLbl="node1" presStyleIdx="0" presStyleCnt="4">
        <dgm:presLayoutVars>
          <dgm:bulletEnabled val="1"/>
        </dgm:presLayoutVars>
      </dgm:prSet>
      <dgm:spPr/>
    </dgm:pt>
    <dgm:pt modelId="{8EDA9C86-8B48-4C66-B576-3168DD82E687}" type="pres">
      <dgm:prSet presAssocID="{0825BE12-DED1-48FB-B668-55B438FC5424}" presName="spV" presStyleCnt="0"/>
      <dgm:spPr/>
    </dgm:pt>
    <dgm:pt modelId="{CA1680B9-C8F3-4196-9604-CDE1BBEE4C99}" type="pres">
      <dgm:prSet presAssocID="{4059932C-C66B-4F8E-BA00-91F84C315C3B}" presName="linNode" presStyleCnt="0"/>
      <dgm:spPr/>
    </dgm:pt>
    <dgm:pt modelId="{AB58093C-C73B-41EE-B71C-3353688BDECF}" type="pres">
      <dgm:prSet presAssocID="{4059932C-C66B-4F8E-BA00-91F84C315C3B}" presName="parTx" presStyleLbl="revTx" presStyleIdx="1" presStyleCnt="4">
        <dgm:presLayoutVars>
          <dgm:chMax val="1"/>
          <dgm:bulletEnabled val="1"/>
        </dgm:presLayoutVars>
      </dgm:prSet>
      <dgm:spPr/>
    </dgm:pt>
    <dgm:pt modelId="{0EA48F85-0243-407C-AD38-062DA3EECDFD}" type="pres">
      <dgm:prSet presAssocID="{4059932C-C66B-4F8E-BA00-91F84C315C3B}" presName="bracket" presStyleLbl="parChTrans1D1" presStyleIdx="1" presStyleCnt="4"/>
      <dgm:spPr/>
    </dgm:pt>
    <dgm:pt modelId="{C3F66849-D8DF-4467-AF36-E7362623DD88}" type="pres">
      <dgm:prSet presAssocID="{4059932C-C66B-4F8E-BA00-91F84C315C3B}" presName="spH" presStyleCnt="0"/>
      <dgm:spPr/>
    </dgm:pt>
    <dgm:pt modelId="{CEEDD4EF-B81D-4930-A427-440DACE8AAD8}" type="pres">
      <dgm:prSet presAssocID="{4059932C-C66B-4F8E-BA00-91F84C315C3B}" presName="desTx" presStyleLbl="node1" presStyleIdx="1" presStyleCnt="4">
        <dgm:presLayoutVars>
          <dgm:bulletEnabled val="1"/>
        </dgm:presLayoutVars>
      </dgm:prSet>
      <dgm:spPr/>
    </dgm:pt>
    <dgm:pt modelId="{77434532-0065-47A5-8BBB-B347A24DA1A7}" type="pres">
      <dgm:prSet presAssocID="{590E4CAF-F43B-42CC-A21F-B3455B65B7D9}" presName="spV" presStyleCnt="0"/>
      <dgm:spPr/>
    </dgm:pt>
    <dgm:pt modelId="{A7328156-32A0-4AB5-81A6-996BB7ECCB02}" type="pres">
      <dgm:prSet presAssocID="{AC23C1AF-99DD-4001-9FAB-20EC0365A762}" presName="linNode" presStyleCnt="0"/>
      <dgm:spPr/>
    </dgm:pt>
    <dgm:pt modelId="{7A7645D5-AD2A-4AD3-AFF5-7CE326D6C1B2}" type="pres">
      <dgm:prSet presAssocID="{AC23C1AF-99DD-4001-9FAB-20EC0365A762}" presName="parTx" presStyleLbl="revTx" presStyleIdx="2" presStyleCnt="4">
        <dgm:presLayoutVars>
          <dgm:chMax val="1"/>
          <dgm:bulletEnabled val="1"/>
        </dgm:presLayoutVars>
      </dgm:prSet>
      <dgm:spPr/>
    </dgm:pt>
    <dgm:pt modelId="{2B9D0F4F-A4C2-4134-B373-63B02D6C191A}" type="pres">
      <dgm:prSet presAssocID="{AC23C1AF-99DD-4001-9FAB-20EC0365A762}" presName="bracket" presStyleLbl="parChTrans1D1" presStyleIdx="2" presStyleCnt="4"/>
      <dgm:spPr/>
    </dgm:pt>
    <dgm:pt modelId="{B6145B4A-F71F-4673-B4A9-20530403D34B}" type="pres">
      <dgm:prSet presAssocID="{AC23C1AF-99DD-4001-9FAB-20EC0365A762}" presName="spH" presStyleCnt="0"/>
      <dgm:spPr/>
    </dgm:pt>
    <dgm:pt modelId="{DF40EB3A-DCB1-4257-AA82-3B5936255854}" type="pres">
      <dgm:prSet presAssocID="{AC23C1AF-99DD-4001-9FAB-20EC0365A762}" presName="desTx" presStyleLbl="node1" presStyleIdx="2" presStyleCnt="4">
        <dgm:presLayoutVars>
          <dgm:bulletEnabled val="1"/>
        </dgm:presLayoutVars>
      </dgm:prSet>
      <dgm:spPr/>
    </dgm:pt>
    <dgm:pt modelId="{8AC8E657-8F18-427D-AD43-5A36E6213707}" type="pres">
      <dgm:prSet presAssocID="{81C8893F-4799-4288-94D0-9665F516F6A4}" presName="spV" presStyleCnt="0"/>
      <dgm:spPr/>
    </dgm:pt>
    <dgm:pt modelId="{CA69A619-F091-487E-AB4F-F324C866C184}" type="pres">
      <dgm:prSet presAssocID="{1D0832B2-6835-42D5-A8AE-41C3332117AE}" presName="linNode" presStyleCnt="0"/>
      <dgm:spPr/>
    </dgm:pt>
    <dgm:pt modelId="{476A2225-0C95-449E-97A5-BCEBE12A86C5}" type="pres">
      <dgm:prSet presAssocID="{1D0832B2-6835-42D5-A8AE-41C3332117AE}" presName="parTx" presStyleLbl="revTx" presStyleIdx="3" presStyleCnt="4">
        <dgm:presLayoutVars>
          <dgm:chMax val="1"/>
          <dgm:bulletEnabled val="1"/>
        </dgm:presLayoutVars>
      </dgm:prSet>
      <dgm:spPr/>
    </dgm:pt>
    <dgm:pt modelId="{33E9BED6-2A07-4B32-B313-DF54B6C8B6F2}" type="pres">
      <dgm:prSet presAssocID="{1D0832B2-6835-42D5-A8AE-41C3332117AE}" presName="bracket" presStyleLbl="parChTrans1D1" presStyleIdx="3" presStyleCnt="4"/>
      <dgm:spPr/>
    </dgm:pt>
    <dgm:pt modelId="{4BB5490C-6579-4967-96D6-32A8156F7B5E}" type="pres">
      <dgm:prSet presAssocID="{1D0832B2-6835-42D5-A8AE-41C3332117AE}" presName="spH" presStyleCnt="0"/>
      <dgm:spPr/>
    </dgm:pt>
    <dgm:pt modelId="{3DFFB169-A6DB-4D40-9FF6-C6A866F5C300}" type="pres">
      <dgm:prSet presAssocID="{1D0832B2-6835-42D5-A8AE-41C3332117AE}" presName="desTx" presStyleLbl="node1" presStyleIdx="3" presStyleCnt="4">
        <dgm:presLayoutVars>
          <dgm:bulletEnabled val="1"/>
        </dgm:presLayoutVars>
      </dgm:prSet>
      <dgm:spPr/>
    </dgm:pt>
  </dgm:ptLst>
  <dgm:cxnLst>
    <dgm:cxn modelId="{E2C05F02-4D65-4A4C-B890-54A7DEBB42ED}" type="presOf" srcId="{52ED757A-923B-402F-9551-9B71F4E5C874}" destId="{B7C36CB4-2A87-43CE-AE82-8BD908DF3E16}" srcOrd="0" destOrd="0" presId="urn:diagrams.loki3.com/BracketList"/>
    <dgm:cxn modelId="{4EA0BB2F-86DE-4858-950B-1E7A33BE68B8}" type="presOf" srcId="{5D15DE1D-B71E-471B-B12E-2731B8E53DB6}" destId="{C20A9B92-9976-41D0-AF54-315C7F263AC6}" srcOrd="0" destOrd="0" presId="urn:diagrams.loki3.com/BracketList"/>
    <dgm:cxn modelId="{48674140-863F-4F60-A19D-8AA0FC69DD4C}" srcId="{5D15DE1D-B71E-471B-B12E-2731B8E53DB6}" destId="{52ED757A-923B-402F-9551-9B71F4E5C874}" srcOrd="0" destOrd="0" parTransId="{55C0B014-2FDD-4B3D-913A-610737A685E0}" sibTransId="{0825BE12-DED1-48FB-B668-55B438FC5424}"/>
    <dgm:cxn modelId="{3867D362-D90E-4F96-9F02-B0729C840DED}" srcId="{4059932C-C66B-4F8E-BA00-91F84C315C3B}" destId="{0FBF97B1-3369-4C3F-818B-84A119C5BA35}" srcOrd="0" destOrd="0" parTransId="{F6080D2F-5033-46DB-81D7-80A118AF1076}" sibTransId="{E1A2A29B-81FA-41E9-9ECE-962AEA12FE18}"/>
    <dgm:cxn modelId="{DD4B764A-2498-4505-AFBC-B7DB2AF5ABF6}" type="presOf" srcId="{FAC08273-9CB4-46A6-862A-6C3C2159096D}" destId="{3DFFB169-A6DB-4D40-9FF6-C6A866F5C300}" srcOrd="0" destOrd="0" presId="urn:diagrams.loki3.com/BracketList"/>
    <dgm:cxn modelId="{3B057953-6B7B-4443-8EB1-5685C8EC7976}" type="presOf" srcId="{4059932C-C66B-4F8E-BA00-91F84C315C3B}" destId="{AB58093C-C73B-41EE-B71C-3353688BDECF}" srcOrd="0" destOrd="0" presId="urn:diagrams.loki3.com/BracketList"/>
    <dgm:cxn modelId="{0523439D-57A2-4225-B50D-307EC77C73E8}" srcId="{5D15DE1D-B71E-471B-B12E-2731B8E53DB6}" destId="{AC23C1AF-99DD-4001-9FAB-20EC0365A762}" srcOrd="2" destOrd="0" parTransId="{498436C1-989B-497A-9041-37696BB4A198}" sibTransId="{81C8893F-4799-4288-94D0-9665F516F6A4}"/>
    <dgm:cxn modelId="{7847D8B0-3A7F-4D02-89EB-95ED4DCFCEBE}" type="presOf" srcId="{AC23C1AF-99DD-4001-9FAB-20EC0365A762}" destId="{7A7645D5-AD2A-4AD3-AFF5-7CE326D6C1B2}" srcOrd="0" destOrd="0" presId="urn:diagrams.loki3.com/BracketList"/>
    <dgm:cxn modelId="{B393A6B1-B378-44F9-BBFE-C346A514CA5B}" srcId="{1D0832B2-6835-42D5-A8AE-41C3332117AE}" destId="{FAC08273-9CB4-46A6-862A-6C3C2159096D}" srcOrd="0" destOrd="0" parTransId="{14B7E15B-F2EF-4F51-A91E-707ADC49AD8E}" sibTransId="{E3804439-F50B-4BD4-B096-012067422B80}"/>
    <dgm:cxn modelId="{800F25C3-6C6C-46A9-8B36-D3A3C8739592}" type="presOf" srcId="{1D0832B2-6835-42D5-A8AE-41C3332117AE}" destId="{476A2225-0C95-449E-97A5-BCEBE12A86C5}" srcOrd="0" destOrd="0" presId="urn:diagrams.loki3.com/BracketList"/>
    <dgm:cxn modelId="{64A387C6-F6DD-4ED5-BEB8-C97E705CE0EC}" srcId="{5D15DE1D-B71E-471B-B12E-2731B8E53DB6}" destId="{4059932C-C66B-4F8E-BA00-91F84C315C3B}" srcOrd="1" destOrd="0" parTransId="{139BABEB-ABD9-435D-9DA6-75962530BF1D}" sibTransId="{590E4CAF-F43B-42CC-A21F-B3455B65B7D9}"/>
    <dgm:cxn modelId="{872072C9-DBF6-43AF-9014-90FC180F63EC}" srcId="{52ED757A-923B-402F-9551-9B71F4E5C874}" destId="{DBCFD3C5-44EE-4870-BB9B-9254E50133E9}" srcOrd="0" destOrd="0" parTransId="{E75BFC0E-6703-44DF-A953-671D50653C87}" sibTransId="{8168F4E3-6C27-435E-AFA0-376A7AA1A6EC}"/>
    <dgm:cxn modelId="{25F079D6-AB11-4BD6-8E2A-4B4BE227EE99}" srcId="{AC23C1AF-99DD-4001-9FAB-20EC0365A762}" destId="{566A14D0-A7EA-452B-8811-828978ECEE42}" srcOrd="0" destOrd="0" parTransId="{4A8EA5F4-7071-48C1-B7B6-69A149F71652}" sibTransId="{0024E94E-8B80-4F6B-AEA1-A2350FA65AD4}"/>
    <dgm:cxn modelId="{A5D0BCE8-0FCA-4360-9BC7-90CDCE763A1E}" type="presOf" srcId="{DBCFD3C5-44EE-4870-BB9B-9254E50133E9}" destId="{810EDE9A-5A18-4144-8192-912ADCA44263}" srcOrd="0" destOrd="0" presId="urn:diagrams.loki3.com/BracketList"/>
    <dgm:cxn modelId="{C2CD84EF-E0DB-42DA-9134-87930C389F8E}" type="presOf" srcId="{566A14D0-A7EA-452B-8811-828978ECEE42}" destId="{DF40EB3A-DCB1-4257-AA82-3B5936255854}" srcOrd="0" destOrd="0" presId="urn:diagrams.loki3.com/BracketList"/>
    <dgm:cxn modelId="{BA2ADDF6-C411-415A-A3BE-0D102B62602A}" srcId="{5D15DE1D-B71E-471B-B12E-2731B8E53DB6}" destId="{1D0832B2-6835-42D5-A8AE-41C3332117AE}" srcOrd="3" destOrd="0" parTransId="{039DA5B5-936C-46B7-8C4C-79C35FA2A61D}" sibTransId="{A9F56B19-AEE1-44CB-8B88-BB99CF37B6B0}"/>
    <dgm:cxn modelId="{802469FD-0675-4DC8-8AA4-775E47EAA565}" type="presOf" srcId="{0FBF97B1-3369-4C3F-818B-84A119C5BA35}" destId="{CEEDD4EF-B81D-4930-A427-440DACE8AAD8}" srcOrd="0" destOrd="0" presId="urn:diagrams.loki3.com/BracketList"/>
    <dgm:cxn modelId="{C9705F60-6F71-456E-997F-F4BD2688A59B}" type="presParOf" srcId="{C20A9B92-9976-41D0-AF54-315C7F263AC6}" destId="{11891F26-0FE6-49F5-B519-B45DF37F9F99}" srcOrd="0" destOrd="0" presId="urn:diagrams.loki3.com/BracketList"/>
    <dgm:cxn modelId="{59A5519F-3F12-43CE-A9AC-EC5EFAA4DE5F}" type="presParOf" srcId="{11891F26-0FE6-49F5-B519-B45DF37F9F99}" destId="{B7C36CB4-2A87-43CE-AE82-8BD908DF3E16}" srcOrd="0" destOrd="0" presId="urn:diagrams.loki3.com/BracketList"/>
    <dgm:cxn modelId="{6AE294A5-40B8-45A6-97E7-7C57440034AB}" type="presParOf" srcId="{11891F26-0FE6-49F5-B519-B45DF37F9F99}" destId="{A2D7BE50-63C3-4E78-90DB-52B0FA7FA1F4}" srcOrd="1" destOrd="0" presId="urn:diagrams.loki3.com/BracketList"/>
    <dgm:cxn modelId="{667EE9D5-2874-46D7-B727-2407976F7561}" type="presParOf" srcId="{11891F26-0FE6-49F5-B519-B45DF37F9F99}" destId="{1368EF98-3E9F-4ED8-9375-9C1F11401B61}" srcOrd="2" destOrd="0" presId="urn:diagrams.loki3.com/BracketList"/>
    <dgm:cxn modelId="{0C346EC1-C979-4AB8-BBF6-7984D6FE842B}" type="presParOf" srcId="{11891F26-0FE6-49F5-B519-B45DF37F9F99}" destId="{810EDE9A-5A18-4144-8192-912ADCA44263}" srcOrd="3" destOrd="0" presId="urn:diagrams.loki3.com/BracketList"/>
    <dgm:cxn modelId="{E00D69C4-D388-49FC-95DF-FA2FCB0024F7}" type="presParOf" srcId="{C20A9B92-9976-41D0-AF54-315C7F263AC6}" destId="{8EDA9C86-8B48-4C66-B576-3168DD82E687}" srcOrd="1" destOrd="0" presId="urn:diagrams.loki3.com/BracketList"/>
    <dgm:cxn modelId="{74FEDDC8-3F50-4507-8FFD-FCF639F3F4DA}" type="presParOf" srcId="{C20A9B92-9976-41D0-AF54-315C7F263AC6}" destId="{CA1680B9-C8F3-4196-9604-CDE1BBEE4C99}" srcOrd="2" destOrd="0" presId="urn:diagrams.loki3.com/BracketList"/>
    <dgm:cxn modelId="{CBA96E9D-094E-4D7F-BC11-F1DDC40D1E96}" type="presParOf" srcId="{CA1680B9-C8F3-4196-9604-CDE1BBEE4C99}" destId="{AB58093C-C73B-41EE-B71C-3353688BDECF}" srcOrd="0" destOrd="0" presId="urn:diagrams.loki3.com/BracketList"/>
    <dgm:cxn modelId="{93DC8939-7C9A-41DB-B487-7EBE50C7387E}" type="presParOf" srcId="{CA1680B9-C8F3-4196-9604-CDE1BBEE4C99}" destId="{0EA48F85-0243-407C-AD38-062DA3EECDFD}" srcOrd="1" destOrd="0" presId="urn:diagrams.loki3.com/BracketList"/>
    <dgm:cxn modelId="{128545F2-2F5C-4E18-87DE-0B57CEDDF4A5}" type="presParOf" srcId="{CA1680B9-C8F3-4196-9604-CDE1BBEE4C99}" destId="{C3F66849-D8DF-4467-AF36-E7362623DD88}" srcOrd="2" destOrd="0" presId="urn:diagrams.loki3.com/BracketList"/>
    <dgm:cxn modelId="{DAA06618-9378-40A3-9354-3BE0D84F6B82}" type="presParOf" srcId="{CA1680B9-C8F3-4196-9604-CDE1BBEE4C99}" destId="{CEEDD4EF-B81D-4930-A427-440DACE8AAD8}" srcOrd="3" destOrd="0" presId="urn:diagrams.loki3.com/BracketList"/>
    <dgm:cxn modelId="{F63E6828-FCC8-42CD-94BA-A1085972CDAF}" type="presParOf" srcId="{C20A9B92-9976-41D0-AF54-315C7F263AC6}" destId="{77434532-0065-47A5-8BBB-B347A24DA1A7}" srcOrd="3" destOrd="0" presId="urn:diagrams.loki3.com/BracketList"/>
    <dgm:cxn modelId="{82BEE659-88C0-4174-88B3-264766C05F27}" type="presParOf" srcId="{C20A9B92-9976-41D0-AF54-315C7F263AC6}" destId="{A7328156-32A0-4AB5-81A6-996BB7ECCB02}" srcOrd="4" destOrd="0" presId="urn:diagrams.loki3.com/BracketList"/>
    <dgm:cxn modelId="{164B2AF5-15D9-4B04-B780-6A3C52D802E9}" type="presParOf" srcId="{A7328156-32A0-4AB5-81A6-996BB7ECCB02}" destId="{7A7645D5-AD2A-4AD3-AFF5-7CE326D6C1B2}" srcOrd="0" destOrd="0" presId="urn:diagrams.loki3.com/BracketList"/>
    <dgm:cxn modelId="{9735F385-0F2E-4585-9E0A-4EB22AC10E7A}" type="presParOf" srcId="{A7328156-32A0-4AB5-81A6-996BB7ECCB02}" destId="{2B9D0F4F-A4C2-4134-B373-63B02D6C191A}" srcOrd="1" destOrd="0" presId="urn:diagrams.loki3.com/BracketList"/>
    <dgm:cxn modelId="{D6267774-2272-4DDC-9FB7-26102DB5B7DE}" type="presParOf" srcId="{A7328156-32A0-4AB5-81A6-996BB7ECCB02}" destId="{B6145B4A-F71F-4673-B4A9-20530403D34B}" srcOrd="2" destOrd="0" presId="urn:diagrams.loki3.com/BracketList"/>
    <dgm:cxn modelId="{1B4E50D1-E9CB-4ECC-97E0-2A6C11BA8395}" type="presParOf" srcId="{A7328156-32A0-4AB5-81A6-996BB7ECCB02}" destId="{DF40EB3A-DCB1-4257-AA82-3B5936255854}" srcOrd="3" destOrd="0" presId="urn:diagrams.loki3.com/BracketList"/>
    <dgm:cxn modelId="{730A79EF-2DBC-4BE9-9707-A84F6BA77CF3}" type="presParOf" srcId="{C20A9B92-9976-41D0-AF54-315C7F263AC6}" destId="{8AC8E657-8F18-427D-AD43-5A36E6213707}" srcOrd="5" destOrd="0" presId="urn:diagrams.loki3.com/BracketList"/>
    <dgm:cxn modelId="{B9AF90A4-02EE-4BA5-86DB-3903EB8754B6}" type="presParOf" srcId="{C20A9B92-9976-41D0-AF54-315C7F263AC6}" destId="{CA69A619-F091-487E-AB4F-F324C866C184}" srcOrd="6" destOrd="0" presId="urn:diagrams.loki3.com/BracketList"/>
    <dgm:cxn modelId="{618ECD3A-2D4E-4886-A7B8-53A145E0893C}" type="presParOf" srcId="{CA69A619-F091-487E-AB4F-F324C866C184}" destId="{476A2225-0C95-449E-97A5-BCEBE12A86C5}" srcOrd="0" destOrd="0" presId="urn:diagrams.loki3.com/BracketList"/>
    <dgm:cxn modelId="{7264F080-50AA-4EDE-92A5-0EBB72A9E10F}" type="presParOf" srcId="{CA69A619-F091-487E-AB4F-F324C866C184}" destId="{33E9BED6-2A07-4B32-B313-DF54B6C8B6F2}" srcOrd="1" destOrd="0" presId="urn:diagrams.loki3.com/BracketList"/>
    <dgm:cxn modelId="{DDF21BEB-3C53-43F0-AA35-ABB07F84CAF6}" type="presParOf" srcId="{CA69A619-F091-487E-AB4F-F324C866C184}" destId="{4BB5490C-6579-4967-96D6-32A8156F7B5E}" srcOrd="2" destOrd="0" presId="urn:diagrams.loki3.com/BracketList"/>
    <dgm:cxn modelId="{F6127816-3F90-473B-9B06-60DE535DD8DC}" type="presParOf" srcId="{CA69A619-F091-487E-AB4F-F324C866C184}" destId="{3DFFB169-A6DB-4D40-9FF6-C6A866F5C30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9E325B-88E0-4AC3-BFB8-FE8530DBE4CA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76BF44A-8962-4E07-959B-EC5101E9C315}">
      <dgm:prSet phldrT="[Text]"/>
      <dgm:spPr/>
      <dgm:t>
        <a:bodyPr/>
        <a:lstStyle/>
        <a:p>
          <a:endParaRPr lang="en-IN"/>
        </a:p>
      </dgm:t>
    </dgm:pt>
    <dgm:pt modelId="{C7F9A494-3F84-4297-85C3-24C502ED9893}" type="parTrans" cxnId="{DAE1BFF6-E440-4732-9134-EA03E9DE034B}">
      <dgm:prSet/>
      <dgm:spPr/>
      <dgm:t>
        <a:bodyPr/>
        <a:lstStyle/>
        <a:p>
          <a:endParaRPr lang="en-IN"/>
        </a:p>
      </dgm:t>
    </dgm:pt>
    <dgm:pt modelId="{0B3631B3-B217-4E5F-AEC8-73CE8DD12C31}" type="sibTrans" cxnId="{DAE1BFF6-E440-4732-9134-EA03E9DE034B}">
      <dgm:prSet/>
      <dgm:spPr/>
      <dgm:t>
        <a:bodyPr/>
        <a:lstStyle/>
        <a:p>
          <a:endParaRPr lang="en-IN"/>
        </a:p>
      </dgm:t>
    </dgm:pt>
    <dgm:pt modelId="{8479703F-CCF3-4E40-99D7-28AEEA0AE2B3}" type="pres">
      <dgm:prSet presAssocID="{AA9E325B-88E0-4AC3-BFB8-FE8530DBE4CA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323F44C7-85BC-49CE-A482-9D615BA0E3A9}" type="pres">
      <dgm:prSet presAssocID="{AA9E325B-88E0-4AC3-BFB8-FE8530DBE4CA}" presName="Background" presStyleLbl="bgImgPlace1" presStyleIdx="0" presStyleCnt="1" custScaleX="174279" custLinFactNeighborX="1130" custLinFactNeighborY="4469"/>
      <dgm:spPr/>
    </dgm:pt>
    <dgm:pt modelId="{285F0C6B-B73A-4B60-8113-AE59D20EC0B1}" type="pres">
      <dgm:prSet presAssocID="{AA9E325B-88E0-4AC3-BFB8-FE8530DBE4CA}" presName="ParentText1" presStyleLbl="revTx" presStyleIdx="0" presStyleCnt="2" custScaleX="151811" custLinFactNeighborX="0" custLinFactNeighborY="-1504">
        <dgm:presLayoutVars>
          <dgm:chMax val="0"/>
          <dgm:chPref val="0"/>
          <dgm:bulletEnabled val="1"/>
        </dgm:presLayoutVars>
      </dgm:prSet>
      <dgm:spPr/>
    </dgm:pt>
    <dgm:pt modelId="{9CC02EE2-3CA7-4DF4-A95C-EDEA058227A5}" type="pres">
      <dgm:prSet presAssocID="{AA9E325B-88E0-4AC3-BFB8-FE8530DBE4CA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8875FC1E-6228-40E3-B63E-F6A4A084BE5C}" type="pres">
      <dgm:prSet presAssocID="{AA9E325B-88E0-4AC3-BFB8-FE8530DBE4CA}" presName="Plus" presStyleLbl="alignNode1" presStyleIdx="0" presStyleCnt="2" custLinFactX="-86676" custLinFactNeighborX="-100000" custLinFactNeighborY="5823"/>
      <dgm:spPr/>
    </dgm:pt>
    <dgm:pt modelId="{6F72C911-52C9-4143-85BC-A441BBA4DCAD}" type="pres">
      <dgm:prSet presAssocID="{AA9E325B-88E0-4AC3-BFB8-FE8530DBE4CA}" presName="Minus" presStyleLbl="alignNode1" presStyleIdx="1" presStyleCnt="2" custLinFactX="100000" custLinFactNeighborX="133091" custLinFactNeighborY="1767"/>
      <dgm:spPr/>
    </dgm:pt>
    <dgm:pt modelId="{338A6FB8-363A-4708-80D7-D31A6595BA41}" type="pres">
      <dgm:prSet presAssocID="{AA9E325B-88E0-4AC3-BFB8-FE8530DBE4CA}" presName="Divider" presStyleLbl="parChTrans1D1" presStyleIdx="0" presStyleCnt="1"/>
      <dgm:spPr/>
    </dgm:pt>
  </dgm:ptLst>
  <dgm:cxnLst>
    <dgm:cxn modelId="{BCFC994E-DB9A-404C-A2BA-C0601596F065}" type="presOf" srcId="{AA9E325B-88E0-4AC3-BFB8-FE8530DBE4CA}" destId="{8479703F-CCF3-4E40-99D7-28AEEA0AE2B3}" srcOrd="0" destOrd="0" presId="urn:microsoft.com/office/officeart/2009/3/layout/PlusandMinus"/>
    <dgm:cxn modelId="{BB1B83A9-D3D3-4168-8A4D-6E57141D50C0}" type="presOf" srcId="{776BF44A-8962-4E07-959B-EC5101E9C315}" destId="{285F0C6B-B73A-4B60-8113-AE59D20EC0B1}" srcOrd="0" destOrd="0" presId="urn:microsoft.com/office/officeart/2009/3/layout/PlusandMinus"/>
    <dgm:cxn modelId="{DAE1BFF6-E440-4732-9134-EA03E9DE034B}" srcId="{AA9E325B-88E0-4AC3-BFB8-FE8530DBE4CA}" destId="{776BF44A-8962-4E07-959B-EC5101E9C315}" srcOrd="0" destOrd="0" parTransId="{C7F9A494-3F84-4297-85C3-24C502ED9893}" sibTransId="{0B3631B3-B217-4E5F-AEC8-73CE8DD12C31}"/>
    <dgm:cxn modelId="{E225228B-B0B3-4301-BC0C-7FD606EA3395}" type="presParOf" srcId="{8479703F-CCF3-4E40-99D7-28AEEA0AE2B3}" destId="{323F44C7-85BC-49CE-A482-9D615BA0E3A9}" srcOrd="0" destOrd="0" presId="urn:microsoft.com/office/officeart/2009/3/layout/PlusandMinus"/>
    <dgm:cxn modelId="{90013D7C-985F-497E-9B28-B66B8BC9431E}" type="presParOf" srcId="{8479703F-CCF3-4E40-99D7-28AEEA0AE2B3}" destId="{285F0C6B-B73A-4B60-8113-AE59D20EC0B1}" srcOrd="1" destOrd="0" presId="urn:microsoft.com/office/officeart/2009/3/layout/PlusandMinus"/>
    <dgm:cxn modelId="{BFF4A23C-9058-43EF-9D11-AE960650660A}" type="presParOf" srcId="{8479703F-CCF3-4E40-99D7-28AEEA0AE2B3}" destId="{9CC02EE2-3CA7-4DF4-A95C-EDEA058227A5}" srcOrd="2" destOrd="0" presId="urn:microsoft.com/office/officeart/2009/3/layout/PlusandMinus"/>
    <dgm:cxn modelId="{61989D8D-7035-4683-9BE2-BACE4AF87666}" type="presParOf" srcId="{8479703F-CCF3-4E40-99D7-28AEEA0AE2B3}" destId="{8875FC1E-6228-40E3-B63E-F6A4A084BE5C}" srcOrd="3" destOrd="0" presId="urn:microsoft.com/office/officeart/2009/3/layout/PlusandMinus"/>
    <dgm:cxn modelId="{E6522B8C-360F-4C5E-9450-C80026D92F8F}" type="presParOf" srcId="{8479703F-CCF3-4E40-99D7-28AEEA0AE2B3}" destId="{6F72C911-52C9-4143-85BC-A441BBA4DCAD}" srcOrd="4" destOrd="0" presId="urn:microsoft.com/office/officeart/2009/3/layout/PlusandMinus"/>
    <dgm:cxn modelId="{9FA17B60-B993-4D6D-9017-CBEDCD53A711}" type="presParOf" srcId="{8479703F-CCF3-4E40-99D7-28AEEA0AE2B3}" destId="{338A6FB8-363A-4708-80D7-D31A6595BA41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 custT="1"/>
      <dgm:spPr/>
      <dgm:t>
        <a:bodyPr/>
        <a:lstStyle/>
        <a:p>
          <a:pPr rtl="0"/>
          <a:r>
            <a:rPr lang="en-US" sz="2800">
              <a:latin typeface="+mn-lt"/>
            </a:rPr>
            <a:t>Traditional Heuristics</a:t>
          </a:r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441132E2-F234-4052-9773-D9826219E3D3}">
      <dgm:prSet custT="1"/>
      <dgm:spPr/>
      <dgm:t>
        <a:bodyPr/>
        <a:lstStyle/>
        <a:p>
          <a:pPr rtl="0"/>
          <a:r>
            <a:rPr lang="en-US" sz="2800">
              <a:latin typeface="+mn-lt"/>
            </a:rPr>
            <a:t>Virtual and Physical Address Spaces</a:t>
          </a:r>
        </a:p>
      </dgm:t>
    </dgm:pt>
    <dgm:pt modelId="{C66448A7-826C-4E50-AD98-86AF6CA0C52A}" type="parTrans" cxnId="{6E571FE0-6567-4F96-8EBF-7D262AB0D343}">
      <dgm:prSet/>
      <dgm:spPr/>
      <dgm:t>
        <a:bodyPr/>
        <a:lstStyle/>
        <a:p>
          <a:endParaRPr lang="en-IN"/>
        </a:p>
      </dgm:t>
    </dgm:pt>
    <dgm:pt modelId="{87B0E568-22A3-45DE-A732-6CBFB7A6A5AA}" type="sibTrans" cxnId="{6E571FE0-6567-4F96-8EBF-7D262AB0D343}">
      <dgm:prSet/>
      <dgm:spPr/>
      <dgm:t>
        <a:bodyPr/>
        <a:lstStyle/>
        <a:p>
          <a:endParaRPr lang="en-IN"/>
        </a:p>
      </dgm:t>
    </dgm:pt>
    <dgm:pt modelId="{DDA4A0B1-82EB-46DF-8A0B-795E7E850EAC}">
      <dgm:prSet phldrT="[Text]" phldr="0" custT="1"/>
      <dgm:spPr/>
      <dgm:t>
        <a:bodyPr/>
        <a:lstStyle/>
        <a:p>
          <a:r>
            <a:rPr lang="en-US" sz="2800">
              <a:latin typeface="+mn-lt"/>
            </a:rPr>
            <a:t>Page </a:t>
          </a:r>
          <a:br>
            <a:rPr lang="en-US" sz="2800">
              <a:latin typeface="+mn-lt"/>
            </a:rPr>
          </a:br>
          <a:r>
            <a:rPr lang="en-US" sz="2800">
              <a:latin typeface="+mn-lt"/>
            </a:rPr>
            <a:t>Management</a:t>
          </a:r>
          <a:endParaRPr lang="en-US" sz="2800">
            <a:latin typeface="+mn-lt"/>
            <a:ea typeface="+mn-lt"/>
            <a:cs typeface="+mn-lt"/>
          </a:endParaRPr>
        </a:p>
      </dgm:t>
    </dgm:pt>
    <dgm:pt modelId="{B8883BAD-FBA6-464D-8FB4-134DDA18BEF5}" type="sibTrans" cxnId="{6697CAD5-3733-4CE7-B66C-E420868D0B37}">
      <dgm:prSet/>
      <dgm:spPr/>
      <dgm:t>
        <a:bodyPr/>
        <a:lstStyle/>
        <a:p>
          <a:endParaRPr lang="en-US"/>
        </a:p>
      </dgm:t>
    </dgm:pt>
    <dgm:pt modelId="{DD4AB54D-971F-4280-AE55-57CC0EDCD4B5}" type="parTrans" cxnId="{6697CAD5-3733-4CE7-B66C-E420868D0B37}">
      <dgm:prSet/>
      <dgm:spPr/>
      <dgm:t>
        <a:bodyPr/>
        <a:lstStyle/>
        <a:p>
          <a:endParaRPr lang="en-US"/>
        </a:p>
      </dgm:t>
    </dgm:pt>
    <dgm:pt modelId="{74F6EBC1-74AE-4F6B-8949-C0BC002EC417}">
      <dgm:prSet phldrT="[Text]" phldr="0" custT="1"/>
      <dgm:spPr/>
      <dgm:t>
        <a:bodyPr/>
        <a:lstStyle/>
        <a:p>
          <a:pPr rtl="0"/>
          <a:r>
            <a:rPr lang="en-US" sz="2800">
              <a:latin typeface="+mn-lt"/>
            </a:rPr>
            <a:t>Kernel Memory Allocation</a:t>
          </a:r>
        </a:p>
      </dgm:t>
    </dgm:pt>
    <dgm:pt modelId="{BFFA27D5-2DD0-47EF-B9C7-5BAD0E040D95}" type="sibTrans" cxnId="{ACBBD241-7670-42C2-9946-3EBAD973C1D4}">
      <dgm:prSet/>
      <dgm:spPr/>
      <dgm:t>
        <a:bodyPr/>
        <a:lstStyle/>
        <a:p>
          <a:endParaRPr lang="en-US"/>
        </a:p>
      </dgm:t>
    </dgm:pt>
    <dgm:pt modelId="{37DF90A5-053F-4721-99E7-4CBEB19F1A4E}" type="parTrans" cxnId="{ACBBD241-7670-42C2-9946-3EBAD973C1D4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2463C782-C171-4347-A50E-866C422CC19E}" type="pres">
      <dgm:prSet presAssocID="{CF01289D-A2BB-4980-AC56-676D14CB6499}" presName="arrowDiagram4" presStyleCnt="0"/>
      <dgm:spPr/>
    </dgm:pt>
    <dgm:pt modelId="{46029B94-3F36-4228-BB50-2086BA3E7D85}" type="pres">
      <dgm:prSet presAssocID="{34A132CC-58F9-4D09-ACA5-EA96B14B9AA4}" presName="bullet4a" presStyleLbl="node1" presStyleIdx="0" presStyleCnt="4"/>
      <dgm:spPr/>
    </dgm:pt>
    <dgm:pt modelId="{BD0A924E-7394-402B-AE53-3627F84CBF77}" type="pres">
      <dgm:prSet presAssocID="{34A132CC-58F9-4D09-ACA5-EA96B14B9AA4}" presName="textBox4a" presStyleLbl="revTx" presStyleIdx="0" presStyleCnt="4">
        <dgm:presLayoutVars>
          <dgm:bulletEnabled val="1"/>
        </dgm:presLayoutVars>
      </dgm:prSet>
      <dgm:spPr/>
    </dgm:pt>
    <dgm:pt modelId="{210D0907-28BE-45FB-9CF1-3F917CD6D074}" type="pres">
      <dgm:prSet presAssocID="{441132E2-F234-4052-9773-D9826219E3D3}" presName="bullet4b" presStyleLbl="node1" presStyleIdx="1" presStyleCnt="4"/>
      <dgm:spPr/>
    </dgm:pt>
    <dgm:pt modelId="{BCE449D9-F1D9-4028-B0EF-BF1F4FC13571}" type="pres">
      <dgm:prSet presAssocID="{441132E2-F234-4052-9773-D9826219E3D3}" presName="textBox4b" presStyleLbl="revTx" presStyleIdx="1" presStyleCnt="4">
        <dgm:presLayoutVars>
          <dgm:bulletEnabled val="1"/>
        </dgm:presLayoutVars>
      </dgm:prSet>
      <dgm:spPr/>
    </dgm:pt>
    <dgm:pt modelId="{8ABF9233-2D1A-49D6-B483-98D33D00D73D}" type="pres">
      <dgm:prSet presAssocID="{DDA4A0B1-82EB-46DF-8A0B-795E7E850EAC}" presName="bullet4c" presStyleLbl="node1" presStyleIdx="2" presStyleCnt="4"/>
      <dgm:spPr/>
    </dgm:pt>
    <dgm:pt modelId="{A5DD0343-4AC3-4CD2-97B4-8C9F6B31AB97}" type="pres">
      <dgm:prSet presAssocID="{DDA4A0B1-82EB-46DF-8A0B-795E7E850EAC}" presName="textBox4c" presStyleLbl="revTx" presStyleIdx="2" presStyleCnt="4" custScaleX="168679" custScaleY="83121" custLinFactNeighborX="28846" custLinFactNeighborY="-3256">
        <dgm:presLayoutVars>
          <dgm:bulletEnabled val="1"/>
        </dgm:presLayoutVars>
      </dgm:prSet>
      <dgm:spPr/>
    </dgm:pt>
    <dgm:pt modelId="{B6A38330-9755-4F1F-AEA2-8AF8DEAAE763}" type="pres">
      <dgm:prSet presAssocID="{74F6EBC1-74AE-4F6B-8949-C0BC002EC417}" presName="bullet4d" presStyleLbl="node1" presStyleIdx="3" presStyleCnt="4"/>
      <dgm:spPr/>
    </dgm:pt>
    <dgm:pt modelId="{7B94E8A5-24C7-422C-9AC7-03F4B8D53DAA}" type="pres">
      <dgm:prSet presAssocID="{74F6EBC1-74AE-4F6B-8949-C0BC002EC417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F36A821B-6DA4-4F28-826F-6D7F8D2F1AB6}" type="presOf" srcId="{441132E2-F234-4052-9773-D9826219E3D3}" destId="{BCE449D9-F1D9-4028-B0EF-BF1F4FC13571}" srcOrd="0" destOrd="0" presId="urn:microsoft.com/office/officeart/2005/8/layout/arrow2"/>
    <dgm:cxn modelId="{ACBBD241-7670-42C2-9946-3EBAD973C1D4}" srcId="{CF01289D-A2BB-4980-AC56-676D14CB6499}" destId="{74F6EBC1-74AE-4F6B-8949-C0BC002EC417}" srcOrd="3" destOrd="0" parTransId="{37DF90A5-053F-4721-99E7-4CBEB19F1A4E}" sibTransId="{BFFA27D5-2DD0-47EF-B9C7-5BAD0E040D95}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2B6E7D9D-FCA5-4148-A82F-1EB26BAD5CA2}" type="presOf" srcId="{34A132CC-58F9-4D09-ACA5-EA96B14B9AA4}" destId="{BD0A924E-7394-402B-AE53-3627F84CBF77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60D956A8-1DD0-40B9-B5A5-C3856B46FEFC}" type="presOf" srcId="{74F6EBC1-74AE-4F6B-8949-C0BC002EC417}" destId="{7B94E8A5-24C7-422C-9AC7-03F4B8D53DAA}" srcOrd="0" destOrd="0" presId="urn:microsoft.com/office/officeart/2005/8/layout/arrow2"/>
    <dgm:cxn modelId="{6697CAD5-3733-4CE7-B66C-E420868D0B37}" srcId="{CF01289D-A2BB-4980-AC56-676D14CB6499}" destId="{DDA4A0B1-82EB-46DF-8A0B-795E7E850EAC}" srcOrd="2" destOrd="0" parTransId="{DD4AB54D-971F-4280-AE55-57CC0EDCD4B5}" sibTransId="{B8883BAD-FBA6-464D-8FB4-134DDA18BEF5}"/>
    <dgm:cxn modelId="{8C4B81DE-C57E-45FA-8BDF-4248F0B7E0FB}" type="presOf" srcId="{DDA4A0B1-82EB-46DF-8A0B-795E7E850EAC}" destId="{A5DD0343-4AC3-4CD2-97B4-8C9F6B31AB97}" srcOrd="0" destOrd="0" presId="urn:microsoft.com/office/officeart/2005/8/layout/arrow2"/>
    <dgm:cxn modelId="{6E571FE0-6567-4F96-8EBF-7D262AB0D343}" srcId="{CF01289D-A2BB-4980-AC56-676D14CB6499}" destId="{441132E2-F234-4052-9773-D9826219E3D3}" srcOrd="1" destOrd="0" parTransId="{C66448A7-826C-4E50-AD98-86AF6CA0C52A}" sibTransId="{87B0E568-22A3-45DE-A732-6CBFB7A6A5AA}"/>
    <dgm:cxn modelId="{76FE208E-229A-45C7-BAF9-0881274ACBB9}" type="presParOf" srcId="{89E25ED4-1445-4CDA-A29F-569870BFFE46}" destId="{F437B5E3-DE9C-47EF-82FE-05C5907D6100}" srcOrd="0" destOrd="0" presId="urn:microsoft.com/office/officeart/2005/8/layout/arrow2"/>
    <dgm:cxn modelId="{78D7697A-F764-4808-897D-9B19423E1F73}" type="presParOf" srcId="{89E25ED4-1445-4CDA-A29F-569870BFFE46}" destId="{2463C782-C171-4347-A50E-866C422CC19E}" srcOrd="1" destOrd="0" presId="urn:microsoft.com/office/officeart/2005/8/layout/arrow2"/>
    <dgm:cxn modelId="{1828D63D-FB04-492F-B87B-FB1FCECD745F}" type="presParOf" srcId="{2463C782-C171-4347-A50E-866C422CC19E}" destId="{46029B94-3F36-4228-BB50-2086BA3E7D85}" srcOrd="0" destOrd="0" presId="urn:microsoft.com/office/officeart/2005/8/layout/arrow2"/>
    <dgm:cxn modelId="{0E912BDA-D8DB-4C48-9192-6C32E15DE4FE}" type="presParOf" srcId="{2463C782-C171-4347-A50E-866C422CC19E}" destId="{BD0A924E-7394-402B-AE53-3627F84CBF77}" srcOrd="1" destOrd="0" presId="urn:microsoft.com/office/officeart/2005/8/layout/arrow2"/>
    <dgm:cxn modelId="{A79F1392-A164-430F-947A-65A36AB1BA33}" type="presParOf" srcId="{2463C782-C171-4347-A50E-866C422CC19E}" destId="{210D0907-28BE-45FB-9CF1-3F917CD6D074}" srcOrd="2" destOrd="0" presId="urn:microsoft.com/office/officeart/2005/8/layout/arrow2"/>
    <dgm:cxn modelId="{84E5C417-CE89-4AE6-AE82-146915FC046C}" type="presParOf" srcId="{2463C782-C171-4347-A50E-866C422CC19E}" destId="{BCE449D9-F1D9-4028-B0EF-BF1F4FC13571}" srcOrd="3" destOrd="0" presId="urn:microsoft.com/office/officeart/2005/8/layout/arrow2"/>
    <dgm:cxn modelId="{4CD01426-2539-485E-9D29-F2095F833DA8}" type="presParOf" srcId="{2463C782-C171-4347-A50E-866C422CC19E}" destId="{8ABF9233-2D1A-49D6-B483-98D33D00D73D}" srcOrd="4" destOrd="0" presId="urn:microsoft.com/office/officeart/2005/8/layout/arrow2"/>
    <dgm:cxn modelId="{FBCDA422-50CB-4077-92AD-0723A5CD4802}" type="presParOf" srcId="{2463C782-C171-4347-A50E-866C422CC19E}" destId="{A5DD0343-4AC3-4CD2-97B4-8C9F6B31AB97}" srcOrd="5" destOrd="0" presId="urn:microsoft.com/office/officeart/2005/8/layout/arrow2"/>
    <dgm:cxn modelId="{E9833BB4-9B00-4C1E-84AE-ADC3682907CE}" type="presParOf" srcId="{2463C782-C171-4347-A50E-866C422CC19E}" destId="{B6A38330-9755-4F1F-AEA2-8AF8DEAAE763}" srcOrd="6" destOrd="0" presId="urn:microsoft.com/office/officeart/2005/8/layout/arrow2"/>
    <dgm:cxn modelId="{A199B52C-37D0-41C3-8151-66D5AD1E2C43}" type="presParOf" srcId="{2463C782-C171-4347-A50E-866C422CC19E}" destId="{7B94E8A5-24C7-422C-9AC7-03F4B8D53DA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 custT="1"/>
      <dgm:spPr/>
      <dgm:t>
        <a:bodyPr/>
        <a:lstStyle/>
        <a:p>
          <a:pPr rtl="0"/>
          <a:r>
            <a:rPr lang="en-US" sz="2800">
              <a:latin typeface="+mn-lt"/>
            </a:rPr>
            <a:t>Traditional Heuristics</a:t>
          </a:r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441132E2-F234-4052-9773-D9826219E3D3}">
      <dgm:prSet custT="1"/>
      <dgm:spPr/>
      <dgm:t>
        <a:bodyPr/>
        <a:lstStyle/>
        <a:p>
          <a:pPr rtl="0"/>
          <a:r>
            <a:rPr lang="en-US" sz="2800">
              <a:latin typeface="+mn-lt"/>
            </a:rPr>
            <a:t>Virtual and Physical Address Spaces</a:t>
          </a:r>
        </a:p>
      </dgm:t>
    </dgm:pt>
    <dgm:pt modelId="{C66448A7-826C-4E50-AD98-86AF6CA0C52A}" type="parTrans" cxnId="{6E571FE0-6567-4F96-8EBF-7D262AB0D343}">
      <dgm:prSet/>
      <dgm:spPr/>
      <dgm:t>
        <a:bodyPr/>
        <a:lstStyle/>
        <a:p>
          <a:endParaRPr lang="en-IN"/>
        </a:p>
      </dgm:t>
    </dgm:pt>
    <dgm:pt modelId="{87B0E568-22A3-45DE-A732-6CBFB7A6A5AA}" type="sibTrans" cxnId="{6E571FE0-6567-4F96-8EBF-7D262AB0D343}">
      <dgm:prSet/>
      <dgm:spPr/>
      <dgm:t>
        <a:bodyPr/>
        <a:lstStyle/>
        <a:p>
          <a:endParaRPr lang="en-IN"/>
        </a:p>
      </dgm:t>
    </dgm:pt>
    <dgm:pt modelId="{DDA4A0B1-82EB-46DF-8A0B-795E7E850EAC}">
      <dgm:prSet phldrT="[Text]" phldr="0" custT="1"/>
      <dgm:spPr/>
      <dgm:t>
        <a:bodyPr/>
        <a:lstStyle/>
        <a:p>
          <a:r>
            <a:rPr lang="en-US" sz="2800">
              <a:latin typeface="+mn-lt"/>
            </a:rPr>
            <a:t>Page </a:t>
          </a:r>
          <a:br>
            <a:rPr lang="en-US" sz="2800">
              <a:latin typeface="+mn-lt"/>
            </a:rPr>
          </a:br>
          <a:r>
            <a:rPr lang="en-US" sz="2800">
              <a:latin typeface="+mn-lt"/>
            </a:rPr>
            <a:t>Management</a:t>
          </a:r>
          <a:endParaRPr lang="en-US" sz="2800">
            <a:latin typeface="+mn-lt"/>
            <a:ea typeface="+mn-lt"/>
            <a:cs typeface="+mn-lt"/>
          </a:endParaRPr>
        </a:p>
      </dgm:t>
    </dgm:pt>
    <dgm:pt modelId="{B8883BAD-FBA6-464D-8FB4-134DDA18BEF5}" type="sibTrans" cxnId="{6697CAD5-3733-4CE7-B66C-E420868D0B37}">
      <dgm:prSet/>
      <dgm:spPr/>
      <dgm:t>
        <a:bodyPr/>
        <a:lstStyle/>
        <a:p>
          <a:endParaRPr lang="en-US"/>
        </a:p>
      </dgm:t>
    </dgm:pt>
    <dgm:pt modelId="{DD4AB54D-971F-4280-AE55-57CC0EDCD4B5}" type="parTrans" cxnId="{6697CAD5-3733-4CE7-B66C-E420868D0B37}">
      <dgm:prSet/>
      <dgm:spPr/>
      <dgm:t>
        <a:bodyPr/>
        <a:lstStyle/>
        <a:p>
          <a:endParaRPr lang="en-US"/>
        </a:p>
      </dgm:t>
    </dgm:pt>
    <dgm:pt modelId="{74F6EBC1-74AE-4F6B-8949-C0BC002EC417}">
      <dgm:prSet phldrT="[Text]" phldr="0" custT="1"/>
      <dgm:spPr/>
      <dgm:t>
        <a:bodyPr/>
        <a:lstStyle/>
        <a:p>
          <a:pPr rtl="0"/>
          <a:r>
            <a:rPr lang="en-US" sz="2800">
              <a:latin typeface="+mn-lt"/>
            </a:rPr>
            <a:t>Kernel Memory Allocation</a:t>
          </a:r>
        </a:p>
      </dgm:t>
    </dgm:pt>
    <dgm:pt modelId="{BFFA27D5-2DD0-47EF-B9C7-5BAD0E040D95}" type="sibTrans" cxnId="{ACBBD241-7670-42C2-9946-3EBAD973C1D4}">
      <dgm:prSet/>
      <dgm:spPr/>
      <dgm:t>
        <a:bodyPr/>
        <a:lstStyle/>
        <a:p>
          <a:endParaRPr lang="en-US"/>
        </a:p>
      </dgm:t>
    </dgm:pt>
    <dgm:pt modelId="{37DF90A5-053F-4721-99E7-4CBEB19F1A4E}" type="parTrans" cxnId="{ACBBD241-7670-42C2-9946-3EBAD973C1D4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2463C782-C171-4347-A50E-866C422CC19E}" type="pres">
      <dgm:prSet presAssocID="{CF01289D-A2BB-4980-AC56-676D14CB6499}" presName="arrowDiagram4" presStyleCnt="0"/>
      <dgm:spPr/>
    </dgm:pt>
    <dgm:pt modelId="{46029B94-3F36-4228-BB50-2086BA3E7D85}" type="pres">
      <dgm:prSet presAssocID="{34A132CC-58F9-4D09-ACA5-EA96B14B9AA4}" presName="bullet4a" presStyleLbl="node1" presStyleIdx="0" presStyleCnt="4"/>
      <dgm:spPr/>
    </dgm:pt>
    <dgm:pt modelId="{BD0A924E-7394-402B-AE53-3627F84CBF77}" type="pres">
      <dgm:prSet presAssocID="{34A132CC-58F9-4D09-ACA5-EA96B14B9AA4}" presName="textBox4a" presStyleLbl="revTx" presStyleIdx="0" presStyleCnt="4">
        <dgm:presLayoutVars>
          <dgm:bulletEnabled val="1"/>
        </dgm:presLayoutVars>
      </dgm:prSet>
      <dgm:spPr/>
    </dgm:pt>
    <dgm:pt modelId="{210D0907-28BE-45FB-9CF1-3F917CD6D074}" type="pres">
      <dgm:prSet presAssocID="{441132E2-F234-4052-9773-D9826219E3D3}" presName="bullet4b" presStyleLbl="node1" presStyleIdx="1" presStyleCnt="4"/>
      <dgm:spPr/>
    </dgm:pt>
    <dgm:pt modelId="{BCE449D9-F1D9-4028-B0EF-BF1F4FC13571}" type="pres">
      <dgm:prSet presAssocID="{441132E2-F234-4052-9773-D9826219E3D3}" presName="textBox4b" presStyleLbl="revTx" presStyleIdx="1" presStyleCnt="4">
        <dgm:presLayoutVars>
          <dgm:bulletEnabled val="1"/>
        </dgm:presLayoutVars>
      </dgm:prSet>
      <dgm:spPr/>
    </dgm:pt>
    <dgm:pt modelId="{8ABF9233-2D1A-49D6-B483-98D33D00D73D}" type="pres">
      <dgm:prSet presAssocID="{DDA4A0B1-82EB-46DF-8A0B-795E7E850EAC}" presName="bullet4c" presStyleLbl="node1" presStyleIdx="2" presStyleCnt="4"/>
      <dgm:spPr/>
    </dgm:pt>
    <dgm:pt modelId="{A5DD0343-4AC3-4CD2-97B4-8C9F6B31AB97}" type="pres">
      <dgm:prSet presAssocID="{DDA4A0B1-82EB-46DF-8A0B-795E7E850EAC}" presName="textBox4c" presStyleLbl="revTx" presStyleIdx="2" presStyleCnt="4" custScaleX="168679" custScaleY="83121" custLinFactNeighborX="28846" custLinFactNeighborY="-3256">
        <dgm:presLayoutVars>
          <dgm:bulletEnabled val="1"/>
        </dgm:presLayoutVars>
      </dgm:prSet>
      <dgm:spPr/>
    </dgm:pt>
    <dgm:pt modelId="{B6A38330-9755-4F1F-AEA2-8AF8DEAAE763}" type="pres">
      <dgm:prSet presAssocID="{74F6EBC1-74AE-4F6B-8949-C0BC002EC417}" presName="bullet4d" presStyleLbl="node1" presStyleIdx="3" presStyleCnt="4"/>
      <dgm:spPr/>
    </dgm:pt>
    <dgm:pt modelId="{7B94E8A5-24C7-422C-9AC7-03F4B8D53DAA}" type="pres">
      <dgm:prSet presAssocID="{74F6EBC1-74AE-4F6B-8949-C0BC002EC417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F36A821B-6DA4-4F28-826F-6D7F8D2F1AB6}" type="presOf" srcId="{441132E2-F234-4052-9773-D9826219E3D3}" destId="{BCE449D9-F1D9-4028-B0EF-BF1F4FC13571}" srcOrd="0" destOrd="0" presId="urn:microsoft.com/office/officeart/2005/8/layout/arrow2"/>
    <dgm:cxn modelId="{ACBBD241-7670-42C2-9946-3EBAD973C1D4}" srcId="{CF01289D-A2BB-4980-AC56-676D14CB6499}" destId="{74F6EBC1-74AE-4F6B-8949-C0BC002EC417}" srcOrd="3" destOrd="0" parTransId="{37DF90A5-053F-4721-99E7-4CBEB19F1A4E}" sibTransId="{BFFA27D5-2DD0-47EF-B9C7-5BAD0E040D95}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2B6E7D9D-FCA5-4148-A82F-1EB26BAD5CA2}" type="presOf" srcId="{34A132CC-58F9-4D09-ACA5-EA96B14B9AA4}" destId="{BD0A924E-7394-402B-AE53-3627F84CBF77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60D956A8-1DD0-40B9-B5A5-C3856B46FEFC}" type="presOf" srcId="{74F6EBC1-74AE-4F6B-8949-C0BC002EC417}" destId="{7B94E8A5-24C7-422C-9AC7-03F4B8D53DAA}" srcOrd="0" destOrd="0" presId="urn:microsoft.com/office/officeart/2005/8/layout/arrow2"/>
    <dgm:cxn modelId="{6697CAD5-3733-4CE7-B66C-E420868D0B37}" srcId="{CF01289D-A2BB-4980-AC56-676D14CB6499}" destId="{DDA4A0B1-82EB-46DF-8A0B-795E7E850EAC}" srcOrd="2" destOrd="0" parTransId="{DD4AB54D-971F-4280-AE55-57CC0EDCD4B5}" sibTransId="{B8883BAD-FBA6-464D-8FB4-134DDA18BEF5}"/>
    <dgm:cxn modelId="{8C4B81DE-C57E-45FA-8BDF-4248F0B7E0FB}" type="presOf" srcId="{DDA4A0B1-82EB-46DF-8A0B-795E7E850EAC}" destId="{A5DD0343-4AC3-4CD2-97B4-8C9F6B31AB97}" srcOrd="0" destOrd="0" presId="urn:microsoft.com/office/officeart/2005/8/layout/arrow2"/>
    <dgm:cxn modelId="{6E571FE0-6567-4F96-8EBF-7D262AB0D343}" srcId="{CF01289D-A2BB-4980-AC56-676D14CB6499}" destId="{441132E2-F234-4052-9773-D9826219E3D3}" srcOrd="1" destOrd="0" parTransId="{C66448A7-826C-4E50-AD98-86AF6CA0C52A}" sibTransId="{87B0E568-22A3-45DE-A732-6CBFB7A6A5AA}"/>
    <dgm:cxn modelId="{76FE208E-229A-45C7-BAF9-0881274ACBB9}" type="presParOf" srcId="{89E25ED4-1445-4CDA-A29F-569870BFFE46}" destId="{F437B5E3-DE9C-47EF-82FE-05C5907D6100}" srcOrd="0" destOrd="0" presId="urn:microsoft.com/office/officeart/2005/8/layout/arrow2"/>
    <dgm:cxn modelId="{78D7697A-F764-4808-897D-9B19423E1F73}" type="presParOf" srcId="{89E25ED4-1445-4CDA-A29F-569870BFFE46}" destId="{2463C782-C171-4347-A50E-866C422CC19E}" srcOrd="1" destOrd="0" presId="urn:microsoft.com/office/officeart/2005/8/layout/arrow2"/>
    <dgm:cxn modelId="{1828D63D-FB04-492F-B87B-FB1FCECD745F}" type="presParOf" srcId="{2463C782-C171-4347-A50E-866C422CC19E}" destId="{46029B94-3F36-4228-BB50-2086BA3E7D85}" srcOrd="0" destOrd="0" presId="urn:microsoft.com/office/officeart/2005/8/layout/arrow2"/>
    <dgm:cxn modelId="{0E912BDA-D8DB-4C48-9192-6C32E15DE4FE}" type="presParOf" srcId="{2463C782-C171-4347-A50E-866C422CC19E}" destId="{BD0A924E-7394-402B-AE53-3627F84CBF77}" srcOrd="1" destOrd="0" presId="urn:microsoft.com/office/officeart/2005/8/layout/arrow2"/>
    <dgm:cxn modelId="{A79F1392-A164-430F-947A-65A36AB1BA33}" type="presParOf" srcId="{2463C782-C171-4347-A50E-866C422CC19E}" destId="{210D0907-28BE-45FB-9CF1-3F917CD6D074}" srcOrd="2" destOrd="0" presId="urn:microsoft.com/office/officeart/2005/8/layout/arrow2"/>
    <dgm:cxn modelId="{84E5C417-CE89-4AE6-AE82-146915FC046C}" type="presParOf" srcId="{2463C782-C171-4347-A50E-866C422CC19E}" destId="{BCE449D9-F1D9-4028-B0EF-BF1F4FC13571}" srcOrd="3" destOrd="0" presId="urn:microsoft.com/office/officeart/2005/8/layout/arrow2"/>
    <dgm:cxn modelId="{4CD01426-2539-485E-9D29-F2095F833DA8}" type="presParOf" srcId="{2463C782-C171-4347-A50E-866C422CC19E}" destId="{8ABF9233-2D1A-49D6-B483-98D33D00D73D}" srcOrd="4" destOrd="0" presId="urn:microsoft.com/office/officeart/2005/8/layout/arrow2"/>
    <dgm:cxn modelId="{FBCDA422-50CB-4077-92AD-0723A5CD4802}" type="presParOf" srcId="{2463C782-C171-4347-A50E-866C422CC19E}" destId="{A5DD0343-4AC3-4CD2-97B4-8C9F6B31AB97}" srcOrd="5" destOrd="0" presId="urn:microsoft.com/office/officeart/2005/8/layout/arrow2"/>
    <dgm:cxn modelId="{E9833BB4-9B00-4C1E-84AE-ADC3682907CE}" type="presParOf" srcId="{2463C782-C171-4347-A50E-866C422CC19E}" destId="{B6A38330-9755-4F1F-AEA2-8AF8DEAAE763}" srcOrd="6" destOrd="0" presId="urn:microsoft.com/office/officeart/2005/8/layout/arrow2"/>
    <dgm:cxn modelId="{A199B52C-37D0-41C3-8151-66D5AD1E2C43}" type="presParOf" srcId="{2463C782-C171-4347-A50E-866C422CC19E}" destId="{7B94E8A5-24C7-422C-9AC7-03F4B8D53DA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9D3271-E624-47E0-9EFD-FA3A24025C1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96CCB84A-C79C-4F7E-8371-2BCA028936DA}">
      <dgm:prSet phldrT="[Text]"/>
      <dgm:spPr/>
      <dgm:t>
        <a:bodyPr/>
        <a:lstStyle/>
        <a:p>
          <a:r>
            <a:rPr lang="en-IN"/>
            <a:t>Bloom Filters</a:t>
          </a:r>
        </a:p>
      </dgm:t>
    </dgm:pt>
    <dgm:pt modelId="{6639C07D-609B-40C1-9479-253C6651E2B6}" type="parTrans" cxnId="{3907CC43-CFFA-4D65-977A-010BB21235FC}">
      <dgm:prSet/>
      <dgm:spPr/>
      <dgm:t>
        <a:bodyPr/>
        <a:lstStyle/>
        <a:p>
          <a:endParaRPr lang="en-IN"/>
        </a:p>
      </dgm:t>
    </dgm:pt>
    <dgm:pt modelId="{45645B74-3B03-4B2A-A1EC-2BC943BA1E82}" type="sibTrans" cxnId="{3907CC43-CFFA-4D65-977A-010BB21235FC}">
      <dgm:prSet/>
      <dgm:spPr/>
      <dgm:t>
        <a:bodyPr/>
        <a:lstStyle/>
        <a:p>
          <a:endParaRPr lang="en-IN"/>
        </a:p>
      </dgm:t>
    </dgm:pt>
    <dgm:pt modelId="{AC038F0B-E5C6-48E5-9F85-294A05BC054C}">
      <dgm:prSet phldrT="[Text]"/>
      <dgm:spPr/>
      <dgm:t>
        <a:bodyPr/>
        <a:lstStyle/>
        <a:p>
          <a:r>
            <a:rPr lang="en-IN"/>
            <a:t>PI Controller</a:t>
          </a:r>
        </a:p>
      </dgm:t>
    </dgm:pt>
    <dgm:pt modelId="{6F371C3A-307E-49A8-8B26-03688D2AC59B}" type="parTrans" cxnId="{6BA51B45-0B83-4F83-AE01-16B1D8C9C605}">
      <dgm:prSet/>
      <dgm:spPr/>
      <dgm:t>
        <a:bodyPr/>
        <a:lstStyle/>
        <a:p>
          <a:endParaRPr lang="en-IN"/>
        </a:p>
      </dgm:t>
    </dgm:pt>
    <dgm:pt modelId="{1BD0E05B-C720-41CD-9392-DF1D0450FD12}" type="sibTrans" cxnId="{6BA51B45-0B83-4F83-AE01-16B1D8C9C605}">
      <dgm:prSet/>
      <dgm:spPr/>
      <dgm:t>
        <a:bodyPr/>
        <a:lstStyle/>
        <a:p>
          <a:endParaRPr lang="en-IN"/>
        </a:p>
      </dgm:t>
    </dgm:pt>
    <dgm:pt modelId="{F6046550-47DC-428D-A9BF-FA8AA596629D}">
      <dgm:prSet phldrT="[Text]"/>
      <dgm:spPr/>
      <dgm:t>
        <a:bodyPr/>
        <a:lstStyle/>
        <a:p>
          <a:r>
            <a:rPr lang="en-IN"/>
            <a:t>Reverse Maps</a:t>
          </a:r>
        </a:p>
      </dgm:t>
    </dgm:pt>
    <dgm:pt modelId="{4BAB8450-E8B0-4708-A43C-7C200CE4BBC2}" type="parTrans" cxnId="{3A92A422-D645-40E6-A3B5-B20CC7B4439B}">
      <dgm:prSet/>
      <dgm:spPr/>
      <dgm:t>
        <a:bodyPr/>
        <a:lstStyle/>
        <a:p>
          <a:endParaRPr lang="en-IN"/>
        </a:p>
      </dgm:t>
    </dgm:pt>
    <dgm:pt modelId="{80AC90E4-4F64-4AED-84DF-34D9EC0BCD0B}" type="sibTrans" cxnId="{3A92A422-D645-40E6-A3B5-B20CC7B4439B}">
      <dgm:prSet/>
      <dgm:spPr/>
      <dgm:t>
        <a:bodyPr/>
        <a:lstStyle/>
        <a:p>
          <a:endParaRPr lang="en-IN"/>
        </a:p>
      </dgm:t>
    </dgm:pt>
    <dgm:pt modelId="{86823287-7D17-42BF-8B61-E5268E92674C}" type="pres">
      <dgm:prSet presAssocID="{7C9D3271-E624-47E0-9EFD-FA3A24025C1E}" presName="linear" presStyleCnt="0">
        <dgm:presLayoutVars>
          <dgm:dir/>
          <dgm:animLvl val="lvl"/>
          <dgm:resizeHandles val="exact"/>
        </dgm:presLayoutVars>
      </dgm:prSet>
      <dgm:spPr/>
    </dgm:pt>
    <dgm:pt modelId="{3FE50344-D570-4809-A0B1-CA6DAE8033DA}" type="pres">
      <dgm:prSet presAssocID="{96CCB84A-C79C-4F7E-8371-2BCA028936DA}" presName="parentLin" presStyleCnt="0"/>
      <dgm:spPr/>
    </dgm:pt>
    <dgm:pt modelId="{EAF6C3B2-8A2B-45E5-98F5-5926D26CD2A0}" type="pres">
      <dgm:prSet presAssocID="{96CCB84A-C79C-4F7E-8371-2BCA028936DA}" presName="parentLeftMargin" presStyleLbl="node1" presStyleIdx="0" presStyleCnt="3"/>
      <dgm:spPr/>
    </dgm:pt>
    <dgm:pt modelId="{1A039807-A5ED-4B60-9381-E63CC097E846}" type="pres">
      <dgm:prSet presAssocID="{96CCB84A-C79C-4F7E-8371-2BCA028936D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E639637-3159-4B6D-A101-5D2339CEAC4F}" type="pres">
      <dgm:prSet presAssocID="{96CCB84A-C79C-4F7E-8371-2BCA028936DA}" presName="negativeSpace" presStyleCnt="0"/>
      <dgm:spPr/>
    </dgm:pt>
    <dgm:pt modelId="{AECC0E90-0F57-4B9B-9854-3F978FBA3E2F}" type="pres">
      <dgm:prSet presAssocID="{96CCB84A-C79C-4F7E-8371-2BCA028936DA}" presName="childText" presStyleLbl="conFgAcc1" presStyleIdx="0" presStyleCnt="3">
        <dgm:presLayoutVars>
          <dgm:bulletEnabled val="1"/>
        </dgm:presLayoutVars>
      </dgm:prSet>
      <dgm:spPr/>
    </dgm:pt>
    <dgm:pt modelId="{58465083-91CF-4710-9E4C-36D9F7464A6B}" type="pres">
      <dgm:prSet presAssocID="{45645B74-3B03-4B2A-A1EC-2BC943BA1E82}" presName="spaceBetweenRectangles" presStyleCnt="0"/>
      <dgm:spPr/>
    </dgm:pt>
    <dgm:pt modelId="{0734CB73-1AD5-4C4C-BE29-1C64BC6D7AE1}" type="pres">
      <dgm:prSet presAssocID="{AC038F0B-E5C6-48E5-9F85-294A05BC054C}" presName="parentLin" presStyleCnt="0"/>
      <dgm:spPr/>
    </dgm:pt>
    <dgm:pt modelId="{ECFB1829-9FAB-49FF-8397-62070C39A3AC}" type="pres">
      <dgm:prSet presAssocID="{AC038F0B-E5C6-48E5-9F85-294A05BC054C}" presName="parentLeftMargin" presStyleLbl="node1" presStyleIdx="0" presStyleCnt="3"/>
      <dgm:spPr/>
    </dgm:pt>
    <dgm:pt modelId="{44D048C1-82E4-401E-9E4F-77ABE9C33C41}" type="pres">
      <dgm:prSet presAssocID="{AC038F0B-E5C6-48E5-9F85-294A05BC054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5360203-7730-4A82-BF90-C27D32194EBD}" type="pres">
      <dgm:prSet presAssocID="{AC038F0B-E5C6-48E5-9F85-294A05BC054C}" presName="negativeSpace" presStyleCnt="0"/>
      <dgm:spPr/>
    </dgm:pt>
    <dgm:pt modelId="{20F22C62-FD32-4702-A03E-3FDA34BFD63B}" type="pres">
      <dgm:prSet presAssocID="{AC038F0B-E5C6-48E5-9F85-294A05BC054C}" presName="childText" presStyleLbl="conFgAcc1" presStyleIdx="1" presStyleCnt="3">
        <dgm:presLayoutVars>
          <dgm:bulletEnabled val="1"/>
        </dgm:presLayoutVars>
      </dgm:prSet>
      <dgm:spPr/>
    </dgm:pt>
    <dgm:pt modelId="{08EAB535-8410-4CF6-A3CC-27151297F74B}" type="pres">
      <dgm:prSet presAssocID="{1BD0E05B-C720-41CD-9392-DF1D0450FD12}" presName="spaceBetweenRectangles" presStyleCnt="0"/>
      <dgm:spPr/>
    </dgm:pt>
    <dgm:pt modelId="{D2CD73AC-D788-449F-ABA8-C085BD8639A0}" type="pres">
      <dgm:prSet presAssocID="{F6046550-47DC-428D-A9BF-FA8AA596629D}" presName="parentLin" presStyleCnt="0"/>
      <dgm:spPr/>
    </dgm:pt>
    <dgm:pt modelId="{10D10C2E-768E-47A7-8C09-7F786FFBA79E}" type="pres">
      <dgm:prSet presAssocID="{F6046550-47DC-428D-A9BF-FA8AA596629D}" presName="parentLeftMargin" presStyleLbl="node1" presStyleIdx="1" presStyleCnt="3"/>
      <dgm:spPr/>
    </dgm:pt>
    <dgm:pt modelId="{7B49F336-925B-442A-B99D-7B61ED3BC907}" type="pres">
      <dgm:prSet presAssocID="{F6046550-47DC-428D-A9BF-FA8AA596629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4A590FC-A0C5-44B2-B026-8CA2E4878BEE}" type="pres">
      <dgm:prSet presAssocID="{F6046550-47DC-428D-A9BF-FA8AA596629D}" presName="negativeSpace" presStyleCnt="0"/>
      <dgm:spPr/>
    </dgm:pt>
    <dgm:pt modelId="{8A16561E-5AA5-4C55-AE07-6BF9A0829C76}" type="pres">
      <dgm:prSet presAssocID="{F6046550-47DC-428D-A9BF-FA8AA596629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A92A422-D645-40E6-A3B5-B20CC7B4439B}" srcId="{7C9D3271-E624-47E0-9EFD-FA3A24025C1E}" destId="{F6046550-47DC-428D-A9BF-FA8AA596629D}" srcOrd="2" destOrd="0" parTransId="{4BAB8450-E8B0-4708-A43C-7C200CE4BBC2}" sibTransId="{80AC90E4-4F64-4AED-84DF-34D9EC0BCD0B}"/>
    <dgm:cxn modelId="{E7EBE622-9447-4690-AB69-FF9892EAD3CB}" type="presOf" srcId="{AC038F0B-E5C6-48E5-9F85-294A05BC054C}" destId="{44D048C1-82E4-401E-9E4F-77ABE9C33C41}" srcOrd="1" destOrd="0" presId="urn:microsoft.com/office/officeart/2005/8/layout/list1"/>
    <dgm:cxn modelId="{3907CC43-CFFA-4D65-977A-010BB21235FC}" srcId="{7C9D3271-E624-47E0-9EFD-FA3A24025C1E}" destId="{96CCB84A-C79C-4F7E-8371-2BCA028936DA}" srcOrd="0" destOrd="0" parTransId="{6639C07D-609B-40C1-9479-253C6651E2B6}" sibTransId="{45645B74-3B03-4B2A-A1EC-2BC943BA1E82}"/>
    <dgm:cxn modelId="{6BA51B45-0B83-4F83-AE01-16B1D8C9C605}" srcId="{7C9D3271-E624-47E0-9EFD-FA3A24025C1E}" destId="{AC038F0B-E5C6-48E5-9F85-294A05BC054C}" srcOrd="1" destOrd="0" parTransId="{6F371C3A-307E-49A8-8B26-03688D2AC59B}" sibTransId="{1BD0E05B-C720-41CD-9392-DF1D0450FD12}"/>
    <dgm:cxn modelId="{A1045E4F-5FE6-4820-8C3E-51B4A32F540D}" type="presOf" srcId="{F6046550-47DC-428D-A9BF-FA8AA596629D}" destId="{7B49F336-925B-442A-B99D-7B61ED3BC907}" srcOrd="1" destOrd="0" presId="urn:microsoft.com/office/officeart/2005/8/layout/list1"/>
    <dgm:cxn modelId="{7F2B5F72-2630-42A8-AAD4-BB51EF5727E2}" type="presOf" srcId="{AC038F0B-E5C6-48E5-9F85-294A05BC054C}" destId="{ECFB1829-9FAB-49FF-8397-62070C39A3AC}" srcOrd="0" destOrd="0" presId="urn:microsoft.com/office/officeart/2005/8/layout/list1"/>
    <dgm:cxn modelId="{515B599F-328B-40D4-9474-80B58B52ACAC}" type="presOf" srcId="{7C9D3271-E624-47E0-9EFD-FA3A24025C1E}" destId="{86823287-7D17-42BF-8B61-E5268E92674C}" srcOrd="0" destOrd="0" presId="urn:microsoft.com/office/officeart/2005/8/layout/list1"/>
    <dgm:cxn modelId="{99CD0AB7-2BE7-4680-88CA-FDCCE66A1000}" type="presOf" srcId="{96CCB84A-C79C-4F7E-8371-2BCA028936DA}" destId="{EAF6C3B2-8A2B-45E5-98F5-5926D26CD2A0}" srcOrd="0" destOrd="0" presId="urn:microsoft.com/office/officeart/2005/8/layout/list1"/>
    <dgm:cxn modelId="{CE84C6BF-2A2E-49F4-BCCA-3168369781F0}" type="presOf" srcId="{96CCB84A-C79C-4F7E-8371-2BCA028936DA}" destId="{1A039807-A5ED-4B60-9381-E63CC097E846}" srcOrd="1" destOrd="0" presId="urn:microsoft.com/office/officeart/2005/8/layout/list1"/>
    <dgm:cxn modelId="{A9EFEDC7-3174-42A3-AD86-CC65773B2979}" type="presOf" srcId="{F6046550-47DC-428D-A9BF-FA8AA596629D}" destId="{10D10C2E-768E-47A7-8C09-7F786FFBA79E}" srcOrd="0" destOrd="0" presId="urn:microsoft.com/office/officeart/2005/8/layout/list1"/>
    <dgm:cxn modelId="{15070175-7752-4C69-8E2E-C2F5906EE072}" type="presParOf" srcId="{86823287-7D17-42BF-8B61-E5268E92674C}" destId="{3FE50344-D570-4809-A0B1-CA6DAE8033DA}" srcOrd="0" destOrd="0" presId="urn:microsoft.com/office/officeart/2005/8/layout/list1"/>
    <dgm:cxn modelId="{3EFE5B58-430B-40BF-B1B8-2F6465E249F9}" type="presParOf" srcId="{3FE50344-D570-4809-A0B1-CA6DAE8033DA}" destId="{EAF6C3B2-8A2B-45E5-98F5-5926D26CD2A0}" srcOrd="0" destOrd="0" presId="urn:microsoft.com/office/officeart/2005/8/layout/list1"/>
    <dgm:cxn modelId="{A2CDA0DD-30A3-4801-BDDE-F4DCC7E55585}" type="presParOf" srcId="{3FE50344-D570-4809-A0B1-CA6DAE8033DA}" destId="{1A039807-A5ED-4B60-9381-E63CC097E846}" srcOrd="1" destOrd="0" presId="urn:microsoft.com/office/officeart/2005/8/layout/list1"/>
    <dgm:cxn modelId="{78206635-6F4E-4EC2-B39C-7CC65355C9F6}" type="presParOf" srcId="{86823287-7D17-42BF-8B61-E5268E92674C}" destId="{6E639637-3159-4B6D-A101-5D2339CEAC4F}" srcOrd="1" destOrd="0" presId="urn:microsoft.com/office/officeart/2005/8/layout/list1"/>
    <dgm:cxn modelId="{1182D25A-3F3E-43C3-839B-6901040F62DD}" type="presParOf" srcId="{86823287-7D17-42BF-8B61-E5268E92674C}" destId="{AECC0E90-0F57-4B9B-9854-3F978FBA3E2F}" srcOrd="2" destOrd="0" presId="urn:microsoft.com/office/officeart/2005/8/layout/list1"/>
    <dgm:cxn modelId="{DEC5E435-7FBC-4AF3-90E4-EF68591DAC2E}" type="presParOf" srcId="{86823287-7D17-42BF-8B61-E5268E92674C}" destId="{58465083-91CF-4710-9E4C-36D9F7464A6B}" srcOrd="3" destOrd="0" presId="urn:microsoft.com/office/officeart/2005/8/layout/list1"/>
    <dgm:cxn modelId="{5DC7DA20-08F5-4366-8255-55E0045D82D7}" type="presParOf" srcId="{86823287-7D17-42BF-8B61-E5268E92674C}" destId="{0734CB73-1AD5-4C4C-BE29-1C64BC6D7AE1}" srcOrd="4" destOrd="0" presId="urn:microsoft.com/office/officeart/2005/8/layout/list1"/>
    <dgm:cxn modelId="{8BB5809C-E876-4201-AF08-EE31DD3CBBED}" type="presParOf" srcId="{0734CB73-1AD5-4C4C-BE29-1C64BC6D7AE1}" destId="{ECFB1829-9FAB-49FF-8397-62070C39A3AC}" srcOrd="0" destOrd="0" presId="urn:microsoft.com/office/officeart/2005/8/layout/list1"/>
    <dgm:cxn modelId="{368CC972-9B46-4AEF-8971-173E8A676B55}" type="presParOf" srcId="{0734CB73-1AD5-4C4C-BE29-1C64BC6D7AE1}" destId="{44D048C1-82E4-401E-9E4F-77ABE9C33C41}" srcOrd="1" destOrd="0" presId="urn:microsoft.com/office/officeart/2005/8/layout/list1"/>
    <dgm:cxn modelId="{6335C709-EEFA-4F6E-8403-7AC54992C21C}" type="presParOf" srcId="{86823287-7D17-42BF-8B61-E5268E92674C}" destId="{45360203-7730-4A82-BF90-C27D32194EBD}" srcOrd="5" destOrd="0" presId="urn:microsoft.com/office/officeart/2005/8/layout/list1"/>
    <dgm:cxn modelId="{28FE5970-B265-41A4-AE79-613A7608923A}" type="presParOf" srcId="{86823287-7D17-42BF-8B61-E5268E92674C}" destId="{20F22C62-FD32-4702-A03E-3FDA34BFD63B}" srcOrd="6" destOrd="0" presId="urn:microsoft.com/office/officeart/2005/8/layout/list1"/>
    <dgm:cxn modelId="{0063635E-F41E-4159-9AAF-745E078B12FD}" type="presParOf" srcId="{86823287-7D17-42BF-8B61-E5268E92674C}" destId="{08EAB535-8410-4CF6-A3CC-27151297F74B}" srcOrd="7" destOrd="0" presId="urn:microsoft.com/office/officeart/2005/8/layout/list1"/>
    <dgm:cxn modelId="{422651E8-81D7-43EB-87D3-2A8CB720B2FA}" type="presParOf" srcId="{86823287-7D17-42BF-8B61-E5268E92674C}" destId="{D2CD73AC-D788-449F-ABA8-C085BD8639A0}" srcOrd="8" destOrd="0" presId="urn:microsoft.com/office/officeart/2005/8/layout/list1"/>
    <dgm:cxn modelId="{94863DD5-D4B5-4536-B3C1-5A180C140E18}" type="presParOf" srcId="{D2CD73AC-D788-449F-ABA8-C085BD8639A0}" destId="{10D10C2E-768E-47A7-8C09-7F786FFBA79E}" srcOrd="0" destOrd="0" presId="urn:microsoft.com/office/officeart/2005/8/layout/list1"/>
    <dgm:cxn modelId="{BBDC0763-816D-43A9-970D-2480F0EF3000}" type="presParOf" srcId="{D2CD73AC-D788-449F-ABA8-C085BD8639A0}" destId="{7B49F336-925B-442A-B99D-7B61ED3BC907}" srcOrd="1" destOrd="0" presId="urn:microsoft.com/office/officeart/2005/8/layout/list1"/>
    <dgm:cxn modelId="{2B8549E6-13DC-4A00-B963-26D6EC7FCA93}" type="presParOf" srcId="{86823287-7D17-42BF-8B61-E5268E92674C}" destId="{74A590FC-A0C5-44B2-B026-8CA2E4878BEE}" srcOrd="9" destOrd="0" presId="urn:microsoft.com/office/officeart/2005/8/layout/list1"/>
    <dgm:cxn modelId="{3E59F2EA-BC74-44FA-8619-CC6822F1A318}" type="presParOf" srcId="{86823287-7D17-42BF-8B61-E5268E92674C}" destId="{8A16561E-5AA5-4C55-AE07-6BF9A0829C7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FF99C4-8569-4A91-BE7F-D92E1FA90E0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C1E11AB1-0B08-41AE-9C60-349A042A941C}">
      <dgm:prSet phldrT="[Text]"/>
      <dgm:spPr/>
      <dgm:t>
        <a:bodyPr/>
        <a:lstStyle/>
        <a:p>
          <a:r>
            <a:rPr lang="en-IN"/>
            <a:t>Leverage temporal locality</a:t>
          </a:r>
        </a:p>
      </dgm:t>
    </dgm:pt>
    <dgm:pt modelId="{D9A0255D-A684-41F9-A9FD-FC95FC769C3D}" type="parTrans" cxnId="{49780B2D-8C10-4CA1-8C1D-98FD625E1587}">
      <dgm:prSet/>
      <dgm:spPr/>
      <dgm:t>
        <a:bodyPr/>
        <a:lstStyle/>
        <a:p>
          <a:endParaRPr lang="en-IN"/>
        </a:p>
      </dgm:t>
    </dgm:pt>
    <dgm:pt modelId="{A4338ED4-2CD7-4EC5-94F1-6BC78A5F7046}" type="sibTrans" cxnId="{49780B2D-8C10-4CA1-8C1D-98FD625E1587}">
      <dgm:prSet/>
      <dgm:spPr/>
      <dgm:t>
        <a:bodyPr/>
        <a:lstStyle/>
        <a:p>
          <a:endParaRPr lang="en-IN"/>
        </a:p>
      </dgm:t>
    </dgm:pt>
    <dgm:pt modelId="{D109485E-ABEA-4508-9534-C44F09A0177C}">
      <dgm:prSet phldrT="[Text]"/>
      <dgm:spPr/>
      <dgm:t>
        <a:bodyPr/>
        <a:lstStyle/>
        <a:p>
          <a:r>
            <a:rPr lang="en-IN"/>
            <a:t>Take advantage of spatial locality</a:t>
          </a:r>
        </a:p>
      </dgm:t>
    </dgm:pt>
    <dgm:pt modelId="{F095C0F5-FBF7-495A-BD38-F550D0720256}" type="parTrans" cxnId="{50EFADCD-AF74-46F2-99CC-5C6A942442D2}">
      <dgm:prSet/>
      <dgm:spPr/>
      <dgm:t>
        <a:bodyPr/>
        <a:lstStyle/>
        <a:p>
          <a:endParaRPr lang="en-IN"/>
        </a:p>
      </dgm:t>
    </dgm:pt>
    <dgm:pt modelId="{ECF8EF91-DB14-4642-884C-E1E9EBDC205D}" type="sibTrans" cxnId="{50EFADCD-AF74-46F2-99CC-5C6A942442D2}">
      <dgm:prSet/>
      <dgm:spPr/>
      <dgm:t>
        <a:bodyPr/>
        <a:lstStyle/>
        <a:p>
          <a:endParaRPr lang="en-IN"/>
        </a:p>
      </dgm:t>
    </dgm:pt>
    <dgm:pt modelId="{FAFE6B37-A2A6-4FE6-8531-8F9D9850C45A}">
      <dgm:prSet phldrT="[Text]"/>
      <dgm:spPr/>
      <dgm:t>
        <a:bodyPr/>
        <a:lstStyle/>
        <a:p>
          <a:r>
            <a:rPr lang="en-IN"/>
            <a:t>Use the slow path-fast path approach</a:t>
          </a:r>
        </a:p>
      </dgm:t>
    </dgm:pt>
    <dgm:pt modelId="{76755A1B-81FA-4F02-B46B-D6653EBAAD6D}" type="parTrans" cxnId="{E5F096CF-877D-4780-9143-58291B8C28A7}">
      <dgm:prSet/>
      <dgm:spPr/>
      <dgm:t>
        <a:bodyPr/>
        <a:lstStyle/>
        <a:p>
          <a:endParaRPr lang="en-IN"/>
        </a:p>
      </dgm:t>
    </dgm:pt>
    <dgm:pt modelId="{E205431C-80A5-4D35-8B89-357990248D21}" type="sibTrans" cxnId="{E5F096CF-877D-4780-9143-58291B8C28A7}">
      <dgm:prSet/>
      <dgm:spPr/>
      <dgm:t>
        <a:bodyPr/>
        <a:lstStyle/>
        <a:p>
          <a:endParaRPr lang="en-IN"/>
        </a:p>
      </dgm:t>
    </dgm:pt>
    <dgm:pt modelId="{6A408988-4C65-4D04-B5DD-36244AD2116A}">
      <dgm:prSet phldrT="[Text]"/>
      <dgm:spPr/>
      <dgm:t>
        <a:bodyPr/>
        <a:lstStyle/>
        <a:p>
          <a:r>
            <a:rPr lang="en-IN"/>
            <a:t>Simple heuristics that are well-suited to all kinds of workloads</a:t>
          </a:r>
        </a:p>
      </dgm:t>
    </dgm:pt>
    <dgm:pt modelId="{8F6F801A-617B-4DFD-9AB1-673B7D5CBB21}" type="parTrans" cxnId="{C41A639C-A166-40CF-AF2F-4C793CA823CC}">
      <dgm:prSet/>
      <dgm:spPr/>
      <dgm:t>
        <a:bodyPr/>
        <a:lstStyle/>
        <a:p>
          <a:endParaRPr lang="en-IN"/>
        </a:p>
      </dgm:t>
    </dgm:pt>
    <dgm:pt modelId="{838A0FE4-B948-4E72-837E-FE2DE983C02A}" type="sibTrans" cxnId="{C41A639C-A166-40CF-AF2F-4C793CA823CC}">
      <dgm:prSet/>
      <dgm:spPr/>
      <dgm:t>
        <a:bodyPr/>
        <a:lstStyle/>
        <a:p>
          <a:endParaRPr lang="en-IN"/>
        </a:p>
      </dgm:t>
    </dgm:pt>
    <dgm:pt modelId="{7A3E377F-C03E-4073-8D62-F288D773C011}" type="pres">
      <dgm:prSet presAssocID="{C5FF99C4-8569-4A91-BE7F-D92E1FA90E00}" presName="Name0" presStyleCnt="0">
        <dgm:presLayoutVars>
          <dgm:chMax val="7"/>
          <dgm:chPref val="7"/>
          <dgm:dir/>
        </dgm:presLayoutVars>
      </dgm:prSet>
      <dgm:spPr/>
    </dgm:pt>
    <dgm:pt modelId="{636DD645-255D-423D-8D68-C8A3A1EBE1F1}" type="pres">
      <dgm:prSet presAssocID="{C5FF99C4-8569-4A91-BE7F-D92E1FA90E00}" presName="Name1" presStyleCnt="0"/>
      <dgm:spPr/>
    </dgm:pt>
    <dgm:pt modelId="{A2F8D223-C372-40D9-A5E0-F1369EF81FED}" type="pres">
      <dgm:prSet presAssocID="{C5FF99C4-8569-4A91-BE7F-D92E1FA90E00}" presName="cycle" presStyleCnt="0"/>
      <dgm:spPr/>
    </dgm:pt>
    <dgm:pt modelId="{B2026870-B2AD-430C-8D6D-98FC77051762}" type="pres">
      <dgm:prSet presAssocID="{C5FF99C4-8569-4A91-BE7F-D92E1FA90E00}" presName="srcNode" presStyleLbl="node1" presStyleIdx="0" presStyleCnt="4"/>
      <dgm:spPr/>
    </dgm:pt>
    <dgm:pt modelId="{4F21726E-D651-40AC-9A99-AC3599EB9FC9}" type="pres">
      <dgm:prSet presAssocID="{C5FF99C4-8569-4A91-BE7F-D92E1FA90E00}" presName="conn" presStyleLbl="parChTrans1D2" presStyleIdx="0" presStyleCnt="1"/>
      <dgm:spPr/>
    </dgm:pt>
    <dgm:pt modelId="{E314A06A-93A2-46D8-87F1-EEA1B2905C55}" type="pres">
      <dgm:prSet presAssocID="{C5FF99C4-8569-4A91-BE7F-D92E1FA90E00}" presName="extraNode" presStyleLbl="node1" presStyleIdx="0" presStyleCnt="4"/>
      <dgm:spPr/>
    </dgm:pt>
    <dgm:pt modelId="{8C95ED83-5353-4125-88E5-2C5AA0E1A825}" type="pres">
      <dgm:prSet presAssocID="{C5FF99C4-8569-4A91-BE7F-D92E1FA90E00}" presName="dstNode" presStyleLbl="node1" presStyleIdx="0" presStyleCnt="4"/>
      <dgm:spPr/>
    </dgm:pt>
    <dgm:pt modelId="{96C08598-41DB-4763-9649-841F0946500D}" type="pres">
      <dgm:prSet presAssocID="{C1E11AB1-0B08-41AE-9C60-349A042A941C}" presName="text_1" presStyleLbl="node1" presStyleIdx="0" presStyleCnt="4">
        <dgm:presLayoutVars>
          <dgm:bulletEnabled val="1"/>
        </dgm:presLayoutVars>
      </dgm:prSet>
      <dgm:spPr/>
    </dgm:pt>
    <dgm:pt modelId="{75CE63C1-CA57-481B-83B6-A3125AC3F742}" type="pres">
      <dgm:prSet presAssocID="{C1E11AB1-0B08-41AE-9C60-349A042A941C}" presName="accent_1" presStyleCnt="0"/>
      <dgm:spPr/>
    </dgm:pt>
    <dgm:pt modelId="{EBE6303D-FDAD-426B-83B2-9BEDE12AB0B4}" type="pres">
      <dgm:prSet presAssocID="{C1E11AB1-0B08-41AE-9C60-349A042A941C}" presName="accentRepeatNode" presStyleLbl="solidFgAcc1" presStyleIdx="0" presStyleCnt="4"/>
      <dgm:spPr/>
    </dgm:pt>
    <dgm:pt modelId="{7149D37A-6B8C-43EC-8CBA-11BAFEEFB4B0}" type="pres">
      <dgm:prSet presAssocID="{D109485E-ABEA-4508-9534-C44F09A0177C}" presName="text_2" presStyleLbl="node1" presStyleIdx="1" presStyleCnt="4">
        <dgm:presLayoutVars>
          <dgm:bulletEnabled val="1"/>
        </dgm:presLayoutVars>
      </dgm:prSet>
      <dgm:spPr/>
    </dgm:pt>
    <dgm:pt modelId="{4ED4A095-C5CD-4281-B17B-3CCEFA7C86EC}" type="pres">
      <dgm:prSet presAssocID="{D109485E-ABEA-4508-9534-C44F09A0177C}" presName="accent_2" presStyleCnt="0"/>
      <dgm:spPr/>
    </dgm:pt>
    <dgm:pt modelId="{B26AAEB2-5C60-48D8-B9A3-8913606C1F78}" type="pres">
      <dgm:prSet presAssocID="{D109485E-ABEA-4508-9534-C44F09A0177C}" presName="accentRepeatNode" presStyleLbl="solidFgAcc1" presStyleIdx="1" presStyleCnt="4"/>
      <dgm:spPr/>
    </dgm:pt>
    <dgm:pt modelId="{828881C4-5A27-4592-836A-8CE99E99C470}" type="pres">
      <dgm:prSet presAssocID="{FAFE6B37-A2A6-4FE6-8531-8F9D9850C45A}" presName="text_3" presStyleLbl="node1" presStyleIdx="2" presStyleCnt="4">
        <dgm:presLayoutVars>
          <dgm:bulletEnabled val="1"/>
        </dgm:presLayoutVars>
      </dgm:prSet>
      <dgm:spPr/>
    </dgm:pt>
    <dgm:pt modelId="{68826C17-B9CE-470C-B4AA-E779DC67468E}" type="pres">
      <dgm:prSet presAssocID="{FAFE6B37-A2A6-4FE6-8531-8F9D9850C45A}" presName="accent_3" presStyleCnt="0"/>
      <dgm:spPr/>
    </dgm:pt>
    <dgm:pt modelId="{D1FC2093-42AA-4A83-A58D-A9C61545A0D7}" type="pres">
      <dgm:prSet presAssocID="{FAFE6B37-A2A6-4FE6-8531-8F9D9850C45A}" presName="accentRepeatNode" presStyleLbl="solidFgAcc1" presStyleIdx="2" presStyleCnt="4"/>
      <dgm:spPr/>
    </dgm:pt>
    <dgm:pt modelId="{C72808A6-139D-46B6-9011-450D41DD3290}" type="pres">
      <dgm:prSet presAssocID="{6A408988-4C65-4D04-B5DD-36244AD2116A}" presName="text_4" presStyleLbl="node1" presStyleIdx="3" presStyleCnt="4">
        <dgm:presLayoutVars>
          <dgm:bulletEnabled val="1"/>
        </dgm:presLayoutVars>
      </dgm:prSet>
      <dgm:spPr/>
    </dgm:pt>
    <dgm:pt modelId="{B23B6F01-6C69-4E3C-9DB5-DEC3D0F80EF7}" type="pres">
      <dgm:prSet presAssocID="{6A408988-4C65-4D04-B5DD-36244AD2116A}" presName="accent_4" presStyleCnt="0"/>
      <dgm:spPr/>
    </dgm:pt>
    <dgm:pt modelId="{3EF30837-1381-437D-98C4-ABB8C21F7E43}" type="pres">
      <dgm:prSet presAssocID="{6A408988-4C65-4D04-B5DD-36244AD2116A}" presName="accentRepeatNode" presStyleLbl="solidFgAcc1" presStyleIdx="3" presStyleCnt="4"/>
      <dgm:spPr/>
    </dgm:pt>
  </dgm:ptLst>
  <dgm:cxnLst>
    <dgm:cxn modelId="{7634150C-6C83-4F39-A260-79D3DF6A1C77}" type="presOf" srcId="{D109485E-ABEA-4508-9534-C44F09A0177C}" destId="{7149D37A-6B8C-43EC-8CBA-11BAFEEFB4B0}" srcOrd="0" destOrd="0" presId="urn:microsoft.com/office/officeart/2008/layout/VerticalCurvedList"/>
    <dgm:cxn modelId="{5785AB11-F5D7-4A8A-B63F-F727285464DE}" type="presOf" srcId="{A4338ED4-2CD7-4EC5-94F1-6BC78A5F7046}" destId="{4F21726E-D651-40AC-9A99-AC3599EB9FC9}" srcOrd="0" destOrd="0" presId="urn:microsoft.com/office/officeart/2008/layout/VerticalCurvedList"/>
    <dgm:cxn modelId="{49780B2D-8C10-4CA1-8C1D-98FD625E1587}" srcId="{C5FF99C4-8569-4A91-BE7F-D92E1FA90E00}" destId="{C1E11AB1-0B08-41AE-9C60-349A042A941C}" srcOrd="0" destOrd="0" parTransId="{D9A0255D-A684-41F9-A9FD-FC95FC769C3D}" sibTransId="{A4338ED4-2CD7-4EC5-94F1-6BC78A5F7046}"/>
    <dgm:cxn modelId="{07588262-FAEA-41BD-A11D-842D474AF562}" type="presOf" srcId="{C1E11AB1-0B08-41AE-9C60-349A042A941C}" destId="{96C08598-41DB-4763-9649-841F0946500D}" srcOrd="0" destOrd="0" presId="urn:microsoft.com/office/officeart/2008/layout/VerticalCurvedList"/>
    <dgm:cxn modelId="{1814208C-11FF-4E12-87EE-2FD94E5E5F03}" type="presOf" srcId="{FAFE6B37-A2A6-4FE6-8531-8F9D9850C45A}" destId="{828881C4-5A27-4592-836A-8CE99E99C470}" srcOrd="0" destOrd="0" presId="urn:microsoft.com/office/officeart/2008/layout/VerticalCurvedList"/>
    <dgm:cxn modelId="{C41A639C-A166-40CF-AF2F-4C793CA823CC}" srcId="{C5FF99C4-8569-4A91-BE7F-D92E1FA90E00}" destId="{6A408988-4C65-4D04-B5DD-36244AD2116A}" srcOrd="3" destOrd="0" parTransId="{8F6F801A-617B-4DFD-9AB1-673B7D5CBB21}" sibTransId="{838A0FE4-B948-4E72-837E-FE2DE983C02A}"/>
    <dgm:cxn modelId="{50EFADCD-AF74-46F2-99CC-5C6A942442D2}" srcId="{C5FF99C4-8569-4A91-BE7F-D92E1FA90E00}" destId="{D109485E-ABEA-4508-9534-C44F09A0177C}" srcOrd="1" destOrd="0" parTransId="{F095C0F5-FBF7-495A-BD38-F550D0720256}" sibTransId="{ECF8EF91-DB14-4642-884C-E1E9EBDC205D}"/>
    <dgm:cxn modelId="{E5F096CF-877D-4780-9143-58291B8C28A7}" srcId="{C5FF99C4-8569-4A91-BE7F-D92E1FA90E00}" destId="{FAFE6B37-A2A6-4FE6-8531-8F9D9850C45A}" srcOrd="2" destOrd="0" parTransId="{76755A1B-81FA-4F02-B46B-D6653EBAAD6D}" sibTransId="{E205431C-80A5-4D35-8B89-357990248D21}"/>
    <dgm:cxn modelId="{44F2FAE7-E4F7-4736-B5B8-95BC49B9A5E7}" type="presOf" srcId="{6A408988-4C65-4D04-B5DD-36244AD2116A}" destId="{C72808A6-139D-46B6-9011-450D41DD3290}" srcOrd="0" destOrd="0" presId="urn:microsoft.com/office/officeart/2008/layout/VerticalCurvedList"/>
    <dgm:cxn modelId="{C2C47AFE-A6F3-4F66-90FF-CCAD636C3B09}" type="presOf" srcId="{C5FF99C4-8569-4A91-BE7F-D92E1FA90E00}" destId="{7A3E377F-C03E-4073-8D62-F288D773C011}" srcOrd="0" destOrd="0" presId="urn:microsoft.com/office/officeart/2008/layout/VerticalCurvedList"/>
    <dgm:cxn modelId="{E733D525-4FF6-43FB-B3B4-3486A77B1BE5}" type="presParOf" srcId="{7A3E377F-C03E-4073-8D62-F288D773C011}" destId="{636DD645-255D-423D-8D68-C8A3A1EBE1F1}" srcOrd="0" destOrd="0" presId="urn:microsoft.com/office/officeart/2008/layout/VerticalCurvedList"/>
    <dgm:cxn modelId="{373800FD-E04D-44E9-B6AF-F39C4514F793}" type="presParOf" srcId="{636DD645-255D-423D-8D68-C8A3A1EBE1F1}" destId="{A2F8D223-C372-40D9-A5E0-F1369EF81FED}" srcOrd="0" destOrd="0" presId="urn:microsoft.com/office/officeart/2008/layout/VerticalCurvedList"/>
    <dgm:cxn modelId="{353C20E3-C2FB-4A35-9724-000C7857D286}" type="presParOf" srcId="{A2F8D223-C372-40D9-A5E0-F1369EF81FED}" destId="{B2026870-B2AD-430C-8D6D-98FC77051762}" srcOrd="0" destOrd="0" presId="urn:microsoft.com/office/officeart/2008/layout/VerticalCurvedList"/>
    <dgm:cxn modelId="{4AC11263-4A67-4379-9E29-B0CE0DAABFEF}" type="presParOf" srcId="{A2F8D223-C372-40D9-A5E0-F1369EF81FED}" destId="{4F21726E-D651-40AC-9A99-AC3599EB9FC9}" srcOrd="1" destOrd="0" presId="urn:microsoft.com/office/officeart/2008/layout/VerticalCurvedList"/>
    <dgm:cxn modelId="{C87A4943-8620-42E8-B7B6-415A2639D750}" type="presParOf" srcId="{A2F8D223-C372-40D9-A5E0-F1369EF81FED}" destId="{E314A06A-93A2-46D8-87F1-EEA1B2905C55}" srcOrd="2" destOrd="0" presId="urn:microsoft.com/office/officeart/2008/layout/VerticalCurvedList"/>
    <dgm:cxn modelId="{838A6446-6B35-4E4D-AE77-36DFB6728DAE}" type="presParOf" srcId="{A2F8D223-C372-40D9-A5E0-F1369EF81FED}" destId="{8C95ED83-5353-4125-88E5-2C5AA0E1A825}" srcOrd="3" destOrd="0" presId="urn:microsoft.com/office/officeart/2008/layout/VerticalCurvedList"/>
    <dgm:cxn modelId="{5E55C3FC-0E51-4433-9CFC-B2210A54AD19}" type="presParOf" srcId="{636DD645-255D-423D-8D68-C8A3A1EBE1F1}" destId="{96C08598-41DB-4763-9649-841F0946500D}" srcOrd="1" destOrd="0" presId="urn:microsoft.com/office/officeart/2008/layout/VerticalCurvedList"/>
    <dgm:cxn modelId="{648B0CC2-8830-49EA-AD9D-CEF32A56A24F}" type="presParOf" srcId="{636DD645-255D-423D-8D68-C8A3A1EBE1F1}" destId="{75CE63C1-CA57-481B-83B6-A3125AC3F742}" srcOrd="2" destOrd="0" presId="urn:microsoft.com/office/officeart/2008/layout/VerticalCurvedList"/>
    <dgm:cxn modelId="{94C747BC-377A-4062-9556-A4E2B1900603}" type="presParOf" srcId="{75CE63C1-CA57-481B-83B6-A3125AC3F742}" destId="{EBE6303D-FDAD-426B-83B2-9BEDE12AB0B4}" srcOrd="0" destOrd="0" presId="urn:microsoft.com/office/officeart/2008/layout/VerticalCurvedList"/>
    <dgm:cxn modelId="{0197FB6F-B409-4728-B4FC-B04B7E96A27E}" type="presParOf" srcId="{636DD645-255D-423D-8D68-C8A3A1EBE1F1}" destId="{7149D37A-6B8C-43EC-8CBA-11BAFEEFB4B0}" srcOrd="3" destOrd="0" presId="urn:microsoft.com/office/officeart/2008/layout/VerticalCurvedList"/>
    <dgm:cxn modelId="{93249FBC-3E93-4737-831E-A01A3449778D}" type="presParOf" srcId="{636DD645-255D-423D-8D68-C8A3A1EBE1F1}" destId="{4ED4A095-C5CD-4281-B17B-3CCEFA7C86EC}" srcOrd="4" destOrd="0" presId="urn:microsoft.com/office/officeart/2008/layout/VerticalCurvedList"/>
    <dgm:cxn modelId="{EDBF813D-43C3-4735-A70A-C0FDD558AA5E}" type="presParOf" srcId="{4ED4A095-C5CD-4281-B17B-3CCEFA7C86EC}" destId="{B26AAEB2-5C60-48D8-B9A3-8913606C1F78}" srcOrd="0" destOrd="0" presId="urn:microsoft.com/office/officeart/2008/layout/VerticalCurvedList"/>
    <dgm:cxn modelId="{3649BA37-81C4-49B4-9E36-081CE70363EE}" type="presParOf" srcId="{636DD645-255D-423D-8D68-C8A3A1EBE1F1}" destId="{828881C4-5A27-4592-836A-8CE99E99C470}" srcOrd="5" destOrd="0" presId="urn:microsoft.com/office/officeart/2008/layout/VerticalCurvedList"/>
    <dgm:cxn modelId="{E93E02AE-5544-4386-A664-0F102A01C3AB}" type="presParOf" srcId="{636DD645-255D-423D-8D68-C8A3A1EBE1F1}" destId="{68826C17-B9CE-470C-B4AA-E779DC67468E}" srcOrd="6" destOrd="0" presId="urn:microsoft.com/office/officeart/2008/layout/VerticalCurvedList"/>
    <dgm:cxn modelId="{73D70705-7EA7-4E1E-87C1-0E61811E2060}" type="presParOf" srcId="{68826C17-B9CE-470C-B4AA-E779DC67468E}" destId="{D1FC2093-42AA-4A83-A58D-A9C61545A0D7}" srcOrd="0" destOrd="0" presId="urn:microsoft.com/office/officeart/2008/layout/VerticalCurvedList"/>
    <dgm:cxn modelId="{51C44268-51C3-4E73-AC3E-A21D322DB4CB}" type="presParOf" srcId="{636DD645-255D-423D-8D68-C8A3A1EBE1F1}" destId="{C72808A6-139D-46B6-9011-450D41DD3290}" srcOrd="7" destOrd="0" presId="urn:microsoft.com/office/officeart/2008/layout/VerticalCurvedList"/>
    <dgm:cxn modelId="{3F981C17-9441-4A88-8178-DD064BFC6EF6}" type="presParOf" srcId="{636DD645-255D-423D-8D68-C8A3A1EBE1F1}" destId="{B23B6F01-6C69-4E3C-9DB5-DEC3D0F80EF7}" srcOrd="8" destOrd="0" presId="urn:microsoft.com/office/officeart/2008/layout/VerticalCurvedList"/>
    <dgm:cxn modelId="{C2AE68EC-6E0E-4DA0-AD9B-D4F46390397B}" type="presParOf" srcId="{B23B6F01-6C69-4E3C-9DB5-DEC3D0F80EF7}" destId="{3EF30837-1381-437D-98C4-ABB8C21F7E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F5910E7-351E-4A45-9ABC-D0312AC7A25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0322A3EF-7330-44C5-B537-780AEF1CA4B6}">
      <dgm:prSet phldrT="[Text]" custT="1"/>
      <dgm:spPr/>
      <dgm:t>
        <a:bodyPr/>
        <a:lstStyle/>
        <a:p>
          <a:r>
            <a:rPr lang="en-IN" sz="2400" err="1"/>
            <a:t>kswapd</a:t>
          </a:r>
          <a:endParaRPr lang="en-IN" sz="2400"/>
        </a:p>
      </dgm:t>
    </dgm:pt>
    <dgm:pt modelId="{612DED69-3272-4769-BA28-F5D487394859}" type="parTrans" cxnId="{A2E6E236-4EFB-4910-8A04-BC97AEEEE8C6}">
      <dgm:prSet/>
      <dgm:spPr/>
      <dgm:t>
        <a:bodyPr/>
        <a:lstStyle/>
        <a:p>
          <a:endParaRPr lang="en-IN" sz="2400"/>
        </a:p>
      </dgm:t>
    </dgm:pt>
    <dgm:pt modelId="{418B27C6-F603-4974-97EF-42BA7C67171F}" type="sibTrans" cxnId="{A2E6E236-4EFB-4910-8A04-BC97AEEEE8C6}">
      <dgm:prSet/>
      <dgm:spPr/>
      <dgm:t>
        <a:bodyPr/>
        <a:lstStyle/>
        <a:p>
          <a:endParaRPr lang="en-IN" sz="2400"/>
        </a:p>
      </dgm:t>
    </dgm:pt>
    <dgm:pt modelId="{8B8D6461-AE1E-4447-ABB5-612566585664}">
      <dgm:prSet phldrT="[Text]" custT="1"/>
      <dgm:spPr/>
      <dgm:t>
        <a:bodyPr/>
        <a:lstStyle/>
        <a:p>
          <a:r>
            <a:rPr lang="en-IN" sz="2400"/>
            <a:t>This is a </a:t>
          </a:r>
          <a:r>
            <a:rPr lang="en-IN" sz="2400">
              <a:solidFill>
                <a:srgbClr val="7030A0"/>
              </a:solidFill>
            </a:rPr>
            <a:t>daemon</a:t>
          </a:r>
          <a:r>
            <a:rPr lang="en-IN" sz="2400"/>
            <a:t> that runs </a:t>
          </a:r>
          <a:r>
            <a:rPr lang="en-IN" sz="2400">
              <a:solidFill>
                <a:srgbClr val="0070C0"/>
              </a:solidFill>
            </a:rPr>
            <a:t>periodically</a:t>
          </a:r>
          <a:r>
            <a:rPr lang="en-IN" sz="2400"/>
            <a:t>: ages and reclaims pages </a:t>
          </a:r>
        </a:p>
      </dgm:t>
    </dgm:pt>
    <dgm:pt modelId="{891A650A-E3EA-44F5-8DBF-B97C2137BC61}" type="parTrans" cxnId="{CA92D518-AC69-48C7-A4AA-16172832EBE1}">
      <dgm:prSet/>
      <dgm:spPr/>
      <dgm:t>
        <a:bodyPr/>
        <a:lstStyle/>
        <a:p>
          <a:endParaRPr lang="en-IN" sz="2400"/>
        </a:p>
      </dgm:t>
    </dgm:pt>
    <dgm:pt modelId="{9ADD1A46-3EDB-4943-815D-D74F0CFB6885}" type="sibTrans" cxnId="{CA92D518-AC69-48C7-A4AA-16172832EBE1}">
      <dgm:prSet/>
      <dgm:spPr/>
      <dgm:t>
        <a:bodyPr/>
        <a:lstStyle/>
        <a:p>
          <a:endParaRPr lang="en-IN" sz="2400"/>
        </a:p>
      </dgm:t>
    </dgm:pt>
    <dgm:pt modelId="{79FC46D9-4981-4959-9987-AEA52764CBE6}">
      <dgm:prSet phldrT="[Text]" custT="1"/>
      <dgm:spPr/>
      <dgm:t>
        <a:bodyPr/>
        <a:lstStyle/>
        <a:p>
          <a:r>
            <a:rPr lang="en-IN" sz="2400"/>
            <a:t>Call to page allocation routines</a:t>
          </a:r>
        </a:p>
      </dgm:t>
    </dgm:pt>
    <dgm:pt modelId="{5BEB304A-952C-4A31-AA45-C2781CE232C1}" type="parTrans" cxnId="{DE540B3A-4A14-4871-AFA1-3DB0E3DC8679}">
      <dgm:prSet/>
      <dgm:spPr/>
      <dgm:t>
        <a:bodyPr/>
        <a:lstStyle/>
        <a:p>
          <a:endParaRPr lang="en-IN" sz="2400"/>
        </a:p>
      </dgm:t>
    </dgm:pt>
    <dgm:pt modelId="{C3B16A98-0985-4484-9047-8C9119577224}" type="sibTrans" cxnId="{DE540B3A-4A14-4871-AFA1-3DB0E3DC8679}">
      <dgm:prSet/>
      <dgm:spPr/>
      <dgm:t>
        <a:bodyPr/>
        <a:lstStyle/>
        <a:p>
          <a:endParaRPr lang="en-IN" sz="2400"/>
        </a:p>
      </dgm:t>
    </dgm:pt>
    <dgm:pt modelId="{49F42453-34D8-48D7-A906-FA6D149C30B7}">
      <dgm:prSet phldrT="[Text]" custT="1"/>
      <dgm:spPr/>
      <dgm:t>
        <a:bodyPr/>
        <a:lstStyle/>
        <a:p>
          <a:r>
            <a:rPr lang="en-IN" sz="2400"/>
            <a:t>If there are not enough </a:t>
          </a:r>
          <a:r>
            <a:rPr lang="en-IN" sz="2400">
              <a:solidFill>
                <a:srgbClr val="00B050"/>
              </a:solidFill>
            </a:rPr>
            <a:t>free</a:t>
          </a:r>
          <a:r>
            <a:rPr lang="en-IN" sz="2400"/>
            <a:t> pages, then attempt is made at </a:t>
          </a:r>
          <a:r>
            <a:rPr lang="en-IN" sz="2400">
              <a:solidFill>
                <a:srgbClr val="FF0000"/>
              </a:solidFill>
            </a:rPr>
            <a:t>compaction</a:t>
          </a:r>
          <a:r>
            <a:rPr lang="en-IN" sz="2400"/>
            <a:t>.</a:t>
          </a:r>
        </a:p>
      </dgm:t>
    </dgm:pt>
    <dgm:pt modelId="{2827B170-C1F4-403E-B10A-FEC9A827BCCA}" type="parTrans" cxnId="{2DCFBA21-68DD-44F2-B631-A89963E57F35}">
      <dgm:prSet/>
      <dgm:spPr/>
      <dgm:t>
        <a:bodyPr/>
        <a:lstStyle/>
        <a:p>
          <a:endParaRPr lang="en-IN" sz="2400"/>
        </a:p>
      </dgm:t>
    </dgm:pt>
    <dgm:pt modelId="{F8E9F241-BA32-4278-A0C6-2D31ED52DB3C}" type="sibTrans" cxnId="{2DCFBA21-68DD-44F2-B631-A89963E57F35}">
      <dgm:prSet/>
      <dgm:spPr/>
      <dgm:t>
        <a:bodyPr/>
        <a:lstStyle/>
        <a:p>
          <a:endParaRPr lang="en-IN" sz="2400"/>
        </a:p>
      </dgm:t>
    </dgm:pt>
    <dgm:pt modelId="{DFE12154-4DDF-4C50-9BAD-243AC758E32E}">
      <dgm:prSet phldrT="[Text]" custT="1"/>
      <dgm:spPr/>
      <dgm:t>
        <a:bodyPr/>
        <a:lstStyle/>
        <a:p>
          <a:r>
            <a:rPr lang="en-IN" sz="2400"/>
            <a:t>All the </a:t>
          </a:r>
          <a:r>
            <a:rPr lang="en-IN" sz="2400">
              <a:solidFill>
                <a:srgbClr val="C00000"/>
              </a:solidFill>
            </a:rPr>
            <a:t>zones</a:t>
          </a:r>
          <a:r>
            <a:rPr lang="en-IN" sz="2400"/>
            <a:t> are shrunk by </a:t>
          </a:r>
          <a:r>
            <a:rPr lang="en-IN" sz="2400">
              <a:solidFill>
                <a:schemeClr val="accent6">
                  <a:lumMod val="75000"/>
                </a:schemeClr>
              </a:solidFill>
            </a:rPr>
            <a:t>aging</a:t>
          </a:r>
          <a:r>
            <a:rPr lang="en-IN" sz="2400"/>
            <a:t> and </a:t>
          </a:r>
          <a:r>
            <a:rPr lang="en-IN" sz="2400">
              <a:solidFill>
                <a:schemeClr val="accent5">
                  <a:lumMod val="75000"/>
                </a:schemeClr>
              </a:solidFill>
            </a:rPr>
            <a:t>reclaiming</a:t>
          </a:r>
          <a:r>
            <a:rPr lang="en-IN" sz="2400"/>
            <a:t> pages</a:t>
          </a:r>
        </a:p>
      </dgm:t>
    </dgm:pt>
    <dgm:pt modelId="{1659589B-4714-4DC2-9360-B8767326E4D4}" type="parTrans" cxnId="{0ACE31D7-6329-4110-950C-BFBEE2323877}">
      <dgm:prSet/>
      <dgm:spPr/>
      <dgm:t>
        <a:bodyPr/>
        <a:lstStyle/>
        <a:p>
          <a:endParaRPr lang="en-IN" sz="2400"/>
        </a:p>
      </dgm:t>
    </dgm:pt>
    <dgm:pt modelId="{88769CAE-4556-458A-9BF8-302CAFD3CBB5}" type="sibTrans" cxnId="{0ACE31D7-6329-4110-950C-BFBEE2323877}">
      <dgm:prSet/>
      <dgm:spPr/>
      <dgm:t>
        <a:bodyPr/>
        <a:lstStyle/>
        <a:p>
          <a:endParaRPr lang="en-IN" sz="2400"/>
        </a:p>
      </dgm:t>
    </dgm:pt>
    <dgm:pt modelId="{D3EDB7E8-8D9B-4F69-A6C7-FF333B462B48}">
      <dgm:prSet phldrT="[Text]" custT="1"/>
      <dgm:spPr/>
      <dgm:t>
        <a:bodyPr/>
        <a:lstStyle/>
        <a:p>
          <a:r>
            <a:rPr lang="en-IN" sz="2400"/>
            <a:t>A call is made to the function </a:t>
          </a:r>
          <a:r>
            <a:rPr lang="en-IN" sz="2400" i="1" err="1">
              <a:solidFill>
                <a:srgbClr val="7030A0"/>
              </a:solidFill>
            </a:rPr>
            <a:t>evict_folios</a:t>
          </a:r>
          <a:endParaRPr lang="en-IN" sz="2400" i="1">
            <a:solidFill>
              <a:srgbClr val="7030A0"/>
            </a:solidFill>
          </a:endParaRPr>
        </a:p>
      </dgm:t>
    </dgm:pt>
    <dgm:pt modelId="{01EF3AED-58BE-449F-8CC2-0DF84A416847}" type="parTrans" cxnId="{92664866-C4D6-48D7-A660-D3DCCF61D611}">
      <dgm:prSet/>
      <dgm:spPr/>
      <dgm:t>
        <a:bodyPr/>
        <a:lstStyle/>
        <a:p>
          <a:endParaRPr lang="en-US"/>
        </a:p>
      </dgm:t>
    </dgm:pt>
    <dgm:pt modelId="{15A0C04E-8362-4BEB-BF69-33EA70305700}" type="sibTrans" cxnId="{92664866-C4D6-48D7-A660-D3DCCF61D611}">
      <dgm:prSet/>
      <dgm:spPr/>
      <dgm:t>
        <a:bodyPr/>
        <a:lstStyle/>
        <a:p>
          <a:endParaRPr lang="en-US"/>
        </a:p>
      </dgm:t>
    </dgm:pt>
    <dgm:pt modelId="{52975DCC-50C7-42EB-9C84-3CD58C8E8125}">
      <dgm:prSet phldrT="[Text]" custT="1"/>
      <dgm:spPr/>
      <dgm:t>
        <a:bodyPr/>
        <a:lstStyle/>
        <a:p>
          <a:r>
            <a:rPr lang="en-IN" sz="2400" i="0">
              <a:solidFill>
                <a:schemeClr val="bg1"/>
              </a:solidFill>
            </a:rPr>
            <a:t>Reclaim pages after file-based memory operations finish  </a:t>
          </a:r>
        </a:p>
      </dgm:t>
    </dgm:pt>
    <dgm:pt modelId="{205C26D3-C9C1-4EC8-BFB3-EEE068918DDF}" type="parTrans" cxnId="{8ED5946F-932B-43F6-9379-B711E5D69208}">
      <dgm:prSet/>
      <dgm:spPr/>
      <dgm:t>
        <a:bodyPr/>
        <a:lstStyle/>
        <a:p>
          <a:endParaRPr lang="en-US"/>
        </a:p>
      </dgm:t>
    </dgm:pt>
    <dgm:pt modelId="{D8A4DCCD-FD0D-4EFC-9505-AE3587E2333E}" type="sibTrans" cxnId="{8ED5946F-932B-43F6-9379-B711E5D69208}">
      <dgm:prSet/>
      <dgm:spPr/>
      <dgm:t>
        <a:bodyPr/>
        <a:lstStyle/>
        <a:p>
          <a:endParaRPr lang="en-US"/>
        </a:p>
      </dgm:t>
    </dgm:pt>
    <dgm:pt modelId="{75718AE3-C69A-4323-9607-593743BAF697}">
      <dgm:prSet phldrT="[Text]" custT="1"/>
      <dgm:spPr/>
      <dgm:t>
        <a:bodyPr/>
        <a:lstStyle/>
        <a:p>
          <a:r>
            <a:rPr lang="en-IN" sz="2400" i="0">
              <a:solidFill>
                <a:srgbClr val="0070C0"/>
              </a:solidFill>
            </a:rPr>
            <a:t>Transfer</a:t>
          </a:r>
          <a:r>
            <a:rPr lang="en-IN" sz="2400" i="0">
              <a:solidFill>
                <a:schemeClr val="tx1"/>
              </a:solidFill>
            </a:rPr>
            <a:t> the </a:t>
          </a:r>
          <a:r>
            <a:rPr lang="en-IN" sz="2400" i="0">
              <a:solidFill>
                <a:srgbClr val="C00000"/>
              </a:solidFill>
            </a:rPr>
            <a:t>contents</a:t>
          </a:r>
          <a:r>
            <a:rPr lang="en-IN" sz="2400" i="0">
              <a:solidFill>
                <a:schemeClr val="tx1"/>
              </a:solidFill>
            </a:rPr>
            <a:t> of buffers</a:t>
          </a:r>
        </a:p>
      </dgm:t>
    </dgm:pt>
    <dgm:pt modelId="{35BB41B0-82ED-455D-B628-CBBA674D8AC1}" type="parTrans" cxnId="{F920AE1C-AA1E-46BC-B427-A082ECE963C4}">
      <dgm:prSet/>
      <dgm:spPr/>
      <dgm:t>
        <a:bodyPr/>
        <a:lstStyle/>
        <a:p>
          <a:endParaRPr lang="en-US"/>
        </a:p>
      </dgm:t>
    </dgm:pt>
    <dgm:pt modelId="{19BE77BE-C49A-4D49-9FFC-FC080DBFF307}" type="sibTrans" cxnId="{F920AE1C-AA1E-46BC-B427-A082ECE963C4}">
      <dgm:prSet/>
      <dgm:spPr/>
      <dgm:t>
        <a:bodyPr/>
        <a:lstStyle/>
        <a:p>
          <a:endParaRPr lang="en-US"/>
        </a:p>
      </dgm:t>
    </dgm:pt>
    <dgm:pt modelId="{064EDDB0-12BA-42CA-943E-3138FC763D86}">
      <dgm:prSet phldrT="[Text]" custT="1"/>
      <dgm:spPr/>
      <dgm:t>
        <a:bodyPr/>
        <a:lstStyle/>
        <a:p>
          <a:r>
            <a:rPr lang="en-IN" sz="2400" i="0">
              <a:solidFill>
                <a:srgbClr val="FF0000"/>
              </a:solidFill>
            </a:rPr>
            <a:t>Read</a:t>
          </a:r>
          <a:r>
            <a:rPr lang="en-IN" sz="2400" i="0">
              <a:solidFill>
                <a:schemeClr val="tx1"/>
              </a:solidFill>
            </a:rPr>
            <a:t>/write files</a:t>
          </a:r>
        </a:p>
      </dgm:t>
    </dgm:pt>
    <dgm:pt modelId="{AFBD85FF-52E8-466A-8930-9D821EBAEF23}" type="parTrans" cxnId="{AAA44294-C30C-4019-84A5-E2A9B53ADEAB}">
      <dgm:prSet/>
      <dgm:spPr/>
      <dgm:t>
        <a:bodyPr/>
        <a:lstStyle/>
        <a:p>
          <a:endParaRPr lang="en-US"/>
        </a:p>
      </dgm:t>
    </dgm:pt>
    <dgm:pt modelId="{C7033812-1A60-4240-860E-D9B0EA9D3E4D}" type="sibTrans" cxnId="{AAA44294-C30C-4019-84A5-E2A9B53ADEAB}">
      <dgm:prSet/>
      <dgm:spPr/>
      <dgm:t>
        <a:bodyPr/>
        <a:lstStyle/>
        <a:p>
          <a:endParaRPr lang="en-US"/>
        </a:p>
      </dgm:t>
    </dgm:pt>
    <dgm:pt modelId="{AB6AA68B-B519-492D-A033-7E63D640FA2B}" type="pres">
      <dgm:prSet presAssocID="{BF5910E7-351E-4A45-9ABC-D0312AC7A256}" presName="linear" presStyleCnt="0">
        <dgm:presLayoutVars>
          <dgm:animLvl val="lvl"/>
          <dgm:resizeHandles val="exact"/>
        </dgm:presLayoutVars>
      </dgm:prSet>
      <dgm:spPr/>
    </dgm:pt>
    <dgm:pt modelId="{155853E8-65BE-4AD3-86F2-63937164C43C}" type="pres">
      <dgm:prSet presAssocID="{0322A3EF-7330-44C5-B537-780AEF1CA4B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2D5030D-52F6-43D9-8E82-3E181ABFCCAD}" type="pres">
      <dgm:prSet presAssocID="{0322A3EF-7330-44C5-B537-780AEF1CA4B6}" presName="childText" presStyleLbl="revTx" presStyleIdx="0" presStyleCnt="3">
        <dgm:presLayoutVars>
          <dgm:bulletEnabled val="1"/>
        </dgm:presLayoutVars>
      </dgm:prSet>
      <dgm:spPr/>
    </dgm:pt>
    <dgm:pt modelId="{F6E7C554-1B5E-4F40-8FE5-8EAD7EE2BA71}" type="pres">
      <dgm:prSet presAssocID="{79FC46D9-4981-4959-9987-AEA52764CBE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A19D16A-E3BE-48D0-A915-C522C0B8DD14}" type="pres">
      <dgm:prSet presAssocID="{79FC46D9-4981-4959-9987-AEA52764CBE6}" presName="childText" presStyleLbl="revTx" presStyleIdx="1" presStyleCnt="3">
        <dgm:presLayoutVars>
          <dgm:bulletEnabled val="1"/>
        </dgm:presLayoutVars>
      </dgm:prSet>
      <dgm:spPr/>
    </dgm:pt>
    <dgm:pt modelId="{3890AA64-867A-4BAE-97CE-460AF40EACA5}" type="pres">
      <dgm:prSet presAssocID="{52975DCC-50C7-42EB-9C84-3CD58C8E812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C85ABA6-F42B-46E5-A330-B3CE1D8ABE4B}" type="pres">
      <dgm:prSet presAssocID="{52975DCC-50C7-42EB-9C84-3CD58C8E8125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F096403-BCAD-4F08-B3BE-2D1F91FFC45F}" type="presOf" srcId="{0322A3EF-7330-44C5-B537-780AEF1CA4B6}" destId="{155853E8-65BE-4AD3-86F2-63937164C43C}" srcOrd="0" destOrd="0" presId="urn:microsoft.com/office/officeart/2005/8/layout/vList2"/>
    <dgm:cxn modelId="{21BD9607-6E3F-4B70-9C4A-0A35086E9351}" type="presOf" srcId="{064EDDB0-12BA-42CA-943E-3138FC763D86}" destId="{DC85ABA6-F42B-46E5-A330-B3CE1D8ABE4B}" srcOrd="0" destOrd="1" presId="urn:microsoft.com/office/officeart/2005/8/layout/vList2"/>
    <dgm:cxn modelId="{21A92108-0FB2-4888-8A48-71B6129B5F40}" type="presOf" srcId="{D3EDB7E8-8D9B-4F69-A6C7-FF333B462B48}" destId="{BA19D16A-E3BE-48D0-A915-C522C0B8DD14}" srcOrd="0" destOrd="2" presId="urn:microsoft.com/office/officeart/2005/8/layout/vList2"/>
    <dgm:cxn modelId="{8524A115-82F0-4994-8187-EAD028E22998}" type="presOf" srcId="{DFE12154-4DDF-4C50-9BAD-243AC758E32E}" destId="{BA19D16A-E3BE-48D0-A915-C522C0B8DD14}" srcOrd="0" destOrd="1" presId="urn:microsoft.com/office/officeart/2005/8/layout/vList2"/>
    <dgm:cxn modelId="{CA92D518-AC69-48C7-A4AA-16172832EBE1}" srcId="{0322A3EF-7330-44C5-B537-780AEF1CA4B6}" destId="{8B8D6461-AE1E-4447-ABB5-612566585664}" srcOrd="0" destOrd="0" parTransId="{891A650A-E3EA-44F5-8DBF-B97C2137BC61}" sibTransId="{9ADD1A46-3EDB-4943-815D-D74F0CFB6885}"/>
    <dgm:cxn modelId="{7F8DEB18-A0DF-4FCF-8D62-68310D071AE8}" type="presOf" srcId="{8B8D6461-AE1E-4447-ABB5-612566585664}" destId="{32D5030D-52F6-43D9-8E82-3E181ABFCCAD}" srcOrd="0" destOrd="0" presId="urn:microsoft.com/office/officeart/2005/8/layout/vList2"/>
    <dgm:cxn modelId="{F920AE1C-AA1E-46BC-B427-A082ECE963C4}" srcId="{52975DCC-50C7-42EB-9C84-3CD58C8E8125}" destId="{75718AE3-C69A-4323-9607-593743BAF697}" srcOrd="0" destOrd="0" parTransId="{35BB41B0-82ED-455D-B628-CBBA674D8AC1}" sibTransId="{19BE77BE-C49A-4D49-9FFC-FC080DBFF307}"/>
    <dgm:cxn modelId="{2DCFBA21-68DD-44F2-B631-A89963E57F35}" srcId="{79FC46D9-4981-4959-9987-AEA52764CBE6}" destId="{49F42453-34D8-48D7-A906-FA6D149C30B7}" srcOrd="0" destOrd="0" parTransId="{2827B170-C1F4-403E-B10A-FEC9A827BCCA}" sibTransId="{F8E9F241-BA32-4278-A0C6-2D31ED52DB3C}"/>
    <dgm:cxn modelId="{A2E6E236-4EFB-4910-8A04-BC97AEEEE8C6}" srcId="{BF5910E7-351E-4A45-9ABC-D0312AC7A256}" destId="{0322A3EF-7330-44C5-B537-780AEF1CA4B6}" srcOrd="0" destOrd="0" parTransId="{612DED69-3272-4769-BA28-F5D487394859}" sibTransId="{418B27C6-F603-4974-97EF-42BA7C67171F}"/>
    <dgm:cxn modelId="{DE540B3A-4A14-4871-AFA1-3DB0E3DC8679}" srcId="{BF5910E7-351E-4A45-9ABC-D0312AC7A256}" destId="{79FC46D9-4981-4959-9987-AEA52764CBE6}" srcOrd="1" destOrd="0" parTransId="{5BEB304A-952C-4A31-AA45-C2781CE232C1}" sibTransId="{C3B16A98-0985-4484-9047-8C9119577224}"/>
    <dgm:cxn modelId="{92664866-C4D6-48D7-A660-D3DCCF61D611}" srcId="{79FC46D9-4981-4959-9987-AEA52764CBE6}" destId="{D3EDB7E8-8D9B-4F69-A6C7-FF333B462B48}" srcOrd="2" destOrd="0" parTransId="{01EF3AED-58BE-449F-8CC2-0DF84A416847}" sibTransId="{15A0C04E-8362-4BEB-BF69-33EA70305700}"/>
    <dgm:cxn modelId="{8D05E16D-B7E4-44E0-A897-87139ED19B17}" type="presOf" srcId="{75718AE3-C69A-4323-9607-593743BAF697}" destId="{DC85ABA6-F42B-46E5-A330-B3CE1D8ABE4B}" srcOrd="0" destOrd="0" presId="urn:microsoft.com/office/officeart/2005/8/layout/vList2"/>
    <dgm:cxn modelId="{8ED5946F-932B-43F6-9379-B711E5D69208}" srcId="{BF5910E7-351E-4A45-9ABC-D0312AC7A256}" destId="{52975DCC-50C7-42EB-9C84-3CD58C8E8125}" srcOrd="2" destOrd="0" parTransId="{205C26D3-C9C1-4EC8-BFB3-EEE068918DDF}" sibTransId="{D8A4DCCD-FD0D-4EFC-9505-AE3587E2333E}"/>
    <dgm:cxn modelId="{BF0E6D53-A932-4BF8-B834-9C969EC97658}" type="presOf" srcId="{BF5910E7-351E-4A45-9ABC-D0312AC7A256}" destId="{AB6AA68B-B519-492D-A033-7E63D640FA2B}" srcOrd="0" destOrd="0" presId="urn:microsoft.com/office/officeart/2005/8/layout/vList2"/>
    <dgm:cxn modelId="{15B87476-1213-4B3A-8DA1-068034342E95}" type="presOf" srcId="{49F42453-34D8-48D7-A906-FA6D149C30B7}" destId="{BA19D16A-E3BE-48D0-A915-C522C0B8DD14}" srcOrd="0" destOrd="0" presId="urn:microsoft.com/office/officeart/2005/8/layout/vList2"/>
    <dgm:cxn modelId="{AAA44294-C30C-4019-84A5-E2A9B53ADEAB}" srcId="{52975DCC-50C7-42EB-9C84-3CD58C8E8125}" destId="{064EDDB0-12BA-42CA-943E-3138FC763D86}" srcOrd="1" destOrd="0" parTransId="{AFBD85FF-52E8-466A-8930-9D821EBAEF23}" sibTransId="{C7033812-1A60-4240-860E-D9B0EA9D3E4D}"/>
    <dgm:cxn modelId="{6FD3F499-DFEB-41A9-975B-6D9AC8921DA7}" type="presOf" srcId="{52975DCC-50C7-42EB-9C84-3CD58C8E8125}" destId="{3890AA64-867A-4BAE-97CE-460AF40EACA5}" srcOrd="0" destOrd="0" presId="urn:microsoft.com/office/officeart/2005/8/layout/vList2"/>
    <dgm:cxn modelId="{3F098CC8-9AD3-40E5-9E8A-C072CF743ABC}" type="presOf" srcId="{79FC46D9-4981-4959-9987-AEA52764CBE6}" destId="{F6E7C554-1B5E-4F40-8FE5-8EAD7EE2BA71}" srcOrd="0" destOrd="0" presId="urn:microsoft.com/office/officeart/2005/8/layout/vList2"/>
    <dgm:cxn modelId="{0ACE31D7-6329-4110-950C-BFBEE2323877}" srcId="{79FC46D9-4981-4959-9987-AEA52764CBE6}" destId="{DFE12154-4DDF-4C50-9BAD-243AC758E32E}" srcOrd="1" destOrd="0" parTransId="{1659589B-4714-4DC2-9360-B8767326E4D4}" sibTransId="{88769CAE-4556-458A-9BF8-302CAFD3CBB5}"/>
    <dgm:cxn modelId="{8931E468-22DF-4888-98C8-2AB67EF442C0}" type="presParOf" srcId="{AB6AA68B-B519-492D-A033-7E63D640FA2B}" destId="{155853E8-65BE-4AD3-86F2-63937164C43C}" srcOrd="0" destOrd="0" presId="urn:microsoft.com/office/officeart/2005/8/layout/vList2"/>
    <dgm:cxn modelId="{DC14D741-004B-47C3-902B-EE87FEFC9D7D}" type="presParOf" srcId="{AB6AA68B-B519-492D-A033-7E63D640FA2B}" destId="{32D5030D-52F6-43D9-8E82-3E181ABFCCAD}" srcOrd="1" destOrd="0" presId="urn:microsoft.com/office/officeart/2005/8/layout/vList2"/>
    <dgm:cxn modelId="{14F70DB5-8907-46D6-BC43-3DE4CE19053E}" type="presParOf" srcId="{AB6AA68B-B519-492D-A033-7E63D640FA2B}" destId="{F6E7C554-1B5E-4F40-8FE5-8EAD7EE2BA71}" srcOrd="2" destOrd="0" presId="urn:microsoft.com/office/officeart/2005/8/layout/vList2"/>
    <dgm:cxn modelId="{48F6E6BC-699E-4C56-8874-8E1B7C556966}" type="presParOf" srcId="{AB6AA68B-B519-492D-A033-7E63D640FA2B}" destId="{BA19D16A-E3BE-48D0-A915-C522C0B8DD14}" srcOrd="3" destOrd="0" presId="urn:microsoft.com/office/officeart/2005/8/layout/vList2"/>
    <dgm:cxn modelId="{F5132804-A659-410B-9332-9BD31CA873DF}" type="presParOf" srcId="{AB6AA68B-B519-492D-A033-7E63D640FA2B}" destId="{3890AA64-867A-4BAE-97CE-460AF40EACA5}" srcOrd="4" destOrd="0" presId="urn:microsoft.com/office/officeart/2005/8/layout/vList2"/>
    <dgm:cxn modelId="{8E70A121-38B8-4EEA-944D-CBC21B89F235}" type="presParOf" srcId="{AB6AA68B-B519-492D-A033-7E63D640FA2B}" destId="{DC85ABA6-F42B-46E5-A330-B3CE1D8ABE4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29B94-3F36-4228-BB50-2086BA3E7D85}">
      <dsp:nvSpPr>
        <dsp:cNvPr id="0" name=""/>
        <dsp:cNvSpPr/>
      </dsp:nvSpPr>
      <dsp:spPr>
        <a:xfrm>
          <a:off x="953223" y="4584884"/>
          <a:ext cx="222580" cy="22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A924E-7394-402B-AE53-3627F84CBF77}">
      <dsp:nvSpPr>
        <dsp:cNvPr id="0" name=""/>
        <dsp:cNvSpPr/>
      </dsp:nvSpPr>
      <dsp:spPr>
        <a:xfrm>
          <a:off x="1064514" y="4696174"/>
          <a:ext cx="1654835" cy="143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1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Traditional Heuristics</a:t>
          </a:r>
        </a:p>
      </dsp:txBody>
      <dsp:txXfrm>
        <a:off x="1064514" y="4696174"/>
        <a:ext cx="1654835" cy="1439513"/>
      </dsp:txXfrm>
    </dsp:sp>
    <dsp:sp modelId="{210D0907-28BE-45FB-9CF1-3F917CD6D074}">
      <dsp:nvSpPr>
        <dsp:cNvPr id="0" name=""/>
        <dsp:cNvSpPr/>
      </dsp:nvSpPr>
      <dsp:spPr>
        <a:xfrm>
          <a:off x="2525801" y="3178032"/>
          <a:ext cx="387096" cy="387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449D9-F1D9-4028-B0EF-BF1F4FC13571}">
      <dsp:nvSpPr>
        <dsp:cNvPr id="0" name=""/>
        <dsp:cNvSpPr/>
      </dsp:nvSpPr>
      <dsp:spPr>
        <a:xfrm>
          <a:off x="2719349" y="3371580"/>
          <a:ext cx="2032254" cy="2764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14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Virtual and Physical Address Spaces</a:t>
          </a:r>
        </a:p>
      </dsp:txBody>
      <dsp:txXfrm>
        <a:off x="2719349" y="3371580"/>
        <a:ext cx="2032254" cy="2764107"/>
      </dsp:txXfrm>
    </dsp:sp>
    <dsp:sp modelId="{8ABF9233-2D1A-49D6-B483-98D33D00D73D}">
      <dsp:nvSpPr>
        <dsp:cNvPr id="0" name=""/>
        <dsp:cNvSpPr/>
      </dsp:nvSpPr>
      <dsp:spPr>
        <a:xfrm>
          <a:off x="4533861" y="2141340"/>
          <a:ext cx="512902" cy="512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D0343-4AC3-4CD2-97B4-8C9F6B31AB97}">
      <dsp:nvSpPr>
        <dsp:cNvPr id="0" name=""/>
        <dsp:cNvSpPr/>
      </dsp:nvSpPr>
      <dsp:spPr>
        <a:xfrm>
          <a:off x="4678671" y="2591545"/>
          <a:ext cx="3427985" cy="3106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76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Page </a:t>
          </a:r>
          <a:br>
            <a:rPr lang="en-US" sz="2800" kern="1200">
              <a:latin typeface="+mn-lt"/>
            </a:rPr>
          </a:br>
          <a:r>
            <a:rPr lang="en-US" sz="2800" kern="1200">
              <a:latin typeface="+mn-lt"/>
            </a:rPr>
            <a:t>Management</a:t>
          </a:r>
          <a:endParaRPr lang="en-US" sz="2800" kern="1200">
            <a:latin typeface="+mn-lt"/>
            <a:ea typeface="+mn-lt"/>
            <a:cs typeface="+mn-lt"/>
          </a:endParaRPr>
        </a:p>
      </dsp:txBody>
      <dsp:txXfrm>
        <a:off x="4678671" y="2591545"/>
        <a:ext cx="3427985" cy="3106976"/>
      </dsp:txXfrm>
    </dsp:sp>
    <dsp:sp modelId="{B6A38330-9755-4F1F-AEA2-8AF8DEAAE763}">
      <dsp:nvSpPr>
        <dsp:cNvPr id="0" name=""/>
        <dsp:cNvSpPr/>
      </dsp:nvSpPr>
      <dsp:spPr>
        <a:xfrm>
          <a:off x="6720954" y="1455454"/>
          <a:ext cx="687095" cy="687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4E8A5-24C7-422C-9AC7-03F4B8D53DAA}">
      <dsp:nvSpPr>
        <dsp:cNvPr id="0" name=""/>
        <dsp:cNvSpPr/>
      </dsp:nvSpPr>
      <dsp:spPr>
        <a:xfrm>
          <a:off x="7064502" y="1799002"/>
          <a:ext cx="2032254" cy="4336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078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Kernel Memory Allocation</a:t>
          </a:r>
        </a:p>
      </dsp:txBody>
      <dsp:txXfrm>
        <a:off x="7064502" y="1799002"/>
        <a:ext cx="2032254" cy="43366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D7CF0-4981-493D-B325-0812B9B55F90}">
      <dsp:nvSpPr>
        <dsp:cNvPr id="0" name=""/>
        <dsp:cNvSpPr/>
      </dsp:nvSpPr>
      <dsp:spPr>
        <a:xfrm>
          <a:off x="0" y="166182"/>
          <a:ext cx="10515599" cy="7195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/>
            <a:t>Walk through all the </a:t>
          </a:r>
          <a:r>
            <a:rPr lang="en-IN" sz="3000" kern="1200" err="1"/>
            <a:t>mm_structs</a:t>
          </a:r>
          <a:endParaRPr lang="en-IN" sz="3000" kern="1200"/>
        </a:p>
      </dsp:txBody>
      <dsp:txXfrm>
        <a:off x="35125" y="201307"/>
        <a:ext cx="10445349" cy="649299"/>
      </dsp:txXfrm>
    </dsp:sp>
    <dsp:sp modelId="{15B23DF8-8986-4172-9E63-216D4DB5BBC3}">
      <dsp:nvSpPr>
        <dsp:cNvPr id="0" name=""/>
        <dsp:cNvSpPr/>
      </dsp:nvSpPr>
      <dsp:spPr>
        <a:xfrm>
          <a:off x="0" y="885732"/>
          <a:ext cx="10515599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300" kern="1200"/>
            <a:t>Walk through the individual page tables</a:t>
          </a:r>
        </a:p>
      </dsp:txBody>
      <dsp:txXfrm>
        <a:off x="0" y="885732"/>
        <a:ext cx="10515599" cy="496800"/>
      </dsp:txXfrm>
    </dsp:sp>
    <dsp:sp modelId="{9F6CFAA0-DF1B-41DF-BEAE-CECCC1D40B03}">
      <dsp:nvSpPr>
        <dsp:cNvPr id="0" name=""/>
        <dsp:cNvSpPr/>
      </dsp:nvSpPr>
      <dsp:spPr>
        <a:xfrm>
          <a:off x="0" y="1382532"/>
          <a:ext cx="10515599" cy="71954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/>
            <a:t>Skip a PMD’s pages if </a:t>
          </a:r>
        </a:p>
      </dsp:txBody>
      <dsp:txXfrm>
        <a:off x="35125" y="1417657"/>
        <a:ext cx="10445349" cy="649299"/>
      </dsp:txXfrm>
    </dsp:sp>
    <dsp:sp modelId="{A1C091CA-5BAE-48BA-9A1C-91A21B88EFDB}">
      <dsp:nvSpPr>
        <dsp:cNvPr id="0" name=""/>
        <dsp:cNvSpPr/>
      </dsp:nvSpPr>
      <dsp:spPr>
        <a:xfrm>
          <a:off x="0" y="2102082"/>
          <a:ext cx="10515599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300" kern="1200"/>
            <a:t>Its pages are </a:t>
          </a:r>
          <a:r>
            <a:rPr lang="en-IN" sz="2300" kern="1200">
              <a:solidFill>
                <a:srgbClr val="00B050"/>
              </a:solidFill>
            </a:rPr>
            <a:t>predominantly</a:t>
          </a:r>
          <a:r>
            <a:rPr lang="en-IN" sz="2300" kern="1200"/>
            <a:t> </a:t>
          </a:r>
          <a:r>
            <a:rPr lang="en-IN" sz="2300" kern="1200" err="1"/>
            <a:t>unaccessed</a:t>
          </a:r>
          <a:endParaRPr lang="en-IN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300" kern="1200"/>
            <a:t>Use a </a:t>
          </a:r>
          <a:r>
            <a:rPr lang="en-IN" sz="2300" kern="1200">
              <a:solidFill>
                <a:srgbClr val="0070C0"/>
              </a:solidFill>
            </a:rPr>
            <a:t>Bloom</a:t>
          </a:r>
          <a:r>
            <a:rPr lang="en-IN" sz="2300" kern="1200"/>
            <a:t> filter for this purpose</a:t>
          </a:r>
        </a:p>
      </dsp:txBody>
      <dsp:txXfrm>
        <a:off x="0" y="2102082"/>
        <a:ext cx="10515599" cy="791774"/>
      </dsp:txXfrm>
    </dsp:sp>
    <dsp:sp modelId="{918B46E9-DE32-4B86-89DB-31E19F8D41D8}">
      <dsp:nvSpPr>
        <dsp:cNvPr id="0" name=""/>
        <dsp:cNvSpPr/>
      </dsp:nvSpPr>
      <dsp:spPr>
        <a:xfrm>
          <a:off x="0" y="2893857"/>
          <a:ext cx="10515599" cy="71954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i="1" kern="1200" err="1"/>
            <a:t>walk_pte_range</a:t>
          </a:r>
          <a:r>
            <a:rPr lang="en-IN" sz="3000" i="1" kern="1200"/>
            <a:t>  </a:t>
          </a:r>
          <a:r>
            <a:rPr lang="en-IN" sz="3000" kern="1200"/>
            <a:t>(walking the PTEs)</a:t>
          </a:r>
        </a:p>
      </dsp:txBody>
      <dsp:txXfrm>
        <a:off x="35125" y="2928982"/>
        <a:ext cx="10445349" cy="649299"/>
      </dsp:txXfrm>
    </dsp:sp>
    <dsp:sp modelId="{900B9305-9E01-464E-8367-2705D1A71EE3}">
      <dsp:nvSpPr>
        <dsp:cNvPr id="0" name=""/>
        <dsp:cNvSpPr/>
      </dsp:nvSpPr>
      <dsp:spPr>
        <a:xfrm>
          <a:off x="0" y="3613407"/>
          <a:ext cx="10515599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300" kern="1200"/>
            <a:t>Skip </a:t>
          </a:r>
          <a:r>
            <a:rPr lang="en-IN" sz="2300" kern="1200" err="1">
              <a:solidFill>
                <a:srgbClr val="FF0000"/>
              </a:solidFill>
            </a:rPr>
            <a:t>unaccessed</a:t>
          </a:r>
          <a:r>
            <a:rPr lang="en-IN" sz="2300" kern="1200"/>
            <a:t> pages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300" kern="1200"/>
            <a:t>For the rest, clear the </a:t>
          </a:r>
          <a:r>
            <a:rPr lang="en-IN" sz="2300" kern="1200">
              <a:solidFill>
                <a:srgbClr val="0070C0"/>
              </a:solidFill>
            </a:rPr>
            <a:t>accessed</a:t>
          </a:r>
          <a:r>
            <a:rPr lang="en-IN" sz="2300" kern="1200"/>
            <a:t> bit and set the </a:t>
          </a:r>
          <a:r>
            <a:rPr lang="en-IN" sz="2300" kern="1200">
              <a:solidFill>
                <a:srgbClr val="C00000"/>
              </a:solidFill>
            </a:rPr>
            <a:t>generation</a:t>
          </a:r>
          <a:r>
            <a:rPr lang="en-IN" sz="2300" kern="1200"/>
            <a:t> of the </a:t>
          </a:r>
          <a:r>
            <a:rPr lang="en-IN" sz="2300" kern="1200">
              <a:solidFill>
                <a:srgbClr val="0070C0"/>
              </a:solidFill>
            </a:rPr>
            <a:t>folio</a:t>
          </a:r>
          <a:r>
            <a:rPr lang="en-IN" sz="2300" kern="1200"/>
            <a:t> to </a:t>
          </a:r>
          <a:r>
            <a:rPr lang="en-IN" sz="2300" i="1" kern="1200" err="1"/>
            <a:t>max_seq</a:t>
          </a:r>
          <a:endParaRPr lang="en-IN" sz="2300" kern="1200"/>
        </a:p>
      </dsp:txBody>
      <dsp:txXfrm>
        <a:off x="0" y="3613407"/>
        <a:ext cx="10515599" cy="79177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29B94-3F36-4228-BB50-2086BA3E7D85}">
      <dsp:nvSpPr>
        <dsp:cNvPr id="0" name=""/>
        <dsp:cNvSpPr/>
      </dsp:nvSpPr>
      <dsp:spPr>
        <a:xfrm>
          <a:off x="953223" y="4584884"/>
          <a:ext cx="222580" cy="22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A924E-7394-402B-AE53-3627F84CBF77}">
      <dsp:nvSpPr>
        <dsp:cNvPr id="0" name=""/>
        <dsp:cNvSpPr/>
      </dsp:nvSpPr>
      <dsp:spPr>
        <a:xfrm>
          <a:off x="1064514" y="4696174"/>
          <a:ext cx="1654835" cy="143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1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Traditional Heuristics</a:t>
          </a:r>
        </a:p>
      </dsp:txBody>
      <dsp:txXfrm>
        <a:off x="1064514" y="4696174"/>
        <a:ext cx="1654835" cy="1439513"/>
      </dsp:txXfrm>
    </dsp:sp>
    <dsp:sp modelId="{210D0907-28BE-45FB-9CF1-3F917CD6D074}">
      <dsp:nvSpPr>
        <dsp:cNvPr id="0" name=""/>
        <dsp:cNvSpPr/>
      </dsp:nvSpPr>
      <dsp:spPr>
        <a:xfrm>
          <a:off x="2525801" y="3178032"/>
          <a:ext cx="387096" cy="387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449D9-F1D9-4028-B0EF-BF1F4FC13571}">
      <dsp:nvSpPr>
        <dsp:cNvPr id="0" name=""/>
        <dsp:cNvSpPr/>
      </dsp:nvSpPr>
      <dsp:spPr>
        <a:xfrm>
          <a:off x="2719349" y="3371580"/>
          <a:ext cx="2032254" cy="2764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14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Virtual and Physical Address Spaces</a:t>
          </a:r>
        </a:p>
      </dsp:txBody>
      <dsp:txXfrm>
        <a:off x="2719349" y="3371580"/>
        <a:ext cx="2032254" cy="2764107"/>
      </dsp:txXfrm>
    </dsp:sp>
    <dsp:sp modelId="{8ABF9233-2D1A-49D6-B483-98D33D00D73D}">
      <dsp:nvSpPr>
        <dsp:cNvPr id="0" name=""/>
        <dsp:cNvSpPr/>
      </dsp:nvSpPr>
      <dsp:spPr>
        <a:xfrm>
          <a:off x="4533861" y="2141340"/>
          <a:ext cx="512902" cy="512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D0343-4AC3-4CD2-97B4-8C9F6B31AB97}">
      <dsp:nvSpPr>
        <dsp:cNvPr id="0" name=""/>
        <dsp:cNvSpPr/>
      </dsp:nvSpPr>
      <dsp:spPr>
        <a:xfrm>
          <a:off x="4678671" y="2591545"/>
          <a:ext cx="3427985" cy="3106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76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Page </a:t>
          </a:r>
          <a:br>
            <a:rPr lang="en-US" sz="2800" kern="1200">
              <a:latin typeface="+mn-lt"/>
            </a:rPr>
          </a:br>
          <a:r>
            <a:rPr lang="en-US" sz="2800" kern="1200">
              <a:latin typeface="+mn-lt"/>
            </a:rPr>
            <a:t>Management</a:t>
          </a:r>
          <a:endParaRPr lang="en-US" sz="2800" kern="1200">
            <a:latin typeface="+mn-lt"/>
            <a:ea typeface="+mn-lt"/>
            <a:cs typeface="+mn-lt"/>
          </a:endParaRPr>
        </a:p>
      </dsp:txBody>
      <dsp:txXfrm>
        <a:off x="4678671" y="2591545"/>
        <a:ext cx="3427985" cy="3106976"/>
      </dsp:txXfrm>
    </dsp:sp>
    <dsp:sp modelId="{B6A38330-9755-4F1F-AEA2-8AF8DEAAE763}">
      <dsp:nvSpPr>
        <dsp:cNvPr id="0" name=""/>
        <dsp:cNvSpPr/>
      </dsp:nvSpPr>
      <dsp:spPr>
        <a:xfrm>
          <a:off x="6720954" y="1455454"/>
          <a:ext cx="687095" cy="687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4E8A5-24C7-422C-9AC7-03F4B8D53DAA}">
      <dsp:nvSpPr>
        <dsp:cNvPr id="0" name=""/>
        <dsp:cNvSpPr/>
      </dsp:nvSpPr>
      <dsp:spPr>
        <a:xfrm>
          <a:off x="7064502" y="1799002"/>
          <a:ext cx="2032254" cy="4336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078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Kernel Memory Allocation</a:t>
          </a:r>
        </a:p>
      </dsp:txBody>
      <dsp:txXfrm>
        <a:off x="7064502" y="1799002"/>
        <a:ext cx="2032254" cy="43366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CF6B7-9007-4EA4-A790-198B649101D9}">
      <dsp:nvSpPr>
        <dsp:cNvPr id="0" name=""/>
        <dsp:cNvSpPr/>
      </dsp:nvSpPr>
      <dsp:spPr>
        <a:xfrm>
          <a:off x="0" y="19345"/>
          <a:ext cx="8501888" cy="71954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/>
            <a:t>Slob Allocator</a:t>
          </a:r>
        </a:p>
      </dsp:txBody>
      <dsp:txXfrm>
        <a:off x="35125" y="54470"/>
        <a:ext cx="8431638" cy="649299"/>
      </dsp:txXfrm>
    </dsp:sp>
    <dsp:sp modelId="{1012A022-8C76-494A-B5D0-21DD967F0BA0}">
      <dsp:nvSpPr>
        <dsp:cNvPr id="0" name=""/>
        <dsp:cNvSpPr/>
      </dsp:nvSpPr>
      <dsp:spPr>
        <a:xfrm>
          <a:off x="0" y="738895"/>
          <a:ext cx="8501888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35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300" kern="1200"/>
            <a:t>Old Solaris-based allocator that uses the first-fit method.</a:t>
          </a:r>
        </a:p>
      </dsp:txBody>
      <dsp:txXfrm>
        <a:off x="0" y="738895"/>
        <a:ext cx="8501888" cy="496800"/>
      </dsp:txXfrm>
    </dsp:sp>
    <dsp:sp modelId="{BC0A0AF3-AB61-43DD-8ABD-EA6F01E2F951}">
      <dsp:nvSpPr>
        <dsp:cNvPr id="0" name=""/>
        <dsp:cNvSpPr/>
      </dsp:nvSpPr>
      <dsp:spPr>
        <a:xfrm>
          <a:off x="0" y="1235695"/>
          <a:ext cx="8501888" cy="719549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/>
            <a:t>Slab Allocator</a:t>
          </a:r>
        </a:p>
      </dsp:txBody>
      <dsp:txXfrm>
        <a:off x="35125" y="1270820"/>
        <a:ext cx="8431638" cy="649299"/>
      </dsp:txXfrm>
    </dsp:sp>
    <dsp:sp modelId="{B199B1B7-B2E2-4525-9691-C3C0CDF2DFA4}">
      <dsp:nvSpPr>
        <dsp:cNvPr id="0" name=""/>
        <dsp:cNvSpPr/>
      </dsp:nvSpPr>
      <dsp:spPr>
        <a:xfrm>
          <a:off x="0" y="1955245"/>
          <a:ext cx="8501888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35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300" kern="1200"/>
            <a:t>Most popular allocator. </a:t>
          </a:r>
        </a:p>
      </dsp:txBody>
      <dsp:txXfrm>
        <a:off x="0" y="1955245"/>
        <a:ext cx="8501888" cy="496800"/>
      </dsp:txXfrm>
    </dsp:sp>
    <dsp:sp modelId="{F198062E-2C11-4444-950E-E8EC4205BBA6}">
      <dsp:nvSpPr>
        <dsp:cNvPr id="0" name=""/>
        <dsp:cNvSpPr/>
      </dsp:nvSpPr>
      <dsp:spPr>
        <a:xfrm>
          <a:off x="0" y="2452045"/>
          <a:ext cx="8501888" cy="719549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 err="1"/>
            <a:t>Slub</a:t>
          </a:r>
          <a:r>
            <a:rPr lang="en-IN" sz="3000" kern="1200" dirty="0"/>
            <a:t> Allocator</a:t>
          </a:r>
        </a:p>
      </dsp:txBody>
      <dsp:txXfrm>
        <a:off x="35125" y="2487170"/>
        <a:ext cx="8431638" cy="649299"/>
      </dsp:txXfrm>
    </dsp:sp>
    <dsp:sp modelId="{DB47DF78-04D1-4832-9ED1-3546A9CB4584}">
      <dsp:nvSpPr>
        <dsp:cNvPr id="0" name=""/>
        <dsp:cNvSpPr/>
      </dsp:nvSpPr>
      <dsp:spPr>
        <a:xfrm>
          <a:off x="0" y="3171595"/>
          <a:ext cx="8501888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35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300" kern="1200"/>
            <a:t>Better performance, scalability and simpler</a:t>
          </a:r>
        </a:p>
      </dsp:txBody>
      <dsp:txXfrm>
        <a:off x="0" y="3171595"/>
        <a:ext cx="8501888" cy="496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2DAFC-6726-4145-B560-427A7353D58D}">
      <dsp:nvSpPr>
        <dsp:cNvPr id="0" name=""/>
        <dsp:cNvSpPr/>
      </dsp:nvSpPr>
      <dsp:spPr>
        <a:xfrm>
          <a:off x="0" y="23322"/>
          <a:ext cx="9104086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/>
            <a:t>Internal Fragmentation</a:t>
          </a:r>
        </a:p>
      </dsp:txBody>
      <dsp:txXfrm>
        <a:off x="37467" y="60789"/>
        <a:ext cx="9029152" cy="692586"/>
      </dsp:txXfrm>
    </dsp:sp>
    <dsp:sp modelId="{16663EE7-2484-4280-9CA3-F657A7E859B4}">
      <dsp:nvSpPr>
        <dsp:cNvPr id="0" name=""/>
        <dsp:cNvSpPr/>
      </dsp:nvSpPr>
      <dsp:spPr>
        <a:xfrm>
          <a:off x="0" y="790842"/>
          <a:ext cx="9104086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055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500" kern="1200"/>
            <a:t>Space </a:t>
          </a:r>
          <a:r>
            <a:rPr lang="en-IN" sz="2500" kern="1200">
              <a:solidFill>
                <a:srgbClr val="0070C0"/>
              </a:solidFill>
            </a:rPr>
            <a:t>wasted</a:t>
          </a:r>
          <a:r>
            <a:rPr lang="en-IN" sz="2500" kern="1200"/>
            <a:t> within an allocated region. Let us say that we waste the last 4 KB in a region. </a:t>
          </a:r>
        </a:p>
      </dsp:txBody>
      <dsp:txXfrm>
        <a:off x="0" y="790842"/>
        <a:ext cx="9104086" cy="794880"/>
      </dsp:txXfrm>
    </dsp:sp>
    <dsp:sp modelId="{9A0C50CD-6FA2-4DEE-90B7-164AD5285291}">
      <dsp:nvSpPr>
        <dsp:cNvPr id="0" name=""/>
        <dsp:cNvSpPr/>
      </dsp:nvSpPr>
      <dsp:spPr>
        <a:xfrm>
          <a:off x="0" y="1585722"/>
          <a:ext cx="9104086" cy="76752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/>
            <a:t>External Fragmentation</a:t>
          </a:r>
        </a:p>
      </dsp:txBody>
      <dsp:txXfrm>
        <a:off x="37467" y="1623189"/>
        <a:ext cx="9029152" cy="692586"/>
      </dsp:txXfrm>
    </dsp:sp>
    <dsp:sp modelId="{7CDEFCB1-337C-4675-A39C-14E727258BAA}">
      <dsp:nvSpPr>
        <dsp:cNvPr id="0" name=""/>
        <dsp:cNvSpPr/>
      </dsp:nvSpPr>
      <dsp:spPr>
        <a:xfrm>
          <a:off x="0" y="2353242"/>
          <a:ext cx="9104086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055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500" kern="1200">
              <a:solidFill>
                <a:srgbClr val="00B050"/>
              </a:solidFill>
            </a:rPr>
            <a:t>Holes</a:t>
          </a:r>
          <a:r>
            <a:rPr lang="en-IN" sz="2500" kern="1200"/>
            <a:t> between </a:t>
          </a:r>
          <a:r>
            <a:rPr lang="en-IN" sz="2500" kern="1200">
              <a:solidFill>
                <a:srgbClr val="C00000"/>
              </a:solidFill>
            </a:rPr>
            <a:t>regions</a:t>
          </a:r>
          <a:r>
            <a:rPr lang="en-IN" sz="2500" kern="1200"/>
            <a:t>.</a:t>
          </a:r>
        </a:p>
      </dsp:txBody>
      <dsp:txXfrm>
        <a:off x="0" y="2353242"/>
        <a:ext cx="9104086" cy="529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36CB4-2A87-43CE-AE82-8BD908DF3E16}">
      <dsp:nvSpPr>
        <dsp:cNvPr id="0" name=""/>
        <dsp:cNvSpPr/>
      </dsp:nvSpPr>
      <dsp:spPr>
        <a:xfrm>
          <a:off x="0" y="276303"/>
          <a:ext cx="2722335" cy="65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83820" rIns="234696" bIns="83820" numCol="1" spcCol="1270" anchor="ctr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Best Fit</a:t>
          </a:r>
        </a:p>
      </dsp:txBody>
      <dsp:txXfrm>
        <a:off x="0" y="276303"/>
        <a:ext cx="2722335" cy="653400"/>
      </dsp:txXfrm>
    </dsp:sp>
    <dsp:sp modelId="{A2D7BE50-63C3-4E78-90DB-52B0FA7FA1F4}">
      <dsp:nvSpPr>
        <dsp:cNvPr id="0" name=""/>
        <dsp:cNvSpPr/>
      </dsp:nvSpPr>
      <dsp:spPr>
        <a:xfrm>
          <a:off x="2722335" y="10859"/>
          <a:ext cx="544467" cy="11842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EDE9A-5A18-4144-8192-912ADCA44263}">
      <dsp:nvSpPr>
        <dsp:cNvPr id="0" name=""/>
        <dsp:cNvSpPr/>
      </dsp:nvSpPr>
      <dsp:spPr>
        <a:xfrm>
          <a:off x="3484589" y="10859"/>
          <a:ext cx="7404753" cy="11842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3300" kern="1200"/>
            <a:t>Choose the smallest hole that is just about larger than </a:t>
          </a:r>
          <a:r>
            <a:rPr lang="en-IN" sz="3300" i="1" kern="1200"/>
            <a:t>R. </a:t>
          </a:r>
          <a:endParaRPr lang="en-IN" sz="3300" kern="1200"/>
        </a:p>
      </dsp:txBody>
      <dsp:txXfrm>
        <a:off x="3484589" y="10859"/>
        <a:ext cx="7404753" cy="1184287"/>
      </dsp:txXfrm>
    </dsp:sp>
    <dsp:sp modelId="{AB58093C-C73B-41EE-B71C-3353688BDECF}">
      <dsp:nvSpPr>
        <dsp:cNvPr id="0" name=""/>
        <dsp:cNvSpPr/>
      </dsp:nvSpPr>
      <dsp:spPr>
        <a:xfrm>
          <a:off x="0" y="1344575"/>
          <a:ext cx="2722335" cy="65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83820" rIns="234696" bIns="83820" numCol="1" spcCol="1270" anchor="ctr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Worst Fit</a:t>
          </a:r>
        </a:p>
      </dsp:txBody>
      <dsp:txXfrm>
        <a:off x="0" y="1344575"/>
        <a:ext cx="2722335" cy="653400"/>
      </dsp:txXfrm>
    </dsp:sp>
    <dsp:sp modelId="{0EA48F85-0243-407C-AD38-062DA3EECDFD}">
      <dsp:nvSpPr>
        <dsp:cNvPr id="0" name=""/>
        <dsp:cNvSpPr/>
      </dsp:nvSpPr>
      <dsp:spPr>
        <a:xfrm>
          <a:off x="2722335" y="1313947"/>
          <a:ext cx="544467" cy="71465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DD4EF-B81D-4930-A427-440DACE8AAD8}">
      <dsp:nvSpPr>
        <dsp:cNvPr id="0" name=""/>
        <dsp:cNvSpPr/>
      </dsp:nvSpPr>
      <dsp:spPr>
        <a:xfrm>
          <a:off x="3484589" y="1313947"/>
          <a:ext cx="7404753" cy="714656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3300" kern="1200"/>
            <a:t>Choose the largest hole.</a:t>
          </a:r>
        </a:p>
      </dsp:txBody>
      <dsp:txXfrm>
        <a:off x="3484589" y="1313947"/>
        <a:ext cx="7404753" cy="714656"/>
      </dsp:txXfrm>
    </dsp:sp>
    <dsp:sp modelId="{7A7645D5-AD2A-4AD3-AFF5-7CE326D6C1B2}">
      <dsp:nvSpPr>
        <dsp:cNvPr id="0" name=""/>
        <dsp:cNvSpPr/>
      </dsp:nvSpPr>
      <dsp:spPr>
        <a:xfrm>
          <a:off x="0" y="2637453"/>
          <a:ext cx="2719677" cy="65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83820" rIns="234696" bIns="83820" numCol="1" spcCol="1270" anchor="ctr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Next Fit</a:t>
          </a:r>
        </a:p>
      </dsp:txBody>
      <dsp:txXfrm>
        <a:off x="0" y="2637453"/>
        <a:ext cx="2719677" cy="653400"/>
      </dsp:txXfrm>
    </dsp:sp>
    <dsp:sp modelId="{2B9D0F4F-A4C2-4134-B373-63B02D6C191A}">
      <dsp:nvSpPr>
        <dsp:cNvPr id="0" name=""/>
        <dsp:cNvSpPr/>
      </dsp:nvSpPr>
      <dsp:spPr>
        <a:xfrm>
          <a:off x="2719677" y="2147403"/>
          <a:ext cx="543935" cy="16335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0EB3A-DCB1-4257-AA82-3B5936255854}">
      <dsp:nvSpPr>
        <dsp:cNvPr id="0" name=""/>
        <dsp:cNvSpPr/>
      </dsp:nvSpPr>
      <dsp:spPr>
        <a:xfrm>
          <a:off x="3481186" y="2147403"/>
          <a:ext cx="7397522" cy="1633500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3300" kern="1200"/>
            <a:t>Start searching from the last allocation that was made and move towards higher addresses (with wraparounds).</a:t>
          </a:r>
          <a:endParaRPr lang="en-IN" sz="3300" kern="1200" dirty="0"/>
        </a:p>
      </dsp:txBody>
      <dsp:txXfrm>
        <a:off x="3481186" y="2147403"/>
        <a:ext cx="7397522" cy="1633500"/>
      </dsp:txXfrm>
    </dsp:sp>
    <dsp:sp modelId="{476A2225-0C95-449E-97A5-BCEBE12A86C5}">
      <dsp:nvSpPr>
        <dsp:cNvPr id="0" name=""/>
        <dsp:cNvSpPr/>
      </dsp:nvSpPr>
      <dsp:spPr>
        <a:xfrm>
          <a:off x="0" y="3930331"/>
          <a:ext cx="2722335" cy="65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83820" rIns="234696" bIns="83820" numCol="1" spcCol="1270" anchor="ctr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First Fit</a:t>
          </a:r>
        </a:p>
      </dsp:txBody>
      <dsp:txXfrm>
        <a:off x="0" y="3930331"/>
        <a:ext cx="2722335" cy="653400"/>
      </dsp:txXfrm>
    </dsp:sp>
    <dsp:sp modelId="{33E9BED6-2A07-4B32-B313-DF54B6C8B6F2}">
      <dsp:nvSpPr>
        <dsp:cNvPr id="0" name=""/>
        <dsp:cNvSpPr/>
      </dsp:nvSpPr>
      <dsp:spPr>
        <a:xfrm>
          <a:off x="2722335" y="3899703"/>
          <a:ext cx="544467" cy="71465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FB169-A6DB-4D40-9FF6-C6A866F5C300}">
      <dsp:nvSpPr>
        <dsp:cNvPr id="0" name=""/>
        <dsp:cNvSpPr/>
      </dsp:nvSpPr>
      <dsp:spPr>
        <a:xfrm>
          <a:off x="3484589" y="3899703"/>
          <a:ext cx="7404753" cy="714656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3300" kern="1200"/>
            <a:t>Choose the first available hole</a:t>
          </a:r>
        </a:p>
      </dsp:txBody>
      <dsp:txXfrm>
        <a:off x="3484589" y="3899703"/>
        <a:ext cx="7404753" cy="7146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F44C7-85BC-49CE-A482-9D615BA0E3A9}">
      <dsp:nvSpPr>
        <dsp:cNvPr id="0" name=""/>
        <dsp:cNvSpPr/>
      </dsp:nvSpPr>
      <dsp:spPr>
        <a:xfrm>
          <a:off x="1692119" y="352084"/>
          <a:ext cx="5408989" cy="160394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5F0C6B-B73A-4B60-8113-AE59D20EC0B1}">
      <dsp:nvSpPr>
        <dsp:cNvPr id="0" name=""/>
        <dsp:cNvSpPr/>
      </dsp:nvSpPr>
      <dsp:spPr>
        <a:xfrm>
          <a:off x="2529118" y="503479"/>
          <a:ext cx="2187945" cy="1372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500" kern="1200"/>
        </a:p>
      </dsp:txBody>
      <dsp:txXfrm>
        <a:off x="2529118" y="503479"/>
        <a:ext cx="2187945" cy="1372152"/>
      </dsp:txXfrm>
    </dsp:sp>
    <dsp:sp modelId="{9CC02EE2-3CA7-4DF4-A95C-EDEA058227A5}">
      <dsp:nvSpPr>
        <dsp:cNvPr id="0" name=""/>
        <dsp:cNvSpPr/>
      </dsp:nvSpPr>
      <dsp:spPr>
        <a:xfrm>
          <a:off x="4375812" y="524117"/>
          <a:ext cx="1441229" cy="1372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75FC1E-6228-40E3-B63E-F6A4A084BE5C}">
      <dsp:nvSpPr>
        <dsp:cNvPr id="0" name=""/>
        <dsp:cNvSpPr/>
      </dsp:nvSpPr>
      <dsp:spPr>
        <a:xfrm>
          <a:off x="1356546" y="50864"/>
          <a:ext cx="606458" cy="606458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2C911-52C9-4143-85BC-A441BBA4DCAD}">
      <dsp:nvSpPr>
        <dsp:cNvPr id="0" name=""/>
        <dsp:cNvSpPr/>
      </dsp:nvSpPr>
      <dsp:spPr>
        <a:xfrm>
          <a:off x="6815720" y="237103"/>
          <a:ext cx="570784" cy="195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A6FB8-363A-4708-80D7-D31A6595BA41}">
      <dsp:nvSpPr>
        <dsp:cNvPr id="0" name=""/>
        <dsp:cNvSpPr/>
      </dsp:nvSpPr>
      <dsp:spPr>
        <a:xfrm>
          <a:off x="4361543" y="527051"/>
          <a:ext cx="356" cy="1310537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29B94-3F36-4228-BB50-2086BA3E7D85}">
      <dsp:nvSpPr>
        <dsp:cNvPr id="0" name=""/>
        <dsp:cNvSpPr/>
      </dsp:nvSpPr>
      <dsp:spPr>
        <a:xfrm>
          <a:off x="953223" y="4584884"/>
          <a:ext cx="222580" cy="22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A924E-7394-402B-AE53-3627F84CBF77}">
      <dsp:nvSpPr>
        <dsp:cNvPr id="0" name=""/>
        <dsp:cNvSpPr/>
      </dsp:nvSpPr>
      <dsp:spPr>
        <a:xfrm>
          <a:off x="1064514" y="4696174"/>
          <a:ext cx="1654835" cy="143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1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Traditional Heuristics</a:t>
          </a:r>
        </a:p>
      </dsp:txBody>
      <dsp:txXfrm>
        <a:off x="1064514" y="4696174"/>
        <a:ext cx="1654835" cy="1439513"/>
      </dsp:txXfrm>
    </dsp:sp>
    <dsp:sp modelId="{210D0907-28BE-45FB-9CF1-3F917CD6D074}">
      <dsp:nvSpPr>
        <dsp:cNvPr id="0" name=""/>
        <dsp:cNvSpPr/>
      </dsp:nvSpPr>
      <dsp:spPr>
        <a:xfrm>
          <a:off x="2525801" y="3178032"/>
          <a:ext cx="387096" cy="387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449D9-F1D9-4028-B0EF-BF1F4FC13571}">
      <dsp:nvSpPr>
        <dsp:cNvPr id="0" name=""/>
        <dsp:cNvSpPr/>
      </dsp:nvSpPr>
      <dsp:spPr>
        <a:xfrm>
          <a:off x="2719349" y="3371580"/>
          <a:ext cx="2032254" cy="2764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14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Virtual and Physical Address Spaces</a:t>
          </a:r>
        </a:p>
      </dsp:txBody>
      <dsp:txXfrm>
        <a:off x="2719349" y="3371580"/>
        <a:ext cx="2032254" cy="2764107"/>
      </dsp:txXfrm>
    </dsp:sp>
    <dsp:sp modelId="{8ABF9233-2D1A-49D6-B483-98D33D00D73D}">
      <dsp:nvSpPr>
        <dsp:cNvPr id="0" name=""/>
        <dsp:cNvSpPr/>
      </dsp:nvSpPr>
      <dsp:spPr>
        <a:xfrm>
          <a:off x="4533861" y="2141340"/>
          <a:ext cx="512902" cy="512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D0343-4AC3-4CD2-97B4-8C9F6B31AB97}">
      <dsp:nvSpPr>
        <dsp:cNvPr id="0" name=""/>
        <dsp:cNvSpPr/>
      </dsp:nvSpPr>
      <dsp:spPr>
        <a:xfrm>
          <a:off x="4678671" y="2591545"/>
          <a:ext cx="3427985" cy="3106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76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Page </a:t>
          </a:r>
          <a:br>
            <a:rPr lang="en-US" sz="2800" kern="1200">
              <a:latin typeface="+mn-lt"/>
            </a:rPr>
          </a:br>
          <a:r>
            <a:rPr lang="en-US" sz="2800" kern="1200">
              <a:latin typeface="+mn-lt"/>
            </a:rPr>
            <a:t>Management</a:t>
          </a:r>
          <a:endParaRPr lang="en-US" sz="2800" kern="1200">
            <a:latin typeface="+mn-lt"/>
            <a:ea typeface="+mn-lt"/>
            <a:cs typeface="+mn-lt"/>
          </a:endParaRPr>
        </a:p>
      </dsp:txBody>
      <dsp:txXfrm>
        <a:off x="4678671" y="2591545"/>
        <a:ext cx="3427985" cy="3106976"/>
      </dsp:txXfrm>
    </dsp:sp>
    <dsp:sp modelId="{B6A38330-9755-4F1F-AEA2-8AF8DEAAE763}">
      <dsp:nvSpPr>
        <dsp:cNvPr id="0" name=""/>
        <dsp:cNvSpPr/>
      </dsp:nvSpPr>
      <dsp:spPr>
        <a:xfrm>
          <a:off x="6720954" y="1455454"/>
          <a:ext cx="687095" cy="687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4E8A5-24C7-422C-9AC7-03F4B8D53DAA}">
      <dsp:nvSpPr>
        <dsp:cNvPr id="0" name=""/>
        <dsp:cNvSpPr/>
      </dsp:nvSpPr>
      <dsp:spPr>
        <a:xfrm>
          <a:off x="7064502" y="1799002"/>
          <a:ext cx="2032254" cy="4336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078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Kernel Memory Allocation</a:t>
          </a:r>
        </a:p>
      </dsp:txBody>
      <dsp:txXfrm>
        <a:off x="7064502" y="1799002"/>
        <a:ext cx="2032254" cy="43366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29B94-3F36-4228-BB50-2086BA3E7D85}">
      <dsp:nvSpPr>
        <dsp:cNvPr id="0" name=""/>
        <dsp:cNvSpPr/>
      </dsp:nvSpPr>
      <dsp:spPr>
        <a:xfrm>
          <a:off x="953223" y="4584884"/>
          <a:ext cx="222580" cy="22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A924E-7394-402B-AE53-3627F84CBF77}">
      <dsp:nvSpPr>
        <dsp:cNvPr id="0" name=""/>
        <dsp:cNvSpPr/>
      </dsp:nvSpPr>
      <dsp:spPr>
        <a:xfrm>
          <a:off x="1064514" y="4696174"/>
          <a:ext cx="1654835" cy="143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1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Traditional Heuristics</a:t>
          </a:r>
        </a:p>
      </dsp:txBody>
      <dsp:txXfrm>
        <a:off x="1064514" y="4696174"/>
        <a:ext cx="1654835" cy="1439513"/>
      </dsp:txXfrm>
    </dsp:sp>
    <dsp:sp modelId="{210D0907-28BE-45FB-9CF1-3F917CD6D074}">
      <dsp:nvSpPr>
        <dsp:cNvPr id="0" name=""/>
        <dsp:cNvSpPr/>
      </dsp:nvSpPr>
      <dsp:spPr>
        <a:xfrm>
          <a:off x="2525801" y="3178032"/>
          <a:ext cx="387096" cy="387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449D9-F1D9-4028-B0EF-BF1F4FC13571}">
      <dsp:nvSpPr>
        <dsp:cNvPr id="0" name=""/>
        <dsp:cNvSpPr/>
      </dsp:nvSpPr>
      <dsp:spPr>
        <a:xfrm>
          <a:off x="2719349" y="3371580"/>
          <a:ext cx="2032254" cy="2764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14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Virtual and Physical Address Spaces</a:t>
          </a:r>
        </a:p>
      </dsp:txBody>
      <dsp:txXfrm>
        <a:off x="2719349" y="3371580"/>
        <a:ext cx="2032254" cy="2764107"/>
      </dsp:txXfrm>
    </dsp:sp>
    <dsp:sp modelId="{8ABF9233-2D1A-49D6-B483-98D33D00D73D}">
      <dsp:nvSpPr>
        <dsp:cNvPr id="0" name=""/>
        <dsp:cNvSpPr/>
      </dsp:nvSpPr>
      <dsp:spPr>
        <a:xfrm>
          <a:off x="4533861" y="2141340"/>
          <a:ext cx="512902" cy="512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D0343-4AC3-4CD2-97B4-8C9F6B31AB97}">
      <dsp:nvSpPr>
        <dsp:cNvPr id="0" name=""/>
        <dsp:cNvSpPr/>
      </dsp:nvSpPr>
      <dsp:spPr>
        <a:xfrm>
          <a:off x="4678671" y="2591545"/>
          <a:ext cx="3427985" cy="3106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76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Page </a:t>
          </a:r>
          <a:br>
            <a:rPr lang="en-US" sz="2800" kern="1200">
              <a:latin typeface="+mn-lt"/>
            </a:rPr>
          </a:br>
          <a:r>
            <a:rPr lang="en-US" sz="2800" kern="1200">
              <a:latin typeface="+mn-lt"/>
            </a:rPr>
            <a:t>Management</a:t>
          </a:r>
          <a:endParaRPr lang="en-US" sz="2800" kern="1200">
            <a:latin typeface="+mn-lt"/>
            <a:ea typeface="+mn-lt"/>
            <a:cs typeface="+mn-lt"/>
          </a:endParaRPr>
        </a:p>
      </dsp:txBody>
      <dsp:txXfrm>
        <a:off x="4678671" y="2591545"/>
        <a:ext cx="3427985" cy="3106976"/>
      </dsp:txXfrm>
    </dsp:sp>
    <dsp:sp modelId="{B6A38330-9755-4F1F-AEA2-8AF8DEAAE763}">
      <dsp:nvSpPr>
        <dsp:cNvPr id="0" name=""/>
        <dsp:cNvSpPr/>
      </dsp:nvSpPr>
      <dsp:spPr>
        <a:xfrm>
          <a:off x="6720954" y="1455454"/>
          <a:ext cx="687095" cy="687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4E8A5-24C7-422C-9AC7-03F4B8D53DAA}">
      <dsp:nvSpPr>
        <dsp:cNvPr id="0" name=""/>
        <dsp:cNvSpPr/>
      </dsp:nvSpPr>
      <dsp:spPr>
        <a:xfrm>
          <a:off x="7064502" y="1799002"/>
          <a:ext cx="2032254" cy="4336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078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Kernel Memory Allocation</a:t>
          </a:r>
        </a:p>
      </dsp:txBody>
      <dsp:txXfrm>
        <a:off x="7064502" y="1799002"/>
        <a:ext cx="2032254" cy="43366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C0E90-0F57-4B9B-9854-3F978FBA3E2F}">
      <dsp:nvSpPr>
        <dsp:cNvPr id="0" name=""/>
        <dsp:cNvSpPr/>
      </dsp:nvSpPr>
      <dsp:spPr>
        <a:xfrm>
          <a:off x="0" y="332190"/>
          <a:ext cx="584146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39807-A5ED-4B60-9381-E63CC097E846}">
      <dsp:nvSpPr>
        <dsp:cNvPr id="0" name=""/>
        <dsp:cNvSpPr/>
      </dsp:nvSpPr>
      <dsp:spPr>
        <a:xfrm>
          <a:off x="292073" y="22230"/>
          <a:ext cx="4089025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555" tIns="0" rIns="15455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/>
            <a:t>Bloom Filters</a:t>
          </a:r>
        </a:p>
      </dsp:txBody>
      <dsp:txXfrm>
        <a:off x="322335" y="52492"/>
        <a:ext cx="4028501" cy="559396"/>
      </dsp:txXfrm>
    </dsp:sp>
    <dsp:sp modelId="{20F22C62-FD32-4702-A03E-3FDA34BFD63B}">
      <dsp:nvSpPr>
        <dsp:cNvPr id="0" name=""/>
        <dsp:cNvSpPr/>
      </dsp:nvSpPr>
      <dsp:spPr>
        <a:xfrm>
          <a:off x="0" y="1284750"/>
          <a:ext cx="584146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048C1-82E4-401E-9E4F-77ABE9C33C41}">
      <dsp:nvSpPr>
        <dsp:cNvPr id="0" name=""/>
        <dsp:cNvSpPr/>
      </dsp:nvSpPr>
      <dsp:spPr>
        <a:xfrm>
          <a:off x="292073" y="974790"/>
          <a:ext cx="4089025" cy="6199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555" tIns="0" rIns="15455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/>
            <a:t>PI Controller</a:t>
          </a:r>
        </a:p>
      </dsp:txBody>
      <dsp:txXfrm>
        <a:off x="322335" y="1005052"/>
        <a:ext cx="4028501" cy="559396"/>
      </dsp:txXfrm>
    </dsp:sp>
    <dsp:sp modelId="{8A16561E-5AA5-4C55-AE07-6BF9A0829C76}">
      <dsp:nvSpPr>
        <dsp:cNvPr id="0" name=""/>
        <dsp:cNvSpPr/>
      </dsp:nvSpPr>
      <dsp:spPr>
        <a:xfrm>
          <a:off x="0" y="2237310"/>
          <a:ext cx="584146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9F336-925B-442A-B99D-7B61ED3BC907}">
      <dsp:nvSpPr>
        <dsp:cNvPr id="0" name=""/>
        <dsp:cNvSpPr/>
      </dsp:nvSpPr>
      <dsp:spPr>
        <a:xfrm>
          <a:off x="292073" y="1927350"/>
          <a:ext cx="4089025" cy="6199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555" tIns="0" rIns="15455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/>
            <a:t>Reverse Maps</a:t>
          </a:r>
        </a:p>
      </dsp:txBody>
      <dsp:txXfrm>
        <a:off x="322335" y="1957612"/>
        <a:ext cx="4028501" cy="5593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1726E-D651-40AC-9A99-AC3599EB9FC9}">
      <dsp:nvSpPr>
        <dsp:cNvPr id="0" name=""/>
        <dsp:cNvSpPr/>
      </dsp:nvSpPr>
      <dsp:spPr>
        <a:xfrm>
          <a:off x="-4447741" y="-682121"/>
          <a:ext cx="5298672" cy="5298672"/>
        </a:xfrm>
        <a:prstGeom prst="blockArc">
          <a:avLst>
            <a:gd name="adj1" fmla="val 18900000"/>
            <a:gd name="adj2" fmla="val 2700000"/>
            <a:gd name="adj3" fmla="val 408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08598-41DB-4763-9649-841F0946500D}">
      <dsp:nvSpPr>
        <dsp:cNvPr id="0" name=""/>
        <dsp:cNvSpPr/>
      </dsp:nvSpPr>
      <dsp:spPr>
        <a:xfrm>
          <a:off x="445745" y="302478"/>
          <a:ext cx="8507229" cy="6052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43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Leverage temporal locality</a:t>
          </a:r>
        </a:p>
      </dsp:txBody>
      <dsp:txXfrm>
        <a:off x="445745" y="302478"/>
        <a:ext cx="8507229" cy="605272"/>
      </dsp:txXfrm>
    </dsp:sp>
    <dsp:sp modelId="{EBE6303D-FDAD-426B-83B2-9BEDE12AB0B4}">
      <dsp:nvSpPr>
        <dsp:cNvPr id="0" name=""/>
        <dsp:cNvSpPr/>
      </dsp:nvSpPr>
      <dsp:spPr>
        <a:xfrm>
          <a:off x="67450" y="226819"/>
          <a:ext cx="756590" cy="7565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9D37A-6B8C-43EC-8CBA-11BAFEEFB4B0}">
      <dsp:nvSpPr>
        <dsp:cNvPr id="0" name=""/>
        <dsp:cNvSpPr/>
      </dsp:nvSpPr>
      <dsp:spPr>
        <a:xfrm>
          <a:off x="792762" y="1210545"/>
          <a:ext cx="8160212" cy="605272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43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Take advantage of spatial locality</a:t>
          </a:r>
        </a:p>
      </dsp:txBody>
      <dsp:txXfrm>
        <a:off x="792762" y="1210545"/>
        <a:ext cx="8160212" cy="605272"/>
      </dsp:txXfrm>
    </dsp:sp>
    <dsp:sp modelId="{B26AAEB2-5C60-48D8-B9A3-8913606C1F78}">
      <dsp:nvSpPr>
        <dsp:cNvPr id="0" name=""/>
        <dsp:cNvSpPr/>
      </dsp:nvSpPr>
      <dsp:spPr>
        <a:xfrm>
          <a:off x="414466" y="1134886"/>
          <a:ext cx="756590" cy="7565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881C4-5A27-4592-836A-8CE99E99C470}">
      <dsp:nvSpPr>
        <dsp:cNvPr id="0" name=""/>
        <dsp:cNvSpPr/>
      </dsp:nvSpPr>
      <dsp:spPr>
        <a:xfrm>
          <a:off x="792762" y="2118611"/>
          <a:ext cx="8160212" cy="605272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43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Use the slow path-fast path approach</a:t>
          </a:r>
        </a:p>
      </dsp:txBody>
      <dsp:txXfrm>
        <a:off x="792762" y="2118611"/>
        <a:ext cx="8160212" cy="605272"/>
      </dsp:txXfrm>
    </dsp:sp>
    <dsp:sp modelId="{D1FC2093-42AA-4A83-A58D-A9C61545A0D7}">
      <dsp:nvSpPr>
        <dsp:cNvPr id="0" name=""/>
        <dsp:cNvSpPr/>
      </dsp:nvSpPr>
      <dsp:spPr>
        <a:xfrm>
          <a:off x="414466" y="2042952"/>
          <a:ext cx="756590" cy="7565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808A6-139D-46B6-9011-450D41DD3290}">
      <dsp:nvSpPr>
        <dsp:cNvPr id="0" name=""/>
        <dsp:cNvSpPr/>
      </dsp:nvSpPr>
      <dsp:spPr>
        <a:xfrm>
          <a:off x="445745" y="3026677"/>
          <a:ext cx="8507229" cy="60527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43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Simple heuristics that are well-suited to all kinds of workloads</a:t>
          </a:r>
        </a:p>
      </dsp:txBody>
      <dsp:txXfrm>
        <a:off x="445745" y="3026677"/>
        <a:ext cx="8507229" cy="605272"/>
      </dsp:txXfrm>
    </dsp:sp>
    <dsp:sp modelId="{3EF30837-1381-437D-98C4-ABB8C21F7E43}">
      <dsp:nvSpPr>
        <dsp:cNvPr id="0" name=""/>
        <dsp:cNvSpPr/>
      </dsp:nvSpPr>
      <dsp:spPr>
        <a:xfrm>
          <a:off x="67450" y="2951018"/>
          <a:ext cx="756590" cy="7565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853E8-65BE-4AD3-86F2-63937164C43C}">
      <dsp:nvSpPr>
        <dsp:cNvPr id="0" name=""/>
        <dsp:cNvSpPr/>
      </dsp:nvSpPr>
      <dsp:spPr>
        <a:xfrm>
          <a:off x="0" y="31409"/>
          <a:ext cx="10341429" cy="617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err="1"/>
            <a:t>kswapd</a:t>
          </a:r>
          <a:endParaRPr lang="en-IN" sz="2400" kern="1200"/>
        </a:p>
      </dsp:txBody>
      <dsp:txXfrm>
        <a:off x="30157" y="61566"/>
        <a:ext cx="10281115" cy="557446"/>
      </dsp:txXfrm>
    </dsp:sp>
    <dsp:sp modelId="{32D5030D-52F6-43D9-8E82-3E181ABFCCAD}">
      <dsp:nvSpPr>
        <dsp:cNvPr id="0" name=""/>
        <dsp:cNvSpPr/>
      </dsp:nvSpPr>
      <dsp:spPr>
        <a:xfrm>
          <a:off x="0" y="649169"/>
          <a:ext cx="10341429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34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400" kern="1200"/>
            <a:t>This is a </a:t>
          </a:r>
          <a:r>
            <a:rPr lang="en-IN" sz="2400" kern="1200">
              <a:solidFill>
                <a:srgbClr val="7030A0"/>
              </a:solidFill>
            </a:rPr>
            <a:t>daemon</a:t>
          </a:r>
          <a:r>
            <a:rPr lang="en-IN" sz="2400" kern="1200"/>
            <a:t> that runs </a:t>
          </a:r>
          <a:r>
            <a:rPr lang="en-IN" sz="2400" kern="1200">
              <a:solidFill>
                <a:srgbClr val="0070C0"/>
              </a:solidFill>
            </a:rPr>
            <a:t>periodically</a:t>
          </a:r>
          <a:r>
            <a:rPr lang="en-IN" sz="2400" kern="1200"/>
            <a:t>: ages and reclaims pages </a:t>
          </a:r>
        </a:p>
      </dsp:txBody>
      <dsp:txXfrm>
        <a:off x="0" y="649169"/>
        <a:ext cx="10341429" cy="546480"/>
      </dsp:txXfrm>
    </dsp:sp>
    <dsp:sp modelId="{F6E7C554-1B5E-4F40-8FE5-8EAD7EE2BA71}">
      <dsp:nvSpPr>
        <dsp:cNvPr id="0" name=""/>
        <dsp:cNvSpPr/>
      </dsp:nvSpPr>
      <dsp:spPr>
        <a:xfrm>
          <a:off x="0" y="1195650"/>
          <a:ext cx="10341429" cy="6177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Call to page allocation routines</a:t>
          </a:r>
        </a:p>
      </dsp:txBody>
      <dsp:txXfrm>
        <a:off x="30157" y="1225807"/>
        <a:ext cx="10281115" cy="557446"/>
      </dsp:txXfrm>
    </dsp:sp>
    <dsp:sp modelId="{BA19D16A-E3BE-48D0-A915-C522C0B8DD14}">
      <dsp:nvSpPr>
        <dsp:cNvPr id="0" name=""/>
        <dsp:cNvSpPr/>
      </dsp:nvSpPr>
      <dsp:spPr>
        <a:xfrm>
          <a:off x="0" y="1813410"/>
          <a:ext cx="10341429" cy="1229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34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400" kern="1200"/>
            <a:t>If there are not enough </a:t>
          </a:r>
          <a:r>
            <a:rPr lang="en-IN" sz="2400" kern="1200">
              <a:solidFill>
                <a:srgbClr val="00B050"/>
              </a:solidFill>
            </a:rPr>
            <a:t>free</a:t>
          </a:r>
          <a:r>
            <a:rPr lang="en-IN" sz="2400" kern="1200"/>
            <a:t> pages, then attempt is made at </a:t>
          </a:r>
          <a:r>
            <a:rPr lang="en-IN" sz="2400" kern="1200">
              <a:solidFill>
                <a:srgbClr val="FF0000"/>
              </a:solidFill>
            </a:rPr>
            <a:t>compaction</a:t>
          </a:r>
          <a:r>
            <a:rPr lang="en-IN" sz="2400" kern="1200"/>
            <a:t>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400" kern="1200"/>
            <a:t>All the </a:t>
          </a:r>
          <a:r>
            <a:rPr lang="en-IN" sz="2400" kern="1200">
              <a:solidFill>
                <a:srgbClr val="C00000"/>
              </a:solidFill>
            </a:rPr>
            <a:t>zones</a:t>
          </a:r>
          <a:r>
            <a:rPr lang="en-IN" sz="2400" kern="1200"/>
            <a:t> are shrunk by </a:t>
          </a:r>
          <a:r>
            <a:rPr lang="en-IN" sz="2400" kern="1200">
              <a:solidFill>
                <a:schemeClr val="accent6">
                  <a:lumMod val="75000"/>
                </a:schemeClr>
              </a:solidFill>
            </a:rPr>
            <a:t>aging</a:t>
          </a:r>
          <a:r>
            <a:rPr lang="en-IN" sz="2400" kern="1200"/>
            <a:t> and </a:t>
          </a:r>
          <a:r>
            <a:rPr lang="en-IN" sz="2400" kern="1200">
              <a:solidFill>
                <a:schemeClr val="accent5">
                  <a:lumMod val="75000"/>
                </a:schemeClr>
              </a:solidFill>
            </a:rPr>
            <a:t>reclaiming</a:t>
          </a:r>
          <a:r>
            <a:rPr lang="en-IN" sz="2400" kern="1200"/>
            <a:t> pages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400" kern="1200"/>
            <a:t>A call is made to the function </a:t>
          </a:r>
          <a:r>
            <a:rPr lang="en-IN" sz="2400" i="1" kern="1200" err="1">
              <a:solidFill>
                <a:srgbClr val="7030A0"/>
              </a:solidFill>
            </a:rPr>
            <a:t>evict_folios</a:t>
          </a:r>
          <a:endParaRPr lang="en-IN" sz="2400" i="1" kern="1200">
            <a:solidFill>
              <a:srgbClr val="7030A0"/>
            </a:solidFill>
          </a:endParaRPr>
        </a:p>
      </dsp:txBody>
      <dsp:txXfrm>
        <a:off x="0" y="1813410"/>
        <a:ext cx="10341429" cy="1229580"/>
      </dsp:txXfrm>
    </dsp:sp>
    <dsp:sp modelId="{3890AA64-867A-4BAE-97CE-460AF40EACA5}">
      <dsp:nvSpPr>
        <dsp:cNvPr id="0" name=""/>
        <dsp:cNvSpPr/>
      </dsp:nvSpPr>
      <dsp:spPr>
        <a:xfrm>
          <a:off x="0" y="3042990"/>
          <a:ext cx="10341429" cy="6177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i="0" kern="1200">
              <a:solidFill>
                <a:schemeClr val="bg1"/>
              </a:solidFill>
            </a:rPr>
            <a:t>Reclaim pages after file-based memory operations finish  </a:t>
          </a:r>
        </a:p>
      </dsp:txBody>
      <dsp:txXfrm>
        <a:off x="30157" y="3073147"/>
        <a:ext cx="10281115" cy="557446"/>
      </dsp:txXfrm>
    </dsp:sp>
    <dsp:sp modelId="{DC85ABA6-F42B-46E5-A330-B3CE1D8ABE4B}">
      <dsp:nvSpPr>
        <dsp:cNvPr id="0" name=""/>
        <dsp:cNvSpPr/>
      </dsp:nvSpPr>
      <dsp:spPr>
        <a:xfrm>
          <a:off x="0" y="3660750"/>
          <a:ext cx="10341429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34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400" i="0" kern="1200">
              <a:solidFill>
                <a:srgbClr val="0070C0"/>
              </a:solidFill>
            </a:rPr>
            <a:t>Transfer</a:t>
          </a:r>
          <a:r>
            <a:rPr lang="en-IN" sz="2400" i="0" kern="1200">
              <a:solidFill>
                <a:schemeClr val="tx1"/>
              </a:solidFill>
            </a:rPr>
            <a:t> the </a:t>
          </a:r>
          <a:r>
            <a:rPr lang="en-IN" sz="2400" i="0" kern="1200">
              <a:solidFill>
                <a:srgbClr val="C00000"/>
              </a:solidFill>
            </a:rPr>
            <a:t>contents</a:t>
          </a:r>
          <a:r>
            <a:rPr lang="en-IN" sz="2400" i="0" kern="1200">
              <a:solidFill>
                <a:schemeClr val="tx1"/>
              </a:solidFill>
            </a:rPr>
            <a:t> of buffers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400" i="0" kern="1200">
              <a:solidFill>
                <a:srgbClr val="FF0000"/>
              </a:solidFill>
            </a:rPr>
            <a:t>Read</a:t>
          </a:r>
          <a:r>
            <a:rPr lang="en-IN" sz="2400" i="0" kern="1200">
              <a:solidFill>
                <a:schemeClr val="tx1"/>
              </a:solidFill>
            </a:rPr>
            <a:t>/write files</a:t>
          </a:r>
        </a:p>
      </dsp:txBody>
      <dsp:txXfrm>
        <a:off x="0" y="3660750"/>
        <a:ext cx="10341429" cy="819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8C9AA-707B-4201-A572-BEA3BE0B85C7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9EECD-22CF-4973-9402-83B845A7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65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3FC8-4329-476C-9EC8-A9F14DD733E4}" type="datetime1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9B22-7A3F-45E4-91FA-9471A26E6A6C}" type="datetime1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04C-642A-4A4D-BD1E-EB918A850C7A}" type="datetime1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E783-E296-4D3D-B732-077FE8127C2B}" type="datetime1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0E92-B51B-4759-ADB1-82FCBBD8E90E}" type="datetime1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8861-EA73-4180-A80C-12512474FC62}" type="datetime1">
              <a:rPr lang="en-US" smtClean="0"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E8EF-0ECA-4A11-9D29-6BD8F93B7DE7}" type="datetime1">
              <a:rPr lang="en-US" smtClean="0"/>
              <a:t>4/27/2024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9707-E09C-470D-B15B-695E13907694}" type="datetime1">
              <a:rPr lang="en-US" smtClean="0"/>
              <a:t>4/27/2024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D9F5-351E-452D-B226-E0CB664AF1FE}" type="datetime1">
              <a:rPr lang="en-US" smtClean="0"/>
              <a:t>4/27/2024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85A7-67E1-423A-BB66-8B60554AB564}" type="datetime1">
              <a:rPr lang="en-US" smtClean="0"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21BC-0525-49F5-818A-580AA1D41131}" type="datetime1">
              <a:rPr lang="en-US" smtClean="0"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2E5C7-3E2C-41FD-8791-F7235151C5F8}" type="datetime1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openclipart.org/detail/121249/puzzle-by-jabernal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hyperlink" Target="https://freepngimg.com/png/49920-construction-picture-free-photo-png" TargetMode="External"/><Relationship Id="rId7" Type="http://schemas.openxmlformats.org/officeDocument/2006/relationships/diagramColors" Target="../diagrams/colors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irection-arrow-away-note-right-1014056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4.png"/><Relationship Id="rId4" Type="http://schemas.openxmlformats.org/officeDocument/2006/relationships/image" Target="../media/image1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1.xml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rrow-down-blue-direction-symbol-35170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58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!!Rectangle">
            <a:extLst>
              <a:ext uri="{FF2B5EF4-FFF2-40B4-BE49-F238E27FC236}">
                <a16:creationId xmlns:a16="http://schemas.microsoft.com/office/drawing/2014/main" id="{59C6F201-9216-493E-A634-E73ECB502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38CF2-E5F3-E2C5-A69D-FD2384EE70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1" b="2119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: Rounded Corners 10">
            <a:extLst>
              <a:ext uri="{FF2B5EF4-FFF2-40B4-BE49-F238E27FC236}">
                <a16:creationId xmlns:a16="http://schemas.microsoft.com/office/drawing/2014/main" id="{1D3A3C7D-3C2F-4809-9061-F9D2F44EC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3859952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B794C42-3DFD-4AE5-92A3-B8F3C8721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22960" y="8305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866" y="832203"/>
            <a:ext cx="3508565" cy="2584848"/>
          </a:xfrm>
        </p:spPr>
        <p:txBody>
          <a:bodyPr>
            <a:normAutofit/>
          </a:bodyPr>
          <a:lstStyle/>
          <a:p>
            <a:r>
              <a:rPr lang="en-IN" sz="4000"/>
              <a:t>Chapter 6:</a:t>
            </a:r>
            <a:br>
              <a:rPr lang="en-IN" sz="4000"/>
            </a:br>
            <a:r>
              <a:rPr lang="en-IN" sz="4000"/>
              <a:t>Memory Systems</a:t>
            </a:r>
            <a:endParaRPr lang="en-US" sz="400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576" y="3895344"/>
            <a:ext cx="3511296" cy="1773936"/>
          </a:xfrm>
        </p:spPr>
        <p:txBody>
          <a:bodyPr>
            <a:normAutofit/>
          </a:bodyPr>
          <a:lstStyle/>
          <a:p>
            <a:r>
              <a:rPr lang="en-IN" sz="3200"/>
              <a:t>Smruti R Sarangi </a:t>
            </a:r>
          </a:p>
          <a:p>
            <a:r>
              <a:rPr lang="en-IN" sz="3200"/>
              <a:t>IIT Delhi</a:t>
            </a:r>
            <a:endParaRPr lang="en-US" sz="32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EBB29-423F-EC79-6DB0-98E2AE1F7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1D5FD-53E0-D4B1-C01E-35BB844C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5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7B347-3909-8E1B-1947-E715BB889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r>
              <a:rPr lang="en-IN"/>
              <a:t>General Stack-based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A7B70-ECF8-3316-FC39-BC7DF0BA3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15200" cy="634546"/>
          </a:xfrm>
        </p:spPr>
        <p:txBody>
          <a:bodyPr/>
          <a:lstStyle/>
          <a:p>
            <a:pPr marL="0" indent="0">
              <a:buNone/>
            </a:pPr>
            <a:r>
              <a:rPr lang="en-IN"/>
              <a:t>The </a:t>
            </a:r>
            <a:r>
              <a:rPr lang="en-IN">
                <a:solidFill>
                  <a:srgbClr val="00B050"/>
                </a:solidFill>
              </a:rPr>
              <a:t>notion</a:t>
            </a:r>
            <a:r>
              <a:rPr lang="en-IN"/>
              <a:t> of the stack distance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9848C3-85ED-4ED1-9500-BCEF7DD26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3C6086-6A74-1E2D-55B3-D42D6A0B3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6F79E7-4A11-9801-0AB5-427A4A69F76D}"/>
              </a:ext>
            </a:extLst>
          </p:cNvPr>
          <p:cNvCxnSpPr>
            <a:cxnSpLocks/>
          </p:cNvCxnSpPr>
          <p:nvPr/>
        </p:nvCxnSpPr>
        <p:spPr>
          <a:xfrm>
            <a:off x="9437914" y="4996543"/>
            <a:ext cx="100148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5D0BAA2-8112-4092-CAA0-C0D9115DA7A3}"/>
              </a:ext>
            </a:extLst>
          </p:cNvPr>
          <p:cNvSpPr/>
          <p:nvPr/>
        </p:nvSpPr>
        <p:spPr>
          <a:xfrm>
            <a:off x="9448800" y="4495800"/>
            <a:ext cx="957943" cy="4789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231544-1CA8-1033-FC1A-A5CA845409B1}"/>
              </a:ext>
            </a:extLst>
          </p:cNvPr>
          <p:cNvSpPr/>
          <p:nvPr/>
        </p:nvSpPr>
        <p:spPr>
          <a:xfrm>
            <a:off x="9459687" y="4027715"/>
            <a:ext cx="936170" cy="4789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D1FA16-772A-8650-221C-B03C7766A9B1}"/>
              </a:ext>
            </a:extLst>
          </p:cNvPr>
          <p:cNvSpPr/>
          <p:nvPr/>
        </p:nvSpPr>
        <p:spPr>
          <a:xfrm>
            <a:off x="9448801" y="3543301"/>
            <a:ext cx="957943" cy="4789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6B927E-095C-5ABF-D583-23F103C504A8}"/>
              </a:ext>
            </a:extLst>
          </p:cNvPr>
          <p:cNvSpPr/>
          <p:nvPr/>
        </p:nvSpPr>
        <p:spPr>
          <a:xfrm>
            <a:off x="9459688" y="3075216"/>
            <a:ext cx="936170" cy="4789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C977C1-1834-F895-A5C3-DB5011FF5D69}"/>
              </a:ext>
            </a:extLst>
          </p:cNvPr>
          <p:cNvSpPr/>
          <p:nvPr/>
        </p:nvSpPr>
        <p:spPr>
          <a:xfrm>
            <a:off x="9459685" y="2582638"/>
            <a:ext cx="957943" cy="4789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9130D9-A943-F7AA-434E-E2059E3471A3}"/>
              </a:ext>
            </a:extLst>
          </p:cNvPr>
          <p:cNvSpPr/>
          <p:nvPr/>
        </p:nvSpPr>
        <p:spPr>
          <a:xfrm>
            <a:off x="9470572" y="2114553"/>
            <a:ext cx="925285" cy="4789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E838BC-CD00-1EC5-5256-C02C873530FC}"/>
              </a:ext>
            </a:extLst>
          </p:cNvPr>
          <p:cNvCxnSpPr>
            <a:cxnSpLocks/>
          </p:cNvCxnSpPr>
          <p:nvPr/>
        </p:nvCxnSpPr>
        <p:spPr>
          <a:xfrm>
            <a:off x="10395857" y="1233889"/>
            <a:ext cx="10886" cy="376265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9060980-4AB3-CE3F-786D-50A2A7CE877A}"/>
              </a:ext>
            </a:extLst>
          </p:cNvPr>
          <p:cNvSpPr txBox="1"/>
          <p:nvPr/>
        </p:nvSpPr>
        <p:spPr>
          <a:xfrm>
            <a:off x="925417" y="3543301"/>
            <a:ext cx="7543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IN" sz="2400">
                <a:solidFill>
                  <a:srgbClr val="7030A0"/>
                </a:solidFill>
              </a:rPr>
              <a:t>Maintain</a:t>
            </a:r>
            <a:r>
              <a:rPr lang="en-IN" sz="2400"/>
              <a:t> a stack of all pages</a:t>
            </a:r>
          </a:p>
          <a:p>
            <a:pPr marL="457200" indent="-457200">
              <a:buAutoNum type="arabicPeriod"/>
            </a:pPr>
            <a:r>
              <a:rPr lang="en-IN" sz="2400"/>
              <a:t>Whenever there is a page access, </a:t>
            </a:r>
            <a:r>
              <a:rPr lang="en-IN" sz="2400">
                <a:solidFill>
                  <a:srgbClr val="C00000"/>
                </a:solidFill>
              </a:rPr>
              <a:t>locate</a:t>
            </a:r>
            <a:r>
              <a:rPr lang="en-IN" sz="2400"/>
              <a:t> the</a:t>
            </a:r>
            <a:br>
              <a:rPr lang="en-IN" sz="2400"/>
            </a:br>
            <a:r>
              <a:rPr lang="en-IN" sz="2400">
                <a:solidFill>
                  <a:schemeClr val="accent6">
                    <a:lumMod val="75000"/>
                  </a:schemeClr>
                </a:solidFill>
              </a:rPr>
              <a:t>entry</a:t>
            </a:r>
            <a:r>
              <a:rPr lang="en-IN" sz="2400"/>
              <a:t> in the stack.</a:t>
            </a:r>
          </a:p>
          <a:p>
            <a:pPr marL="457200" indent="-457200">
              <a:buAutoNum type="arabicPeriod"/>
            </a:pPr>
            <a:r>
              <a:rPr lang="en-IN" sz="2400">
                <a:solidFill>
                  <a:srgbClr val="FF0000"/>
                </a:solidFill>
              </a:rPr>
              <a:t>Record</a:t>
            </a:r>
            <a:r>
              <a:rPr lang="en-IN" sz="2400"/>
              <a:t> the distance from the top of the stack </a:t>
            </a:r>
            <a:r>
              <a:rPr lang="en-IN" sz="2400">
                <a:sym typeface="Wingdings" panose="05000000000000000000" pitchFamily="2" charset="2"/>
              </a:rPr>
              <a:t> the </a:t>
            </a:r>
            <a:r>
              <a:rPr lang="en-IN" sz="2400">
                <a:solidFill>
                  <a:srgbClr val="0070C0"/>
                </a:solidFill>
                <a:sym typeface="Wingdings" panose="05000000000000000000" pitchFamily="2" charset="2"/>
              </a:rPr>
              <a:t>stack distance</a:t>
            </a:r>
            <a:r>
              <a:rPr lang="en-IN" sz="2400">
                <a:sym typeface="Wingdings" panose="05000000000000000000" pitchFamily="2" charset="2"/>
              </a:rPr>
              <a:t>.</a:t>
            </a:r>
            <a:endParaRPr lang="en-IN" sz="2400"/>
          </a:p>
          <a:p>
            <a:pPr marL="457200" indent="-457200">
              <a:buAutoNum type="arabicPeriod"/>
            </a:pPr>
            <a:r>
              <a:rPr lang="en-IN" sz="2400"/>
              <a:t>Bring it to the </a:t>
            </a:r>
            <a:r>
              <a:rPr lang="en-IN" sz="2400">
                <a:solidFill>
                  <a:srgbClr val="C00000"/>
                </a:solidFill>
              </a:rPr>
              <a:t>top</a:t>
            </a:r>
            <a:r>
              <a:rPr lang="en-IN" sz="2400"/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DA474D-2609-45E8-F982-0EDF67D68D4A}"/>
              </a:ext>
            </a:extLst>
          </p:cNvPr>
          <p:cNvCxnSpPr>
            <a:cxnSpLocks/>
          </p:cNvCxnSpPr>
          <p:nvPr/>
        </p:nvCxnSpPr>
        <p:spPr>
          <a:xfrm flipH="1">
            <a:off x="9437914" y="1233889"/>
            <a:ext cx="32658" cy="376265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58873A8-8637-0485-1817-458321D5F6CE}"/>
              </a:ext>
            </a:extLst>
          </p:cNvPr>
          <p:cNvSpPr/>
          <p:nvPr/>
        </p:nvSpPr>
        <p:spPr>
          <a:xfrm>
            <a:off x="925417" y="2593524"/>
            <a:ext cx="2875395" cy="6345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Hypothetically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C59A0E6-C0A9-2939-EAFE-D002DF0AE8F0}"/>
              </a:ext>
            </a:extLst>
          </p:cNvPr>
          <p:cNvSpPr/>
          <p:nvPr/>
        </p:nvSpPr>
        <p:spPr>
          <a:xfrm>
            <a:off x="8756385" y="3670487"/>
            <a:ext cx="947445" cy="23548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9E5D3D-30B5-71C2-676E-98AD45A02F43}"/>
              </a:ext>
            </a:extLst>
          </p:cNvPr>
          <p:cNvCxnSpPr>
            <a:stCxn id="14" idx="3"/>
          </p:cNvCxnSpPr>
          <p:nvPr/>
        </p:nvCxnSpPr>
        <p:spPr>
          <a:xfrm flipV="1">
            <a:off x="10406744" y="3782786"/>
            <a:ext cx="533005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A1ADAF8-4FBE-26BD-7BB9-EFA2265FBBA9}"/>
              </a:ext>
            </a:extLst>
          </p:cNvPr>
          <p:cNvCxnSpPr>
            <a:cxnSpLocks/>
          </p:cNvCxnSpPr>
          <p:nvPr/>
        </p:nvCxnSpPr>
        <p:spPr>
          <a:xfrm flipV="1">
            <a:off x="10939749" y="1912119"/>
            <a:ext cx="0" cy="18835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36E1430-BF13-7655-38FF-E18B929E2033}"/>
              </a:ext>
            </a:extLst>
          </p:cNvPr>
          <p:cNvCxnSpPr>
            <a:cxnSpLocks/>
          </p:cNvCxnSpPr>
          <p:nvPr/>
        </p:nvCxnSpPr>
        <p:spPr>
          <a:xfrm>
            <a:off x="9959248" y="1914537"/>
            <a:ext cx="969614" cy="0"/>
          </a:xfrm>
          <a:prstGeom prst="line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266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3181D-368C-DFA6-94C3-576C9E5C7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Typical Stack Distance Plot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86C285-18F5-17DE-BA0F-836C31230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5545F-E4B3-4B87-A50A-07A22C13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120" name="Chart 119">
            <a:extLst>
              <a:ext uri="{FF2B5EF4-FFF2-40B4-BE49-F238E27FC236}">
                <a16:creationId xmlns:a16="http://schemas.microsoft.com/office/drawing/2014/main" id="{78A10A11-2F5C-470B-FC96-54FFC1513D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294653"/>
              </p:ext>
            </p:extLst>
          </p:nvPr>
        </p:nvGraphicFramePr>
        <p:xfrm>
          <a:off x="1707615" y="1756598"/>
          <a:ext cx="7987229" cy="4533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C354DECF-1787-C1C8-FFE4-92351073965C}"/>
              </a:ext>
            </a:extLst>
          </p:cNvPr>
          <p:cNvSpPr/>
          <p:nvPr/>
        </p:nvSpPr>
        <p:spPr>
          <a:xfrm>
            <a:off x="7788925" y="275422"/>
            <a:ext cx="4186410" cy="13255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A heavy tailed curve. Matches a log-normal distribution (most of the time)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7C07261F-1D21-B1B8-5683-79104232D5A6}"/>
              </a:ext>
            </a:extLst>
          </p:cNvPr>
          <p:cNvSpPr/>
          <p:nvPr/>
        </p:nvSpPr>
        <p:spPr>
          <a:xfrm rot="18851234">
            <a:off x="-111220" y="2127421"/>
            <a:ext cx="2324559" cy="672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Example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2135FD-C153-5205-875C-39771EA31F1A}"/>
              </a:ext>
            </a:extLst>
          </p:cNvPr>
          <p:cNvSpPr/>
          <p:nvPr/>
        </p:nvSpPr>
        <p:spPr>
          <a:xfrm flipV="1">
            <a:off x="1480457" y="5660571"/>
            <a:ext cx="8752113" cy="146504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486317-7CC5-5581-997D-B2F20365F2C8}"/>
              </a:ext>
            </a:extLst>
          </p:cNvPr>
          <p:cNvSpPr/>
          <p:nvPr/>
        </p:nvSpPr>
        <p:spPr>
          <a:xfrm>
            <a:off x="2185729" y="1666895"/>
            <a:ext cx="227158" cy="4689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A43512-73B9-0E7A-834C-F52FFB349F0F}"/>
              </a:ext>
            </a:extLst>
          </p:cNvPr>
          <p:cNvSpPr/>
          <p:nvPr/>
        </p:nvSpPr>
        <p:spPr>
          <a:xfrm>
            <a:off x="6096000" y="2329543"/>
            <a:ext cx="31242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Representative plot</a:t>
            </a:r>
          </a:p>
        </p:txBody>
      </p:sp>
    </p:spTree>
    <p:extLst>
      <p:ext uri="{BB962C8B-B14F-4D97-AF65-F5344CB8AC3E}">
        <p14:creationId xmlns:p14="http://schemas.microsoft.com/office/powerpoint/2010/main" val="2788708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A1449-B866-76CC-7F6B-D14E0BEC8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Significance of the Stack Distance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50AEE-F691-FF9C-CB8D-5EF69FE62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57261"/>
          </a:xfrm>
        </p:spPr>
        <p:txBody>
          <a:bodyPr/>
          <a:lstStyle/>
          <a:p>
            <a:r>
              <a:rPr lang="en-IN"/>
              <a:t>It is a </a:t>
            </a:r>
            <a:r>
              <a:rPr lang="en-IN">
                <a:solidFill>
                  <a:srgbClr val="7030A0"/>
                </a:solidFill>
              </a:rPr>
              <a:t>measure</a:t>
            </a:r>
            <a:r>
              <a:rPr lang="en-IN"/>
              <a:t> of temporal locality</a:t>
            </a:r>
          </a:p>
          <a:p>
            <a:r>
              <a:rPr lang="en-IN">
                <a:solidFill>
                  <a:srgbClr val="FF0000"/>
                </a:solidFill>
              </a:rPr>
              <a:t>Higher</a:t>
            </a:r>
            <a:r>
              <a:rPr lang="en-IN"/>
              <a:t> is the stack distance, </a:t>
            </a:r>
            <a:r>
              <a:rPr lang="en-IN">
                <a:solidFill>
                  <a:srgbClr val="0070C0"/>
                </a:solidFill>
              </a:rPr>
              <a:t>lower</a:t>
            </a:r>
            <a:r>
              <a:rPr lang="en-IN"/>
              <a:t> is the temporal locality and vice versa</a:t>
            </a:r>
          </a:p>
          <a:p>
            <a:r>
              <a:rPr lang="en-IN"/>
              <a:t>The log-normal curve </a:t>
            </a:r>
            <a:r>
              <a:rPr lang="en-IN">
                <a:solidFill>
                  <a:srgbClr val="00B050"/>
                </a:solidFill>
              </a:rPr>
              <a:t>implies</a:t>
            </a:r>
            <a:r>
              <a:rPr lang="en-IN"/>
              <a:t> the following: </a:t>
            </a:r>
          </a:p>
          <a:p>
            <a:pPr lvl="1"/>
            <a:r>
              <a:rPr lang="en-IN"/>
              <a:t>There are very few </a:t>
            </a:r>
            <a:r>
              <a:rPr lang="en-IN">
                <a:solidFill>
                  <a:srgbClr val="0070C0"/>
                </a:solidFill>
              </a:rPr>
              <a:t>accesses</a:t>
            </a:r>
            <a:r>
              <a:rPr lang="en-IN"/>
              <a:t> with ultra-small stack </a:t>
            </a:r>
            <a:r>
              <a:rPr lang="en-IN">
                <a:solidFill>
                  <a:srgbClr val="7030A0"/>
                </a:solidFill>
              </a:rPr>
              <a:t>distances</a:t>
            </a:r>
          </a:p>
          <a:p>
            <a:pPr lvl="1"/>
            <a:r>
              <a:rPr lang="en-IN"/>
              <a:t>There is a </a:t>
            </a:r>
            <a:r>
              <a:rPr lang="en-IN">
                <a:solidFill>
                  <a:schemeClr val="accent6">
                    <a:lumMod val="75000"/>
                  </a:schemeClr>
                </a:solidFill>
              </a:rPr>
              <a:t>distinct</a:t>
            </a:r>
            <a:r>
              <a:rPr lang="en-IN"/>
              <a:t> peak and a </a:t>
            </a:r>
            <a:r>
              <a:rPr lang="en-IN">
                <a:solidFill>
                  <a:srgbClr val="C00000"/>
                </a:solidFill>
              </a:rPr>
              <a:t>long</a:t>
            </a:r>
            <a:r>
              <a:rPr lang="en-IN"/>
              <a:t> tail</a:t>
            </a:r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B498B-608F-FDB6-BDDE-3D18EF938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D752E-EEAB-FEE9-DBDE-D33C5AD5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5AAEB36-6BBA-ECB7-2A58-DE671439C0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1633127"/>
              </p:ext>
            </p:extLst>
          </p:nvPr>
        </p:nvGraphicFramePr>
        <p:xfrm>
          <a:off x="1509485" y="4480720"/>
          <a:ext cx="8723086" cy="1956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B4FBCC-900F-68DE-A2BD-E5061EFF4002}"/>
              </a:ext>
            </a:extLst>
          </p:cNvPr>
          <p:cNvSpPr txBox="1"/>
          <p:nvPr/>
        </p:nvSpPr>
        <p:spPr>
          <a:xfrm>
            <a:off x="3505200" y="5332615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/>
              <a:t>Easy to interpret theoretical tool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F1B62F-18EA-BCD8-5F38-0ED163A7286C}"/>
              </a:ext>
            </a:extLst>
          </p:cNvPr>
          <p:cNvSpPr txBox="1"/>
          <p:nvPr/>
        </p:nvSpPr>
        <p:spPr>
          <a:xfrm>
            <a:off x="5998029" y="5332614"/>
            <a:ext cx="2739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/>
              <a:t>Practical algorithms are hard to realize</a:t>
            </a:r>
          </a:p>
        </p:txBody>
      </p:sp>
    </p:spTree>
    <p:extLst>
      <p:ext uri="{BB962C8B-B14F-4D97-AF65-F5344CB8AC3E}">
        <p14:creationId xmlns:p14="http://schemas.microsoft.com/office/powerpoint/2010/main" val="3810103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8EA2-07FB-80CB-30C7-7FD80F175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Optimal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D29AB-5052-5AEA-357F-70439D9ED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45432"/>
          </a:xfrm>
        </p:spPr>
        <p:txBody>
          <a:bodyPr/>
          <a:lstStyle/>
          <a:p>
            <a:r>
              <a:rPr lang="en-IN"/>
              <a:t>Cost of a </a:t>
            </a:r>
            <a:r>
              <a:rPr lang="en-IN">
                <a:solidFill>
                  <a:srgbClr val="00B050"/>
                </a:solidFill>
              </a:rPr>
              <a:t>page</a:t>
            </a:r>
            <a:r>
              <a:rPr lang="en-IN"/>
              <a:t> </a:t>
            </a:r>
            <a:r>
              <a:rPr lang="en-IN">
                <a:solidFill>
                  <a:srgbClr val="C00000"/>
                </a:solidFill>
              </a:rPr>
              <a:t>replacement</a:t>
            </a:r>
            <a:r>
              <a:rPr lang="en-IN"/>
              <a:t> algorithm = Number of </a:t>
            </a:r>
            <a:r>
              <a:rPr lang="en-IN">
                <a:solidFill>
                  <a:srgbClr val="0070C0"/>
                </a:solidFill>
              </a:rPr>
              <a:t>page</a:t>
            </a:r>
            <a:r>
              <a:rPr lang="en-IN"/>
              <a:t> faults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98B17-B7F3-CDF1-EC5A-5F44F65AA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B1979-F644-C534-E393-3852B6FFD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8E4E6A-AF07-0617-4790-4A6CE4AAAFD1}"/>
              </a:ext>
            </a:extLst>
          </p:cNvPr>
          <p:cNvSpPr/>
          <p:nvPr/>
        </p:nvSpPr>
        <p:spPr>
          <a:xfrm>
            <a:off x="1480456" y="2775857"/>
            <a:ext cx="9100457" cy="16110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n-IN" sz="2400"/>
              <a:t>Order all the </a:t>
            </a:r>
            <a:r>
              <a:rPr lang="en-IN" sz="2400">
                <a:solidFill>
                  <a:srgbClr val="00B050"/>
                </a:solidFill>
              </a:rPr>
              <a:t>pages</a:t>
            </a:r>
            <a:r>
              <a:rPr lang="en-IN" sz="2400"/>
              <a:t> in increasing order of “next use” time. Assume you can </a:t>
            </a:r>
            <a:r>
              <a:rPr lang="en-IN" sz="2400">
                <a:solidFill>
                  <a:srgbClr val="7030A0"/>
                </a:solidFill>
              </a:rPr>
              <a:t>predict</a:t>
            </a:r>
            <a:r>
              <a:rPr lang="en-IN" sz="2400"/>
              <a:t> the future.</a:t>
            </a:r>
          </a:p>
          <a:p>
            <a:pPr marL="457200" indent="-457200">
              <a:buAutoNum type="arabicPeriod"/>
            </a:pPr>
            <a:r>
              <a:rPr lang="en-IN" sz="2400">
                <a:solidFill>
                  <a:schemeClr val="accent6">
                    <a:lumMod val="75000"/>
                  </a:schemeClr>
                </a:solidFill>
              </a:rPr>
              <a:t>Replace</a:t>
            </a:r>
            <a:r>
              <a:rPr lang="en-IN" sz="2400"/>
              <a:t> the page that will be accessed the </a:t>
            </a:r>
            <a:r>
              <a:rPr lang="en-IN" sz="2400">
                <a:solidFill>
                  <a:srgbClr val="FF0000"/>
                </a:solidFill>
              </a:rPr>
              <a:t>last</a:t>
            </a:r>
            <a:r>
              <a:rPr lang="en-IN" sz="2400"/>
              <a:t>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CBD5D8C-6F5F-B7E3-57A6-24319D984044}"/>
              </a:ext>
            </a:extLst>
          </p:cNvPr>
          <p:cNvSpPr/>
          <p:nvPr/>
        </p:nvSpPr>
        <p:spPr>
          <a:xfrm>
            <a:off x="3548743" y="2516754"/>
            <a:ext cx="4419599" cy="518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Hypothetical Optimal Algorithm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6BD02A2-545F-170F-A61C-1B215C277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108" y="4691744"/>
            <a:ext cx="836695" cy="836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2EB1BD-1359-CED9-2E35-0FFAA3775193}"/>
              </a:ext>
            </a:extLst>
          </p:cNvPr>
          <p:cNvSpPr txBox="1"/>
          <p:nvPr/>
        </p:nvSpPr>
        <p:spPr>
          <a:xfrm>
            <a:off x="2002971" y="4881987"/>
            <a:ext cx="935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/>
              <a:t>Use the same </a:t>
            </a:r>
            <a:r>
              <a:rPr lang="en-IN" sz="2400">
                <a:solidFill>
                  <a:srgbClr val="7030A0"/>
                </a:solidFill>
              </a:rPr>
              <a:t>contradiction-based</a:t>
            </a:r>
            <a:r>
              <a:rPr lang="en-IN" sz="2400"/>
              <a:t> technique to prove </a:t>
            </a:r>
            <a:r>
              <a:rPr lang="en-IN" sz="2400">
                <a:solidFill>
                  <a:srgbClr val="00B050"/>
                </a:solidFill>
              </a:rPr>
              <a:t>optimality</a:t>
            </a:r>
            <a:r>
              <a:rPr lang="en-IN" sz="2400"/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E37D081-75FA-D9AC-02A1-13A0393132EE}"/>
              </a:ext>
            </a:extLst>
          </p:cNvPr>
          <p:cNvSpPr/>
          <p:nvPr/>
        </p:nvSpPr>
        <p:spPr>
          <a:xfrm>
            <a:off x="2471057" y="5528439"/>
            <a:ext cx="6945086" cy="827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This is a stack-based algorithm. The replacement is done based on the stack distance.</a:t>
            </a:r>
          </a:p>
        </p:txBody>
      </p:sp>
    </p:spTree>
    <p:extLst>
      <p:ext uri="{BB962C8B-B14F-4D97-AF65-F5344CB8AC3E}">
        <p14:creationId xmlns:p14="http://schemas.microsoft.com/office/powerpoint/2010/main" val="1458873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FEA4C-2668-CD63-6B3F-123B2FB35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r>
              <a:rPr lang="en-IN"/>
              <a:t>The LRU (Least Recently Used)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1B9CA-3B27-9DD1-9F3D-08FF5E9DD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1907"/>
            <a:ext cx="10515600" cy="2906485"/>
          </a:xfrm>
        </p:spPr>
        <p:txBody>
          <a:bodyPr/>
          <a:lstStyle/>
          <a:p>
            <a:r>
              <a:rPr lang="en-IN">
                <a:solidFill>
                  <a:srgbClr val="0070C0"/>
                </a:solidFill>
              </a:rPr>
              <a:t>Tag</a:t>
            </a:r>
            <a:r>
              <a:rPr lang="en-IN"/>
              <a:t> each </a:t>
            </a:r>
            <a:r>
              <a:rPr lang="en-IN">
                <a:solidFill>
                  <a:srgbClr val="00B050"/>
                </a:solidFill>
              </a:rPr>
              <a:t>page</a:t>
            </a:r>
            <a:r>
              <a:rPr lang="en-IN"/>
              <a:t> (in the memory) with the last time that it was accessed.</a:t>
            </a:r>
          </a:p>
          <a:p>
            <a:r>
              <a:rPr lang="en-IN"/>
              <a:t>Augment each </a:t>
            </a:r>
            <a:r>
              <a:rPr lang="en-IN">
                <a:solidFill>
                  <a:srgbClr val="FF0000"/>
                </a:solidFill>
              </a:rPr>
              <a:t>entry</a:t>
            </a:r>
            <a:r>
              <a:rPr lang="en-IN"/>
              <a:t> in the page table with a timestamp.</a:t>
            </a:r>
          </a:p>
          <a:p>
            <a:r>
              <a:rPr lang="en-IN"/>
              <a:t>Choose the </a:t>
            </a:r>
            <a:r>
              <a:rPr lang="en-IN">
                <a:solidFill>
                  <a:srgbClr val="00B050"/>
                </a:solidFill>
              </a:rPr>
              <a:t>page</a:t>
            </a:r>
            <a:r>
              <a:rPr lang="en-IN"/>
              <a:t> whose last access time is the </a:t>
            </a:r>
            <a:r>
              <a:rPr lang="en-IN">
                <a:solidFill>
                  <a:srgbClr val="0070C0"/>
                </a:solidFill>
              </a:rPr>
              <a:t>earliest</a:t>
            </a:r>
          </a:p>
          <a:p>
            <a:r>
              <a:rPr lang="en-IN"/>
              <a:t>Let us assume that the past is a </a:t>
            </a:r>
            <a:r>
              <a:rPr lang="en-IN">
                <a:solidFill>
                  <a:schemeClr val="accent6">
                    <a:lumMod val="75000"/>
                  </a:schemeClr>
                </a:solidFill>
              </a:rPr>
              <a:t>good predictor </a:t>
            </a:r>
            <a:r>
              <a:rPr lang="en-IN"/>
              <a:t>of the future.</a:t>
            </a:r>
          </a:p>
          <a:p>
            <a:r>
              <a:rPr lang="en-IN"/>
              <a:t>These algorithms come with many </a:t>
            </a:r>
            <a:r>
              <a:rPr lang="en-IN">
                <a:solidFill>
                  <a:srgbClr val="FF0000"/>
                </a:solidFill>
              </a:rPr>
              <a:t>theoretical</a:t>
            </a:r>
            <a:r>
              <a:rPr lang="en-IN"/>
              <a:t> guarantees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403D1-69D7-7B7F-82C6-E81D9D688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8F724-451D-35CC-6E08-99ABA3E07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EA2252-0664-1809-0CF4-C6DE34364BE0}"/>
              </a:ext>
            </a:extLst>
          </p:cNvPr>
          <p:cNvSpPr/>
          <p:nvPr/>
        </p:nvSpPr>
        <p:spPr>
          <a:xfrm>
            <a:off x="8153400" y="1513114"/>
            <a:ext cx="3733800" cy="8708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/>
              <a:t>Impractical !!!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9E8343-8323-3DDC-3A69-0AA04A119B87}"/>
              </a:ext>
            </a:extLst>
          </p:cNvPr>
          <p:cNvSpPr/>
          <p:nvPr/>
        </p:nvSpPr>
        <p:spPr>
          <a:xfrm>
            <a:off x="2775857" y="5551714"/>
            <a:ext cx="6106886" cy="804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Every memory access cannot increment a counter. The overheads are prohibitive.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D62F469-4ABE-4373-7F9B-9591806250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1433050" y="5409179"/>
            <a:ext cx="1384522" cy="138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53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829FD-2B7C-B663-AF50-48D38FE6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Such Stack-based Algorithms can be made Practical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2AC1B-8442-4CEC-8352-13302A236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991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7030A0"/>
                </a:solidFill>
                <a:cs typeface="Calibri"/>
              </a:rPr>
              <a:t>Order</a:t>
            </a:r>
            <a:r>
              <a:rPr lang="en-US">
                <a:cs typeface="Calibri"/>
              </a:rPr>
              <a:t> all the physical pages (frames) in memory in some order (maybe </a:t>
            </a:r>
            <a:r>
              <a:rPr lang="en-US">
                <a:solidFill>
                  <a:srgbClr val="00B050"/>
                </a:solidFill>
                <a:cs typeface="Calibri"/>
              </a:rPr>
              <a:t>FIFO</a:t>
            </a:r>
            <a:r>
              <a:rPr lang="en-US">
                <a:cs typeface="Calibri"/>
              </a:rPr>
              <a:t> order)</a:t>
            </a:r>
          </a:p>
          <a:p>
            <a:r>
              <a:rPr lang="en-US">
                <a:solidFill>
                  <a:srgbClr val="00B050"/>
                </a:solidFill>
                <a:cs typeface="Calibri"/>
              </a:rPr>
              <a:t>Leverage</a:t>
            </a:r>
            <a:r>
              <a:rPr lang="en-US">
                <a:cs typeface="Calibri"/>
              </a:rPr>
              <a:t> their protection bits. Mark them “no access”. </a:t>
            </a:r>
            <a:r>
              <a:rPr lang="en-US">
                <a:solidFill>
                  <a:srgbClr val="0070C0"/>
                </a:solidFill>
                <a:cs typeface="Calibri"/>
              </a:rPr>
              <a:t>Access bit = 0</a:t>
            </a:r>
          </a:p>
          <a:p>
            <a:r>
              <a:rPr lang="en-US">
                <a:cs typeface="Calibri"/>
              </a:rPr>
              <a:t>When we </a:t>
            </a:r>
            <a:r>
              <a:rPr lang="en-US">
                <a:solidFill>
                  <a:srgbClr val="FF0000"/>
                </a:solidFill>
                <a:cs typeface="Calibri"/>
              </a:rPr>
              <a:t>access</a:t>
            </a:r>
            <a:r>
              <a:rPr lang="en-US">
                <a:cs typeface="Calibri"/>
              </a:rPr>
              <a:t> a page with its </a:t>
            </a:r>
            <a:r>
              <a:rPr lang="en-US">
                <a:solidFill>
                  <a:srgbClr val="0070C0"/>
                </a:solidFill>
                <a:cs typeface="Calibri"/>
              </a:rPr>
              <a:t>access</a:t>
            </a:r>
            <a:r>
              <a:rPr lang="en-US">
                <a:cs typeface="Calibri"/>
              </a:rPr>
              <a:t> bit set to 0, there is a fault</a:t>
            </a:r>
          </a:p>
          <a:p>
            <a:pPr lvl="1"/>
            <a:r>
              <a:rPr lang="en-US">
                <a:solidFill>
                  <a:srgbClr val="C00000"/>
                </a:solidFill>
                <a:cs typeface="Calibri"/>
              </a:rPr>
              <a:t>Set</a:t>
            </a:r>
            <a:r>
              <a:rPr lang="en-US">
                <a:cs typeface="Calibri"/>
              </a:rPr>
              <a:t> it to 1</a:t>
            </a:r>
          </a:p>
          <a:p>
            <a:r>
              <a:rPr lang="en-US">
                <a:solidFill>
                  <a:srgbClr val="0070C0"/>
                </a:solidFill>
                <a:cs typeface="Calibri"/>
              </a:rPr>
              <a:t>Periodically</a:t>
            </a:r>
            <a:r>
              <a:rPr lang="en-US">
                <a:cs typeface="Calibri"/>
              </a:rPr>
              <a:t>, set all access bits to 0 </a:t>
            </a:r>
          </a:p>
          <a:p>
            <a:r>
              <a:rPr lang="en-US">
                <a:cs typeface="Calibri"/>
              </a:rPr>
              <a:t>OR, </a:t>
            </a:r>
            <a:r>
              <a:rPr lang="en-US">
                <a:solidFill>
                  <a:srgbClr val="C00000"/>
                </a:solidFill>
                <a:cs typeface="Calibri"/>
              </a:rPr>
              <a:t>alternatively</a:t>
            </a:r>
            <a:r>
              <a:rPr lang="en-US">
                <a:cs typeface="Calibri"/>
              </a:rPr>
              <a:t> record the time that it was set from 0 </a:t>
            </a:r>
            <a:r>
              <a:rPr lang="en-US">
                <a:cs typeface="Calibri"/>
                <a:sym typeface="Wingdings" panose="05000000000000000000" pitchFamily="2" charset="2"/>
              </a:rPr>
              <a:t> 1. Reset it to 0 only if a certain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cs typeface="Calibri"/>
                <a:sym typeface="Wingdings" panose="05000000000000000000" pitchFamily="2" charset="2"/>
              </a:rPr>
              <a:t>duration</a:t>
            </a:r>
            <a:r>
              <a:rPr lang="en-US">
                <a:cs typeface="Calibri"/>
                <a:sym typeface="Wingdings" panose="05000000000000000000" pitchFamily="2" charset="2"/>
              </a:rPr>
              <a:t> has been exceeded.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4F498-DD3F-7A28-53EB-0456F668A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0FA63-70B5-BB03-3AC0-004CFE767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61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D5E93-D382-8F72-8342-207C14295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2" y="89411"/>
            <a:ext cx="10515600" cy="1325563"/>
          </a:xfrm>
        </p:spPr>
        <p:txBody>
          <a:bodyPr/>
          <a:lstStyle/>
          <a:p>
            <a:r>
              <a:rPr lang="en-IN" err="1"/>
              <a:t>WS_Clock</a:t>
            </a:r>
            <a:r>
              <a:rPr lang="en-IN"/>
              <a:t> Page Replacement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15510-3B98-18DF-897D-8BE7BD988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529" y="4274165"/>
            <a:ext cx="11004931" cy="2013864"/>
          </a:xfrm>
        </p:spPr>
        <p:txBody>
          <a:bodyPr>
            <a:normAutofit fontScale="92500"/>
          </a:bodyPr>
          <a:lstStyle/>
          <a:p>
            <a:r>
              <a:rPr lang="en-IN"/>
              <a:t>A </a:t>
            </a:r>
            <a:r>
              <a:rPr lang="en-IN">
                <a:solidFill>
                  <a:srgbClr val="0070C0"/>
                </a:solidFill>
              </a:rPr>
              <a:t>pointer</a:t>
            </a:r>
            <a:r>
              <a:rPr lang="en-IN"/>
              <a:t> (like the </a:t>
            </a:r>
            <a:r>
              <a:rPr lang="en-IN">
                <a:solidFill>
                  <a:srgbClr val="C00000"/>
                </a:solidFill>
              </a:rPr>
              <a:t>minute</a:t>
            </a:r>
            <a:r>
              <a:rPr lang="en-IN"/>
              <a:t> hand of a clock) </a:t>
            </a:r>
            <a:r>
              <a:rPr lang="en-IN">
                <a:solidFill>
                  <a:srgbClr val="00B050"/>
                </a:solidFill>
              </a:rPr>
              <a:t>points</a:t>
            </a:r>
            <a:r>
              <a:rPr lang="en-IN"/>
              <a:t> to a physical page</a:t>
            </a:r>
          </a:p>
          <a:p>
            <a:r>
              <a:rPr lang="en-IN">
                <a:solidFill>
                  <a:srgbClr val="00B050"/>
                </a:solidFill>
              </a:rPr>
              <a:t>If</a:t>
            </a:r>
            <a:r>
              <a:rPr lang="en-IN"/>
              <a:t> its (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access bit = 1</a:t>
            </a:r>
            <a:r>
              <a:rPr lang="en-IN"/>
              <a:t>) set it to 0</a:t>
            </a:r>
          </a:p>
          <a:p>
            <a:r>
              <a:rPr lang="en-IN"/>
              <a:t>Otherwise, </a:t>
            </a:r>
            <a:r>
              <a:rPr lang="en-IN">
                <a:solidFill>
                  <a:srgbClr val="FF0000"/>
                </a:solidFill>
              </a:rPr>
              <a:t>replace</a:t>
            </a:r>
            <a:r>
              <a:rPr lang="en-IN"/>
              <a:t> it</a:t>
            </a:r>
          </a:p>
          <a:p>
            <a:r>
              <a:rPr lang="en-IN"/>
              <a:t>Next time, start the </a:t>
            </a:r>
            <a:r>
              <a:rPr lang="en-IN">
                <a:solidFill>
                  <a:srgbClr val="00B050"/>
                </a:solidFill>
              </a:rPr>
              <a:t>pointer</a:t>
            </a:r>
            <a:r>
              <a:rPr lang="en-IN"/>
              <a:t> from the </a:t>
            </a:r>
            <a:r>
              <a:rPr lang="en-IN">
                <a:solidFill>
                  <a:srgbClr val="7030A0"/>
                </a:solidFill>
              </a:rPr>
              <a:t>same</a:t>
            </a:r>
            <a:r>
              <a:rPr lang="en-IN"/>
              <a:t> point and 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wraparound</a:t>
            </a:r>
            <a:r>
              <a:rPr lang="en-IN"/>
              <a:t> at the end</a:t>
            </a:r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B8F9B-600A-D1D8-6F6B-1AA2F00AB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6B51D-3DE1-B7EE-EDB2-348227BD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0685734-8FA3-B788-8962-D2AE0A0C30F3}"/>
              </a:ext>
            </a:extLst>
          </p:cNvPr>
          <p:cNvGrpSpPr/>
          <p:nvPr/>
        </p:nvGrpSpPr>
        <p:grpSpPr>
          <a:xfrm>
            <a:off x="941613" y="1205626"/>
            <a:ext cx="10308773" cy="3321697"/>
            <a:chOff x="1850571" y="974271"/>
            <a:chExt cx="10308773" cy="33216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0917DE-0517-E591-E474-F824E0195E4E}"/>
                </a:ext>
              </a:extLst>
            </p:cNvPr>
            <p:cNvSpPr/>
            <p:nvPr/>
          </p:nvSpPr>
          <p:spPr>
            <a:xfrm>
              <a:off x="2362200" y="1690688"/>
              <a:ext cx="859971" cy="6966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BE11D4-B54D-6077-000A-BE97FC92BB0A}"/>
                </a:ext>
              </a:extLst>
            </p:cNvPr>
            <p:cNvSpPr/>
            <p:nvPr/>
          </p:nvSpPr>
          <p:spPr>
            <a:xfrm>
              <a:off x="3946071" y="1690688"/>
              <a:ext cx="859971" cy="69668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91E0F3E-7A85-0DBD-2668-7FD058A6743F}"/>
                </a:ext>
              </a:extLst>
            </p:cNvPr>
            <p:cNvCxnSpPr>
              <a:cxnSpLocks/>
              <a:stCxn id="6" idx="3"/>
              <a:endCxn id="7" idx="1"/>
            </p:cNvCxnSpPr>
            <p:nvPr/>
          </p:nvCxnSpPr>
          <p:spPr>
            <a:xfrm>
              <a:off x="3222171" y="2039031"/>
              <a:ext cx="7239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35FCC9F-506E-B33C-5C96-7BD5C2E2BB5C}"/>
                </a:ext>
              </a:extLst>
            </p:cNvPr>
            <p:cNvCxnSpPr>
              <a:cxnSpLocks/>
            </p:cNvCxnSpPr>
            <p:nvPr/>
          </p:nvCxnSpPr>
          <p:spPr>
            <a:xfrm>
              <a:off x="4806042" y="2039030"/>
              <a:ext cx="7239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8A6F43-C050-EBCA-FADC-230A6BD7DD9A}"/>
                </a:ext>
              </a:extLst>
            </p:cNvPr>
            <p:cNvSpPr/>
            <p:nvPr/>
          </p:nvSpPr>
          <p:spPr>
            <a:xfrm>
              <a:off x="5529942" y="1700668"/>
              <a:ext cx="859971" cy="69668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6025171-D0C3-D35C-0FAD-5F51B39A5769}"/>
                </a:ext>
              </a:extLst>
            </p:cNvPr>
            <p:cNvCxnSpPr>
              <a:cxnSpLocks/>
            </p:cNvCxnSpPr>
            <p:nvPr/>
          </p:nvCxnSpPr>
          <p:spPr>
            <a:xfrm>
              <a:off x="6389913" y="2024741"/>
              <a:ext cx="7239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D69F2D-BE7F-21CA-9E1C-2829DA6E4BDB}"/>
                </a:ext>
              </a:extLst>
            </p:cNvPr>
            <p:cNvSpPr/>
            <p:nvPr/>
          </p:nvSpPr>
          <p:spPr>
            <a:xfrm>
              <a:off x="7113813" y="1686379"/>
              <a:ext cx="859971" cy="6966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10A58DA-9258-E307-DCA3-C6330B4EDEE1}"/>
                </a:ext>
              </a:extLst>
            </p:cNvPr>
            <p:cNvCxnSpPr>
              <a:cxnSpLocks/>
            </p:cNvCxnSpPr>
            <p:nvPr/>
          </p:nvCxnSpPr>
          <p:spPr>
            <a:xfrm>
              <a:off x="7973784" y="2024741"/>
              <a:ext cx="7239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CBABCD-BA77-A8B2-811A-4C149E1913DE}"/>
                </a:ext>
              </a:extLst>
            </p:cNvPr>
            <p:cNvSpPr/>
            <p:nvPr/>
          </p:nvSpPr>
          <p:spPr>
            <a:xfrm>
              <a:off x="8697684" y="1686379"/>
              <a:ext cx="859971" cy="6966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E288E43-C656-AE04-86E8-D6F958B74DDD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9557655" y="2034722"/>
              <a:ext cx="391888" cy="929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A981BCC-0199-10DE-FB94-5B36CF5CEF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49543" y="2049010"/>
              <a:ext cx="0" cy="161312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26DE8BB-62BE-0EA9-BED4-896D31C4C661}"/>
                </a:ext>
              </a:extLst>
            </p:cNvPr>
            <p:cNvCxnSpPr>
              <a:cxnSpLocks/>
            </p:cNvCxnSpPr>
            <p:nvPr/>
          </p:nvCxnSpPr>
          <p:spPr>
            <a:xfrm>
              <a:off x="1850571" y="3662138"/>
              <a:ext cx="8098972" cy="2267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97B8DDE-9DA7-A534-338F-F101BDE10F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50571" y="2007055"/>
              <a:ext cx="0" cy="165508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EDA3AA6-AED0-864E-3CDB-6EEEACCB970B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 flipV="1">
              <a:off x="1850571" y="2039031"/>
              <a:ext cx="511629" cy="499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B4E38CB5-9369-C0A1-F2B0-2AB8792CAAED}"/>
                </a:ext>
              </a:extLst>
            </p:cNvPr>
            <p:cNvSpPr/>
            <p:nvPr/>
          </p:nvSpPr>
          <p:spPr>
            <a:xfrm>
              <a:off x="10417630" y="1072243"/>
              <a:ext cx="1741714" cy="696685"/>
            </a:xfrm>
            <a:prstGeom prst="wedgeRoundRectCallout">
              <a:avLst>
                <a:gd name="adj1" fmla="val -101238"/>
                <a:gd name="adj2" fmla="val 65625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000"/>
                <a:t>Access bit = 0</a:t>
              </a:r>
            </a:p>
          </p:txBody>
        </p:sp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2F5816F7-C93B-AECF-87C9-D704543ED0AD}"/>
                </a:ext>
              </a:extLst>
            </p:cNvPr>
            <p:cNvSpPr/>
            <p:nvPr/>
          </p:nvSpPr>
          <p:spPr>
            <a:xfrm>
              <a:off x="6901541" y="974271"/>
              <a:ext cx="1741714" cy="696685"/>
            </a:xfrm>
            <a:prstGeom prst="wedgeRoundRectCallout">
              <a:avLst>
                <a:gd name="adj1" fmla="val -101238"/>
                <a:gd name="adj2" fmla="val 65625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000"/>
                <a:t>Access bit = 1</a:t>
              </a:r>
            </a:p>
          </p:txBody>
        </p:sp>
        <p:sp>
          <p:nvSpPr>
            <p:cNvPr id="24" name="Partial Circle 23">
              <a:extLst>
                <a:ext uri="{FF2B5EF4-FFF2-40B4-BE49-F238E27FC236}">
                  <a16:creationId xmlns:a16="http://schemas.microsoft.com/office/drawing/2014/main" id="{9FAF1816-9E56-9A47-329F-F130AD061C36}"/>
                </a:ext>
              </a:extLst>
            </p:cNvPr>
            <p:cNvSpPr/>
            <p:nvPr/>
          </p:nvSpPr>
          <p:spPr>
            <a:xfrm rot="5400000">
              <a:off x="5460861" y="2982967"/>
              <a:ext cx="998130" cy="1352157"/>
            </a:xfrm>
            <a:prstGeom prst="pie">
              <a:avLst>
                <a:gd name="adj1" fmla="val 5361818"/>
                <a:gd name="adj2" fmla="val 16199871"/>
              </a:avLst>
            </a:prstGeom>
            <a:solidFill>
              <a:srgbClr val="C000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err="1">
                <a:solidFill>
                  <a:schemeClr val="tx1"/>
                </a:solidFill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E8A283-0192-15EB-02F6-2FC0E91A2A36}"/>
                </a:ext>
              </a:extLst>
            </p:cNvPr>
            <p:cNvGrpSpPr/>
            <p:nvPr/>
          </p:nvGrpSpPr>
          <p:grpSpPr>
            <a:xfrm rot="18372949">
              <a:off x="4976937" y="2106383"/>
              <a:ext cx="382112" cy="1538508"/>
              <a:chOff x="3826331" y="2898314"/>
              <a:chExt cx="382112" cy="1538508"/>
            </a:xfrm>
          </p:grpSpPr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6B3DBDE4-80E3-D587-7B20-A1510CF9E27F}"/>
                  </a:ext>
                </a:extLst>
              </p:cNvPr>
              <p:cNvSpPr/>
              <p:nvPr/>
            </p:nvSpPr>
            <p:spPr>
              <a:xfrm>
                <a:off x="3826331" y="2898314"/>
                <a:ext cx="382112" cy="360149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sz="2000" err="1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F6B34A8-F247-58B9-BF6C-09288A51651B}"/>
                  </a:ext>
                </a:extLst>
              </p:cNvPr>
              <p:cNvSpPr/>
              <p:nvPr/>
            </p:nvSpPr>
            <p:spPr>
              <a:xfrm>
                <a:off x="3946071" y="3258463"/>
                <a:ext cx="137973" cy="117835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sz="2000" err="1"/>
              </a:p>
            </p:txBody>
          </p:sp>
        </p:grp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73758D3C-1E22-CF04-206F-AA9D237F97E5}"/>
                </a:ext>
              </a:extLst>
            </p:cNvPr>
            <p:cNvSpPr/>
            <p:nvPr/>
          </p:nvSpPr>
          <p:spPr>
            <a:xfrm rot="14768183">
              <a:off x="4953773" y="3171784"/>
              <a:ext cx="1166062" cy="1082305"/>
            </a:xfrm>
            <a:prstGeom prst="arc">
              <a:avLst>
                <a:gd name="adj1" fmla="val 18643389"/>
                <a:gd name="adj2" fmla="val 21245154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EA5E282B-D7E5-F47B-F7A6-66681FB3107B}"/>
                </a:ext>
              </a:extLst>
            </p:cNvPr>
            <p:cNvSpPr/>
            <p:nvPr/>
          </p:nvSpPr>
          <p:spPr>
            <a:xfrm rot="19284065">
              <a:off x="5286433" y="2887848"/>
              <a:ext cx="1166062" cy="1082305"/>
            </a:xfrm>
            <a:prstGeom prst="arc">
              <a:avLst>
                <a:gd name="adj1" fmla="val 16566883"/>
                <a:gd name="adj2" fmla="val 21245154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938308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D5E93-D382-8F72-8342-207C14295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2" y="1275"/>
            <a:ext cx="10515600" cy="1325563"/>
          </a:xfrm>
        </p:spPr>
        <p:txBody>
          <a:bodyPr/>
          <a:lstStyle/>
          <a:p>
            <a:r>
              <a:rPr lang="en-IN" err="1"/>
              <a:t>WS_Clock</a:t>
            </a:r>
            <a:r>
              <a:rPr lang="en-IN"/>
              <a:t> based Second Chance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B8F9B-600A-D1D8-6F6B-1AA2F00AB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6B51D-3DE1-B7EE-EDB2-348227BD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0685734-8FA3-B788-8962-D2AE0A0C30F3}"/>
              </a:ext>
            </a:extLst>
          </p:cNvPr>
          <p:cNvGrpSpPr/>
          <p:nvPr/>
        </p:nvGrpSpPr>
        <p:grpSpPr>
          <a:xfrm>
            <a:off x="871844" y="1031426"/>
            <a:ext cx="10308773" cy="3321697"/>
            <a:chOff x="1850571" y="974271"/>
            <a:chExt cx="10308773" cy="33216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0917DE-0517-E591-E474-F824E0195E4E}"/>
                </a:ext>
              </a:extLst>
            </p:cNvPr>
            <p:cNvSpPr/>
            <p:nvPr/>
          </p:nvSpPr>
          <p:spPr>
            <a:xfrm>
              <a:off x="2362200" y="1690688"/>
              <a:ext cx="859971" cy="6966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BE11D4-B54D-6077-000A-BE97FC92BB0A}"/>
                </a:ext>
              </a:extLst>
            </p:cNvPr>
            <p:cNvSpPr/>
            <p:nvPr/>
          </p:nvSpPr>
          <p:spPr>
            <a:xfrm>
              <a:off x="3946071" y="1690688"/>
              <a:ext cx="859971" cy="69668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91E0F3E-7A85-0DBD-2668-7FD058A6743F}"/>
                </a:ext>
              </a:extLst>
            </p:cNvPr>
            <p:cNvCxnSpPr>
              <a:cxnSpLocks/>
              <a:stCxn id="6" idx="3"/>
              <a:endCxn id="7" idx="1"/>
            </p:cNvCxnSpPr>
            <p:nvPr/>
          </p:nvCxnSpPr>
          <p:spPr>
            <a:xfrm>
              <a:off x="3222171" y="2039031"/>
              <a:ext cx="7239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35FCC9F-506E-B33C-5C96-7BD5C2E2BB5C}"/>
                </a:ext>
              </a:extLst>
            </p:cNvPr>
            <p:cNvCxnSpPr>
              <a:cxnSpLocks/>
            </p:cNvCxnSpPr>
            <p:nvPr/>
          </p:nvCxnSpPr>
          <p:spPr>
            <a:xfrm>
              <a:off x="4806042" y="2039030"/>
              <a:ext cx="7239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8A6F43-C050-EBCA-FADC-230A6BD7DD9A}"/>
                </a:ext>
              </a:extLst>
            </p:cNvPr>
            <p:cNvSpPr/>
            <p:nvPr/>
          </p:nvSpPr>
          <p:spPr>
            <a:xfrm>
              <a:off x="5529942" y="1700668"/>
              <a:ext cx="859971" cy="69668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6025171-D0C3-D35C-0FAD-5F51B39A5769}"/>
                </a:ext>
              </a:extLst>
            </p:cNvPr>
            <p:cNvCxnSpPr>
              <a:cxnSpLocks/>
            </p:cNvCxnSpPr>
            <p:nvPr/>
          </p:nvCxnSpPr>
          <p:spPr>
            <a:xfrm>
              <a:off x="6389913" y="2024741"/>
              <a:ext cx="7239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D69F2D-BE7F-21CA-9E1C-2829DA6E4BDB}"/>
                </a:ext>
              </a:extLst>
            </p:cNvPr>
            <p:cNvSpPr/>
            <p:nvPr/>
          </p:nvSpPr>
          <p:spPr>
            <a:xfrm>
              <a:off x="7113813" y="1686379"/>
              <a:ext cx="859971" cy="6966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10A58DA-9258-E307-DCA3-C6330B4EDEE1}"/>
                </a:ext>
              </a:extLst>
            </p:cNvPr>
            <p:cNvCxnSpPr>
              <a:cxnSpLocks/>
            </p:cNvCxnSpPr>
            <p:nvPr/>
          </p:nvCxnSpPr>
          <p:spPr>
            <a:xfrm>
              <a:off x="7973784" y="2024741"/>
              <a:ext cx="7239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CBABCD-BA77-A8B2-811A-4C149E1913DE}"/>
                </a:ext>
              </a:extLst>
            </p:cNvPr>
            <p:cNvSpPr/>
            <p:nvPr/>
          </p:nvSpPr>
          <p:spPr>
            <a:xfrm>
              <a:off x="8697684" y="1686379"/>
              <a:ext cx="859971" cy="6966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E288E43-C656-AE04-86E8-D6F958B74DDD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9557655" y="2034722"/>
              <a:ext cx="391888" cy="929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A981BCC-0199-10DE-FB94-5B36CF5CEF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49543" y="2049010"/>
              <a:ext cx="0" cy="161312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26DE8BB-62BE-0EA9-BED4-896D31C4C661}"/>
                </a:ext>
              </a:extLst>
            </p:cNvPr>
            <p:cNvCxnSpPr>
              <a:cxnSpLocks/>
            </p:cNvCxnSpPr>
            <p:nvPr/>
          </p:nvCxnSpPr>
          <p:spPr>
            <a:xfrm>
              <a:off x="1850571" y="3662138"/>
              <a:ext cx="8098972" cy="2267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97B8DDE-9DA7-A534-338F-F101BDE10F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50571" y="2007055"/>
              <a:ext cx="0" cy="165508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EDA3AA6-AED0-864E-3CDB-6EEEACCB970B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 flipV="1">
              <a:off x="1850571" y="2039031"/>
              <a:ext cx="511629" cy="499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B4E38CB5-9369-C0A1-F2B0-2AB8792CAAED}"/>
                </a:ext>
              </a:extLst>
            </p:cNvPr>
            <p:cNvSpPr/>
            <p:nvPr/>
          </p:nvSpPr>
          <p:spPr>
            <a:xfrm>
              <a:off x="10417630" y="1072243"/>
              <a:ext cx="1741714" cy="696685"/>
            </a:xfrm>
            <a:prstGeom prst="wedgeRoundRectCallout">
              <a:avLst>
                <a:gd name="adj1" fmla="val -101238"/>
                <a:gd name="adj2" fmla="val 65625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000"/>
                <a:t>Access bit = 0</a:t>
              </a:r>
            </a:p>
          </p:txBody>
        </p:sp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2F5816F7-C93B-AECF-87C9-D704543ED0AD}"/>
                </a:ext>
              </a:extLst>
            </p:cNvPr>
            <p:cNvSpPr/>
            <p:nvPr/>
          </p:nvSpPr>
          <p:spPr>
            <a:xfrm>
              <a:off x="6901541" y="974271"/>
              <a:ext cx="1741714" cy="696685"/>
            </a:xfrm>
            <a:prstGeom prst="wedgeRoundRectCallout">
              <a:avLst>
                <a:gd name="adj1" fmla="val -101238"/>
                <a:gd name="adj2" fmla="val 65625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000"/>
                <a:t>Access bit = 1</a:t>
              </a:r>
            </a:p>
          </p:txBody>
        </p:sp>
        <p:sp>
          <p:nvSpPr>
            <p:cNvPr id="24" name="Partial Circle 23">
              <a:extLst>
                <a:ext uri="{FF2B5EF4-FFF2-40B4-BE49-F238E27FC236}">
                  <a16:creationId xmlns:a16="http://schemas.microsoft.com/office/drawing/2014/main" id="{9FAF1816-9E56-9A47-329F-F130AD061C36}"/>
                </a:ext>
              </a:extLst>
            </p:cNvPr>
            <p:cNvSpPr/>
            <p:nvPr/>
          </p:nvSpPr>
          <p:spPr>
            <a:xfrm rot="5400000">
              <a:off x="5460861" y="2982967"/>
              <a:ext cx="998130" cy="1352157"/>
            </a:xfrm>
            <a:prstGeom prst="pie">
              <a:avLst>
                <a:gd name="adj1" fmla="val 5361818"/>
                <a:gd name="adj2" fmla="val 16199871"/>
              </a:avLst>
            </a:prstGeom>
            <a:solidFill>
              <a:srgbClr val="C000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err="1">
                <a:solidFill>
                  <a:schemeClr val="tx1"/>
                </a:solidFill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E8A283-0192-15EB-02F6-2FC0E91A2A36}"/>
                </a:ext>
              </a:extLst>
            </p:cNvPr>
            <p:cNvGrpSpPr/>
            <p:nvPr/>
          </p:nvGrpSpPr>
          <p:grpSpPr>
            <a:xfrm rot="18372949">
              <a:off x="4976937" y="2106383"/>
              <a:ext cx="382112" cy="1538508"/>
              <a:chOff x="3826331" y="2898314"/>
              <a:chExt cx="382112" cy="1538508"/>
            </a:xfrm>
          </p:grpSpPr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6B3DBDE4-80E3-D587-7B20-A1510CF9E27F}"/>
                  </a:ext>
                </a:extLst>
              </p:cNvPr>
              <p:cNvSpPr/>
              <p:nvPr/>
            </p:nvSpPr>
            <p:spPr>
              <a:xfrm>
                <a:off x="3826331" y="2898314"/>
                <a:ext cx="382112" cy="360149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sz="2000" err="1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F6B34A8-F247-58B9-BF6C-09288A51651B}"/>
                  </a:ext>
                </a:extLst>
              </p:cNvPr>
              <p:cNvSpPr/>
              <p:nvPr/>
            </p:nvSpPr>
            <p:spPr>
              <a:xfrm>
                <a:off x="3946071" y="3258463"/>
                <a:ext cx="137973" cy="117835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sz="2000" err="1"/>
              </a:p>
            </p:txBody>
          </p:sp>
        </p:grp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73758D3C-1E22-CF04-206F-AA9D237F97E5}"/>
                </a:ext>
              </a:extLst>
            </p:cNvPr>
            <p:cNvSpPr/>
            <p:nvPr/>
          </p:nvSpPr>
          <p:spPr>
            <a:xfrm rot="14768183">
              <a:off x="4953773" y="3171784"/>
              <a:ext cx="1166062" cy="1082305"/>
            </a:xfrm>
            <a:prstGeom prst="arc">
              <a:avLst>
                <a:gd name="adj1" fmla="val 18643389"/>
                <a:gd name="adj2" fmla="val 21245154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EA5E282B-D7E5-F47B-F7A6-66681FB3107B}"/>
                </a:ext>
              </a:extLst>
            </p:cNvPr>
            <p:cNvSpPr/>
            <p:nvPr/>
          </p:nvSpPr>
          <p:spPr>
            <a:xfrm rot="19284065">
              <a:off x="5286433" y="2887848"/>
              <a:ext cx="1166062" cy="1082305"/>
            </a:xfrm>
            <a:prstGeom prst="arc">
              <a:avLst>
                <a:gd name="adj1" fmla="val 16566883"/>
                <a:gd name="adj2" fmla="val 21245154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7D6BB8B5-AFF4-A67F-34F1-451B6E91D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447128"/>
              </p:ext>
            </p:extLst>
          </p:nvPr>
        </p:nvGraphicFramePr>
        <p:xfrm>
          <a:off x="503944" y="3792823"/>
          <a:ext cx="10360113" cy="3017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52547">
                  <a:extLst>
                    <a:ext uri="{9D8B030D-6E8A-4147-A177-3AD203B41FA5}">
                      <a16:colId xmlns:a16="http://schemas.microsoft.com/office/drawing/2014/main" val="239044460"/>
                    </a:ext>
                  </a:extLst>
                </a:gridCol>
                <a:gridCol w="1531344">
                  <a:extLst>
                    <a:ext uri="{9D8B030D-6E8A-4147-A177-3AD203B41FA5}">
                      <a16:colId xmlns:a16="http://schemas.microsoft.com/office/drawing/2014/main" val="3448127494"/>
                    </a:ext>
                  </a:extLst>
                </a:gridCol>
                <a:gridCol w="6676222">
                  <a:extLst>
                    <a:ext uri="{9D8B030D-6E8A-4147-A177-3AD203B41FA5}">
                      <a16:colId xmlns:a16="http://schemas.microsoft.com/office/drawing/2014/main" val="1653144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&lt;Access bit,</a:t>
                      </a:r>
                      <a:br>
                        <a:rPr lang="en-IN" sz="2400"/>
                      </a:br>
                      <a:r>
                        <a:rPr lang="en-IN" sz="2400"/>
                        <a:t> Modified bit&gt;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New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239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&lt;0, 0&gt;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&lt;0, 0&gt;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Go ahead and replace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610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&lt;0, 1&gt;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&lt;0, 0&gt;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Schedule a write-back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335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&lt;1, 0&gt;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&lt;0, 0&gt;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Move forward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188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&lt;1, 1&gt;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&lt;1, 0&gt;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Frequently used frame; move forward. Schedule a write-back.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327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579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B8201-4A4F-81C9-7DB7-787B200AA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FIFO and the </a:t>
            </a:r>
            <a:r>
              <a:rPr lang="en-IN" err="1"/>
              <a:t>Belady’s</a:t>
            </a:r>
            <a:r>
              <a:rPr lang="en-IN"/>
              <a:t> Anomaly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4A15E-FC19-8597-1EED-2C27ADC83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E7606-6662-795F-D442-D07B2E406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4D5B7A-D19B-9C34-63B3-316730DD89F0}"/>
              </a:ext>
            </a:extLst>
          </p:cNvPr>
          <p:cNvSpPr/>
          <p:nvPr/>
        </p:nvSpPr>
        <p:spPr>
          <a:xfrm>
            <a:off x="1002536" y="1690688"/>
            <a:ext cx="4263528" cy="8652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Consider the FIFO page replacement algorithm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FBD8990-BF51-7204-4B51-EB1BA02F11C2}"/>
              </a:ext>
            </a:extLst>
          </p:cNvPr>
          <p:cNvSpPr/>
          <p:nvPr/>
        </p:nvSpPr>
        <p:spPr>
          <a:xfrm>
            <a:off x="44063" y="2944271"/>
            <a:ext cx="1534105" cy="969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Access sequence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3F3123-FD41-D856-4A89-19EB912C4636}"/>
              </a:ext>
            </a:extLst>
          </p:cNvPr>
          <p:cNvSpPr/>
          <p:nvPr/>
        </p:nvSpPr>
        <p:spPr>
          <a:xfrm>
            <a:off x="1689254" y="3002111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0DFAAB-9A6B-6486-46EF-DB10E28780F9}"/>
              </a:ext>
            </a:extLst>
          </p:cNvPr>
          <p:cNvSpPr/>
          <p:nvPr/>
        </p:nvSpPr>
        <p:spPr>
          <a:xfrm>
            <a:off x="2552243" y="3002110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88B69B-232F-E5FA-769A-3B246E935EA3}"/>
              </a:ext>
            </a:extLst>
          </p:cNvPr>
          <p:cNvSpPr/>
          <p:nvPr/>
        </p:nvSpPr>
        <p:spPr>
          <a:xfrm>
            <a:off x="3378509" y="3002109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0F53EF-750C-FBAB-C077-414DE62AA64E}"/>
              </a:ext>
            </a:extLst>
          </p:cNvPr>
          <p:cNvSpPr/>
          <p:nvPr/>
        </p:nvSpPr>
        <p:spPr>
          <a:xfrm>
            <a:off x="4241498" y="3002108"/>
            <a:ext cx="951120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B30B6-2A9D-A76C-488F-B322EFE8AF53}"/>
              </a:ext>
            </a:extLst>
          </p:cNvPr>
          <p:cNvSpPr/>
          <p:nvPr/>
        </p:nvSpPr>
        <p:spPr>
          <a:xfrm>
            <a:off x="5056747" y="3002108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B1F84F-653B-4BB1-4331-8296DF47DD58}"/>
              </a:ext>
            </a:extLst>
          </p:cNvPr>
          <p:cNvSpPr/>
          <p:nvPr/>
        </p:nvSpPr>
        <p:spPr>
          <a:xfrm>
            <a:off x="5919736" y="3002107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0BC5B1-06A6-30F8-6E74-66D8EA567B4D}"/>
              </a:ext>
            </a:extLst>
          </p:cNvPr>
          <p:cNvSpPr/>
          <p:nvPr/>
        </p:nvSpPr>
        <p:spPr>
          <a:xfrm>
            <a:off x="6746002" y="3002106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3954AE-583B-A135-ACC2-56FC1CC0658C}"/>
              </a:ext>
            </a:extLst>
          </p:cNvPr>
          <p:cNvSpPr/>
          <p:nvPr/>
        </p:nvSpPr>
        <p:spPr>
          <a:xfrm>
            <a:off x="7608991" y="3002105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894624-ECC2-6FD8-FD56-A419DCCBA879}"/>
              </a:ext>
            </a:extLst>
          </p:cNvPr>
          <p:cNvSpPr/>
          <p:nvPr/>
        </p:nvSpPr>
        <p:spPr>
          <a:xfrm>
            <a:off x="8450858" y="3002104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2A99DD-4955-9EB3-0339-35B795E7C25C}"/>
              </a:ext>
            </a:extLst>
          </p:cNvPr>
          <p:cNvSpPr/>
          <p:nvPr/>
        </p:nvSpPr>
        <p:spPr>
          <a:xfrm>
            <a:off x="9277124" y="3002103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DAB215-064A-2E17-546F-2EE2F3A36FF7}"/>
              </a:ext>
            </a:extLst>
          </p:cNvPr>
          <p:cNvSpPr/>
          <p:nvPr/>
        </p:nvSpPr>
        <p:spPr>
          <a:xfrm>
            <a:off x="10103390" y="3002102"/>
            <a:ext cx="951120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06A410-B853-E780-4DDA-7B53991D9E89}"/>
              </a:ext>
            </a:extLst>
          </p:cNvPr>
          <p:cNvSpPr/>
          <p:nvPr/>
        </p:nvSpPr>
        <p:spPr>
          <a:xfrm>
            <a:off x="10955364" y="3002102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21D7A1-3300-C763-F3CB-68CBF95F93DE}"/>
              </a:ext>
            </a:extLst>
          </p:cNvPr>
          <p:cNvSpPr txBox="1"/>
          <p:nvPr/>
        </p:nvSpPr>
        <p:spPr>
          <a:xfrm>
            <a:off x="7909767" y="704740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/>
              <a:t>[1]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E62C7E-7099-EDAC-10DF-00ACF2A873D1}"/>
              </a:ext>
            </a:extLst>
          </p:cNvPr>
          <p:cNvSpPr txBox="1"/>
          <p:nvPr/>
        </p:nvSpPr>
        <p:spPr>
          <a:xfrm>
            <a:off x="1951367" y="3635035"/>
            <a:ext cx="353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  <a:r>
              <a:rPr lang="en-IN" sz="2400"/>
              <a:t>1</a:t>
            </a:r>
            <a:endParaRPr lang="en-IN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77D759-1B0E-6BD4-045A-5E031623A493}"/>
              </a:ext>
            </a:extLst>
          </p:cNvPr>
          <p:cNvSpPr txBox="1"/>
          <p:nvPr/>
        </p:nvSpPr>
        <p:spPr>
          <a:xfrm>
            <a:off x="2854512" y="3646187"/>
            <a:ext cx="353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  <a:endParaRPr lang="en-IN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274446-1A45-C1A3-7911-5CDDA54C514B}"/>
              </a:ext>
            </a:extLst>
          </p:cNvPr>
          <p:cNvSpPr txBox="1"/>
          <p:nvPr/>
        </p:nvSpPr>
        <p:spPr>
          <a:xfrm>
            <a:off x="3689964" y="3651321"/>
            <a:ext cx="353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  <a:endParaRPr lang="en-IN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F57642-D9B1-1935-4BE2-B0303A00A13D}"/>
              </a:ext>
            </a:extLst>
          </p:cNvPr>
          <p:cNvSpPr txBox="1"/>
          <p:nvPr/>
        </p:nvSpPr>
        <p:spPr>
          <a:xfrm>
            <a:off x="4567987" y="3635035"/>
            <a:ext cx="3539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4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  <a:endParaRPr lang="en-IN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8E4E54-8B3A-0112-EBD7-2B3CC3C35DFF}"/>
              </a:ext>
            </a:extLst>
          </p:cNvPr>
          <p:cNvSpPr txBox="1"/>
          <p:nvPr/>
        </p:nvSpPr>
        <p:spPr>
          <a:xfrm>
            <a:off x="5360856" y="3648945"/>
            <a:ext cx="3539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4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  <a:endParaRPr lang="en-IN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32240BD-74B5-6E1E-C336-E4071465E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99" y="2518900"/>
            <a:ext cx="909256" cy="91009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4265780-5F86-48DC-A836-67A7D0C89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163" y="2561201"/>
            <a:ext cx="909256" cy="9100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878A954-46BE-8C29-5FCB-559E1B302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810" y="2537407"/>
            <a:ext cx="909256" cy="91009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E07D5AD-3365-83D1-7FF4-5C5D0BC54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848" y="2561200"/>
            <a:ext cx="909256" cy="91009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3F0DCDE-15B6-EE2C-1451-0811A361E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048" y="2537407"/>
            <a:ext cx="715979" cy="68129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054C777-B520-F89B-4895-5DFEE0911801}"/>
              </a:ext>
            </a:extLst>
          </p:cNvPr>
          <p:cNvSpPr txBox="1"/>
          <p:nvPr/>
        </p:nvSpPr>
        <p:spPr>
          <a:xfrm>
            <a:off x="6187122" y="3648945"/>
            <a:ext cx="3539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4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  <a:endParaRPr lang="en-IN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6023FA8-2CBE-5C7E-02B1-00F7AA957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958" y="2547819"/>
            <a:ext cx="715979" cy="68129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00E37A9-D467-237D-F162-0012D67F1D77}"/>
              </a:ext>
            </a:extLst>
          </p:cNvPr>
          <p:cNvSpPr txBox="1"/>
          <p:nvPr/>
        </p:nvSpPr>
        <p:spPr>
          <a:xfrm>
            <a:off x="7069174" y="3635035"/>
            <a:ext cx="3539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5</a:t>
            </a:r>
          </a:p>
          <a:p>
            <a:r>
              <a:rPr lang="en-IN" sz="2400"/>
              <a:t>4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2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C6C2D4E-BD87-FDF3-7A2D-893405FFC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051" y="2537406"/>
            <a:ext cx="909256" cy="91009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F87D4B4-57A7-93E8-659E-BFE21E5ECCE9}"/>
              </a:ext>
            </a:extLst>
          </p:cNvPr>
          <p:cNvSpPr txBox="1"/>
          <p:nvPr/>
        </p:nvSpPr>
        <p:spPr>
          <a:xfrm>
            <a:off x="7886369" y="3635034"/>
            <a:ext cx="353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1</a:t>
            </a:r>
          </a:p>
          <a:p>
            <a:r>
              <a:rPr lang="en-IN" sz="2400"/>
              <a:t>5</a:t>
            </a:r>
          </a:p>
          <a:p>
            <a:r>
              <a:rPr lang="en-IN" sz="2400"/>
              <a:t>4</a:t>
            </a:r>
          </a:p>
          <a:p>
            <a:r>
              <a:rPr lang="en-IN" sz="2400"/>
              <a:t>3</a:t>
            </a:r>
          </a:p>
          <a:p>
            <a:endParaRPr lang="en-IN" sz="240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8CDE079-894E-5A0F-BA80-E1B353FC6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252" y="2565344"/>
            <a:ext cx="909256" cy="91009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C57828F-B618-85BF-7D5C-74B532DF5AE1}"/>
              </a:ext>
            </a:extLst>
          </p:cNvPr>
          <p:cNvSpPr txBox="1"/>
          <p:nvPr/>
        </p:nvSpPr>
        <p:spPr>
          <a:xfrm>
            <a:off x="8712279" y="3627947"/>
            <a:ext cx="353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</a:p>
          <a:p>
            <a:r>
              <a:rPr lang="en-IN" sz="2400"/>
              <a:t>5</a:t>
            </a:r>
          </a:p>
          <a:p>
            <a:r>
              <a:rPr lang="en-IN" sz="2400"/>
              <a:t>4</a:t>
            </a:r>
          </a:p>
          <a:p>
            <a:endParaRPr lang="en-IN" sz="240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9EAD442-54D3-C337-C4DD-6A811349D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963" y="2538325"/>
            <a:ext cx="909256" cy="910099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3B9E628-806F-F085-0858-CA23A116D2B7}"/>
              </a:ext>
            </a:extLst>
          </p:cNvPr>
          <p:cNvSpPr txBox="1"/>
          <p:nvPr/>
        </p:nvSpPr>
        <p:spPr>
          <a:xfrm>
            <a:off x="9554146" y="3646187"/>
            <a:ext cx="353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</a:p>
          <a:p>
            <a:r>
              <a:rPr lang="en-IN" sz="2400"/>
              <a:t>5</a:t>
            </a:r>
          </a:p>
          <a:p>
            <a:endParaRPr lang="en-IN" sz="24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81965A-33C4-BBED-0D73-3DBD94E132A4}"/>
              </a:ext>
            </a:extLst>
          </p:cNvPr>
          <p:cNvSpPr txBox="1"/>
          <p:nvPr/>
        </p:nvSpPr>
        <p:spPr>
          <a:xfrm>
            <a:off x="10368733" y="3627946"/>
            <a:ext cx="353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4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</a:p>
          <a:p>
            <a:endParaRPr lang="en-IN" sz="2400"/>
          </a:p>
          <a:p>
            <a:endParaRPr lang="en-IN" sz="240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0887D3-7DE1-1A7C-7819-4A8E0A7D0BBE}"/>
              </a:ext>
            </a:extLst>
          </p:cNvPr>
          <p:cNvSpPr txBox="1"/>
          <p:nvPr/>
        </p:nvSpPr>
        <p:spPr>
          <a:xfrm>
            <a:off x="11183320" y="3627945"/>
            <a:ext cx="353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5</a:t>
            </a:r>
          </a:p>
          <a:p>
            <a:r>
              <a:rPr lang="en-IN" sz="2400"/>
              <a:t>4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2</a:t>
            </a:r>
          </a:p>
          <a:p>
            <a:endParaRPr lang="en-IN" sz="2400"/>
          </a:p>
          <a:p>
            <a:endParaRPr lang="en-IN" sz="240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2F370BD-385F-0C35-3754-D4D3A3DAD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993" y="2547052"/>
            <a:ext cx="909256" cy="91009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0F62E51-215C-F13E-B71C-FDB0B48F9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3660" y="2547052"/>
            <a:ext cx="909256" cy="91009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27168F0-E9F0-C6D7-4235-46C496389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309" y="2518899"/>
            <a:ext cx="909256" cy="910099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F992C869-3ACC-7E97-0F2D-D2C800B20FE2}"/>
              </a:ext>
            </a:extLst>
          </p:cNvPr>
          <p:cNvSpPr/>
          <p:nvPr/>
        </p:nvSpPr>
        <p:spPr>
          <a:xfrm>
            <a:off x="179459" y="5465771"/>
            <a:ext cx="2912607" cy="651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4 frames</a:t>
            </a:r>
          </a:p>
        </p:txBody>
      </p:sp>
      <p:sp>
        <p:nvSpPr>
          <p:cNvPr id="57" name="Explosion: 8 Points 56">
            <a:extLst>
              <a:ext uri="{FF2B5EF4-FFF2-40B4-BE49-F238E27FC236}">
                <a16:creationId xmlns:a16="http://schemas.microsoft.com/office/drawing/2014/main" id="{C01221E9-8253-2283-7A53-ED505497FC88}"/>
              </a:ext>
            </a:extLst>
          </p:cNvPr>
          <p:cNvSpPr/>
          <p:nvPr/>
        </p:nvSpPr>
        <p:spPr>
          <a:xfrm>
            <a:off x="9042664" y="1254923"/>
            <a:ext cx="2678258" cy="1465243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10 faults</a:t>
            </a:r>
          </a:p>
        </p:txBody>
      </p:sp>
    </p:spTree>
    <p:extLst>
      <p:ext uri="{BB962C8B-B14F-4D97-AF65-F5344CB8AC3E}">
        <p14:creationId xmlns:p14="http://schemas.microsoft.com/office/powerpoint/2010/main" val="542136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B8201-4A4F-81C9-7DB7-787B200A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973"/>
            <a:ext cx="10515600" cy="1325563"/>
          </a:xfrm>
        </p:spPr>
        <p:txBody>
          <a:bodyPr/>
          <a:lstStyle/>
          <a:p>
            <a:r>
              <a:rPr lang="en-IN"/>
              <a:t>FIFO and the </a:t>
            </a:r>
            <a:r>
              <a:rPr lang="en-IN" err="1"/>
              <a:t>Belady’s</a:t>
            </a:r>
            <a:r>
              <a:rPr lang="en-IN"/>
              <a:t> Anomaly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4A15E-FC19-8597-1EED-2C27ADC83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E7606-6662-795F-D442-D07B2E406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4D5B7A-D19B-9C34-63B3-316730DD89F0}"/>
              </a:ext>
            </a:extLst>
          </p:cNvPr>
          <p:cNvSpPr/>
          <p:nvPr/>
        </p:nvSpPr>
        <p:spPr>
          <a:xfrm>
            <a:off x="1002536" y="1690688"/>
            <a:ext cx="4263528" cy="8652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Consider the FIFO page replacement algorithm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FBD8990-BF51-7204-4B51-EB1BA02F11C2}"/>
              </a:ext>
            </a:extLst>
          </p:cNvPr>
          <p:cNvSpPr/>
          <p:nvPr/>
        </p:nvSpPr>
        <p:spPr>
          <a:xfrm>
            <a:off x="44063" y="2944271"/>
            <a:ext cx="1534105" cy="969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Access sequence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3F3123-FD41-D856-4A89-19EB912C4636}"/>
              </a:ext>
            </a:extLst>
          </p:cNvPr>
          <p:cNvSpPr/>
          <p:nvPr/>
        </p:nvSpPr>
        <p:spPr>
          <a:xfrm>
            <a:off x="1689254" y="3002111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0DFAAB-9A6B-6486-46EF-DB10E28780F9}"/>
              </a:ext>
            </a:extLst>
          </p:cNvPr>
          <p:cNvSpPr/>
          <p:nvPr/>
        </p:nvSpPr>
        <p:spPr>
          <a:xfrm>
            <a:off x="2552243" y="3002110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88B69B-232F-E5FA-769A-3B246E935EA3}"/>
              </a:ext>
            </a:extLst>
          </p:cNvPr>
          <p:cNvSpPr/>
          <p:nvPr/>
        </p:nvSpPr>
        <p:spPr>
          <a:xfrm>
            <a:off x="3378509" y="3002109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0F53EF-750C-FBAB-C077-414DE62AA64E}"/>
              </a:ext>
            </a:extLst>
          </p:cNvPr>
          <p:cNvSpPr/>
          <p:nvPr/>
        </p:nvSpPr>
        <p:spPr>
          <a:xfrm>
            <a:off x="4241498" y="3002108"/>
            <a:ext cx="951120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B30B6-2A9D-A76C-488F-B322EFE8AF53}"/>
              </a:ext>
            </a:extLst>
          </p:cNvPr>
          <p:cNvSpPr/>
          <p:nvPr/>
        </p:nvSpPr>
        <p:spPr>
          <a:xfrm>
            <a:off x="5056747" y="3002108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B1F84F-653B-4BB1-4331-8296DF47DD58}"/>
              </a:ext>
            </a:extLst>
          </p:cNvPr>
          <p:cNvSpPr/>
          <p:nvPr/>
        </p:nvSpPr>
        <p:spPr>
          <a:xfrm>
            <a:off x="5919736" y="3002107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0BC5B1-06A6-30F8-6E74-66D8EA567B4D}"/>
              </a:ext>
            </a:extLst>
          </p:cNvPr>
          <p:cNvSpPr/>
          <p:nvPr/>
        </p:nvSpPr>
        <p:spPr>
          <a:xfrm>
            <a:off x="6746002" y="3002106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3954AE-583B-A135-ACC2-56FC1CC0658C}"/>
              </a:ext>
            </a:extLst>
          </p:cNvPr>
          <p:cNvSpPr/>
          <p:nvPr/>
        </p:nvSpPr>
        <p:spPr>
          <a:xfrm>
            <a:off x="7608991" y="3002105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894624-ECC2-6FD8-FD56-A419DCCBA879}"/>
              </a:ext>
            </a:extLst>
          </p:cNvPr>
          <p:cNvSpPr/>
          <p:nvPr/>
        </p:nvSpPr>
        <p:spPr>
          <a:xfrm>
            <a:off x="8450858" y="3002104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2A99DD-4955-9EB3-0339-35B795E7C25C}"/>
              </a:ext>
            </a:extLst>
          </p:cNvPr>
          <p:cNvSpPr/>
          <p:nvPr/>
        </p:nvSpPr>
        <p:spPr>
          <a:xfrm>
            <a:off x="9277124" y="3002103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DAB215-064A-2E17-546F-2EE2F3A36FF7}"/>
              </a:ext>
            </a:extLst>
          </p:cNvPr>
          <p:cNvSpPr/>
          <p:nvPr/>
        </p:nvSpPr>
        <p:spPr>
          <a:xfrm>
            <a:off x="10103390" y="3002102"/>
            <a:ext cx="951120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06A410-B853-E780-4DDA-7B53991D9E89}"/>
              </a:ext>
            </a:extLst>
          </p:cNvPr>
          <p:cNvSpPr/>
          <p:nvPr/>
        </p:nvSpPr>
        <p:spPr>
          <a:xfrm>
            <a:off x="10955364" y="3002102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E62C7E-7099-EDAC-10DF-00ACF2A873D1}"/>
              </a:ext>
            </a:extLst>
          </p:cNvPr>
          <p:cNvSpPr txBox="1"/>
          <p:nvPr/>
        </p:nvSpPr>
        <p:spPr>
          <a:xfrm>
            <a:off x="1951367" y="3635035"/>
            <a:ext cx="353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  <a:r>
              <a:rPr lang="en-IN" sz="2400"/>
              <a:t>1</a:t>
            </a:r>
            <a:endParaRPr lang="en-IN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77D759-1B0E-6BD4-045A-5E031623A493}"/>
              </a:ext>
            </a:extLst>
          </p:cNvPr>
          <p:cNvSpPr txBox="1"/>
          <p:nvPr/>
        </p:nvSpPr>
        <p:spPr>
          <a:xfrm>
            <a:off x="2854512" y="3646187"/>
            <a:ext cx="353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  <a:endParaRPr lang="en-IN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274446-1A45-C1A3-7911-5CDDA54C514B}"/>
              </a:ext>
            </a:extLst>
          </p:cNvPr>
          <p:cNvSpPr txBox="1"/>
          <p:nvPr/>
        </p:nvSpPr>
        <p:spPr>
          <a:xfrm>
            <a:off x="3689964" y="3651321"/>
            <a:ext cx="353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  <a:endParaRPr lang="en-IN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F57642-D9B1-1935-4BE2-B0303A00A13D}"/>
              </a:ext>
            </a:extLst>
          </p:cNvPr>
          <p:cNvSpPr txBox="1"/>
          <p:nvPr/>
        </p:nvSpPr>
        <p:spPr>
          <a:xfrm>
            <a:off x="4567987" y="3635035"/>
            <a:ext cx="353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4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2</a:t>
            </a:r>
          </a:p>
          <a:p>
            <a:endParaRPr lang="en-IN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8E4E54-8B3A-0112-EBD7-2B3CC3C35DFF}"/>
              </a:ext>
            </a:extLst>
          </p:cNvPr>
          <p:cNvSpPr txBox="1"/>
          <p:nvPr/>
        </p:nvSpPr>
        <p:spPr>
          <a:xfrm>
            <a:off x="5360856" y="3648945"/>
            <a:ext cx="353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1</a:t>
            </a:r>
          </a:p>
          <a:p>
            <a:r>
              <a:rPr lang="en-IN" sz="2400"/>
              <a:t>4</a:t>
            </a:r>
          </a:p>
          <a:p>
            <a:r>
              <a:rPr lang="en-IN" sz="2400"/>
              <a:t>3</a:t>
            </a:r>
          </a:p>
          <a:p>
            <a:endParaRPr lang="en-IN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32240BD-74B5-6E1E-C336-E4071465E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99" y="2518900"/>
            <a:ext cx="909256" cy="91009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4265780-5F86-48DC-A836-67A7D0C89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163" y="2561201"/>
            <a:ext cx="909256" cy="9100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878A954-46BE-8C29-5FCB-559E1B302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810" y="2537407"/>
            <a:ext cx="909256" cy="91009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E07D5AD-3365-83D1-7FF4-5C5D0BC54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848" y="2561200"/>
            <a:ext cx="909256" cy="91009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054C777-B520-F89B-4895-5DFEE0911801}"/>
              </a:ext>
            </a:extLst>
          </p:cNvPr>
          <p:cNvSpPr txBox="1"/>
          <p:nvPr/>
        </p:nvSpPr>
        <p:spPr>
          <a:xfrm>
            <a:off x="6187122" y="3648945"/>
            <a:ext cx="353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</a:p>
          <a:p>
            <a:r>
              <a:rPr lang="en-IN" sz="2400"/>
              <a:t>4</a:t>
            </a:r>
          </a:p>
          <a:p>
            <a:endParaRPr lang="en-IN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00E37A9-D467-237D-F162-0012D67F1D77}"/>
              </a:ext>
            </a:extLst>
          </p:cNvPr>
          <p:cNvSpPr txBox="1"/>
          <p:nvPr/>
        </p:nvSpPr>
        <p:spPr>
          <a:xfrm>
            <a:off x="7069174" y="3635035"/>
            <a:ext cx="3539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5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</a:p>
          <a:p>
            <a:endParaRPr lang="en-IN" sz="240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C6C2D4E-BD87-FDF3-7A2D-893405FFC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051" y="2537406"/>
            <a:ext cx="909256" cy="91009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F87D4B4-57A7-93E8-659E-BFE21E5ECCE9}"/>
              </a:ext>
            </a:extLst>
          </p:cNvPr>
          <p:cNvSpPr txBox="1"/>
          <p:nvPr/>
        </p:nvSpPr>
        <p:spPr>
          <a:xfrm>
            <a:off x="7886369" y="3635034"/>
            <a:ext cx="353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5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</a:p>
          <a:p>
            <a:endParaRPr lang="en-IN" sz="2400"/>
          </a:p>
          <a:p>
            <a:endParaRPr lang="en-IN" sz="24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C57828F-B618-85BF-7D5C-74B532DF5AE1}"/>
              </a:ext>
            </a:extLst>
          </p:cNvPr>
          <p:cNvSpPr txBox="1"/>
          <p:nvPr/>
        </p:nvSpPr>
        <p:spPr>
          <a:xfrm>
            <a:off x="8712279" y="3627945"/>
            <a:ext cx="353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5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</a:p>
          <a:p>
            <a:endParaRPr lang="en-IN" sz="2400"/>
          </a:p>
          <a:p>
            <a:endParaRPr lang="en-IN" sz="24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3B9E628-806F-F085-0858-CA23A116D2B7}"/>
              </a:ext>
            </a:extLst>
          </p:cNvPr>
          <p:cNvSpPr txBox="1"/>
          <p:nvPr/>
        </p:nvSpPr>
        <p:spPr>
          <a:xfrm>
            <a:off x="9554146" y="3646187"/>
            <a:ext cx="353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5</a:t>
            </a:r>
          </a:p>
          <a:p>
            <a:r>
              <a:rPr lang="en-IN" sz="2400"/>
              <a:t>2</a:t>
            </a:r>
          </a:p>
          <a:p>
            <a:endParaRPr lang="en-IN" sz="2400"/>
          </a:p>
          <a:p>
            <a:endParaRPr lang="en-IN" sz="24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81965A-33C4-BBED-0D73-3DBD94E132A4}"/>
              </a:ext>
            </a:extLst>
          </p:cNvPr>
          <p:cNvSpPr txBox="1"/>
          <p:nvPr/>
        </p:nvSpPr>
        <p:spPr>
          <a:xfrm>
            <a:off x="10368733" y="3627946"/>
            <a:ext cx="353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4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5</a:t>
            </a:r>
          </a:p>
          <a:p>
            <a:endParaRPr lang="en-IN" sz="2400"/>
          </a:p>
          <a:p>
            <a:endParaRPr lang="en-IN" sz="2400"/>
          </a:p>
          <a:p>
            <a:endParaRPr lang="en-IN" sz="240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0887D3-7DE1-1A7C-7819-4A8E0A7D0BBE}"/>
              </a:ext>
            </a:extLst>
          </p:cNvPr>
          <p:cNvSpPr txBox="1"/>
          <p:nvPr/>
        </p:nvSpPr>
        <p:spPr>
          <a:xfrm>
            <a:off x="11183320" y="3627945"/>
            <a:ext cx="353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4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5</a:t>
            </a:r>
          </a:p>
          <a:p>
            <a:endParaRPr lang="en-IN" sz="2400"/>
          </a:p>
          <a:p>
            <a:endParaRPr lang="en-IN" sz="2400"/>
          </a:p>
          <a:p>
            <a:endParaRPr lang="en-IN" sz="240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2F370BD-385F-0C35-3754-D4D3A3DAD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993" y="2547052"/>
            <a:ext cx="909256" cy="91009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0F62E51-215C-F13E-B71C-FDB0B48F9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3660" y="2547052"/>
            <a:ext cx="909256" cy="910099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F992C869-3ACC-7E97-0F2D-D2C800B20FE2}"/>
              </a:ext>
            </a:extLst>
          </p:cNvPr>
          <p:cNvSpPr/>
          <p:nvPr/>
        </p:nvSpPr>
        <p:spPr>
          <a:xfrm>
            <a:off x="179459" y="5465771"/>
            <a:ext cx="2912607" cy="651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3 frames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0B174C-C02D-FD68-E092-231EE12DE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130" y="2537405"/>
            <a:ext cx="909256" cy="9100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454EB3-487C-FAC8-15E3-B910AFB0C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41" y="2534652"/>
            <a:ext cx="909256" cy="9100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5A35F9-DB75-CBD4-732B-B724E3E6B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232" y="2477661"/>
            <a:ext cx="715979" cy="6812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60D62B-7277-D8E0-8BD5-749DA8B89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868" y="2482991"/>
            <a:ext cx="715979" cy="6812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B932BD-C072-F838-D2D8-CBD746197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0997" y="2491000"/>
            <a:ext cx="715979" cy="681299"/>
          </a:xfrm>
          <a:prstGeom prst="rect">
            <a:avLst/>
          </a:prstGeom>
        </p:spPr>
      </p:pic>
      <p:sp>
        <p:nvSpPr>
          <p:cNvPr id="23" name="Explosion: 8 Points 22">
            <a:extLst>
              <a:ext uri="{FF2B5EF4-FFF2-40B4-BE49-F238E27FC236}">
                <a16:creationId xmlns:a16="http://schemas.microsoft.com/office/drawing/2014/main" id="{7826F708-943D-9937-6E3F-AE99E32C8B40}"/>
              </a:ext>
            </a:extLst>
          </p:cNvPr>
          <p:cNvSpPr/>
          <p:nvPr/>
        </p:nvSpPr>
        <p:spPr>
          <a:xfrm>
            <a:off x="8893338" y="1115122"/>
            <a:ext cx="2678258" cy="1465243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9 faults</a:t>
            </a:r>
          </a:p>
        </p:txBody>
      </p:sp>
    </p:spTree>
    <p:extLst>
      <p:ext uri="{BB962C8B-B14F-4D97-AF65-F5344CB8AC3E}">
        <p14:creationId xmlns:p14="http://schemas.microsoft.com/office/powerpoint/2010/main" val="312029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 of this Chapter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9702618"/>
              </p:ext>
            </p:extLst>
          </p:nvPr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2108200" y="482819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F4AF79-3831-898A-60E2-2A9A7F2A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6472-D75D-7BDD-CF5F-8BF36EDE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27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2BE51-DCA1-8B2D-8E56-E5AE5C1E5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Final Word on Page Replacement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1C413-5236-BB70-39F4-48724DEA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1112"/>
          </a:xfrm>
        </p:spPr>
        <p:txBody>
          <a:bodyPr/>
          <a:lstStyle/>
          <a:p>
            <a:r>
              <a:rPr lang="en-IN"/>
              <a:t>Stack-based algorithms are by and large </a:t>
            </a:r>
            <a:r>
              <a:rPr lang="en-IN">
                <a:solidFill>
                  <a:srgbClr val="FF0000"/>
                </a:solidFill>
              </a:rPr>
              <a:t>impractical</a:t>
            </a:r>
            <a:r>
              <a:rPr lang="en-IN"/>
              <a:t> </a:t>
            </a:r>
          </a:p>
          <a:p>
            <a:r>
              <a:rPr lang="en-IN"/>
              <a:t>We need to create </a:t>
            </a:r>
            <a:r>
              <a:rPr lang="en-IN">
                <a:solidFill>
                  <a:srgbClr val="0070C0"/>
                </a:solidFill>
              </a:rPr>
              <a:t>approximations</a:t>
            </a:r>
            <a:r>
              <a:rPr lang="en-IN"/>
              <a:t>.</a:t>
            </a:r>
          </a:p>
          <a:p>
            <a:r>
              <a:rPr lang="en-IN"/>
              <a:t>FIFO and Random </a:t>
            </a:r>
            <a:r>
              <a:rPr lang="en-IN">
                <a:solidFill>
                  <a:srgbClr val="C00000"/>
                </a:solidFill>
              </a:rPr>
              <a:t>replacement</a:t>
            </a:r>
            <a:r>
              <a:rPr lang="en-IN"/>
              <a:t> algorithms may exhibit the </a:t>
            </a:r>
            <a:r>
              <a:rPr lang="en-IN" err="1"/>
              <a:t>Belady’s</a:t>
            </a:r>
            <a:r>
              <a:rPr lang="en-IN"/>
              <a:t> anomaly</a:t>
            </a:r>
          </a:p>
          <a:p>
            <a:pPr lvl="1"/>
            <a:r>
              <a:rPr lang="en-IN"/>
              <a:t>The </a:t>
            </a:r>
            <a:r>
              <a:rPr lang="en-IN">
                <a:solidFill>
                  <a:srgbClr val="7030A0"/>
                </a:solidFill>
              </a:rPr>
              <a:t>ratio</a:t>
            </a:r>
            <a:r>
              <a:rPr lang="en-IN"/>
              <a:t> between the </a:t>
            </a:r>
            <a:r>
              <a:rPr lang="en-IN">
                <a:solidFill>
                  <a:srgbClr val="00B050"/>
                </a:solidFill>
              </a:rPr>
              <a:t>faults</a:t>
            </a:r>
            <a:r>
              <a:rPr lang="en-IN"/>
              <a:t> in a large memory and small memory is unbounded </a:t>
            </a:r>
            <a:r>
              <a:rPr lang="en-IN">
                <a:sym typeface="Wingdings" panose="05000000000000000000" pitchFamily="2" charset="2"/>
              </a:rPr>
              <a:t> can be as large as we want it to be [2].</a:t>
            </a:r>
            <a:endParaRPr lang="en-IN"/>
          </a:p>
          <a:p>
            <a:r>
              <a:rPr lang="en-IN"/>
              <a:t>The clock-based </a:t>
            </a:r>
            <a:r>
              <a:rPr lang="en-IN">
                <a:solidFill>
                  <a:srgbClr val="C00000"/>
                </a:solidFill>
              </a:rPr>
              <a:t>algorithms</a:t>
            </a:r>
            <a:r>
              <a:rPr lang="en-IN"/>
              <a:t> approximate LRU and are known to </a:t>
            </a:r>
            <a:r>
              <a:rPr lang="en-IN">
                <a:solidFill>
                  <a:srgbClr val="0070C0"/>
                </a:solidFill>
              </a:rPr>
              <a:t>work</a:t>
            </a:r>
            <a:r>
              <a:rPr lang="en-IN"/>
              <a:t> well.</a:t>
            </a:r>
          </a:p>
          <a:p>
            <a:endParaRPr lang="en-IN"/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87BCEA-88F2-1C4D-379F-1FAF3C3A1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CE224B-19ED-48AD-6BAD-7D088774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45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409A-D93A-F09E-DFE3-7BA7982C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Working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A175-5337-FDF7-E84B-69C22C561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3883"/>
            <a:ext cx="10515600" cy="10355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IN"/>
              <a:t>A </a:t>
            </a:r>
            <a:r>
              <a:rPr lang="en-IN">
                <a:solidFill>
                  <a:srgbClr val="0070C0"/>
                </a:solidFill>
              </a:rPr>
              <a:t>working set </a:t>
            </a:r>
            <a:r>
              <a:rPr lang="en-IN"/>
              <a:t>is a set of pages that a program access over a </a:t>
            </a:r>
            <a:r>
              <a:rPr lang="en-IN">
                <a:solidFill>
                  <a:srgbClr val="FF0000"/>
                </a:solidFill>
              </a:rPr>
              <a:t>short duration</a:t>
            </a:r>
            <a:r>
              <a:rPr lang="en-IN"/>
              <a:t>.</a:t>
            </a:r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9ED926-295F-8704-7A9A-C09513E95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9193A-A624-66A7-0C50-2F1DA371E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21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8FC05F2-FF8B-4B9E-072E-B35AC0E0663B}"/>
              </a:ext>
            </a:extLst>
          </p:cNvPr>
          <p:cNvSpPr/>
          <p:nvPr/>
        </p:nvSpPr>
        <p:spPr>
          <a:xfrm>
            <a:off x="1233889" y="3317375"/>
            <a:ext cx="3712684" cy="7698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How </a:t>
            </a:r>
            <a:r>
              <a:rPr lang="en-IN" sz="2800">
                <a:solidFill>
                  <a:srgbClr val="7030A0"/>
                </a:solidFill>
              </a:rPr>
              <a:t>short</a:t>
            </a:r>
            <a:r>
              <a:rPr lang="en-IN" sz="2800"/>
              <a:t> is </a:t>
            </a:r>
            <a:r>
              <a:rPr lang="en-IN" sz="2800">
                <a:solidFill>
                  <a:srgbClr val="FF0000"/>
                </a:solidFill>
              </a:rPr>
              <a:t>short</a:t>
            </a:r>
            <a:r>
              <a:rPr lang="en-IN" sz="2800"/>
              <a:t>? 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845C4985-52EE-BA01-E0F9-60FE843FE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" y="3317375"/>
            <a:ext cx="780120" cy="78012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136FA2-A1D8-38F2-2110-7F380CE56CE8}"/>
              </a:ext>
            </a:extLst>
          </p:cNvPr>
          <p:cNvCxnSpPr>
            <a:cxnSpLocks/>
          </p:cNvCxnSpPr>
          <p:nvPr/>
        </p:nvCxnSpPr>
        <p:spPr>
          <a:xfrm>
            <a:off x="7326217" y="4946573"/>
            <a:ext cx="378980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B5342B-2DC4-AAEF-2339-FF4E80FDD80E}"/>
              </a:ext>
            </a:extLst>
          </p:cNvPr>
          <p:cNvCxnSpPr>
            <a:cxnSpLocks/>
          </p:cNvCxnSpPr>
          <p:nvPr/>
        </p:nvCxnSpPr>
        <p:spPr>
          <a:xfrm flipV="1">
            <a:off x="7326217" y="3151933"/>
            <a:ext cx="0" cy="17946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F0480DC-DC39-AE3D-78C8-D480B656FF46}"/>
              </a:ext>
            </a:extLst>
          </p:cNvPr>
          <p:cNvSpPr txBox="1"/>
          <p:nvPr/>
        </p:nvSpPr>
        <p:spPr>
          <a:xfrm>
            <a:off x="7326217" y="5116548"/>
            <a:ext cx="299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/>
              <a:t>#pages in memory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40EE6C-5DAD-E310-1C98-D068B2D345A4}"/>
              </a:ext>
            </a:extLst>
          </p:cNvPr>
          <p:cNvSpPr txBox="1"/>
          <p:nvPr/>
        </p:nvSpPr>
        <p:spPr>
          <a:xfrm rot="16200000">
            <a:off x="6011636" y="3908394"/>
            <a:ext cx="2005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Page fault rate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7CA0E25-7282-099A-45E6-554EB535E771}"/>
              </a:ext>
            </a:extLst>
          </p:cNvPr>
          <p:cNvSpPr/>
          <p:nvPr/>
        </p:nvSpPr>
        <p:spPr>
          <a:xfrm>
            <a:off x="7458418" y="3633071"/>
            <a:ext cx="3349125" cy="1225368"/>
          </a:xfrm>
          <a:custGeom>
            <a:avLst/>
            <a:gdLst>
              <a:gd name="connsiteX0" fmla="*/ 0 w 3172858"/>
              <a:gd name="connsiteY0" fmla="*/ 13512 h 1225368"/>
              <a:gd name="connsiteX1" fmla="*/ 1311008 w 3172858"/>
              <a:gd name="connsiteY1" fmla="*/ 112664 h 1225368"/>
              <a:gd name="connsiteX2" fmla="*/ 1586429 w 3172858"/>
              <a:gd name="connsiteY2" fmla="*/ 839777 h 1225368"/>
              <a:gd name="connsiteX3" fmla="*/ 1905918 w 3172858"/>
              <a:gd name="connsiteY3" fmla="*/ 1148249 h 1225368"/>
              <a:gd name="connsiteX4" fmla="*/ 3172858 w 3172858"/>
              <a:gd name="connsiteY4" fmla="*/ 1225368 h 1225368"/>
              <a:gd name="connsiteX5" fmla="*/ 3172858 w 3172858"/>
              <a:gd name="connsiteY5" fmla="*/ 1225368 h 122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2858" h="1225368">
                <a:moveTo>
                  <a:pt x="0" y="13512"/>
                </a:moveTo>
                <a:cubicBezTo>
                  <a:pt x="523301" y="-5768"/>
                  <a:pt x="1046603" y="-25047"/>
                  <a:pt x="1311008" y="112664"/>
                </a:cubicBezTo>
                <a:cubicBezTo>
                  <a:pt x="1575413" y="250375"/>
                  <a:pt x="1487277" y="667179"/>
                  <a:pt x="1586429" y="839777"/>
                </a:cubicBezTo>
                <a:cubicBezTo>
                  <a:pt x="1685581" y="1012375"/>
                  <a:pt x="1641513" y="1083984"/>
                  <a:pt x="1905918" y="1148249"/>
                </a:cubicBezTo>
                <a:cubicBezTo>
                  <a:pt x="2170323" y="1212514"/>
                  <a:pt x="3172858" y="1225368"/>
                  <a:pt x="3172858" y="1225368"/>
                </a:cubicBezTo>
                <a:lnTo>
                  <a:pt x="3172858" y="1225368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4E3DA-45A4-6AF0-E4CF-054297D405F0}"/>
              </a:ext>
            </a:extLst>
          </p:cNvPr>
          <p:cNvCxnSpPr/>
          <p:nvPr/>
        </p:nvCxnSpPr>
        <p:spPr>
          <a:xfrm>
            <a:off x="9166033" y="3429000"/>
            <a:ext cx="0" cy="162919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8E0D2B1-B586-AA89-8417-4798C52FA583}"/>
              </a:ext>
            </a:extLst>
          </p:cNvPr>
          <p:cNvSpPr txBox="1"/>
          <p:nvPr/>
        </p:nvSpPr>
        <p:spPr>
          <a:xfrm>
            <a:off x="9546116" y="335942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>
                <a:solidFill>
                  <a:srgbClr val="0070C0"/>
                </a:solidFill>
              </a:rPr>
              <a:t>Working set size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2FDC7E1-B7F0-A45A-1775-6D4DE4EA66F9}"/>
              </a:ext>
            </a:extLst>
          </p:cNvPr>
          <p:cNvSpPr/>
          <p:nvPr/>
        </p:nvSpPr>
        <p:spPr>
          <a:xfrm rot="10800000">
            <a:off x="9267944" y="3440797"/>
            <a:ext cx="297446" cy="2964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pic>
        <p:nvPicPr>
          <p:cNvPr id="24" name="Picture 23" descr="A picture containing seat&#10;&#10;Description automatically generated">
            <a:extLst>
              <a:ext uri="{FF2B5EF4-FFF2-40B4-BE49-F238E27FC236}">
                <a16:creationId xmlns:a16="http://schemas.microsoft.com/office/drawing/2014/main" id="{D432D490-56F4-77CE-9F0F-9C8DEAC39B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76" y="4877472"/>
            <a:ext cx="1277447" cy="1294912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541A49B-7F98-2F45-6875-EDB47516E2FE}"/>
              </a:ext>
            </a:extLst>
          </p:cNvPr>
          <p:cNvSpPr/>
          <p:nvPr/>
        </p:nvSpPr>
        <p:spPr>
          <a:xfrm>
            <a:off x="1740669" y="4945005"/>
            <a:ext cx="4263524" cy="8578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Keep track of the working set and ensure that it is in memory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64E3D6-D7DD-20B1-400A-57BBBE9CAA07}"/>
              </a:ext>
            </a:extLst>
          </p:cNvPr>
          <p:cNvSpPr/>
          <p:nvPr/>
        </p:nvSpPr>
        <p:spPr>
          <a:xfrm>
            <a:off x="5192270" y="1190697"/>
            <a:ext cx="3813048" cy="5286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Assume you have a recency-based replacement algorithm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49770B-A740-A7E2-17E5-8692985ED6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18" y="1304948"/>
            <a:ext cx="278290" cy="27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80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6D96-08FB-D81F-CE91-E72E208A6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Thrashing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6BB3F-D1CD-A9FF-06B2-E642DEFB3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23031"/>
          </a:xfrm>
        </p:spPr>
        <p:txBody>
          <a:bodyPr/>
          <a:lstStyle/>
          <a:p>
            <a:r>
              <a:rPr lang="en-IN"/>
              <a:t>Consider a </a:t>
            </a:r>
            <a:r>
              <a:rPr lang="en-IN">
                <a:solidFill>
                  <a:srgbClr val="00B050"/>
                </a:solidFill>
              </a:rPr>
              <a:t>system</a:t>
            </a:r>
            <a:r>
              <a:rPr lang="en-IN"/>
              <a:t> with a lot of </a:t>
            </a:r>
            <a:r>
              <a:rPr lang="en-IN">
                <a:solidFill>
                  <a:srgbClr val="C00000"/>
                </a:solidFill>
              </a:rPr>
              <a:t>processes</a:t>
            </a:r>
            <a:r>
              <a:rPr lang="en-IN"/>
              <a:t> and a paucity of memory</a:t>
            </a:r>
          </a:p>
          <a:p>
            <a:r>
              <a:rPr lang="en-IN"/>
              <a:t>If the space </a:t>
            </a:r>
            <a:r>
              <a:rPr lang="en-IN">
                <a:solidFill>
                  <a:srgbClr val="7030A0"/>
                </a:solidFill>
              </a:rPr>
              <a:t>allocated</a:t>
            </a:r>
            <a:r>
              <a:rPr lang="en-IN"/>
              <a:t> to a process is less than its </a:t>
            </a:r>
            <a:r>
              <a:rPr lang="en-IN">
                <a:solidFill>
                  <a:srgbClr val="0070C0"/>
                </a:solidFill>
              </a:rPr>
              <a:t>working</a:t>
            </a:r>
            <a:r>
              <a:rPr lang="en-IN"/>
              <a:t> set</a:t>
            </a:r>
          </a:p>
          <a:p>
            <a:pPr lvl="1"/>
            <a:r>
              <a:rPr lang="en-IN"/>
              <a:t>The process will spend most of its time </a:t>
            </a:r>
            <a:r>
              <a:rPr lang="en-IN">
                <a:solidFill>
                  <a:schemeClr val="accent5">
                    <a:lumMod val="75000"/>
                  </a:schemeClr>
                </a:solidFill>
              </a:rPr>
              <a:t>fetching</a:t>
            </a:r>
            <a:r>
              <a:rPr lang="en-IN"/>
              <a:t> its working set</a:t>
            </a:r>
          </a:p>
          <a:p>
            <a:pPr lvl="1"/>
            <a:r>
              <a:rPr lang="en-IN"/>
              <a:t>The </a:t>
            </a:r>
            <a:r>
              <a:rPr lang="en-IN">
                <a:solidFill>
                  <a:srgbClr val="C00000"/>
                </a:solidFill>
              </a:rPr>
              <a:t>performance</a:t>
            </a:r>
            <a:r>
              <a:rPr lang="en-IN"/>
              <a:t> counters will indicate </a:t>
            </a:r>
            <a:r>
              <a:rPr lang="en-IN">
                <a:solidFill>
                  <a:srgbClr val="FF0000"/>
                </a:solidFill>
              </a:rPr>
              <a:t>low</a:t>
            </a:r>
            <a:r>
              <a:rPr lang="en-IN"/>
              <a:t> CPU utilization</a:t>
            </a:r>
          </a:p>
          <a:p>
            <a:pPr lvl="1"/>
            <a:r>
              <a:rPr lang="en-IN"/>
              <a:t>The kernel will see the </a:t>
            </a:r>
            <a:r>
              <a:rPr lang="en-IN">
                <a:solidFill>
                  <a:srgbClr val="0070C0"/>
                </a:solidFill>
              </a:rPr>
              <a:t>low</a:t>
            </a:r>
            <a:r>
              <a:rPr lang="en-IN"/>
              <a:t> load average and add more </a:t>
            </a:r>
            <a:r>
              <a:rPr lang="en-IN">
                <a:solidFill>
                  <a:srgbClr val="00B050"/>
                </a:solidFill>
              </a:rPr>
              <a:t>processes</a:t>
            </a:r>
            <a:r>
              <a:rPr lang="en-IN"/>
              <a:t> to the CPU’s run queue</a:t>
            </a:r>
          </a:p>
          <a:p>
            <a:pPr lvl="1"/>
            <a:r>
              <a:rPr lang="en-IN"/>
              <a:t>This will make the </a:t>
            </a:r>
            <a:r>
              <a:rPr lang="en-IN">
                <a:solidFill>
                  <a:srgbClr val="00B050"/>
                </a:solidFill>
              </a:rPr>
              <a:t>problem</a:t>
            </a:r>
            <a:r>
              <a:rPr lang="en-IN"/>
              <a:t> even worse</a:t>
            </a:r>
          </a:p>
          <a:p>
            <a:r>
              <a:rPr lang="en-IN"/>
              <a:t>Ultimately the system will </a:t>
            </a:r>
            <a:r>
              <a:rPr lang="en-IN">
                <a:solidFill>
                  <a:srgbClr val="FF0000"/>
                </a:solidFill>
              </a:rPr>
              <a:t>crash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3D2E88-C253-A2E2-16A8-1E2E85AB3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19B64-FDE9-EBC4-70A0-EC055D45C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3DCB7E9-7561-F967-086F-08D049689469}"/>
              </a:ext>
            </a:extLst>
          </p:cNvPr>
          <p:cNvSpPr/>
          <p:nvPr/>
        </p:nvSpPr>
        <p:spPr>
          <a:xfrm>
            <a:off x="4334256" y="5340096"/>
            <a:ext cx="4114800" cy="5577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This is called thrashing.</a:t>
            </a:r>
          </a:p>
        </p:txBody>
      </p:sp>
    </p:spTree>
    <p:extLst>
      <p:ext uri="{BB962C8B-B14F-4D97-AF65-F5344CB8AC3E}">
        <p14:creationId xmlns:p14="http://schemas.microsoft.com/office/powerpoint/2010/main" val="1344528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 of this Chapter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/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3549396" y="3632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F4AF79-3831-898A-60E2-2A9A7F2A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6472-D75D-7BDD-CF5F-8BF36EDE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39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6274-50AA-549E-D750-8CF6BF07A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" y="237262"/>
            <a:ext cx="4794504" cy="713867"/>
          </a:xfrm>
        </p:spPr>
        <p:txBody>
          <a:bodyPr>
            <a:normAutofit fontScale="90000"/>
          </a:bodyPr>
          <a:lstStyle/>
          <a:p>
            <a:r>
              <a:rPr lang="en-IN"/>
              <a:t>Virtual Memory Map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E221FD-BE9B-2AE3-82B0-19190544F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9A1CB1-74CF-ED53-D408-F654BAB3D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757FD6-6CFF-CF24-1A10-56B027CA8000}"/>
              </a:ext>
            </a:extLst>
          </p:cNvPr>
          <p:cNvSpPr/>
          <p:nvPr/>
        </p:nvSpPr>
        <p:spPr>
          <a:xfrm>
            <a:off x="5254752" y="4256379"/>
            <a:ext cx="3776472" cy="20443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User space</a:t>
            </a: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39A01192-7DD8-31DE-7031-7D4D187E0893}"/>
              </a:ext>
            </a:extLst>
          </p:cNvPr>
          <p:cNvSpPr/>
          <p:nvPr/>
        </p:nvSpPr>
        <p:spPr>
          <a:xfrm rot="5400000">
            <a:off x="8401970" y="5194432"/>
            <a:ext cx="2044318" cy="168212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0DFD0A-4753-5FAF-26D2-C0E3D6AC974A}"/>
              </a:ext>
            </a:extLst>
          </p:cNvPr>
          <p:cNvSpPr/>
          <p:nvPr/>
        </p:nvSpPr>
        <p:spPr>
          <a:xfrm>
            <a:off x="8048244" y="530352"/>
            <a:ext cx="4059797" cy="4228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000" dirty="0">
                <a:solidFill>
                  <a:srgbClr val="0070C0"/>
                </a:solidFill>
              </a:rPr>
              <a:t>Documentation/x86/x86_64/</a:t>
            </a:r>
            <a:r>
              <a:rPr lang="fr-FR" sz="2000" dirty="0" err="1">
                <a:solidFill>
                  <a:srgbClr val="0070C0"/>
                </a:solidFill>
              </a:rPr>
              <a:t>mm.rst</a:t>
            </a:r>
            <a:endParaRPr lang="en-IN" sz="2000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9869B5-4082-D9BC-F308-416170C92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417" y="482775"/>
            <a:ext cx="568827" cy="412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4580AF-EF17-AC85-FDB1-4ED9D0BBD973}"/>
              </a:ext>
            </a:extLst>
          </p:cNvPr>
          <p:cNvSpPr txBox="1"/>
          <p:nvPr/>
        </p:nvSpPr>
        <p:spPr>
          <a:xfrm>
            <a:off x="9717024" y="5035587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/>
              <a:t>64 PB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F3CBF6-AD30-3C6D-FA3D-2B087A3EC85F}"/>
              </a:ext>
            </a:extLst>
          </p:cNvPr>
          <p:cNvSpPr/>
          <p:nvPr/>
        </p:nvSpPr>
        <p:spPr>
          <a:xfrm>
            <a:off x="5254752" y="4048035"/>
            <a:ext cx="3776472" cy="2083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53C4A8-AD2B-29D6-B53C-143542C65806}"/>
              </a:ext>
            </a:extLst>
          </p:cNvPr>
          <p:cNvSpPr/>
          <p:nvPr/>
        </p:nvSpPr>
        <p:spPr>
          <a:xfrm>
            <a:off x="5254752" y="2932467"/>
            <a:ext cx="3776472" cy="11282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Direct mapped region</a:t>
            </a:r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452B1169-B6C5-CBBB-A286-333C0BB1B1C3}"/>
              </a:ext>
            </a:extLst>
          </p:cNvPr>
          <p:cNvSpPr/>
          <p:nvPr/>
        </p:nvSpPr>
        <p:spPr>
          <a:xfrm rot="5400000">
            <a:off x="8860026" y="3412463"/>
            <a:ext cx="1128205" cy="168212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CB12D2-CF25-5B30-DACD-9FB856193A6A}"/>
              </a:ext>
            </a:extLst>
          </p:cNvPr>
          <p:cNvSpPr txBox="1"/>
          <p:nvPr/>
        </p:nvSpPr>
        <p:spPr>
          <a:xfrm>
            <a:off x="9712962" y="3311903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/>
              <a:t>32 PB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0C571A-17DB-7125-C5FD-5CBFC19B2C0D}"/>
              </a:ext>
            </a:extLst>
          </p:cNvPr>
          <p:cNvSpPr/>
          <p:nvPr/>
        </p:nvSpPr>
        <p:spPr>
          <a:xfrm>
            <a:off x="5254752" y="2831882"/>
            <a:ext cx="3776472" cy="10690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A51E71-2ACA-2FD4-2463-FAE482B65080}"/>
              </a:ext>
            </a:extLst>
          </p:cNvPr>
          <p:cNvSpPr/>
          <p:nvPr/>
        </p:nvSpPr>
        <p:spPr>
          <a:xfrm>
            <a:off x="5254752" y="2419180"/>
            <a:ext cx="3776472" cy="4127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Memory-mapped I/O</a:t>
            </a: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FA30408D-7005-7874-EAC0-E0903676433A}"/>
              </a:ext>
            </a:extLst>
          </p:cNvPr>
          <p:cNvSpPr/>
          <p:nvPr/>
        </p:nvSpPr>
        <p:spPr>
          <a:xfrm rot="5400000">
            <a:off x="9217777" y="2541427"/>
            <a:ext cx="412701" cy="168212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3164CE-78CE-4B08-1250-2862EFF7C06A}"/>
              </a:ext>
            </a:extLst>
          </p:cNvPr>
          <p:cNvSpPr txBox="1"/>
          <p:nvPr/>
        </p:nvSpPr>
        <p:spPr>
          <a:xfrm>
            <a:off x="9712962" y="256313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/>
              <a:t>12.5 PB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8DC4B7-2146-7E26-8357-A89BF45703C5}"/>
              </a:ext>
            </a:extLst>
          </p:cNvPr>
          <p:cNvSpPr/>
          <p:nvPr/>
        </p:nvSpPr>
        <p:spPr>
          <a:xfrm>
            <a:off x="5254752" y="2333201"/>
            <a:ext cx="3776472" cy="859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30745E-005E-D1E8-2C43-50C5AB65A70B}"/>
              </a:ext>
            </a:extLst>
          </p:cNvPr>
          <p:cNvSpPr/>
          <p:nvPr/>
        </p:nvSpPr>
        <p:spPr>
          <a:xfrm>
            <a:off x="5254752" y="2054054"/>
            <a:ext cx="3776472" cy="2737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Per-CPU area</a:t>
            </a:r>
          </a:p>
        </p:txBody>
      </p:sp>
      <p:sp>
        <p:nvSpPr>
          <p:cNvPr id="22" name="Arrow: Left-Right 21">
            <a:extLst>
              <a:ext uri="{FF2B5EF4-FFF2-40B4-BE49-F238E27FC236}">
                <a16:creationId xmlns:a16="http://schemas.microsoft.com/office/drawing/2014/main" id="{F242350C-719D-CB2A-0183-A369AA2A13F7}"/>
              </a:ext>
            </a:extLst>
          </p:cNvPr>
          <p:cNvSpPr/>
          <p:nvPr/>
        </p:nvSpPr>
        <p:spPr>
          <a:xfrm rot="5400000">
            <a:off x="9273532" y="2089246"/>
            <a:ext cx="273762" cy="168213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8D3D35-2F40-63E9-8DC7-3DDF7A6A4FB0}"/>
              </a:ext>
            </a:extLst>
          </p:cNvPr>
          <p:cNvSpPr txBox="1"/>
          <p:nvPr/>
        </p:nvSpPr>
        <p:spPr>
          <a:xfrm>
            <a:off x="9712962" y="2025065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/>
              <a:t>0.5 TB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505584-17FC-4922-84B5-E07B66D756CC}"/>
              </a:ext>
            </a:extLst>
          </p:cNvPr>
          <p:cNvSpPr/>
          <p:nvPr/>
        </p:nvSpPr>
        <p:spPr>
          <a:xfrm>
            <a:off x="5254752" y="1993481"/>
            <a:ext cx="3776472" cy="859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285A8C-8D56-4DFD-BC8B-C5750D518231}"/>
              </a:ext>
            </a:extLst>
          </p:cNvPr>
          <p:cNvSpPr/>
          <p:nvPr/>
        </p:nvSpPr>
        <p:spPr>
          <a:xfrm>
            <a:off x="5254752" y="1505203"/>
            <a:ext cx="3776472" cy="4985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Kernel code + modules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FB458C-BA9D-2B22-87AD-DEC3E2292F3D}"/>
              </a:ext>
            </a:extLst>
          </p:cNvPr>
          <p:cNvSpPr/>
          <p:nvPr/>
        </p:nvSpPr>
        <p:spPr>
          <a:xfrm>
            <a:off x="5254752" y="1471199"/>
            <a:ext cx="3776472" cy="859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7" name="Arrow: Left-Right 26">
            <a:extLst>
              <a:ext uri="{FF2B5EF4-FFF2-40B4-BE49-F238E27FC236}">
                <a16:creationId xmlns:a16="http://schemas.microsoft.com/office/drawing/2014/main" id="{7FD80051-6BCC-15E1-3A2B-F7C6C4B02B9E}"/>
              </a:ext>
            </a:extLst>
          </p:cNvPr>
          <p:cNvSpPr/>
          <p:nvPr/>
        </p:nvSpPr>
        <p:spPr>
          <a:xfrm rot="5400000">
            <a:off x="9198002" y="1685481"/>
            <a:ext cx="424821" cy="168214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4B6EE6-2683-420F-8F66-873B19FFB747}"/>
              </a:ext>
            </a:extLst>
          </p:cNvPr>
          <p:cNvSpPr txBox="1"/>
          <p:nvPr/>
        </p:nvSpPr>
        <p:spPr>
          <a:xfrm>
            <a:off x="9670785" y="1505203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/>
              <a:t>512 MB + 1520 MB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6C2032E5-C697-9EB3-133D-93A396F142BB}"/>
              </a:ext>
            </a:extLst>
          </p:cNvPr>
          <p:cNvSpPr/>
          <p:nvPr/>
        </p:nvSpPr>
        <p:spPr>
          <a:xfrm>
            <a:off x="9817033" y="3865155"/>
            <a:ext cx="1081089" cy="365760"/>
          </a:xfrm>
          <a:prstGeom prst="wedgeRoundRectCallout">
            <a:avLst>
              <a:gd name="adj1" fmla="val -124022"/>
              <a:gd name="adj2" fmla="val 3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Holes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6F998F-6343-314F-34D9-BD6AB8AD981B}"/>
              </a:ext>
            </a:extLst>
          </p:cNvPr>
          <p:cNvSpPr txBox="1"/>
          <p:nvPr/>
        </p:nvSpPr>
        <p:spPr>
          <a:xfrm>
            <a:off x="462787" y="2140270"/>
            <a:ext cx="44968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/>
              <a:t>The </a:t>
            </a:r>
            <a:r>
              <a:rPr lang="en-IN" sz="2000">
                <a:solidFill>
                  <a:srgbClr val="FF0000"/>
                </a:solidFill>
              </a:rPr>
              <a:t>memory</a:t>
            </a:r>
            <a:r>
              <a:rPr lang="en-IN" sz="2000"/>
              <a:t> map is not drawn to </a:t>
            </a:r>
            <a:r>
              <a:rPr lang="en-IN" sz="2000">
                <a:solidFill>
                  <a:srgbClr val="0070C0"/>
                </a:solidFill>
              </a:rPr>
              <a:t>scale</a:t>
            </a:r>
            <a:r>
              <a:rPr lang="en-IN" sz="2000"/>
              <a:t> and many regions have not been shown.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/>
              <a:t>There are </a:t>
            </a:r>
            <a:r>
              <a:rPr lang="en-IN" sz="2000">
                <a:solidFill>
                  <a:srgbClr val="C00000"/>
                </a:solidFill>
              </a:rPr>
              <a:t>holes</a:t>
            </a:r>
            <a:r>
              <a:rPr lang="en-IN" sz="2000"/>
              <a:t> between </a:t>
            </a:r>
            <a:r>
              <a:rPr lang="en-IN" sz="2000">
                <a:solidFill>
                  <a:srgbClr val="7030A0"/>
                </a:solidFill>
              </a:rPr>
              <a:t>regions</a:t>
            </a:r>
            <a:r>
              <a:rPr lang="en-IN" sz="2000"/>
              <a:t>. If any of the holes are </a:t>
            </a:r>
            <a:r>
              <a:rPr lang="en-IN" sz="2000">
                <a:solidFill>
                  <a:schemeClr val="accent1">
                    <a:lumMod val="75000"/>
                  </a:schemeClr>
                </a:solidFill>
              </a:rPr>
              <a:t>written</a:t>
            </a:r>
            <a:r>
              <a:rPr lang="en-IN" sz="2000"/>
              <a:t> to, it is a </a:t>
            </a:r>
            <a:r>
              <a:rPr lang="en-IN" sz="2000">
                <a:solidFill>
                  <a:srgbClr val="00B050"/>
                </a:solidFill>
              </a:rPr>
              <a:t>fault</a:t>
            </a:r>
            <a:r>
              <a:rPr lang="en-IN" sz="200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/>
              <a:t>The </a:t>
            </a:r>
            <a:r>
              <a:rPr lang="en-IN" sz="2000">
                <a:solidFill>
                  <a:schemeClr val="accent6">
                    <a:lumMod val="75000"/>
                  </a:schemeClr>
                </a:solidFill>
              </a:rPr>
              <a:t>direct-mapped</a:t>
            </a:r>
            <a:r>
              <a:rPr lang="en-IN" sz="2000"/>
              <a:t> zone can be used to </a:t>
            </a:r>
            <a:r>
              <a:rPr lang="en-IN" sz="2000">
                <a:solidFill>
                  <a:srgbClr val="C00000"/>
                </a:solidFill>
              </a:rPr>
              <a:t>access</a:t>
            </a:r>
            <a:r>
              <a:rPr lang="en-IN" sz="2000"/>
              <a:t> the physical memory directly (albeit by </a:t>
            </a:r>
            <a:r>
              <a:rPr lang="en-IN" sz="2000">
                <a:solidFill>
                  <a:schemeClr val="accent5">
                    <a:lumMod val="75000"/>
                  </a:schemeClr>
                </a:solidFill>
              </a:rPr>
              <a:t>subtracting</a:t>
            </a:r>
            <a:r>
              <a:rPr lang="en-IN" sz="2000"/>
              <a:t> an offset)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/>
              <a:t>The kernel </a:t>
            </a:r>
            <a:r>
              <a:rPr lang="en-IN" sz="2000">
                <a:solidFill>
                  <a:srgbClr val="0070C0"/>
                </a:solidFill>
              </a:rPr>
              <a:t>text</a:t>
            </a:r>
            <a:r>
              <a:rPr lang="en-IN" sz="2000"/>
              <a:t> (code) starts at physical address 0 </a:t>
            </a:r>
          </a:p>
        </p:txBody>
      </p:sp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3305E680-FDAB-43EC-232E-D6DC88E26D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89" y="1325759"/>
            <a:ext cx="814511" cy="81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52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DDFEB-8C28-2531-AE00-8D3C0B3E7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Let us start from </a:t>
            </a:r>
            <a:r>
              <a:rPr lang="en-IN" i="1" err="1"/>
              <a:t>mm_struct</a:t>
            </a:r>
            <a:endParaRPr lang="en-IN" i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53DED-D6D8-A8AE-030D-DF382364E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58A35-36C3-4BBB-5E1E-958FB718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EA86C4-676A-A6E1-FE8A-184A624FE7C5}"/>
              </a:ext>
            </a:extLst>
          </p:cNvPr>
          <p:cNvSpPr/>
          <p:nvPr/>
        </p:nvSpPr>
        <p:spPr>
          <a:xfrm>
            <a:off x="1970313" y="2013857"/>
            <a:ext cx="5812973" cy="2362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800"/>
              <a:t>struct </a:t>
            </a:r>
            <a:r>
              <a:rPr lang="en-IN" sz="2800" err="1">
                <a:solidFill>
                  <a:srgbClr val="FF0000"/>
                </a:solidFill>
              </a:rPr>
              <a:t>mm_struct</a:t>
            </a:r>
            <a:r>
              <a:rPr lang="en-IN" sz="2800">
                <a:solidFill>
                  <a:srgbClr val="FF0000"/>
                </a:solidFill>
              </a:rPr>
              <a:t> </a:t>
            </a:r>
            <a:r>
              <a:rPr lang="en-IN" sz="2800"/>
              <a:t>{</a:t>
            </a:r>
          </a:p>
          <a:p>
            <a:r>
              <a:rPr lang="en-IN" sz="2800"/>
              <a:t>      ….</a:t>
            </a:r>
          </a:p>
          <a:p>
            <a:r>
              <a:rPr lang="en-IN" sz="2800"/>
              <a:t>      </a:t>
            </a:r>
            <a:r>
              <a:rPr lang="en-IN" sz="2800" err="1">
                <a:solidFill>
                  <a:srgbClr val="0070C0"/>
                </a:solidFill>
              </a:rPr>
              <a:t>pgd_t</a:t>
            </a:r>
            <a:r>
              <a:rPr lang="en-IN" sz="2800"/>
              <a:t> *</a:t>
            </a:r>
            <a:r>
              <a:rPr lang="en-IN" sz="2800" err="1"/>
              <a:t>pgd</a:t>
            </a:r>
            <a:r>
              <a:rPr lang="en-IN" sz="2800"/>
              <a:t>;</a:t>
            </a:r>
          </a:p>
          <a:p>
            <a:r>
              <a:rPr lang="en-IN" sz="2800"/>
              <a:t>      …</a:t>
            </a:r>
          </a:p>
          <a:p>
            <a:r>
              <a:rPr lang="en-IN" sz="2800"/>
              <a:t>};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7AAF1D1-3431-64C0-8CBC-13EBEF214C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62741" y="1690688"/>
            <a:ext cx="873140" cy="780369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DD91357-D55B-62F9-E25B-BC767C030C78}"/>
              </a:ext>
            </a:extLst>
          </p:cNvPr>
          <p:cNvSpPr/>
          <p:nvPr/>
        </p:nvSpPr>
        <p:spPr>
          <a:xfrm>
            <a:off x="5867400" y="2590799"/>
            <a:ext cx="5116286" cy="1208315"/>
          </a:xfrm>
          <a:prstGeom prst="wedgeRoundRectCallout">
            <a:avLst>
              <a:gd name="adj1" fmla="val -79496"/>
              <a:gd name="adj2" fmla="val 123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Pointer to the page table. The CR3 register is set to this value. Type: u64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CF63D4-A8EC-C8DA-0C9C-3F32444332B0}"/>
              </a:ext>
            </a:extLst>
          </p:cNvPr>
          <p:cNvCxnSpPr/>
          <p:nvPr/>
        </p:nvCxnSpPr>
        <p:spPr>
          <a:xfrm flipH="1">
            <a:off x="957943" y="3265714"/>
            <a:ext cx="13824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7726F8-7F86-6D58-86BD-231AB7D12546}"/>
              </a:ext>
            </a:extLst>
          </p:cNvPr>
          <p:cNvCxnSpPr>
            <a:cxnSpLocks/>
          </p:cNvCxnSpPr>
          <p:nvPr/>
        </p:nvCxnSpPr>
        <p:spPr>
          <a:xfrm>
            <a:off x="957943" y="3265714"/>
            <a:ext cx="0" cy="25363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97289E-29AE-362F-BFF8-1E9E3B0D6A6C}"/>
              </a:ext>
            </a:extLst>
          </p:cNvPr>
          <p:cNvCxnSpPr>
            <a:cxnSpLocks/>
          </p:cNvCxnSpPr>
          <p:nvPr/>
        </p:nvCxnSpPr>
        <p:spPr>
          <a:xfrm>
            <a:off x="957943" y="5802084"/>
            <a:ext cx="78105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DE558B-8110-5119-1ECA-63ABC25E41F4}"/>
              </a:ext>
            </a:extLst>
          </p:cNvPr>
          <p:cNvSpPr/>
          <p:nvPr/>
        </p:nvSpPr>
        <p:spPr>
          <a:xfrm>
            <a:off x="3439888" y="4866368"/>
            <a:ext cx="1143000" cy="936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P4D</a:t>
            </a:r>
          </a:p>
          <a:p>
            <a:pPr algn="ctr"/>
            <a:r>
              <a:rPr lang="en-IN" sz="2400"/>
              <a:t>40-48</a:t>
            </a:r>
            <a:endParaRPr lang="en-IN" sz="20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8AB447-C96F-2383-9FB0-82F493381C6E}"/>
              </a:ext>
            </a:extLst>
          </p:cNvPr>
          <p:cNvSpPr/>
          <p:nvPr/>
        </p:nvSpPr>
        <p:spPr>
          <a:xfrm>
            <a:off x="5116288" y="4865916"/>
            <a:ext cx="1143000" cy="936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PUD</a:t>
            </a:r>
          </a:p>
          <a:p>
            <a:pPr algn="ctr"/>
            <a:r>
              <a:rPr lang="en-IN" sz="2400"/>
              <a:t>31-39</a:t>
            </a:r>
            <a:endParaRPr lang="en-IN" sz="20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3B6EB67-143C-05F6-02F6-3C7052A73213}"/>
              </a:ext>
            </a:extLst>
          </p:cNvPr>
          <p:cNvSpPr/>
          <p:nvPr/>
        </p:nvSpPr>
        <p:spPr>
          <a:xfrm>
            <a:off x="6825344" y="4843239"/>
            <a:ext cx="1143000" cy="936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PMD</a:t>
            </a:r>
          </a:p>
          <a:p>
            <a:pPr algn="ctr"/>
            <a:r>
              <a:rPr lang="en-IN" sz="2400"/>
              <a:t>22-30</a:t>
            </a:r>
            <a:endParaRPr lang="en-IN" sz="20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EE7A771-C8E5-30E2-8C79-6E7BAD03A8DA}"/>
              </a:ext>
            </a:extLst>
          </p:cNvPr>
          <p:cNvSpPr/>
          <p:nvPr/>
        </p:nvSpPr>
        <p:spPr>
          <a:xfrm>
            <a:off x="8539844" y="4843239"/>
            <a:ext cx="1143000" cy="936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PTE</a:t>
            </a:r>
          </a:p>
          <a:p>
            <a:pPr algn="ctr"/>
            <a:r>
              <a:rPr lang="en-IN" sz="2400"/>
              <a:t>13-21</a:t>
            </a:r>
            <a:endParaRPr lang="en-IN" sz="20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056DB05-C071-A91B-888D-1F5EC317F70A}"/>
              </a:ext>
            </a:extLst>
          </p:cNvPr>
          <p:cNvSpPr/>
          <p:nvPr/>
        </p:nvSpPr>
        <p:spPr>
          <a:xfrm>
            <a:off x="10210800" y="4843239"/>
            <a:ext cx="1143000" cy="936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Page</a:t>
            </a:r>
          </a:p>
          <a:p>
            <a:pPr algn="ctr"/>
            <a:r>
              <a:rPr lang="en-IN" sz="2400"/>
              <a:t>1-12</a:t>
            </a:r>
            <a:endParaRPr lang="en-IN" sz="200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24C9227-02FD-9E85-D077-8D67F575CF8F}"/>
              </a:ext>
            </a:extLst>
          </p:cNvPr>
          <p:cNvSpPr/>
          <p:nvPr/>
        </p:nvSpPr>
        <p:spPr>
          <a:xfrm>
            <a:off x="4699910" y="5073424"/>
            <a:ext cx="370115" cy="6200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F383691-7082-2652-5BF2-60B4E3DB6407}"/>
              </a:ext>
            </a:extLst>
          </p:cNvPr>
          <p:cNvSpPr/>
          <p:nvPr/>
        </p:nvSpPr>
        <p:spPr>
          <a:xfrm>
            <a:off x="6384472" y="5073424"/>
            <a:ext cx="370115" cy="6200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1E1DDF8-6CCB-C132-520E-E98B2F20A6A6}"/>
              </a:ext>
            </a:extLst>
          </p:cNvPr>
          <p:cNvSpPr/>
          <p:nvPr/>
        </p:nvSpPr>
        <p:spPr>
          <a:xfrm>
            <a:off x="8096252" y="5023985"/>
            <a:ext cx="370115" cy="6200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102FE4F-D103-9D00-D662-380D44DBCF4B}"/>
              </a:ext>
            </a:extLst>
          </p:cNvPr>
          <p:cNvSpPr/>
          <p:nvPr/>
        </p:nvSpPr>
        <p:spPr>
          <a:xfrm>
            <a:off x="9761764" y="5001308"/>
            <a:ext cx="370115" cy="6200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859AD4-A150-57E6-5953-304ABB7B6128}"/>
              </a:ext>
            </a:extLst>
          </p:cNvPr>
          <p:cNvSpPr/>
          <p:nvPr/>
        </p:nvSpPr>
        <p:spPr>
          <a:xfrm>
            <a:off x="1738994" y="4865916"/>
            <a:ext cx="1143000" cy="936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PGD</a:t>
            </a:r>
          </a:p>
          <a:p>
            <a:pPr algn="ctr"/>
            <a:r>
              <a:rPr lang="en-IN" sz="2400"/>
              <a:t>57-49</a:t>
            </a:r>
            <a:endParaRPr lang="en-IN" sz="200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C123140-7BAB-336B-478F-CE7620BF0C3B}"/>
              </a:ext>
            </a:extLst>
          </p:cNvPr>
          <p:cNvSpPr/>
          <p:nvPr/>
        </p:nvSpPr>
        <p:spPr>
          <a:xfrm>
            <a:off x="2999016" y="5072972"/>
            <a:ext cx="370115" cy="6200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9612023-4524-3470-49EF-9527E8513B30}"/>
              </a:ext>
            </a:extLst>
          </p:cNvPr>
          <p:cNvSpPr/>
          <p:nvPr/>
        </p:nvSpPr>
        <p:spPr>
          <a:xfrm>
            <a:off x="256087" y="6081709"/>
            <a:ext cx="3428452" cy="61641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CR3 register points to the PGD of the current process</a:t>
            </a:r>
          </a:p>
        </p:txBody>
      </p:sp>
    </p:spTree>
    <p:extLst>
      <p:ext uri="{BB962C8B-B14F-4D97-AF65-F5344CB8AC3E}">
        <p14:creationId xmlns:p14="http://schemas.microsoft.com/office/powerpoint/2010/main" val="3336805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41D53-C0E1-01C4-6E59-6ECCF4881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97" y="94964"/>
            <a:ext cx="10515600" cy="1325563"/>
          </a:xfrm>
        </p:spPr>
        <p:txBody>
          <a:bodyPr/>
          <a:lstStyle/>
          <a:p>
            <a:r>
              <a:rPr lang="en-IN"/>
              <a:t>Explanation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F46E324-414E-8979-86E7-ECDDA409B8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988175"/>
              </p:ext>
            </p:extLst>
          </p:nvPr>
        </p:nvGraphicFramePr>
        <p:xfrm>
          <a:off x="3061281" y="1273984"/>
          <a:ext cx="539931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114">
                  <a:extLst>
                    <a:ext uri="{9D8B030D-6E8A-4147-A177-3AD203B41FA5}">
                      <a16:colId xmlns:a16="http://schemas.microsoft.com/office/drawing/2014/main" val="3053929359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6042227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Acronym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Full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455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PGD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Page Global Directory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033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P4D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Fourth level page 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771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PUD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Page Upper Directory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437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PMD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Page Middle Directory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870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PTE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Page Table Entry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06352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B33F6D-5320-B541-5D22-B6827870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0B437-AEA6-D42E-E743-8A873247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950251-DA9B-B03E-5216-AB8F0B9BED60}"/>
              </a:ext>
            </a:extLst>
          </p:cNvPr>
          <p:cNvSpPr/>
          <p:nvPr/>
        </p:nvSpPr>
        <p:spPr>
          <a:xfrm>
            <a:off x="7406640" y="493776"/>
            <a:ext cx="4498848" cy="4206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/arch/x86/include/</a:t>
            </a:r>
            <a:r>
              <a:rPr lang="en-IN" sz="2000" dirty="0" err="1"/>
              <a:t>asm</a:t>
            </a:r>
            <a:r>
              <a:rPr lang="en-IN" sz="2000" dirty="0"/>
              <a:t>/</a:t>
            </a:r>
            <a:r>
              <a:rPr lang="en-IN" sz="2000" dirty="0" err="1"/>
              <a:t>pgtable_types.h</a:t>
            </a:r>
            <a:endParaRPr lang="en-IN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E14556-08FD-8CAC-A7EF-3D5E88164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262" y="442087"/>
            <a:ext cx="537378" cy="54217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1472769-4E91-7169-E197-25DF3E82ECDB}"/>
              </a:ext>
            </a:extLst>
          </p:cNvPr>
          <p:cNvSpPr/>
          <p:nvPr/>
        </p:nvSpPr>
        <p:spPr>
          <a:xfrm>
            <a:off x="8966563" y="1855993"/>
            <a:ext cx="2743200" cy="64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57-bit virtual address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0944E5-5C53-ECF6-D912-42F0A9539A16}"/>
              </a:ext>
            </a:extLst>
          </p:cNvPr>
          <p:cNvSpPr/>
          <p:nvPr/>
        </p:nvSpPr>
        <p:spPr>
          <a:xfrm>
            <a:off x="9323179" y="2697241"/>
            <a:ext cx="1892808" cy="530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128 PB VA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366B4C-F0E5-F6DE-2E78-3ECEE4716B5D}"/>
              </a:ext>
            </a:extLst>
          </p:cNvPr>
          <p:cNvSpPr/>
          <p:nvPr/>
        </p:nvSpPr>
        <p:spPr>
          <a:xfrm>
            <a:off x="217497" y="2249185"/>
            <a:ext cx="2337816" cy="576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5-Level Page Tables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D5FE8E7-7BE0-FE82-0F01-B647EA613F70}"/>
              </a:ext>
            </a:extLst>
          </p:cNvPr>
          <p:cNvSpPr/>
          <p:nvPr/>
        </p:nvSpPr>
        <p:spPr>
          <a:xfrm>
            <a:off x="157190" y="4731290"/>
            <a:ext cx="3171226" cy="109023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The variable </a:t>
            </a:r>
            <a:r>
              <a:rPr lang="en-IN" sz="2000" i="1" dirty="0" err="1"/>
              <a:t>pgprot_t</a:t>
            </a:r>
            <a:r>
              <a:rPr lang="en-IN" sz="2000" i="1" dirty="0"/>
              <a:t> </a:t>
            </a:r>
            <a:r>
              <a:rPr lang="en-IN" sz="2000" dirty="0"/>
              <a:t>contains the protection bits </a:t>
            </a:r>
          </a:p>
        </p:txBody>
      </p:sp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F4577C8A-9F08-D550-F534-46F605F7F4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822537"/>
              </p:ext>
            </p:extLst>
          </p:nvPr>
        </p:nvGraphicFramePr>
        <p:xfrm>
          <a:off x="3852673" y="4087685"/>
          <a:ext cx="539931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114">
                  <a:extLst>
                    <a:ext uri="{9D8B030D-6E8A-4147-A177-3AD203B41FA5}">
                      <a16:colId xmlns:a16="http://schemas.microsoft.com/office/drawing/2014/main" val="3053929359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6042227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Acronym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Full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455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PROT_READ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Read permission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033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PROT_WRITE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Write permission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771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PROT_EXEC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Execute permission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437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PROT_SEM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Can be used for atomic ops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870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PROT_NONE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Page cannot be accessed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063523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80E027F7-88DA-664D-BEEF-5EA4911A6E08}"/>
              </a:ext>
            </a:extLst>
          </p:cNvPr>
          <p:cNvSpPr/>
          <p:nvPr/>
        </p:nvSpPr>
        <p:spPr>
          <a:xfrm>
            <a:off x="217497" y="3831335"/>
            <a:ext cx="1147767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EC2E54-5CF8-3D59-DD3A-C1B2B58EE42D}"/>
              </a:ext>
            </a:extLst>
          </p:cNvPr>
          <p:cNvSpPr/>
          <p:nvPr/>
        </p:nvSpPr>
        <p:spPr>
          <a:xfrm>
            <a:off x="9381744" y="4504225"/>
            <a:ext cx="2743200" cy="9422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/include/</a:t>
            </a:r>
            <a:r>
              <a:rPr lang="en-IN" dirty="0" err="1"/>
              <a:t>uapi</a:t>
            </a:r>
            <a:r>
              <a:rPr lang="en-IN" dirty="0"/>
              <a:t>/</a:t>
            </a:r>
            <a:r>
              <a:rPr lang="en-IN" dirty="0" err="1"/>
              <a:t>asm</a:t>
            </a:r>
            <a:r>
              <a:rPr lang="en-IN" dirty="0"/>
              <a:t>-</a:t>
            </a:r>
          </a:p>
          <a:p>
            <a:pPr algn="ctr"/>
            <a:r>
              <a:rPr lang="en-IN" dirty="0"/>
              <a:t>generic/</a:t>
            </a:r>
            <a:r>
              <a:rPr lang="en-IN" dirty="0" err="1"/>
              <a:t>mman-common.h</a:t>
            </a:r>
            <a:endParaRPr lang="en-IN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976B0F3-BE51-8217-1A30-1D62B77B9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4655" y="4137431"/>
            <a:ext cx="537378" cy="54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96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1A0F4-7745-851A-AED8-EC78BDA6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421"/>
            <a:ext cx="9988296" cy="1143635"/>
          </a:xfrm>
        </p:spPr>
        <p:txBody>
          <a:bodyPr/>
          <a:lstStyle/>
          <a:p>
            <a:r>
              <a:rPr lang="en-IN"/>
              <a:t>The </a:t>
            </a:r>
            <a:r>
              <a:rPr lang="en-IN" i="1" err="1"/>
              <a:t>follow_pte</a:t>
            </a:r>
            <a:r>
              <a:rPr lang="en-IN" i="1"/>
              <a:t> </a:t>
            </a:r>
            <a:r>
              <a:rPr lang="en-IN"/>
              <a:t>function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1B4E5-2A8B-EE8F-1D7E-859E708AF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CF417-5F7D-A0AF-0C33-E16F879A9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C37511-86D7-A6DC-065D-788F5D980191}"/>
              </a:ext>
            </a:extLst>
          </p:cNvPr>
          <p:cNvSpPr/>
          <p:nvPr/>
        </p:nvSpPr>
        <p:spPr>
          <a:xfrm>
            <a:off x="9747504" y="237427"/>
            <a:ext cx="2185416" cy="4206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/mm/</a:t>
            </a:r>
            <a:r>
              <a:rPr lang="en-IN" sz="2000" err="1"/>
              <a:t>memory.c</a:t>
            </a:r>
            <a:endParaRPr lang="en-IN" sz="2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27AFE5-B690-B5D5-05F7-DB3C03D4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126" y="185738"/>
            <a:ext cx="537378" cy="54217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1192D9-7660-9890-5F52-C1E6F054975E}"/>
              </a:ext>
            </a:extLst>
          </p:cNvPr>
          <p:cNvSpPr/>
          <p:nvPr/>
        </p:nvSpPr>
        <p:spPr>
          <a:xfrm>
            <a:off x="758952" y="1351915"/>
            <a:ext cx="9988296" cy="53203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follow_pte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mm_struct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mm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pte_t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**</a:t>
            </a:r>
            <a:r>
              <a:rPr lang="en-US" sz="2000" b="0" dirty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ptepp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spinlock_t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**</a:t>
            </a:r>
            <a:r>
              <a:rPr lang="en-US" sz="2000" b="0" dirty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ptlp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pgd_t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pgd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p4d_t *p4d;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pud_t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pud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pmd_t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pmd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pte_t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ptep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pgd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pgd_offset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(mm, address);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p4d = p4d_offset(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pgd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address);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pud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pud_offset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(p4d, address);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pmd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pmd_offset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pud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address);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pte_offset_map_lock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(mm,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pmd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address,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ptlp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ptepp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ptep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8C0E29-92F1-A30C-F390-5102655039B8}"/>
              </a:ext>
            </a:extLst>
          </p:cNvPr>
          <p:cNvSpPr/>
          <p:nvPr/>
        </p:nvSpPr>
        <p:spPr>
          <a:xfrm>
            <a:off x="3272599" y="986790"/>
            <a:ext cx="4961001" cy="365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Key function used to </a:t>
            </a:r>
            <a:r>
              <a:rPr lang="en-IN" sz="2000" b="1">
                <a:solidFill>
                  <a:srgbClr val="0070C0"/>
                </a:solidFill>
              </a:rPr>
              <a:t>traverse</a:t>
            </a:r>
            <a:r>
              <a:rPr lang="en-IN" sz="2000"/>
              <a:t> the page table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E10DE5-3B5D-9CEA-0786-8463E23A5C77}"/>
              </a:ext>
            </a:extLst>
          </p:cNvPr>
          <p:cNvSpPr/>
          <p:nvPr/>
        </p:nvSpPr>
        <p:spPr>
          <a:xfrm>
            <a:off x="7882128" y="2828102"/>
            <a:ext cx="4050792" cy="5599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This code does not show the </a:t>
            </a:r>
            <a:r>
              <a:rPr lang="en-IN" sz="2000">
                <a:solidFill>
                  <a:srgbClr val="00B050"/>
                </a:solidFill>
              </a:rPr>
              <a:t>cases</a:t>
            </a:r>
            <a:r>
              <a:rPr lang="en-IN" sz="2000"/>
              <a:t> where an </a:t>
            </a:r>
            <a:r>
              <a:rPr lang="en-IN" sz="2000">
                <a:solidFill>
                  <a:srgbClr val="FF0000"/>
                </a:solidFill>
              </a:rPr>
              <a:t>entry</a:t>
            </a:r>
            <a:r>
              <a:rPr lang="en-IN" sz="2000"/>
              <a:t> does not exist. 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9E845D6E-F144-4A5E-1A56-5D39F8E311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7768" y="947091"/>
            <a:ext cx="638344" cy="57052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4C9C38E-2043-DED6-7BDE-DDBAD06A6D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376" y="2828101"/>
            <a:ext cx="548640" cy="559987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F296D02-3102-9B09-EDD9-FED84B8562AA}"/>
              </a:ext>
            </a:extLst>
          </p:cNvPr>
          <p:cNvSpPr/>
          <p:nvPr/>
        </p:nvSpPr>
        <p:spPr>
          <a:xfrm>
            <a:off x="7763256" y="4069080"/>
            <a:ext cx="3485176" cy="5599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Walk the page table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7B6694-4046-EC62-ED58-26E9FBF1FE81}"/>
              </a:ext>
            </a:extLst>
          </p:cNvPr>
          <p:cNvSpPr/>
          <p:nvPr/>
        </p:nvSpPr>
        <p:spPr>
          <a:xfrm>
            <a:off x="3950207" y="5732352"/>
            <a:ext cx="4961001" cy="293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Set the return value. Keep the page locked.</a:t>
            </a:r>
          </a:p>
        </p:txBody>
      </p:sp>
    </p:spTree>
    <p:extLst>
      <p:ext uri="{BB962C8B-B14F-4D97-AF65-F5344CB8AC3E}">
        <p14:creationId xmlns:p14="http://schemas.microsoft.com/office/powerpoint/2010/main" val="1826825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7F852-2FB2-FF76-E554-072431831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65" y="-297657"/>
            <a:ext cx="10515600" cy="1325563"/>
          </a:xfrm>
        </p:spPr>
        <p:txBody>
          <a:bodyPr/>
          <a:lstStyle/>
          <a:p>
            <a:r>
              <a:rPr lang="en-IN"/>
              <a:t>Accessing any given level (let’s say PMD)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B9875-E4BB-E9AA-832A-37B263A0F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546496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IN" sz="3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/include/</a:t>
            </a:r>
            <a:r>
              <a:rPr lang="en-IN" sz="36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linux</a:t>
            </a:r>
            <a:r>
              <a:rPr lang="en-IN" sz="3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IN" sz="36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pgtable.h</a:t>
            </a:r>
            <a:endParaRPr lang="en-IN" sz="3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N" sz="3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pmd_t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IN" sz="3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pmd_offset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3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pud_t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IN" sz="3600" b="0" dirty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pud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sz="3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3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36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3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3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pud_pgtable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(*</a:t>
            </a:r>
            <a:r>
              <a:rPr lang="en-IN" sz="3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pud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IN" sz="3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pmd_index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(address);</a:t>
            </a:r>
          </a:p>
          <a:p>
            <a:pPr marL="0" indent="0">
              <a:buNone/>
            </a:pP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b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3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3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3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pmd_index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3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3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36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3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(address &gt;&gt; PMD_SHIFT) &amp; (PTRS_PER_PMD - </a:t>
            </a:r>
            <a:r>
              <a:rPr lang="en-IN" sz="3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b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3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/* arch/x86/include/</a:t>
            </a:r>
            <a:r>
              <a:rPr lang="en-IN" sz="36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asm</a:t>
            </a:r>
            <a:r>
              <a:rPr lang="en-IN" sz="3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IN" sz="36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pgtable.h</a:t>
            </a:r>
            <a:r>
              <a:rPr lang="en-IN" sz="3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*/</a:t>
            </a:r>
          </a:p>
          <a:p>
            <a:pPr marL="0" indent="0">
              <a:buNone/>
            </a:pPr>
            <a:r>
              <a:rPr lang="en-IN" sz="3700" dirty="0" err="1">
                <a:solidFill>
                  <a:srgbClr val="000000"/>
                </a:solidFill>
                <a:latin typeface="Consolas" panose="020B0609020204030204" pitchFamily="49" charset="0"/>
              </a:rPr>
              <a:t>pmd_t</a:t>
            </a:r>
            <a:r>
              <a:rPr lang="en-IN" sz="3700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  <a:r>
              <a:rPr lang="en-IN" sz="3700" dirty="0" err="1">
                <a:solidFill>
                  <a:srgbClr val="000000"/>
                </a:solidFill>
                <a:latin typeface="Consolas" panose="020B0609020204030204" pitchFamily="49" charset="0"/>
              </a:rPr>
              <a:t>pud_pgtable</a:t>
            </a:r>
            <a:r>
              <a:rPr lang="en-IN" sz="37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IN" sz="3700" dirty="0" err="1">
                <a:solidFill>
                  <a:srgbClr val="000000"/>
                </a:solidFill>
                <a:latin typeface="Consolas" panose="020B0609020204030204" pitchFamily="49" charset="0"/>
              </a:rPr>
              <a:t>pud_t</a:t>
            </a:r>
            <a:r>
              <a:rPr lang="en-IN" sz="37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N" sz="3700" dirty="0" err="1">
                <a:solidFill>
                  <a:srgbClr val="000000"/>
                </a:solidFill>
                <a:latin typeface="Consolas" panose="020B0609020204030204" pitchFamily="49" charset="0"/>
              </a:rPr>
              <a:t>pud</a:t>
            </a:r>
            <a:r>
              <a:rPr lang="en-IN" sz="37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IN" sz="37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IN" sz="3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IN" sz="37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IN" sz="3700" dirty="0" err="1">
                <a:solidFill>
                  <a:srgbClr val="000000"/>
                </a:solidFill>
                <a:latin typeface="Consolas" panose="020B0609020204030204" pitchFamily="49" charset="0"/>
              </a:rPr>
              <a:t>pmd_t</a:t>
            </a:r>
            <a:r>
              <a:rPr lang="en-IN" sz="3700" dirty="0">
                <a:solidFill>
                  <a:srgbClr val="000000"/>
                </a:solidFill>
                <a:latin typeface="Consolas" panose="020B0609020204030204" pitchFamily="49" charset="0"/>
              </a:rPr>
              <a:t> *)__</a:t>
            </a:r>
            <a:r>
              <a:rPr lang="en-IN" sz="3700" dirty="0" err="1">
                <a:solidFill>
                  <a:srgbClr val="000000"/>
                </a:solidFill>
                <a:latin typeface="Consolas" panose="020B0609020204030204" pitchFamily="49" charset="0"/>
              </a:rPr>
              <a:t>va</a:t>
            </a:r>
            <a:r>
              <a:rPr lang="en-IN" sz="37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IN" sz="3700" dirty="0" err="1">
                <a:solidFill>
                  <a:srgbClr val="000000"/>
                </a:solidFill>
                <a:latin typeface="Consolas" panose="020B0609020204030204" pitchFamily="49" charset="0"/>
              </a:rPr>
              <a:t>pud_val</a:t>
            </a:r>
            <a:r>
              <a:rPr lang="en-IN" sz="37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IN" sz="3700" dirty="0" err="1">
                <a:solidFill>
                  <a:srgbClr val="000000"/>
                </a:solidFill>
                <a:latin typeface="Consolas" panose="020B0609020204030204" pitchFamily="49" charset="0"/>
              </a:rPr>
              <a:t>pud</a:t>
            </a:r>
            <a:r>
              <a:rPr lang="en-IN" sz="3700" dirty="0">
                <a:solidFill>
                  <a:srgbClr val="000000"/>
                </a:solidFill>
                <a:latin typeface="Consolas" panose="020B0609020204030204" pitchFamily="49" charset="0"/>
              </a:rPr>
              <a:t>) &amp; </a:t>
            </a:r>
            <a:r>
              <a:rPr lang="en-IN" sz="3700" dirty="0" err="1">
                <a:solidFill>
                  <a:srgbClr val="000000"/>
                </a:solidFill>
                <a:latin typeface="Consolas" panose="020B0609020204030204" pitchFamily="49" charset="0"/>
              </a:rPr>
              <a:t>pud_pfn_mask</a:t>
            </a:r>
            <a:r>
              <a:rPr lang="en-IN" sz="37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IN" sz="3700" dirty="0" err="1">
                <a:solidFill>
                  <a:srgbClr val="000000"/>
                </a:solidFill>
                <a:latin typeface="Consolas" panose="020B0609020204030204" pitchFamily="49" charset="0"/>
              </a:rPr>
              <a:t>pud</a:t>
            </a:r>
            <a:r>
              <a:rPr lang="en-IN" sz="37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en-IN" sz="37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IN" sz="36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N" sz="3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/* arch/x86/include/</a:t>
            </a:r>
            <a:r>
              <a:rPr lang="en-IN" sz="36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asm</a:t>
            </a:r>
            <a:r>
              <a:rPr lang="en-IN" sz="3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IN" sz="36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page.h</a:t>
            </a:r>
            <a:r>
              <a:rPr lang="en-IN" sz="3600" b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*/</a:t>
            </a:r>
            <a:endParaRPr lang="en-IN" sz="3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N" sz="36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IN" sz="3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3600" b="0" dirty="0">
                <a:solidFill>
                  <a:srgbClr val="BD63C5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IN" sz="3600" b="0" dirty="0" err="1">
                <a:solidFill>
                  <a:srgbClr val="BD63C5"/>
                </a:solidFill>
                <a:effectLst/>
                <a:latin typeface="Consolas" panose="020B0609020204030204" pitchFamily="49" charset="0"/>
              </a:rPr>
              <a:t>va</a:t>
            </a:r>
            <a:r>
              <a:rPr lang="en-IN" sz="3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36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IN" sz="3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((void 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IN" sz="3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)((unsigned long)(x)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IN" sz="3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PAGE_OFFSET))</a:t>
            </a:r>
            <a:endParaRPr lang="en-IN" sz="3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F899D9-0B14-BCF1-E9F7-A88318D99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ED976-FD03-8123-B1D7-5A003CDC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28</a:t>
            </a:fld>
            <a:endParaRPr lang="en-US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B2FA1CD-5C09-9B20-AC28-822C971AD11C}"/>
              </a:ext>
            </a:extLst>
          </p:cNvPr>
          <p:cNvSpPr/>
          <p:nvPr/>
        </p:nvSpPr>
        <p:spPr>
          <a:xfrm>
            <a:off x="9745406" y="5577187"/>
            <a:ext cx="2188464" cy="836485"/>
          </a:xfrm>
          <a:prstGeom prst="wedgeRoundRectCallout">
            <a:avLst>
              <a:gd name="adj1" fmla="val -96880"/>
              <a:gd name="adj2" fmla="val 105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Starting address of the kernel</a:t>
            </a:r>
            <a:r>
              <a:rPr lang="en-IN" sz="2000" dirty="0"/>
              <a:t> region</a:t>
            </a:r>
            <a:endParaRPr lang="en-IN" sz="2000"/>
          </a:p>
        </p:txBody>
      </p:sp>
    </p:spTree>
    <p:extLst>
      <p:ext uri="{BB962C8B-B14F-4D97-AF65-F5344CB8AC3E}">
        <p14:creationId xmlns:p14="http://schemas.microsoft.com/office/powerpoint/2010/main" val="742760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49105-7624-7007-F3DE-8377B232D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301"/>
            <a:ext cx="10515600" cy="1325563"/>
          </a:xfrm>
        </p:spPr>
        <p:txBody>
          <a:bodyPr/>
          <a:lstStyle/>
          <a:p>
            <a:r>
              <a:rPr lang="en-IN"/>
              <a:t>Structure of a PTE entry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45AE3-D72D-3C6E-A452-56110A4DF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2938814"/>
            <a:ext cx="10863942" cy="2654808"/>
          </a:xfrm>
        </p:spPr>
        <p:txBody>
          <a:bodyPr/>
          <a:lstStyle/>
          <a:p>
            <a:r>
              <a:rPr lang="en-IN"/>
              <a:t>Some other </a:t>
            </a:r>
            <a:r>
              <a:rPr lang="en-IN">
                <a:solidFill>
                  <a:srgbClr val="FF0000"/>
                </a:solidFill>
              </a:rPr>
              <a:t>important</a:t>
            </a:r>
            <a:r>
              <a:rPr lang="en-IN"/>
              <a:t> data structures that are a part of the </a:t>
            </a:r>
            <a:r>
              <a:rPr lang="en-IN">
                <a:solidFill>
                  <a:srgbClr val="0070C0"/>
                </a:solidFill>
              </a:rPr>
              <a:t>memory</a:t>
            </a:r>
            <a:r>
              <a:rPr lang="en-IN"/>
              <a:t> subsystem</a:t>
            </a:r>
          </a:p>
          <a:p>
            <a:pPr lvl="1"/>
            <a:r>
              <a:rPr lang="en-IN">
                <a:solidFill>
                  <a:srgbClr val="7030A0"/>
                </a:solidFill>
              </a:rPr>
              <a:t>page</a:t>
            </a:r>
            <a:r>
              <a:rPr lang="en-IN"/>
              <a:t> </a:t>
            </a:r>
            <a:r>
              <a:rPr lang="en-IN">
                <a:sym typeface="Wingdings" panose="05000000000000000000" pitchFamily="2" charset="2"/>
              </a:rPr>
              <a:t> Data structure for every </a:t>
            </a:r>
            <a:r>
              <a:rPr lang="en-IN">
                <a:solidFill>
                  <a:srgbClr val="00B050"/>
                </a:solidFill>
                <a:sym typeface="Wingdings" panose="05000000000000000000" pitchFamily="2" charset="2"/>
              </a:rPr>
              <a:t>physical</a:t>
            </a:r>
            <a:r>
              <a:rPr lang="en-IN">
                <a:sym typeface="Wingdings" panose="05000000000000000000" pitchFamily="2" charset="2"/>
              </a:rPr>
              <a:t> page (frame) in </a:t>
            </a:r>
            <a:r>
              <a:rPr lang="en-IN">
                <a:solidFill>
                  <a:srgbClr val="FF0000"/>
                </a:solidFill>
                <a:sym typeface="Wingdings" panose="05000000000000000000" pitchFamily="2" charset="2"/>
              </a:rPr>
              <a:t>main memory</a:t>
            </a:r>
            <a:r>
              <a:rPr lang="en-IN">
                <a:sym typeface="Wingdings" panose="05000000000000000000" pitchFamily="2" charset="2"/>
              </a:rPr>
              <a:t>. The aim is to record (to some </a:t>
            </a:r>
            <a:r>
              <a:rPr lang="en-IN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extent</a:t>
            </a:r>
            <a:r>
              <a:rPr lang="en-IN">
                <a:sym typeface="Wingdings" panose="05000000000000000000" pitchFamily="2" charset="2"/>
              </a:rPr>
              <a:t>) who is using the page and what </a:t>
            </a:r>
            <a:r>
              <a:rPr lang="en-IN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for</a:t>
            </a:r>
            <a:r>
              <a:rPr lang="en-IN">
                <a:sym typeface="Wingdings" panose="05000000000000000000" pitchFamily="2" charset="2"/>
              </a:rPr>
              <a:t>. </a:t>
            </a:r>
          </a:p>
          <a:p>
            <a:pPr lvl="1"/>
            <a:r>
              <a:rPr lang="en-IN">
                <a:solidFill>
                  <a:srgbClr val="00B050"/>
                </a:solidFill>
                <a:sym typeface="Wingdings" panose="05000000000000000000" pitchFamily="2" charset="2"/>
              </a:rPr>
              <a:t>folio</a:t>
            </a:r>
            <a:r>
              <a:rPr lang="en-IN">
                <a:sym typeface="Wingdings" panose="05000000000000000000" pitchFamily="2" charset="2"/>
              </a:rPr>
              <a:t>  Represents a </a:t>
            </a:r>
            <a:r>
              <a:rPr lang="en-IN">
                <a:solidFill>
                  <a:srgbClr val="C00000"/>
                </a:solidFill>
                <a:sym typeface="Wingdings" panose="05000000000000000000" pitchFamily="2" charset="2"/>
              </a:rPr>
              <a:t>contiguous</a:t>
            </a:r>
            <a:r>
              <a:rPr lang="en-IN">
                <a:sym typeface="Wingdings" panose="05000000000000000000" pitchFamily="2" charset="2"/>
              </a:rPr>
              <a:t> set of bytes (physically and virtually). Its size is a power of two and is ≥ the page size.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AF6BD-FFE5-00B5-A777-9F509A1EE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B7DDD-478A-E3D4-3BB2-62ECC983E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F2ADB4-BDE3-719A-A46F-675FD3B16EB0}"/>
              </a:ext>
            </a:extLst>
          </p:cNvPr>
          <p:cNvSpPr/>
          <p:nvPr/>
        </p:nvSpPr>
        <p:spPr>
          <a:xfrm>
            <a:off x="1874520" y="1828800"/>
            <a:ext cx="5184648" cy="621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Frame number (52 bits, maximum)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DBC671-AFD2-EE0D-B7B8-DD93C4EBBEFD}"/>
              </a:ext>
            </a:extLst>
          </p:cNvPr>
          <p:cNvSpPr/>
          <p:nvPr/>
        </p:nvSpPr>
        <p:spPr>
          <a:xfrm>
            <a:off x="7059168" y="1828800"/>
            <a:ext cx="237744" cy="6217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4970E0-9E31-38B9-D31F-9F95016B819C}"/>
              </a:ext>
            </a:extLst>
          </p:cNvPr>
          <p:cNvSpPr/>
          <p:nvPr/>
        </p:nvSpPr>
        <p:spPr>
          <a:xfrm>
            <a:off x="7296912" y="1828800"/>
            <a:ext cx="237744" cy="6217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C1855A-1C37-CFD5-81D7-0EA505CEAFF2}"/>
              </a:ext>
            </a:extLst>
          </p:cNvPr>
          <p:cNvSpPr/>
          <p:nvPr/>
        </p:nvSpPr>
        <p:spPr>
          <a:xfrm>
            <a:off x="8333232" y="1828800"/>
            <a:ext cx="237744" cy="6217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0F108E-E05B-29B1-885C-901D66FEC896}"/>
              </a:ext>
            </a:extLst>
          </p:cNvPr>
          <p:cNvSpPr/>
          <p:nvPr/>
        </p:nvSpPr>
        <p:spPr>
          <a:xfrm>
            <a:off x="8570976" y="1828800"/>
            <a:ext cx="237744" cy="6217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BFDD8464-53F1-1E5E-6749-9C1E0225FB5A}"/>
              </a:ext>
            </a:extLst>
          </p:cNvPr>
          <p:cNvSpPr/>
          <p:nvPr/>
        </p:nvSpPr>
        <p:spPr>
          <a:xfrm rot="5400000">
            <a:off x="7803244" y="682388"/>
            <a:ext cx="261400" cy="174955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4E027-BBD5-682F-504F-F02F9A6B478F}"/>
              </a:ext>
            </a:extLst>
          </p:cNvPr>
          <p:cNvSpPr txBox="1"/>
          <p:nvPr/>
        </p:nvSpPr>
        <p:spPr>
          <a:xfrm>
            <a:off x="7095238" y="1108331"/>
            <a:ext cx="1713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/>
              <a:t>Protection bits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3783E8D5-3F68-F608-A3E0-FC10952B2845}"/>
              </a:ext>
            </a:extLst>
          </p:cNvPr>
          <p:cNvSpPr/>
          <p:nvPr/>
        </p:nvSpPr>
        <p:spPr>
          <a:xfrm>
            <a:off x="7626096" y="2048256"/>
            <a:ext cx="146304" cy="11887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DD5AEB66-3F23-7D83-9E60-F78AF07C0C0A}"/>
              </a:ext>
            </a:extLst>
          </p:cNvPr>
          <p:cNvSpPr/>
          <p:nvPr/>
        </p:nvSpPr>
        <p:spPr>
          <a:xfrm>
            <a:off x="7860792" y="2042314"/>
            <a:ext cx="146304" cy="11887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A297AFAB-472E-8F88-A68E-04357E8F57C0}"/>
              </a:ext>
            </a:extLst>
          </p:cNvPr>
          <p:cNvSpPr/>
          <p:nvPr/>
        </p:nvSpPr>
        <p:spPr>
          <a:xfrm>
            <a:off x="8095488" y="2042314"/>
            <a:ext cx="146304" cy="11887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0F006C-5303-985D-2162-CF17EF48BDF0}"/>
              </a:ext>
            </a:extLst>
          </p:cNvPr>
          <p:cNvSpPr/>
          <p:nvPr/>
        </p:nvSpPr>
        <p:spPr>
          <a:xfrm>
            <a:off x="8808720" y="237427"/>
            <a:ext cx="3124200" cy="4206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>
                <a:solidFill>
                  <a:srgbClr val="0070C0"/>
                </a:solidFill>
              </a:rPr>
              <a:t>/include/</a:t>
            </a:r>
            <a:r>
              <a:rPr lang="en-IN" sz="2000" err="1">
                <a:solidFill>
                  <a:srgbClr val="0070C0"/>
                </a:solidFill>
              </a:rPr>
              <a:t>linux</a:t>
            </a:r>
            <a:r>
              <a:rPr lang="en-IN" sz="2000">
                <a:solidFill>
                  <a:srgbClr val="0070C0"/>
                </a:solidFill>
              </a:rPr>
              <a:t>/</a:t>
            </a:r>
            <a:r>
              <a:rPr lang="en-IN" sz="2000" err="1">
                <a:solidFill>
                  <a:srgbClr val="0070C0"/>
                </a:solidFill>
              </a:rPr>
              <a:t>mm_types.h</a:t>
            </a:r>
            <a:endParaRPr lang="en-IN" sz="2000">
              <a:solidFill>
                <a:srgbClr val="0070C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7F43A48-2ECB-FCF6-16ED-B285C2CFA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582" y="120422"/>
            <a:ext cx="537378" cy="54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8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96C88D-3939-DB80-E621-C6E5A3A0B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D7A13-3D09-287D-FCF0-92940B89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822582-AFC8-0079-41B2-479640AF15E7}"/>
              </a:ext>
            </a:extLst>
          </p:cNvPr>
          <p:cNvSpPr/>
          <p:nvPr/>
        </p:nvSpPr>
        <p:spPr>
          <a:xfrm>
            <a:off x="2764971" y="1567543"/>
            <a:ext cx="6629400" cy="3254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/>
              <a:t>Heuristics for memory allocation: no virtual memory</a:t>
            </a:r>
          </a:p>
        </p:txBody>
      </p:sp>
    </p:spTree>
    <p:extLst>
      <p:ext uri="{BB962C8B-B14F-4D97-AF65-F5344CB8AC3E}">
        <p14:creationId xmlns:p14="http://schemas.microsoft.com/office/powerpoint/2010/main" val="2394357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611B0-A769-DBA8-8C47-B668A381B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i="1"/>
              <a:t>struct page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1212E-5AA4-35B0-43A1-4E5A1DCE8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44BA9C-27C7-4BB7-00CD-D351BA1E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9DBFD1-835A-DF21-5904-2B4D2A93B183}"/>
              </a:ext>
            </a:extLst>
          </p:cNvPr>
          <p:cNvSpPr txBox="1"/>
          <p:nvPr/>
        </p:nvSpPr>
        <p:spPr>
          <a:xfrm>
            <a:off x="968829" y="220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B68D7F-9003-6E98-E2B6-34FF36EBEAD5}"/>
              </a:ext>
            </a:extLst>
          </p:cNvPr>
          <p:cNvSpPr txBox="1"/>
          <p:nvPr/>
        </p:nvSpPr>
        <p:spPr>
          <a:xfrm>
            <a:off x="2018211" y="1935479"/>
            <a:ext cx="9335589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B050"/>
                </a:solidFill>
              </a:rPr>
              <a:t>flags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One </a:t>
            </a:r>
            <a:r>
              <a:rPr lang="en-IN" sz="2400" dirty="0">
                <a:solidFill>
                  <a:srgbClr val="FF0000"/>
                </a:solidFill>
              </a:rPr>
              <a:t>large</a:t>
            </a:r>
            <a:r>
              <a:rPr lang="en-IN" sz="2400" dirty="0"/>
              <a:t> union (20/40 bytes): it can store a bunch of things. Choices: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70C0"/>
                </a:solidFill>
              </a:rPr>
              <a:t>Pointer</a:t>
            </a:r>
            <a:r>
              <a:rPr lang="en-IN" sz="2400" dirty="0"/>
              <a:t> to the address space (I/O device whose pages are mapped)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dirty="0"/>
              <a:t>Pointer to a </a:t>
            </a:r>
            <a:r>
              <a:rPr lang="en-IN" sz="2400" dirty="0">
                <a:solidFill>
                  <a:srgbClr val="7030A0"/>
                </a:solidFill>
              </a:rPr>
              <a:t>pool</a:t>
            </a:r>
            <a:r>
              <a:rPr lang="en-IN" sz="2400" dirty="0"/>
              <a:t> of pages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accent6">
                    <a:lumMod val="75000"/>
                  </a:schemeClr>
                </a:solidFill>
              </a:rPr>
              <a:t>Page map </a:t>
            </a:r>
            <a:r>
              <a:rPr lang="en-IN" sz="2400" dirty="0"/>
              <a:t>(mapped from a dedicated device or DMA pages)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C00000"/>
                </a:solidFill>
              </a:rPr>
              <a:t>Reference</a:t>
            </a:r>
            <a:r>
              <a:rPr lang="en-IN" sz="2400" dirty="0"/>
              <a:t> count</a:t>
            </a:r>
            <a:endParaRPr lang="en-IN" sz="2000" dirty="0"/>
          </a:p>
        </p:txBody>
      </p:sp>
      <p:pic>
        <p:nvPicPr>
          <p:cNvPr id="9" name="Picture 8" descr="A picture containing seat&#10;&#10;Description automatically generated">
            <a:extLst>
              <a:ext uri="{FF2B5EF4-FFF2-40B4-BE49-F238E27FC236}">
                <a16:creationId xmlns:a16="http://schemas.microsoft.com/office/drawing/2014/main" id="{699D6410-F931-82F5-7857-9250600E4B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52" y="2370230"/>
            <a:ext cx="1419415" cy="1438821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D6ED398-7F58-D086-5D8B-6DD6F62CD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21808">
            <a:off x="426570" y="4502258"/>
            <a:ext cx="1314175" cy="131417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D82858-BAA6-A513-17E7-CCE6207E6174}"/>
              </a:ext>
            </a:extLst>
          </p:cNvPr>
          <p:cNvSpPr/>
          <p:nvPr/>
        </p:nvSpPr>
        <p:spPr>
          <a:xfrm>
            <a:off x="2141219" y="4767943"/>
            <a:ext cx="9089571" cy="10295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This is a classic example of a data structure that has a very flexible structure: it can store anything (depending upon the end user).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9E936F-7CDD-4D59-37C5-4A4B8B644785}"/>
              </a:ext>
            </a:extLst>
          </p:cNvPr>
          <p:cNvSpPr/>
          <p:nvPr/>
        </p:nvSpPr>
        <p:spPr>
          <a:xfrm>
            <a:off x="8808720" y="237427"/>
            <a:ext cx="3124200" cy="4206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rgbClr val="0070C0"/>
                </a:solidFill>
              </a:rPr>
              <a:t>/include/</a:t>
            </a:r>
            <a:r>
              <a:rPr lang="en-IN" sz="2000" dirty="0" err="1">
                <a:solidFill>
                  <a:srgbClr val="0070C0"/>
                </a:solidFill>
              </a:rPr>
              <a:t>linux</a:t>
            </a:r>
            <a:r>
              <a:rPr lang="en-IN" sz="2000" dirty="0">
                <a:solidFill>
                  <a:srgbClr val="0070C0"/>
                </a:solidFill>
              </a:rPr>
              <a:t>/</a:t>
            </a:r>
            <a:r>
              <a:rPr lang="en-IN" sz="2000" dirty="0" err="1">
                <a:solidFill>
                  <a:srgbClr val="0070C0"/>
                </a:solidFill>
              </a:rPr>
              <a:t>mm_types.h</a:t>
            </a:r>
            <a:endParaRPr lang="en-IN" sz="2000" dirty="0">
              <a:solidFill>
                <a:srgbClr val="0070C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38B0B9-7744-E80D-E9E8-94227323C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582" y="120422"/>
            <a:ext cx="537378" cy="54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62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65518-AF70-34EE-A0F1-EF4B15DD7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i="1"/>
              <a:t>struct folio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0229E-0FE7-42B5-57B1-2B633573C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>
                <a:solidFill>
                  <a:srgbClr val="00B050"/>
                </a:solidFill>
              </a:rPr>
              <a:t>Definition</a:t>
            </a:r>
            <a:r>
              <a:rPr lang="en-IN"/>
              <a:t>: A compound page is an </a:t>
            </a:r>
            <a:r>
              <a:rPr lang="en-IN">
                <a:solidFill>
                  <a:srgbClr val="C00000"/>
                </a:solidFill>
              </a:rPr>
              <a:t>aggregate</a:t>
            </a:r>
            <a:r>
              <a:rPr lang="en-IN"/>
              <a:t> of two or more contiguous pages</a:t>
            </a:r>
          </a:p>
          <a:p>
            <a:r>
              <a:rPr lang="en-IN"/>
              <a:t>A folio primarily </a:t>
            </a:r>
            <a:r>
              <a:rPr lang="en-IN">
                <a:solidFill>
                  <a:srgbClr val="0070C0"/>
                </a:solidFill>
              </a:rPr>
              <a:t>points</a:t>
            </a:r>
            <a:r>
              <a:rPr lang="en-IN"/>
              <a:t> to a compound </a:t>
            </a:r>
            <a:r>
              <a:rPr lang="en-IN">
                <a:solidFill>
                  <a:srgbClr val="002060"/>
                </a:solidFill>
              </a:rPr>
              <a:t>page.</a:t>
            </a:r>
          </a:p>
          <a:p>
            <a:pPr lvl="1"/>
            <a:r>
              <a:rPr lang="en-IN"/>
              <a:t>It is primarily needed to manage millions of pages in large memories</a:t>
            </a:r>
          </a:p>
          <a:p>
            <a:r>
              <a:rPr lang="en-IN"/>
              <a:t>It points to the </a:t>
            </a:r>
            <a:r>
              <a:rPr lang="en-IN">
                <a:solidFill>
                  <a:srgbClr val="00B050"/>
                </a:solidFill>
              </a:rPr>
              <a:t>first page </a:t>
            </a:r>
            <a:r>
              <a:rPr lang="en-IN"/>
              <a:t>in a </a:t>
            </a:r>
            <a:r>
              <a:rPr lang="en-IN">
                <a:solidFill>
                  <a:srgbClr val="0070C0"/>
                </a:solidFill>
              </a:rPr>
              <a:t>compound</a:t>
            </a:r>
            <a:r>
              <a:rPr lang="en-IN"/>
              <a:t> page </a:t>
            </a:r>
          </a:p>
          <a:p>
            <a:r>
              <a:rPr lang="en-IN"/>
              <a:t>It is very useful for </a:t>
            </a:r>
            <a:r>
              <a:rPr lang="en-IN">
                <a:solidFill>
                  <a:srgbClr val="C00000"/>
                </a:solidFill>
              </a:rPr>
              <a:t>memory mapped I/O </a:t>
            </a:r>
            <a:r>
              <a:rPr lang="en-IN"/>
              <a:t>(I/O devices and files)</a:t>
            </a:r>
          </a:p>
          <a:p>
            <a:r>
              <a:rPr lang="en-IN"/>
              <a:t>It is naturally aligned towards </a:t>
            </a:r>
            <a:r>
              <a:rPr lang="en-IN">
                <a:solidFill>
                  <a:srgbClr val="7030A0"/>
                </a:solidFill>
              </a:rPr>
              <a:t>read</a:t>
            </a:r>
            <a:r>
              <a:rPr lang="en-IN"/>
              <a:t> prefetching and </a:t>
            </a:r>
            <a:r>
              <a:rPr lang="en-IN">
                <a:solidFill>
                  <a:schemeClr val="accent2">
                    <a:lumMod val="75000"/>
                  </a:schemeClr>
                </a:solidFill>
              </a:rPr>
              <a:t>sequential</a:t>
            </a:r>
            <a:r>
              <a:rPr lang="en-IN"/>
              <a:t> writes</a:t>
            </a:r>
          </a:p>
          <a:p>
            <a:r>
              <a:rPr lang="en-IN"/>
              <a:t>Writes and </a:t>
            </a:r>
            <a:r>
              <a:rPr lang="en-IN">
                <a:solidFill>
                  <a:schemeClr val="accent1">
                    <a:lumMod val="75000"/>
                  </a:schemeClr>
                </a:solidFill>
              </a:rPr>
              <a:t>modification</a:t>
            </a:r>
            <a:r>
              <a:rPr lang="en-IN"/>
              <a:t> bits can be maintained at the </a:t>
            </a:r>
            <a:r>
              <a:rPr lang="en-IN">
                <a:solidFill>
                  <a:srgbClr val="00B050"/>
                </a:solidFill>
              </a:rPr>
              <a:t>folio</a:t>
            </a:r>
            <a:r>
              <a:rPr lang="en-IN"/>
              <a:t> level</a:t>
            </a:r>
          </a:p>
          <a:p>
            <a:pPr lvl="1"/>
            <a:r>
              <a:rPr lang="en-IN"/>
              <a:t>Easier to maintain LRU-based </a:t>
            </a:r>
            <a:r>
              <a:rPr lang="en-IN">
                <a:solidFill>
                  <a:srgbClr val="FF0000"/>
                </a:solidFill>
              </a:rPr>
              <a:t>replacement</a:t>
            </a:r>
            <a:r>
              <a:rPr lang="en-IN"/>
              <a:t> lists</a:t>
            </a:r>
          </a:p>
          <a:p>
            <a:endParaRPr lang="en-IN"/>
          </a:p>
          <a:p>
            <a:endParaRPr lang="en-IN"/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3E260D-B67B-06CA-59F8-F036109E8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6747F-59BC-45B4-78FE-8D6A16F55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E6C2C3-830E-0522-D73C-52E7E3F7D13C}"/>
              </a:ext>
            </a:extLst>
          </p:cNvPr>
          <p:cNvSpPr/>
          <p:nvPr/>
        </p:nvSpPr>
        <p:spPr>
          <a:xfrm>
            <a:off x="7424057" y="299811"/>
            <a:ext cx="4288972" cy="6037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https://lwn.net/Articles/893512/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A82455-59E2-702D-1564-4797FF621060}"/>
              </a:ext>
            </a:extLst>
          </p:cNvPr>
          <p:cNvSpPr/>
          <p:nvPr/>
        </p:nvSpPr>
        <p:spPr>
          <a:xfrm>
            <a:off x="7434943" y="1021329"/>
            <a:ext cx="4288972" cy="6037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https://lwn.net/Articles/849538/</a:t>
            </a:r>
          </a:p>
        </p:txBody>
      </p:sp>
    </p:spTree>
    <p:extLst>
      <p:ext uri="{BB962C8B-B14F-4D97-AF65-F5344CB8AC3E}">
        <p14:creationId xmlns:p14="http://schemas.microsoft.com/office/powerpoint/2010/main" val="4270240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9CD21-3265-F799-C20B-77735304F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Folio of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DC806-1834-190B-165C-00D9D0088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 </a:t>
            </a:r>
            <a:r>
              <a:rPr lang="en-IN" dirty="0">
                <a:solidFill>
                  <a:srgbClr val="00B050"/>
                </a:solidFill>
              </a:rPr>
              <a:t>folio</a:t>
            </a:r>
            <a:r>
              <a:rPr lang="en-IN" dirty="0"/>
              <a:t> acts like a single page</a:t>
            </a:r>
          </a:p>
          <a:p>
            <a:r>
              <a:rPr lang="en-IN" dirty="0"/>
              <a:t>It has its </a:t>
            </a:r>
            <a:r>
              <a:rPr lang="en-IN" dirty="0">
                <a:solidFill>
                  <a:srgbClr val="FF0000"/>
                </a:solidFill>
              </a:rPr>
              <a:t>permission</a:t>
            </a:r>
            <a:r>
              <a:rPr lang="en-IN" dirty="0"/>
              <a:t> bits and copy-on-write state</a:t>
            </a:r>
          </a:p>
          <a:p>
            <a:r>
              <a:rPr lang="en-IN" dirty="0"/>
              <a:t>Whenever a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page</a:t>
            </a:r>
            <a:r>
              <a:rPr lang="en-IN" dirty="0"/>
              <a:t> needs to be migrated, swapped out, or replicated (because COW)</a:t>
            </a:r>
          </a:p>
          <a:p>
            <a:pPr lvl="1"/>
            <a:r>
              <a:rPr lang="en-IN" dirty="0"/>
              <a:t>If a page is a part of a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folio</a:t>
            </a:r>
            <a:r>
              <a:rPr lang="en-IN" dirty="0"/>
              <a:t>, then the entire </a:t>
            </a:r>
            <a:r>
              <a:rPr lang="en-IN" dirty="0">
                <a:solidFill>
                  <a:srgbClr val="7030A0"/>
                </a:solidFill>
              </a:rPr>
              <a:t>operation</a:t>
            </a:r>
            <a:r>
              <a:rPr lang="en-IN" dirty="0"/>
              <a:t> happens on the folio</a:t>
            </a:r>
          </a:p>
          <a:p>
            <a:r>
              <a:rPr lang="en-IN" dirty="0"/>
              <a:t>Notion of huge pages</a:t>
            </a:r>
          </a:p>
          <a:p>
            <a:pPr lvl="1"/>
            <a:r>
              <a:rPr lang="en-IN" dirty="0"/>
              <a:t>We can have </a:t>
            </a:r>
            <a:r>
              <a:rPr lang="en-IN" dirty="0">
                <a:solidFill>
                  <a:srgbClr val="00B050"/>
                </a:solidFill>
              </a:rPr>
              <a:t>pages</a:t>
            </a:r>
            <a:r>
              <a:rPr lang="en-IN" dirty="0"/>
              <a:t> with size 2 MB and 1 GB</a:t>
            </a:r>
          </a:p>
          <a:p>
            <a:pPr lvl="1"/>
            <a:r>
              <a:rPr lang="en-IN" dirty="0"/>
              <a:t>Some </a:t>
            </a:r>
            <a:r>
              <a:rPr lang="en-IN" dirty="0">
                <a:solidFill>
                  <a:srgbClr val="0070C0"/>
                </a:solidFill>
              </a:rPr>
              <a:t>server</a:t>
            </a:r>
            <a:r>
              <a:rPr lang="en-IN" dirty="0"/>
              <a:t> processors support huge pages. This </a:t>
            </a:r>
            <a:r>
              <a:rPr lang="en-IN" dirty="0">
                <a:solidFill>
                  <a:srgbClr val="FF0000"/>
                </a:solidFill>
              </a:rPr>
              <a:t>requires</a:t>
            </a:r>
            <a:r>
              <a:rPr lang="en-IN" dirty="0"/>
              <a:t> changes to addressing or multiple entries are created in the </a:t>
            </a:r>
            <a:r>
              <a:rPr lang="en-IN" dirty="0">
                <a:solidFill>
                  <a:schemeClr val="accent5">
                    <a:lumMod val="75000"/>
                  </a:schemeClr>
                </a:solidFill>
              </a:rPr>
              <a:t>TLB</a:t>
            </a:r>
            <a:r>
              <a:rPr lang="en-IN" dirty="0"/>
              <a:t> (one for each page). The latter solution is very </a:t>
            </a:r>
            <a:r>
              <a:rPr lang="en-IN" dirty="0">
                <a:solidFill>
                  <a:srgbClr val="FF0000"/>
                </a:solidFill>
              </a:rPr>
              <a:t>expensive</a:t>
            </a:r>
            <a:r>
              <a:rPr lang="en-IN" dirty="0"/>
              <a:t>. Naturally align with folios.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F886C-F4A5-4E5C-8D45-4915EA5AD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7CCAF8-4653-BB4A-1733-16100ABD5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DD4737B-D3C3-D80D-C7AC-9FDA173296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547" y="4782730"/>
            <a:ext cx="749305" cy="74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756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DF3FE-1365-6CB7-59BA-FC4003944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71" y="-80597"/>
            <a:ext cx="10515600" cy="1325563"/>
          </a:xfrm>
        </p:spPr>
        <p:txBody>
          <a:bodyPr/>
          <a:lstStyle/>
          <a:p>
            <a:r>
              <a:rPr lang="en-US" err="1"/>
              <a:t>pte</a:t>
            </a:r>
            <a:r>
              <a:rPr lang="en-US"/>
              <a:t> </a:t>
            </a:r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 err="1">
                <a:sym typeface="Wingdings" panose="05000000000000000000" pitchFamily="2" charset="2"/>
              </a:rPr>
              <a:t>pfn</a:t>
            </a:r>
            <a:r>
              <a:rPr lang="en-US">
                <a:sym typeface="Wingdings" panose="05000000000000000000" pitchFamily="2" charset="2"/>
              </a:rPr>
              <a:t>  page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57E013-2F9D-4043-7ED6-C1FED47B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DC952-F1E0-CE26-1C9C-EC1B7FBFF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A16755-2B00-BB9F-44C5-1BBDF1A8C46E}"/>
              </a:ext>
            </a:extLst>
          </p:cNvPr>
          <p:cNvSpPr txBox="1"/>
          <p:nvPr/>
        </p:nvSpPr>
        <p:spPr>
          <a:xfrm>
            <a:off x="1008532" y="2611479"/>
            <a:ext cx="8789586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__</a:t>
            </a:r>
            <a:r>
              <a:rPr lang="en-US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pfn_to_page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pfn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             </a:t>
            </a:r>
            <a:r>
              <a:rPr lang="en-US" sz="20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({  unsigned long __</a:t>
            </a:r>
            <a:r>
              <a:rPr lang="en-US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pfn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pfn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);            </a:t>
            </a:r>
            <a:r>
              <a:rPr lang="en-US" sz="20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struct </a:t>
            </a:r>
            <a:r>
              <a:rPr lang="en-US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mem_section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__sec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pfn_to_section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(__</a:t>
            </a:r>
            <a:r>
              <a:rPr lang="en-US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pfn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);    </a:t>
            </a:r>
            <a:r>
              <a:rPr lang="en-US" sz="20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section_mem_map_addr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(__sec)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__</a:t>
            </a:r>
            <a:r>
              <a:rPr lang="en-US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pfn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      </a:t>
            </a:r>
            <a:r>
              <a:rPr lang="en-US" sz="20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})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80BBBF40-EFAC-DFB5-0746-B1ABF7BE7E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2749" y="2225108"/>
            <a:ext cx="638344" cy="5705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DA00B8D-5106-AD62-6189-271708E43D67}"/>
              </a:ext>
            </a:extLst>
          </p:cNvPr>
          <p:cNvSpPr/>
          <p:nvPr/>
        </p:nvSpPr>
        <p:spPr>
          <a:xfrm>
            <a:off x="1545336" y="1398407"/>
            <a:ext cx="8202168" cy="7132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BD63C5"/>
                </a:solidFill>
                <a:effectLst/>
                <a:latin typeface="Consolas" panose="020B0609020204030204" pitchFamily="49" charset="0"/>
              </a:rPr>
              <a:t>pte_pfn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phys_to_pfn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IN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BD63C5"/>
                </a:solidFill>
                <a:effectLst/>
                <a:latin typeface="Consolas" panose="020B0609020204030204" pitchFamily="49" charset="0"/>
              </a:rPr>
              <a:t>phys_to_pfn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((p) 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&gt;&gt;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PAGE_SHIFT)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5E67A1E3-F3D6-C5C0-5086-4137DA445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91399" y="1003444"/>
            <a:ext cx="638344" cy="5705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505CF9-ECE6-42C4-02A6-3D8E7CF420C2}"/>
              </a:ext>
            </a:extLst>
          </p:cNvPr>
          <p:cNvSpPr txBox="1"/>
          <p:nvPr/>
        </p:nvSpPr>
        <p:spPr>
          <a:xfrm>
            <a:off x="338690" y="4270562"/>
            <a:ext cx="115146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The </a:t>
            </a:r>
            <a:r>
              <a:rPr lang="en-IN" sz="2400">
                <a:solidFill>
                  <a:srgbClr val="FF0000"/>
                </a:solidFill>
              </a:rPr>
              <a:t>contents</a:t>
            </a:r>
            <a:r>
              <a:rPr lang="en-IN" sz="2400"/>
              <a:t> of the </a:t>
            </a:r>
            <a:r>
              <a:rPr lang="en-IN" sz="2400" i="1" err="1"/>
              <a:t>pte</a:t>
            </a:r>
            <a:r>
              <a:rPr lang="en-IN" sz="2400" i="1"/>
              <a:t> </a:t>
            </a:r>
            <a:r>
              <a:rPr lang="en-IN" sz="2400"/>
              <a:t>(</a:t>
            </a:r>
            <a:r>
              <a:rPr lang="en-IN" sz="2400">
                <a:solidFill>
                  <a:srgbClr val="00B050"/>
                </a:solidFill>
              </a:rPr>
              <a:t>page table </a:t>
            </a:r>
            <a:r>
              <a:rPr lang="en-IN" sz="2400"/>
              <a:t>entry) contain the physical frame number and other </a:t>
            </a:r>
            <a:r>
              <a:rPr lang="en-IN" sz="2400">
                <a:solidFill>
                  <a:srgbClr val="0070C0"/>
                </a:solidFill>
              </a:rPr>
              <a:t>protection</a:t>
            </a:r>
            <a:r>
              <a:rPr lang="en-IN" sz="2400"/>
              <a:t>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i="1" err="1"/>
              <a:t>pfn</a:t>
            </a:r>
            <a:r>
              <a:rPr lang="en-IN" sz="2400" i="1"/>
              <a:t> </a:t>
            </a:r>
            <a:r>
              <a:rPr lang="en-IN" sz="2400"/>
              <a:t>is just the </a:t>
            </a:r>
            <a:r>
              <a:rPr lang="en-IN" sz="2400">
                <a:solidFill>
                  <a:srgbClr val="7030A0"/>
                </a:solidFill>
              </a:rPr>
              <a:t>physical page number </a:t>
            </a:r>
            <a:r>
              <a:rPr lang="en-IN" sz="2400"/>
              <a:t>that is obtained by shifting the </a:t>
            </a:r>
            <a:r>
              <a:rPr lang="en-IN" sz="2400" i="1" err="1"/>
              <a:t>pte</a:t>
            </a:r>
            <a:r>
              <a:rPr lang="en-IN" sz="2400"/>
              <a:t> by PAGE_SHIFT (=12)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i="1"/>
              <a:t>struct page </a:t>
            </a:r>
            <a:r>
              <a:rPr lang="en-IN" sz="2400"/>
              <a:t>corresponds to a physical frame. Physical pages are </a:t>
            </a:r>
            <a:r>
              <a:rPr lang="en-IN" sz="2400">
                <a:solidFill>
                  <a:srgbClr val="C00000"/>
                </a:solidFill>
              </a:rPr>
              <a:t>organized</a:t>
            </a:r>
            <a:r>
              <a:rPr lang="en-IN" sz="2400"/>
              <a:t> into different </a:t>
            </a:r>
            <a:r>
              <a:rPr lang="en-IN" sz="2400">
                <a:solidFill>
                  <a:schemeClr val="accent1">
                    <a:lumMod val="75000"/>
                  </a:schemeClr>
                </a:solidFill>
              </a:rPr>
              <a:t>sections</a:t>
            </a:r>
            <a:r>
              <a:rPr lang="en-IN" sz="2400"/>
              <a:t>. Each section points to a </a:t>
            </a:r>
            <a:r>
              <a:rPr lang="en-IN" sz="2400">
                <a:solidFill>
                  <a:srgbClr val="FF0000"/>
                </a:solidFill>
              </a:rPr>
              <a:t>memory map </a:t>
            </a:r>
            <a:r>
              <a:rPr lang="en-IN" sz="2400"/>
              <a:t>(an array of </a:t>
            </a:r>
            <a:r>
              <a:rPr lang="en-IN" sz="2400">
                <a:solidFill>
                  <a:schemeClr val="accent5">
                    <a:lumMod val="75000"/>
                  </a:schemeClr>
                </a:solidFill>
              </a:rPr>
              <a:t>page</a:t>
            </a:r>
            <a:r>
              <a:rPr lang="en-IN" sz="2400"/>
              <a:t> structures).</a:t>
            </a:r>
            <a:endParaRPr lang="en-IN" sz="2400" i="1"/>
          </a:p>
        </p:txBody>
      </p:sp>
    </p:spTree>
    <p:extLst>
      <p:ext uri="{BB962C8B-B14F-4D97-AF65-F5344CB8AC3E}">
        <p14:creationId xmlns:p14="http://schemas.microsoft.com/office/powerpoint/2010/main" val="2103497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3369DA-E9AE-14B8-541F-1EAF60C5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8B009-87A3-7A76-A1E9-67D26C3E1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A0A70FA-91EB-A3F9-A1E5-59B502439645}"/>
              </a:ext>
            </a:extLst>
          </p:cNvPr>
          <p:cNvSpPr/>
          <p:nvPr/>
        </p:nvSpPr>
        <p:spPr>
          <a:xfrm>
            <a:off x="1153885" y="1240971"/>
            <a:ext cx="9884229" cy="4609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/>
              <a:t>TLB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235872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3339E-9D7A-328F-BAB2-C3975B7A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TLB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CE131-BDA2-439F-6D61-099EB5E52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578"/>
            <a:ext cx="10829544" cy="515629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IN"/>
              <a:t>It is important to </a:t>
            </a:r>
            <a:r>
              <a:rPr lang="en-IN">
                <a:solidFill>
                  <a:srgbClr val="7030A0"/>
                </a:solidFill>
              </a:rPr>
              <a:t>manage</a:t>
            </a:r>
            <a:r>
              <a:rPr lang="en-IN"/>
              <a:t> the TLB well. </a:t>
            </a:r>
          </a:p>
          <a:p>
            <a:r>
              <a:rPr lang="en-IN"/>
              <a:t>More than </a:t>
            </a:r>
            <a:r>
              <a:rPr lang="en-IN">
                <a:solidFill>
                  <a:srgbClr val="FF0000"/>
                </a:solidFill>
              </a:rPr>
              <a:t>99%</a:t>
            </a:r>
            <a:r>
              <a:rPr lang="en-IN"/>
              <a:t> of the requests are satisfied by the TLB. </a:t>
            </a:r>
          </a:p>
          <a:p>
            <a:r>
              <a:rPr lang="en-IN">
                <a:cs typeface="Calibri" panose="020F0502020204030204"/>
              </a:rPr>
              <a:t>A TLB miss is quite </a:t>
            </a:r>
            <a:r>
              <a:rPr lang="en-IN">
                <a:solidFill>
                  <a:srgbClr val="C00000"/>
                </a:solidFill>
                <a:cs typeface="Calibri" panose="020F0502020204030204"/>
              </a:rPr>
              <a:t>expensive</a:t>
            </a:r>
            <a:r>
              <a:rPr lang="en-IN">
                <a:cs typeface="Calibri" panose="020F0502020204030204"/>
              </a:rPr>
              <a:t>. It involves a costly page table </a:t>
            </a:r>
            <a:r>
              <a:rPr lang="en-IN">
                <a:solidFill>
                  <a:schemeClr val="accent5">
                    <a:lumMod val="75000"/>
                  </a:schemeClr>
                </a:solidFill>
                <a:cs typeface="Calibri" panose="020F0502020204030204"/>
              </a:rPr>
              <a:t>walk</a:t>
            </a:r>
            <a:r>
              <a:rPr lang="en-IN">
                <a:cs typeface="Calibri" panose="020F0502020204030204"/>
              </a:rPr>
              <a:t>.</a:t>
            </a:r>
          </a:p>
          <a:p>
            <a:r>
              <a:rPr lang="en-IN">
                <a:cs typeface="Calibri" panose="020F0502020204030204"/>
              </a:rPr>
              <a:t>In x86 machines</a:t>
            </a:r>
          </a:p>
          <a:p>
            <a:pPr lvl="1"/>
            <a:r>
              <a:rPr lang="en-IN">
                <a:cs typeface="Calibri" panose="020F0502020204030204"/>
              </a:rPr>
              <a:t>By </a:t>
            </a:r>
            <a:r>
              <a:rPr lang="en-IN">
                <a:solidFill>
                  <a:srgbClr val="0070C0"/>
                </a:solidFill>
                <a:cs typeface="Calibri" panose="020F0502020204030204"/>
              </a:rPr>
              <a:t>default</a:t>
            </a:r>
            <a:r>
              <a:rPr lang="en-IN">
                <a:cs typeface="Calibri" panose="020F0502020204030204"/>
              </a:rPr>
              <a:t>, it is a 4 to 16-way set associative cache</a:t>
            </a:r>
          </a:p>
          <a:p>
            <a:pPr lvl="1"/>
            <a:r>
              <a:rPr lang="en-IN">
                <a:cs typeface="Calibri" panose="020F0502020204030204"/>
              </a:rPr>
              <a:t>Some processors allow the user to </a:t>
            </a:r>
            <a:r>
              <a:rPr lang="en-IN">
                <a:solidFill>
                  <a:srgbClr val="00B050"/>
                </a:solidFill>
                <a:cs typeface="Calibri" panose="020F0502020204030204"/>
              </a:rPr>
              <a:t>configure</a:t>
            </a:r>
            <a:r>
              <a:rPr lang="en-IN">
                <a:cs typeface="Calibri" panose="020F0502020204030204"/>
              </a:rPr>
              <a:t> the associativity</a:t>
            </a:r>
          </a:p>
          <a:p>
            <a:pPr lvl="1"/>
            <a:r>
              <a:rPr lang="en-IN">
                <a:cs typeface="Calibri" panose="020F0502020204030204"/>
              </a:rPr>
              <a:t>Some </a:t>
            </a:r>
            <a:r>
              <a:rPr lang="en-IN">
                <a:solidFill>
                  <a:srgbClr val="C00000"/>
                </a:solidFill>
                <a:cs typeface="Calibri" panose="020F0502020204030204"/>
              </a:rPr>
              <a:t>processors</a:t>
            </a:r>
            <a:r>
              <a:rPr lang="en-IN">
                <a:cs typeface="Calibri" panose="020F0502020204030204"/>
              </a:rPr>
              <a:t> can also have a 2-level TLB or a separate data TLB and </a:t>
            </a:r>
            <a:r>
              <a:rPr lang="en-IN" err="1">
                <a:cs typeface="Calibri" panose="020F0502020204030204"/>
              </a:rPr>
              <a:t>i</a:t>
            </a:r>
            <a:r>
              <a:rPr lang="en-IN">
                <a:cs typeface="Calibri" panose="020F0502020204030204"/>
              </a:rPr>
              <a:t>-TLB</a:t>
            </a:r>
          </a:p>
          <a:p>
            <a:pPr lvl="1"/>
            <a:r>
              <a:rPr lang="en-IN">
                <a:cs typeface="Calibri" panose="020F0502020204030204"/>
              </a:rPr>
              <a:t>Each </a:t>
            </a:r>
            <a:r>
              <a:rPr lang="en-IN">
                <a:solidFill>
                  <a:srgbClr val="00B050"/>
                </a:solidFill>
                <a:cs typeface="Calibri" panose="020F0502020204030204"/>
              </a:rPr>
              <a:t>entry</a:t>
            </a:r>
            <a:r>
              <a:rPr lang="en-IN">
                <a:cs typeface="Calibri" panose="020F0502020204030204"/>
              </a:rPr>
              <a:t> of the TLB (corresponding to a </a:t>
            </a:r>
            <a:r>
              <a:rPr lang="en-IN">
                <a:solidFill>
                  <a:schemeClr val="accent2">
                    <a:lumMod val="75000"/>
                  </a:schemeClr>
                </a:solidFill>
                <a:cs typeface="Calibri" panose="020F0502020204030204"/>
              </a:rPr>
              <a:t>virtual page number</a:t>
            </a:r>
            <a:r>
              <a:rPr lang="en-IN">
                <a:cs typeface="Calibri" panose="020F0502020204030204"/>
              </a:rPr>
              <a:t>) contains a pointer to a physical page number, and has other </a:t>
            </a:r>
            <a:r>
              <a:rPr lang="en-IN">
                <a:solidFill>
                  <a:srgbClr val="FF0000"/>
                </a:solidFill>
                <a:cs typeface="Calibri" panose="020F0502020204030204"/>
              </a:rPr>
              <a:t>protection</a:t>
            </a:r>
            <a:r>
              <a:rPr lang="en-IN">
                <a:cs typeface="Calibri" panose="020F0502020204030204"/>
              </a:rPr>
              <a:t> bits (+ other </a:t>
            </a:r>
            <a:r>
              <a:rPr lang="en-IN">
                <a:solidFill>
                  <a:schemeClr val="accent5"/>
                </a:solidFill>
                <a:cs typeface="Calibri" panose="020F0502020204030204"/>
              </a:rPr>
              <a:t>data</a:t>
            </a:r>
            <a:r>
              <a:rPr lang="en-IN">
                <a:cs typeface="Calibri" panose="020F0502020204030204"/>
              </a:rPr>
              <a:t>)</a:t>
            </a:r>
          </a:p>
          <a:p>
            <a:r>
              <a:rPr lang="en-IN">
                <a:solidFill>
                  <a:srgbClr val="00B050"/>
                </a:solidFill>
                <a:cs typeface="Calibri" panose="020F0502020204030204"/>
              </a:rPr>
              <a:t>Flushing</a:t>
            </a:r>
            <a:r>
              <a:rPr lang="en-IN">
                <a:cs typeface="Calibri" panose="020F0502020204030204"/>
              </a:rPr>
              <a:t> the TLB</a:t>
            </a:r>
          </a:p>
          <a:p>
            <a:pPr lvl="1"/>
            <a:r>
              <a:rPr lang="en-IN">
                <a:cs typeface="Calibri" panose="020F0502020204030204"/>
              </a:rPr>
              <a:t>Just </a:t>
            </a:r>
            <a:r>
              <a:rPr lang="en-IN">
                <a:solidFill>
                  <a:srgbClr val="FF0000"/>
                </a:solidFill>
                <a:cs typeface="Calibri" panose="020F0502020204030204"/>
              </a:rPr>
              <a:t>modifying</a:t>
            </a:r>
            <a:r>
              <a:rPr lang="en-IN">
                <a:cs typeface="Calibri" panose="020F0502020204030204"/>
              </a:rPr>
              <a:t> the CR3 register </a:t>
            </a:r>
            <a:r>
              <a:rPr lang="en-IN">
                <a:solidFill>
                  <a:srgbClr val="0070C0"/>
                </a:solidFill>
                <a:cs typeface="Calibri" panose="020F0502020204030204"/>
              </a:rPr>
              <a:t>flushes</a:t>
            </a:r>
            <a:r>
              <a:rPr lang="en-IN">
                <a:cs typeface="Calibri" panose="020F0502020204030204"/>
              </a:rPr>
              <a:t> the TLB</a:t>
            </a:r>
          </a:p>
          <a:p>
            <a:pPr lvl="1"/>
            <a:r>
              <a:rPr lang="en-IN">
                <a:cs typeface="Calibri" panose="020F0502020204030204"/>
              </a:rPr>
              <a:t>Some entries can still be retained (not flushed) if the G (</a:t>
            </a:r>
            <a:r>
              <a:rPr lang="en-IN">
                <a:solidFill>
                  <a:srgbClr val="C00000"/>
                </a:solidFill>
                <a:cs typeface="Calibri" panose="020F0502020204030204"/>
              </a:rPr>
              <a:t>global</a:t>
            </a:r>
            <a:r>
              <a:rPr lang="en-IN">
                <a:cs typeface="Calibri" panose="020F0502020204030204"/>
              </a:rPr>
              <a:t>) bit is set</a:t>
            </a:r>
          </a:p>
          <a:p>
            <a:pPr lvl="1"/>
            <a:r>
              <a:rPr lang="en-IN">
                <a:cs typeface="Calibri" panose="020F0502020204030204"/>
              </a:rPr>
              <a:t>The </a:t>
            </a:r>
            <a:r>
              <a:rPr lang="en-IN" i="1" err="1">
                <a:cs typeface="Calibri" panose="020F0502020204030204"/>
              </a:rPr>
              <a:t>invlpg</a:t>
            </a:r>
            <a:r>
              <a:rPr lang="en-IN" i="1">
                <a:cs typeface="Calibri" panose="020F0502020204030204"/>
              </a:rPr>
              <a:t> </a:t>
            </a:r>
            <a:r>
              <a:rPr lang="en-IN">
                <a:cs typeface="Calibri" panose="020F0502020204030204"/>
              </a:rPr>
              <a:t>instruction can flush the entire TLB, or a specific page, or the pages belong to a </a:t>
            </a:r>
            <a:r>
              <a:rPr lang="en-IN">
                <a:solidFill>
                  <a:srgbClr val="7030A0"/>
                </a:solidFill>
                <a:cs typeface="Calibri" panose="020F0502020204030204"/>
              </a:rPr>
              <a:t>process</a:t>
            </a:r>
            <a:r>
              <a:rPr lang="en-IN">
                <a:cs typeface="Calibri" panose="020F0502020204030204"/>
              </a:rPr>
              <a:t>. How ???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C32884-2D16-2BA6-B147-B733A30B6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2EC313-27A0-5A1D-DEBF-08E90BF32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E1D58E-7DE0-13B3-B191-669C766FB038}"/>
              </a:ext>
            </a:extLst>
          </p:cNvPr>
          <p:cNvSpPr/>
          <p:nvPr/>
        </p:nvSpPr>
        <p:spPr>
          <a:xfrm>
            <a:off x="8723376" y="576072"/>
            <a:ext cx="2944368" cy="3651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>
                <a:solidFill>
                  <a:schemeClr val="accent5">
                    <a:lumMod val="75000"/>
                  </a:schemeClr>
                </a:solidFill>
              </a:rPr>
              <a:t>/arch/x86/mm/</a:t>
            </a:r>
            <a:r>
              <a:rPr lang="en-IN" sz="2000" err="1">
                <a:solidFill>
                  <a:schemeClr val="accent5">
                    <a:lumMod val="75000"/>
                  </a:schemeClr>
                </a:solidFill>
              </a:rPr>
              <a:t>tlb.c</a:t>
            </a:r>
            <a:endParaRPr lang="en-IN" sz="200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4804E7-42A2-944E-32AC-C65C3F11C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998" y="494871"/>
            <a:ext cx="537378" cy="54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49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85C73-9A02-E1F7-0F6A-19367CDEB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Notion of the ASID (PCID)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F1B74-353A-5FD7-4265-AB6EED565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88" y="1465206"/>
            <a:ext cx="11012424" cy="2933058"/>
          </a:xfrm>
        </p:spPr>
        <p:txBody>
          <a:bodyPr>
            <a:normAutofit fontScale="92500"/>
          </a:bodyPr>
          <a:lstStyle/>
          <a:p>
            <a:r>
              <a:rPr lang="en-IN" sz="2400"/>
              <a:t>A context </a:t>
            </a:r>
            <a:r>
              <a:rPr lang="en-IN" sz="2400">
                <a:solidFill>
                  <a:srgbClr val="0070C0"/>
                </a:solidFill>
              </a:rPr>
              <a:t>switch</a:t>
            </a:r>
            <a:r>
              <a:rPr lang="en-IN" sz="2400"/>
              <a:t> is </a:t>
            </a:r>
            <a:r>
              <a:rPr lang="en-IN" sz="2400">
                <a:solidFill>
                  <a:srgbClr val="C00000"/>
                </a:solidFill>
              </a:rPr>
              <a:t>heavy</a:t>
            </a:r>
            <a:r>
              <a:rPr lang="en-IN" sz="2400"/>
              <a:t> on the TLB</a:t>
            </a:r>
          </a:p>
          <a:p>
            <a:r>
              <a:rPr lang="en-IN" sz="2400"/>
              <a:t>The new </a:t>
            </a:r>
            <a:r>
              <a:rPr lang="en-IN" sz="2400">
                <a:solidFill>
                  <a:srgbClr val="00B050"/>
                </a:solidFill>
              </a:rPr>
              <a:t>process</a:t>
            </a:r>
            <a:r>
              <a:rPr lang="en-IN" sz="2400"/>
              <a:t> suffers from plenty of TLB </a:t>
            </a:r>
            <a:r>
              <a:rPr lang="en-IN" sz="2400">
                <a:solidFill>
                  <a:srgbClr val="FF0000"/>
                </a:solidFill>
              </a:rPr>
              <a:t>misses</a:t>
            </a:r>
          </a:p>
          <a:p>
            <a:r>
              <a:rPr lang="en-IN" sz="2400"/>
              <a:t>The same is </a:t>
            </a:r>
            <a:r>
              <a:rPr lang="en-IN" sz="2400">
                <a:solidFill>
                  <a:srgbClr val="7030A0"/>
                </a:solidFill>
              </a:rPr>
              <a:t>true</a:t>
            </a:r>
            <a:r>
              <a:rPr lang="en-IN" sz="2400"/>
              <a:t> when the old </a:t>
            </a:r>
            <a:r>
              <a:rPr lang="en-IN" sz="2400">
                <a:solidFill>
                  <a:srgbClr val="00B050"/>
                </a:solidFill>
              </a:rPr>
              <a:t>process</a:t>
            </a:r>
            <a:r>
              <a:rPr lang="en-IN" sz="2400"/>
              <a:t> runs on the </a:t>
            </a:r>
            <a:r>
              <a:rPr lang="en-IN" sz="2400">
                <a:solidFill>
                  <a:schemeClr val="accent2">
                    <a:lumMod val="50000"/>
                  </a:schemeClr>
                </a:solidFill>
              </a:rPr>
              <a:t>core</a:t>
            </a:r>
            <a:r>
              <a:rPr lang="en-IN" sz="2400"/>
              <a:t> again</a:t>
            </a:r>
          </a:p>
          <a:p>
            <a:r>
              <a:rPr lang="en-IN" sz="2400"/>
              <a:t>If we can </a:t>
            </a:r>
            <a:r>
              <a:rPr lang="en-IN" sz="2400">
                <a:solidFill>
                  <a:srgbClr val="7030A0"/>
                </a:solidFill>
              </a:rPr>
              <a:t>store</a:t>
            </a:r>
            <a:r>
              <a:rPr lang="en-IN" sz="2400"/>
              <a:t> the </a:t>
            </a:r>
            <a:r>
              <a:rPr lang="en-IN" sz="2400" i="1" err="1"/>
              <a:t>pid</a:t>
            </a:r>
            <a:r>
              <a:rPr lang="en-IN" sz="2400"/>
              <a:t> along with every TLB entry, our job is done</a:t>
            </a:r>
          </a:p>
          <a:p>
            <a:r>
              <a:rPr lang="en-IN" sz="2400"/>
              <a:t>Then two </a:t>
            </a:r>
            <a:r>
              <a:rPr lang="en-IN" sz="2400">
                <a:solidFill>
                  <a:srgbClr val="0070C0"/>
                </a:solidFill>
              </a:rPr>
              <a:t>processes</a:t>
            </a:r>
            <a:r>
              <a:rPr lang="en-IN" sz="2400"/>
              <a:t> can run on the same core (one after the other) without flushing the </a:t>
            </a:r>
            <a:r>
              <a:rPr lang="en-IN" sz="2400">
                <a:solidFill>
                  <a:srgbClr val="C00000"/>
                </a:solidFill>
              </a:rPr>
              <a:t>TLB</a:t>
            </a:r>
            <a:r>
              <a:rPr lang="en-IN" sz="2400"/>
              <a:t>.</a:t>
            </a:r>
          </a:p>
          <a:p>
            <a:r>
              <a:rPr lang="en-IN" sz="2400"/>
              <a:t>Let us call this additional annotate the ASID (address space ID), Intel calls it PCID </a:t>
            </a:r>
            <a:r>
              <a:rPr lang="en-IN" sz="2400">
                <a:sym typeface="Wingdings" panose="05000000000000000000" pitchFamily="2" charset="2"/>
              </a:rPr>
              <a:t> Processor-Context ID</a:t>
            </a:r>
            <a:r>
              <a:rPr lang="en-IN" sz="240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F75C4-8527-E2CA-DC32-B2B5F5D8D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BF275-A17D-4A61-4953-7339D991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F27055-9146-263C-B58F-A70948351704}"/>
              </a:ext>
            </a:extLst>
          </p:cNvPr>
          <p:cNvSpPr txBox="1"/>
          <p:nvPr/>
        </p:nvSpPr>
        <p:spPr>
          <a:xfrm>
            <a:off x="215330" y="4432146"/>
            <a:ext cx="1531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Problem: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162B96-58D5-1137-81E7-51DE725BAA63}"/>
              </a:ext>
            </a:extLst>
          </p:cNvPr>
          <p:cNvSpPr/>
          <p:nvPr/>
        </p:nvSpPr>
        <p:spPr>
          <a:xfrm>
            <a:off x="1517904" y="4995030"/>
            <a:ext cx="7284720" cy="6852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A </a:t>
            </a:r>
            <a:r>
              <a:rPr lang="en-IN" sz="2000" i="1" err="1">
                <a:solidFill>
                  <a:srgbClr val="0070C0"/>
                </a:solidFill>
              </a:rPr>
              <a:t>pid</a:t>
            </a:r>
            <a:r>
              <a:rPr lang="en-IN" sz="2000" i="1"/>
              <a:t> </a:t>
            </a:r>
            <a:r>
              <a:rPr lang="en-IN" sz="2000"/>
              <a:t>is an OS-specific concept, whereas the </a:t>
            </a:r>
            <a:r>
              <a:rPr lang="en-IN" sz="2000">
                <a:solidFill>
                  <a:srgbClr val="C00000"/>
                </a:solidFill>
              </a:rPr>
              <a:t>ASIC/PCID </a:t>
            </a:r>
            <a:r>
              <a:rPr lang="en-IN" sz="2000"/>
              <a:t>is a hardware concept. How to </a:t>
            </a:r>
            <a:r>
              <a:rPr lang="en-IN" sz="2000">
                <a:solidFill>
                  <a:srgbClr val="FF0000"/>
                </a:solidFill>
              </a:rPr>
              <a:t>reconcile</a:t>
            </a:r>
            <a:r>
              <a:rPr lang="en-IN" sz="2000"/>
              <a:t> both?  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122481E-3CC0-7923-5569-F35D5D560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053774"/>
            <a:ext cx="605943" cy="6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01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9C197-ADD6-C686-A6BC-D5804076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Let the Hardware Win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AF4D3-C1B4-6AD2-8796-2C1275FF7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2812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N" sz="2400" dirty="0"/>
              <a:t>Maintain a small per-CPU array of </a:t>
            </a:r>
            <a:r>
              <a:rPr lang="en-IN" sz="2400" dirty="0">
                <a:solidFill>
                  <a:srgbClr val="0070C0"/>
                </a:solidFill>
              </a:rPr>
              <a:t>PCIDs</a:t>
            </a:r>
          </a:p>
          <a:p>
            <a:r>
              <a:rPr lang="en-IN" sz="2400" dirty="0"/>
              <a:t>Cache the last few mm (</a:t>
            </a:r>
            <a:r>
              <a:rPr lang="en-IN" sz="2400" dirty="0">
                <a:solidFill>
                  <a:srgbClr val="FF0000"/>
                </a:solidFill>
              </a:rPr>
              <a:t>memory maps</a:t>
            </a:r>
            <a:r>
              <a:rPr lang="en-IN" sz="2400" dirty="0"/>
              <a:t>) for tasks that </a:t>
            </a:r>
            <a:r>
              <a:rPr lang="en-IN" sz="2400" dirty="0">
                <a:solidFill>
                  <a:srgbClr val="0070C0"/>
                </a:solidFill>
              </a:rPr>
              <a:t>executed</a:t>
            </a:r>
            <a:r>
              <a:rPr lang="en-IN" sz="2400" dirty="0"/>
              <a:t> on the CPU</a:t>
            </a:r>
          </a:p>
          <a:p>
            <a:r>
              <a:rPr lang="en-IN" sz="2400" dirty="0"/>
              <a:t>The </a:t>
            </a:r>
            <a:r>
              <a:rPr lang="en-IN" sz="2400" dirty="0">
                <a:solidFill>
                  <a:srgbClr val="00B050"/>
                </a:solidFill>
              </a:rPr>
              <a:t>PCID</a:t>
            </a:r>
            <a:r>
              <a:rPr lang="en-IN" sz="2400" dirty="0"/>
              <a:t> bits are set to [1, </a:t>
            </a:r>
            <a:r>
              <a:rPr lang="en-IN" sz="2400" dirty="0">
                <a:solidFill>
                  <a:schemeClr val="accent2">
                    <a:lumMod val="75000"/>
                  </a:schemeClr>
                </a:solidFill>
              </a:rPr>
              <a:t>TLB_NR_DYN_ASIDS</a:t>
            </a:r>
            <a:r>
              <a:rPr lang="en-IN" sz="2400" dirty="0"/>
              <a:t>]</a:t>
            </a:r>
          </a:p>
          <a:p>
            <a:r>
              <a:rPr lang="en-IN" sz="2400" dirty="0">
                <a:solidFill>
                  <a:schemeClr val="accent2">
                    <a:lumMod val="75000"/>
                  </a:schemeClr>
                </a:solidFill>
              </a:rPr>
              <a:t>TLB_NR_DYN_ASIDS </a:t>
            </a:r>
            <a:r>
              <a:rPr lang="en-IN" sz="2400" dirty="0"/>
              <a:t>= 6 [</a:t>
            </a:r>
            <a:r>
              <a:rPr lang="en-IN" sz="2400" dirty="0">
                <a:solidFill>
                  <a:srgbClr val="0070C0"/>
                </a:solidFill>
              </a:rPr>
              <a:t>default</a:t>
            </a:r>
            <a:r>
              <a:rPr lang="en-IN" sz="2400" dirty="0"/>
              <a:t> </a:t>
            </a:r>
            <a:r>
              <a:rPr lang="en-IN" sz="2400" dirty="0">
                <a:solidFill>
                  <a:srgbClr val="0070C0"/>
                </a:solidFill>
              </a:rPr>
              <a:t>value</a:t>
            </a:r>
            <a:r>
              <a:rPr lang="en-IN" sz="2400" dirty="0"/>
              <a:t>] (/include/</a:t>
            </a:r>
            <a:r>
              <a:rPr lang="en-IN" sz="2400" dirty="0" err="1"/>
              <a:t>asm</a:t>
            </a:r>
            <a:r>
              <a:rPr lang="en-IN" sz="2400" dirty="0"/>
              <a:t>/</a:t>
            </a:r>
            <a:r>
              <a:rPr lang="en-IN" sz="2400" dirty="0" err="1"/>
              <a:t>tlbflush.h</a:t>
            </a:r>
            <a:r>
              <a:rPr lang="en-IN" sz="2400" dirty="0"/>
              <a:t>)</a:t>
            </a:r>
          </a:p>
          <a:p>
            <a:r>
              <a:rPr lang="en-IN" sz="2400" dirty="0">
                <a:cs typeface="Calibri" panose="020F0502020204030204"/>
              </a:rPr>
              <a:t>The PCID is the first 12 bits of the CR3 register </a:t>
            </a:r>
          </a:p>
          <a:p>
            <a:r>
              <a:rPr lang="en-IN" sz="2400" dirty="0">
                <a:cs typeface="Calibri" panose="020F0502020204030204"/>
              </a:rPr>
              <a:t>Each TLB entry also </a:t>
            </a:r>
            <a:r>
              <a:rPr lang="en-IN" sz="2400" dirty="0">
                <a:solidFill>
                  <a:srgbClr val="0070C0"/>
                </a:solidFill>
                <a:cs typeface="Calibri" panose="020F0502020204030204"/>
              </a:rPr>
              <a:t>contains </a:t>
            </a:r>
            <a:r>
              <a:rPr lang="en-IN" sz="2400" dirty="0">
                <a:cs typeface="Calibri" panose="020F0502020204030204"/>
              </a:rPr>
              <a:t>the associated PCID</a:t>
            </a:r>
          </a:p>
          <a:p>
            <a:pPr lvl="1"/>
            <a:r>
              <a:rPr lang="en-IN" dirty="0">
                <a:cs typeface="Calibri" panose="020F0502020204030204"/>
              </a:rPr>
              <a:t>It is </a:t>
            </a:r>
            <a:r>
              <a:rPr lang="en-IN" dirty="0">
                <a:solidFill>
                  <a:srgbClr val="FF0000"/>
                </a:solidFill>
                <a:cs typeface="Calibri" panose="020F0502020204030204"/>
              </a:rPr>
              <a:t>matched</a:t>
            </a:r>
            <a:r>
              <a:rPr lang="en-IN" dirty="0">
                <a:cs typeface="Calibri" panose="020F0502020204030204"/>
              </a:rPr>
              <a:t> with the current PCID </a:t>
            </a:r>
          </a:p>
          <a:p>
            <a:pPr lvl="1"/>
            <a:r>
              <a:rPr lang="en-IN" dirty="0">
                <a:cs typeface="Calibri" panose="020F0502020204030204"/>
              </a:rPr>
              <a:t>The INVPCID </a:t>
            </a:r>
            <a:r>
              <a:rPr lang="en-IN" dirty="0">
                <a:solidFill>
                  <a:srgbClr val="7030A0"/>
                </a:solidFill>
                <a:cs typeface="Calibri" panose="020F0502020204030204"/>
              </a:rPr>
              <a:t>instruction</a:t>
            </a:r>
            <a:r>
              <a:rPr lang="en-IN" dirty="0">
                <a:cs typeface="Calibri" panose="020F0502020204030204"/>
              </a:rPr>
              <a:t> can be used to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  <a:cs typeface="Calibri" panose="020F0502020204030204"/>
              </a:rPr>
              <a:t>invalidate</a:t>
            </a:r>
            <a:r>
              <a:rPr lang="en-IN" dirty="0">
                <a:cs typeface="Calibri" panose="020F0502020204030204"/>
              </a:rPr>
              <a:t> all the TLB entries that corresponds to a </a:t>
            </a:r>
            <a:r>
              <a:rPr lang="en-IN" dirty="0">
                <a:solidFill>
                  <a:schemeClr val="accent5">
                    <a:lumMod val="75000"/>
                  </a:schemeClr>
                </a:solidFill>
                <a:cs typeface="Calibri" panose="020F0502020204030204"/>
              </a:rPr>
              <a:t>single</a:t>
            </a:r>
            <a:r>
              <a:rPr lang="en-IN" dirty="0">
                <a:cs typeface="Calibri" panose="020F0502020204030204"/>
              </a:rPr>
              <a:t> PCID</a:t>
            </a:r>
          </a:p>
          <a:p>
            <a:endParaRPr lang="en-IN" sz="2400" dirty="0">
              <a:cs typeface="Calibri" panose="020F0502020204030204"/>
            </a:endParaRPr>
          </a:p>
          <a:p>
            <a:endParaRPr lang="en-IN" dirty="0">
              <a:cs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BF9276-7C92-1B3B-7CAA-655ECB325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A56DC-241A-4764-18A6-139DA3C15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907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563F8-B425-CCB3-1069-ABA495B57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Lazy TLB Mode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17A30-1DEE-719D-87DC-40E8AB0D2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0571"/>
            <a:ext cx="10515600" cy="39297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Assume several CPUs share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 table </a:t>
            </a:r>
          </a:p>
          <a:p>
            <a:pPr lvl="1"/>
            <a:r>
              <a:rPr lang="en-US" dirty="0"/>
              <a:t>One of them runs a call that </a:t>
            </a:r>
            <a:r>
              <a:rPr lang="en-US" dirty="0">
                <a:solidFill>
                  <a:srgbClr val="0070C0"/>
                </a:solidFill>
              </a:rPr>
              <a:t>invalidates</a:t>
            </a:r>
            <a:r>
              <a:rPr lang="en-US" dirty="0"/>
              <a:t> an entry </a:t>
            </a:r>
          </a:p>
          <a:p>
            <a:pPr lvl="1"/>
            <a:r>
              <a:rPr lang="en-US" dirty="0"/>
              <a:t>This is invalidated for the full </a:t>
            </a:r>
            <a:r>
              <a:rPr lang="en-US" dirty="0">
                <a:solidFill>
                  <a:srgbClr val="00B050"/>
                </a:solidFill>
              </a:rPr>
              <a:t>process</a:t>
            </a:r>
          </a:p>
          <a:p>
            <a:pPr lvl="1"/>
            <a:r>
              <a:rPr lang="en-US" dirty="0"/>
              <a:t>All the </a:t>
            </a:r>
            <a:r>
              <a:rPr lang="en-US" dirty="0">
                <a:solidFill>
                  <a:srgbClr val="C00000"/>
                </a:solidFill>
              </a:rPr>
              <a:t>TLBs</a:t>
            </a:r>
            <a:r>
              <a:rPr lang="en-US" dirty="0"/>
              <a:t> need to be flushed</a:t>
            </a:r>
          </a:p>
          <a:p>
            <a:r>
              <a:rPr lang="en-US" dirty="0"/>
              <a:t>Let’s say that one of the CPUs is running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kernel</a:t>
            </a:r>
            <a:r>
              <a:rPr lang="en-US" dirty="0"/>
              <a:t> thread</a:t>
            </a:r>
          </a:p>
          <a:p>
            <a:pPr lvl="1"/>
            <a:r>
              <a:rPr lang="en-US" dirty="0"/>
              <a:t>It need not </a:t>
            </a:r>
            <a:r>
              <a:rPr lang="en-US" dirty="0">
                <a:solidFill>
                  <a:srgbClr val="7030A0"/>
                </a:solidFill>
              </a:rPr>
              <a:t>invalidate</a:t>
            </a:r>
            <a:r>
              <a:rPr lang="en-US" dirty="0"/>
              <a:t> the entry immediately </a:t>
            </a:r>
          </a:p>
          <a:p>
            <a:pPr lvl="1"/>
            <a:r>
              <a:rPr lang="en-US" dirty="0"/>
              <a:t>It can set the </a:t>
            </a:r>
            <a:r>
              <a:rPr lang="en-US" dirty="0">
                <a:solidFill>
                  <a:srgbClr val="0070C0"/>
                </a:solidFill>
              </a:rPr>
              <a:t>CPU</a:t>
            </a:r>
            <a:r>
              <a:rPr lang="en-US" dirty="0"/>
              <a:t> to “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lazy</a:t>
            </a:r>
            <a:r>
              <a:rPr lang="en-US" dirty="0"/>
              <a:t> TLB mode”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Note:</a:t>
            </a:r>
            <a:r>
              <a:rPr lang="en-US" dirty="0"/>
              <a:t> The kernel threads don’t have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separate</a:t>
            </a:r>
            <a:r>
              <a:rPr lang="en-US" dirty="0"/>
              <a:t> page tables. It is a common one that 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appended</a:t>
            </a:r>
            <a:r>
              <a:rPr lang="en-US" dirty="0"/>
              <a:t> with user mode page tables (one large user + kernel page table)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A5BA63-AE98-9962-ABA5-5715911A4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7C7031-8997-9AC5-E19F-FBC34D539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188315-563E-38A1-5D10-2CCEE7E7EC61}"/>
              </a:ext>
            </a:extLst>
          </p:cNvPr>
          <p:cNvSpPr/>
          <p:nvPr/>
        </p:nvSpPr>
        <p:spPr>
          <a:xfrm>
            <a:off x="6781800" y="478971"/>
            <a:ext cx="4909458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accent5">
                    <a:lumMod val="75000"/>
                  </a:schemeClr>
                </a:solidFill>
              </a:rPr>
              <a:t>https://notes.shichao.io/utlk/ch2/</a:t>
            </a:r>
          </a:p>
        </p:txBody>
      </p:sp>
    </p:spTree>
    <p:extLst>
      <p:ext uri="{BB962C8B-B14F-4D97-AF65-F5344CB8AC3E}">
        <p14:creationId xmlns:p14="http://schemas.microsoft.com/office/powerpoint/2010/main" val="3857890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CD6A7-3CBC-B0A6-4D39-1C5E52E6D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Lazy TLB Mode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14F25-6173-C449-5094-82B16A453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A1412-6303-0AE0-03C9-FE954B8FD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2919B4-8D6A-5504-376A-A26AA11BE682}"/>
              </a:ext>
            </a:extLst>
          </p:cNvPr>
          <p:cNvSpPr txBox="1"/>
          <p:nvPr/>
        </p:nvSpPr>
        <p:spPr>
          <a:xfrm>
            <a:off x="1164772" y="2715006"/>
            <a:ext cx="101890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IN" sz="2400"/>
              <a:t>The kernel tries to </a:t>
            </a:r>
            <a:r>
              <a:rPr lang="en-IN" sz="2400">
                <a:solidFill>
                  <a:srgbClr val="FF0000"/>
                </a:solidFill>
              </a:rPr>
              <a:t>access</a:t>
            </a:r>
            <a:r>
              <a:rPr lang="en-IN" sz="2400"/>
              <a:t> the </a:t>
            </a:r>
            <a:r>
              <a:rPr lang="en-IN" sz="2400">
                <a:solidFill>
                  <a:srgbClr val="0070C0"/>
                </a:solidFill>
              </a:rPr>
              <a:t>invalidated</a:t>
            </a:r>
            <a:r>
              <a:rPr lang="en-IN" sz="2400"/>
              <a:t> page. This will happen only via fixed entry points. This cannot happen in an uncoordinated fashion. Appropriate checks can be carried out and exceptions can be thrown.</a:t>
            </a:r>
          </a:p>
          <a:p>
            <a:pPr marL="457200" indent="-457200">
              <a:buAutoNum type="arabicPeriod"/>
            </a:pPr>
            <a:r>
              <a:rPr lang="en-IN" sz="2400"/>
              <a:t>The kernel </a:t>
            </a:r>
            <a:r>
              <a:rPr lang="en-IN" sz="2400">
                <a:solidFill>
                  <a:srgbClr val="7030A0"/>
                </a:solidFill>
              </a:rPr>
              <a:t>switches</a:t>
            </a:r>
            <a:r>
              <a:rPr lang="en-IN" sz="2400"/>
              <a:t> to another user process. In this case, all the TLB entries of the original process are </a:t>
            </a:r>
            <a:r>
              <a:rPr lang="en-IN" sz="2400">
                <a:solidFill>
                  <a:srgbClr val="00B050"/>
                </a:solidFill>
              </a:rPr>
              <a:t>flushed</a:t>
            </a:r>
            <a:r>
              <a:rPr lang="en-IN" sz="2400"/>
              <a:t> out. </a:t>
            </a:r>
          </a:p>
          <a:p>
            <a:pPr marL="457200" indent="-457200">
              <a:buAutoNum type="arabicPeriod"/>
            </a:pPr>
            <a:r>
              <a:rPr lang="en-IN" sz="2400"/>
              <a:t>The kernel switches back to the </a:t>
            </a:r>
            <a:r>
              <a:rPr lang="en-IN" sz="2400">
                <a:solidFill>
                  <a:srgbClr val="FF0000"/>
                </a:solidFill>
              </a:rPr>
              <a:t>same</a:t>
            </a:r>
            <a:r>
              <a:rPr lang="en-IN" sz="2400"/>
              <a:t> user process. Just finish the work of </a:t>
            </a:r>
            <a:r>
              <a:rPr lang="en-IN" sz="2400">
                <a:solidFill>
                  <a:srgbClr val="00B050"/>
                </a:solidFill>
              </a:rPr>
              <a:t>invalidating</a:t>
            </a:r>
            <a:r>
              <a:rPr lang="en-IN" sz="2400"/>
              <a:t> all the entries that were </a:t>
            </a:r>
            <a:r>
              <a:rPr lang="en-IN" sz="2400">
                <a:solidFill>
                  <a:schemeClr val="accent2">
                    <a:lumMod val="50000"/>
                  </a:schemeClr>
                </a:solidFill>
              </a:rPr>
              <a:t>deferred</a:t>
            </a:r>
            <a:r>
              <a:rPr lang="en-IN" sz="2400"/>
              <a:t>.</a:t>
            </a:r>
          </a:p>
          <a:p>
            <a:pPr marL="457200" indent="-457200">
              <a:buAutoNum type="arabicPeriod"/>
            </a:pPr>
            <a:endParaRPr lang="en-IN" sz="24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C44B01-53C1-55C4-9308-BB6E0F9C2972}"/>
              </a:ext>
            </a:extLst>
          </p:cNvPr>
          <p:cNvSpPr/>
          <p:nvPr/>
        </p:nvSpPr>
        <p:spPr>
          <a:xfrm>
            <a:off x="3385458" y="1881909"/>
            <a:ext cx="4408714" cy="627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/>
              <a:t>Three cases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3E04EF5-293F-45F8-AF20-57854F60D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9" y="4514747"/>
            <a:ext cx="678871" cy="67887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7ED5AC7B-A4CB-4D47-126A-751ED2CAE8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9" y="2602044"/>
            <a:ext cx="678871" cy="678871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E1C0CCD5-7E73-0BCA-885E-60363F0864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9" y="3722914"/>
            <a:ext cx="678871" cy="67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4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DCC78-9593-5330-86D2-871D443FC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Simple Memory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22FF3-968C-952A-9478-F4488BB89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IN"/>
              <a:t>Consider the </a:t>
            </a:r>
            <a:r>
              <a:rPr lang="en-IN">
                <a:solidFill>
                  <a:srgbClr val="0070C0"/>
                </a:solidFill>
              </a:rPr>
              <a:t>era</a:t>
            </a:r>
            <a:r>
              <a:rPr lang="en-IN"/>
              <a:t> that did not have virtual memory</a:t>
            </a:r>
          </a:p>
          <a:p>
            <a:r>
              <a:rPr lang="en-IN"/>
              <a:t>OR systems that don’t have </a:t>
            </a:r>
            <a:r>
              <a:rPr lang="en-IN">
                <a:solidFill>
                  <a:srgbClr val="00B050"/>
                </a:solidFill>
              </a:rPr>
              <a:t>virtual memory </a:t>
            </a:r>
          </a:p>
          <a:p>
            <a:r>
              <a:rPr lang="en-IN"/>
              <a:t>OR the parts of the </a:t>
            </a:r>
            <a:r>
              <a:rPr lang="en-IN">
                <a:solidFill>
                  <a:srgbClr val="FF0000"/>
                </a:solidFill>
              </a:rPr>
              <a:t>kernel</a:t>
            </a:r>
            <a:r>
              <a:rPr lang="en-IN"/>
              <a:t> that need to use physical memory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2A4B4-6AEE-4270-B1CB-8CA27CB23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DC198-BDD0-1F16-6EBB-D86D9BC8C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52F2-0E45-F9C5-8959-82424EAD4A42}"/>
              </a:ext>
            </a:extLst>
          </p:cNvPr>
          <p:cNvSpPr/>
          <p:nvPr/>
        </p:nvSpPr>
        <p:spPr>
          <a:xfrm>
            <a:off x="838200" y="4267200"/>
            <a:ext cx="10428514" cy="622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DB2A0F-4460-61E5-E700-61E28BFE3291}"/>
              </a:ext>
            </a:extLst>
          </p:cNvPr>
          <p:cNvSpPr/>
          <p:nvPr/>
        </p:nvSpPr>
        <p:spPr>
          <a:xfrm>
            <a:off x="1894114" y="4267200"/>
            <a:ext cx="2144486" cy="6229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90FCE1-C5C5-C655-2117-A10F4BF2AAAF}"/>
              </a:ext>
            </a:extLst>
          </p:cNvPr>
          <p:cNvSpPr/>
          <p:nvPr/>
        </p:nvSpPr>
        <p:spPr>
          <a:xfrm>
            <a:off x="5094514" y="4258808"/>
            <a:ext cx="1219200" cy="6229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BE5C4F-FD7B-6BCA-4C52-9F8C401492C4}"/>
              </a:ext>
            </a:extLst>
          </p:cNvPr>
          <p:cNvSpPr/>
          <p:nvPr/>
        </p:nvSpPr>
        <p:spPr>
          <a:xfrm>
            <a:off x="6760028" y="4282279"/>
            <a:ext cx="2296886" cy="6229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04DD37-71F6-D94A-F62A-5B597833F301}"/>
              </a:ext>
            </a:extLst>
          </p:cNvPr>
          <p:cNvSpPr/>
          <p:nvPr/>
        </p:nvSpPr>
        <p:spPr>
          <a:xfrm>
            <a:off x="9503228" y="4282279"/>
            <a:ext cx="1251858" cy="6229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DE379F9-B3C6-40D4-1A79-4C8629DA0006}"/>
              </a:ext>
            </a:extLst>
          </p:cNvPr>
          <p:cNvSpPr/>
          <p:nvPr/>
        </p:nvSpPr>
        <p:spPr>
          <a:xfrm rot="16200000">
            <a:off x="2759926" y="4177564"/>
            <a:ext cx="412862" cy="214448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94D384B-8593-DA0D-9D11-6B9602B5B962}"/>
              </a:ext>
            </a:extLst>
          </p:cNvPr>
          <p:cNvSpPr/>
          <p:nvPr/>
        </p:nvSpPr>
        <p:spPr>
          <a:xfrm>
            <a:off x="1698171" y="5540829"/>
            <a:ext cx="2645229" cy="6229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Allocated region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B082D2-051C-0FCE-2796-E296B404E6B5}"/>
              </a:ext>
            </a:extLst>
          </p:cNvPr>
          <p:cNvSpPr txBox="1"/>
          <p:nvPr/>
        </p:nvSpPr>
        <p:spPr>
          <a:xfrm>
            <a:off x="74209" y="3728901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>
                <a:solidFill>
                  <a:srgbClr val="0070C0"/>
                </a:solidFill>
                <a:latin typeface="Comic Sans MS" panose="030F0702030302020204" pitchFamily="66" charset="0"/>
              </a:rPr>
              <a:t>Memory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D54D9E-404F-79BC-FE95-319AD4E8448D}"/>
              </a:ext>
            </a:extLst>
          </p:cNvPr>
          <p:cNvCxnSpPr>
            <a:cxnSpLocks/>
          </p:cNvCxnSpPr>
          <p:nvPr/>
        </p:nvCxnSpPr>
        <p:spPr>
          <a:xfrm>
            <a:off x="6760028" y="5043376"/>
            <a:ext cx="0" cy="4974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9080B5F-A415-DB66-49C6-461A9E3C46E5}"/>
              </a:ext>
            </a:extLst>
          </p:cNvPr>
          <p:cNvSpPr/>
          <p:nvPr/>
        </p:nvSpPr>
        <p:spPr>
          <a:xfrm>
            <a:off x="6313714" y="5617029"/>
            <a:ext cx="914396" cy="546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Base</a:t>
            </a:r>
            <a:endParaRPr lang="en-IN" sz="200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40C1BC-D32B-8AC5-0A80-D32CC1EE813E}"/>
              </a:ext>
            </a:extLst>
          </p:cNvPr>
          <p:cNvCxnSpPr>
            <a:cxnSpLocks/>
          </p:cNvCxnSpPr>
          <p:nvPr/>
        </p:nvCxnSpPr>
        <p:spPr>
          <a:xfrm>
            <a:off x="9056914" y="5043376"/>
            <a:ext cx="0" cy="4974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4301593-C16E-F67B-5DD8-F635D88FF3B5}"/>
              </a:ext>
            </a:extLst>
          </p:cNvPr>
          <p:cNvCxnSpPr/>
          <p:nvPr/>
        </p:nvCxnSpPr>
        <p:spPr>
          <a:xfrm>
            <a:off x="6760028" y="5279571"/>
            <a:ext cx="22968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118350D-2BDE-48CA-EFBB-5D498FE9142E}"/>
              </a:ext>
            </a:extLst>
          </p:cNvPr>
          <p:cNvSpPr/>
          <p:nvPr/>
        </p:nvSpPr>
        <p:spPr>
          <a:xfrm>
            <a:off x="7576457" y="5380492"/>
            <a:ext cx="914396" cy="54678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Limit</a:t>
            </a:r>
            <a:endParaRPr lang="en-IN" sz="2000"/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6C6BE63E-22CF-6528-8F13-AB38559A99CD}"/>
              </a:ext>
            </a:extLst>
          </p:cNvPr>
          <p:cNvSpPr/>
          <p:nvPr/>
        </p:nvSpPr>
        <p:spPr>
          <a:xfrm>
            <a:off x="4669971" y="5380492"/>
            <a:ext cx="1077678" cy="497453"/>
          </a:xfrm>
          <a:prstGeom prst="wedgeRoundRectCallout">
            <a:avLst>
              <a:gd name="adj1" fmla="val -36994"/>
              <a:gd name="adj2" fmla="val -14319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Hole</a:t>
            </a:r>
            <a:endParaRPr lang="en-IN" sz="2000"/>
          </a:p>
        </p:txBody>
      </p:sp>
    </p:spTree>
    <p:extLst>
      <p:ext uri="{BB962C8B-B14F-4D97-AF65-F5344CB8AC3E}">
        <p14:creationId xmlns:p14="http://schemas.microsoft.com/office/powerpoint/2010/main" val="235835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A3CF2-7793-D9AE-376D-518DED8D2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390A4-5BB5-1932-2541-27678D4D0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40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035EA4A-08A9-2DEB-029C-FEC3E2A74DBE}"/>
              </a:ext>
            </a:extLst>
          </p:cNvPr>
          <p:cNvSpPr/>
          <p:nvPr/>
        </p:nvSpPr>
        <p:spPr>
          <a:xfrm>
            <a:off x="1774371" y="2318657"/>
            <a:ext cx="8980715" cy="309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/>
              <a:t>Partitioning Physical Memory</a:t>
            </a:r>
          </a:p>
        </p:txBody>
      </p:sp>
    </p:spTree>
    <p:extLst>
      <p:ext uri="{BB962C8B-B14F-4D97-AF65-F5344CB8AC3E}">
        <p14:creationId xmlns:p14="http://schemas.microsoft.com/office/powerpoint/2010/main" val="5343018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5B3B83-A27D-50EE-11F7-F6DA36A5A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224" y="1430804"/>
            <a:ext cx="1849755" cy="13873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21D032-CBF7-436A-38F2-49026863F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55" y="6781"/>
            <a:ext cx="10515600" cy="1325563"/>
          </a:xfrm>
        </p:spPr>
        <p:txBody>
          <a:bodyPr/>
          <a:lstStyle/>
          <a:p>
            <a:r>
              <a:rPr lang="en-IN"/>
              <a:t>NUMA Machine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458F0-D878-12E3-3FCB-4C68081EC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697A0-510C-D77B-BDFD-B8CA0E234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F3789F-EFF1-1C2A-C2EB-03729B842368}"/>
              </a:ext>
            </a:extLst>
          </p:cNvPr>
          <p:cNvSpPr/>
          <p:nvPr/>
        </p:nvSpPr>
        <p:spPr>
          <a:xfrm>
            <a:off x="2008792" y="3340759"/>
            <a:ext cx="7827264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Shared interconnect</a:t>
            </a:r>
          </a:p>
        </p:txBody>
      </p:sp>
      <p:sp>
        <p:nvSpPr>
          <p:cNvPr id="8" name="Arrow: Up-Down 7">
            <a:extLst>
              <a:ext uri="{FF2B5EF4-FFF2-40B4-BE49-F238E27FC236}">
                <a16:creationId xmlns:a16="http://schemas.microsoft.com/office/drawing/2014/main" id="{4FE18C36-FB51-4E4F-C0BE-0EE38ABB3BD9}"/>
              </a:ext>
            </a:extLst>
          </p:cNvPr>
          <p:cNvSpPr/>
          <p:nvPr/>
        </p:nvSpPr>
        <p:spPr>
          <a:xfrm>
            <a:off x="3131368" y="2756367"/>
            <a:ext cx="253465" cy="596767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BECBC3-F35B-918E-1675-13866B5EC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062" y="1418429"/>
            <a:ext cx="1849755" cy="1387316"/>
          </a:xfrm>
          <a:prstGeom prst="rect">
            <a:avLst/>
          </a:prstGeom>
        </p:spPr>
      </p:pic>
      <p:sp>
        <p:nvSpPr>
          <p:cNvPr id="10" name="Arrow: Up-Down 9">
            <a:extLst>
              <a:ext uri="{FF2B5EF4-FFF2-40B4-BE49-F238E27FC236}">
                <a16:creationId xmlns:a16="http://schemas.microsoft.com/office/drawing/2014/main" id="{31FE4BDD-4C2B-DEC6-F2B0-F6E41A4B0EC0}"/>
              </a:ext>
            </a:extLst>
          </p:cNvPr>
          <p:cNvSpPr/>
          <p:nvPr/>
        </p:nvSpPr>
        <p:spPr>
          <a:xfrm>
            <a:off x="5584206" y="2743992"/>
            <a:ext cx="253465" cy="596767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5910C2-545E-29CB-2BE1-325BC73F3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900" y="1418429"/>
            <a:ext cx="1849755" cy="1387316"/>
          </a:xfrm>
          <a:prstGeom prst="rect">
            <a:avLst/>
          </a:prstGeom>
        </p:spPr>
      </p:pic>
      <p:sp>
        <p:nvSpPr>
          <p:cNvPr id="12" name="Arrow: Up-Down 11">
            <a:extLst>
              <a:ext uri="{FF2B5EF4-FFF2-40B4-BE49-F238E27FC236}">
                <a16:creationId xmlns:a16="http://schemas.microsoft.com/office/drawing/2014/main" id="{B1E85D78-8F75-A44A-BFE5-037C4546FC25}"/>
              </a:ext>
            </a:extLst>
          </p:cNvPr>
          <p:cNvSpPr/>
          <p:nvPr/>
        </p:nvSpPr>
        <p:spPr>
          <a:xfrm>
            <a:off x="8037044" y="2743992"/>
            <a:ext cx="253465" cy="596767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794BCB-3577-716A-81EC-5CEC972FA04C}"/>
              </a:ext>
            </a:extLst>
          </p:cNvPr>
          <p:cNvSpPr txBox="1"/>
          <p:nvPr/>
        </p:nvSpPr>
        <p:spPr>
          <a:xfrm>
            <a:off x="982579" y="3902804"/>
            <a:ext cx="97888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>
                <a:solidFill>
                  <a:srgbClr val="C00000"/>
                </a:solidFill>
              </a:rPr>
              <a:t>CPUs</a:t>
            </a:r>
            <a:r>
              <a:rPr lang="en-IN" sz="2400"/>
              <a:t> have some amount of </a:t>
            </a:r>
            <a:r>
              <a:rPr lang="en-IN" sz="2400">
                <a:solidFill>
                  <a:srgbClr val="0070C0"/>
                </a:solidFill>
              </a:rPr>
              <a:t>local</a:t>
            </a:r>
            <a:r>
              <a:rPr lang="en-IN" sz="2400"/>
              <a:t> memory, which is much </a:t>
            </a:r>
            <a:r>
              <a:rPr lang="en-IN" sz="2400">
                <a:solidFill>
                  <a:srgbClr val="00B050"/>
                </a:solidFill>
              </a:rPr>
              <a:t>faster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They are also </a:t>
            </a:r>
            <a:r>
              <a:rPr lang="en-IN" sz="2400">
                <a:solidFill>
                  <a:srgbClr val="FF0000"/>
                </a:solidFill>
              </a:rPr>
              <a:t>organized</a:t>
            </a:r>
            <a:r>
              <a:rPr lang="en-IN" sz="2400"/>
              <a:t> into clusters.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A CPU can access all </a:t>
            </a:r>
            <a:r>
              <a:rPr lang="en-IN" sz="2400">
                <a:solidFill>
                  <a:srgbClr val="7030A0"/>
                </a:solidFill>
              </a:rPr>
              <a:t>memory</a:t>
            </a:r>
            <a:r>
              <a:rPr lang="en-IN" sz="2400"/>
              <a:t>: </a:t>
            </a:r>
            <a:r>
              <a:rPr lang="en-IN" sz="2400">
                <a:solidFill>
                  <a:schemeClr val="accent6"/>
                </a:solidFill>
              </a:rPr>
              <a:t>intra-cluster</a:t>
            </a:r>
            <a:r>
              <a:rPr lang="en-IN" sz="2400"/>
              <a:t> and </a:t>
            </a:r>
            <a:r>
              <a:rPr lang="en-IN" sz="2400">
                <a:solidFill>
                  <a:srgbClr val="0070C0"/>
                </a:solidFill>
              </a:rPr>
              <a:t>inter-cluster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Accesses to intra-cluster memory is much </a:t>
            </a:r>
            <a:r>
              <a:rPr lang="en-IN" sz="2400">
                <a:solidFill>
                  <a:srgbClr val="C00000"/>
                </a:solidFill>
              </a:rPr>
              <a:t>faster</a:t>
            </a:r>
            <a:r>
              <a:rPr lang="en-IN" sz="240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This is a </a:t>
            </a:r>
            <a:r>
              <a:rPr lang="en-IN" sz="2400">
                <a:solidFill>
                  <a:srgbClr val="C00000"/>
                </a:solidFill>
              </a:rPr>
              <a:t>non-uniform</a:t>
            </a:r>
            <a:r>
              <a:rPr lang="en-IN" sz="2400"/>
              <a:t> memory access machine (</a:t>
            </a:r>
            <a:r>
              <a:rPr lang="en-IN" sz="2400">
                <a:solidFill>
                  <a:srgbClr val="00B050"/>
                </a:solidFill>
              </a:rPr>
              <a:t>NUMA</a:t>
            </a:r>
            <a:r>
              <a:rPr lang="en-IN" sz="2400"/>
              <a:t> machine)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Each cluster is known as a </a:t>
            </a:r>
            <a:r>
              <a:rPr lang="en-IN" sz="2400">
                <a:solidFill>
                  <a:srgbClr val="0070C0"/>
                </a:solidFill>
              </a:rPr>
              <a:t>node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0D7C6E3-E2D7-A84A-97FF-ED610F84C3A1}"/>
              </a:ext>
            </a:extLst>
          </p:cNvPr>
          <p:cNvSpPr/>
          <p:nvPr/>
        </p:nvSpPr>
        <p:spPr>
          <a:xfrm>
            <a:off x="7222054" y="1215465"/>
            <a:ext cx="2069432" cy="179324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3F837F-BFCF-3871-0491-8D9FCA0E2423}"/>
              </a:ext>
            </a:extLst>
          </p:cNvPr>
          <p:cNvSpPr/>
          <p:nvPr/>
        </p:nvSpPr>
        <p:spPr>
          <a:xfrm>
            <a:off x="9043515" y="882907"/>
            <a:ext cx="1193532" cy="4069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Node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300233E7-564C-9780-CB70-15B79108238E}"/>
              </a:ext>
            </a:extLst>
          </p:cNvPr>
          <p:cNvSpPr/>
          <p:nvPr/>
        </p:nvSpPr>
        <p:spPr>
          <a:xfrm rot="2215664">
            <a:off x="8831785" y="1200744"/>
            <a:ext cx="423461" cy="318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</p:spTree>
    <p:extLst>
      <p:ext uri="{BB962C8B-B14F-4D97-AF65-F5344CB8AC3E}">
        <p14:creationId xmlns:p14="http://schemas.microsoft.com/office/powerpoint/2010/main" val="10296307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92E0F-1048-C404-7BB0-E28AEFB67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Is all physical memory in a node the same?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53E2E1-9A71-1F4A-E46A-058B1606F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B8810-769E-91D5-7436-FC7EB39B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01DF0FE-E474-A5B8-05C5-89E25ADDB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170" y="1188364"/>
            <a:ext cx="1716262" cy="17162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655506-FAB1-D1FC-91D4-20D4526077EB}"/>
              </a:ext>
            </a:extLst>
          </p:cNvPr>
          <p:cNvSpPr txBox="1"/>
          <p:nvPr/>
        </p:nvSpPr>
        <p:spPr>
          <a:xfrm>
            <a:off x="1927158" y="2595574"/>
            <a:ext cx="78148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N" sz="2400"/>
              <a:t>Partition the physical memory space (in a </a:t>
            </a:r>
            <a:r>
              <a:rPr lang="en-IN" sz="2400">
                <a:solidFill>
                  <a:srgbClr val="00B050"/>
                </a:solidFill>
              </a:rPr>
              <a:t>node</a:t>
            </a:r>
            <a:r>
              <a:rPr lang="en-IN" sz="2400"/>
              <a:t>) into </a:t>
            </a:r>
            <a:r>
              <a:rPr lang="en-IN" sz="2400">
                <a:solidFill>
                  <a:srgbClr val="FF0000"/>
                </a:solidFill>
              </a:rPr>
              <a:t>zones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400"/>
              <a:t>Treat the </a:t>
            </a:r>
            <a:r>
              <a:rPr lang="en-IN" sz="2400">
                <a:solidFill>
                  <a:srgbClr val="00B050"/>
                </a:solidFill>
              </a:rPr>
              <a:t>frames</a:t>
            </a:r>
            <a:r>
              <a:rPr lang="en-IN" sz="2400"/>
              <a:t> (</a:t>
            </a:r>
            <a:r>
              <a:rPr lang="en-IN" sz="2400">
                <a:solidFill>
                  <a:srgbClr val="7030A0"/>
                </a:solidFill>
              </a:rPr>
              <a:t>physical</a:t>
            </a:r>
            <a:r>
              <a:rPr lang="en-IN" sz="2400"/>
              <a:t> pages) in each zone </a:t>
            </a:r>
            <a:r>
              <a:rPr lang="en-IN" sz="2400">
                <a:solidFill>
                  <a:srgbClr val="C00000"/>
                </a:solidFill>
              </a:rPr>
              <a:t>differently</a:t>
            </a:r>
            <a:r>
              <a:rPr lang="en-IN" sz="240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400"/>
              <a:t>The </a:t>
            </a:r>
            <a:r>
              <a:rPr lang="en-IN" sz="2400">
                <a:solidFill>
                  <a:schemeClr val="accent5">
                    <a:lumMod val="75000"/>
                  </a:schemeClr>
                </a:solidFill>
              </a:rPr>
              <a:t>zones</a:t>
            </a:r>
            <a:r>
              <a:rPr lang="en-IN" sz="2400"/>
              <a:t> may themselves be </a:t>
            </a:r>
            <a:r>
              <a:rPr lang="en-IN" sz="2400">
                <a:solidFill>
                  <a:schemeClr val="accent2">
                    <a:lumMod val="75000"/>
                  </a:schemeClr>
                </a:solidFill>
              </a:rPr>
              <a:t>stored</a:t>
            </a:r>
            <a:r>
              <a:rPr lang="en-IN" sz="2400"/>
              <a:t> on different devices.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400"/>
              <a:t>I/O Devices may need a </a:t>
            </a:r>
            <a:r>
              <a:rPr lang="en-IN" sz="2400">
                <a:solidFill>
                  <a:schemeClr val="accent6">
                    <a:lumMod val="75000"/>
                  </a:schemeClr>
                </a:solidFill>
              </a:rPr>
              <a:t>dedicated</a:t>
            </a:r>
            <a:r>
              <a:rPr lang="en-IN" sz="2400"/>
              <a:t> region (assign a zone)</a:t>
            </a:r>
          </a:p>
          <a:p>
            <a:pPr marL="342900" indent="-342900">
              <a:buFont typeface="+mj-lt"/>
              <a:buAutoNum type="arabicPeriod"/>
            </a:pPr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E03DFB-5571-FDCB-2081-D8FC0338B9EC}"/>
              </a:ext>
            </a:extLst>
          </p:cNvPr>
          <p:cNvSpPr/>
          <p:nvPr/>
        </p:nvSpPr>
        <p:spPr>
          <a:xfrm>
            <a:off x="7373112" y="1702998"/>
            <a:ext cx="4261104" cy="4937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rgbClr val="0070C0"/>
                </a:solidFill>
              </a:rPr>
              <a:t>https://lwn.net/Articles/789304/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AB0F2A1-45DF-9C42-F7F2-1DE6B79F6AD8}"/>
              </a:ext>
            </a:extLst>
          </p:cNvPr>
          <p:cNvSpPr/>
          <p:nvPr/>
        </p:nvSpPr>
        <p:spPr>
          <a:xfrm>
            <a:off x="3026664" y="4739972"/>
            <a:ext cx="1716262" cy="6042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PFN</a:t>
            </a:r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99CD22FF-FFAB-89D2-4D58-5D28E1827CDC}"/>
              </a:ext>
            </a:extLst>
          </p:cNvPr>
          <p:cNvSpPr/>
          <p:nvPr/>
        </p:nvSpPr>
        <p:spPr>
          <a:xfrm>
            <a:off x="4760977" y="4902701"/>
            <a:ext cx="1032688" cy="278747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8D1401-992F-C645-24A1-E53B66C14146}"/>
              </a:ext>
            </a:extLst>
          </p:cNvPr>
          <p:cNvSpPr/>
          <p:nvPr/>
        </p:nvSpPr>
        <p:spPr>
          <a:xfrm>
            <a:off x="5842432" y="4739972"/>
            <a:ext cx="1716262" cy="6042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i="1" dirty="0"/>
              <a:t>struct page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09CC22-5600-1C84-878D-ECEE0F24A420}"/>
              </a:ext>
            </a:extLst>
          </p:cNvPr>
          <p:cNvSpPr txBox="1"/>
          <p:nvPr/>
        </p:nvSpPr>
        <p:spPr>
          <a:xfrm>
            <a:off x="4620916" y="4339862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>
                <a:latin typeface="Comic Sans MS" panose="030F0702030302020204" pitchFamily="66" charset="0"/>
              </a:rPr>
              <a:t>one-to-one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5D43605-01B9-BC17-58C5-B29CEB56EE3A}"/>
              </a:ext>
            </a:extLst>
          </p:cNvPr>
          <p:cNvSpPr/>
          <p:nvPr/>
        </p:nvSpPr>
        <p:spPr>
          <a:xfrm>
            <a:off x="8429600" y="4339862"/>
            <a:ext cx="3282696" cy="16284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0D5D10-3055-731D-326F-F0801658C43D}"/>
              </a:ext>
            </a:extLst>
          </p:cNvPr>
          <p:cNvSpPr/>
          <p:nvPr/>
        </p:nvSpPr>
        <p:spPr>
          <a:xfrm>
            <a:off x="9614452" y="4179180"/>
            <a:ext cx="1102316" cy="321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Zone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3EB5B8-20BC-75F6-C407-1DEF1FB2B9DF}"/>
              </a:ext>
            </a:extLst>
          </p:cNvPr>
          <p:cNvSpPr/>
          <p:nvPr/>
        </p:nvSpPr>
        <p:spPr>
          <a:xfrm>
            <a:off x="8612480" y="4772684"/>
            <a:ext cx="867859" cy="10650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5B80DB-C961-8099-7322-E6122C5756D1}"/>
              </a:ext>
            </a:extLst>
          </p:cNvPr>
          <p:cNvSpPr/>
          <p:nvPr/>
        </p:nvSpPr>
        <p:spPr>
          <a:xfrm>
            <a:off x="9614452" y="4772684"/>
            <a:ext cx="867859" cy="10650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65B316-50B1-3D4E-2EDD-1F04A99583FB}"/>
              </a:ext>
            </a:extLst>
          </p:cNvPr>
          <p:cNvSpPr/>
          <p:nvPr/>
        </p:nvSpPr>
        <p:spPr>
          <a:xfrm>
            <a:off x="10663374" y="4772684"/>
            <a:ext cx="867859" cy="10650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6BE807C3-9EDF-C438-3D9A-A982FBEC0EFF}"/>
              </a:ext>
            </a:extLst>
          </p:cNvPr>
          <p:cNvSpPr/>
          <p:nvPr/>
        </p:nvSpPr>
        <p:spPr>
          <a:xfrm rot="16200000">
            <a:off x="9956617" y="4623834"/>
            <a:ext cx="228600" cy="292063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F76C3F6-652F-35AC-1370-1D56DF71B8FB}"/>
              </a:ext>
            </a:extLst>
          </p:cNvPr>
          <p:cNvSpPr/>
          <p:nvPr/>
        </p:nvSpPr>
        <p:spPr>
          <a:xfrm>
            <a:off x="9479399" y="6263183"/>
            <a:ext cx="1183035" cy="4582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sections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3061227F-687D-0C5E-E56D-C11CCC9B6EC8}"/>
              </a:ext>
            </a:extLst>
          </p:cNvPr>
          <p:cNvSpPr/>
          <p:nvPr/>
        </p:nvSpPr>
        <p:spPr>
          <a:xfrm>
            <a:off x="6713274" y="5769864"/>
            <a:ext cx="1716262" cy="493319"/>
          </a:xfrm>
          <a:prstGeom prst="wedgeRectCallout">
            <a:avLst>
              <a:gd name="adj1" fmla="val 69045"/>
              <a:gd name="adj2" fmla="val -1191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err="1"/>
              <a:t>mem_section</a:t>
            </a:r>
            <a:endParaRPr lang="en-IN" sz="200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C863FC7-E491-5C31-3E83-2F7749CC0ACB}"/>
              </a:ext>
            </a:extLst>
          </p:cNvPr>
          <p:cNvSpPr/>
          <p:nvPr/>
        </p:nvSpPr>
        <p:spPr>
          <a:xfrm>
            <a:off x="2176272" y="5522254"/>
            <a:ext cx="4010259" cy="67619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There is a </a:t>
            </a:r>
            <a:r>
              <a:rPr lang="en-IN" sz="2000" i="1" err="1"/>
              <a:t>mem_map</a:t>
            </a:r>
            <a:r>
              <a:rPr lang="en-IN" sz="2000" i="1"/>
              <a:t> </a:t>
            </a:r>
            <a:r>
              <a:rPr lang="en-IN" sz="2000"/>
              <a:t>for each </a:t>
            </a:r>
            <a:r>
              <a:rPr lang="en-IN" sz="2000" b="1">
                <a:solidFill>
                  <a:srgbClr val="C00000"/>
                </a:solidFill>
              </a:rPr>
              <a:t>section</a:t>
            </a:r>
            <a:r>
              <a:rPr lang="en-IN" sz="2000"/>
              <a:t> that stores this </a:t>
            </a:r>
            <a:r>
              <a:rPr lang="en-IN" sz="2000">
                <a:solidFill>
                  <a:srgbClr val="FF0000"/>
                </a:solidFill>
              </a:rPr>
              <a:t>mapping</a:t>
            </a:r>
            <a:r>
              <a:rPr lang="en-IN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73816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A10C0A1-C68D-08DE-175A-9B08FD1AC7B6}"/>
              </a:ext>
            </a:extLst>
          </p:cNvPr>
          <p:cNvSpPr txBox="1"/>
          <p:nvPr/>
        </p:nvSpPr>
        <p:spPr>
          <a:xfrm>
            <a:off x="1577558" y="1527604"/>
            <a:ext cx="4432624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enum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zone_type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ZONE_DMA,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ZONE_NORMAL,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#ifdef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CONFIG_HIGHMEM</a:t>
            </a:r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ZONE_HIGHMEM,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#endif</a:t>
            </a:r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ZONE_MOVABLE,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#ifdef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CONFIG_ZONE_DEVICE</a:t>
            </a:r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ZONE_DEVICE,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#endif</a:t>
            </a:r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__MAX_NR_ZONES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};</a:t>
            </a:r>
            <a:endParaRPr lang="en-US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29E36262-5570-5E5A-975F-FFA9F70FCBA0}"/>
              </a:ext>
            </a:extLst>
          </p:cNvPr>
          <p:cNvSpPr/>
          <p:nvPr/>
        </p:nvSpPr>
        <p:spPr>
          <a:xfrm>
            <a:off x="6443472" y="5800722"/>
            <a:ext cx="5334000" cy="603746"/>
          </a:xfrm>
          <a:prstGeom prst="wedgeRoundRectCallout">
            <a:avLst>
              <a:gd name="adj1" fmla="val -89813"/>
              <a:gd name="adj2" fmla="val -235792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These frames are stored in novel memory devices like NVM devices.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901FA7-48D0-0B41-F179-33393C558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" y="-12937"/>
            <a:ext cx="10515600" cy="1325563"/>
          </a:xfrm>
        </p:spPr>
        <p:txBody>
          <a:bodyPr/>
          <a:lstStyle/>
          <a:p>
            <a:r>
              <a:rPr lang="en-US"/>
              <a:t>Physical Memory Zones in Linux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931F38-ADDD-1832-9262-0AF35886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C3D0D-43B5-57FF-ABD7-6DA08ED0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648F3D-7749-3BC1-9A1E-B9A91266A3E6}"/>
              </a:ext>
            </a:extLst>
          </p:cNvPr>
          <p:cNvSpPr/>
          <p:nvPr/>
        </p:nvSpPr>
        <p:spPr>
          <a:xfrm>
            <a:off x="8238744" y="345409"/>
            <a:ext cx="3538728" cy="4206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accent5">
                    <a:lumMod val="75000"/>
                  </a:schemeClr>
                </a:solidFill>
              </a:rPr>
              <a:t>/include/</a:t>
            </a:r>
            <a:r>
              <a:rPr lang="en-IN" sz="2400" err="1">
                <a:solidFill>
                  <a:schemeClr val="accent5">
                    <a:lumMod val="75000"/>
                  </a:schemeClr>
                </a:solidFill>
              </a:rPr>
              <a:t>linux</a:t>
            </a:r>
            <a:r>
              <a:rPr lang="en-IN" sz="240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IN" sz="2400" err="1">
                <a:solidFill>
                  <a:schemeClr val="accent5">
                    <a:lumMod val="75000"/>
                  </a:schemeClr>
                </a:solidFill>
              </a:rPr>
              <a:t>mmzone.h</a:t>
            </a:r>
            <a:endParaRPr lang="en-IN" sz="240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F13E1D-3ED5-6556-50EC-5560C82DA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366" y="284585"/>
            <a:ext cx="537378" cy="542179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D616392-7766-0295-8CAC-FD30DBEFDDE5}"/>
              </a:ext>
            </a:extLst>
          </p:cNvPr>
          <p:cNvSpPr/>
          <p:nvPr/>
        </p:nvSpPr>
        <p:spPr>
          <a:xfrm>
            <a:off x="6537960" y="1557624"/>
            <a:ext cx="3465576" cy="1005840"/>
          </a:xfrm>
          <a:prstGeom prst="wedgeRoundRectCallout">
            <a:avLst>
              <a:gd name="adj1" fmla="val -129368"/>
              <a:gd name="adj2" fmla="val 70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Physical pages that are accessible only by the DMA controller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8EE7ABF-CE01-53A8-6F5D-8CD7D16D664F}"/>
              </a:ext>
            </a:extLst>
          </p:cNvPr>
          <p:cNvSpPr/>
          <p:nvPr/>
        </p:nvSpPr>
        <p:spPr>
          <a:xfrm>
            <a:off x="6635496" y="2902903"/>
            <a:ext cx="3465576" cy="365125"/>
          </a:xfrm>
          <a:prstGeom prst="wedgeRoundRectCallout">
            <a:avLst>
              <a:gd name="adj1" fmla="val -118814"/>
              <a:gd name="adj2" fmla="val -16148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Normal frames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D6C92B1-BE29-1940-FC00-02C05E25E2FD}"/>
              </a:ext>
            </a:extLst>
          </p:cNvPr>
          <p:cNvSpPr/>
          <p:nvPr/>
        </p:nvSpPr>
        <p:spPr>
          <a:xfrm>
            <a:off x="6528816" y="3483006"/>
            <a:ext cx="5334000" cy="645081"/>
          </a:xfrm>
          <a:prstGeom prst="wedgeRoundRectCallout">
            <a:avLst>
              <a:gd name="adj1" fmla="val -88099"/>
              <a:gd name="adj2" fmla="val -8829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Useful in systems where the physical memory exceeds the size of max virtual memory.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DAAAF58-D7DA-2173-6944-82F455BE30F4}"/>
              </a:ext>
            </a:extLst>
          </p:cNvPr>
          <p:cNvSpPr/>
          <p:nvPr/>
        </p:nvSpPr>
        <p:spPr>
          <a:xfrm>
            <a:off x="6528816" y="4415265"/>
            <a:ext cx="5334000" cy="1081026"/>
          </a:xfrm>
          <a:prstGeom prst="wedgeRoundRectCallout">
            <a:avLst>
              <a:gd name="adj1" fmla="val -88613"/>
              <a:gd name="adj2" fmla="val -90396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It is assumed that the corresponding memory device may be removed at any point of time and possibly re-inserted later.</a:t>
            </a:r>
          </a:p>
        </p:txBody>
      </p:sp>
    </p:spTree>
    <p:extLst>
      <p:ext uri="{BB962C8B-B14F-4D97-AF65-F5344CB8AC3E}">
        <p14:creationId xmlns:p14="http://schemas.microsoft.com/office/powerpoint/2010/main" val="39445788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47A99-D652-E396-8619-7CAFC9611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19" y="433784"/>
            <a:ext cx="10515600" cy="796825"/>
          </a:xfrm>
        </p:spPr>
        <p:txBody>
          <a:bodyPr/>
          <a:lstStyle/>
          <a:p>
            <a:r>
              <a:rPr lang="en-IN" i="1"/>
              <a:t>struct zone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8F5DF2-4753-23A0-FCDB-907126EA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1ED21-38D4-828D-145B-BD977B7A6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74B28-EBD5-6A79-2868-1B4472FD9E12}"/>
              </a:ext>
            </a:extLst>
          </p:cNvPr>
          <p:cNvSpPr txBox="1"/>
          <p:nvPr/>
        </p:nvSpPr>
        <p:spPr>
          <a:xfrm>
            <a:off x="1001027" y="1845449"/>
            <a:ext cx="6532558" cy="46474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zone {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node;</a:t>
            </a:r>
          </a:p>
          <a:p>
            <a:b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pglist_data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*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zone_pgdat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zone_start_pfn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atomic_long_t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managed_pages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spanned_pages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present_pages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   *name;</a:t>
            </a:r>
          </a:p>
          <a:p>
            <a:b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free_area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free_area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[MAX_ORDER];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 </a:t>
            </a:r>
          </a:p>
          <a:p>
            <a:endParaRPr lang="en-IN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2221B48-2641-7224-E72E-B07D1B93B0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0262" y="1529923"/>
            <a:ext cx="706072" cy="6310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F923AA-5D0C-180C-61C5-94BA5C878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7250" y="0"/>
            <a:ext cx="458241" cy="4623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54BE62F-37F7-8A02-0DD4-E9224F4B2AE2}"/>
              </a:ext>
            </a:extLst>
          </p:cNvPr>
          <p:cNvSpPr/>
          <p:nvPr/>
        </p:nvSpPr>
        <p:spPr>
          <a:xfrm>
            <a:off x="8935490" y="42163"/>
            <a:ext cx="3018059" cy="3780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240">
              <a:spcAft>
                <a:spcPts val="600"/>
              </a:spcAft>
            </a:pPr>
            <a:r>
              <a:rPr lang="en-IN" sz="2040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/include/</a:t>
            </a:r>
            <a:r>
              <a:rPr lang="en-IN" sz="2040" kern="120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linux</a:t>
            </a:r>
            <a:r>
              <a:rPr lang="en-IN" sz="2040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IN" sz="2040" kern="120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mmzone.h</a:t>
            </a:r>
            <a:endParaRPr lang="en-IN" sz="2400">
              <a:solidFill>
                <a:srgbClr val="0070C0"/>
              </a:solidFill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886B1A91-0201-E4BD-61A3-0A941BA37856}"/>
              </a:ext>
            </a:extLst>
          </p:cNvPr>
          <p:cNvSpPr/>
          <p:nvPr/>
        </p:nvSpPr>
        <p:spPr>
          <a:xfrm>
            <a:off x="6675119" y="3811604"/>
            <a:ext cx="221381" cy="86627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99F5DDF-C871-A5FC-31C1-27F086150B70}"/>
              </a:ext>
            </a:extLst>
          </p:cNvPr>
          <p:cNvSpPr/>
          <p:nvPr/>
        </p:nvSpPr>
        <p:spPr>
          <a:xfrm>
            <a:off x="7766409" y="2212327"/>
            <a:ext cx="2985010" cy="796825"/>
          </a:xfrm>
          <a:prstGeom prst="wedgeRoundRectCallout">
            <a:avLst>
              <a:gd name="adj1" fmla="val -105263"/>
              <a:gd name="adj2" fmla="val 462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Pointer to the </a:t>
            </a:r>
            <a:r>
              <a:rPr lang="en-IN" sz="2000" i="1" dirty="0" err="1"/>
              <a:t>pglist_data</a:t>
            </a:r>
            <a:r>
              <a:rPr lang="en-IN" sz="2000" i="1" dirty="0"/>
              <a:t> structure: </a:t>
            </a:r>
            <a:r>
              <a:rPr lang="en-IN" sz="2000" dirty="0"/>
              <a:t>details of the NUMA node 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0F644A4F-9DB5-19BA-4608-0625532A4050}"/>
              </a:ext>
            </a:extLst>
          </p:cNvPr>
          <p:cNvSpPr/>
          <p:nvPr/>
        </p:nvSpPr>
        <p:spPr>
          <a:xfrm>
            <a:off x="7883091" y="3429000"/>
            <a:ext cx="4114800" cy="796825"/>
          </a:xfrm>
          <a:prstGeom prst="wedgeRoundRectCallout">
            <a:avLst>
              <a:gd name="adj1" fmla="val -97675"/>
              <a:gd name="adj2" fmla="val -6312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err="1"/>
              <a:t>zone_end_pfn</a:t>
            </a:r>
            <a:r>
              <a:rPr lang="en-IN" sz="2000"/>
              <a:t> = </a:t>
            </a:r>
            <a:r>
              <a:rPr lang="en-IN" sz="2000" err="1"/>
              <a:t>zone_start_pfn</a:t>
            </a:r>
            <a:r>
              <a:rPr lang="en-IN" sz="2000"/>
              <a:t> + </a:t>
            </a:r>
            <a:r>
              <a:rPr lang="en-IN" sz="2000" err="1"/>
              <a:t>spanned_pages</a:t>
            </a:r>
            <a:r>
              <a:rPr lang="en-IN" sz="2000"/>
              <a:t>- 1 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0EC08BC4-A8C4-03BA-DDDF-31444744A09F}"/>
              </a:ext>
            </a:extLst>
          </p:cNvPr>
          <p:cNvSpPr/>
          <p:nvPr/>
        </p:nvSpPr>
        <p:spPr>
          <a:xfrm>
            <a:off x="7883091" y="4645674"/>
            <a:ext cx="2985010" cy="365126"/>
          </a:xfrm>
          <a:prstGeom prst="wedgeRoundRectCallout">
            <a:avLst>
              <a:gd name="adj1" fmla="val -136863"/>
              <a:gd name="adj2" fmla="val 73503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Name of the zone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E1045EB0-AD2C-6BDD-6357-C78C6852FA8E}"/>
              </a:ext>
            </a:extLst>
          </p:cNvPr>
          <p:cNvSpPr/>
          <p:nvPr/>
        </p:nvSpPr>
        <p:spPr>
          <a:xfrm>
            <a:off x="7883091" y="5447899"/>
            <a:ext cx="3249328" cy="721895"/>
          </a:xfrm>
          <a:prstGeom prst="wedgeRoundRectCallout">
            <a:avLst>
              <a:gd name="adj1" fmla="val -64674"/>
              <a:gd name="adj2" fmla="val -1216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Free areas in a zone (physical memory)</a:t>
            </a:r>
          </a:p>
        </p:txBody>
      </p:sp>
    </p:spTree>
    <p:extLst>
      <p:ext uri="{BB962C8B-B14F-4D97-AF65-F5344CB8AC3E}">
        <p14:creationId xmlns:p14="http://schemas.microsoft.com/office/powerpoint/2010/main" val="35217047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C71AF-2947-25FD-7C57-F838FE842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4498"/>
            <a:ext cx="10515600" cy="1023144"/>
          </a:xfrm>
        </p:spPr>
        <p:txBody>
          <a:bodyPr>
            <a:normAutofit fontScale="90000"/>
          </a:bodyPr>
          <a:lstStyle/>
          <a:p>
            <a:r>
              <a:rPr lang="en-IN"/>
              <a:t>Data Structure to Manage the Memory in a Zone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7074C-C42B-CDB7-7F2C-A68007738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BB6604-C49D-21C6-6F6C-63867A9A5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ABA061-6C37-D8F7-CAE4-E050524F866B}"/>
              </a:ext>
            </a:extLst>
          </p:cNvPr>
          <p:cNvSpPr txBox="1"/>
          <p:nvPr/>
        </p:nvSpPr>
        <p:spPr>
          <a:xfrm>
            <a:off x="1095676" y="2130693"/>
            <a:ext cx="10000648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typedef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pglist_data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zone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node_zones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[MAX_NR_ZONES];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zonelist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node_zonelists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[MAX_ZONELISTS];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nr_zones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b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node_present_pages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node_spanned_pages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node_id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task_struct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*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kswapd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IN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lruvec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  __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lruvec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pg_data_t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FC7D735-31DF-A861-1419-E3B6E089ED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9829" y="1828274"/>
            <a:ext cx="676741" cy="604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F31BFF-AD66-3096-0769-C61464B10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0"/>
            <a:ext cx="458241" cy="4623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54874F-760E-25AE-075F-85141CA9016B}"/>
              </a:ext>
            </a:extLst>
          </p:cNvPr>
          <p:cNvSpPr/>
          <p:nvPr/>
        </p:nvSpPr>
        <p:spPr>
          <a:xfrm>
            <a:off x="9068840" y="42163"/>
            <a:ext cx="3018059" cy="3780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240">
              <a:spcAft>
                <a:spcPts val="600"/>
              </a:spcAft>
            </a:pPr>
            <a:r>
              <a:rPr lang="en-IN" sz="2040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/include/</a:t>
            </a:r>
            <a:r>
              <a:rPr lang="en-IN" sz="2040" kern="120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linux</a:t>
            </a:r>
            <a:r>
              <a:rPr lang="en-IN" sz="2040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IN" sz="2040" kern="120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mmzone.h</a:t>
            </a:r>
            <a:endParaRPr lang="en-IN" sz="2400">
              <a:solidFill>
                <a:srgbClr val="0070C0"/>
              </a:solidFill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F1736770-09A2-4C7D-A268-FB604B8CC3D3}"/>
              </a:ext>
            </a:extLst>
          </p:cNvPr>
          <p:cNvSpPr/>
          <p:nvPr/>
        </p:nvSpPr>
        <p:spPr>
          <a:xfrm>
            <a:off x="8412480" y="2433111"/>
            <a:ext cx="292608" cy="99588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EFE5FF3-8AC4-A649-A482-6BB4BF22CE4C}"/>
              </a:ext>
            </a:extLst>
          </p:cNvPr>
          <p:cNvSpPr/>
          <p:nvPr/>
        </p:nvSpPr>
        <p:spPr>
          <a:xfrm>
            <a:off x="8942832" y="2514600"/>
            <a:ext cx="27432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Zones organized hierarchically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4B18278B-CCA3-C702-51EE-BCC757F1E573}"/>
              </a:ext>
            </a:extLst>
          </p:cNvPr>
          <p:cNvSpPr/>
          <p:nvPr/>
        </p:nvSpPr>
        <p:spPr>
          <a:xfrm>
            <a:off x="8412480" y="3733423"/>
            <a:ext cx="292608" cy="73799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ACD634B-20AC-740F-D052-FC8BF9ADB743}"/>
              </a:ext>
            </a:extLst>
          </p:cNvPr>
          <p:cNvSpPr/>
          <p:nvPr/>
        </p:nvSpPr>
        <p:spPr>
          <a:xfrm>
            <a:off x="8942831" y="3763827"/>
            <a:ext cx="2925117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Number of pages owned by NUMA </a:t>
            </a:r>
            <a:r>
              <a:rPr lang="en-IN" sz="2000" err="1"/>
              <a:t>node_id</a:t>
            </a:r>
            <a:endParaRPr lang="en-IN" sz="2000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CC539646-0591-A198-4B9C-6FC427BF4423}"/>
              </a:ext>
            </a:extLst>
          </p:cNvPr>
          <p:cNvSpPr/>
          <p:nvPr/>
        </p:nvSpPr>
        <p:spPr>
          <a:xfrm>
            <a:off x="8153400" y="4706326"/>
            <a:ext cx="3532632" cy="400797"/>
          </a:xfrm>
          <a:prstGeom prst="wedgeRoundRectCallout">
            <a:avLst>
              <a:gd name="adj1" fmla="val -111112"/>
              <a:gd name="adj2" fmla="val 4623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Page swapping daemon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6336A361-E2B3-A171-D7FD-8C0A0BB22863}"/>
              </a:ext>
            </a:extLst>
          </p:cNvPr>
          <p:cNvSpPr/>
          <p:nvPr/>
        </p:nvSpPr>
        <p:spPr>
          <a:xfrm>
            <a:off x="8153400" y="5313567"/>
            <a:ext cx="3532632" cy="608275"/>
          </a:xfrm>
          <a:prstGeom prst="wedgeRoundRectCallout">
            <a:avLst>
              <a:gd name="adj1" fmla="val -108267"/>
              <a:gd name="adj2" fmla="val -3220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Maintains LRU state information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4F30405-D089-1F36-34E7-1D4E68DEFFE9}"/>
              </a:ext>
            </a:extLst>
          </p:cNvPr>
          <p:cNvSpPr/>
          <p:nvPr/>
        </p:nvSpPr>
        <p:spPr>
          <a:xfrm>
            <a:off x="7854215" y="1713297"/>
            <a:ext cx="2204185" cy="513370"/>
          </a:xfrm>
          <a:prstGeom prst="wedgeRoundRectCallout">
            <a:avLst>
              <a:gd name="adj1" fmla="val -136990"/>
              <a:gd name="adj2" fmla="val 1749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Ordering of zones</a:t>
            </a:r>
          </a:p>
        </p:txBody>
      </p:sp>
    </p:spTree>
    <p:extLst>
      <p:ext uri="{BB962C8B-B14F-4D97-AF65-F5344CB8AC3E}">
        <p14:creationId xmlns:p14="http://schemas.microsoft.com/office/powerpoint/2010/main" val="24720749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 of this Chapter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/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5450114" y="254219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F4AF79-3831-898A-60E2-2A9A7F2A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6472-D75D-7BDD-CF5F-8BF36EDE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108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B28EC9-E8E2-16AF-178D-17CBC225C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FE9AB-0AB8-84E7-26F3-C1CB19ADE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47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8488A9C-CB24-0FAE-8E52-BC61FA415351}"/>
              </a:ext>
            </a:extLst>
          </p:cNvPr>
          <p:cNvSpPr/>
          <p:nvPr/>
        </p:nvSpPr>
        <p:spPr>
          <a:xfrm>
            <a:off x="5619750" y="220978"/>
            <a:ext cx="6121502" cy="2912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5400"/>
              <a:t>Required Background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7CE9F39-5E2E-6882-42D0-0628515F5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0283" y="1383028"/>
            <a:ext cx="4428288" cy="4434614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BD76CC5-9609-6275-3958-96E866071B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6322358"/>
              </p:ext>
            </p:extLst>
          </p:nvPr>
        </p:nvGraphicFramePr>
        <p:xfrm>
          <a:off x="5759768" y="3429000"/>
          <a:ext cx="5841465" cy="2788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081470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31758F0-D171-256F-B6F5-A51F248B934A}"/>
              </a:ext>
            </a:extLst>
          </p:cNvPr>
          <p:cNvSpPr/>
          <p:nvPr/>
        </p:nvSpPr>
        <p:spPr>
          <a:xfrm>
            <a:off x="101087" y="24867"/>
            <a:ext cx="2944368" cy="7132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Background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7CCF84-CCBC-4687-1CCC-A8F947A2F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6" y="414905"/>
            <a:ext cx="11081657" cy="1325563"/>
          </a:xfrm>
        </p:spPr>
        <p:txBody>
          <a:bodyPr/>
          <a:lstStyle/>
          <a:p>
            <a:r>
              <a:rPr lang="en-US"/>
              <a:t>Inserting a Key in a Bloom Filter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24AA7C-6CCB-B771-1AED-0C08A617B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834A45-87B1-C2DE-D8B4-D3340D0FB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 descr="A picture containing airplane&#10;&#10;Description automatically generated">
            <a:extLst>
              <a:ext uri="{FF2B5EF4-FFF2-40B4-BE49-F238E27FC236}">
                <a16:creationId xmlns:a16="http://schemas.microsoft.com/office/drawing/2014/main" id="{ACD40A56-DC7B-DEB7-AB88-A9A0FF14F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936">
            <a:off x="1168010" y="1524781"/>
            <a:ext cx="946308" cy="94630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5CB439B-6670-151B-F62D-C3A8E3865A52}"/>
              </a:ext>
            </a:extLst>
          </p:cNvPr>
          <p:cNvSpPr/>
          <p:nvPr/>
        </p:nvSpPr>
        <p:spPr>
          <a:xfrm>
            <a:off x="2405743" y="1646238"/>
            <a:ext cx="7772400" cy="8682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A </a:t>
            </a:r>
            <a:r>
              <a:rPr lang="en-US" sz="2400">
                <a:solidFill>
                  <a:srgbClr val="00B050"/>
                </a:solidFill>
              </a:rPr>
              <a:t>data structure</a:t>
            </a:r>
            <a:r>
              <a:rPr lang="en-US" sz="2400"/>
              <a:t> that answers if an </a:t>
            </a:r>
            <a:r>
              <a:rPr lang="en-US" sz="2400">
                <a:solidFill>
                  <a:srgbClr val="0070C0"/>
                </a:solidFill>
              </a:rPr>
              <a:t>element</a:t>
            </a:r>
            <a:r>
              <a:rPr lang="en-US" sz="2400"/>
              <a:t> is a member of a set (</a:t>
            </a:r>
            <a:r>
              <a:rPr lang="en-US" sz="2400">
                <a:solidFill>
                  <a:srgbClr val="FF0000"/>
                </a:solidFill>
              </a:rPr>
              <a:t>probabilistically</a:t>
            </a:r>
            <a:r>
              <a:rPr lang="en-US" sz="2400"/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658FF5-725A-7472-E45B-97330C46C797}"/>
              </a:ext>
            </a:extLst>
          </p:cNvPr>
          <p:cNvSpPr/>
          <p:nvPr/>
        </p:nvSpPr>
        <p:spPr>
          <a:xfrm>
            <a:off x="838200" y="4721904"/>
            <a:ext cx="736695" cy="489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8FBA50-CC95-D7B4-2285-E788F82BC00C}"/>
              </a:ext>
            </a:extLst>
          </p:cNvPr>
          <p:cNvSpPr/>
          <p:nvPr/>
        </p:nvSpPr>
        <p:spPr>
          <a:xfrm>
            <a:off x="1573271" y="4721904"/>
            <a:ext cx="736695" cy="4898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9EEB1E-B54C-3019-2D11-D279627B8B1F}"/>
              </a:ext>
            </a:extLst>
          </p:cNvPr>
          <p:cNvSpPr/>
          <p:nvPr/>
        </p:nvSpPr>
        <p:spPr>
          <a:xfrm>
            <a:off x="2309966" y="4721904"/>
            <a:ext cx="736695" cy="489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92EAC6-D01F-C6E0-2C42-187CCB99E73B}"/>
              </a:ext>
            </a:extLst>
          </p:cNvPr>
          <p:cNvSpPr/>
          <p:nvPr/>
        </p:nvSpPr>
        <p:spPr>
          <a:xfrm>
            <a:off x="3045037" y="4721904"/>
            <a:ext cx="736695" cy="489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07BA1E-ED6E-9A00-A478-306E19A17168}"/>
              </a:ext>
            </a:extLst>
          </p:cNvPr>
          <p:cNvSpPr/>
          <p:nvPr/>
        </p:nvSpPr>
        <p:spPr>
          <a:xfrm>
            <a:off x="3781732" y="4721904"/>
            <a:ext cx="736695" cy="4898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C09CD1-462A-A4DB-90DE-1152D312702F}"/>
              </a:ext>
            </a:extLst>
          </p:cNvPr>
          <p:cNvSpPr/>
          <p:nvPr/>
        </p:nvSpPr>
        <p:spPr>
          <a:xfrm>
            <a:off x="4516803" y="4721904"/>
            <a:ext cx="736695" cy="489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4D75E8-6BF6-CE70-96F7-ACD8B412BF04}"/>
              </a:ext>
            </a:extLst>
          </p:cNvPr>
          <p:cNvSpPr/>
          <p:nvPr/>
        </p:nvSpPr>
        <p:spPr>
          <a:xfrm>
            <a:off x="5253498" y="4721904"/>
            <a:ext cx="736695" cy="489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F4873D-E40C-B1CE-AFF9-92B0E701B118}"/>
              </a:ext>
            </a:extLst>
          </p:cNvPr>
          <p:cNvSpPr/>
          <p:nvPr/>
        </p:nvSpPr>
        <p:spPr>
          <a:xfrm>
            <a:off x="5988569" y="4721904"/>
            <a:ext cx="736695" cy="4898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E878FE-AE97-16F1-FFC3-261A304CA379}"/>
              </a:ext>
            </a:extLst>
          </p:cNvPr>
          <p:cNvSpPr/>
          <p:nvPr/>
        </p:nvSpPr>
        <p:spPr>
          <a:xfrm>
            <a:off x="6725264" y="4721904"/>
            <a:ext cx="736695" cy="489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6DEC20-1DAC-4799-5486-2C087CEB75DA}"/>
              </a:ext>
            </a:extLst>
          </p:cNvPr>
          <p:cNvSpPr/>
          <p:nvPr/>
        </p:nvSpPr>
        <p:spPr>
          <a:xfrm>
            <a:off x="7460335" y="4721904"/>
            <a:ext cx="736695" cy="489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56249C-4AAC-EFEF-C373-141E502A7FCA}"/>
              </a:ext>
            </a:extLst>
          </p:cNvPr>
          <p:cNvSpPr/>
          <p:nvPr/>
        </p:nvSpPr>
        <p:spPr>
          <a:xfrm>
            <a:off x="8197030" y="4721904"/>
            <a:ext cx="736695" cy="4898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4442CC-2FC3-DD61-C05C-D1FCF414B493}"/>
              </a:ext>
            </a:extLst>
          </p:cNvPr>
          <p:cNvSpPr/>
          <p:nvPr/>
        </p:nvSpPr>
        <p:spPr>
          <a:xfrm>
            <a:off x="8932101" y="4721904"/>
            <a:ext cx="736695" cy="489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7E6680-7831-7F68-1CA3-6491FF476ADD}"/>
              </a:ext>
            </a:extLst>
          </p:cNvPr>
          <p:cNvSpPr/>
          <p:nvPr/>
        </p:nvSpPr>
        <p:spPr>
          <a:xfrm>
            <a:off x="9668796" y="4721904"/>
            <a:ext cx="736695" cy="489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E98E9C-33BA-85C8-ADFA-E8B0325BA274}"/>
              </a:ext>
            </a:extLst>
          </p:cNvPr>
          <p:cNvSpPr/>
          <p:nvPr/>
        </p:nvSpPr>
        <p:spPr>
          <a:xfrm>
            <a:off x="10403867" y="4721904"/>
            <a:ext cx="736695" cy="489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CFF7F6D-49AF-6893-B9BA-A22E763EE994}"/>
              </a:ext>
            </a:extLst>
          </p:cNvPr>
          <p:cNvSpPr/>
          <p:nvPr/>
        </p:nvSpPr>
        <p:spPr>
          <a:xfrm>
            <a:off x="4865914" y="3069771"/>
            <a:ext cx="1719943" cy="5660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Key</a:t>
            </a:r>
            <a:endParaRPr lang="en-US" sz="200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83F11B7-C9C0-1EEF-CAF7-A7F260B628EF}"/>
              </a:ext>
            </a:extLst>
          </p:cNvPr>
          <p:cNvCxnSpPr>
            <a:stCxn id="24" idx="2"/>
            <a:endCxn id="9" idx="0"/>
          </p:cNvCxnSpPr>
          <p:nvPr/>
        </p:nvCxnSpPr>
        <p:spPr>
          <a:xfrm flipH="1">
            <a:off x="1941619" y="3635829"/>
            <a:ext cx="3784267" cy="1086075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0EA0244-8962-C387-3728-7D6DC9DBEA37}"/>
              </a:ext>
            </a:extLst>
          </p:cNvPr>
          <p:cNvCxnSpPr>
            <a:cxnSpLocks/>
            <a:stCxn id="24" idx="2"/>
            <a:endCxn id="12" idx="0"/>
          </p:cNvCxnSpPr>
          <p:nvPr/>
        </p:nvCxnSpPr>
        <p:spPr>
          <a:xfrm flipH="1">
            <a:off x="4150080" y="3635829"/>
            <a:ext cx="1575806" cy="1086075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C0BFB63-8305-84F2-9D75-CF1A1DD7114A}"/>
              </a:ext>
            </a:extLst>
          </p:cNvPr>
          <p:cNvCxnSpPr>
            <a:cxnSpLocks/>
            <a:stCxn id="24" idx="2"/>
            <a:endCxn id="15" idx="0"/>
          </p:cNvCxnSpPr>
          <p:nvPr/>
        </p:nvCxnSpPr>
        <p:spPr>
          <a:xfrm>
            <a:off x="5725886" y="3635829"/>
            <a:ext cx="631031" cy="1086075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46FE8B4-B48D-EA55-3B12-5B86375D9DA0}"/>
              </a:ext>
            </a:extLst>
          </p:cNvPr>
          <p:cNvCxnSpPr>
            <a:cxnSpLocks/>
            <a:stCxn id="24" idx="2"/>
            <a:endCxn id="18" idx="0"/>
          </p:cNvCxnSpPr>
          <p:nvPr/>
        </p:nvCxnSpPr>
        <p:spPr>
          <a:xfrm>
            <a:off x="5725886" y="3635829"/>
            <a:ext cx="2839492" cy="1086075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6C4C0BA-0C38-D20B-3A62-743E1EEA717F}"/>
              </a:ext>
            </a:extLst>
          </p:cNvPr>
          <p:cNvSpPr txBox="1"/>
          <p:nvPr/>
        </p:nvSpPr>
        <p:spPr>
          <a:xfrm>
            <a:off x="4517862" y="5381629"/>
            <a:ext cx="2416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Comic Sans MS" panose="030F0702030302020204" pitchFamily="66" charset="0"/>
              </a:rPr>
              <a:t>Array of </a:t>
            </a:r>
            <a:r>
              <a:rPr lang="en-US" sz="2400" i="1">
                <a:solidFill>
                  <a:srgbClr val="0070C0"/>
                </a:solidFill>
                <a:latin typeface="Comic Sans MS" panose="030F0702030302020204" pitchFamily="66" charset="0"/>
              </a:rPr>
              <a:t>m </a:t>
            </a:r>
            <a:r>
              <a:rPr lang="en-US" sz="2400">
                <a:solidFill>
                  <a:srgbClr val="0070C0"/>
                </a:solidFill>
                <a:latin typeface="Comic Sans MS" panose="030F0702030302020204" pitchFamily="66" charset="0"/>
              </a:rPr>
              <a:t>bits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78296CB-6220-7AFD-B538-B40883596205}"/>
              </a:ext>
            </a:extLst>
          </p:cNvPr>
          <p:cNvSpPr/>
          <p:nvPr/>
        </p:nvSpPr>
        <p:spPr>
          <a:xfrm>
            <a:off x="838200" y="3069771"/>
            <a:ext cx="2547257" cy="9470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</a:rPr>
              <a:t>Map</a:t>
            </a:r>
            <a:r>
              <a:rPr lang="en-US" sz="2000"/>
              <a:t> a </a:t>
            </a:r>
            <a:r>
              <a:rPr lang="en-US" sz="2000">
                <a:solidFill>
                  <a:srgbClr val="C00000"/>
                </a:solidFill>
              </a:rPr>
              <a:t>key</a:t>
            </a:r>
            <a:r>
              <a:rPr lang="en-US" sz="2000"/>
              <a:t> to </a:t>
            </a:r>
            <a:r>
              <a:rPr lang="en-US" sz="2000" i="1"/>
              <a:t>k </a:t>
            </a:r>
            <a:r>
              <a:rPr lang="en-US" sz="2000"/>
              <a:t>different bit </a:t>
            </a:r>
            <a:r>
              <a:rPr lang="en-US" sz="2000">
                <a:solidFill>
                  <a:srgbClr val="00B050"/>
                </a:solidFill>
              </a:rPr>
              <a:t>positions</a:t>
            </a:r>
            <a:r>
              <a:rPr lang="en-US" sz="2000"/>
              <a:t> using </a:t>
            </a:r>
            <a:r>
              <a:rPr lang="en-US" sz="2000" i="1"/>
              <a:t>k </a:t>
            </a:r>
            <a:r>
              <a:rPr lang="en-US" sz="2000">
                <a:solidFill>
                  <a:srgbClr val="FF0000"/>
                </a:solidFill>
              </a:rPr>
              <a:t>hash</a:t>
            </a:r>
            <a:r>
              <a:rPr lang="en-US" sz="2000"/>
              <a:t> functions</a:t>
            </a: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000D94FD-2C04-1874-4EF5-8B845C5A7BE0}"/>
              </a:ext>
            </a:extLst>
          </p:cNvPr>
          <p:cNvSpPr/>
          <p:nvPr/>
        </p:nvSpPr>
        <p:spPr>
          <a:xfrm>
            <a:off x="8610600" y="5649686"/>
            <a:ext cx="2971800" cy="706664"/>
          </a:xfrm>
          <a:prstGeom prst="wedgeRoundRectCallout">
            <a:avLst>
              <a:gd name="adj1" fmla="val -27426"/>
              <a:gd name="adj2" fmla="val -85382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Initially all the bits are 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F56AE4A-A43A-7F68-8C35-85213DBA1FAA}"/>
              </a:ext>
            </a:extLst>
          </p:cNvPr>
          <p:cNvSpPr/>
          <p:nvPr/>
        </p:nvSpPr>
        <p:spPr>
          <a:xfrm>
            <a:off x="3752182" y="3918857"/>
            <a:ext cx="493248" cy="3131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H2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436CFA2-1616-9ADD-F765-4230D7063D07}"/>
              </a:ext>
            </a:extLst>
          </p:cNvPr>
          <p:cNvSpPr/>
          <p:nvPr/>
        </p:nvSpPr>
        <p:spPr>
          <a:xfrm>
            <a:off x="4717818" y="4016829"/>
            <a:ext cx="493248" cy="3131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H1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3C277BC-7E2B-8002-B98A-B0490C14FA97}"/>
              </a:ext>
            </a:extLst>
          </p:cNvPr>
          <p:cNvSpPr/>
          <p:nvPr/>
        </p:nvSpPr>
        <p:spPr>
          <a:xfrm>
            <a:off x="6582681" y="3962401"/>
            <a:ext cx="493248" cy="3131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H4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86E27F4-019D-3F48-ABAB-E4D59D8F2787}"/>
              </a:ext>
            </a:extLst>
          </p:cNvPr>
          <p:cNvSpPr/>
          <p:nvPr/>
        </p:nvSpPr>
        <p:spPr>
          <a:xfrm>
            <a:off x="5778804" y="4028964"/>
            <a:ext cx="493248" cy="3131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H3</a:t>
            </a: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4A16BC3F-8ED7-6488-93EC-5EC11F8AA1EE}"/>
              </a:ext>
            </a:extLst>
          </p:cNvPr>
          <p:cNvSpPr/>
          <p:nvPr/>
        </p:nvSpPr>
        <p:spPr>
          <a:xfrm>
            <a:off x="7460335" y="3352800"/>
            <a:ext cx="1879608" cy="566057"/>
          </a:xfrm>
          <a:prstGeom prst="wedgeRoundRectCallout">
            <a:avLst>
              <a:gd name="adj1" fmla="val -68323"/>
              <a:gd name="adj2" fmla="val 759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Hash function</a:t>
            </a:r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B5FCAFEE-CD9B-1227-2F25-B2E833ED0142}"/>
              </a:ext>
            </a:extLst>
          </p:cNvPr>
          <p:cNvSpPr/>
          <p:nvPr/>
        </p:nvSpPr>
        <p:spPr>
          <a:xfrm>
            <a:off x="9503557" y="3754326"/>
            <a:ext cx="1879608" cy="566057"/>
          </a:xfrm>
          <a:prstGeom prst="wedgeRoundRectCallout">
            <a:avLst>
              <a:gd name="adj1" fmla="val -86856"/>
              <a:gd name="adj2" fmla="val 13942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Set to 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B0B64C4-C02D-CA25-8940-5FA2A5AD40E3}"/>
              </a:ext>
            </a:extLst>
          </p:cNvPr>
          <p:cNvSpPr/>
          <p:nvPr/>
        </p:nvSpPr>
        <p:spPr>
          <a:xfrm>
            <a:off x="-914400" y="113211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</p:spTree>
    <p:extLst>
      <p:ext uri="{BB962C8B-B14F-4D97-AF65-F5344CB8AC3E}">
        <p14:creationId xmlns:p14="http://schemas.microsoft.com/office/powerpoint/2010/main" val="424721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01A41D14-77D0-C856-B4C0-55BA5F1A1A2F}"/>
              </a:ext>
            </a:extLst>
          </p:cNvPr>
          <p:cNvSpPr/>
          <p:nvPr/>
        </p:nvSpPr>
        <p:spPr>
          <a:xfrm>
            <a:off x="0" y="120827"/>
            <a:ext cx="2944368" cy="7132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Background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50460-540C-74CC-D00E-4100C6044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4251"/>
            <a:ext cx="10515600" cy="1325563"/>
          </a:xfrm>
        </p:spPr>
        <p:txBody>
          <a:bodyPr/>
          <a:lstStyle/>
          <a:p>
            <a:r>
              <a:rPr lang="en-US"/>
              <a:t>Checking for Set Membership in a Bloom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88FEC-6923-733A-4A52-385F3B422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4751"/>
            <a:ext cx="10515600" cy="245246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/>
              <a:t>Given a key </a:t>
            </a:r>
            <a:r>
              <a:rPr lang="en-US" sz="2400">
                <a:solidFill>
                  <a:srgbClr val="C00000"/>
                </a:solidFill>
              </a:rPr>
              <a:t>compute</a:t>
            </a:r>
            <a:r>
              <a:rPr lang="en-US" sz="2400"/>
              <a:t> the </a:t>
            </a:r>
            <a:r>
              <a:rPr lang="en-US" sz="2400" i="1"/>
              <a:t>k </a:t>
            </a:r>
            <a:r>
              <a:rPr lang="en-US" sz="2400"/>
              <a:t>different </a:t>
            </a:r>
            <a:r>
              <a:rPr lang="en-US" sz="2400">
                <a:solidFill>
                  <a:srgbClr val="FF0000"/>
                </a:solidFill>
              </a:rPr>
              <a:t>hash</a:t>
            </a:r>
            <a:r>
              <a:rPr lang="en-US" sz="2400"/>
              <a:t> values (bit positions)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Check that each bit </a:t>
            </a:r>
            <a:r>
              <a:rPr lang="en-US" sz="2400">
                <a:solidFill>
                  <a:srgbClr val="0070C0"/>
                </a:solidFill>
              </a:rPr>
              <a:t>position</a:t>
            </a:r>
            <a:r>
              <a:rPr lang="en-US" sz="2400"/>
              <a:t> stores a 1. If at least one bit position stores a 0, then the key is not </a:t>
            </a:r>
            <a:r>
              <a:rPr lang="en-US" sz="2400">
                <a:solidFill>
                  <a:srgbClr val="00B050"/>
                </a:solidFill>
              </a:rPr>
              <a:t>present</a:t>
            </a:r>
            <a:r>
              <a:rPr lang="en-US" sz="240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Elements cannot be </a:t>
            </a:r>
            <a:r>
              <a:rPr lang="en-US" sz="2400">
                <a:solidFill>
                  <a:srgbClr val="C00000"/>
                </a:solidFill>
              </a:rPr>
              <a:t>deleted</a:t>
            </a:r>
            <a:r>
              <a:rPr lang="en-US" sz="2400"/>
              <a:t> unless we store a </a:t>
            </a:r>
            <a:r>
              <a:rPr lang="en-US" sz="2400">
                <a:solidFill>
                  <a:srgbClr val="FF0000"/>
                </a:solidFill>
              </a:rPr>
              <a:t>count</a:t>
            </a:r>
            <a:r>
              <a:rPr lang="en-US" sz="2400"/>
              <a:t> at each </a:t>
            </a:r>
            <a:r>
              <a:rPr lang="en-US" sz="2400">
                <a:solidFill>
                  <a:srgbClr val="0070C0"/>
                </a:solidFill>
              </a:rPr>
              <a:t>bit</a:t>
            </a:r>
            <a:r>
              <a:rPr lang="en-US" sz="2400"/>
              <a:t> position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We need to periodically </a:t>
            </a:r>
            <a:r>
              <a:rPr lang="en-US" sz="2400">
                <a:solidFill>
                  <a:schemeClr val="accent5">
                    <a:lumMod val="75000"/>
                  </a:schemeClr>
                </a:solidFill>
              </a:rPr>
              <a:t>reset</a:t>
            </a:r>
            <a:r>
              <a:rPr lang="en-US" sz="2400"/>
              <a:t> the Bloom Filter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1A6096-1717-3EA9-7C4D-7079A455F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08FD5-B0DE-000B-6237-7EAA47E9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49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BDC66C-E624-CB30-A41B-A0F108275E0C}"/>
              </a:ext>
            </a:extLst>
          </p:cNvPr>
          <p:cNvSpPr/>
          <p:nvPr/>
        </p:nvSpPr>
        <p:spPr>
          <a:xfrm>
            <a:off x="2300438" y="5091764"/>
            <a:ext cx="3686476" cy="596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False positives are allowed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14718E-BBA6-FF61-350B-CE8D94B5F24D}"/>
              </a:ext>
            </a:extLst>
          </p:cNvPr>
          <p:cNvSpPr/>
          <p:nvPr/>
        </p:nvSpPr>
        <p:spPr>
          <a:xfrm>
            <a:off x="7169217" y="5091764"/>
            <a:ext cx="3686476" cy="59676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No false negatives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8147B11-D74E-0109-AD78-8CBDE31195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47" y="5091764"/>
            <a:ext cx="600585" cy="600585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4EBD7099-21D4-377C-6074-EF5C1B66F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967" y="4945558"/>
            <a:ext cx="742973" cy="74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56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6022F-2FC3-0F1C-CAAB-08A3019C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Fragmentation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03A7A-0C87-04D2-848C-804F7CDEC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5F051-2FAB-343F-B09E-F54C5BB8E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FFDB92F-A5E7-B668-1DC3-6BA2557B5F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8439756"/>
              </p:ext>
            </p:extLst>
          </p:nvPr>
        </p:nvGraphicFramePr>
        <p:xfrm>
          <a:off x="1999343" y="2841172"/>
          <a:ext cx="9104086" cy="2906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E219C5F-7765-C2E5-4D76-25B10989CB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13" y="1604593"/>
            <a:ext cx="839002" cy="83900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EF0EB9-DF05-9AD5-0631-02E8B3018F8F}"/>
              </a:ext>
            </a:extLst>
          </p:cNvPr>
          <p:cNvSpPr/>
          <p:nvPr/>
        </p:nvSpPr>
        <p:spPr>
          <a:xfrm>
            <a:off x="4637314" y="1690688"/>
            <a:ext cx="4082143" cy="8565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Space wastage</a:t>
            </a:r>
          </a:p>
        </p:txBody>
      </p:sp>
    </p:spTree>
    <p:extLst>
      <p:ext uri="{BB962C8B-B14F-4D97-AF65-F5344CB8AC3E}">
        <p14:creationId xmlns:p14="http://schemas.microsoft.com/office/powerpoint/2010/main" val="624397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557503A-15E5-1C2F-06E6-938BA0CE8711}"/>
              </a:ext>
            </a:extLst>
          </p:cNvPr>
          <p:cNvCxnSpPr>
            <a:cxnSpLocks/>
          </p:cNvCxnSpPr>
          <p:nvPr/>
        </p:nvCxnSpPr>
        <p:spPr>
          <a:xfrm>
            <a:off x="10040039" y="2949563"/>
            <a:ext cx="12568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F33B4E4-00A5-E032-9968-BADD103CB5D0}"/>
              </a:ext>
            </a:extLst>
          </p:cNvPr>
          <p:cNvCxnSpPr>
            <a:cxnSpLocks/>
          </p:cNvCxnSpPr>
          <p:nvPr/>
        </p:nvCxnSpPr>
        <p:spPr>
          <a:xfrm>
            <a:off x="7501569" y="2949564"/>
            <a:ext cx="12568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453BADD-E4D1-1017-763E-76D1E2074914}"/>
              </a:ext>
            </a:extLst>
          </p:cNvPr>
          <p:cNvCxnSpPr>
            <a:cxnSpLocks/>
          </p:cNvCxnSpPr>
          <p:nvPr/>
        </p:nvCxnSpPr>
        <p:spPr>
          <a:xfrm>
            <a:off x="5498335" y="2949564"/>
            <a:ext cx="177371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0C74832-D067-0BA8-F0E8-6C433BD26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194" y="251323"/>
            <a:ext cx="7530950" cy="638456"/>
          </a:xfrm>
        </p:spPr>
        <p:txBody>
          <a:bodyPr>
            <a:normAutofit fontScale="90000"/>
          </a:bodyPr>
          <a:lstStyle/>
          <a:p>
            <a:r>
              <a:rPr lang="en-US"/>
              <a:t>The PI Controller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C528CC-4D37-C2FD-69C9-90F63E38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D54DBF-6C19-499A-54F8-A18BF4CA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50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ED884D9-17E4-E7B8-9FCD-9878D7DB921F}"/>
              </a:ext>
            </a:extLst>
          </p:cNvPr>
          <p:cNvCxnSpPr/>
          <p:nvPr/>
        </p:nvCxnSpPr>
        <p:spPr>
          <a:xfrm>
            <a:off x="605928" y="2886420"/>
            <a:ext cx="118982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719C657-66B5-18A3-BC18-56067F356B1F}"/>
              </a:ext>
            </a:extLst>
          </p:cNvPr>
          <p:cNvSpPr txBox="1"/>
          <p:nvPr/>
        </p:nvSpPr>
        <p:spPr>
          <a:xfrm>
            <a:off x="958625" y="2424755"/>
            <a:ext cx="48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SP</a:t>
            </a: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5C99BE-10C8-6F87-BA2E-989C6DA4BA94}"/>
              </a:ext>
            </a:extLst>
          </p:cNvPr>
          <p:cNvSpPr/>
          <p:nvPr/>
        </p:nvSpPr>
        <p:spPr>
          <a:xfrm>
            <a:off x="1795750" y="2566930"/>
            <a:ext cx="727113" cy="72710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/>
              <a:t>Σ</a:t>
            </a:r>
            <a:endParaRPr lang="en-US" sz="280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0989C2B-C735-AD17-F58F-16AEEF7A5093}"/>
              </a:ext>
            </a:extLst>
          </p:cNvPr>
          <p:cNvCxnSpPr>
            <a:cxnSpLocks/>
          </p:cNvCxnSpPr>
          <p:nvPr/>
        </p:nvCxnSpPr>
        <p:spPr>
          <a:xfrm>
            <a:off x="2522863" y="2886420"/>
            <a:ext cx="177371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06513E-3F0D-58ED-3CB0-E2D237BB6AB6}"/>
              </a:ext>
            </a:extLst>
          </p:cNvPr>
          <p:cNvCxnSpPr/>
          <p:nvPr/>
        </p:nvCxnSpPr>
        <p:spPr>
          <a:xfrm flipV="1">
            <a:off x="3260994" y="2005070"/>
            <a:ext cx="0" cy="8813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D44AF30-33DC-3E73-6D2E-FFC0E2E3ECA9}"/>
              </a:ext>
            </a:extLst>
          </p:cNvPr>
          <p:cNvCxnSpPr>
            <a:cxnSpLocks/>
          </p:cNvCxnSpPr>
          <p:nvPr/>
        </p:nvCxnSpPr>
        <p:spPr>
          <a:xfrm>
            <a:off x="3260994" y="2005070"/>
            <a:ext cx="103558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AD05302-67E7-5D9E-953C-944B80BA9852}"/>
              </a:ext>
            </a:extLst>
          </p:cNvPr>
          <p:cNvSpPr/>
          <p:nvPr/>
        </p:nvSpPr>
        <p:spPr>
          <a:xfrm>
            <a:off x="4296579" y="1784733"/>
            <a:ext cx="1663547" cy="5669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/>
              <a:t>α</a:t>
            </a:r>
            <a:r>
              <a:rPr lang="en-US" sz="2800"/>
              <a:t>Err(t)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1C265FE-1764-5721-6B05-9D745D591956}"/>
                  </a:ext>
                </a:extLst>
              </p:cNvPr>
              <p:cNvSpPr/>
              <p:nvPr/>
            </p:nvSpPr>
            <p:spPr>
              <a:xfrm>
                <a:off x="4296577" y="2666082"/>
                <a:ext cx="2330065" cy="56696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l-GR" sz="2400"/>
                  <a:t>β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𝐸𝑟𝑟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1C265FE-1764-5721-6B05-9D745D5919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577" y="2666082"/>
                <a:ext cx="2330065" cy="566967"/>
              </a:xfrm>
              <a:prstGeom prst="rect">
                <a:avLst/>
              </a:prstGeom>
              <a:blipFill>
                <a:blip r:embed="rId2"/>
                <a:stretch>
                  <a:fillRect l="-17232" t="-123404" b="-1797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1EB07A33-419F-1E56-E158-9A5BC444531D}"/>
              </a:ext>
            </a:extLst>
          </p:cNvPr>
          <p:cNvSpPr/>
          <p:nvPr/>
        </p:nvSpPr>
        <p:spPr>
          <a:xfrm>
            <a:off x="7272051" y="2586011"/>
            <a:ext cx="727113" cy="72710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/>
              <a:t>Σ</a:t>
            </a:r>
            <a:endParaRPr lang="en-US" sz="28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0F1907A-C059-1DF2-E21C-BB1EE726C14B}"/>
              </a:ext>
            </a:extLst>
          </p:cNvPr>
          <p:cNvCxnSpPr>
            <a:cxnSpLocks/>
          </p:cNvCxnSpPr>
          <p:nvPr/>
        </p:nvCxnSpPr>
        <p:spPr>
          <a:xfrm>
            <a:off x="7635607" y="2068216"/>
            <a:ext cx="0" cy="5328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D4586EB-1DB6-4E9F-5B9D-9FF312312982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5960126" y="2068217"/>
            <a:ext cx="167548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371D562-0DC4-DCF9-B1B9-C5DC6D961E3D}"/>
              </a:ext>
            </a:extLst>
          </p:cNvPr>
          <p:cNvSpPr/>
          <p:nvPr/>
        </p:nvSpPr>
        <p:spPr>
          <a:xfrm>
            <a:off x="8758410" y="2666080"/>
            <a:ext cx="1663547" cy="5669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System</a:t>
            </a:r>
            <a:endParaRPr lang="en-US" sz="20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9398E38-6D48-01D9-02A3-A63A6F7BFA35}"/>
              </a:ext>
            </a:extLst>
          </p:cNvPr>
          <p:cNvCxnSpPr>
            <a:cxnSpLocks/>
          </p:cNvCxnSpPr>
          <p:nvPr/>
        </p:nvCxnSpPr>
        <p:spPr>
          <a:xfrm flipV="1">
            <a:off x="10836008" y="2964578"/>
            <a:ext cx="0" cy="9464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C9F8341-3244-457F-2F0B-80CD118AB972}"/>
              </a:ext>
            </a:extLst>
          </p:cNvPr>
          <p:cNvCxnSpPr>
            <a:cxnSpLocks/>
          </p:cNvCxnSpPr>
          <p:nvPr/>
        </p:nvCxnSpPr>
        <p:spPr>
          <a:xfrm flipV="1">
            <a:off x="2159306" y="3910982"/>
            <a:ext cx="8676702" cy="748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6960459-7A35-D9EF-87D2-24824D2EA32A}"/>
              </a:ext>
            </a:extLst>
          </p:cNvPr>
          <p:cNvCxnSpPr>
            <a:cxnSpLocks/>
            <a:endCxn id="9" idx="4"/>
          </p:cNvCxnSpPr>
          <p:nvPr/>
        </p:nvCxnSpPr>
        <p:spPr>
          <a:xfrm flipV="1">
            <a:off x="2159305" y="3294037"/>
            <a:ext cx="2" cy="6918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ACE2EA68-4CD0-72E7-9018-09325E28AC88}"/>
              </a:ext>
            </a:extLst>
          </p:cNvPr>
          <p:cNvSpPr txBox="1"/>
          <p:nvPr/>
        </p:nvSpPr>
        <p:spPr>
          <a:xfrm>
            <a:off x="3404212" y="3557258"/>
            <a:ext cx="892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PV(t)</a:t>
            </a:r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C86480C-8E50-6E35-6E22-4E32E55AB057}"/>
              </a:ext>
            </a:extLst>
          </p:cNvPr>
          <p:cNvSpPr txBox="1"/>
          <p:nvPr/>
        </p:nvSpPr>
        <p:spPr>
          <a:xfrm>
            <a:off x="2490503" y="2402729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Err(t)</a:t>
            </a:r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6AB9679-2F0B-8231-2BBD-9C7F4D13A0D9}"/>
              </a:ext>
            </a:extLst>
          </p:cNvPr>
          <p:cNvSpPr/>
          <p:nvPr/>
        </p:nvSpPr>
        <p:spPr>
          <a:xfrm>
            <a:off x="3621336" y="1464846"/>
            <a:ext cx="458115" cy="4516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P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23561EE-B5B6-4096-7361-659057778ABA}"/>
              </a:ext>
            </a:extLst>
          </p:cNvPr>
          <p:cNvSpPr/>
          <p:nvPr/>
        </p:nvSpPr>
        <p:spPr>
          <a:xfrm>
            <a:off x="3630325" y="2399778"/>
            <a:ext cx="458115" cy="4516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I</a:t>
            </a:r>
          </a:p>
        </p:txBody>
      </p:sp>
      <p:graphicFrame>
        <p:nvGraphicFramePr>
          <p:cNvPr id="58" name="Table 58">
            <a:extLst>
              <a:ext uri="{FF2B5EF4-FFF2-40B4-BE49-F238E27FC236}">
                <a16:creationId xmlns:a16="http://schemas.microsoft.com/office/drawing/2014/main" id="{F3357A94-3C09-3EEA-F568-591615AB9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351085"/>
              </p:ext>
            </p:extLst>
          </p:nvPr>
        </p:nvGraphicFramePr>
        <p:xfrm>
          <a:off x="838200" y="4123269"/>
          <a:ext cx="999780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317">
                  <a:extLst>
                    <a:ext uri="{9D8B030D-6E8A-4147-A177-3AD203B41FA5}">
                      <a16:colId xmlns:a16="http://schemas.microsoft.com/office/drawing/2014/main" val="147747680"/>
                    </a:ext>
                  </a:extLst>
                </a:gridCol>
                <a:gridCol w="2520234">
                  <a:extLst>
                    <a:ext uri="{9D8B030D-6E8A-4147-A177-3AD203B41FA5}">
                      <a16:colId xmlns:a16="http://schemas.microsoft.com/office/drawing/2014/main" val="2940787918"/>
                    </a:ext>
                  </a:extLst>
                </a:gridCol>
                <a:gridCol w="5873250">
                  <a:extLst>
                    <a:ext uri="{9D8B030D-6E8A-4147-A177-3AD203B41FA5}">
                      <a16:colId xmlns:a16="http://schemas.microsoft.com/office/drawing/2014/main" val="10358422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Explanation in this context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85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P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Proportional 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err="1"/>
                        <a:t>refaulted</a:t>
                      </a:r>
                      <a:r>
                        <a:rPr lang="en-US" sz="2400"/>
                        <a:t>/ (evicted + pinned)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59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I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Integral 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Exponential moving average of P (factor = 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485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Set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err="1"/>
                        <a:t>Refault</a:t>
                      </a:r>
                      <a:r>
                        <a:rPr lang="en-US" sz="2400"/>
                        <a:t> rate of the first tier of ANON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091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Process 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err="1"/>
                        <a:t>Refault</a:t>
                      </a:r>
                      <a:r>
                        <a:rPr lang="en-US" sz="2400"/>
                        <a:t> rate of the first tier of 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072029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6311B9A2-B778-95BE-F383-C5226363291B}"/>
              </a:ext>
            </a:extLst>
          </p:cNvPr>
          <p:cNvSpPr/>
          <p:nvPr/>
        </p:nvSpPr>
        <p:spPr>
          <a:xfrm>
            <a:off x="132202" y="176811"/>
            <a:ext cx="2944368" cy="7132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Background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7C87EAE-DF1E-7251-AD53-6619955A154B}"/>
              </a:ext>
            </a:extLst>
          </p:cNvPr>
          <p:cNvSpPr/>
          <p:nvPr/>
        </p:nvSpPr>
        <p:spPr>
          <a:xfrm>
            <a:off x="7436524" y="404550"/>
            <a:ext cx="3676244" cy="122832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A </a:t>
            </a:r>
            <a:r>
              <a:rPr lang="en-IN" sz="2400" err="1"/>
              <a:t>refault</a:t>
            </a:r>
            <a:r>
              <a:rPr lang="en-IN" sz="2400"/>
              <a:t> is a page fault for a page that was evicted (replaced) in the past.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F51313A-BA7C-C610-A346-FFA7F987C900}"/>
              </a:ext>
            </a:extLst>
          </p:cNvPr>
          <p:cNvSpPr/>
          <p:nvPr/>
        </p:nvSpPr>
        <p:spPr>
          <a:xfrm>
            <a:off x="9711890" y="5678905"/>
            <a:ext cx="2290811" cy="521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Both should be the same (target)</a:t>
            </a:r>
          </a:p>
        </p:txBody>
      </p:sp>
    </p:spTree>
    <p:extLst>
      <p:ext uri="{BB962C8B-B14F-4D97-AF65-F5344CB8AC3E}">
        <p14:creationId xmlns:p14="http://schemas.microsoft.com/office/powerpoint/2010/main" val="5847713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B0715-A156-9BF6-56C4-FCC786307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Error Term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4A91B5-D39D-6135-856C-C03092B78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877239-9D14-2B18-516E-147871CE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51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9174F3B-06EE-C7AD-B783-2C0D76B740E6}"/>
              </a:ext>
            </a:extLst>
          </p:cNvPr>
          <p:cNvSpPr/>
          <p:nvPr/>
        </p:nvSpPr>
        <p:spPr>
          <a:xfrm>
            <a:off x="84075" y="8509"/>
            <a:ext cx="2944368" cy="7132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Background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E0BA7B-3851-BC08-91AD-B939BCA0879B}"/>
              </a:ext>
            </a:extLst>
          </p:cNvPr>
          <p:cNvSpPr txBox="1"/>
          <p:nvPr/>
        </p:nvSpPr>
        <p:spPr>
          <a:xfrm>
            <a:off x="1665169" y="1539472"/>
            <a:ext cx="988514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err = 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(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pv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refaulted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64 )</a:t>
            </a:r>
            <a:r>
              <a:rPr lang="en-IN" sz="2000" b="1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||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pv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refaulted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/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pv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-&gt;total * </a:t>
            </a:r>
            <a:r>
              <a:rPr lang="en-IN" sz="2000" b="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swappiness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1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&lt;=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(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refaulted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IN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/ (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-&gt;total + 64)* (200 – </a:t>
            </a:r>
            <a:r>
              <a:rPr lang="en-IN" sz="2000" b="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swappiness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F479723A-A130-51DB-320A-B3A14E6495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6970" y="1291251"/>
            <a:ext cx="676741" cy="60483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C8D9180-965D-8ACB-D6A4-41E7DF797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577" y="2866067"/>
            <a:ext cx="10515600" cy="245246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err = 1 </a:t>
            </a:r>
            <a:r>
              <a:rPr lang="en-US" sz="2400" i="1" dirty="0">
                <a:solidFill>
                  <a:srgbClr val="00B050"/>
                </a:solidFill>
              </a:rPr>
              <a:t>if</a:t>
            </a:r>
            <a:r>
              <a:rPr lang="en-US" sz="2400" i="1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Too few pages have </a:t>
            </a:r>
            <a:r>
              <a:rPr lang="en-US" sz="2400" dirty="0" err="1">
                <a:solidFill>
                  <a:srgbClr val="C00000"/>
                </a:solidFill>
              </a:rPr>
              <a:t>refaulted</a:t>
            </a:r>
            <a:r>
              <a:rPr lang="en-US" sz="2400" dirty="0"/>
              <a:t> (&lt; 64)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</a:t>
            </a:r>
            <a:r>
              <a:rPr lang="en-US" sz="2400" dirty="0" err="1"/>
              <a:t>refault</a:t>
            </a:r>
            <a:r>
              <a:rPr lang="en-US" sz="2400" dirty="0"/>
              <a:t> rate (</a:t>
            </a:r>
            <a:r>
              <a:rPr lang="en-US" sz="2400" dirty="0" err="1"/>
              <a:t>refaulted</a:t>
            </a:r>
            <a:r>
              <a:rPr lang="en-US" sz="2400" dirty="0"/>
              <a:t>/total) is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lower</a:t>
            </a:r>
            <a:r>
              <a:rPr lang="en-US" sz="2400" dirty="0"/>
              <a:t> than the </a:t>
            </a:r>
            <a:r>
              <a:rPr lang="en-US" sz="2400" dirty="0">
                <a:solidFill>
                  <a:srgbClr val="00B050"/>
                </a:solidFill>
              </a:rPr>
              <a:t>set point </a:t>
            </a:r>
            <a:r>
              <a:rPr lang="en-US" sz="2400" dirty="0"/>
              <a:t>(subject to the </a:t>
            </a:r>
            <a:r>
              <a:rPr lang="en-US" sz="2400" dirty="0" err="1">
                <a:solidFill>
                  <a:srgbClr val="0070C0"/>
                </a:solidFill>
              </a:rPr>
              <a:t>swappiness</a:t>
            </a:r>
            <a:r>
              <a:rPr lang="en-US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</a:t>
            </a:r>
            <a:r>
              <a:rPr lang="en-US" sz="2400" dirty="0" err="1"/>
              <a:t>swappiness</a:t>
            </a:r>
            <a:r>
              <a:rPr lang="en-US" sz="2400" dirty="0"/>
              <a:t> is close to 0 (</a:t>
            </a:r>
            <a:r>
              <a:rPr lang="en-US" sz="2400" dirty="0">
                <a:solidFill>
                  <a:srgbClr val="7030A0"/>
                </a:solidFill>
              </a:rPr>
              <a:t>low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97359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696CA-BA44-5984-D743-D9AE499B9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552227"/>
            <a:ext cx="10885714" cy="1325563"/>
          </a:xfrm>
        </p:spPr>
        <p:txBody>
          <a:bodyPr/>
          <a:lstStyle/>
          <a:p>
            <a:r>
              <a:rPr lang="en-US"/>
              <a:t>Reverse Mapping (called from </a:t>
            </a:r>
            <a:r>
              <a:rPr lang="en-US" i="1" err="1"/>
              <a:t>shrink_folio_list</a:t>
            </a:r>
            <a:r>
              <a:rPr lang="en-US" i="1"/>
              <a:t>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B2C11-BC8D-7511-9CA2-6BE089DF8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58885"/>
            <a:ext cx="10515600" cy="3118077"/>
          </a:xfrm>
        </p:spPr>
        <p:txBody>
          <a:bodyPr/>
          <a:lstStyle/>
          <a:p>
            <a:r>
              <a:rPr lang="en-US"/>
              <a:t>While </a:t>
            </a:r>
            <a:r>
              <a:rPr lang="en-US">
                <a:solidFill>
                  <a:srgbClr val="00B050"/>
                </a:solidFill>
              </a:rPr>
              <a:t>freeing</a:t>
            </a:r>
            <a:r>
              <a:rPr lang="en-US"/>
              <a:t> a page (or 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folio</a:t>
            </a:r>
            <a:r>
              <a:rPr lang="en-US"/>
              <a:t>), we need to </a:t>
            </a:r>
            <a:r>
              <a:rPr lang="en-US">
                <a:solidFill>
                  <a:srgbClr val="C00000"/>
                </a:solidFill>
              </a:rPr>
              <a:t>consider</a:t>
            </a:r>
            <a:r>
              <a:rPr lang="en-US"/>
              <a:t> the possibility of it being mapped to </a:t>
            </a:r>
            <a:r>
              <a:rPr lang="en-US">
                <a:solidFill>
                  <a:srgbClr val="FF0000"/>
                </a:solidFill>
              </a:rPr>
              <a:t>multiple</a:t>
            </a:r>
            <a:r>
              <a:rPr lang="en-US"/>
              <a:t> address spaces (across processes)</a:t>
            </a:r>
          </a:p>
          <a:p>
            <a:r>
              <a:rPr lang="en-US"/>
              <a:t>We would thus need to create a reverse map (</a:t>
            </a:r>
            <a:r>
              <a:rPr lang="en-US" err="1"/>
              <a:t>rmap</a:t>
            </a:r>
            <a:r>
              <a:rPr lang="en-US"/>
              <a:t>)</a:t>
            </a:r>
          </a:p>
          <a:p>
            <a:pPr lvl="1"/>
            <a:r>
              <a:rPr lang="en-US"/>
              <a:t>Map a </a:t>
            </a:r>
            <a:r>
              <a:rPr lang="en-US">
                <a:solidFill>
                  <a:srgbClr val="7030A0"/>
                </a:solidFill>
              </a:rPr>
              <a:t>struct page </a:t>
            </a:r>
            <a:r>
              <a:rPr lang="en-US"/>
              <a:t>(or </a:t>
            </a:r>
            <a:r>
              <a:rPr lang="en-US">
                <a:solidFill>
                  <a:srgbClr val="00B050"/>
                </a:solidFill>
              </a:rPr>
              <a:t>folio</a:t>
            </a:r>
            <a:r>
              <a:rPr lang="en-US"/>
              <a:t>) to </a:t>
            </a:r>
            <a:r>
              <a:rPr lang="en-US">
                <a:solidFill>
                  <a:srgbClr val="0070C0"/>
                </a:solidFill>
              </a:rPr>
              <a:t>PTEs</a:t>
            </a:r>
            <a:r>
              <a:rPr lang="en-US"/>
              <a:t> across processes</a:t>
            </a:r>
          </a:p>
          <a:p>
            <a:pPr lvl="1"/>
            <a:r>
              <a:rPr lang="en-US">
                <a:solidFill>
                  <a:srgbClr val="C00000"/>
                </a:solidFill>
              </a:rPr>
              <a:t>Swapping</a:t>
            </a:r>
            <a:r>
              <a:rPr lang="en-US"/>
              <a:t> out a folio requires a </a:t>
            </a:r>
            <a:r>
              <a:rPr lang="en-US" err="1">
                <a:solidFill>
                  <a:srgbClr val="FF0000"/>
                </a:solidFill>
              </a:rPr>
              <a:t>rmap</a:t>
            </a:r>
            <a:r>
              <a:rPr lang="en-US"/>
              <a:t> walk</a:t>
            </a:r>
          </a:p>
          <a:p>
            <a:pPr lvl="1"/>
            <a:r>
              <a:rPr lang="en-US"/>
              <a:t>Each PTE entry needs to be </a:t>
            </a:r>
            <a:r>
              <a:rPr lang="en-US">
                <a:solidFill>
                  <a:srgbClr val="00B050"/>
                </a:solidFill>
              </a:rPr>
              <a:t>processed</a:t>
            </a:r>
            <a:r>
              <a:rPr lang="en-US"/>
              <a:t> </a:t>
            </a:r>
          </a:p>
          <a:p>
            <a:r>
              <a:rPr lang="en-US"/>
              <a:t>The idea is to </a:t>
            </a:r>
            <a:r>
              <a:rPr lang="en-US">
                <a:solidFill>
                  <a:srgbClr val="0070C0"/>
                </a:solidFill>
              </a:rPr>
              <a:t>efficiently</a:t>
            </a:r>
            <a:r>
              <a:rPr lang="en-US"/>
              <a:t> associate a list of </a:t>
            </a:r>
            <a:r>
              <a:rPr lang="en-US" i="1" err="1"/>
              <a:t>vma</a:t>
            </a:r>
            <a:r>
              <a:rPr lang="en-US" i="1"/>
              <a:t> regions </a:t>
            </a:r>
            <a:r>
              <a:rPr lang="en-US"/>
              <a:t>with each </a:t>
            </a:r>
            <a:r>
              <a:rPr lang="en-US">
                <a:solidFill>
                  <a:srgbClr val="00B050"/>
                </a:solidFill>
              </a:rPr>
              <a:t>PTE</a:t>
            </a:r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1C3E3-C5CF-FD19-59FF-321B3289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A3C3F-5BE7-F510-B77E-1C3A971A1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52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3463F3-C5B4-9888-B5AA-283C0CC55CEF}"/>
              </a:ext>
            </a:extLst>
          </p:cNvPr>
          <p:cNvSpPr/>
          <p:nvPr/>
        </p:nvSpPr>
        <p:spPr>
          <a:xfrm>
            <a:off x="1332411" y="1825625"/>
            <a:ext cx="2944368" cy="7132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Reverse map (</a:t>
            </a:r>
            <a:r>
              <a:rPr lang="en-IN" sz="2400" err="1"/>
              <a:t>rmap</a:t>
            </a:r>
            <a:r>
              <a:rPr lang="en-IN" sz="2400"/>
              <a:t>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0933CF2-E792-B5D4-5421-5134B9493405}"/>
              </a:ext>
            </a:extLst>
          </p:cNvPr>
          <p:cNvSpPr/>
          <p:nvPr/>
        </p:nvSpPr>
        <p:spPr>
          <a:xfrm>
            <a:off x="5611803" y="1947957"/>
            <a:ext cx="1975104" cy="5029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struct page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9C1A000-16F2-6940-9EEA-4646D01BA56F}"/>
              </a:ext>
            </a:extLst>
          </p:cNvPr>
          <p:cNvSpPr/>
          <p:nvPr/>
        </p:nvSpPr>
        <p:spPr>
          <a:xfrm>
            <a:off x="7778931" y="2030253"/>
            <a:ext cx="329184" cy="3651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74A377-9CA6-C470-DE66-15AD71D50CE3}"/>
              </a:ext>
            </a:extLst>
          </p:cNvPr>
          <p:cNvSpPr/>
          <p:nvPr/>
        </p:nvSpPr>
        <p:spPr>
          <a:xfrm>
            <a:off x="8300139" y="1931893"/>
            <a:ext cx="1975104" cy="500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List of PTEs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0F22A79-43F0-9432-2DD7-815AD18A2240}"/>
              </a:ext>
            </a:extLst>
          </p:cNvPr>
          <p:cNvSpPr/>
          <p:nvPr/>
        </p:nvSpPr>
        <p:spPr>
          <a:xfrm>
            <a:off x="132202" y="176811"/>
            <a:ext cx="2944368" cy="7132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40270360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55589-46C3-DB79-F4C4-6ABAEDDBA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1" y="735239"/>
            <a:ext cx="10515600" cy="1325563"/>
          </a:xfrm>
        </p:spPr>
        <p:txBody>
          <a:bodyPr/>
          <a:lstStyle/>
          <a:p>
            <a:r>
              <a:rPr lang="en-IN"/>
              <a:t>Reverse Mapping – II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B2BFB9-E0EB-9797-3CE7-9F5357FE6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1CC7DE-FF69-B199-4FEB-B94CFE468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53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3846B7D-A6E0-40FE-CA2E-BBF2BF109A51}"/>
              </a:ext>
            </a:extLst>
          </p:cNvPr>
          <p:cNvSpPr/>
          <p:nvPr/>
        </p:nvSpPr>
        <p:spPr>
          <a:xfrm>
            <a:off x="132202" y="176811"/>
            <a:ext cx="2944368" cy="7132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Background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09834F6-82C4-0AAC-5A6A-26EA7F4CD271}"/>
              </a:ext>
            </a:extLst>
          </p:cNvPr>
          <p:cNvSpPr/>
          <p:nvPr/>
        </p:nvSpPr>
        <p:spPr>
          <a:xfrm>
            <a:off x="925287" y="2206552"/>
            <a:ext cx="2732315" cy="7132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struct page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CA5506-F19F-AF7B-E54A-81B4DA2B1E64}"/>
              </a:ext>
            </a:extLst>
          </p:cNvPr>
          <p:cNvSpPr/>
          <p:nvPr/>
        </p:nvSpPr>
        <p:spPr>
          <a:xfrm>
            <a:off x="5987144" y="2148719"/>
            <a:ext cx="2623457" cy="828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err="1"/>
              <a:t>anon_vma</a:t>
            </a:r>
            <a:endParaRPr lang="en-IN" sz="24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CBB55B8-A19D-8058-CFD3-0571B5286856}"/>
              </a:ext>
            </a:extLst>
          </p:cNvPr>
          <p:cNvCxnSpPr>
            <a:cxnSpLocks/>
          </p:cNvCxnSpPr>
          <p:nvPr/>
        </p:nvCxnSpPr>
        <p:spPr>
          <a:xfrm>
            <a:off x="3657602" y="2562117"/>
            <a:ext cx="23295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39476E4-3024-56C8-38A2-92402D1500C3}"/>
              </a:ext>
            </a:extLst>
          </p:cNvPr>
          <p:cNvSpPr txBox="1"/>
          <p:nvPr/>
        </p:nvSpPr>
        <p:spPr>
          <a:xfrm>
            <a:off x="3962399" y="2146619"/>
            <a:ext cx="1719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>
                <a:solidFill>
                  <a:schemeClr val="accent1"/>
                </a:solidFill>
                <a:latin typeface="Comic Sans MS" panose="030F0702030302020204" pitchFamily="66" charset="0"/>
              </a:rPr>
              <a:t>mapping field</a:t>
            </a:r>
            <a:endParaRPr lang="en-IN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41B877D-7FB4-4DD1-EF9F-6DF67A4E5AD7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7298873" y="2977616"/>
            <a:ext cx="0" cy="7635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A69CADA-B320-61CA-64FA-7BC697A797F0}"/>
              </a:ext>
            </a:extLst>
          </p:cNvPr>
          <p:cNvSpPr/>
          <p:nvPr/>
        </p:nvSpPr>
        <p:spPr>
          <a:xfrm>
            <a:off x="5987143" y="3732929"/>
            <a:ext cx="2623457" cy="8288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err="1"/>
              <a:t>anon_vma</a:t>
            </a:r>
            <a:r>
              <a:rPr lang="en-IN" sz="2400"/>
              <a:t>_chain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1C8FE4-5707-7FEF-A47A-C3D82C2A0074}"/>
              </a:ext>
            </a:extLst>
          </p:cNvPr>
          <p:cNvSpPr/>
          <p:nvPr/>
        </p:nvSpPr>
        <p:spPr>
          <a:xfrm>
            <a:off x="925287" y="3517593"/>
            <a:ext cx="2732315" cy="7132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struct page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F8DA0A-F9BB-8F31-7172-84615D1CAB8F}"/>
              </a:ext>
            </a:extLst>
          </p:cNvPr>
          <p:cNvSpPr txBox="1"/>
          <p:nvPr/>
        </p:nvSpPr>
        <p:spPr>
          <a:xfrm rot="19796106">
            <a:off x="3725892" y="2916394"/>
            <a:ext cx="1719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>
                <a:solidFill>
                  <a:schemeClr val="accent1"/>
                </a:solidFill>
                <a:latin typeface="Comic Sans MS" panose="030F0702030302020204" pitchFamily="66" charset="0"/>
              </a:rPr>
              <a:t>mapping field</a:t>
            </a:r>
            <a:endParaRPr lang="en-IN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453090-33F9-AF6F-BFFC-2BED51FA5CF4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3657602" y="2563168"/>
            <a:ext cx="2329542" cy="13110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708B2DD-BEEE-2153-BCE2-A69382C654C9}"/>
              </a:ext>
            </a:extLst>
          </p:cNvPr>
          <p:cNvSpPr/>
          <p:nvPr/>
        </p:nvSpPr>
        <p:spPr>
          <a:xfrm>
            <a:off x="9266791" y="3923487"/>
            <a:ext cx="1085089" cy="4477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err="1"/>
              <a:t>vma</a:t>
            </a:r>
            <a:endParaRPr lang="en-IN" sz="240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CE11709-C498-4804-2273-12517F71D3F7}"/>
              </a:ext>
            </a:extLst>
          </p:cNvPr>
          <p:cNvCxnSpPr>
            <a:cxnSpLocks/>
            <a:stCxn id="25" idx="3"/>
            <a:endCxn id="15" idx="1"/>
          </p:cNvCxnSpPr>
          <p:nvPr/>
        </p:nvCxnSpPr>
        <p:spPr>
          <a:xfrm flipV="1">
            <a:off x="8610600" y="4147377"/>
            <a:ext cx="656191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046A709-67FF-0560-C254-6F5B411E8519}"/>
              </a:ext>
            </a:extLst>
          </p:cNvPr>
          <p:cNvCxnSpPr/>
          <p:nvPr/>
        </p:nvCxnSpPr>
        <p:spPr>
          <a:xfrm flipH="1">
            <a:off x="8610600" y="4371266"/>
            <a:ext cx="65619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4E0274D-6886-07C9-3775-12BE45124903}"/>
              </a:ext>
            </a:extLst>
          </p:cNvPr>
          <p:cNvCxnSpPr>
            <a:cxnSpLocks/>
            <a:stCxn id="15" idx="0"/>
            <a:endCxn id="10" idx="3"/>
          </p:cNvCxnSpPr>
          <p:nvPr/>
        </p:nvCxnSpPr>
        <p:spPr>
          <a:xfrm flipH="1" flipV="1">
            <a:off x="8610601" y="2563168"/>
            <a:ext cx="1198735" cy="13603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65509E4-8E75-3369-D743-4FB65C1144E8}"/>
              </a:ext>
            </a:extLst>
          </p:cNvPr>
          <p:cNvCxnSpPr>
            <a:cxnSpLocks/>
          </p:cNvCxnSpPr>
          <p:nvPr/>
        </p:nvCxnSpPr>
        <p:spPr>
          <a:xfrm flipV="1">
            <a:off x="6850022" y="2977616"/>
            <a:ext cx="0" cy="7585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FD2BD14A-6368-9470-D032-8B33ABB4B8DB}"/>
              </a:ext>
            </a:extLst>
          </p:cNvPr>
          <p:cNvSpPr/>
          <p:nvPr/>
        </p:nvSpPr>
        <p:spPr>
          <a:xfrm>
            <a:off x="10277856" y="2977616"/>
            <a:ext cx="1636776" cy="615976"/>
          </a:xfrm>
          <a:prstGeom prst="wedgeRoundRectCallout">
            <a:avLst>
              <a:gd name="adj1" fmla="val -52676"/>
              <a:gd name="adj2" fmla="val 104066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Per-process </a:t>
            </a:r>
            <a:r>
              <a:rPr lang="en-IN" sz="2000">
                <a:solidFill>
                  <a:srgbClr val="0070C0"/>
                </a:solidFill>
              </a:rPr>
              <a:t>VM</a:t>
            </a:r>
            <a:r>
              <a:rPr lang="en-IN" sz="2000"/>
              <a:t> </a:t>
            </a:r>
            <a:r>
              <a:rPr lang="en-IN" sz="2000">
                <a:solidFill>
                  <a:srgbClr val="FF0000"/>
                </a:solidFill>
              </a:rPr>
              <a:t>region</a:t>
            </a: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8A2462E0-4A70-6683-480B-2FF9935298A2}"/>
              </a:ext>
            </a:extLst>
          </p:cNvPr>
          <p:cNvSpPr/>
          <p:nvPr/>
        </p:nvSpPr>
        <p:spPr>
          <a:xfrm>
            <a:off x="7630014" y="1196848"/>
            <a:ext cx="1870601" cy="615976"/>
          </a:xfrm>
          <a:prstGeom prst="wedgeRoundRectCallout">
            <a:avLst>
              <a:gd name="adj1" fmla="val -52676"/>
              <a:gd name="adj2" fmla="val 104066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A stub that </a:t>
            </a:r>
            <a:r>
              <a:rPr lang="en-IN" sz="2000">
                <a:solidFill>
                  <a:srgbClr val="00B050"/>
                </a:solidFill>
              </a:rPr>
              <a:t>pages</a:t>
            </a:r>
            <a:r>
              <a:rPr lang="en-IN" sz="2000"/>
              <a:t> point to</a:t>
            </a:r>
            <a:endParaRPr lang="en-IN" sz="2000">
              <a:solidFill>
                <a:srgbClr val="FF0000"/>
              </a:solidFill>
            </a:endParaRP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66FBDF65-1245-AF3B-8017-DC98108023B0}"/>
              </a:ext>
            </a:extLst>
          </p:cNvPr>
          <p:cNvSpPr/>
          <p:nvPr/>
        </p:nvSpPr>
        <p:spPr>
          <a:xfrm>
            <a:off x="2377440" y="4902521"/>
            <a:ext cx="4562855" cy="1113134"/>
          </a:xfrm>
          <a:prstGeom prst="wedgeRoundRectCallout">
            <a:avLst>
              <a:gd name="adj1" fmla="val 30363"/>
              <a:gd name="adj2" fmla="val -81322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>
                <a:solidFill>
                  <a:schemeClr val="tx1"/>
                </a:solidFill>
              </a:rPr>
              <a:t>Key </a:t>
            </a:r>
            <a:r>
              <a:rPr lang="en-IN" sz="2000">
                <a:solidFill>
                  <a:srgbClr val="00B050"/>
                </a:solidFill>
              </a:rPr>
              <a:t>data structure </a:t>
            </a:r>
            <a:r>
              <a:rPr lang="en-IN" sz="2000">
                <a:solidFill>
                  <a:schemeClr val="tx1"/>
                </a:solidFill>
              </a:rPr>
              <a:t>that links the </a:t>
            </a:r>
            <a:r>
              <a:rPr lang="en-IN" sz="2000" i="1" err="1">
                <a:solidFill>
                  <a:schemeClr val="tx1"/>
                </a:solidFill>
              </a:rPr>
              <a:t>vma</a:t>
            </a:r>
            <a:r>
              <a:rPr lang="en-IN" sz="2000" err="1">
                <a:solidFill>
                  <a:schemeClr val="tx1"/>
                </a:solidFill>
              </a:rPr>
              <a:t>s</a:t>
            </a:r>
            <a:r>
              <a:rPr lang="en-IN" sz="2000">
                <a:solidFill>
                  <a:schemeClr val="tx1"/>
                </a:solidFill>
              </a:rPr>
              <a:t> of multiple </a:t>
            </a:r>
            <a:r>
              <a:rPr lang="en-IN" sz="2000">
                <a:solidFill>
                  <a:srgbClr val="0070C0"/>
                </a:solidFill>
              </a:rPr>
              <a:t>processes</a:t>
            </a:r>
            <a:r>
              <a:rPr lang="en-IN" sz="2000">
                <a:solidFill>
                  <a:schemeClr val="tx1"/>
                </a:solidFill>
              </a:rPr>
              <a:t> that all </a:t>
            </a:r>
            <a:r>
              <a:rPr lang="en-IN" sz="2000">
                <a:solidFill>
                  <a:srgbClr val="7030A0"/>
                </a:solidFill>
              </a:rPr>
              <a:t>point</a:t>
            </a:r>
            <a:r>
              <a:rPr lang="en-IN" sz="2000">
                <a:solidFill>
                  <a:schemeClr val="tx1"/>
                </a:solidFill>
              </a:rPr>
              <a:t> to the same set of </a:t>
            </a:r>
            <a:r>
              <a:rPr lang="en-IN" sz="2000">
                <a:solidFill>
                  <a:schemeClr val="accent6">
                    <a:lumMod val="75000"/>
                  </a:schemeClr>
                </a:solidFill>
              </a:rPr>
              <a:t>physical pages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73D63FF-E7C9-F5D3-13FA-CEED872265A1}"/>
              </a:ext>
            </a:extLst>
          </p:cNvPr>
          <p:cNvSpPr/>
          <p:nvPr/>
        </p:nvSpPr>
        <p:spPr>
          <a:xfrm>
            <a:off x="489857" y="5018314"/>
            <a:ext cx="1469572" cy="997341"/>
          </a:xfrm>
          <a:prstGeom prst="wedgeRoundRectCallout">
            <a:avLst>
              <a:gd name="adj1" fmla="val 31760"/>
              <a:gd name="adj2" fmla="val -1066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pages in the same vma</a:t>
            </a:r>
            <a:endParaRPr lang="en-US" sz="2400" err="1"/>
          </a:p>
        </p:txBody>
      </p:sp>
    </p:spTree>
    <p:extLst>
      <p:ext uri="{BB962C8B-B14F-4D97-AF65-F5344CB8AC3E}">
        <p14:creationId xmlns:p14="http://schemas.microsoft.com/office/powerpoint/2010/main" val="33208088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4E08A-2542-F74D-AD8E-3D811B47D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504" y="220974"/>
            <a:ext cx="4757928" cy="936407"/>
          </a:xfrm>
        </p:spPr>
        <p:txBody>
          <a:bodyPr/>
          <a:lstStyle/>
          <a:p>
            <a:r>
              <a:rPr lang="en-IN"/>
              <a:t>Multi-process View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02E8DC-17B0-EE8A-6CED-5479A4C7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E8B03-5891-9052-1B3E-A6810114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54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92065C-B6B3-09BD-5D5D-71A4F6EB1890}"/>
              </a:ext>
            </a:extLst>
          </p:cNvPr>
          <p:cNvSpPr/>
          <p:nvPr/>
        </p:nvSpPr>
        <p:spPr>
          <a:xfrm>
            <a:off x="132202" y="176811"/>
            <a:ext cx="2944368" cy="7132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Background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5AE7353-0B33-00C2-E5A4-B5C880534038}"/>
              </a:ext>
            </a:extLst>
          </p:cNvPr>
          <p:cNvGrpSpPr/>
          <p:nvPr/>
        </p:nvGrpSpPr>
        <p:grpSpPr>
          <a:xfrm>
            <a:off x="611196" y="1740185"/>
            <a:ext cx="4315968" cy="1325564"/>
            <a:chOff x="704088" y="1965960"/>
            <a:chExt cx="6437376" cy="205675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216D678-5EAC-EFE2-99B2-3E2F228AB87D}"/>
                </a:ext>
              </a:extLst>
            </p:cNvPr>
            <p:cNvSpPr/>
            <p:nvPr/>
          </p:nvSpPr>
          <p:spPr>
            <a:xfrm>
              <a:off x="925287" y="2206552"/>
              <a:ext cx="1625889" cy="46026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/>
                <a:t>page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62A12D1-2BB1-AA62-E881-EE788101C197}"/>
                </a:ext>
              </a:extLst>
            </p:cNvPr>
            <p:cNvSpPr/>
            <p:nvPr/>
          </p:nvSpPr>
          <p:spPr>
            <a:xfrm>
              <a:off x="3637065" y="2233066"/>
              <a:ext cx="1867625" cy="4602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err="1"/>
                <a:t>anon_vma</a:t>
              </a:r>
              <a:endParaRPr lang="en-IN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8702CBF-DE2F-1AF0-09D5-0076138FF798}"/>
                </a:ext>
              </a:extLst>
            </p:cNvPr>
            <p:cNvCxnSpPr>
              <a:cxnSpLocks/>
            </p:cNvCxnSpPr>
            <p:nvPr/>
          </p:nvCxnSpPr>
          <p:spPr>
            <a:xfrm>
              <a:off x="2551176" y="2436684"/>
              <a:ext cx="110642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B6FA97A-FDFF-3D01-0C22-E92ECC8E55BA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 flipH="1">
              <a:off x="4570877" y="2693331"/>
              <a:ext cx="1" cy="65527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52C81F8-439B-9828-A4A9-4D70D823DC19}"/>
                </a:ext>
              </a:extLst>
            </p:cNvPr>
            <p:cNvSpPr/>
            <p:nvPr/>
          </p:nvSpPr>
          <p:spPr>
            <a:xfrm>
              <a:off x="2668039" y="3372622"/>
              <a:ext cx="2968332" cy="46026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000" err="1"/>
                <a:t>anon_vma_chain</a:t>
              </a:r>
              <a:endParaRPr lang="en-IN" sz="200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EE199B2-F226-98CE-194E-0E56354D3B3A}"/>
                </a:ext>
              </a:extLst>
            </p:cNvPr>
            <p:cNvSpPr/>
            <p:nvPr/>
          </p:nvSpPr>
          <p:spPr>
            <a:xfrm>
              <a:off x="934431" y="2838144"/>
              <a:ext cx="1616745" cy="40589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/>
                <a:t>page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D509F94-85E1-39AC-91E8-0100FBA43F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1176" y="2436684"/>
              <a:ext cx="1106426" cy="60440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A377939-245E-5D1A-E5E7-8A42BED027C4}"/>
                </a:ext>
              </a:extLst>
            </p:cNvPr>
            <p:cNvSpPr/>
            <p:nvPr/>
          </p:nvSpPr>
          <p:spPr>
            <a:xfrm>
              <a:off x="5764933" y="2775897"/>
              <a:ext cx="1085089" cy="44777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000" err="1"/>
                <a:t>vma</a:t>
              </a:r>
              <a:endParaRPr lang="en-IN" sz="200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DB5F2C4-603E-704C-D7FA-4D89A86A1FB9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V="1">
              <a:off x="5093826" y="2999786"/>
              <a:ext cx="671107" cy="3728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46BE476-B0C7-B357-8033-6CB170D66859}"/>
                </a:ext>
              </a:extLst>
            </p:cNvPr>
            <p:cNvCxnSpPr>
              <a:cxnSpLocks/>
              <a:stCxn id="16" idx="2"/>
              <a:endCxn id="12" idx="3"/>
            </p:cNvCxnSpPr>
            <p:nvPr/>
          </p:nvCxnSpPr>
          <p:spPr>
            <a:xfrm flipH="1">
              <a:off x="5636372" y="3223676"/>
              <a:ext cx="671107" cy="37907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89612F8-7EC0-83BD-7A49-CB79372DF923}"/>
                </a:ext>
              </a:extLst>
            </p:cNvPr>
            <p:cNvCxnSpPr>
              <a:cxnSpLocks/>
              <a:stCxn id="16" idx="1"/>
              <a:endCxn id="8" idx="3"/>
            </p:cNvCxnSpPr>
            <p:nvPr/>
          </p:nvCxnSpPr>
          <p:spPr>
            <a:xfrm flipH="1" flipV="1">
              <a:off x="5504691" y="2463199"/>
              <a:ext cx="260243" cy="53658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B6E9EF7-540E-21FB-3405-0C490D79AD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0830" y="2693331"/>
              <a:ext cx="0" cy="67929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49849E6-309A-7099-F8F0-D232E3E13C04}"/>
                </a:ext>
              </a:extLst>
            </p:cNvPr>
            <p:cNvSpPr/>
            <p:nvPr/>
          </p:nvSpPr>
          <p:spPr>
            <a:xfrm>
              <a:off x="704088" y="1965960"/>
              <a:ext cx="6437376" cy="2056757"/>
            </a:xfrm>
            <a:prstGeom prst="rect">
              <a:avLst/>
            </a:prstGeom>
            <a:noFill/>
            <a:ln w="38100"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119EAFC-0735-19DE-A81F-F19E4E51F0F7}"/>
              </a:ext>
            </a:extLst>
          </p:cNvPr>
          <p:cNvGrpSpPr/>
          <p:nvPr/>
        </p:nvGrpSpPr>
        <p:grpSpPr>
          <a:xfrm>
            <a:off x="6661351" y="1724705"/>
            <a:ext cx="4315968" cy="1325564"/>
            <a:chOff x="704088" y="1965960"/>
            <a:chExt cx="6437376" cy="2056757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D82078E5-D649-BA4D-F2EF-7C3CDB0AE5D4}"/>
                </a:ext>
              </a:extLst>
            </p:cNvPr>
            <p:cNvSpPr/>
            <p:nvPr/>
          </p:nvSpPr>
          <p:spPr>
            <a:xfrm>
              <a:off x="925287" y="2206552"/>
              <a:ext cx="1625889" cy="46026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/>
                <a:t>page</a:t>
              </a:r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2274AA31-E17A-5E1C-C888-026509BF1B44}"/>
                </a:ext>
              </a:extLst>
            </p:cNvPr>
            <p:cNvSpPr/>
            <p:nvPr/>
          </p:nvSpPr>
          <p:spPr>
            <a:xfrm>
              <a:off x="3637065" y="2233066"/>
              <a:ext cx="1867625" cy="4602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err="1"/>
                <a:t>anon_vma</a:t>
              </a:r>
              <a:endParaRPr lang="en-IN" dirty="0"/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643F96EB-989D-DEF5-758D-3791907353A9}"/>
                </a:ext>
              </a:extLst>
            </p:cNvPr>
            <p:cNvCxnSpPr>
              <a:cxnSpLocks/>
            </p:cNvCxnSpPr>
            <p:nvPr/>
          </p:nvCxnSpPr>
          <p:spPr>
            <a:xfrm>
              <a:off x="2551176" y="2436684"/>
              <a:ext cx="110642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69EC269-B09B-76D9-616E-587D4B9A5011}"/>
                </a:ext>
              </a:extLst>
            </p:cNvPr>
            <p:cNvCxnSpPr>
              <a:cxnSpLocks/>
              <a:stCxn id="66" idx="2"/>
            </p:cNvCxnSpPr>
            <p:nvPr/>
          </p:nvCxnSpPr>
          <p:spPr>
            <a:xfrm>
              <a:off x="4570878" y="2693331"/>
              <a:ext cx="19335" cy="67929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3F06BB96-C9CE-5DF3-2F0F-03DC15C96FA0}"/>
                </a:ext>
              </a:extLst>
            </p:cNvPr>
            <p:cNvSpPr/>
            <p:nvPr/>
          </p:nvSpPr>
          <p:spPr>
            <a:xfrm>
              <a:off x="2668039" y="3372622"/>
              <a:ext cx="2968332" cy="46026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000" err="1"/>
                <a:t>anon_vma_chain</a:t>
              </a:r>
              <a:endParaRPr lang="en-IN" sz="2000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1197D7D2-D62B-8D89-BDC1-B243A22F93D5}"/>
                </a:ext>
              </a:extLst>
            </p:cNvPr>
            <p:cNvSpPr/>
            <p:nvPr/>
          </p:nvSpPr>
          <p:spPr>
            <a:xfrm>
              <a:off x="934431" y="2838144"/>
              <a:ext cx="1616745" cy="40589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/>
                <a:t>page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5BF7403A-2CEB-7ED0-BAB6-863F1FB137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1176" y="2436684"/>
              <a:ext cx="1106426" cy="60440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466F0F40-F756-8B6E-E33E-88643CE98F1B}"/>
                </a:ext>
              </a:extLst>
            </p:cNvPr>
            <p:cNvSpPr/>
            <p:nvPr/>
          </p:nvSpPr>
          <p:spPr>
            <a:xfrm>
              <a:off x="5764933" y="2775897"/>
              <a:ext cx="1085089" cy="44777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000" err="1"/>
                <a:t>vma</a:t>
              </a:r>
              <a:endParaRPr lang="en-IN" sz="2000"/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B14026C5-0EC3-658F-DEF2-50643FF38762}"/>
                </a:ext>
              </a:extLst>
            </p:cNvPr>
            <p:cNvCxnSpPr>
              <a:cxnSpLocks/>
              <a:endCxn id="72" idx="1"/>
            </p:cNvCxnSpPr>
            <p:nvPr/>
          </p:nvCxnSpPr>
          <p:spPr>
            <a:xfrm flipV="1">
              <a:off x="5093826" y="2999786"/>
              <a:ext cx="671107" cy="3728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ED8EFC84-9F57-73B1-B32A-04C0DB83D5AF}"/>
                </a:ext>
              </a:extLst>
            </p:cNvPr>
            <p:cNvCxnSpPr>
              <a:cxnSpLocks/>
              <a:stCxn id="72" idx="2"/>
              <a:endCxn id="69" idx="3"/>
            </p:cNvCxnSpPr>
            <p:nvPr/>
          </p:nvCxnSpPr>
          <p:spPr>
            <a:xfrm flipH="1">
              <a:off x="5636372" y="3223676"/>
              <a:ext cx="671107" cy="37907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EA6C4FB-07C0-156C-1DA1-7B23BD5279CE}"/>
                </a:ext>
              </a:extLst>
            </p:cNvPr>
            <p:cNvCxnSpPr>
              <a:cxnSpLocks/>
              <a:stCxn id="72" idx="1"/>
              <a:endCxn id="66" idx="3"/>
            </p:cNvCxnSpPr>
            <p:nvPr/>
          </p:nvCxnSpPr>
          <p:spPr>
            <a:xfrm flipH="1" flipV="1">
              <a:off x="5504691" y="2463199"/>
              <a:ext cx="260243" cy="53658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A0B7E002-9A2B-9BEB-AD6F-303D8A7E06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0830" y="2693331"/>
              <a:ext cx="0" cy="67929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2DC976B-FF20-654D-DE46-5C949CD8F4AC}"/>
                </a:ext>
              </a:extLst>
            </p:cNvPr>
            <p:cNvSpPr/>
            <p:nvPr/>
          </p:nvSpPr>
          <p:spPr>
            <a:xfrm>
              <a:off x="704088" y="1965960"/>
              <a:ext cx="6437376" cy="2056757"/>
            </a:xfrm>
            <a:prstGeom prst="rect">
              <a:avLst/>
            </a:prstGeom>
            <a:noFill/>
            <a:ln w="38100"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5C15FE4-FC7F-D844-19CB-68F6492832CD}"/>
              </a:ext>
            </a:extLst>
          </p:cNvPr>
          <p:cNvGrpSpPr/>
          <p:nvPr/>
        </p:nvGrpSpPr>
        <p:grpSpPr>
          <a:xfrm>
            <a:off x="3872181" y="4814486"/>
            <a:ext cx="4315968" cy="1325564"/>
            <a:chOff x="704088" y="1965960"/>
            <a:chExt cx="6437376" cy="2056757"/>
          </a:xfrm>
        </p:grpSpPr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CC2F89EF-DAA5-4EB2-AF6C-96851BA05D5C}"/>
                </a:ext>
              </a:extLst>
            </p:cNvPr>
            <p:cNvSpPr/>
            <p:nvPr/>
          </p:nvSpPr>
          <p:spPr>
            <a:xfrm>
              <a:off x="925287" y="2206552"/>
              <a:ext cx="1625889" cy="46026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/>
                <a:t>page</a:t>
              </a:r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EC9039A7-CE22-D1B4-9CC7-E9AF247ECA1E}"/>
                </a:ext>
              </a:extLst>
            </p:cNvPr>
            <p:cNvSpPr/>
            <p:nvPr/>
          </p:nvSpPr>
          <p:spPr>
            <a:xfrm>
              <a:off x="3637065" y="2233066"/>
              <a:ext cx="1867625" cy="4602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err="1"/>
                <a:t>anon_vma</a:t>
              </a:r>
              <a:endParaRPr lang="en-IN" dirty="0"/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AA95FDCF-60AB-CA34-AE89-1E743153269D}"/>
                </a:ext>
              </a:extLst>
            </p:cNvPr>
            <p:cNvCxnSpPr>
              <a:cxnSpLocks/>
            </p:cNvCxnSpPr>
            <p:nvPr/>
          </p:nvCxnSpPr>
          <p:spPr>
            <a:xfrm>
              <a:off x="2551176" y="2436684"/>
              <a:ext cx="110642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9DF307E9-7535-19D5-30C4-BEBE37D9608C}"/>
                </a:ext>
              </a:extLst>
            </p:cNvPr>
            <p:cNvCxnSpPr>
              <a:cxnSpLocks/>
              <a:stCxn id="80" idx="2"/>
            </p:cNvCxnSpPr>
            <p:nvPr/>
          </p:nvCxnSpPr>
          <p:spPr>
            <a:xfrm>
              <a:off x="4570878" y="2693331"/>
              <a:ext cx="9719" cy="67865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65C82625-1D46-D481-0716-A523BB7E58F6}"/>
                </a:ext>
              </a:extLst>
            </p:cNvPr>
            <p:cNvSpPr/>
            <p:nvPr/>
          </p:nvSpPr>
          <p:spPr>
            <a:xfrm>
              <a:off x="2668039" y="3372622"/>
              <a:ext cx="2968332" cy="46026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000" err="1"/>
                <a:t>anon_vma_chain</a:t>
              </a:r>
              <a:endParaRPr lang="en-IN" sz="2000"/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9EF44716-023F-E914-D48F-83B3EADC3E82}"/>
                </a:ext>
              </a:extLst>
            </p:cNvPr>
            <p:cNvSpPr/>
            <p:nvPr/>
          </p:nvSpPr>
          <p:spPr>
            <a:xfrm>
              <a:off x="934431" y="2838144"/>
              <a:ext cx="1616745" cy="40589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/>
                <a:t>page</a:t>
              </a: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A3E2E80B-A200-8F90-A519-6F44C14D58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1176" y="2436684"/>
              <a:ext cx="1106426" cy="60440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0AAAD4F7-5D38-553A-EAE1-91A195858003}"/>
                </a:ext>
              </a:extLst>
            </p:cNvPr>
            <p:cNvSpPr/>
            <p:nvPr/>
          </p:nvSpPr>
          <p:spPr>
            <a:xfrm>
              <a:off x="5764933" y="2775897"/>
              <a:ext cx="1085089" cy="44777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000" err="1"/>
                <a:t>vma</a:t>
              </a:r>
              <a:endParaRPr lang="en-IN" sz="2000"/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78C41DAB-177A-3006-A04E-A191B5DA1135}"/>
                </a:ext>
              </a:extLst>
            </p:cNvPr>
            <p:cNvCxnSpPr>
              <a:cxnSpLocks/>
              <a:endCxn id="86" idx="1"/>
            </p:cNvCxnSpPr>
            <p:nvPr/>
          </p:nvCxnSpPr>
          <p:spPr>
            <a:xfrm flipV="1">
              <a:off x="5093826" y="2999786"/>
              <a:ext cx="671107" cy="3728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BBC8C901-288B-CAC8-8E7F-3DAA3A640444}"/>
                </a:ext>
              </a:extLst>
            </p:cNvPr>
            <p:cNvCxnSpPr>
              <a:cxnSpLocks/>
              <a:stCxn id="86" idx="2"/>
              <a:endCxn id="83" idx="3"/>
            </p:cNvCxnSpPr>
            <p:nvPr/>
          </p:nvCxnSpPr>
          <p:spPr>
            <a:xfrm flipH="1">
              <a:off x="5636372" y="3223676"/>
              <a:ext cx="671107" cy="37907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13A05205-9036-110D-403F-7C142184581B}"/>
                </a:ext>
              </a:extLst>
            </p:cNvPr>
            <p:cNvCxnSpPr>
              <a:cxnSpLocks/>
              <a:stCxn id="86" idx="1"/>
              <a:endCxn id="80" idx="3"/>
            </p:cNvCxnSpPr>
            <p:nvPr/>
          </p:nvCxnSpPr>
          <p:spPr>
            <a:xfrm flipH="1" flipV="1">
              <a:off x="5504691" y="2463199"/>
              <a:ext cx="260243" cy="53658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11494B90-F91D-A3A9-7850-4EA5CE254A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0830" y="2693331"/>
              <a:ext cx="0" cy="67929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71094FFE-C48F-EC41-9C97-7509DDCFC558}"/>
                </a:ext>
              </a:extLst>
            </p:cNvPr>
            <p:cNvSpPr/>
            <p:nvPr/>
          </p:nvSpPr>
          <p:spPr>
            <a:xfrm>
              <a:off x="704088" y="1965960"/>
              <a:ext cx="6437376" cy="2056757"/>
            </a:xfrm>
            <a:prstGeom prst="rect">
              <a:avLst/>
            </a:prstGeom>
            <a:noFill/>
            <a:ln w="38100"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</p:grp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EFE28DB9-C1DF-7070-9232-A2D11D1ABC81}"/>
              </a:ext>
            </a:extLst>
          </p:cNvPr>
          <p:cNvSpPr/>
          <p:nvPr/>
        </p:nvSpPr>
        <p:spPr>
          <a:xfrm>
            <a:off x="7996819" y="3449922"/>
            <a:ext cx="1990132" cy="2966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err="1"/>
              <a:t>anon_vma_chain</a:t>
            </a:r>
            <a:endParaRPr lang="en-IN" sz="2000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DE6E97C8-1A17-7701-BA5B-9C697B16E18E}"/>
              </a:ext>
            </a:extLst>
          </p:cNvPr>
          <p:cNvSpPr/>
          <p:nvPr/>
        </p:nvSpPr>
        <p:spPr>
          <a:xfrm>
            <a:off x="1485311" y="5039848"/>
            <a:ext cx="1990132" cy="2966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err="1"/>
              <a:t>anon_vma_chain</a:t>
            </a:r>
            <a:endParaRPr lang="en-IN" sz="2000"/>
          </a:p>
        </p:txBody>
      </p:sp>
      <p:cxnSp>
        <p:nvCxnSpPr>
          <p:cNvPr id="101" name="Connector: Curved 100">
            <a:extLst>
              <a:ext uri="{FF2B5EF4-FFF2-40B4-BE49-F238E27FC236}">
                <a16:creationId xmlns:a16="http://schemas.microsoft.com/office/drawing/2014/main" id="{396F87AC-6B54-6B1E-DECD-79BC58C979AD}"/>
              </a:ext>
            </a:extLst>
          </p:cNvPr>
          <p:cNvCxnSpPr>
            <a:cxnSpLocks/>
            <a:stCxn id="12" idx="2"/>
            <a:endCxn id="95" idx="1"/>
          </p:cNvCxnSpPr>
          <p:nvPr/>
        </p:nvCxnSpPr>
        <p:spPr>
          <a:xfrm rot="16200000" flipH="1">
            <a:off x="5132492" y="733913"/>
            <a:ext cx="654836" cy="5073817"/>
          </a:xfrm>
          <a:prstGeom prst="curvedConnector2">
            <a:avLst/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or: Curved 102">
            <a:extLst>
              <a:ext uri="{FF2B5EF4-FFF2-40B4-BE49-F238E27FC236}">
                <a16:creationId xmlns:a16="http://schemas.microsoft.com/office/drawing/2014/main" id="{E81DD600-0897-B97C-F7E3-320ED7FAFA68}"/>
              </a:ext>
            </a:extLst>
          </p:cNvPr>
          <p:cNvCxnSpPr>
            <a:cxnSpLocks/>
            <a:stCxn id="95" idx="2"/>
            <a:endCxn id="96" idx="0"/>
          </p:cNvCxnSpPr>
          <p:nvPr/>
        </p:nvCxnSpPr>
        <p:spPr>
          <a:xfrm rot="5400000">
            <a:off x="5089486" y="1137449"/>
            <a:ext cx="1293290" cy="6511508"/>
          </a:xfrm>
          <a:prstGeom prst="curvedConnector3">
            <a:avLst>
              <a:gd name="adj1" fmla="val 50000"/>
            </a:avLst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or: Curved 106">
            <a:extLst>
              <a:ext uri="{FF2B5EF4-FFF2-40B4-BE49-F238E27FC236}">
                <a16:creationId xmlns:a16="http://schemas.microsoft.com/office/drawing/2014/main" id="{E385383C-A889-0436-BDE5-630DCA7FA2F6}"/>
              </a:ext>
            </a:extLst>
          </p:cNvPr>
          <p:cNvCxnSpPr>
            <a:cxnSpLocks/>
            <a:stCxn id="96" idx="0"/>
            <a:endCxn id="12" idx="2"/>
          </p:cNvCxnSpPr>
          <p:nvPr/>
        </p:nvCxnSpPr>
        <p:spPr>
          <a:xfrm rot="5400000" flipH="1" flipV="1">
            <a:off x="1653467" y="3770314"/>
            <a:ext cx="2096444" cy="442625"/>
          </a:xfrm>
          <a:prstGeom prst="curvedConnector3">
            <a:avLst>
              <a:gd name="adj1" fmla="val 50000"/>
            </a:avLst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or: Curved 110">
            <a:extLst>
              <a:ext uri="{FF2B5EF4-FFF2-40B4-BE49-F238E27FC236}">
                <a16:creationId xmlns:a16="http://schemas.microsoft.com/office/drawing/2014/main" id="{08EB2618-2126-F816-7977-6732A6305020}"/>
              </a:ext>
            </a:extLst>
          </p:cNvPr>
          <p:cNvCxnSpPr>
            <a:cxnSpLocks/>
            <a:stCxn id="72" idx="2"/>
            <a:endCxn id="95" idx="3"/>
          </p:cNvCxnSpPr>
          <p:nvPr/>
        </p:nvCxnSpPr>
        <p:spPr>
          <a:xfrm rot="5400000">
            <a:off x="9671088" y="2851157"/>
            <a:ext cx="1062947" cy="431219"/>
          </a:xfrm>
          <a:prstGeom prst="curvedConnector2">
            <a:avLst/>
          </a:prstGeom>
          <a:ln w="28575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8A5103D0-A3BD-EAF4-0556-0FC0ABD21310}"/>
              </a:ext>
            </a:extLst>
          </p:cNvPr>
          <p:cNvSpPr/>
          <p:nvPr/>
        </p:nvSpPr>
        <p:spPr>
          <a:xfrm>
            <a:off x="2297319" y="5340096"/>
            <a:ext cx="5404875" cy="1074061"/>
          </a:xfrm>
          <a:custGeom>
            <a:avLst/>
            <a:gdLst>
              <a:gd name="connsiteX0" fmla="*/ 5392785 w 5404875"/>
              <a:gd name="connsiteY0" fmla="*/ 292608 h 1074061"/>
              <a:gd name="connsiteX1" fmla="*/ 4652121 w 5404875"/>
              <a:gd name="connsiteY1" fmla="*/ 1042416 h 1074061"/>
              <a:gd name="connsiteX2" fmla="*/ 573897 w 5404875"/>
              <a:gd name="connsiteY2" fmla="*/ 841248 h 1074061"/>
              <a:gd name="connsiteX3" fmla="*/ 125841 w 5404875"/>
              <a:gd name="connsiteY3" fmla="*/ 0 h 10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4875" h="1074061">
                <a:moveTo>
                  <a:pt x="5392785" y="292608"/>
                </a:moveTo>
                <a:cubicBezTo>
                  <a:pt x="5424027" y="621792"/>
                  <a:pt x="5455269" y="950976"/>
                  <a:pt x="4652121" y="1042416"/>
                </a:cubicBezTo>
                <a:cubicBezTo>
                  <a:pt x="3848973" y="1133856"/>
                  <a:pt x="1328277" y="1014984"/>
                  <a:pt x="573897" y="841248"/>
                </a:cubicBezTo>
                <a:cubicBezTo>
                  <a:pt x="-180483" y="667512"/>
                  <a:pt x="-27321" y="333756"/>
                  <a:pt x="125841" y="0"/>
                </a:cubicBezTo>
              </a:path>
            </a:pathLst>
          </a:custGeom>
          <a:noFill/>
          <a:ln w="28575">
            <a:prstDash val="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31842B9C-2137-3DED-9433-5AD46F453AFC}"/>
              </a:ext>
            </a:extLst>
          </p:cNvPr>
          <p:cNvSpPr/>
          <p:nvPr/>
        </p:nvSpPr>
        <p:spPr>
          <a:xfrm>
            <a:off x="1552171" y="2221992"/>
            <a:ext cx="1090445" cy="2798064"/>
          </a:xfrm>
          <a:custGeom>
            <a:avLst/>
            <a:gdLst>
              <a:gd name="connsiteX0" fmla="*/ 916709 w 1090445"/>
              <a:gd name="connsiteY0" fmla="*/ 2798064 h 2798064"/>
              <a:gd name="connsiteX1" fmla="*/ 11453 w 1090445"/>
              <a:gd name="connsiteY1" fmla="*/ 1371600 h 2798064"/>
              <a:gd name="connsiteX2" fmla="*/ 450365 w 1090445"/>
              <a:gd name="connsiteY2" fmla="*/ 310896 h 2798064"/>
              <a:gd name="connsiteX3" fmla="*/ 1090445 w 1090445"/>
              <a:gd name="connsiteY3" fmla="*/ 0 h 279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0445" h="2798064">
                <a:moveTo>
                  <a:pt x="916709" y="2798064"/>
                </a:moveTo>
                <a:cubicBezTo>
                  <a:pt x="502943" y="2292096"/>
                  <a:pt x="89177" y="1786128"/>
                  <a:pt x="11453" y="1371600"/>
                </a:cubicBezTo>
                <a:cubicBezTo>
                  <a:pt x="-66271" y="957072"/>
                  <a:pt x="270533" y="539496"/>
                  <a:pt x="450365" y="310896"/>
                </a:cubicBezTo>
                <a:cubicBezTo>
                  <a:pt x="630197" y="82296"/>
                  <a:pt x="860321" y="41148"/>
                  <a:pt x="1090445" y="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lgDashDot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361B55D0-91CE-8014-D9E7-FF62858AC37E}"/>
              </a:ext>
            </a:extLst>
          </p:cNvPr>
          <p:cNvSpPr/>
          <p:nvPr/>
        </p:nvSpPr>
        <p:spPr>
          <a:xfrm>
            <a:off x="3519598" y="2250315"/>
            <a:ext cx="4508834" cy="1480437"/>
          </a:xfrm>
          <a:custGeom>
            <a:avLst/>
            <a:gdLst>
              <a:gd name="connsiteX0" fmla="*/ 4480560 w 4480560"/>
              <a:gd name="connsiteY0" fmla="*/ 1444752 h 1444752"/>
              <a:gd name="connsiteX1" fmla="*/ 1033272 w 4480560"/>
              <a:gd name="connsiteY1" fmla="*/ 612648 h 1444752"/>
              <a:gd name="connsiteX2" fmla="*/ 0 w 4480560"/>
              <a:gd name="connsiteY2" fmla="*/ 0 h 144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80560" h="1444752">
                <a:moveTo>
                  <a:pt x="4480560" y="1444752"/>
                </a:moveTo>
                <a:cubicBezTo>
                  <a:pt x="3130296" y="1149096"/>
                  <a:pt x="1780032" y="853440"/>
                  <a:pt x="1033272" y="612648"/>
                </a:cubicBezTo>
                <a:cubicBezTo>
                  <a:pt x="286512" y="371856"/>
                  <a:pt x="143256" y="18592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lgDashDot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40500503-2728-2504-1949-AEE738A699A5}"/>
              </a:ext>
            </a:extLst>
          </p:cNvPr>
          <p:cNvSpPr/>
          <p:nvPr/>
        </p:nvSpPr>
        <p:spPr>
          <a:xfrm>
            <a:off x="1726163" y="1445557"/>
            <a:ext cx="2053126" cy="2906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Parent process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1AA1798D-D9A3-0D98-2030-C6B7CC67FDA5}"/>
              </a:ext>
            </a:extLst>
          </p:cNvPr>
          <p:cNvSpPr/>
          <p:nvPr/>
        </p:nvSpPr>
        <p:spPr>
          <a:xfrm>
            <a:off x="7846423" y="1433253"/>
            <a:ext cx="2053126" cy="2906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Child process 1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B7F5858C-D048-5A42-A999-C7E7402EB3C5}"/>
              </a:ext>
            </a:extLst>
          </p:cNvPr>
          <p:cNvSpPr/>
          <p:nvPr/>
        </p:nvSpPr>
        <p:spPr>
          <a:xfrm>
            <a:off x="5069437" y="4557148"/>
            <a:ext cx="2053126" cy="2906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Child process 2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9A424FF-5BC4-8000-4D44-3A9E1AACEB03}"/>
              </a:ext>
            </a:extLst>
          </p:cNvPr>
          <p:cNvSpPr/>
          <p:nvPr/>
        </p:nvSpPr>
        <p:spPr>
          <a:xfrm>
            <a:off x="132202" y="3598240"/>
            <a:ext cx="1214760" cy="713232"/>
          </a:xfrm>
          <a:prstGeom prst="wedgeRoundRectCallout">
            <a:avLst>
              <a:gd name="adj1" fmla="val 23973"/>
              <a:gd name="adj2" fmla="val -1939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COW pages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18CF938-5540-F8E5-B68A-0FCB5769CDFF}"/>
              </a:ext>
            </a:extLst>
          </p:cNvPr>
          <p:cNvSpPr/>
          <p:nvPr/>
        </p:nvSpPr>
        <p:spPr>
          <a:xfrm>
            <a:off x="1552171" y="6061755"/>
            <a:ext cx="1697825" cy="713232"/>
          </a:xfrm>
          <a:prstGeom prst="wedgeRoundRectCallout">
            <a:avLst>
              <a:gd name="adj1" fmla="val 128744"/>
              <a:gd name="adj2" fmla="val -97756"/>
              <a:gd name="adj3" fmla="val 16667"/>
            </a:avLst>
          </a:prstGeom>
          <a:solidFill>
            <a:srgbClr val="4472C4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non-COW pages</a:t>
            </a:r>
          </a:p>
        </p:txBody>
      </p:sp>
    </p:spTree>
    <p:extLst>
      <p:ext uri="{BB962C8B-B14F-4D97-AF65-F5344CB8AC3E}">
        <p14:creationId xmlns:p14="http://schemas.microsoft.com/office/powerpoint/2010/main" val="30762526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44C66-5510-372E-7850-C8C6D87D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r>
              <a:rPr lang="en-US" i="1" err="1"/>
              <a:t>anon_vma_fork</a:t>
            </a:r>
            <a:r>
              <a:rPr lang="en-US" i="1"/>
              <a:t> </a:t>
            </a:r>
            <a:r>
              <a:rPr lang="en-US"/>
              <a:t>in </a:t>
            </a:r>
            <a:r>
              <a:rPr lang="en-US" i="1"/>
              <a:t>mm/</a:t>
            </a:r>
            <a:r>
              <a:rPr lang="en-US" i="1" err="1"/>
              <a:t>rmap</a:t>
            </a:r>
            <a:r>
              <a:rPr lang="en-US" i="1"/>
              <a:t>.c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AA9D8-1B09-87DA-653F-13CCE2C5A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0965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Justification</a:t>
            </a:r>
            <a:r>
              <a:rPr lang="en-US" sz="2400" dirty="0"/>
              <a:t> of the complex structure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</a:p>
          <a:p>
            <a:r>
              <a:rPr lang="en-US" sz="2400" dirty="0">
                <a:sym typeface="Wingdings" panose="05000000000000000000" pitchFamily="2" charset="2"/>
              </a:rPr>
              <a:t>The rest of the code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relies</a:t>
            </a:r>
            <a:r>
              <a:rPr lang="en-US" sz="2400" dirty="0">
                <a:sym typeface="Wingdings" panose="05000000000000000000" pitchFamily="2" charset="2"/>
              </a:rPr>
              <a:t> on this structure</a:t>
            </a:r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3544BC-7DE5-B1CC-2BC3-87F88B906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DEEAD6-7B62-F896-CB3E-C812F485A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55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F8A169-085C-03E8-ADFB-7A336896B5C0}"/>
              </a:ext>
            </a:extLst>
          </p:cNvPr>
          <p:cNvSpPr/>
          <p:nvPr/>
        </p:nvSpPr>
        <p:spPr>
          <a:xfrm>
            <a:off x="99545" y="8509"/>
            <a:ext cx="2944368" cy="7132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Background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56CBA9A-D5C9-9E84-AF9E-8DA33837E3AD}"/>
              </a:ext>
            </a:extLst>
          </p:cNvPr>
          <p:cNvSpPr/>
          <p:nvPr/>
        </p:nvSpPr>
        <p:spPr>
          <a:xfrm>
            <a:off x="1291314" y="3118757"/>
            <a:ext cx="2198914" cy="6204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vma</a:t>
            </a:r>
            <a:endParaRPr lang="en-US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5FE773-C378-A320-8E24-D08427749620}"/>
              </a:ext>
            </a:extLst>
          </p:cNvPr>
          <p:cNvSpPr/>
          <p:nvPr/>
        </p:nvSpPr>
        <p:spPr>
          <a:xfrm>
            <a:off x="4633228" y="3118757"/>
            <a:ext cx="2627543" cy="6204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anon_vma_chain</a:t>
            </a:r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636797-2B85-C1A5-C9AD-D9CDB713A64A}"/>
              </a:ext>
            </a:extLst>
          </p:cNvPr>
          <p:cNvSpPr/>
          <p:nvPr/>
        </p:nvSpPr>
        <p:spPr>
          <a:xfrm>
            <a:off x="8382000" y="3118757"/>
            <a:ext cx="2198914" cy="6204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anon_vma</a:t>
            </a:r>
            <a:endParaRPr lang="en-US" sz="2400" dirty="0"/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9C20F0D7-110C-DDD1-9649-EF6FA08D8084}"/>
              </a:ext>
            </a:extLst>
          </p:cNvPr>
          <p:cNvSpPr/>
          <p:nvPr/>
        </p:nvSpPr>
        <p:spPr>
          <a:xfrm>
            <a:off x="3490228" y="3306536"/>
            <a:ext cx="1143000" cy="239486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err="1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077F37C-445C-146A-9A98-504D51AEBA6A}"/>
              </a:ext>
            </a:extLst>
          </p:cNvPr>
          <p:cNvSpPr/>
          <p:nvPr/>
        </p:nvSpPr>
        <p:spPr>
          <a:xfrm>
            <a:off x="7260771" y="3306536"/>
            <a:ext cx="1121229" cy="2503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err="1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8261CC5-2A8D-06C0-5AFA-42A670741E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85991"/>
            <a:ext cx="620486" cy="6204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179EC3-BEF7-AE17-3C49-FC1955234424}"/>
              </a:ext>
            </a:extLst>
          </p:cNvPr>
          <p:cNvSpPr txBox="1"/>
          <p:nvPr/>
        </p:nvSpPr>
        <p:spPr>
          <a:xfrm>
            <a:off x="1691472" y="4180314"/>
            <a:ext cx="944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the </a:t>
            </a:r>
            <a:r>
              <a:rPr lang="en-US" sz="2400" dirty="0">
                <a:solidFill>
                  <a:srgbClr val="00B050"/>
                </a:solidFill>
              </a:rPr>
              <a:t>need</a:t>
            </a:r>
            <a:r>
              <a:rPr lang="en-US" sz="2400" dirty="0"/>
              <a:t> for the </a:t>
            </a:r>
            <a:r>
              <a:rPr lang="en-US" sz="2400" dirty="0">
                <a:solidFill>
                  <a:srgbClr val="0070C0"/>
                </a:solidFill>
              </a:rPr>
              <a:t>extra</a:t>
            </a:r>
            <a:r>
              <a:rPr lang="en-US" sz="2400" dirty="0"/>
              <a:t> </a:t>
            </a:r>
            <a:r>
              <a:rPr lang="en-US" sz="2400" i="1" dirty="0" err="1"/>
              <a:t>anon_vma_chain</a:t>
            </a:r>
            <a:r>
              <a:rPr lang="en-US" sz="2400" i="1" dirty="0"/>
              <a:t> </a:t>
            </a:r>
            <a:r>
              <a:rPr lang="en-US" sz="2400" dirty="0"/>
              <a:t>associated with a </a:t>
            </a:r>
            <a:r>
              <a:rPr lang="en-US" sz="2400" dirty="0">
                <a:solidFill>
                  <a:srgbClr val="C00000"/>
                </a:solidFill>
              </a:rPr>
              <a:t>child</a:t>
            </a:r>
            <a:r>
              <a:rPr lang="en-US" sz="2400" dirty="0"/>
              <a:t> process?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40970C3-A56E-FDF6-CCF2-31A922706F19}"/>
              </a:ext>
            </a:extLst>
          </p:cNvPr>
          <p:cNvSpPr txBox="1">
            <a:spLocks/>
          </p:cNvSpPr>
          <p:nvPr/>
        </p:nvSpPr>
        <p:spPr>
          <a:xfrm>
            <a:off x="762000" y="5084281"/>
            <a:ext cx="11201400" cy="13850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An </a:t>
            </a:r>
            <a:r>
              <a:rPr lang="en-US" sz="2400" i="1" dirty="0" err="1"/>
              <a:t>anon_vma_chain</a:t>
            </a:r>
            <a:r>
              <a:rPr lang="en-US" sz="2400" i="1" dirty="0"/>
              <a:t> </a:t>
            </a:r>
            <a:r>
              <a:rPr lang="en-US" sz="2400" dirty="0"/>
              <a:t>is associated with a </a:t>
            </a:r>
            <a:r>
              <a:rPr lang="en-US" sz="2400" dirty="0">
                <a:solidFill>
                  <a:srgbClr val="0070C0"/>
                </a:solidFill>
              </a:rPr>
              <a:t>single</a:t>
            </a:r>
            <a:r>
              <a:rPr lang="en-US" sz="2400" dirty="0"/>
              <a:t> </a:t>
            </a:r>
            <a:r>
              <a:rPr lang="en-US" sz="2400" i="1" dirty="0" err="1"/>
              <a:t>anon_vma</a:t>
            </a:r>
            <a:endParaRPr lang="en-US" sz="2400" i="1" dirty="0"/>
          </a:p>
          <a:p>
            <a:r>
              <a:rPr lang="en-US" sz="2400" dirty="0"/>
              <a:t>We need one to </a:t>
            </a:r>
            <a:r>
              <a:rPr lang="en-US" sz="2400" dirty="0">
                <a:solidFill>
                  <a:srgbClr val="0070C0"/>
                </a:solidFill>
              </a:rPr>
              <a:t>point</a:t>
            </a:r>
            <a:r>
              <a:rPr lang="en-US" sz="2400" dirty="0"/>
              <a:t> to the parent process’s pages (via the </a:t>
            </a:r>
            <a:r>
              <a:rPr lang="en-US" sz="2400" dirty="0">
                <a:solidFill>
                  <a:srgbClr val="FF0000"/>
                </a:solidFill>
              </a:rPr>
              <a:t>corresponding</a:t>
            </a:r>
            <a:r>
              <a:rPr lang="en-US" sz="2400" dirty="0"/>
              <a:t> </a:t>
            </a:r>
            <a:r>
              <a:rPr lang="en-US" sz="2400" i="1" dirty="0" err="1"/>
              <a:t>anon_vma</a:t>
            </a:r>
            <a:r>
              <a:rPr lang="en-US" sz="2400" dirty="0"/>
              <a:t>) that are also mapped to the child (COW pages). This is the job of the extra </a:t>
            </a:r>
            <a:r>
              <a:rPr lang="en-US" sz="2400" i="1" dirty="0" err="1"/>
              <a:t>anon_vma_chain</a:t>
            </a:r>
            <a:r>
              <a:rPr lang="en-US" sz="2400" dirty="0"/>
              <a:t>. </a:t>
            </a:r>
          </a:p>
          <a:p>
            <a:r>
              <a:rPr lang="en-US" sz="2400" dirty="0"/>
              <a:t>The other one is needed for child pages in a </a:t>
            </a:r>
            <a:r>
              <a:rPr lang="en-US" sz="2400" i="1" dirty="0" err="1"/>
              <a:t>vma</a:t>
            </a:r>
            <a:r>
              <a:rPr lang="en-US" sz="2400" i="1" dirty="0"/>
              <a:t> </a:t>
            </a:r>
            <a:r>
              <a:rPr lang="en-US" sz="2400" dirty="0"/>
              <a:t>to point to. These pages </a:t>
            </a:r>
            <a:r>
              <a:rPr lang="en-US" sz="2400" dirty="0">
                <a:solidFill>
                  <a:srgbClr val="0070C0"/>
                </a:solidFill>
              </a:rPr>
              <a:t>exclusively</a:t>
            </a:r>
            <a:r>
              <a:rPr lang="en-US" sz="2400" dirty="0"/>
              <a:t> belong to the child. 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03335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5495B-A22B-67BC-610E-B411AAA92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42E68-8F1F-1594-0032-FC304FFB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56</a:t>
            </a:fld>
            <a:endParaRPr lang="en-US"/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DF5BEB8B-6203-FCD2-620F-7EAA14B6D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3886200" y="136525"/>
            <a:ext cx="6096000" cy="6096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721809-0D3B-B858-7E45-A5940925520F}"/>
              </a:ext>
            </a:extLst>
          </p:cNvPr>
          <p:cNvSpPr/>
          <p:nvPr/>
        </p:nvSpPr>
        <p:spPr>
          <a:xfrm>
            <a:off x="8441356" y="3339966"/>
            <a:ext cx="3224463" cy="11069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600"/>
              <a:t>Go forward</a:t>
            </a:r>
          </a:p>
        </p:txBody>
      </p:sp>
    </p:spTree>
    <p:extLst>
      <p:ext uri="{BB962C8B-B14F-4D97-AF65-F5344CB8AC3E}">
        <p14:creationId xmlns:p14="http://schemas.microsoft.com/office/powerpoint/2010/main" val="37237032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92939-644B-6B3A-8E1A-74F94E8C5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Page Replacement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29A64-D166-54A8-92DD-ECDF7FDB6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36575"/>
          </a:xfrm>
        </p:spPr>
        <p:txBody>
          <a:bodyPr/>
          <a:lstStyle/>
          <a:p>
            <a:r>
              <a:rPr lang="en-IN">
                <a:solidFill>
                  <a:srgbClr val="0070C0"/>
                </a:solidFill>
              </a:rPr>
              <a:t>Objectives</a:t>
            </a:r>
            <a:r>
              <a:rPr lang="en-IN"/>
              <a:t> of a page replacement algorithm.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3B202-FE0D-0BAD-5229-07B65639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4EA13-CCE3-C383-1DEB-A45E38FE6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EBA844-994E-D6B4-58E1-0367F52FB95B}"/>
              </a:ext>
            </a:extLst>
          </p:cNvPr>
          <p:cNvSpPr/>
          <p:nvPr/>
        </p:nvSpPr>
        <p:spPr>
          <a:xfrm>
            <a:off x="5989320" y="365125"/>
            <a:ext cx="5541264" cy="5126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https://elixir.bootlin.com/linux/latest/source/Documentation/mm/multigen_lru.rst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8F97ECD-8BED-5952-2CEA-1E1800EAD5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6386785"/>
              </p:ext>
            </p:extLst>
          </p:nvPr>
        </p:nvGraphicFramePr>
        <p:xfrm>
          <a:off x="2129971" y="2421921"/>
          <a:ext cx="9006115" cy="3934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7D61D7E-4C88-8F88-E425-045268604928}"/>
              </a:ext>
            </a:extLst>
          </p:cNvPr>
          <p:cNvSpPr/>
          <p:nvPr/>
        </p:nvSpPr>
        <p:spPr>
          <a:xfrm>
            <a:off x="8371114" y="1285120"/>
            <a:ext cx="3222171" cy="8708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New MG-LRU page replacement algorithm</a:t>
            </a:r>
          </a:p>
        </p:txBody>
      </p:sp>
    </p:spTree>
    <p:extLst>
      <p:ext uri="{BB962C8B-B14F-4D97-AF65-F5344CB8AC3E}">
        <p14:creationId xmlns:p14="http://schemas.microsoft.com/office/powerpoint/2010/main" val="36740124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E6E5B-558C-CBFB-AD9C-2C393D764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6B233-B598-0D5D-650B-57D940DB3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1D7BBA-D3FD-2219-BCDE-CFEA3C9291B0}"/>
              </a:ext>
            </a:extLst>
          </p:cNvPr>
          <p:cNvSpPr/>
          <p:nvPr/>
        </p:nvSpPr>
        <p:spPr>
          <a:xfrm>
            <a:off x="662151" y="436335"/>
            <a:ext cx="10515600" cy="26633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lruvec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IN" sz="2400">
                <a:solidFill>
                  <a:srgbClr val="0070C0"/>
                </a:solidFill>
                <a:latin typeface="Consolas" panose="020B0609020204030204" pitchFamily="49" charset="0"/>
              </a:rPr>
              <a:t>    </a:t>
            </a:r>
            <a:r>
              <a:rPr lang="en-IN" sz="240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pglist_data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pgdat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>
                <a:solidFill>
                  <a:srgbClr val="0000FF"/>
                </a:solidFill>
                <a:latin typeface="Consolas" panose="020B0609020204030204" pitchFamily="49" charset="0"/>
              </a:rPr>
              <a:t>unsigned long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refaults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[ANON_AND_FILE];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lru_gen_struct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lrugen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lru_gen_mm_state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mm_state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7FFE4E5-054B-6905-DD0A-0D7351DC80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5730" y="237627"/>
            <a:ext cx="656900" cy="5871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B35F40-3CCF-F93C-E0AC-60E71C66289F}"/>
              </a:ext>
            </a:extLst>
          </p:cNvPr>
          <p:cNvSpPr/>
          <p:nvPr/>
        </p:nvSpPr>
        <p:spPr>
          <a:xfrm>
            <a:off x="664029" y="3838984"/>
            <a:ext cx="10513722" cy="25173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lru_gen_struct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max_seq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min_seq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[ANON_AND_FILE];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timestamps[MAX_NR_GENS];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list_head</a:t>
            </a:r>
            <a:br>
              <a:rPr lang="en-IN" sz="24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IN" sz="2400">
                <a:solidFill>
                  <a:srgbClr val="000000"/>
                </a:solidFill>
                <a:latin typeface="Consolas" panose="020B0609020204030204" pitchFamily="49" charset="0"/>
              </a:rPr>
              <a:t>             </a:t>
            </a:r>
            <a:r>
              <a:rPr lang="en-IN" sz="2400" b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lists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[MAX_NR_GENS][ANON_AND_FILE][MAX_NR_ZONES];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9E0FE6E-9018-86CF-5291-56BC307D9A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5730" y="3429000"/>
            <a:ext cx="656900" cy="587104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8B68CC6-FB44-8E12-2E31-1384F9BED4C4}"/>
              </a:ext>
            </a:extLst>
          </p:cNvPr>
          <p:cNvSpPr/>
          <p:nvPr/>
        </p:nvSpPr>
        <p:spPr>
          <a:xfrm>
            <a:off x="109349" y="2007935"/>
            <a:ext cx="1234819" cy="2517365"/>
          </a:xfrm>
          <a:custGeom>
            <a:avLst/>
            <a:gdLst>
              <a:gd name="connsiteX0" fmla="*/ 1234819 w 1234819"/>
              <a:gd name="connsiteY0" fmla="*/ 3395 h 2315847"/>
              <a:gd name="connsiteX1" fmla="*/ 411859 w 1234819"/>
              <a:gd name="connsiteY1" fmla="*/ 241139 h 2315847"/>
              <a:gd name="connsiteX2" fmla="*/ 379 w 1234819"/>
              <a:gd name="connsiteY2" fmla="*/ 1539587 h 2315847"/>
              <a:gd name="connsiteX3" fmla="*/ 475867 w 1234819"/>
              <a:gd name="connsiteY3" fmla="*/ 2298539 h 2315847"/>
              <a:gd name="connsiteX4" fmla="*/ 905635 w 1234819"/>
              <a:gd name="connsiteY4" fmla="*/ 1996787 h 231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819" h="2315847">
                <a:moveTo>
                  <a:pt x="1234819" y="3395"/>
                </a:moveTo>
                <a:cubicBezTo>
                  <a:pt x="926209" y="-5749"/>
                  <a:pt x="617599" y="-14893"/>
                  <a:pt x="411859" y="241139"/>
                </a:cubicBezTo>
                <a:cubicBezTo>
                  <a:pt x="206119" y="497171"/>
                  <a:pt x="-10289" y="1196687"/>
                  <a:pt x="379" y="1539587"/>
                </a:cubicBezTo>
                <a:cubicBezTo>
                  <a:pt x="11047" y="1882487"/>
                  <a:pt x="324991" y="2222339"/>
                  <a:pt x="475867" y="2298539"/>
                </a:cubicBezTo>
                <a:cubicBezTo>
                  <a:pt x="626743" y="2374739"/>
                  <a:pt x="766189" y="2185763"/>
                  <a:pt x="905635" y="1996787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0F53BE-5B49-708F-6C99-87E3A9BE1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744" y="0"/>
            <a:ext cx="458241" cy="4623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1240FBC-9A3C-0AF1-96E5-576080ED2E50}"/>
              </a:ext>
            </a:extLst>
          </p:cNvPr>
          <p:cNvSpPr/>
          <p:nvPr/>
        </p:nvSpPr>
        <p:spPr>
          <a:xfrm>
            <a:off x="9015985" y="48621"/>
            <a:ext cx="3070916" cy="3628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240">
              <a:spcAft>
                <a:spcPts val="600"/>
              </a:spcAft>
            </a:pPr>
            <a:r>
              <a:rPr lang="en-IN" sz="2040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/include/</a:t>
            </a:r>
            <a:r>
              <a:rPr lang="en-IN" sz="2040" kern="120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linux</a:t>
            </a:r>
            <a:r>
              <a:rPr lang="en-IN" sz="2040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IN" sz="2040" kern="120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mmzone.h</a:t>
            </a:r>
            <a:endParaRPr lang="en-IN" sz="2400">
              <a:solidFill>
                <a:srgbClr val="0070C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9E72A27-E08A-A460-B47A-E7507FA9A0A8}"/>
              </a:ext>
            </a:extLst>
          </p:cNvPr>
          <p:cNvSpPr/>
          <p:nvPr/>
        </p:nvSpPr>
        <p:spPr>
          <a:xfrm>
            <a:off x="8557744" y="1455643"/>
            <a:ext cx="3387208" cy="362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Number of </a:t>
            </a:r>
            <a:r>
              <a:rPr lang="en-IN" sz="2400" err="1"/>
              <a:t>refaults</a:t>
            </a:r>
            <a:endParaRPr lang="en-IN" sz="24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E0602C6-6C40-96A8-1DE2-D9947D1D8EA7}"/>
              </a:ext>
            </a:extLst>
          </p:cNvPr>
          <p:cNvSpPr/>
          <p:nvPr/>
        </p:nvSpPr>
        <p:spPr>
          <a:xfrm>
            <a:off x="8424260" y="4143825"/>
            <a:ext cx="3271825" cy="36285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Latest</a:t>
            </a:r>
            <a:endParaRPr lang="en-IN" sz="200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E9CECBA-CC76-174E-80CE-CFFCC29C8185}"/>
              </a:ext>
            </a:extLst>
          </p:cNvPr>
          <p:cNvSpPr/>
          <p:nvPr/>
        </p:nvSpPr>
        <p:spPr>
          <a:xfrm>
            <a:off x="8349904" y="4653979"/>
            <a:ext cx="3420535" cy="621792"/>
          </a:xfrm>
          <a:prstGeom prst="wedgeRoundRectCallout">
            <a:avLst>
              <a:gd name="adj1" fmla="val -70556"/>
              <a:gd name="adj2" fmla="val -345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Oldest: separate for anon and file types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A5A652C-A471-DB63-8EED-6E1AA2916A7D}"/>
              </a:ext>
            </a:extLst>
          </p:cNvPr>
          <p:cNvSpPr/>
          <p:nvPr/>
        </p:nvSpPr>
        <p:spPr>
          <a:xfrm>
            <a:off x="4929371" y="3535997"/>
            <a:ext cx="3420534" cy="621792"/>
          </a:xfrm>
          <a:prstGeom prst="wedgeRoundRectCallout">
            <a:avLst>
              <a:gd name="adj1" fmla="val -43637"/>
              <a:gd name="adj2" fmla="val 186339"/>
              <a:gd name="adj3" fmla="val 16667"/>
            </a:avLst>
          </a:prstGeom>
          <a:solidFill>
            <a:srgbClr val="4472C4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age at least </a:t>
            </a:r>
            <a:r>
              <a:rPr lang="en-IN" sz="2400" i="1" err="1">
                <a:solidFill>
                  <a:schemeClr val="tx1"/>
                </a:solidFill>
              </a:rPr>
              <a:t>min_ttl</a:t>
            </a:r>
            <a:r>
              <a:rPr lang="en-IN" sz="2400" i="1">
                <a:solidFill>
                  <a:schemeClr val="tx1"/>
                </a:solidFill>
              </a:rPr>
              <a:t> </a:t>
            </a:r>
            <a:r>
              <a:rPr lang="en-IN" sz="2400" i="1" err="1">
                <a:solidFill>
                  <a:schemeClr val="tx1"/>
                </a:solidFill>
              </a:rPr>
              <a:t>ms</a:t>
            </a:r>
            <a:r>
              <a:rPr lang="en-IN" sz="2400">
                <a:solidFill>
                  <a:schemeClr val="tx1"/>
                </a:solidFill>
              </a:rPr>
              <a:t> after </a:t>
            </a:r>
            <a:r>
              <a:rPr lang="en-IN" sz="2400" i="1" err="1">
                <a:solidFill>
                  <a:schemeClr val="tx1"/>
                </a:solidFill>
              </a:rPr>
              <a:t>min_seq</a:t>
            </a:r>
            <a:r>
              <a:rPr lang="en-IN" sz="2400">
                <a:solidFill>
                  <a:schemeClr val="tx1"/>
                </a:solidFill>
              </a:rPr>
              <a:t> is created </a:t>
            </a:r>
            <a:endParaRPr lang="en-IN" sz="2400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79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8292-77B6-52D1-C68A-3C0C7D88F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i="1" err="1"/>
              <a:t>lru_gen_mm_state</a:t>
            </a:r>
            <a:endParaRPr lang="en-IN" i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B8DDE2-E30E-7BCA-FF2F-997C1C165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B2887-85C7-BC9B-CF7C-1535FEA1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9957D2-647D-2A59-EBCC-12F54C144D08}"/>
              </a:ext>
            </a:extLst>
          </p:cNvPr>
          <p:cNvSpPr/>
          <p:nvPr/>
        </p:nvSpPr>
        <p:spPr>
          <a:xfrm>
            <a:off x="838200" y="1919288"/>
            <a:ext cx="9335703" cy="28085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lru_gen_mm_state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seq;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list_head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*head;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list_head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*tail;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*filters[NR_BLOOM_FILTERS];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nr_walkers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8A5B2BA-49C7-ED4B-AECD-CCDA98F4EC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8130" y="1762896"/>
            <a:ext cx="656900" cy="5871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C96D66-12E8-A99A-254B-83D9C4C4C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94362"/>
            <a:ext cx="458241" cy="4623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DF51A5-0245-9380-0BE0-2E427F898DEF}"/>
              </a:ext>
            </a:extLst>
          </p:cNvPr>
          <p:cNvSpPr/>
          <p:nvPr/>
        </p:nvSpPr>
        <p:spPr>
          <a:xfrm>
            <a:off x="9068840" y="136525"/>
            <a:ext cx="3018059" cy="3780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240">
              <a:spcAft>
                <a:spcPts val="600"/>
              </a:spcAft>
            </a:pPr>
            <a:r>
              <a:rPr lang="en-IN" sz="2040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/include/</a:t>
            </a:r>
            <a:r>
              <a:rPr lang="en-IN" sz="2040" kern="120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linux</a:t>
            </a:r>
            <a:r>
              <a:rPr lang="en-IN" sz="2040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IN" sz="2040" kern="120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mmzone.h</a:t>
            </a:r>
            <a:endParaRPr lang="en-IN" sz="2400">
              <a:solidFill>
                <a:srgbClr val="0070C0"/>
              </a:solidFill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4E9D29F-EBA4-0651-7DE9-A181EA003944}"/>
              </a:ext>
            </a:extLst>
          </p:cNvPr>
          <p:cNvSpPr/>
          <p:nvPr/>
        </p:nvSpPr>
        <p:spPr>
          <a:xfrm>
            <a:off x="6190488" y="1919288"/>
            <a:ext cx="2258568" cy="587104"/>
          </a:xfrm>
          <a:prstGeom prst="wedgeRoundRectCallout">
            <a:avLst>
              <a:gd name="adj1" fmla="val -115975"/>
              <a:gd name="adj2" fmla="val 671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Current sequence number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932AC3D-926C-0CFE-D692-7C88000DFBAD}"/>
              </a:ext>
            </a:extLst>
          </p:cNvPr>
          <p:cNvSpPr/>
          <p:nvPr/>
        </p:nvSpPr>
        <p:spPr>
          <a:xfrm>
            <a:off x="9982200" y="3025684"/>
            <a:ext cx="2014728" cy="587104"/>
          </a:xfrm>
          <a:prstGeom prst="wedgeRoundRectCallout">
            <a:avLst>
              <a:gd name="adj1" fmla="val -124598"/>
              <a:gd name="adj2" fmla="val 7028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list of Bloom filters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DA28783-953E-07B5-434C-A13A44314008}"/>
              </a:ext>
            </a:extLst>
          </p:cNvPr>
          <p:cNvSpPr/>
          <p:nvPr/>
        </p:nvSpPr>
        <p:spPr>
          <a:xfrm>
            <a:off x="4995672" y="4369298"/>
            <a:ext cx="2014728" cy="587104"/>
          </a:xfrm>
          <a:prstGeom prst="wedgeRoundRectCallout">
            <a:avLst>
              <a:gd name="adj1" fmla="val -91920"/>
              <a:gd name="adj2" fmla="val -11038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#page walkers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467CB5E7-F019-AB39-7A62-58CB8C279157}"/>
              </a:ext>
            </a:extLst>
          </p:cNvPr>
          <p:cNvSpPr/>
          <p:nvPr/>
        </p:nvSpPr>
        <p:spPr>
          <a:xfrm>
            <a:off x="5559552" y="2862072"/>
            <a:ext cx="192024" cy="58710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40A5AB-DAAF-0CFD-A4C4-2A385D31CA52}"/>
              </a:ext>
            </a:extLst>
          </p:cNvPr>
          <p:cNvSpPr/>
          <p:nvPr/>
        </p:nvSpPr>
        <p:spPr>
          <a:xfrm>
            <a:off x="5852160" y="2825938"/>
            <a:ext cx="2758440" cy="7257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i="1"/>
              <a:t>tail</a:t>
            </a:r>
            <a:r>
              <a:rPr lang="en-IN" sz="2000"/>
              <a:t> has finished. continue at </a:t>
            </a:r>
            <a:r>
              <a:rPr lang="en-IN" sz="2000" i="1"/>
              <a:t>head</a:t>
            </a:r>
            <a:endParaRPr lang="en-IN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9863C3-29C5-3876-BB55-9B72FD1D26CF}"/>
              </a:ext>
            </a:extLst>
          </p:cNvPr>
          <p:cNvSpPr/>
          <p:nvPr/>
        </p:nvSpPr>
        <p:spPr>
          <a:xfrm>
            <a:off x="1904999" y="5312228"/>
            <a:ext cx="1262743" cy="729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mm</a:t>
            </a:r>
            <a:endParaRPr lang="en-IN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B9B3EC-16E7-6F38-ACD9-A3F5B8291F97}"/>
              </a:ext>
            </a:extLst>
          </p:cNvPr>
          <p:cNvSpPr/>
          <p:nvPr/>
        </p:nvSpPr>
        <p:spPr>
          <a:xfrm>
            <a:off x="3732929" y="5312228"/>
            <a:ext cx="1262743" cy="729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mm</a:t>
            </a:r>
            <a:endParaRPr lang="en-IN" sz="200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9AF44A6-26BC-CD85-F935-295CB05EB3C3}"/>
              </a:ext>
            </a:extLst>
          </p:cNvPr>
          <p:cNvSpPr/>
          <p:nvPr/>
        </p:nvSpPr>
        <p:spPr>
          <a:xfrm>
            <a:off x="3167742" y="5545451"/>
            <a:ext cx="555172" cy="2566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17B00F-B356-D704-7D1D-77D8C08967FE}"/>
              </a:ext>
            </a:extLst>
          </p:cNvPr>
          <p:cNvSpPr/>
          <p:nvPr/>
        </p:nvSpPr>
        <p:spPr>
          <a:xfrm>
            <a:off x="5570874" y="5321352"/>
            <a:ext cx="1262743" cy="729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mm</a:t>
            </a:r>
            <a:endParaRPr lang="en-IN" sz="200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E5BB0C3-A834-A876-4B35-826FA05246D4}"/>
              </a:ext>
            </a:extLst>
          </p:cNvPr>
          <p:cNvSpPr/>
          <p:nvPr/>
        </p:nvSpPr>
        <p:spPr>
          <a:xfrm>
            <a:off x="5005687" y="5554575"/>
            <a:ext cx="555172" cy="2566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8798AC-150D-9DAE-30D6-E8ACE2FEE2F8}"/>
              </a:ext>
            </a:extLst>
          </p:cNvPr>
          <p:cNvSpPr/>
          <p:nvPr/>
        </p:nvSpPr>
        <p:spPr>
          <a:xfrm>
            <a:off x="7398804" y="5312228"/>
            <a:ext cx="1262743" cy="729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mm</a:t>
            </a:r>
            <a:endParaRPr lang="en-IN" sz="200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84236FC-CE34-A521-3A39-C5AA1AFDA0AC}"/>
              </a:ext>
            </a:extLst>
          </p:cNvPr>
          <p:cNvSpPr/>
          <p:nvPr/>
        </p:nvSpPr>
        <p:spPr>
          <a:xfrm>
            <a:off x="6833617" y="5545451"/>
            <a:ext cx="555172" cy="2566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CD15B4-3241-8053-6B21-174B2E2F9D26}"/>
              </a:ext>
            </a:extLst>
          </p:cNvPr>
          <p:cNvSpPr/>
          <p:nvPr/>
        </p:nvSpPr>
        <p:spPr>
          <a:xfrm>
            <a:off x="1600199" y="5159828"/>
            <a:ext cx="7358744" cy="10329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85204E5-F170-AEB6-FD96-71815730D488}"/>
              </a:ext>
            </a:extLst>
          </p:cNvPr>
          <p:cNvSpPr/>
          <p:nvPr/>
        </p:nvSpPr>
        <p:spPr>
          <a:xfrm>
            <a:off x="9236749" y="5222688"/>
            <a:ext cx="2786743" cy="8817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Array of </a:t>
            </a:r>
            <a:r>
              <a:rPr lang="en-IN" sz="2400" i="1" err="1"/>
              <a:t>mm_struct</a:t>
            </a:r>
            <a:endParaRPr lang="en-IN" sz="2400" i="1"/>
          </a:p>
          <a:p>
            <a:pPr algn="ctr"/>
            <a:r>
              <a:rPr lang="en-IN" sz="2400"/>
              <a:t>objects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8D6562-75B0-B2E9-3385-189DC1298C18}"/>
              </a:ext>
            </a:extLst>
          </p:cNvPr>
          <p:cNvCxnSpPr/>
          <p:nvPr/>
        </p:nvCxnSpPr>
        <p:spPr>
          <a:xfrm flipH="1">
            <a:off x="553295" y="3405633"/>
            <a:ext cx="98347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FED65A-BD0A-819E-8D4F-25CE6D0F6351}"/>
              </a:ext>
            </a:extLst>
          </p:cNvPr>
          <p:cNvCxnSpPr>
            <a:cxnSpLocks/>
          </p:cNvCxnSpPr>
          <p:nvPr/>
        </p:nvCxnSpPr>
        <p:spPr>
          <a:xfrm flipV="1">
            <a:off x="553295" y="3429000"/>
            <a:ext cx="0" cy="30638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F9344D1-0DF9-B391-79B1-9B31570F04EF}"/>
              </a:ext>
            </a:extLst>
          </p:cNvPr>
          <p:cNvCxnSpPr>
            <a:cxnSpLocks/>
          </p:cNvCxnSpPr>
          <p:nvPr/>
        </p:nvCxnSpPr>
        <p:spPr>
          <a:xfrm flipH="1">
            <a:off x="553295" y="6492874"/>
            <a:ext cx="3821020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87E2D4D-FB58-C0D1-38B7-34663FBE9D3E}"/>
              </a:ext>
            </a:extLst>
          </p:cNvPr>
          <p:cNvCxnSpPr>
            <a:cxnSpLocks/>
            <a:endCxn id="15" idx="2"/>
          </p:cNvCxnSpPr>
          <p:nvPr/>
        </p:nvCxnSpPr>
        <p:spPr>
          <a:xfrm flipH="1" flipV="1">
            <a:off x="4364301" y="6041571"/>
            <a:ext cx="10014" cy="4513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D8D2176-2389-CB7A-2FC2-A1F177DDCC2A}"/>
              </a:ext>
            </a:extLst>
          </p:cNvPr>
          <p:cNvCxnSpPr>
            <a:cxnSpLocks/>
          </p:cNvCxnSpPr>
          <p:nvPr/>
        </p:nvCxnSpPr>
        <p:spPr>
          <a:xfrm flipH="1">
            <a:off x="293914" y="3025684"/>
            <a:ext cx="117753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5BF26A5-E414-BD1C-77B3-C6C2C906EF18}"/>
              </a:ext>
            </a:extLst>
          </p:cNvPr>
          <p:cNvCxnSpPr>
            <a:cxnSpLocks/>
          </p:cNvCxnSpPr>
          <p:nvPr/>
        </p:nvCxnSpPr>
        <p:spPr>
          <a:xfrm flipV="1">
            <a:off x="293914" y="3025684"/>
            <a:ext cx="0" cy="36957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82B0482-9388-7A3C-4770-877002E83999}"/>
              </a:ext>
            </a:extLst>
          </p:cNvPr>
          <p:cNvCxnSpPr>
            <a:cxnSpLocks/>
          </p:cNvCxnSpPr>
          <p:nvPr/>
        </p:nvCxnSpPr>
        <p:spPr>
          <a:xfrm flipH="1">
            <a:off x="293914" y="6744841"/>
            <a:ext cx="580208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B12CBCF-E7EE-DFEC-BC9F-9538CDFE56AD}"/>
              </a:ext>
            </a:extLst>
          </p:cNvPr>
          <p:cNvCxnSpPr>
            <a:cxnSpLocks/>
          </p:cNvCxnSpPr>
          <p:nvPr/>
        </p:nvCxnSpPr>
        <p:spPr>
          <a:xfrm flipH="1" flipV="1">
            <a:off x="6090994" y="6001659"/>
            <a:ext cx="5007" cy="7523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66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47E6-BC06-F0E0-1FC7-8972589AE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Algorithms to Allocate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25126-B530-D8B1-6778-44A2F6C7E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78089"/>
          </a:xfrm>
        </p:spPr>
        <p:txBody>
          <a:bodyPr/>
          <a:lstStyle/>
          <a:p>
            <a:r>
              <a:rPr lang="en-IN"/>
              <a:t>Let’s say that there is a </a:t>
            </a:r>
            <a:r>
              <a:rPr lang="en-IN">
                <a:solidFill>
                  <a:srgbClr val="C00000"/>
                </a:solidFill>
              </a:rPr>
              <a:t>request</a:t>
            </a:r>
            <a:r>
              <a:rPr lang="en-IN"/>
              <a:t> for a </a:t>
            </a:r>
            <a:r>
              <a:rPr lang="en-IN">
                <a:solidFill>
                  <a:srgbClr val="0070C0"/>
                </a:solidFill>
              </a:rPr>
              <a:t>memory</a:t>
            </a:r>
            <a:r>
              <a:rPr lang="en-IN"/>
              <a:t> region </a:t>
            </a:r>
            <a:r>
              <a:rPr lang="en-IN">
                <a:solidFill>
                  <a:srgbClr val="00B050"/>
                </a:solidFill>
              </a:rPr>
              <a:t>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52AD2-A87C-A87C-DED4-F00AA4193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B01AE-4069-AA8A-D2AA-68A9EB2E8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F1B3DD-EA31-4442-FA32-2D9BA18D5022}"/>
              </a:ext>
            </a:extLst>
          </p:cNvPr>
          <p:cNvSpPr/>
          <p:nvPr/>
        </p:nvSpPr>
        <p:spPr>
          <a:xfrm>
            <a:off x="1012371" y="3225565"/>
            <a:ext cx="10428514" cy="622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CE59B7-9963-523F-878E-FBA37BF8B54B}"/>
              </a:ext>
            </a:extLst>
          </p:cNvPr>
          <p:cNvSpPr/>
          <p:nvPr/>
        </p:nvSpPr>
        <p:spPr>
          <a:xfrm>
            <a:off x="2068285" y="3225565"/>
            <a:ext cx="2144486" cy="6229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98E8CE-0CA8-0E50-B13B-5BBE95A4FD65}"/>
              </a:ext>
            </a:extLst>
          </p:cNvPr>
          <p:cNvSpPr/>
          <p:nvPr/>
        </p:nvSpPr>
        <p:spPr>
          <a:xfrm>
            <a:off x="5268685" y="3217173"/>
            <a:ext cx="1219200" cy="6229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A46CAA-9724-A4E3-418D-DCB526291B3D}"/>
              </a:ext>
            </a:extLst>
          </p:cNvPr>
          <p:cNvSpPr/>
          <p:nvPr/>
        </p:nvSpPr>
        <p:spPr>
          <a:xfrm>
            <a:off x="6934199" y="3229758"/>
            <a:ext cx="2296886" cy="6229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A3F365-D32C-31FA-5B8B-991525045194}"/>
              </a:ext>
            </a:extLst>
          </p:cNvPr>
          <p:cNvSpPr/>
          <p:nvPr/>
        </p:nvSpPr>
        <p:spPr>
          <a:xfrm>
            <a:off x="9677399" y="3229758"/>
            <a:ext cx="1251858" cy="6229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0FBA65-4110-8244-1A95-9210D56CDB75}"/>
              </a:ext>
            </a:extLst>
          </p:cNvPr>
          <p:cNvSpPr txBox="1"/>
          <p:nvPr/>
        </p:nvSpPr>
        <p:spPr>
          <a:xfrm>
            <a:off x="248380" y="2687266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>
                <a:solidFill>
                  <a:srgbClr val="0070C0"/>
                </a:solidFill>
                <a:latin typeface="Comic Sans MS" panose="030F0702030302020204" pitchFamily="66" charset="0"/>
              </a:rPr>
              <a:t>Memory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9E117FF-3A51-7572-7580-80C4BC1322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02764"/>
            <a:ext cx="735266" cy="735266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F3FCD1-BBED-ED69-FD32-402772E93067}"/>
              </a:ext>
            </a:extLst>
          </p:cNvPr>
          <p:cNvSpPr txBox="1">
            <a:spLocks/>
          </p:cNvSpPr>
          <p:nvPr/>
        </p:nvSpPr>
        <p:spPr>
          <a:xfrm>
            <a:off x="1776362" y="4327361"/>
            <a:ext cx="4025724" cy="678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/>
              <a:t>Which hole do we fill?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61BBB6-8C59-1F68-3E98-62DE8F3DACFF}"/>
              </a:ext>
            </a:extLst>
          </p:cNvPr>
          <p:cNvSpPr/>
          <p:nvPr/>
        </p:nvSpPr>
        <p:spPr>
          <a:xfrm>
            <a:off x="3116474" y="5005450"/>
            <a:ext cx="4966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Several Solutions</a:t>
            </a:r>
          </a:p>
        </p:txBody>
      </p:sp>
    </p:spTree>
    <p:extLst>
      <p:ext uri="{BB962C8B-B14F-4D97-AF65-F5344CB8AC3E}">
        <p14:creationId xmlns:p14="http://schemas.microsoft.com/office/powerpoint/2010/main" val="30858429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5ECB2-EEF1-5B01-A354-605392DD6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2799" y="1707802"/>
            <a:ext cx="8967020" cy="891612"/>
          </a:xfrm>
        </p:spPr>
        <p:txBody>
          <a:bodyPr/>
          <a:lstStyle/>
          <a:p>
            <a:pPr marL="194310" indent="-194310" defTabSz="777240">
              <a:spcBef>
                <a:spcPts val="850"/>
              </a:spcBef>
            </a:pPr>
            <a:r>
              <a:rPr lang="en-IN" sz="238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Iterate through the list of </a:t>
            </a:r>
            <a:r>
              <a:rPr lang="en-IN" sz="2380" kern="120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zones</a:t>
            </a:r>
          </a:p>
          <a:p>
            <a:pPr marL="194310" indent="-194310" defTabSz="777240">
              <a:spcBef>
                <a:spcPts val="850"/>
              </a:spcBef>
            </a:pPr>
            <a:r>
              <a:rPr lang="en-IN" sz="2380" kern="120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Shrink</a:t>
            </a:r>
            <a:r>
              <a:rPr lang="en-IN" sz="238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each zone</a:t>
            </a:r>
          </a:p>
          <a:p>
            <a:pPr marL="194310" indent="-194310" defTabSz="777240">
              <a:spcBef>
                <a:spcPts val="850"/>
              </a:spcBef>
            </a:pPr>
            <a:endParaRPr lang="en-IN" sz="238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36526-DF2D-5079-63EA-1E6997E8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1831" y="6212284"/>
            <a:ext cx="3508834" cy="311355"/>
          </a:xfrm>
        </p:spPr>
        <p:txBody>
          <a:bodyPr/>
          <a:lstStyle/>
          <a:p>
            <a:pPr defTabSz="777240">
              <a:spcAft>
                <a:spcPts val="600"/>
              </a:spcAft>
            </a:pPr>
            <a:r>
              <a:rPr lang="it-IT" sz="10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AB6FB-9BAD-DCF9-DBE4-AA02895E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0535" y="6212284"/>
            <a:ext cx="2339223" cy="311355"/>
          </a:xfrm>
        </p:spPr>
        <p:txBody>
          <a:bodyPr/>
          <a:lstStyle/>
          <a:p>
            <a:pPr defTabSz="777240">
              <a:spcAft>
                <a:spcPts val="600"/>
              </a:spcAft>
            </a:pPr>
            <a:fld id="{330EA680-D336-4FF7-8B7A-9848BB0A1C32}" type="slidenum">
              <a:rPr lang="en-US" sz="10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defTabSz="777240">
                <a:spcAft>
                  <a:spcPts val="600"/>
                </a:spcAft>
              </a:pPr>
              <a:t>60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7B3732-2ABF-9FF2-CB45-6DE3C087C718}"/>
              </a:ext>
            </a:extLst>
          </p:cNvPr>
          <p:cNvSpPr txBox="1"/>
          <p:nvPr/>
        </p:nvSpPr>
        <p:spPr>
          <a:xfrm>
            <a:off x="1469647" y="868814"/>
            <a:ext cx="9974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77240">
              <a:spcAft>
                <a:spcPts val="600"/>
              </a:spcAft>
            </a:pPr>
            <a:r>
              <a:rPr lang="en-US" sz="3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The basic idea of compressing the memory footprint</a:t>
            </a:r>
            <a:endParaRPr lang="en-IN" sz="44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07829A-7655-B27B-DA5B-A99A4435F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187" y="275849"/>
            <a:ext cx="458241" cy="4623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3F618F-2239-9434-9E0B-7DA31E6D1EBB}"/>
              </a:ext>
            </a:extLst>
          </p:cNvPr>
          <p:cNvSpPr/>
          <p:nvPr/>
        </p:nvSpPr>
        <p:spPr>
          <a:xfrm>
            <a:off x="10068428" y="383326"/>
            <a:ext cx="1983364" cy="3780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240">
              <a:spcAft>
                <a:spcPts val="600"/>
              </a:spcAft>
            </a:pPr>
            <a:r>
              <a:rPr lang="en-IN" sz="2040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/mm/</a:t>
            </a:r>
            <a:r>
              <a:rPr lang="en-IN" sz="2040" kern="120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vmscan.c</a:t>
            </a:r>
            <a:endParaRPr lang="en-IN" sz="2400">
              <a:solidFill>
                <a:srgbClr val="0070C0"/>
              </a:solidFill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4E36AE30-AF15-22C9-977F-B59CE7E538FB}"/>
              </a:ext>
            </a:extLst>
          </p:cNvPr>
          <p:cNvSpPr/>
          <p:nvPr/>
        </p:nvSpPr>
        <p:spPr>
          <a:xfrm>
            <a:off x="4742065" y="2440410"/>
            <a:ext cx="930491" cy="36647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1F12067-99CB-5850-DDDC-E5D7052B3561}"/>
              </a:ext>
            </a:extLst>
          </p:cNvPr>
          <p:cNvSpPr/>
          <p:nvPr/>
        </p:nvSpPr>
        <p:spPr>
          <a:xfrm>
            <a:off x="2295149" y="2922586"/>
            <a:ext cx="5653121" cy="6463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240">
              <a:spcAft>
                <a:spcPts val="600"/>
              </a:spcAft>
            </a:pPr>
            <a:r>
              <a:rPr lang="en-IN" sz="2400" kern="1200">
                <a:solidFill>
                  <a:schemeClr val="tx1"/>
                </a:solidFill>
                <a:latin typeface="Comic Sans MS" panose="030F0702030302020204" pitchFamily="66" charset="0"/>
              </a:rPr>
              <a:t>Multi-Gen LRU Algorithm</a:t>
            </a:r>
            <a:endParaRPr lang="en-IN" sz="32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F54676-C11E-AAA6-D0FA-3248AEE9A0BF}"/>
              </a:ext>
            </a:extLst>
          </p:cNvPr>
          <p:cNvCxnSpPr>
            <a:cxnSpLocks/>
          </p:cNvCxnSpPr>
          <p:nvPr/>
        </p:nvCxnSpPr>
        <p:spPr>
          <a:xfrm>
            <a:off x="3468711" y="3644901"/>
            <a:ext cx="0" cy="21418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EF9CBF-2CA8-2C09-1FE2-F90D987F9485}"/>
              </a:ext>
            </a:extLst>
          </p:cNvPr>
          <p:cNvCxnSpPr>
            <a:cxnSpLocks/>
          </p:cNvCxnSpPr>
          <p:nvPr/>
        </p:nvCxnSpPr>
        <p:spPr>
          <a:xfrm>
            <a:off x="3468711" y="4022452"/>
            <a:ext cx="10972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D156ACE-C06C-C313-1C6A-64FA0E39EA77}"/>
              </a:ext>
            </a:extLst>
          </p:cNvPr>
          <p:cNvSpPr txBox="1"/>
          <p:nvPr/>
        </p:nvSpPr>
        <p:spPr>
          <a:xfrm>
            <a:off x="4743241" y="3746586"/>
            <a:ext cx="641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/>
              <a:t>A </a:t>
            </a:r>
            <a:r>
              <a:rPr lang="en-IN" sz="2400">
                <a:solidFill>
                  <a:srgbClr val="0070C0"/>
                </a:solidFill>
              </a:rPr>
              <a:t>group</a:t>
            </a:r>
            <a:r>
              <a:rPr lang="en-IN" sz="2400"/>
              <a:t> of </a:t>
            </a:r>
            <a:r>
              <a:rPr lang="en-IN" sz="2400">
                <a:solidFill>
                  <a:srgbClr val="00B050"/>
                </a:solidFill>
              </a:rPr>
              <a:t>pages</a:t>
            </a:r>
            <a:r>
              <a:rPr lang="en-IN" sz="2400"/>
              <a:t> is associated with a generation.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FC05F4-5389-6ED5-4F49-5DA01F9A3FE0}"/>
              </a:ext>
            </a:extLst>
          </p:cNvPr>
          <p:cNvCxnSpPr>
            <a:cxnSpLocks/>
          </p:cNvCxnSpPr>
          <p:nvPr/>
        </p:nvCxnSpPr>
        <p:spPr>
          <a:xfrm>
            <a:off x="3468711" y="4515071"/>
            <a:ext cx="10972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C1ED2F7-E8B7-118E-C3DC-1042A5949BD9}"/>
              </a:ext>
            </a:extLst>
          </p:cNvPr>
          <p:cNvSpPr txBox="1"/>
          <p:nvPr/>
        </p:nvSpPr>
        <p:spPr>
          <a:xfrm>
            <a:off x="4742064" y="4237226"/>
            <a:ext cx="5907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/>
              <a:t>The generation indicates </a:t>
            </a:r>
            <a:r>
              <a:rPr lang="en-IN" sz="2400">
                <a:solidFill>
                  <a:srgbClr val="FF0000"/>
                </a:solidFill>
              </a:rPr>
              <a:t>recency of access</a:t>
            </a:r>
            <a:r>
              <a:rPr lang="en-IN" sz="2400"/>
              <a:t>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F1ABB8F-5977-B53D-EEDB-FB8A46E6CEFC}"/>
              </a:ext>
            </a:extLst>
          </p:cNvPr>
          <p:cNvCxnSpPr>
            <a:cxnSpLocks/>
          </p:cNvCxnSpPr>
          <p:nvPr/>
        </p:nvCxnSpPr>
        <p:spPr>
          <a:xfrm>
            <a:off x="3468711" y="5012544"/>
            <a:ext cx="10972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C859E2A-01D2-2323-EF7C-59FF0A34B73C}"/>
              </a:ext>
            </a:extLst>
          </p:cNvPr>
          <p:cNvSpPr txBox="1"/>
          <p:nvPr/>
        </p:nvSpPr>
        <p:spPr>
          <a:xfrm>
            <a:off x="4742064" y="4734699"/>
            <a:ext cx="5907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/>
              <a:t>Take the </a:t>
            </a:r>
            <a:r>
              <a:rPr lang="en-IN" sz="2400">
                <a:solidFill>
                  <a:srgbClr val="7030A0"/>
                </a:solidFill>
              </a:rPr>
              <a:t>priority</a:t>
            </a:r>
            <a:r>
              <a:rPr lang="en-IN" sz="2400"/>
              <a:t> of pages into account. Prefer </a:t>
            </a:r>
            <a:r>
              <a:rPr lang="en-IN" sz="2400">
                <a:solidFill>
                  <a:srgbClr val="C00000"/>
                </a:solidFill>
              </a:rPr>
              <a:t>unmapped</a:t>
            </a:r>
            <a:r>
              <a:rPr lang="en-IN" sz="2400"/>
              <a:t> and </a:t>
            </a:r>
            <a:r>
              <a:rPr lang="en-IN" sz="2400">
                <a:solidFill>
                  <a:srgbClr val="00B050"/>
                </a:solidFill>
              </a:rPr>
              <a:t>clean</a:t>
            </a:r>
            <a:r>
              <a:rPr lang="en-IN" sz="2400"/>
              <a:t> pages.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B29497-3431-4279-C3C6-E6A36A6305BD}"/>
              </a:ext>
            </a:extLst>
          </p:cNvPr>
          <p:cNvCxnSpPr>
            <a:cxnSpLocks/>
          </p:cNvCxnSpPr>
          <p:nvPr/>
        </p:nvCxnSpPr>
        <p:spPr>
          <a:xfrm>
            <a:off x="3468711" y="5786736"/>
            <a:ext cx="10972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CA8D78E-0D75-27CE-F6B9-0848E8D31F59}"/>
              </a:ext>
            </a:extLst>
          </p:cNvPr>
          <p:cNvSpPr txBox="1"/>
          <p:nvPr/>
        </p:nvSpPr>
        <p:spPr>
          <a:xfrm>
            <a:off x="4742064" y="5548585"/>
            <a:ext cx="5907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>
                <a:solidFill>
                  <a:srgbClr val="7030A0"/>
                </a:solidFill>
              </a:rPr>
              <a:t>Evict</a:t>
            </a:r>
            <a:r>
              <a:rPr lang="en-IN" sz="2400"/>
              <a:t> pages in the </a:t>
            </a:r>
            <a:r>
              <a:rPr lang="en-IN" sz="2400">
                <a:solidFill>
                  <a:srgbClr val="FF0000"/>
                </a:solidFill>
              </a:rPr>
              <a:t>oldest</a:t>
            </a:r>
            <a:r>
              <a:rPr lang="en-IN" sz="2400"/>
              <a:t> generation (min gen) and also take the </a:t>
            </a:r>
            <a:r>
              <a:rPr lang="en-IN" sz="2400">
                <a:solidFill>
                  <a:srgbClr val="00B050"/>
                </a:solidFill>
              </a:rPr>
              <a:t>priority</a:t>
            </a:r>
            <a:r>
              <a:rPr lang="en-IN" sz="2400"/>
              <a:t> into account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F46B4406-A3B8-E7BE-5A50-02E86C4D8F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92" y="742891"/>
            <a:ext cx="958907" cy="8981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BBC750-1CD7-236B-C831-A7715FB2E2F4}"/>
              </a:ext>
            </a:extLst>
          </p:cNvPr>
          <p:cNvSpPr/>
          <p:nvPr/>
        </p:nvSpPr>
        <p:spPr>
          <a:xfrm>
            <a:off x="8461569" y="1723646"/>
            <a:ext cx="359022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/>
              <a:t>https://lwn.net/Articles/419713/</a:t>
            </a:r>
          </a:p>
        </p:txBody>
      </p:sp>
    </p:spTree>
    <p:extLst>
      <p:ext uri="{BB962C8B-B14F-4D97-AF65-F5344CB8AC3E}">
        <p14:creationId xmlns:p14="http://schemas.microsoft.com/office/powerpoint/2010/main" val="68824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22F46-9610-1113-367A-C51F7758A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Tracking Accesses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02BFD-A426-A129-A965-C5576596D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43" y="3426818"/>
            <a:ext cx="10853057" cy="2639105"/>
          </a:xfrm>
        </p:spPr>
        <p:txBody>
          <a:bodyPr>
            <a:normAutofit fontScale="92500" lnSpcReduction="20000"/>
          </a:bodyPr>
          <a:lstStyle/>
          <a:p>
            <a:r>
              <a:rPr lang="en-IN"/>
              <a:t>This </a:t>
            </a:r>
            <a:r>
              <a:rPr lang="en-IN">
                <a:solidFill>
                  <a:srgbClr val="00B050"/>
                </a:solidFill>
              </a:rPr>
              <a:t>function</a:t>
            </a:r>
            <a:r>
              <a:rPr lang="en-IN"/>
              <a:t> is called by a bunch of functions that </a:t>
            </a:r>
            <a:r>
              <a:rPr lang="en-IN">
                <a:solidFill>
                  <a:srgbClr val="0070C0"/>
                </a:solidFill>
              </a:rPr>
              <a:t>walk</a:t>
            </a:r>
            <a:r>
              <a:rPr lang="en-IN"/>
              <a:t> the page table</a:t>
            </a:r>
          </a:p>
          <a:p>
            <a:r>
              <a:rPr lang="en-IN"/>
              <a:t>The </a:t>
            </a:r>
            <a:r>
              <a:rPr lang="en-IN">
                <a:solidFill>
                  <a:srgbClr val="7030A0"/>
                </a:solidFill>
              </a:rPr>
              <a:t>key idea </a:t>
            </a:r>
            <a:r>
              <a:rPr lang="en-IN"/>
              <a:t>is to clear the </a:t>
            </a:r>
            <a:r>
              <a:rPr lang="en-IN">
                <a:solidFill>
                  <a:srgbClr val="00B050"/>
                </a:solidFill>
              </a:rPr>
              <a:t>_PAGE_ACCESSED </a:t>
            </a:r>
            <a:r>
              <a:rPr lang="en-IN"/>
              <a:t>bit in the PTE entry</a:t>
            </a:r>
          </a:p>
          <a:p>
            <a:r>
              <a:rPr lang="en-IN"/>
              <a:t>The next time that the HW </a:t>
            </a:r>
            <a:r>
              <a:rPr lang="en-IN">
                <a:solidFill>
                  <a:srgbClr val="FF0000"/>
                </a:solidFill>
              </a:rPr>
              <a:t>accesses</a:t>
            </a:r>
            <a:r>
              <a:rPr lang="en-IN"/>
              <a:t> this page	</a:t>
            </a:r>
          </a:p>
          <a:p>
            <a:pPr lvl="1"/>
            <a:r>
              <a:rPr lang="en-IN"/>
              <a:t>It can either </a:t>
            </a:r>
            <a:r>
              <a:rPr lang="en-IN">
                <a:solidFill>
                  <a:srgbClr val="FF0000"/>
                </a:solidFill>
              </a:rPr>
              <a:t>raise</a:t>
            </a:r>
            <a:r>
              <a:rPr lang="en-IN"/>
              <a:t> a page fault</a:t>
            </a:r>
          </a:p>
          <a:p>
            <a:pPr lvl="1"/>
            <a:r>
              <a:rPr lang="en-IN"/>
              <a:t>OR </a:t>
            </a:r>
            <a:r>
              <a:rPr lang="en-IN">
                <a:solidFill>
                  <a:schemeClr val="accent2">
                    <a:lumMod val="75000"/>
                  </a:schemeClr>
                </a:solidFill>
              </a:rPr>
              <a:t>set</a:t>
            </a:r>
            <a:r>
              <a:rPr lang="en-IN"/>
              <a:t> the bit itself (</a:t>
            </a:r>
            <a:r>
              <a:rPr lang="en-IN">
                <a:solidFill>
                  <a:schemeClr val="accent1">
                    <a:lumMod val="75000"/>
                  </a:schemeClr>
                </a:solidFill>
              </a:rPr>
              <a:t>directly</a:t>
            </a:r>
            <a:r>
              <a:rPr lang="en-IN"/>
              <a:t>)</a:t>
            </a:r>
          </a:p>
          <a:p>
            <a:r>
              <a:rPr lang="en-IN"/>
              <a:t>A second scan of this memory region will indicate, which </a:t>
            </a:r>
            <a:r>
              <a:rPr lang="en-IN">
                <a:solidFill>
                  <a:srgbClr val="00B050"/>
                </a:solidFill>
              </a:rPr>
              <a:t>pages</a:t>
            </a:r>
            <a:r>
              <a:rPr lang="en-IN"/>
              <a:t> have been </a:t>
            </a:r>
            <a:r>
              <a:rPr lang="en-IN">
                <a:solidFill>
                  <a:srgbClr val="FF0000"/>
                </a:solidFill>
              </a:rPr>
              <a:t>accessed</a:t>
            </a:r>
            <a:r>
              <a:rPr lang="en-IN"/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A2C4D7-55D3-2111-2A07-EB80F2AF8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87021-6997-C473-2ED5-432A1DE90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61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CE5A01-2E2B-5036-FD6A-D30EE465B04D}"/>
              </a:ext>
            </a:extLst>
          </p:cNvPr>
          <p:cNvSpPr/>
          <p:nvPr/>
        </p:nvSpPr>
        <p:spPr>
          <a:xfrm>
            <a:off x="683623" y="1489520"/>
            <a:ext cx="8991600" cy="17383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 b="1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pte_t</a:t>
            </a:r>
            <a:r>
              <a:rPr lang="en-IN" sz="2400" b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pte_mkold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pte_t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pte_clear_flags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_PAGE_ACCESSED);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lang="en-IN" sz="2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B89E12-1E6E-C5DE-461F-50D0A99EE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709" y="292241"/>
            <a:ext cx="555691" cy="4623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1FE6F21-9D91-D456-10B6-BCAADA641E2C}"/>
              </a:ext>
            </a:extLst>
          </p:cNvPr>
          <p:cNvSpPr/>
          <p:nvPr/>
        </p:nvSpPr>
        <p:spPr>
          <a:xfrm>
            <a:off x="8153400" y="283029"/>
            <a:ext cx="3810000" cy="4715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240">
              <a:spcAft>
                <a:spcPts val="600"/>
              </a:spcAft>
            </a:pPr>
            <a:r>
              <a:rPr lang="en-IN" sz="2040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/arch/x86/</a:t>
            </a:r>
            <a:r>
              <a:rPr lang="en-IN" sz="2040">
                <a:solidFill>
                  <a:srgbClr val="0070C0"/>
                </a:solidFill>
              </a:rPr>
              <a:t>include/</a:t>
            </a:r>
            <a:r>
              <a:rPr lang="en-IN" sz="2040" err="1">
                <a:solidFill>
                  <a:srgbClr val="0070C0"/>
                </a:solidFill>
              </a:rPr>
              <a:t>asm</a:t>
            </a:r>
            <a:r>
              <a:rPr lang="en-IN" sz="2040">
                <a:solidFill>
                  <a:srgbClr val="0070C0"/>
                </a:solidFill>
              </a:rPr>
              <a:t>/</a:t>
            </a:r>
            <a:r>
              <a:rPr lang="en-IN" sz="2040" err="1">
                <a:solidFill>
                  <a:srgbClr val="0070C0"/>
                </a:solidFill>
              </a:rPr>
              <a:t>pgtable.h</a:t>
            </a:r>
            <a:endParaRPr lang="en-IN" sz="2400">
              <a:solidFill>
                <a:srgbClr val="0070C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FBB1192-B14A-D9E9-536C-D299DF8CC397}"/>
              </a:ext>
            </a:extLst>
          </p:cNvPr>
          <p:cNvSpPr/>
          <p:nvPr/>
        </p:nvSpPr>
        <p:spPr>
          <a:xfrm>
            <a:off x="2660904" y="5623560"/>
            <a:ext cx="3435096" cy="493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Indicator of recency 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636BD8C-4325-59D9-7A6A-1B14AA231FC1}"/>
              </a:ext>
            </a:extLst>
          </p:cNvPr>
          <p:cNvSpPr/>
          <p:nvPr/>
        </p:nvSpPr>
        <p:spPr>
          <a:xfrm>
            <a:off x="5065776" y="802450"/>
            <a:ext cx="457200" cy="514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594D481-39AB-B32E-5690-E157292E7513}"/>
              </a:ext>
            </a:extLst>
          </p:cNvPr>
          <p:cNvSpPr/>
          <p:nvPr/>
        </p:nvSpPr>
        <p:spPr>
          <a:xfrm>
            <a:off x="5650992" y="864767"/>
            <a:ext cx="4099560" cy="47154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Needed to maintain generations</a:t>
            </a:r>
          </a:p>
        </p:txBody>
      </p:sp>
    </p:spTree>
    <p:extLst>
      <p:ext uri="{BB962C8B-B14F-4D97-AF65-F5344CB8AC3E}">
        <p14:creationId xmlns:p14="http://schemas.microsoft.com/office/powerpoint/2010/main" val="35084648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4CD4B-C93F-F4AF-39C9-BC3179701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1325563"/>
          </a:xfrm>
        </p:spPr>
        <p:txBody>
          <a:bodyPr/>
          <a:lstStyle/>
          <a:p>
            <a:r>
              <a:rPr lang="en-IN"/>
              <a:t>When do we age and subsequently evict?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1DE9B9D-2CD9-109F-7744-20517B6654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3191916"/>
              </p:ext>
            </p:extLst>
          </p:nvPr>
        </p:nvGraphicFramePr>
        <p:xfrm>
          <a:off x="838199" y="1507920"/>
          <a:ext cx="10341429" cy="451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F3C1F-414D-6B58-E2F9-A21E4A40E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810482-C3B1-1BB2-8044-8888B2613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62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B57025-C2BB-B394-E9A7-EDCE0176879F}"/>
              </a:ext>
            </a:extLst>
          </p:cNvPr>
          <p:cNvSpPr/>
          <p:nvPr/>
        </p:nvSpPr>
        <p:spPr>
          <a:xfrm>
            <a:off x="8539843" y="3995058"/>
            <a:ext cx="1817914" cy="43542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/>
              <a:t>vmscan.c</a:t>
            </a:r>
            <a:endParaRPr lang="en-US" sz="240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32FF82A-FB29-B172-437E-3A6155067C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25" y="519269"/>
            <a:ext cx="560074" cy="56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311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5A8D4-7AAA-0E77-6A14-BE1CC07DD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967" y="350320"/>
            <a:ext cx="10515600" cy="805543"/>
          </a:xfrm>
        </p:spPr>
        <p:txBody>
          <a:bodyPr/>
          <a:lstStyle/>
          <a:p>
            <a:r>
              <a:rPr lang="en-IN"/>
              <a:t>Should we run the Aging Algorithm?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788B2-9AC2-34E6-17DA-AE967881F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091" y="2056633"/>
            <a:ext cx="10515600" cy="286187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>
                <a:solidFill>
                  <a:srgbClr val="FF0000"/>
                </a:solidFill>
              </a:rPr>
              <a:t>Youngest</a:t>
            </a:r>
            <a:r>
              <a:rPr lang="en-IN" sz="2400"/>
              <a:t> generation number: </a:t>
            </a:r>
            <a:r>
              <a:rPr lang="en-IN" sz="2400" err="1"/>
              <a:t>lrugen</a:t>
            </a:r>
            <a:r>
              <a:rPr lang="en-IN" sz="2400"/>
              <a:t>-&gt;</a:t>
            </a:r>
            <a:r>
              <a:rPr lang="en-IN" sz="2400" err="1"/>
              <a:t>maxseq</a:t>
            </a:r>
            <a:r>
              <a:rPr lang="en-IN" sz="2400"/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>
                <a:solidFill>
                  <a:srgbClr val="0070C0"/>
                </a:solidFill>
              </a:rPr>
              <a:t>Oldest</a:t>
            </a:r>
            <a:r>
              <a:rPr lang="en-IN" sz="2400"/>
              <a:t> generation number: </a:t>
            </a:r>
            <a:r>
              <a:rPr lang="en-IN" sz="2400" err="1"/>
              <a:t>lrugen</a:t>
            </a:r>
            <a:r>
              <a:rPr lang="en-IN" sz="2400"/>
              <a:t>-&gt;</a:t>
            </a:r>
            <a:r>
              <a:rPr lang="en-IN" sz="2400" err="1"/>
              <a:t>minseq</a:t>
            </a:r>
            <a:r>
              <a:rPr lang="en-IN" sz="2400"/>
              <a:t>[ANON] and </a:t>
            </a:r>
            <a:r>
              <a:rPr lang="en-IN" sz="2400" err="1"/>
              <a:t>lrugen</a:t>
            </a:r>
            <a:r>
              <a:rPr lang="en-IN" sz="2400"/>
              <a:t>-&gt;</a:t>
            </a:r>
            <a:r>
              <a:rPr lang="en-IN" sz="2400" err="1"/>
              <a:t>minseq</a:t>
            </a:r>
            <a:r>
              <a:rPr lang="en-IN" sz="2400"/>
              <a:t>[FILE]</a:t>
            </a:r>
          </a:p>
          <a:p>
            <a:r>
              <a:rPr lang="en-IN" sz="2400"/>
              <a:t>When </a:t>
            </a:r>
            <a:r>
              <a:rPr lang="en-IN" sz="2400" i="1" err="1">
                <a:solidFill>
                  <a:srgbClr val="FF0000"/>
                </a:solidFill>
              </a:rPr>
              <a:t>max_seq</a:t>
            </a:r>
            <a:r>
              <a:rPr lang="en-IN" sz="2400" i="1">
                <a:solidFill>
                  <a:srgbClr val="FF0000"/>
                </a:solidFill>
              </a:rPr>
              <a:t> – </a:t>
            </a:r>
            <a:r>
              <a:rPr lang="en-IN" sz="2400" i="1" err="1">
                <a:solidFill>
                  <a:srgbClr val="FF0000"/>
                </a:solidFill>
              </a:rPr>
              <a:t>min_seq</a:t>
            </a:r>
            <a:r>
              <a:rPr lang="en-IN" sz="2400" i="1">
                <a:solidFill>
                  <a:srgbClr val="FF0000"/>
                </a:solidFill>
              </a:rPr>
              <a:t> + 1 </a:t>
            </a:r>
            <a:r>
              <a:rPr lang="en-IN" sz="2400"/>
              <a:t>&lt;= MIN_NR_GENS, </a:t>
            </a:r>
            <a:r>
              <a:rPr lang="en-IN" sz="2400">
                <a:solidFill>
                  <a:schemeClr val="accent5">
                    <a:lumMod val="75000"/>
                  </a:schemeClr>
                </a:solidFill>
              </a:rPr>
              <a:t>increment</a:t>
            </a:r>
            <a:r>
              <a:rPr lang="en-IN" sz="2400"/>
              <a:t> </a:t>
            </a:r>
            <a:r>
              <a:rPr lang="en-IN" sz="2400" i="1" err="1">
                <a:solidFill>
                  <a:srgbClr val="FF0000"/>
                </a:solidFill>
              </a:rPr>
              <a:t>max_seq</a:t>
            </a:r>
            <a:endParaRPr lang="en-IN" sz="2400" i="1">
              <a:solidFill>
                <a:srgbClr val="FF0000"/>
              </a:solidFill>
            </a:endParaRPr>
          </a:p>
          <a:p>
            <a:r>
              <a:rPr lang="en-IN" sz="2400"/>
              <a:t>Given that </a:t>
            </a:r>
            <a:r>
              <a:rPr lang="en-IN" sz="2400" i="1" err="1"/>
              <a:t>max_seq</a:t>
            </a:r>
            <a:r>
              <a:rPr lang="en-IN" sz="2400" i="1"/>
              <a:t> </a:t>
            </a:r>
            <a:r>
              <a:rPr lang="en-IN" sz="2400"/>
              <a:t>and </a:t>
            </a:r>
            <a:r>
              <a:rPr lang="en-IN" sz="2400" i="1" err="1"/>
              <a:t>min_seq</a:t>
            </a:r>
            <a:r>
              <a:rPr lang="en-IN" sz="2400" i="1"/>
              <a:t> </a:t>
            </a:r>
            <a:r>
              <a:rPr lang="en-IN" sz="2400"/>
              <a:t>increase </a:t>
            </a:r>
            <a:r>
              <a:rPr lang="en-IN" sz="2400">
                <a:solidFill>
                  <a:srgbClr val="C00000"/>
                </a:solidFill>
              </a:rPr>
              <a:t>monotonically</a:t>
            </a:r>
            <a:r>
              <a:rPr lang="en-IN" sz="2400"/>
              <a:t>, not incrementing the sequence of a </a:t>
            </a:r>
            <a:r>
              <a:rPr lang="en-IN" sz="2400">
                <a:solidFill>
                  <a:srgbClr val="00B050"/>
                </a:solidFill>
              </a:rPr>
              <a:t>folio</a:t>
            </a:r>
            <a:r>
              <a:rPr lang="en-IN" sz="2400"/>
              <a:t> automatically </a:t>
            </a:r>
            <a:r>
              <a:rPr lang="en-IN" sz="2400">
                <a:solidFill>
                  <a:srgbClr val="7030A0"/>
                </a:solidFill>
              </a:rPr>
              <a:t>ages</a:t>
            </a:r>
            <a:r>
              <a:rPr lang="en-IN" sz="2400"/>
              <a:t> it</a:t>
            </a:r>
          </a:p>
          <a:p>
            <a:r>
              <a:rPr lang="en-IN" sz="2400"/>
              <a:t>A </a:t>
            </a:r>
            <a:r>
              <a:rPr lang="en-IN" sz="2400">
                <a:solidFill>
                  <a:srgbClr val="0070C0"/>
                </a:solidFill>
              </a:rPr>
              <a:t>sliding window </a:t>
            </a:r>
            <a:r>
              <a:rPr lang="en-IN" sz="2400"/>
              <a:t>of generations is </a:t>
            </a:r>
            <a:r>
              <a:rPr lang="en-IN" sz="2400">
                <a:solidFill>
                  <a:srgbClr val="7030A0"/>
                </a:solidFill>
              </a:rPr>
              <a:t>maintained</a:t>
            </a:r>
            <a:r>
              <a:rPr lang="en-IN" sz="2400"/>
              <a:t>. It tracks [MIN_NR_GENS, MAX_NR_GENS] generations</a:t>
            </a:r>
            <a:endParaRPr lang="en-IN" sz="1600"/>
          </a:p>
          <a:p>
            <a:endParaRPr lang="en-IN" sz="2400"/>
          </a:p>
          <a:p>
            <a:endParaRPr lang="en-IN" sz="2400"/>
          </a:p>
          <a:p>
            <a:endParaRPr lang="en-IN"/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B28A68-CFB8-A3F4-D0A5-B027DDD2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FD78B6-90DC-650C-9586-2927C1891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C2785FD-3C88-301E-56C1-7059F0718846}"/>
              </a:ext>
            </a:extLst>
          </p:cNvPr>
          <p:cNvSpPr/>
          <p:nvPr/>
        </p:nvSpPr>
        <p:spPr>
          <a:xfrm>
            <a:off x="7552938" y="1184506"/>
            <a:ext cx="3940629" cy="5153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err="1">
                <a:solidFill>
                  <a:srgbClr val="0070C0"/>
                </a:solidFill>
              </a:rPr>
              <a:t>should_run_aging</a:t>
            </a:r>
            <a:r>
              <a:rPr lang="en-US" sz="2800" i="1">
                <a:solidFill>
                  <a:srgbClr val="0070C0"/>
                </a:solidFill>
              </a:rPr>
              <a:t>(...)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256C002-8127-52C7-CD0D-1B2136FBC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75" y="449042"/>
            <a:ext cx="608100" cy="60810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6E098035-8F7E-1D11-1C95-3CC7B7B883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5" y="2056633"/>
            <a:ext cx="679798" cy="679798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3C9E71-E673-78B9-7D72-F47A7273CA1D}"/>
              </a:ext>
            </a:extLst>
          </p:cNvPr>
          <p:cNvSpPr/>
          <p:nvPr/>
        </p:nvSpPr>
        <p:spPr>
          <a:xfrm>
            <a:off x="2535310" y="5043638"/>
            <a:ext cx="6987942" cy="6298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Triggered by a call to age the </a:t>
            </a:r>
            <a:r>
              <a:rPr lang="en-IN" sz="2400" i="1" err="1"/>
              <a:t>lruvec</a:t>
            </a:r>
            <a:r>
              <a:rPr lang="en-IN" sz="2400"/>
              <a:t> and reclaim pages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1E2795A3-0603-6199-03DE-4B89A116DD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6091" y="4918914"/>
            <a:ext cx="754580" cy="7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749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55A92-AD70-7EF3-78C2-04D42B31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7046"/>
            <a:ext cx="10515600" cy="1325563"/>
          </a:xfrm>
        </p:spPr>
        <p:txBody>
          <a:bodyPr/>
          <a:lstStyle/>
          <a:p>
            <a:r>
              <a:rPr lang="en-IN"/>
              <a:t>The Aging Process of Pages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710AD-55BE-2567-B246-8EC2BDBB0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D60F7-90EA-D9F0-6347-0A449EF56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0D7DBC-D06E-9798-3260-B6B68600B3F4}"/>
              </a:ext>
            </a:extLst>
          </p:cNvPr>
          <p:cNvSpPr txBox="1"/>
          <p:nvPr/>
        </p:nvSpPr>
        <p:spPr>
          <a:xfrm>
            <a:off x="2671446" y="1965429"/>
            <a:ext cx="588873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(young * MIN_NR_GENS &gt; total)</a:t>
            </a:r>
          </a:p>
          <a:p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(old * (MIN_NR_GENS + </a:t>
            </a:r>
            <a:r>
              <a:rPr lang="en-US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&lt; total)</a:t>
            </a:r>
          </a:p>
          <a:p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89100A9-1A6D-48D9-1E9E-249083608E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57368" y="1671877"/>
            <a:ext cx="656900" cy="587104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47C9E54E-01FA-971B-B649-D059716BFF81}"/>
              </a:ext>
            </a:extLst>
          </p:cNvPr>
          <p:cNvSpPr/>
          <p:nvPr/>
        </p:nvSpPr>
        <p:spPr>
          <a:xfrm>
            <a:off x="8718678" y="1751181"/>
            <a:ext cx="2985961" cy="694879"/>
          </a:xfrm>
          <a:prstGeom prst="wedgeRoundRectCallout">
            <a:avLst>
              <a:gd name="adj1" fmla="val -110559"/>
              <a:gd name="adj2" fmla="val 2433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Too many young pages. 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0762882-74CD-09FD-D201-4185606C5DAE}"/>
              </a:ext>
            </a:extLst>
          </p:cNvPr>
          <p:cNvSpPr/>
          <p:nvPr/>
        </p:nvSpPr>
        <p:spPr>
          <a:xfrm>
            <a:off x="8718678" y="2607604"/>
            <a:ext cx="2985961" cy="694879"/>
          </a:xfrm>
          <a:prstGeom prst="wedgeRoundRectCallout">
            <a:avLst>
              <a:gd name="adj1" fmla="val -97391"/>
              <a:gd name="adj2" fmla="val -3224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Too few old pages.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D72246-EE99-FA98-BC9A-3D419817F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0187" y="275849"/>
            <a:ext cx="458241" cy="46233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CD4CAF2-E6FB-6643-F3C1-8600660838A2}"/>
              </a:ext>
            </a:extLst>
          </p:cNvPr>
          <p:cNvSpPr/>
          <p:nvPr/>
        </p:nvSpPr>
        <p:spPr>
          <a:xfrm>
            <a:off x="10068428" y="383326"/>
            <a:ext cx="1983364" cy="3780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240">
              <a:spcAft>
                <a:spcPts val="600"/>
              </a:spcAft>
            </a:pPr>
            <a:r>
              <a:rPr lang="en-IN" sz="2040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/mm/</a:t>
            </a:r>
            <a:r>
              <a:rPr lang="en-IN" sz="2040" kern="120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vmscan.c</a:t>
            </a:r>
            <a:endParaRPr lang="en-IN" sz="2400">
              <a:solidFill>
                <a:srgbClr val="0070C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FE1E49-A9DE-B41D-EC39-F4F1BE124B34}"/>
              </a:ext>
            </a:extLst>
          </p:cNvPr>
          <p:cNvCxnSpPr/>
          <p:nvPr/>
        </p:nvCxnSpPr>
        <p:spPr>
          <a:xfrm flipV="1">
            <a:off x="1299411" y="4040534"/>
            <a:ext cx="9535885" cy="701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98B8566-106D-FF34-6898-6D75B0BA67D2}"/>
              </a:ext>
            </a:extLst>
          </p:cNvPr>
          <p:cNvSpPr/>
          <p:nvPr/>
        </p:nvSpPr>
        <p:spPr>
          <a:xfrm>
            <a:off x="4249439" y="3760885"/>
            <a:ext cx="3273365" cy="5592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Sliding window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087D06-65C5-3BA0-88FC-23771764381D}"/>
              </a:ext>
            </a:extLst>
          </p:cNvPr>
          <p:cNvCxnSpPr/>
          <p:nvPr/>
        </p:nvCxnSpPr>
        <p:spPr>
          <a:xfrm>
            <a:off x="4249439" y="3544224"/>
            <a:ext cx="0" cy="9926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4F1FDA-9064-650C-C56B-EAEC31E6A527}"/>
              </a:ext>
            </a:extLst>
          </p:cNvPr>
          <p:cNvCxnSpPr/>
          <p:nvPr/>
        </p:nvCxnSpPr>
        <p:spPr>
          <a:xfrm>
            <a:off x="7522804" y="3544224"/>
            <a:ext cx="0" cy="9926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CC86570-4C6E-A64C-D7D7-FEB082D6B24D}"/>
              </a:ext>
            </a:extLst>
          </p:cNvPr>
          <p:cNvSpPr txBox="1"/>
          <p:nvPr/>
        </p:nvSpPr>
        <p:spPr>
          <a:xfrm>
            <a:off x="3792240" y="4448612"/>
            <a:ext cx="1099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i="1" err="1"/>
              <a:t>minseq</a:t>
            </a:r>
            <a:endParaRPr lang="en-IN" i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877C1C-4865-F568-C31B-70D5FA5AE3D4}"/>
              </a:ext>
            </a:extLst>
          </p:cNvPr>
          <p:cNvSpPr txBox="1"/>
          <p:nvPr/>
        </p:nvSpPr>
        <p:spPr>
          <a:xfrm>
            <a:off x="7112382" y="4431040"/>
            <a:ext cx="1447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i="1" err="1"/>
              <a:t>maxseq</a:t>
            </a:r>
            <a:endParaRPr lang="en-IN" i="1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29A20C7-FE84-4FB2-19F1-96B6EFB512A9}"/>
              </a:ext>
            </a:extLst>
          </p:cNvPr>
          <p:cNvSpPr/>
          <p:nvPr/>
        </p:nvSpPr>
        <p:spPr>
          <a:xfrm>
            <a:off x="9625" y="2411212"/>
            <a:ext cx="2598821" cy="72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err="1"/>
              <a:t>max_seq</a:t>
            </a:r>
            <a:r>
              <a:rPr lang="en-IN" sz="2000"/>
              <a:t> – </a:t>
            </a:r>
            <a:r>
              <a:rPr lang="en-IN" sz="2000" err="1"/>
              <a:t>min_seq</a:t>
            </a:r>
            <a:r>
              <a:rPr lang="en-IN" sz="2000"/>
              <a:t> == MIN_NR_GENS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3816B2A-BD75-48C3-ADE3-E2C6E9ECBFE6}"/>
              </a:ext>
            </a:extLst>
          </p:cNvPr>
          <p:cNvSpPr/>
          <p:nvPr/>
        </p:nvSpPr>
        <p:spPr>
          <a:xfrm>
            <a:off x="2673444" y="5363323"/>
            <a:ext cx="6261628" cy="6836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In this function, young page’s gen == </a:t>
            </a:r>
            <a:r>
              <a:rPr lang="en-IN" sz="2400" err="1"/>
              <a:t>max_seq</a:t>
            </a:r>
            <a:endParaRPr lang="en-IN" sz="2400"/>
          </a:p>
          <a:p>
            <a:pPr algn="ctr"/>
            <a:r>
              <a:rPr lang="en-IN" sz="2400"/>
              <a:t>old page’s gen == </a:t>
            </a:r>
            <a:r>
              <a:rPr lang="en-IN" sz="2400" err="1"/>
              <a:t>min_seq</a:t>
            </a:r>
            <a:r>
              <a:rPr lang="en-IN" sz="2400"/>
              <a:t>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532905D-68E5-54C0-F369-D564B26F1CA8}"/>
              </a:ext>
            </a:extLst>
          </p:cNvPr>
          <p:cNvSpPr/>
          <p:nvPr/>
        </p:nvSpPr>
        <p:spPr>
          <a:xfrm>
            <a:off x="170072" y="1361823"/>
            <a:ext cx="1828800" cy="7230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Corner case</a:t>
            </a: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C6E6B67E-7B09-28F8-8311-705058D13495}"/>
              </a:ext>
            </a:extLst>
          </p:cNvPr>
          <p:cNvSpPr/>
          <p:nvPr/>
        </p:nvSpPr>
        <p:spPr>
          <a:xfrm>
            <a:off x="262382" y="4931773"/>
            <a:ext cx="2223436" cy="773371"/>
          </a:xfrm>
          <a:prstGeom prst="wedgeEllipseCallout">
            <a:avLst>
              <a:gd name="adj1" fmla="val 60501"/>
              <a:gd name="adj2" fmla="val 1541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Note the definition</a:t>
            </a:r>
          </a:p>
        </p:txBody>
      </p:sp>
    </p:spTree>
    <p:extLst>
      <p:ext uri="{BB962C8B-B14F-4D97-AF65-F5344CB8AC3E}">
        <p14:creationId xmlns:p14="http://schemas.microsoft.com/office/powerpoint/2010/main" val="23967215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9EC72-1A90-8301-9DF9-DCCBDFBB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The Aging Process Triggers </a:t>
            </a:r>
            <a:r>
              <a:rPr lang="en-IN" i="1" err="1"/>
              <a:t>walk_mm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4A6D2D-5D0C-3BF8-2679-4DF7DA9F2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7BF484-AE35-BD4C-BAD8-E5D5D14FD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65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9722BDA-E67A-62DA-09AC-C531D15B44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3630032"/>
              </p:ext>
            </p:extLst>
          </p:nvPr>
        </p:nvGraphicFramePr>
        <p:xfrm>
          <a:off x="838199" y="1690688"/>
          <a:ext cx="10515599" cy="4571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250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3C0F8-7754-6306-A2CA-18D220B1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IN"/>
              <a:t>Eviction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1F62F-2543-B562-D6FC-7D2CCDD667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65610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IN" sz="2400" dirty="0"/>
                  <a:t>When the </a:t>
                </a:r>
                <a:r>
                  <a:rPr lang="en-IN" sz="2400" dirty="0" err="1"/>
                  <a:t>lrugen</a:t>
                </a:r>
                <a:r>
                  <a:rPr lang="en-IN" sz="2400" dirty="0"/>
                  <a:t>-&gt;lists[</a:t>
                </a:r>
                <a:r>
                  <a:rPr lang="en-IN" sz="2400" dirty="0" err="1"/>
                  <a:t>min_seq</a:t>
                </a:r>
                <a:r>
                  <a:rPr lang="en-IN" sz="2400" dirty="0"/>
                  <a:t>][type][] is empty, </a:t>
                </a:r>
                <a:r>
                  <a:rPr lang="en-IN" sz="2400" i="1" dirty="0" err="1">
                    <a:solidFill>
                      <a:schemeClr val="accent1">
                        <a:lumMod val="75000"/>
                      </a:schemeClr>
                    </a:solidFill>
                  </a:rPr>
                  <a:t>min_seq</a:t>
                </a:r>
                <a:r>
                  <a:rPr lang="en-IN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IN" sz="2400" dirty="0"/>
                  <a:t>can be incremented for the corresponding type (</a:t>
                </a:r>
                <a:r>
                  <a:rPr lang="en-IN" sz="2400" dirty="0">
                    <a:solidFill>
                      <a:srgbClr val="0070C0"/>
                    </a:solidFill>
                  </a:rPr>
                  <a:t>anon</a:t>
                </a:r>
                <a:r>
                  <a:rPr lang="en-IN" sz="2400" dirty="0"/>
                  <a:t> or </a:t>
                </a:r>
                <a:r>
                  <a:rPr lang="en-IN" sz="2400" dirty="0">
                    <a:solidFill>
                      <a:srgbClr val="00B050"/>
                    </a:solidFill>
                  </a:rPr>
                  <a:t>file</a:t>
                </a:r>
                <a:r>
                  <a:rPr lang="en-IN" sz="2400" dirty="0"/>
                  <a:t>). Otherwise, </a:t>
                </a:r>
                <a:r>
                  <a:rPr lang="en-IN" sz="2400" dirty="0">
                    <a:solidFill>
                      <a:srgbClr val="FF0000"/>
                    </a:solidFill>
                  </a:rPr>
                  <a:t>incrementing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N" sz="2400" dirty="0"/>
                  <a:t> </a:t>
                </a:r>
                <a:r>
                  <a:rPr lang="en-IN" sz="2400" dirty="0">
                    <a:solidFill>
                      <a:srgbClr val="0070C0"/>
                    </a:solidFill>
                  </a:rPr>
                  <a:t>eviction</a:t>
                </a:r>
              </a:p>
              <a:p>
                <a:r>
                  <a:rPr lang="en-IN" sz="2400" dirty="0">
                    <a:solidFill>
                      <a:srgbClr val="FF0000"/>
                    </a:solidFill>
                  </a:rPr>
                  <a:t>Maintain</a:t>
                </a:r>
                <a:r>
                  <a:rPr lang="en-IN" sz="2400" dirty="0"/>
                  <a:t> tiers for each generation – maintained in </a:t>
                </a:r>
                <a:r>
                  <a:rPr lang="en-IN" sz="2400" dirty="0">
                    <a:solidFill>
                      <a:srgbClr val="FF0000"/>
                    </a:solidFill>
                  </a:rPr>
                  <a:t>folio-&gt;flags</a:t>
                </a:r>
              </a:p>
              <a:p>
                <a:pPr lvl="1"/>
                <a:r>
                  <a:rPr lang="en-IN" dirty="0">
                    <a:solidFill>
                      <a:srgbClr val="0070C0"/>
                    </a:solidFill>
                  </a:rPr>
                  <a:t>tier</a:t>
                </a:r>
                <a:r>
                  <a:rPr lang="en-IN" dirty="0"/>
                  <a:t> = log</a:t>
                </a:r>
                <a:r>
                  <a:rPr lang="en-IN" baseline="-25000" dirty="0"/>
                  <a:t>2</a:t>
                </a:r>
                <a:r>
                  <a:rPr lang="en-IN" dirty="0"/>
                  <a:t> (#recorded_page_accesses)</a:t>
                </a:r>
              </a:p>
              <a:p>
                <a:pPr lvl="1"/>
                <a:r>
                  <a:rPr lang="en-IN" dirty="0">
                    <a:solidFill>
                      <a:srgbClr val="C00000"/>
                    </a:solidFill>
                  </a:rPr>
                  <a:t>Tracked</a:t>
                </a:r>
                <a:r>
                  <a:rPr lang="en-IN" dirty="0"/>
                  <a:t> via system calls for file page accesses</a:t>
                </a:r>
              </a:p>
              <a:p>
                <a:pPr lvl="1"/>
                <a:r>
                  <a:rPr lang="en-IN" dirty="0">
                    <a:solidFill>
                      <a:srgbClr val="C00000"/>
                    </a:solidFill>
                  </a:rPr>
                  <a:t>Tracked</a:t>
                </a:r>
                <a:r>
                  <a:rPr lang="en-IN" dirty="0"/>
                  <a:t> via access bit changes for ANON page accesses</a:t>
                </a:r>
              </a:p>
              <a:p>
                <a:pPr lvl="1"/>
                <a:r>
                  <a:rPr lang="en-IN" dirty="0"/>
                  <a:t>The </a:t>
                </a:r>
                <a:r>
                  <a:rPr lang="en-IN" dirty="0">
                    <a:solidFill>
                      <a:srgbClr val="0070C0"/>
                    </a:solidFill>
                  </a:rPr>
                  <a:t>first</a:t>
                </a:r>
                <a:r>
                  <a:rPr lang="en-IN" dirty="0"/>
                  <a:t> tier has </a:t>
                </a:r>
                <a:r>
                  <a:rPr lang="en-IN" dirty="0">
                    <a:solidFill>
                      <a:schemeClr val="accent2">
                        <a:lumMod val="75000"/>
                      </a:schemeClr>
                    </a:solidFill>
                  </a:rPr>
                  <a:t>single-use clean pages </a:t>
                </a:r>
                <a:r>
                  <a:rPr lang="en-IN" dirty="0"/>
                  <a:t>that are </a:t>
                </a:r>
                <a:r>
                  <a:rPr lang="en-IN" dirty="0">
                    <a:solidFill>
                      <a:srgbClr val="FF0000"/>
                    </a:solidFill>
                  </a:rPr>
                  <a:t>unmapped</a:t>
                </a:r>
                <a:endParaRPr lang="en-IN" dirty="0"/>
              </a:p>
              <a:p>
                <a:r>
                  <a:rPr lang="en-IN" sz="2400" dirty="0">
                    <a:solidFill>
                      <a:schemeClr val="accent2">
                        <a:lumMod val="75000"/>
                      </a:schemeClr>
                    </a:solidFill>
                  </a:rPr>
                  <a:t>Broad idea</a:t>
                </a:r>
                <a:r>
                  <a:rPr lang="en-IN" sz="2400" dirty="0"/>
                  <a:t>: Compare the </a:t>
                </a:r>
                <a:r>
                  <a:rPr lang="en-IN" sz="2400" dirty="0">
                    <a:solidFill>
                      <a:srgbClr val="00B050"/>
                    </a:solidFill>
                  </a:rPr>
                  <a:t>file</a:t>
                </a:r>
                <a:r>
                  <a:rPr lang="en-IN" sz="2400" dirty="0"/>
                  <a:t> and </a:t>
                </a:r>
                <a:r>
                  <a:rPr lang="en-IN" sz="2400" dirty="0">
                    <a:solidFill>
                      <a:srgbClr val="0070C0"/>
                    </a:solidFill>
                  </a:rPr>
                  <a:t>anon</a:t>
                </a:r>
                <a:r>
                  <a:rPr lang="en-IN" sz="2400" dirty="0"/>
                  <a:t> </a:t>
                </a:r>
                <a:r>
                  <a:rPr lang="en-IN" sz="2400" i="1" dirty="0" err="1">
                    <a:solidFill>
                      <a:srgbClr val="C00000"/>
                    </a:solidFill>
                  </a:rPr>
                  <a:t>min_seq</a:t>
                </a:r>
                <a:r>
                  <a:rPr lang="en-IN" sz="2400" dirty="0"/>
                  <a:t>[] values</a:t>
                </a:r>
              </a:p>
              <a:p>
                <a:pPr lvl="1"/>
                <a:r>
                  <a:rPr lang="en-IN" dirty="0"/>
                  <a:t>Choose the </a:t>
                </a:r>
                <a:r>
                  <a:rPr lang="en-IN" dirty="0">
                    <a:solidFill>
                      <a:srgbClr val="C00000"/>
                    </a:solidFill>
                  </a:rPr>
                  <a:t>one</a:t>
                </a:r>
                <a:r>
                  <a:rPr lang="en-IN" dirty="0"/>
                  <a:t> with the lower value</a:t>
                </a:r>
              </a:p>
              <a:p>
                <a:pPr lvl="1"/>
                <a:r>
                  <a:rPr lang="en-IN" dirty="0"/>
                  <a:t>If both are the </a:t>
                </a:r>
                <a:r>
                  <a:rPr lang="en-IN" dirty="0">
                    <a:solidFill>
                      <a:srgbClr val="0070C0"/>
                    </a:solidFill>
                  </a:rPr>
                  <a:t>same</a:t>
                </a:r>
                <a:r>
                  <a:rPr lang="en-IN" dirty="0"/>
                  <a:t>, then </a:t>
                </a:r>
                <a:r>
                  <a:rPr lang="en-IN" dirty="0">
                    <a:solidFill>
                      <a:srgbClr val="7030A0"/>
                    </a:solidFill>
                  </a:rPr>
                  <a:t> choose that type </a:t>
                </a:r>
                <a:r>
                  <a:rPr lang="en-IN" dirty="0"/>
                  <a:t>whose </a:t>
                </a:r>
                <a:r>
                  <a:rPr lang="en-IN" dirty="0">
                    <a:solidFill>
                      <a:srgbClr val="0070C0"/>
                    </a:solidFill>
                  </a:rPr>
                  <a:t>first</a:t>
                </a:r>
                <a:r>
                  <a:rPr lang="en-IN" dirty="0"/>
                  <a:t> tier has a lower normalized </a:t>
                </a:r>
                <a:r>
                  <a:rPr lang="en-IN" dirty="0" err="1">
                    <a:solidFill>
                      <a:srgbClr val="FF0000"/>
                    </a:solidFill>
                  </a:rPr>
                  <a:t>refault</a:t>
                </a:r>
                <a:r>
                  <a:rPr lang="en-IN" dirty="0">
                    <a:solidFill>
                      <a:srgbClr val="FF0000"/>
                    </a:solidFill>
                  </a:rPr>
                  <a:t> rate</a:t>
                </a:r>
              </a:p>
              <a:p>
                <a:pPr lvl="1"/>
                <a:endParaRPr lang="en-IN" dirty="0"/>
              </a:p>
              <a:p>
                <a:pPr lvl="1"/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1F62F-2543-B562-D6FC-7D2CCDD667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65610"/>
                <a:ext cx="10515600" cy="4351338"/>
              </a:xfrm>
              <a:blipFill>
                <a:blip r:embed="rId2"/>
                <a:stretch>
                  <a:fillRect l="-812" t="-1964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3200B-B4F3-AD64-C311-A50181E1C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99536-81E7-DCF2-BB1D-4E170F965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587E45-F21E-27E9-9F95-2DE1079D81ED}"/>
              </a:ext>
            </a:extLst>
          </p:cNvPr>
          <p:cNvSpPr/>
          <p:nvPr/>
        </p:nvSpPr>
        <p:spPr>
          <a:xfrm>
            <a:off x="3818262" y="5697307"/>
            <a:ext cx="4792338" cy="6590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Evict the oldest generation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DA23B39-5266-EC67-65BC-1298BE52B8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214" y="5616947"/>
            <a:ext cx="819762" cy="81976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983B826-61CC-FFBD-2052-AC75304EF852}"/>
              </a:ext>
            </a:extLst>
          </p:cNvPr>
          <p:cNvSpPr/>
          <p:nvPr/>
        </p:nvSpPr>
        <p:spPr>
          <a:xfrm>
            <a:off x="5845629" y="250371"/>
            <a:ext cx="4223657" cy="930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Overview</a:t>
            </a:r>
            <a:endParaRPr lang="en-US" sz="20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F70F16-7711-78B7-6251-617638DC35F6}"/>
              </a:ext>
            </a:extLst>
          </p:cNvPr>
          <p:cNvSpPr/>
          <p:nvPr/>
        </p:nvSpPr>
        <p:spPr>
          <a:xfrm>
            <a:off x="8989997" y="3235567"/>
            <a:ext cx="2906829" cy="9032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Typically in the page cache: SW cache for pages read from the disk</a:t>
            </a:r>
          </a:p>
        </p:txBody>
      </p:sp>
    </p:spTree>
    <p:extLst>
      <p:ext uri="{BB962C8B-B14F-4D97-AF65-F5344CB8AC3E}">
        <p14:creationId xmlns:p14="http://schemas.microsoft.com/office/powerpoint/2010/main" val="24174854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0E63-BB42-AD1F-C470-E90553E7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4513"/>
            <a:ext cx="10515600" cy="885188"/>
          </a:xfrm>
        </p:spPr>
        <p:txBody>
          <a:bodyPr/>
          <a:lstStyle/>
          <a:p>
            <a:r>
              <a:rPr lang="en-US" i="1" err="1"/>
              <a:t>evict_folios</a:t>
            </a:r>
            <a:r>
              <a:rPr lang="en-US" i="1"/>
              <a:t> (</a:t>
            </a:r>
            <a:r>
              <a:rPr lang="en-US" i="1" err="1"/>
              <a:t>lruvec</a:t>
            </a:r>
            <a:r>
              <a:rPr lang="en-US" i="1"/>
              <a:t>, int </a:t>
            </a:r>
            <a:r>
              <a:rPr lang="en-US" i="1" err="1"/>
              <a:t>swappiness</a:t>
            </a:r>
            <a:r>
              <a:rPr lang="en-US" i="1"/>
              <a:t>, ....)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83403-C5E8-307F-D23D-466F8AD4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28D679-8096-A20C-1DFA-1A6630C6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8912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67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C0C4443-A60A-1D20-2861-E1FEABE6B5D4}"/>
              </a:ext>
            </a:extLst>
          </p:cNvPr>
          <p:cNvSpPr/>
          <p:nvPr/>
        </p:nvSpPr>
        <p:spPr>
          <a:xfrm>
            <a:off x="217714" y="2511041"/>
            <a:ext cx="6270172" cy="6313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scanned = </a:t>
            </a:r>
            <a:r>
              <a:rPr lang="en-US" sz="2400" err="1"/>
              <a:t>isolate_folios</a:t>
            </a:r>
            <a:r>
              <a:rPr lang="en-US" sz="2400"/>
              <a:t> (</a:t>
            </a:r>
            <a:r>
              <a:rPr lang="en-US" sz="2400" err="1"/>
              <a:t>lruvec</a:t>
            </a:r>
            <a:r>
              <a:rPr lang="en-US" sz="2400"/>
              <a:t>, </a:t>
            </a:r>
            <a:r>
              <a:rPr lang="en-US" sz="2400" err="1"/>
              <a:t>swappiness</a:t>
            </a:r>
            <a:r>
              <a:rPr lang="en-US" sz="2400"/>
              <a:t>, ... )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03911F6-8D25-E84B-DDDC-BCCF4317B923}"/>
              </a:ext>
            </a:extLst>
          </p:cNvPr>
          <p:cNvSpPr/>
          <p:nvPr/>
        </p:nvSpPr>
        <p:spPr>
          <a:xfrm>
            <a:off x="5197413" y="1460668"/>
            <a:ext cx="4952998" cy="348103"/>
          </a:xfrm>
          <a:prstGeom prst="wedgeRoundRectCallout">
            <a:avLst>
              <a:gd name="adj1" fmla="val 324"/>
              <a:gd name="adj2" fmla="val -11076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Hyperparameter, typical value: 60</a:t>
            </a:r>
            <a:endParaRPr lang="en-IN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61C979-80A0-B063-2D5F-7E37F8F14584}"/>
              </a:ext>
            </a:extLst>
          </p:cNvPr>
          <p:cNvSpPr txBox="1"/>
          <p:nvPr/>
        </p:nvSpPr>
        <p:spPr>
          <a:xfrm>
            <a:off x="6868887" y="2463939"/>
            <a:ext cx="495299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>
                <a:solidFill>
                  <a:srgbClr val="00B050"/>
                </a:solidFill>
              </a:rPr>
              <a:t>Identify</a:t>
            </a:r>
            <a:r>
              <a:rPr lang="en-IN" sz="2400"/>
              <a:t> the folios that can possibly be </a:t>
            </a:r>
            <a:r>
              <a:rPr lang="en-IN" sz="2400">
                <a:solidFill>
                  <a:srgbClr val="C00000"/>
                </a:solidFill>
              </a:rPr>
              <a:t>evicted</a:t>
            </a:r>
            <a:r>
              <a:rPr lang="en-IN" sz="2400"/>
              <a:t>. 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91F69C-B949-04FE-DC75-17C9E1A1271A}"/>
              </a:ext>
            </a:extLst>
          </p:cNvPr>
          <p:cNvSpPr/>
          <p:nvPr/>
        </p:nvSpPr>
        <p:spPr>
          <a:xfrm>
            <a:off x="217714" y="3726681"/>
            <a:ext cx="6270172" cy="6313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Reclaim pages by calling </a:t>
            </a:r>
            <a:r>
              <a:rPr lang="en-US" sz="2400" i="1" err="1"/>
              <a:t>shrink_folio_list</a:t>
            </a:r>
            <a:r>
              <a:rPr lang="en-US" sz="2400" i="1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BFC3FE-BBA8-91D4-DBB5-13D312EA4F08}"/>
              </a:ext>
            </a:extLst>
          </p:cNvPr>
          <p:cNvSpPr txBox="1"/>
          <p:nvPr/>
        </p:nvSpPr>
        <p:spPr>
          <a:xfrm>
            <a:off x="6868887" y="3688986"/>
            <a:ext cx="495299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>
                <a:solidFill>
                  <a:schemeClr val="tx1"/>
                </a:solidFill>
              </a:rPr>
              <a:t>Try to </a:t>
            </a:r>
            <a:r>
              <a:rPr lang="en-IN" sz="2400">
                <a:solidFill>
                  <a:srgbClr val="FF0000"/>
                </a:solidFill>
              </a:rPr>
              <a:t>remove</a:t>
            </a:r>
            <a:r>
              <a:rPr lang="en-IN" sz="2400">
                <a:solidFill>
                  <a:schemeClr val="tx1"/>
                </a:solidFill>
              </a:rPr>
              <a:t> the folios that have been </a:t>
            </a:r>
            <a:r>
              <a:rPr lang="en-IN" sz="2400">
                <a:solidFill>
                  <a:srgbClr val="4472C4"/>
                </a:solidFill>
              </a:rPr>
              <a:t>identified</a:t>
            </a:r>
            <a:r>
              <a:rPr lang="en-IN" sz="2400">
                <a:solidFill>
                  <a:schemeClr val="tx1"/>
                </a:solidFill>
              </a:rPr>
              <a:t>. It is possible that a folio is mapped to </a:t>
            </a:r>
            <a:r>
              <a:rPr lang="en-IN" sz="2400">
                <a:solidFill>
                  <a:srgbClr val="C00000"/>
                </a:solidFill>
              </a:rPr>
              <a:t>multiple</a:t>
            </a:r>
            <a:r>
              <a:rPr lang="en-IN" sz="2400">
                <a:solidFill>
                  <a:schemeClr val="tx1"/>
                </a:solidFill>
              </a:rPr>
              <a:t> processes.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61476A-A702-815C-6C12-EE6C04684E37}"/>
              </a:ext>
            </a:extLst>
          </p:cNvPr>
          <p:cNvSpPr/>
          <p:nvPr/>
        </p:nvSpPr>
        <p:spPr>
          <a:xfrm>
            <a:off x="1774371" y="5377543"/>
            <a:ext cx="8251372" cy="6313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Do additional bookkeeping and account for all corner cases. </a:t>
            </a:r>
            <a:endParaRPr lang="en-US" sz="2400" i="1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57097C09-76ED-1220-45A7-9405F45E7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9340"/>
            <a:ext cx="838200" cy="838200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6C05B042-C8E5-DEAC-C7A1-6A1DE1E427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560"/>
            <a:ext cx="838200" cy="838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8C67E1-E1E9-591A-2809-7D306F6B3CA8}"/>
              </a:ext>
            </a:extLst>
          </p:cNvPr>
          <p:cNvSpPr/>
          <p:nvPr/>
        </p:nvSpPr>
        <p:spPr>
          <a:xfrm>
            <a:off x="356135" y="192505"/>
            <a:ext cx="5977288" cy="4620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Main </a:t>
            </a:r>
            <a:r>
              <a:rPr lang="en-IN" sz="2400">
                <a:solidFill>
                  <a:srgbClr val="00B050"/>
                </a:solidFill>
              </a:rPr>
              <a:t>function</a:t>
            </a:r>
            <a:r>
              <a:rPr lang="en-IN" sz="2400"/>
              <a:t> called from </a:t>
            </a:r>
            <a:r>
              <a:rPr lang="en-IN" sz="2400" i="1" err="1">
                <a:solidFill>
                  <a:srgbClr val="C00000"/>
                </a:solidFill>
              </a:rPr>
              <a:t>shrink_zones</a:t>
            </a:r>
            <a:endParaRPr lang="en-IN" sz="2400" i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210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B43285-B1F4-924C-6B88-0BD2E06BE045}"/>
              </a:ext>
            </a:extLst>
          </p:cNvPr>
          <p:cNvSpPr txBox="1"/>
          <p:nvPr/>
        </p:nvSpPr>
        <p:spPr>
          <a:xfrm>
            <a:off x="239486" y="2314098"/>
            <a:ext cx="11212286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!</a:t>
            </a:r>
            <a:r>
              <a:rPr lang="en-US" sz="2400" b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swappiness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type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LRU_GEN_FILE;</a:t>
            </a:r>
          </a:p>
          <a:p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min_seq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[LRU_GEN_ANON]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min_seq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[LRU_GEN_FILE])</a:t>
            </a:r>
          </a:p>
          <a:p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type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LRU_GEN_ANON;</a:t>
            </a:r>
          </a:p>
          <a:p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swappiness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type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LRU_GEN_FILE;</a:t>
            </a:r>
          </a:p>
          <a:p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swappiness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200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type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LRU_GEN_ANON;</a:t>
            </a:r>
          </a:p>
          <a:p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endParaRPr lang="en-US" sz="2400" b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type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get_type_to_scan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lruvec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swappiness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sz="24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tier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7E614B-8563-5D17-53A0-66FCC24ED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570459"/>
            <a:ext cx="7696201" cy="625475"/>
          </a:xfrm>
        </p:spPr>
        <p:txBody>
          <a:bodyPr>
            <a:normAutofit fontScale="90000"/>
          </a:bodyPr>
          <a:lstStyle/>
          <a:p>
            <a:r>
              <a:rPr lang="en-US" i="1" err="1"/>
              <a:t>evict_folios</a:t>
            </a:r>
            <a:r>
              <a:rPr lang="en-US" i="1"/>
              <a:t> </a:t>
            </a:r>
            <a:r>
              <a:rPr lang="en-US">
                <a:sym typeface="Wingdings" panose="05000000000000000000" pitchFamily="2" charset="2"/>
              </a:rPr>
              <a:t></a:t>
            </a:r>
            <a:r>
              <a:rPr lang="en-US" i="1">
                <a:sym typeface="Wingdings" panose="05000000000000000000" pitchFamily="2" charset="2"/>
              </a:rPr>
              <a:t> </a:t>
            </a:r>
            <a:r>
              <a:rPr lang="en-US" i="1" err="1"/>
              <a:t>isolate_folios</a:t>
            </a:r>
            <a:endParaRPr lang="en-US" i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32C7F6-DEAB-D80C-7194-3CCDAE98C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F48A3-4B30-2FCE-2CBF-9D6ED67C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68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73F48EB-C247-1AE0-3C06-1E09FCC593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313" y="1995169"/>
            <a:ext cx="656900" cy="5871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563983-5E37-CF53-03D8-47A83CA775D0}"/>
              </a:ext>
            </a:extLst>
          </p:cNvPr>
          <p:cNvSpPr/>
          <p:nvPr/>
        </p:nvSpPr>
        <p:spPr>
          <a:xfrm>
            <a:off x="7881258" y="651265"/>
            <a:ext cx="2579915" cy="4892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5">
                    <a:lumMod val="50000"/>
                  </a:schemeClr>
                </a:solidFill>
              </a:rPr>
              <a:t>/mm/</a:t>
            </a:r>
            <a:r>
              <a:rPr lang="en-US" sz="2400" err="1">
                <a:solidFill>
                  <a:schemeClr val="accent5">
                    <a:lumMod val="50000"/>
                  </a:schemeClr>
                </a:solidFill>
              </a:rPr>
              <a:t>vmscan.c</a:t>
            </a:r>
            <a:endParaRPr lang="en-US" sz="24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E78CAA-418A-5E81-8F3E-8D77DF700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567" y="659997"/>
            <a:ext cx="555691" cy="4623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D8ADCE5-3255-810E-5D6B-0100D086A028}"/>
              </a:ext>
            </a:extLst>
          </p:cNvPr>
          <p:cNvSpPr/>
          <p:nvPr/>
        </p:nvSpPr>
        <p:spPr>
          <a:xfrm>
            <a:off x="5083631" y="1597932"/>
            <a:ext cx="5377542" cy="6254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ANON = 0, FILE = 1, ANON_AND_FILE = 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C5E201-AEF5-3F05-5E88-FD54FE6D80CC}"/>
              </a:ext>
            </a:extLst>
          </p:cNvPr>
          <p:cNvSpPr/>
          <p:nvPr/>
        </p:nvSpPr>
        <p:spPr>
          <a:xfrm>
            <a:off x="3729468" y="1539467"/>
            <a:ext cx="168073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type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3F32FA5-9D4D-DD8B-160D-1467EB883F6E}"/>
              </a:ext>
            </a:extLst>
          </p:cNvPr>
          <p:cNvSpPr/>
          <p:nvPr/>
        </p:nvSpPr>
        <p:spPr>
          <a:xfrm>
            <a:off x="6694455" y="2495479"/>
            <a:ext cx="3472542" cy="4983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Default if </a:t>
            </a:r>
            <a:r>
              <a:rPr lang="en-US" sz="2400" b="1" err="1">
                <a:solidFill>
                  <a:schemeClr val="accent1"/>
                </a:solidFill>
              </a:rPr>
              <a:t>swappiness</a:t>
            </a:r>
            <a:r>
              <a:rPr lang="en-US" sz="2400"/>
              <a:t> = 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F822481-C3F6-E9E4-9C6C-2E57715F5FA6}"/>
              </a:ext>
            </a:extLst>
          </p:cNvPr>
          <p:cNvSpPr/>
          <p:nvPr/>
        </p:nvSpPr>
        <p:spPr>
          <a:xfrm>
            <a:off x="6694455" y="3525369"/>
            <a:ext cx="3472542" cy="33876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ANON is </a:t>
            </a:r>
            <a:r>
              <a:rPr lang="en-US" sz="2400">
                <a:solidFill>
                  <a:srgbClr val="FF0000"/>
                </a:solidFill>
              </a:rPr>
              <a:t>older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19C5BA-F325-6452-6244-5E6346CE8010}"/>
              </a:ext>
            </a:extLst>
          </p:cNvPr>
          <p:cNvSpPr/>
          <p:nvPr/>
        </p:nvSpPr>
        <p:spPr>
          <a:xfrm>
            <a:off x="6694455" y="4114105"/>
            <a:ext cx="3969873" cy="33876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Choose FILE if </a:t>
            </a:r>
            <a:r>
              <a:rPr lang="en-US" sz="2400" b="1" err="1">
                <a:solidFill>
                  <a:srgbClr val="0070C0"/>
                </a:solidFill>
              </a:rPr>
              <a:t>swappiness</a:t>
            </a:r>
            <a:r>
              <a:rPr lang="en-US" sz="2400"/>
              <a:t> = 1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6E05E2-14FA-C8A6-0480-8F92D0028C55}"/>
              </a:ext>
            </a:extLst>
          </p:cNvPr>
          <p:cNvSpPr/>
          <p:nvPr/>
        </p:nvSpPr>
        <p:spPr>
          <a:xfrm>
            <a:off x="6694455" y="4886520"/>
            <a:ext cx="4509699" cy="4423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Choose ANON if </a:t>
            </a:r>
            <a:r>
              <a:rPr lang="en-US" sz="2400" b="1" err="1">
                <a:solidFill>
                  <a:srgbClr val="0070C0"/>
                </a:solidFill>
              </a:rPr>
              <a:t>swappiness</a:t>
            </a:r>
            <a:r>
              <a:rPr lang="en-US" sz="2400"/>
              <a:t> = 200</a:t>
            </a:r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86493DF-B423-F28A-3979-BAFAE85E9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3831" y="5644490"/>
            <a:ext cx="1255137" cy="1142302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E2C78E67-635B-F862-0A3E-EDCEA28B06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574"/>
            <a:ext cx="838200" cy="838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A9ADE6D-B970-94BE-973B-BF99E676609E}"/>
              </a:ext>
            </a:extLst>
          </p:cNvPr>
          <p:cNvSpPr/>
          <p:nvPr/>
        </p:nvSpPr>
        <p:spPr>
          <a:xfrm>
            <a:off x="1021090" y="1511212"/>
            <a:ext cx="2579914" cy="666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Find the type that should be evicted</a:t>
            </a:r>
          </a:p>
        </p:txBody>
      </p:sp>
    </p:spTree>
    <p:extLst>
      <p:ext uri="{BB962C8B-B14F-4D97-AF65-F5344CB8AC3E}">
        <p14:creationId xmlns:p14="http://schemas.microsoft.com/office/powerpoint/2010/main" val="36600573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B9465-ACC7-48A5-B8D1-2BA266DD4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51" y="0"/>
            <a:ext cx="12475029" cy="1325563"/>
          </a:xfrm>
        </p:spPr>
        <p:txBody>
          <a:bodyPr/>
          <a:lstStyle/>
          <a:p>
            <a:r>
              <a:rPr lang="en-US" i="1" err="1"/>
              <a:t>get_type_to_scan</a:t>
            </a:r>
            <a:r>
              <a:rPr lang="en-US" i="1"/>
              <a:t> (</a:t>
            </a:r>
            <a:r>
              <a:rPr lang="en-US" i="1" err="1"/>
              <a:t>lruvec</a:t>
            </a:r>
            <a:r>
              <a:rPr lang="en-US" i="1"/>
              <a:t>, </a:t>
            </a:r>
            <a:r>
              <a:rPr lang="en-US" i="1" err="1"/>
              <a:t>swappiness</a:t>
            </a:r>
            <a:r>
              <a:rPr lang="en-US" i="1"/>
              <a:t>, int *</a:t>
            </a:r>
            <a:r>
              <a:rPr lang="en-US" i="1" err="1"/>
              <a:t>tier_idx</a:t>
            </a:r>
            <a:r>
              <a:rPr lang="en-US" i="1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CA29D-AF9D-E938-85F1-3D7FC4B04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A8394-32BB-FB1D-F230-866B329B2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919C8F-2BEA-FCE2-8DC2-6F156616037B}"/>
              </a:ext>
            </a:extLst>
          </p:cNvPr>
          <p:cNvSpPr txBox="1"/>
          <p:nvPr/>
        </p:nvSpPr>
        <p:spPr>
          <a:xfrm>
            <a:off x="970786" y="2791504"/>
            <a:ext cx="11051168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gain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[ANON_AND_FILE]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{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swappiness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swappiness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};</a:t>
            </a:r>
            <a:endParaRPr lang="en-US" sz="2400" dirty="0">
              <a:solidFill>
                <a:srgbClr val="3B3B3B"/>
              </a:solidFill>
              <a:latin typeface="Consolas" panose="020B0609020204030204" pitchFamily="49" charset="0"/>
            </a:endParaRPr>
          </a:p>
          <a:p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read_ctrl_pos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lruvec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LRU_GEN_ANON,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gain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[LRU_GEN_ANON],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read_ctrl_pos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lruvec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LRU_GEN_FILE,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gain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[LRU_GEN_FILE],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pv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positive_ctrl_err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pv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endParaRPr lang="en-US" sz="2400" dirty="0">
              <a:solidFill>
                <a:srgbClr val="3B3B3B"/>
              </a:solidFill>
              <a:latin typeface="Consolas" panose="020B0609020204030204" pitchFamily="49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   </a:t>
            </a:r>
            <a:r>
              <a:rPr lang="en-US" sz="2400" b="1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/* If (Error = 1) return FILE else ANON */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4C5297C-59A1-8ED7-D03D-160FB19B0A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3039" y="2354839"/>
            <a:ext cx="656900" cy="587104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BC4F390-6A7A-87D7-EAFE-C68FCB4BCBDB}"/>
              </a:ext>
            </a:extLst>
          </p:cNvPr>
          <p:cNvSpPr/>
          <p:nvPr/>
        </p:nvSpPr>
        <p:spPr>
          <a:xfrm>
            <a:off x="1594205" y="1435588"/>
            <a:ext cx="3758380" cy="1003609"/>
          </a:xfrm>
          <a:prstGeom prst="wedgeRoundRectCallout">
            <a:avLst>
              <a:gd name="adj1" fmla="val -49059"/>
              <a:gd name="adj2" fmla="val 174722"/>
              <a:gd name="adj3" fmla="val 16667"/>
            </a:avLst>
          </a:prstGeom>
          <a:solidFill>
            <a:srgbClr val="4472C4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Collect the number of total and </a:t>
            </a:r>
            <a:r>
              <a:rPr lang="en-US" sz="2400" b="1" err="1">
                <a:solidFill>
                  <a:schemeClr val="tx1"/>
                </a:solidFill>
              </a:rPr>
              <a:t>refault</a:t>
            </a:r>
            <a:r>
              <a:rPr lang="en-US" sz="2400" b="1">
                <a:solidFill>
                  <a:schemeClr val="tx1"/>
                </a:solidFill>
              </a:rPr>
              <a:t> accesses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8BD9915-A85A-BB03-95D5-4C02C238829A}"/>
              </a:ext>
            </a:extLst>
          </p:cNvPr>
          <p:cNvSpPr/>
          <p:nvPr/>
        </p:nvSpPr>
        <p:spPr>
          <a:xfrm>
            <a:off x="61775" y="3766361"/>
            <a:ext cx="880135" cy="8085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PI </a:t>
            </a:r>
            <a:r>
              <a:rPr lang="en-IN" sz="2400" err="1"/>
              <a:t>cntrl</a:t>
            </a:r>
            <a:endParaRPr lang="en-IN" sz="24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7B7F998-F397-BAD2-0816-190596958384}"/>
              </a:ext>
            </a:extLst>
          </p:cNvPr>
          <p:cNvSpPr/>
          <p:nvPr/>
        </p:nvSpPr>
        <p:spPr>
          <a:xfrm>
            <a:off x="10905423" y="3570973"/>
            <a:ext cx="664143" cy="39463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err="1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5803921E-7E02-C138-9FD7-8BFC1ACC9C64}"/>
              </a:ext>
            </a:extLst>
          </p:cNvPr>
          <p:cNvSpPr/>
          <p:nvPr/>
        </p:nvSpPr>
        <p:spPr>
          <a:xfrm>
            <a:off x="9500136" y="1762228"/>
            <a:ext cx="2608446" cy="684443"/>
          </a:xfrm>
          <a:prstGeom prst="wedgeRoundRectCallout">
            <a:avLst>
              <a:gd name="adj1" fmla="val 17996"/>
              <a:gd name="adj2" fmla="val 227591"/>
              <a:gd name="adj3" fmla="val 16667"/>
            </a:avLst>
          </a:prstGeom>
          <a:solidFill>
            <a:srgbClr val="4472C4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Set point is ANON, tier = 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89EA4AD-7F6B-EA61-006A-B888792FAEAC}"/>
              </a:ext>
            </a:extLst>
          </p:cNvPr>
          <p:cNvSpPr/>
          <p:nvPr/>
        </p:nvSpPr>
        <p:spPr>
          <a:xfrm>
            <a:off x="5969577" y="1318089"/>
            <a:ext cx="3171410" cy="11211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Choose the type that has the lower  normalized </a:t>
            </a:r>
            <a:r>
              <a:rPr lang="en-IN" sz="2400" dirty="0" err="1"/>
              <a:t>refault</a:t>
            </a:r>
            <a:r>
              <a:rPr lang="en-IN" sz="2400" dirty="0"/>
              <a:t> rate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04EB53A-C174-EF8F-9A0A-EDB0C979ED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733" y="1170270"/>
            <a:ext cx="515688" cy="515688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C05FD2C0-86EF-9E86-915A-B39F96742E5B}"/>
              </a:ext>
            </a:extLst>
          </p:cNvPr>
          <p:cNvSpPr/>
          <p:nvPr/>
        </p:nvSpPr>
        <p:spPr>
          <a:xfrm>
            <a:off x="8922619" y="5451920"/>
            <a:ext cx="3137836" cy="1059750"/>
          </a:xfrm>
          <a:prstGeom prst="wedgeRoundRectCallout">
            <a:avLst>
              <a:gd name="adj1" fmla="val 28550"/>
              <a:gd name="adj2" fmla="val -155358"/>
              <a:gd name="adj3" fmla="val 16667"/>
            </a:avLst>
          </a:prstGeom>
          <a:solidFill>
            <a:srgbClr val="4472C4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The process variable: </a:t>
            </a:r>
            <a:r>
              <a:rPr lang="en-US" sz="2400" b="1" err="1">
                <a:solidFill>
                  <a:schemeClr val="tx1"/>
                </a:solidFill>
              </a:rPr>
              <a:t>refault</a:t>
            </a:r>
            <a:r>
              <a:rPr lang="en-US" sz="2400" b="1">
                <a:solidFill>
                  <a:schemeClr val="tx1"/>
                </a:solidFill>
              </a:rPr>
              <a:t> rate of tier=0 for FILE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92853E6-240F-79F6-A43C-9EC369C9D1EF}"/>
              </a:ext>
            </a:extLst>
          </p:cNvPr>
          <p:cNvSpPr/>
          <p:nvPr/>
        </p:nvSpPr>
        <p:spPr>
          <a:xfrm>
            <a:off x="10943924" y="3965608"/>
            <a:ext cx="664143" cy="39463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err="1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C527597-3AA1-E2FB-2605-B7F16500C458}"/>
              </a:ext>
            </a:extLst>
          </p:cNvPr>
          <p:cNvSpPr/>
          <p:nvPr/>
        </p:nvSpPr>
        <p:spPr>
          <a:xfrm>
            <a:off x="941910" y="5769246"/>
            <a:ext cx="3137836" cy="805460"/>
          </a:xfrm>
          <a:prstGeom prst="wedgeRoundRectCallout">
            <a:avLst>
              <a:gd name="adj1" fmla="val 31551"/>
              <a:gd name="adj2" fmla="val -185508"/>
              <a:gd name="adj3" fmla="val 16667"/>
            </a:avLst>
          </a:prstGeom>
          <a:solidFill>
            <a:srgbClr val="FF9966">
              <a:alpha val="43137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hlinkClick r:id="rId5" action="ppaction://hlinksldjump"/>
              </a:rPr>
              <a:t>logic for comparing the normalized </a:t>
            </a:r>
            <a:r>
              <a:rPr lang="en-US" sz="2400" dirty="0" err="1">
                <a:hlinkClick r:id="rId5" action="ppaction://hlinksldjump"/>
              </a:rPr>
              <a:t>refault</a:t>
            </a:r>
            <a:r>
              <a:rPr lang="en-US" sz="2400" dirty="0">
                <a:hlinkClick r:id="rId5" action="ppaction://hlinksldjump"/>
              </a:rPr>
              <a:t> rate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6609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7D96D-45DF-ADF0-153D-9069AB7F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Algorithms to Allocate Space – II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CE9931-12A9-7368-0DDD-7F368B286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90AFC-FCD4-DF4A-7531-3566AF66B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5BDD14B-A0CF-20F3-4406-06C64D3BB2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6749579"/>
              </p:ext>
            </p:extLst>
          </p:nvPr>
        </p:nvGraphicFramePr>
        <p:xfrm>
          <a:off x="359228" y="1690688"/>
          <a:ext cx="10889343" cy="4625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7741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97FD6-512F-B670-772F-A7BF71523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rest of the </a:t>
            </a:r>
            <a:r>
              <a:rPr lang="en-US" i="1" err="1"/>
              <a:t>isolate_folios</a:t>
            </a:r>
            <a:r>
              <a:rPr lang="en-US" i="1"/>
              <a:t> </a:t>
            </a:r>
            <a:r>
              <a:rPr lang="en-US"/>
              <a:t>function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20A4EF-3231-8F69-9FBE-962D97426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022AE-9210-0591-DB5D-6B506B95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E4E086-D2AB-44AE-224C-A7D9186ADBE4}"/>
              </a:ext>
            </a:extLst>
          </p:cNvPr>
          <p:cNvSpPr txBox="1"/>
          <p:nvPr/>
        </p:nvSpPr>
        <p:spPr>
          <a:xfrm>
            <a:off x="653408" y="1685039"/>
            <a:ext cx="10885184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!</a:t>
            </a:r>
            <a:r>
              <a:rPr lang="en-US" sz="2400" b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swappiness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2400" b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ANON_AND_FILE; </a:t>
            </a:r>
            <a:r>
              <a:rPr lang="en-US" sz="2400" b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if(scanned = </a:t>
            </a:r>
            <a:r>
              <a:rPr lang="en-US" sz="24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scan_folios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lruvec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type, list, …)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400" b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/* reset the type*/</a:t>
            </a:r>
            <a:r>
              <a:rPr lang="en-US" sz="2400">
                <a:solidFill>
                  <a:srgbClr val="00B050"/>
                </a:solidFill>
                <a:latin typeface="Consolas" panose="020B0609020204030204" pitchFamily="49" charset="0"/>
              </a:rPr>
              <a:t>	</a:t>
            </a:r>
          </a:p>
          <a:p>
            <a:r>
              <a:rPr lang="en-US" sz="2400">
                <a:solidFill>
                  <a:srgbClr val="00B050"/>
                </a:solidFill>
                <a:latin typeface="Consolas" panose="020B0609020204030204" pitchFamily="49" charset="0"/>
              </a:rPr>
              <a:t>	</a:t>
            </a:r>
            <a:r>
              <a:rPr lang="en-US" sz="2400">
                <a:solidFill>
                  <a:srgbClr val="FF0000"/>
                </a:solidFill>
                <a:latin typeface="Consolas" panose="020B0609020204030204" pitchFamily="49" charset="0"/>
              </a:rPr>
              <a:t>return scanned;</a:t>
            </a:r>
            <a:endParaRPr lang="en-US" sz="2400" b="0">
              <a:solidFill>
                <a:srgbClr val="FF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E8DBB4F-170F-EC5D-4519-F9DC2047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9619" y="1291493"/>
            <a:ext cx="656900" cy="58710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FD3A213-FBCD-11B1-7788-51134F6913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8037455" y="5377576"/>
            <a:ext cx="1384522" cy="13845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F58C7D-FB5E-75A8-96B3-1EC653CACC89}"/>
              </a:ext>
            </a:extLst>
          </p:cNvPr>
          <p:cNvSpPr txBox="1"/>
          <p:nvPr/>
        </p:nvSpPr>
        <p:spPr>
          <a:xfrm>
            <a:off x="4462257" y="5703303"/>
            <a:ext cx="3510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Comic Sans MS" panose="030F0702030302020204" pitchFamily="66" charset="0"/>
              </a:rPr>
              <a:t>more about </a:t>
            </a:r>
            <a:r>
              <a:rPr lang="en-US" sz="2400" err="1">
                <a:solidFill>
                  <a:srgbClr val="0070C0"/>
                </a:solidFill>
                <a:latin typeface="Comic Sans MS" panose="030F0702030302020204" pitchFamily="66" charset="0"/>
              </a:rPr>
              <a:t>scan_folios</a:t>
            </a:r>
            <a:endParaRPr lang="en-US" sz="240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47F63E57-30DA-0B8B-7FC8-4D3A8BC6C392}"/>
              </a:ext>
            </a:extLst>
          </p:cNvPr>
          <p:cNvSpPr/>
          <p:nvPr/>
        </p:nvSpPr>
        <p:spPr>
          <a:xfrm>
            <a:off x="3872371" y="4023723"/>
            <a:ext cx="3058886" cy="1488199"/>
          </a:xfrm>
          <a:prstGeom prst="wedgeRoundRectCallout">
            <a:avLst>
              <a:gd name="adj1" fmla="val 18913"/>
              <a:gd name="adj2" fmla="val -154476"/>
              <a:gd name="adj3" fmla="val 16667"/>
            </a:avLst>
          </a:prstGeom>
          <a:solidFill>
            <a:srgbClr val="4472C4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Check if there are </a:t>
            </a:r>
            <a:r>
              <a:rPr lang="en-US" sz="2400" err="1">
                <a:solidFill>
                  <a:schemeClr val="tx1"/>
                </a:solidFill>
              </a:rPr>
              <a:t>evictable</a:t>
            </a:r>
            <a:r>
              <a:rPr lang="en-US" sz="2400">
                <a:solidFill>
                  <a:schemeClr val="tx1"/>
                </a:solidFill>
              </a:rPr>
              <a:t> folios and return the number of such folios</a:t>
            </a:r>
          </a:p>
        </p:txBody>
      </p:sp>
    </p:spTree>
    <p:extLst>
      <p:ext uri="{BB962C8B-B14F-4D97-AF65-F5344CB8AC3E}">
        <p14:creationId xmlns:p14="http://schemas.microsoft.com/office/powerpoint/2010/main" val="15784591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F6408-0597-C269-F21F-55AB0F18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err="1"/>
              <a:t>evict_folios</a:t>
            </a:r>
            <a:r>
              <a:rPr lang="en-US" i="1"/>
              <a:t> </a:t>
            </a:r>
            <a:r>
              <a:rPr lang="en-US" i="1">
                <a:sym typeface="Wingdings" panose="05000000000000000000" pitchFamily="2" charset="2"/>
              </a:rPr>
              <a:t> </a:t>
            </a:r>
            <a:r>
              <a:rPr lang="en-US" i="1" err="1">
                <a:sym typeface="Wingdings" panose="05000000000000000000" pitchFamily="2" charset="2"/>
              </a:rPr>
              <a:t>isolate_folios</a:t>
            </a:r>
            <a:r>
              <a:rPr lang="en-US" i="1">
                <a:sym typeface="Wingdings" panose="05000000000000000000" pitchFamily="2" charset="2"/>
              </a:rPr>
              <a:t>  </a:t>
            </a:r>
            <a:r>
              <a:rPr lang="en-US" i="1" err="1"/>
              <a:t>scan_folios</a:t>
            </a:r>
            <a:endParaRPr lang="en-US" i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504AE6-53DA-9F6D-259A-585D7FB59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83EA48-7C0A-9E12-152F-E135201F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07E43B-34DB-D1F6-748B-273BB83133C6}"/>
              </a:ext>
            </a:extLst>
          </p:cNvPr>
          <p:cNvSpPr txBox="1"/>
          <p:nvPr/>
        </p:nvSpPr>
        <p:spPr>
          <a:xfrm>
            <a:off x="979844" y="3107844"/>
            <a:ext cx="106718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>
                <a:solidFill>
                  <a:srgbClr val="FF0000"/>
                </a:solidFill>
              </a:rPr>
              <a:t>Iterate</a:t>
            </a:r>
            <a:r>
              <a:rPr lang="en-US" sz="2400"/>
              <a:t> through the </a:t>
            </a:r>
            <a:r>
              <a:rPr lang="en-US" sz="2400">
                <a:solidFill>
                  <a:srgbClr val="0070C0"/>
                </a:solidFill>
              </a:rPr>
              <a:t>zones</a:t>
            </a:r>
            <a:r>
              <a:rPr lang="en-US" sz="2400"/>
              <a:t> that need to be </a:t>
            </a:r>
            <a:r>
              <a:rPr lang="en-US" sz="2400">
                <a:solidFill>
                  <a:srgbClr val="00B050"/>
                </a:solidFill>
              </a:rPr>
              <a:t>shrunk</a:t>
            </a:r>
            <a:r>
              <a:rPr lang="en-US" sz="2400"/>
              <a:t> (</a:t>
            </a:r>
            <a:r>
              <a:rPr lang="en-US" sz="2400">
                <a:solidFill>
                  <a:srgbClr val="002060"/>
                </a:solidFill>
              </a:rPr>
              <a:t>order</a:t>
            </a:r>
            <a:r>
              <a:rPr lang="en-US" sz="2400"/>
              <a:t>: </a:t>
            </a:r>
            <a:r>
              <a:rPr lang="en-US" sz="2400">
                <a:solidFill>
                  <a:schemeClr val="accent2">
                    <a:lumMod val="75000"/>
                  </a:schemeClr>
                </a:solidFill>
              </a:rPr>
              <a:t>descending</a:t>
            </a:r>
            <a:r>
              <a:rPr lang="en-US" sz="2400"/>
              <a:t>)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400"/>
              <a:t>Iterate through all the </a:t>
            </a:r>
            <a:r>
              <a:rPr lang="en-US" sz="2400">
                <a:solidFill>
                  <a:srgbClr val="00B050"/>
                </a:solidFill>
              </a:rPr>
              <a:t>folios</a:t>
            </a:r>
            <a:r>
              <a:rPr lang="en-US" sz="2400"/>
              <a:t> pointed to by </a:t>
            </a:r>
            <a:br>
              <a:rPr lang="en-US" sz="2400"/>
            </a:br>
            <a:r>
              <a:rPr lang="en-US" sz="2400"/>
              <a:t> </a:t>
            </a:r>
            <a:r>
              <a:rPr lang="en-US" sz="2400" err="1"/>
              <a:t>lrugen</a:t>
            </a:r>
            <a:r>
              <a:rPr lang="en-US" sz="2400"/>
              <a:t>-&gt;lists[</a:t>
            </a:r>
            <a:r>
              <a:rPr lang="en-US" sz="2400" err="1"/>
              <a:t>min_seq</a:t>
            </a:r>
            <a:r>
              <a:rPr lang="en-US" sz="2400"/>
              <a:t>][type][zone]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sz="2400"/>
              <a:t>Check that the </a:t>
            </a:r>
            <a:r>
              <a:rPr lang="en-US" sz="2400">
                <a:solidFill>
                  <a:srgbClr val="0070C0"/>
                </a:solidFill>
              </a:rPr>
              <a:t>folio</a:t>
            </a:r>
            <a:r>
              <a:rPr lang="en-US" sz="2400"/>
              <a:t> can be evicted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sz="2400"/>
              <a:t>If the </a:t>
            </a:r>
            <a:r>
              <a:rPr lang="en-US" sz="2400">
                <a:solidFill>
                  <a:srgbClr val="0070C0"/>
                </a:solidFill>
              </a:rPr>
              <a:t>folio</a:t>
            </a:r>
            <a:r>
              <a:rPr lang="en-US" sz="2400"/>
              <a:t> is pinned, is being </a:t>
            </a:r>
            <a:r>
              <a:rPr lang="en-US" sz="2400">
                <a:solidFill>
                  <a:srgbClr val="7030A0"/>
                </a:solidFill>
              </a:rPr>
              <a:t>written</a:t>
            </a:r>
            <a:r>
              <a:rPr lang="en-US" sz="2400"/>
              <a:t> back, was recently accessed, or there is a </a:t>
            </a:r>
            <a:r>
              <a:rPr lang="en-US" sz="2400">
                <a:solidFill>
                  <a:srgbClr val="C00000"/>
                </a:solidFill>
              </a:rPr>
              <a:t>race</a:t>
            </a:r>
            <a:r>
              <a:rPr lang="en-US" sz="2400"/>
              <a:t> condition, </a:t>
            </a:r>
            <a:r>
              <a:rPr lang="en-US" sz="2400">
                <a:solidFill>
                  <a:srgbClr val="FF0000"/>
                </a:solidFill>
              </a:rPr>
              <a:t>skip</a:t>
            </a:r>
            <a:r>
              <a:rPr lang="en-US" sz="2400"/>
              <a:t> 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Return the number of pages that can possibly be evicted, and a list of folios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400"/>
              <a:t>This is the variable </a:t>
            </a:r>
            <a:r>
              <a:rPr lang="en-US" sz="2400">
                <a:solidFill>
                  <a:srgbClr val="0070C0"/>
                </a:solidFill>
              </a:rPr>
              <a:t>scanned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400" i="1">
                <a:solidFill>
                  <a:srgbClr val="FF0000"/>
                </a:solidFill>
              </a:rPr>
              <a:t>list</a:t>
            </a:r>
            <a:r>
              <a:rPr lang="en-US" sz="2400"/>
              <a:t> variable </a:t>
            </a:r>
            <a:r>
              <a:rPr lang="en-US" sz="2400">
                <a:sym typeface="Wingdings" panose="05000000000000000000" pitchFamily="2" charset="2"/>
              </a:rPr>
              <a:t> list of possibly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evictable</a:t>
            </a:r>
            <a:r>
              <a:rPr lang="en-US" sz="2400">
                <a:sym typeface="Wingdings" panose="05000000000000000000" pitchFamily="2" charset="2"/>
              </a:rPr>
              <a:t> folios</a:t>
            </a:r>
            <a:endParaRPr lang="en-US" sz="2400"/>
          </a:p>
        </p:txBody>
      </p:sp>
      <p:pic>
        <p:nvPicPr>
          <p:cNvPr id="14" name="Picture 13" descr="Icon&#10;&#10;Description automatically generated with medium confidence">
            <a:extLst>
              <a:ext uri="{FF2B5EF4-FFF2-40B4-BE49-F238E27FC236}">
                <a16:creationId xmlns:a16="http://schemas.microsoft.com/office/drawing/2014/main" id="{2137D899-BFE6-0F6C-09AF-3AD5860A46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5876432" flipV="1">
            <a:off x="6799784" y="919522"/>
            <a:ext cx="1071064" cy="1542332"/>
          </a:xfrm>
          <a:prstGeom prst="rect">
            <a:avLst/>
          </a:prstGeom>
        </p:spPr>
      </p:pic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5E3E434A-44F1-6E1F-1737-E9C0B123E9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5876432" flipV="1">
            <a:off x="3142184" y="1011115"/>
            <a:ext cx="1071064" cy="15423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A912E7A-F907-6460-911D-8CCB2B870C76}"/>
              </a:ext>
            </a:extLst>
          </p:cNvPr>
          <p:cNvSpPr txBox="1"/>
          <p:nvPr/>
        </p:nvSpPr>
        <p:spPr>
          <a:xfrm>
            <a:off x="6950016" y="2254235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Comic Sans MS" panose="030F0702030302020204" pitchFamily="66" charset="0"/>
              </a:rPr>
              <a:t>scanned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65C24-5ADF-17DD-0C93-4261D8E2BD3F}"/>
              </a:ext>
            </a:extLst>
          </p:cNvPr>
          <p:cNvSpPr txBox="1"/>
          <p:nvPr/>
        </p:nvSpPr>
        <p:spPr>
          <a:xfrm>
            <a:off x="3016317" y="2286216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Comic Sans MS" panose="030F0702030302020204" pitchFamily="66" charset="0"/>
              </a:rPr>
              <a:t>scanned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C8AD3C7-D274-3926-B2BE-7EA1897DD821}"/>
              </a:ext>
            </a:extLst>
          </p:cNvPr>
          <p:cNvSpPr/>
          <p:nvPr/>
        </p:nvSpPr>
        <p:spPr>
          <a:xfrm>
            <a:off x="6785811" y="2672370"/>
            <a:ext cx="1636168" cy="3438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list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AEFAB5-A040-0C0C-9DF7-F56448E030DE}"/>
              </a:ext>
            </a:extLst>
          </p:cNvPr>
          <p:cNvSpPr/>
          <p:nvPr/>
        </p:nvSpPr>
        <p:spPr>
          <a:xfrm>
            <a:off x="2890411" y="2675914"/>
            <a:ext cx="1636168" cy="3438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list</a:t>
            </a:r>
          </a:p>
        </p:txBody>
      </p:sp>
    </p:spTree>
    <p:extLst>
      <p:ext uri="{BB962C8B-B14F-4D97-AF65-F5344CB8AC3E}">
        <p14:creationId xmlns:p14="http://schemas.microsoft.com/office/powerpoint/2010/main" val="42524060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D78EC-04C7-A521-04E2-F204B3B9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245229"/>
            <a:ext cx="10515600" cy="1325563"/>
          </a:xfrm>
        </p:spPr>
        <p:txBody>
          <a:bodyPr/>
          <a:lstStyle/>
          <a:p>
            <a:r>
              <a:rPr lang="en-US" dirty="0"/>
              <a:t>More about </a:t>
            </a:r>
            <a:r>
              <a:rPr lang="en-US" i="1" dirty="0" err="1"/>
              <a:t>scan_folios</a:t>
            </a:r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02521C-D086-A1D2-1932-EDD072744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25C1B2-1B1D-6785-EDE6-66497CBA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8E9582-16C9-55A8-38A4-44AF1748DE39}"/>
              </a:ext>
            </a:extLst>
          </p:cNvPr>
          <p:cNvSpPr/>
          <p:nvPr/>
        </p:nvSpPr>
        <p:spPr>
          <a:xfrm>
            <a:off x="2933701" y="3134572"/>
            <a:ext cx="1273628" cy="707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tier 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83EAB1-8D74-2386-DB3E-36B51A62E75F}"/>
              </a:ext>
            </a:extLst>
          </p:cNvPr>
          <p:cNvSpPr/>
          <p:nvPr/>
        </p:nvSpPr>
        <p:spPr>
          <a:xfrm>
            <a:off x="4207329" y="3134571"/>
            <a:ext cx="1273628" cy="707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tier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AD78A5-80B3-1C51-B78F-62EA4DDD0ABB}"/>
              </a:ext>
            </a:extLst>
          </p:cNvPr>
          <p:cNvSpPr/>
          <p:nvPr/>
        </p:nvSpPr>
        <p:spPr>
          <a:xfrm>
            <a:off x="5426530" y="3134571"/>
            <a:ext cx="1273628" cy="707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tier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81FF22-0137-FE63-229C-6F5C68CB6997}"/>
              </a:ext>
            </a:extLst>
          </p:cNvPr>
          <p:cNvSpPr/>
          <p:nvPr/>
        </p:nvSpPr>
        <p:spPr>
          <a:xfrm>
            <a:off x="6700158" y="3134571"/>
            <a:ext cx="1273628" cy="707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tier 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34DBC9-8CFB-CAAE-2C11-AEE3CAB0E126}"/>
              </a:ext>
            </a:extLst>
          </p:cNvPr>
          <p:cNvSpPr/>
          <p:nvPr/>
        </p:nvSpPr>
        <p:spPr>
          <a:xfrm>
            <a:off x="7973786" y="3134570"/>
            <a:ext cx="1273628" cy="707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tier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93A689-50BF-50E8-67AC-5B5EF9E7829C}"/>
              </a:ext>
            </a:extLst>
          </p:cNvPr>
          <p:cNvSpPr txBox="1"/>
          <p:nvPr/>
        </p:nvSpPr>
        <p:spPr>
          <a:xfrm>
            <a:off x="114300" y="3134570"/>
            <a:ext cx="26068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Type chosen for </a:t>
            </a:r>
            <a:b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eviction (FILE/</a:t>
            </a:r>
            <a:b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ANON)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0D240B-35A2-171D-5B58-8496F60B3C38}"/>
              </a:ext>
            </a:extLst>
          </p:cNvPr>
          <p:cNvSpPr/>
          <p:nvPr/>
        </p:nvSpPr>
        <p:spPr>
          <a:xfrm>
            <a:off x="2933701" y="4574692"/>
            <a:ext cx="1273628" cy="7075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tier 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93EAA6-B339-53D1-683E-808553D393A0}"/>
              </a:ext>
            </a:extLst>
          </p:cNvPr>
          <p:cNvSpPr/>
          <p:nvPr/>
        </p:nvSpPr>
        <p:spPr>
          <a:xfrm>
            <a:off x="4207329" y="4574691"/>
            <a:ext cx="1273628" cy="7075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tier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DA66B-63BF-436D-19F6-4CC2D510522A}"/>
              </a:ext>
            </a:extLst>
          </p:cNvPr>
          <p:cNvSpPr/>
          <p:nvPr/>
        </p:nvSpPr>
        <p:spPr>
          <a:xfrm>
            <a:off x="5426530" y="4574691"/>
            <a:ext cx="1273628" cy="7075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tier 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175E30-A65E-FA31-24A2-C54DE736AE17}"/>
              </a:ext>
            </a:extLst>
          </p:cNvPr>
          <p:cNvSpPr/>
          <p:nvPr/>
        </p:nvSpPr>
        <p:spPr>
          <a:xfrm>
            <a:off x="6700158" y="4574691"/>
            <a:ext cx="1273628" cy="7075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tier 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A4D279-9B1F-3F01-FCD7-CA1700DF840A}"/>
              </a:ext>
            </a:extLst>
          </p:cNvPr>
          <p:cNvSpPr/>
          <p:nvPr/>
        </p:nvSpPr>
        <p:spPr>
          <a:xfrm>
            <a:off x="7973786" y="4574690"/>
            <a:ext cx="1273628" cy="7075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tier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5199FC-F0C2-5819-0DD7-1C30F7F02B4F}"/>
              </a:ext>
            </a:extLst>
          </p:cNvPr>
          <p:cNvSpPr txBox="1"/>
          <p:nvPr/>
        </p:nvSpPr>
        <p:spPr>
          <a:xfrm>
            <a:off x="114300" y="4574690"/>
            <a:ext cx="1888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Other type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F4CA84E-5FE2-6363-FF0C-F3454D65C350}"/>
              </a:ext>
            </a:extLst>
          </p:cNvPr>
          <p:cNvCxnSpPr>
            <a:cxnSpLocks/>
            <a:stCxn id="12" idx="0"/>
            <a:endCxn id="6" idx="2"/>
          </p:cNvCxnSpPr>
          <p:nvPr/>
        </p:nvCxnSpPr>
        <p:spPr>
          <a:xfrm flipV="1">
            <a:off x="3570515" y="3842143"/>
            <a:ext cx="0" cy="7325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3F94C35-AA76-E7BA-A6F9-389FA41E9CA0}"/>
              </a:ext>
            </a:extLst>
          </p:cNvPr>
          <p:cNvCxnSpPr>
            <a:cxnSpLocks/>
            <a:stCxn id="12" idx="0"/>
            <a:endCxn id="7" idx="2"/>
          </p:cNvCxnSpPr>
          <p:nvPr/>
        </p:nvCxnSpPr>
        <p:spPr>
          <a:xfrm flipV="1">
            <a:off x="3570515" y="3842142"/>
            <a:ext cx="1273628" cy="7325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8C24BA7-8154-CA1A-D354-209074AC295C}"/>
              </a:ext>
            </a:extLst>
          </p:cNvPr>
          <p:cNvSpPr/>
          <p:nvPr/>
        </p:nvSpPr>
        <p:spPr>
          <a:xfrm>
            <a:off x="3931591" y="4021527"/>
            <a:ext cx="371398" cy="3133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&gt;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3312391-E76C-68C7-CBAF-3C30E7BC723C}"/>
              </a:ext>
            </a:extLst>
          </p:cNvPr>
          <p:cNvSpPr/>
          <p:nvPr/>
        </p:nvSpPr>
        <p:spPr>
          <a:xfrm>
            <a:off x="3174392" y="4021527"/>
            <a:ext cx="371398" cy="3133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&gt;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55ED09E-ACDA-5AE0-5AF6-B21F5F4E94E7}"/>
              </a:ext>
            </a:extLst>
          </p:cNvPr>
          <p:cNvCxnSpPr>
            <a:cxnSpLocks/>
            <a:stCxn id="12" idx="0"/>
            <a:endCxn id="8" idx="2"/>
          </p:cNvCxnSpPr>
          <p:nvPr/>
        </p:nvCxnSpPr>
        <p:spPr>
          <a:xfrm flipV="1">
            <a:off x="3570515" y="3842142"/>
            <a:ext cx="2492829" cy="7325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B1534A8B-6EF4-60AD-74AE-F4986BE07A95}"/>
              </a:ext>
            </a:extLst>
          </p:cNvPr>
          <p:cNvSpPr/>
          <p:nvPr/>
        </p:nvSpPr>
        <p:spPr>
          <a:xfrm>
            <a:off x="4890639" y="4021527"/>
            <a:ext cx="371398" cy="3133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&gt;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1D5A1FB-F2D4-8E88-D148-30333D02350C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3651846" y="3842142"/>
            <a:ext cx="3685126" cy="7325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5453D121-5CB6-65C9-DEE2-47562A40B984}"/>
              </a:ext>
            </a:extLst>
          </p:cNvPr>
          <p:cNvSpPr/>
          <p:nvPr/>
        </p:nvSpPr>
        <p:spPr>
          <a:xfrm>
            <a:off x="6157390" y="4051730"/>
            <a:ext cx="371398" cy="3133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&lt;</a:t>
            </a: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77B25DB1-9F38-5A68-FB01-B9F60FC92EAD}"/>
              </a:ext>
            </a:extLst>
          </p:cNvPr>
          <p:cNvSpPr/>
          <p:nvPr/>
        </p:nvSpPr>
        <p:spPr>
          <a:xfrm>
            <a:off x="1834244" y="1901083"/>
            <a:ext cx="2841171" cy="707571"/>
          </a:xfrm>
          <a:prstGeom prst="wedgeRoundRectCallout">
            <a:avLst>
              <a:gd name="adj1" fmla="val 726"/>
              <a:gd name="adj2" fmla="val 12576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lower normalized </a:t>
            </a:r>
            <a:r>
              <a:rPr lang="en-US" sz="2400" dirty="0" err="1"/>
              <a:t>refault</a:t>
            </a:r>
            <a:r>
              <a:rPr lang="en-US" sz="2400" dirty="0"/>
              <a:t> rate</a:t>
            </a: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30233D20-CA1C-5EA1-E0C7-F587DDDD7E2C}"/>
              </a:ext>
            </a:extLst>
          </p:cNvPr>
          <p:cNvSpPr/>
          <p:nvPr/>
        </p:nvSpPr>
        <p:spPr>
          <a:xfrm>
            <a:off x="5676904" y="1876742"/>
            <a:ext cx="2977240" cy="1048240"/>
          </a:xfrm>
          <a:prstGeom prst="wedgeRoundRectCallout">
            <a:avLst>
              <a:gd name="adj1" fmla="val 7307"/>
              <a:gd name="adj2" fmla="val 6968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tier at which the tier’s </a:t>
            </a:r>
            <a:r>
              <a:rPr lang="en-US" sz="2400" dirty="0" err="1"/>
              <a:t>refault</a:t>
            </a:r>
            <a:r>
              <a:rPr lang="en-US" sz="2400" dirty="0"/>
              <a:t> rate is higher 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B3AA5F8-83AD-5CD5-243F-2954A10CBB38}"/>
              </a:ext>
            </a:extLst>
          </p:cNvPr>
          <p:cNvSpPr/>
          <p:nvPr/>
        </p:nvSpPr>
        <p:spPr>
          <a:xfrm>
            <a:off x="6596745" y="348343"/>
            <a:ext cx="3298369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Does some additional computation</a:t>
            </a:r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D0FD8F7A-664C-F197-6536-C544B88D1241}"/>
              </a:ext>
            </a:extLst>
          </p:cNvPr>
          <p:cNvSpPr/>
          <p:nvPr/>
        </p:nvSpPr>
        <p:spPr>
          <a:xfrm rot="16200000">
            <a:off x="7803825" y="2825149"/>
            <a:ext cx="365125" cy="252205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C44B9E8E-9394-5266-B91E-91EBD96696DC}"/>
              </a:ext>
            </a:extLst>
          </p:cNvPr>
          <p:cNvSpPr/>
          <p:nvPr/>
        </p:nvSpPr>
        <p:spPr>
          <a:xfrm>
            <a:off x="9726386" y="1752600"/>
            <a:ext cx="2226454" cy="2430343"/>
          </a:xfrm>
          <a:prstGeom prst="wedgeRoundRectCallout">
            <a:avLst>
              <a:gd name="adj1" fmla="val -70214"/>
              <a:gd name="adj2" fmla="val 4268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Increment the generations of folios in these tiers when they are scanned</a:t>
            </a:r>
          </a:p>
        </p:txBody>
      </p:sp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F020DAA9-AB94-27BD-1278-6B7D60E05B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701" y="976470"/>
            <a:ext cx="864371" cy="864371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92BDB3D-30DA-A423-7A7D-830AEB2CD81C}"/>
              </a:ext>
            </a:extLst>
          </p:cNvPr>
          <p:cNvSpPr/>
          <p:nvPr/>
        </p:nvSpPr>
        <p:spPr>
          <a:xfrm>
            <a:off x="1834244" y="5518919"/>
            <a:ext cx="8612123" cy="7516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Even if the generation is </a:t>
            </a:r>
            <a:r>
              <a:rPr lang="en-US" sz="2400" i="1" dirty="0" err="1"/>
              <a:t>min_seq</a:t>
            </a:r>
            <a:r>
              <a:rPr lang="en-US" sz="2400" dirty="0"/>
              <a:t>, if the folio is in a higher tier, give it another chance by incrementing its generation</a:t>
            </a:r>
          </a:p>
        </p:txBody>
      </p:sp>
      <p:pic>
        <p:nvPicPr>
          <p:cNvPr id="45" name="Picture 44" descr="A close up of a device&#10;&#10;Description automatically generated">
            <a:extLst>
              <a:ext uri="{FF2B5EF4-FFF2-40B4-BE49-F238E27FC236}">
                <a16:creationId xmlns:a16="http://schemas.microsoft.com/office/drawing/2014/main" id="{3846B8BE-918E-686D-E70D-CC2E41929F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46529"/>
            <a:ext cx="1266242" cy="126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0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83A10-C19C-5E60-8BAC-2588D6BF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28" y="365124"/>
            <a:ext cx="10515600" cy="1325563"/>
          </a:xfrm>
        </p:spPr>
        <p:txBody>
          <a:bodyPr/>
          <a:lstStyle/>
          <a:p>
            <a:r>
              <a:rPr lang="en-US" i="1" err="1"/>
              <a:t>evict_folios</a:t>
            </a:r>
            <a:r>
              <a:rPr lang="en-US" i="1"/>
              <a:t> </a:t>
            </a:r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 i="1" err="1">
                <a:sym typeface="Wingdings" panose="05000000000000000000" pitchFamily="2" charset="2"/>
              </a:rPr>
              <a:t>shrink_folio_list</a:t>
            </a:r>
            <a:endParaRPr lang="en-US" i="1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849D1AD-6D78-C141-8289-9C65E4244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9218" y="889396"/>
            <a:ext cx="2233953" cy="223395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FE843-F594-D5A9-FBD2-4BBA1CB82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814B6-23C9-3762-24A2-2177B2E8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73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17DB058-E077-7EAC-3D37-B0FD48EDF8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2" y="608806"/>
            <a:ext cx="838200" cy="8382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CFB4D6E-195E-ABC8-2B5E-0CA3717BB45B}"/>
              </a:ext>
            </a:extLst>
          </p:cNvPr>
          <p:cNvSpPr/>
          <p:nvPr/>
        </p:nvSpPr>
        <p:spPr>
          <a:xfrm>
            <a:off x="2285999" y="1628774"/>
            <a:ext cx="6879772" cy="6932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We have a list of folios that can possibly be evicted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B4F0DF-7767-D0EA-D05D-855BFBB73001}"/>
              </a:ext>
            </a:extLst>
          </p:cNvPr>
          <p:cNvSpPr txBox="1"/>
          <p:nvPr/>
        </p:nvSpPr>
        <p:spPr>
          <a:xfrm>
            <a:off x="551320" y="2912757"/>
            <a:ext cx="106718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/>
              <a:t>Perform basic </a:t>
            </a:r>
            <a:r>
              <a:rPr lang="en-US" sz="2400">
                <a:solidFill>
                  <a:srgbClr val="C00000"/>
                </a:solidFill>
              </a:rPr>
              <a:t>bookkeeping</a:t>
            </a:r>
            <a:r>
              <a:rPr lang="en-US" sz="2400"/>
              <a:t>. Take the number of </a:t>
            </a:r>
            <a:r>
              <a:rPr lang="en-US" sz="2400">
                <a:solidFill>
                  <a:srgbClr val="FF0000"/>
                </a:solidFill>
              </a:rPr>
              <a:t>reclaimed</a:t>
            </a:r>
            <a:r>
              <a:rPr lang="en-US" sz="2400"/>
              <a:t> pages into account.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solidFill>
                  <a:srgbClr val="00B050"/>
                </a:solidFill>
              </a:rPr>
              <a:t>Folios</a:t>
            </a:r>
            <a:r>
              <a:rPr lang="en-US" sz="2400"/>
              <a:t> that are in the process of being written back may </a:t>
            </a:r>
            <a:r>
              <a:rPr lang="en-US" sz="2400">
                <a:solidFill>
                  <a:srgbClr val="7030A0"/>
                </a:solidFill>
              </a:rPr>
              <a:t>stall</a:t>
            </a:r>
            <a:r>
              <a:rPr lang="en-US" sz="2400"/>
              <a:t> this process. </a:t>
            </a:r>
            <a:r>
              <a:rPr lang="en-US" sz="2400">
                <a:solidFill>
                  <a:srgbClr val="7030A0"/>
                </a:solidFill>
              </a:rPr>
              <a:t>Wait</a:t>
            </a:r>
            <a:r>
              <a:rPr lang="en-US" sz="240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 Given a </a:t>
            </a:r>
            <a:r>
              <a:rPr lang="en-US" sz="2400">
                <a:solidFill>
                  <a:srgbClr val="00B050"/>
                </a:solidFill>
              </a:rPr>
              <a:t>folio</a:t>
            </a:r>
            <a:r>
              <a:rPr lang="en-US" sz="2400"/>
              <a:t> that needs to be </a:t>
            </a:r>
            <a:r>
              <a:rPr lang="en-US" sz="2400">
                <a:solidFill>
                  <a:srgbClr val="0070C0"/>
                </a:solidFill>
              </a:rPr>
              <a:t>evicted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400"/>
              <a:t>Look around </a:t>
            </a:r>
            <a:r>
              <a:rPr lang="en-US" sz="2400">
                <a:solidFill>
                  <a:srgbClr val="00B050"/>
                </a:solidFill>
              </a:rPr>
              <a:t>nearby</a:t>
            </a:r>
            <a:r>
              <a:rPr lang="en-US" sz="2400"/>
              <a:t> addresses: </a:t>
            </a:r>
            <a:r>
              <a:rPr lang="en-US" sz="2400" i="1" err="1"/>
              <a:t>lru_gen_look_around</a:t>
            </a:r>
            <a:r>
              <a:rPr lang="en-US" sz="2400"/>
              <a:t> 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400"/>
              <a:t>Mark a few </a:t>
            </a:r>
            <a:r>
              <a:rPr lang="en-US" sz="2400">
                <a:solidFill>
                  <a:srgbClr val="FF0000"/>
                </a:solidFill>
              </a:rPr>
              <a:t>old</a:t>
            </a:r>
            <a:r>
              <a:rPr lang="en-US" sz="2400"/>
              <a:t> (clear the </a:t>
            </a:r>
            <a:r>
              <a:rPr lang="en-US" sz="2400">
                <a:solidFill>
                  <a:srgbClr val="0070C0"/>
                </a:solidFill>
              </a:rPr>
              <a:t>access</a:t>
            </a:r>
            <a:r>
              <a:rPr lang="en-US" sz="2400"/>
              <a:t> bit)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400"/>
              <a:t>Note down </a:t>
            </a:r>
            <a:r>
              <a:rPr lang="en-US" sz="2400">
                <a:solidFill>
                  <a:srgbClr val="7030A0"/>
                </a:solidFill>
              </a:rPr>
              <a:t>PMD</a:t>
            </a:r>
            <a:r>
              <a:rPr lang="en-US" sz="2400"/>
              <a:t> entries that point to primarily </a:t>
            </a:r>
            <a:r>
              <a:rPr lang="en-US" sz="2400">
                <a:solidFill>
                  <a:srgbClr val="FF0000"/>
                </a:solidFill>
              </a:rPr>
              <a:t>young</a:t>
            </a:r>
            <a:r>
              <a:rPr lang="en-US" sz="2400"/>
              <a:t> (recently accessed) pages (in the Bloom filter)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Split </a:t>
            </a:r>
            <a:r>
              <a:rPr lang="en-US" sz="2400">
                <a:solidFill>
                  <a:schemeClr val="accent2">
                    <a:lumMod val="75000"/>
                  </a:schemeClr>
                </a:solidFill>
              </a:rPr>
              <a:t>large</a:t>
            </a:r>
            <a:r>
              <a:rPr lang="en-US" sz="2400"/>
              <a:t> folios into smaller folios (for </a:t>
            </a:r>
            <a:r>
              <a:rPr lang="en-US" sz="2400">
                <a:solidFill>
                  <a:srgbClr val="0070C0"/>
                </a:solidFill>
              </a:rPr>
              <a:t>performance</a:t>
            </a:r>
            <a:r>
              <a:rPr lang="en-US" sz="2400"/>
              <a:t> reasons)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>
                <a:solidFill>
                  <a:srgbClr val="00B050"/>
                </a:solidFill>
              </a:rPr>
              <a:t>Free</a:t>
            </a:r>
            <a:r>
              <a:rPr lang="en-US" sz="2400"/>
              <a:t> buffers, </a:t>
            </a:r>
            <a:r>
              <a:rPr lang="en-US" sz="2400">
                <a:solidFill>
                  <a:srgbClr val="0070C0"/>
                </a:solidFill>
              </a:rPr>
              <a:t>flush</a:t>
            </a:r>
            <a:r>
              <a:rPr lang="en-US" sz="2400"/>
              <a:t> the corresponding entries from the </a:t>
            </a:r>
            <a:r>
              <a:rPr lang="en-US" sz="2400">
                <a:solidFill>
                  <a:srgbClr val="FF0000"/>
                </a:solidFill>
              </a:rPr>
              <a:t>TLB</a:t>
            </a:r>
            <a:r>
              <a:rPr lang="en-US" sz="2400"/>
              <a:t>, </a:t>
            </a:r>
            <a:r>
              <a:rPr lang="en-US" sz="2400">
                <a:solidFill>
                  <a:srgbClr val="C00000"/>
                </a:solidFill>
              </a:rPr>
              <a:t>write back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154E373-33F5-626B-A24F-1A4593039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8222159" y="3998558"/>
            <a:ext cx="776880" cy="7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552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399D1D-D3F8-8EEA-EF1B-E48CF0429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3" y="3694114"/>
            <a:ext cx="1333173" cy="1333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3BCBDF-2136-F893-B766-9283AACA0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23" y="136525"/>
            <a:ext cx="10515600" cy="1325563"/>
          </a:xfrm>
        </p:spPr>
        <p:txBody>
          <a:bodyPr/>
          <a:lstStyle/>
          <a:p>
            <a:r>
              <a:rPr lang="en-US" b="1" i="1" err="1">
                <a:solidFill>
                  <a:srgbClr val="00B050"/>
                </a:solidFill>
              </a:rPr>
              <a:t>lru_gen_look_around</a:t>
            </a:r>
            <a:r>
              <a:rPr lang="en-US" i="1"/>
              <a:t>: </a:t>
            </a:r>
            <a:r>
              <a:rPr lang="en-US" i="1">
                <a:solidFill>
                  <a:srgbClr val="7030A0"/>
                </a:solidFill>
              </a:rPr>
              <a:t>main input</a:t>
            </a:r>
            <a:r>
              <a:rPr lang="en-US" i="1"/>
              <a:t> </a:t>
            </a:r>
            <a:r>
              <a:rPr lang="en-US" i="1" err="1"/>
              <a:t>vm_area</a:t>
            </a:r>
            <a:endParaRPr lang="en-US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5DB6F-07B7-871D-7057-90BA9B90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770" y="14620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Consider the </a:t>
            </a:r>
            <a:r>
              <a:rPr lang="en-US">
                <a:solidFill>
                  <a:srgbClr val="FF0000"/>
                </a:solidFill>
              </a:rPr>
              <a:t>memory</a:t>
            </a:r>
            <a:r>
              <a:rPr lang="en-US"/>
              <a:t> space that is mapped by one entry in the </a:t>
            </a:r>
            <a:r>
              <a:rPr lang="en-US">
                <a:solidFill>
                  <a:srgbClr val="0070C0"/>
                </a:solidFill>
              </a:rPr>
              <a:t>PMD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Further limit the </a:t>
            </a:r>
            <a:r>
              <a:rPr lang="en-US">
                <a:solidFill>
                  <a:srgbClr val="0070C0"/>
                </a:solidFill>
              </a:rPr>
              <a:t>size</a:t>
            </a:r>
            <a:r>
              <a:rPr lang="en-US"/>
              <a:t> of the considered </a:t>
            </a:r>
            <a:r>
              <a:rPr lang="en-US">
                <a:solidFill>
                  <a:srgbClr val="C00000"/>
                </a:solidFill>
              </a:rPr>
              <a:t>region</a:t>
            </a:r>
            <a:r>
              <a:rPr lang="en-US"/>
              <a:t> to 64 pages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Iterate through all the </a:t>
            </a:r>
            <a:r>
              <a:rPr lang="en-US">
                <a:solidFill>
                  <a:srgbClr val="00B050"/>
                </a:solidFill>
              </a:rPr>
              <a:t>pages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/>
              <a:t>If it is an </a:t>
            </a:r>
            <a:r>
              <a:rPr lang="en-US">
                <a:solidFill>
                  <a:srgbClr val="FF0000"/>
                </a:solidFill>
              </a:rPr>
              <a:t>old</a:t>
            </a:r>
            <a:r>
              <a:rPr lang="en-US"/>
              <a:t> page (not recently accessed) continue.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/>
              <a:t>Get the </a:t>
            </a:r>
            <a:r>
              <a:rPr lang="en-US">
                <a:solidFill>
                  <a:srgbClr val="00B050"/>
                </a:solidFill>
              </a:rPr>
              <a:t>folio</a:t>
            </a:r>
            <a:r>
              <a:rPr lang="en-US"/>
              <a:t> associated with the </a:t>
            </a:r>
            <a:r>
              <a:rPr lang="en-US">
                <a:solidFill>
                  <a:srgbClr val="0070C0"/>
                </a:solidFill>
              </a:rPr>
              <a:t>page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/>
              <a:t>Mark the page </a:t>
            </a:r>
            <a:r>
              <a:rPr lang="en-US">
                <a:solidFill>
                  <a:srgbClr val="C00000"/>
                </a:solidFill>
              </a:rPr>
              <a:t>old</a:t>
            </a:r>
            <a:r>
              <a:rPr lang="en-US"/>
              <a:t> (</a:t>
            </a:r>
            <a:r>
              <a:rPr lang="en-US">
                <a:solidFill>
                  <a:srgbClr val="00B050"/>
                </a:solidFill>
              </a:rPr>
              <a:t>clear</a:t>
            </a:r>
            <a:r>
              <a:rPr lang="en-US"/>
              <a:t> its access bit)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/>
              <a:t>If the folio’s generation ≠ </a:t>
            </a:r>
            <a:r>
              <a:rPr lang="en-US" err="1"/>
              <a:t>max_seq</a:t>
            </a:r>
            <a:r>
              <a:rPr lang="en-US"/>
              <a:t>, </a:t>
            </a:r>
            <a:r>
              <a:rPr lang="en-US">
                <a:solidFill>
                  <a:srgbClr val="FF0000"/>
                </a:solidFill>
              </a:rPr>
              <a:t>record</a:t>
            </a:r>
            <a:r>
              <a:rPr lang="en-US"/>
              <a:t> the page number in a bitmap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If the </a:t>
            </a:r>
            <a:r>
              <a:rPr lang="en-US">
                <a:solidFill>
                  <a:srgbClr val="00B050"/>
                </a:solidFill>
              </a:rPr>
              <a:t>number</a:t>
            </a:r>
            <a:r>
              <a:rPr lang="en-US"/>
              <a:t> of </a:t>
            </a:r>
            <a:r>
              <a:rPr lang="en-US">
                <a:solidFill>
                  <a:srgbClr val="FF0000"/>
                </a:solidFill>
              </a:rPr>
              <a:t>young</a:t>
            </a:r>
            <a:r>
              <a:rPr lang="en-US"/>
              <a:t> pages is more than a certain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threshold</a:t>
            </a:r>
            <a:r>
              <a:rPr lang="en-US"/>
              <a:t> record the PMD number in the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Bloom filter </a:t>
            </a:r>
            <a:r>
              <a:rPr lang="en-US">
                <a:solidFill>
                  <a:srgbClr val="0070C0"/>
                </a:solidFill>
              </a:rPr>
              <a:t>(makes page walking more efficient)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Set the </a:t>
            </a:r>
            <a:r>
              <a:rPr lang="en-US">
                <a:solidFill>
                  <a:srgbClr val="0070C0"/>
                </a:solidFill>
              </a:rPr>
              <a:t>folios</a:t>
            </a:r>
            <a:r>
              <a:rPr lang="en-US"/>
              <a:t> of the </a:t>
            </a:r>
            <a:r>
              <a:rPr lang="en-US">
                <a:solidFill>
                  <a:srgbClr val="00B050"/>
                </a:solidFill>
              </a:rPr>
              <a:t>pages</a:t>
            </a:r>
            <a:r>
              <a:rPr lang="en-US"/>
              <a:t> (</a:t>
            </a:r>
            <a:r>
              <a:rPr lang="en-US">
                <a:solidFill>
                  <a:srgbClr val="FF0000"/>
                </a:solidFill>
              </a:rPr>
              <a:t>recorded</a:t>
            </a:r>
            <a:r>
              <a:rPr lang="en-US"/>
              <a:t> in the bitmap) to the latest generation (</a:t>
            </a:r>
            <a:r>
              <a:rPr lang="en-US" err="1">
                <a:solidFill>
                  <a:srgbClr val="FF0000"/>
                </a:solidFill>
              </a:rPr>
              <a:t>max_seq</a:t>
            </a:r>
            <a:r>
              <a:rPr lang="en-US"/>
              <a:t>) and do the rest of the </a:t>
            </a:r>
            <a:r>
              <a:rPr lang="en-US">
                <a:solidFill>
                  <a:srgbClr val="00B050"/>
                </a:solidFill>
              </a:rPr>
              <a:t>bookkeeping</a:t>
            </a:r>
            <a:r>
              <a:rPr lang="en-US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9E564E-966B-3D9F-48E9-4FC2D27D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900C02-13BB-FD65-D585-99D602EB5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599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0CAAE-588E-2CA6-BEB3-C87C699AD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19" y="694190"/>
            <a:ext cx="11123611" cy="1325563"/>
          </a:xfrm>
        </p:spPr>
        <p:txBody>
          <a:bodyPr/>
          <a:lstStyle/>
          <a:p>
            <a:r>
              <a:rPr lang="en-US"/>
              <a:t>How do we use the Bloom filter (subsequently)?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5C7923-D6F8-503D-15A3-77DAA370B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9C56C3-F837-DBFE-DFC2-1CF54B87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75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D4DF49C-BCC2-8F5D-DCA1-80410A8B8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40" y="1081868"/>
            <a:ext cx="550208" cy="5502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4B80D1F-1EEF-45D4-9621-A7F0DD3C6FBF}"/>
              </a:ext>
            </a:extLst>
          </p:cNvPr>
          <p:cNvSpPr/>
          <p:nvPr/>
        </p:nvSpPr>
        <p:spPr>
          <a:xfrm>
            <a:off x="1468916" y="2416627"/>
            <a:ext cx="9645398" cy="37773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n-US" sz="2400" i="1" err="1">
                <a:solidFill>
                  <a:srgbClr val="0070C0"/>
                </a:solidFill>
              </a:rPr>
              <a:t>kswapd</a:t>
            </a:r>
            <a:r>
              <a:rPr lang="en-US" sz="2400"/>
              <a:t>, sequential write commands, and page allocation modules try to </a:t>
            </a:r>
            <a:r>
              <a:rPr lang="en-US" sz="2400">
                <a:solidFill>
                  <a:srgbClr val="FF0000"/>
                </a:solidFill>
              </a:rPr>
              <a:t>age</a:t>
            </a:r>
            <a:r>
              <a:rPr lang="en-US" sz="2400"/>
              <a:t> and </a:t>
            </a:r>
            <a:r>
              <a:rPr lang="en-US" sz="2400">
                <a:solidFill>
                  <a:srgbClr val="7030A0"/>
                </a:solidFill>
              </a:rPr>
              <a:t>evict</a:t>
            </a:r>
            <a:r>
              <a:rPr lang="en-US" sz="2400"/>
              <a:t> pages. </a:t>
            </a:r>
          </a:p>
          <a:p>
            <a:pPr marL="457200" indent="-457200">
              <a:buAutoNum type="arabicPeriod"/>
            </a:pPr>
            <a:r>
              <a:rPr lang="en-US" sz="2400"/>
              <a:t>They call the function </a:t>
            </a:r>
            <a:r>
              <a:rPr lang="en-US" sz="2400" i="1" err="1"/>
              <a:t>walk_mm</a:t>
            </a:r>
            <a:r>
              <a:rPr lang="en-US" sz="2400" i="1"/>
              <a:t>() </a:t>
            </a:r>
            <a:r>
              <a:rPr lang="en-US" sz="2400"/>
              <a:t>that walks the page table and marks </a:t>
            </a:r>
            <a:r>
              <a:rPr lang="en-US" sz="2400">
                <a:solidFill>
                  <a:srgbClr val="FF0000"/>
                </a:solidFill>
              </a:rPr>
              <a:t>young (accessed)</a:t>
            </a:r>
            <a:r>
              <a:rPr lang="en-US" sz="2400"/>
              <a:t> entries as </a:t>
            </a:r>
            <a:r>
              <a:rPr lang="en-US" sz="2400">
                <a:solidFill>
                  <a:srgbClr val="00B050"/>
                </a:solidFill>
              </a:rPr>
              <a:t>old (</a:t>
            </a:r>
            <a:r>
              <a:rPr lang="en-US" sz="2400" err="1">
                <a:solidFill>
                  <a:srgbClr val="00B050"/>
                </a:solidFill>
              </a:rPr>
              <a:t>unaccessed</a:t>
            </a:r>
            <a:r>
              <a:rPr lang="en-US" sz="2400">
                <a:solidFill>
                  <a:srgbClr val="00B050"/>
                </a:solidFill>
              </a:rPr>
              <a:t>), </a:t>
            </a:r>
            <a:r>
              <a:rPr lang="en-US" sz="2400">
                <a:solidFill>
                  <a:schemeClr val="tx1"/>
                </a:solidFill>
              </a:rPr>
              <a:t>as well as updates the </a:t>
            </a:r>
            <a:r>
              <a:rPr lang="en-US" sz="2400">
                <a:solidFill>
                  <a:srgbClr val="C00000"/>
                </a:solidFill>
              </a:rPr>
              <a:t>generation</a:t>
            </a:r>
            <a:r>
              <a:rPr lang="en-US" sz="2400">
                <a:solidFill>
                  <a:schemeClr val="tx1"/>
                </a:solidFill>
              </a:rPr>
              <a:t> of young entries. </a:t>
            </a:r>
          </a:p>
          <a:p>
            <a:pPr marL="457200" indent="-457200">
              <a:buAutoNum type="arabicPeriod"/>
            </a:pPr>
            <a:r>
              <a:rPr lang="en-US" sz="2400">
                <a:solidFill>
                  <a:schemeClr val="tx1"/>
                </a:solidFill>
              </a:rPr>
              <a:t>Entries that are already old are </a:t>
            </a:r>
            <a:r>
              <a:rPr lang="en-US" sz="2400">
                <a:solidFill>
                  <a:srgbClr val="0070C0"/>
                </a:solidFill>
              </a:rPr>
              <a:t>skipped</a:t>
            </a:r>
            <a:r>
              <a:rPr lang="en-US" sz="2400">
                <a:solidFill>
                  <a:schemeClr val="tx1"/>
                </a:solidFill>
              </a:rPr>
              <a:t>. </a:t>
            </a:r>
          </a:p>
          <a:p>
            <a:pPr marL="457200" indent="-457200">
              <a:buAutoNum type="arabicPeriod"/>
            </a:pPr>
            <a:r>
              <a:rPr lang="en-US" sz="2400">
                <a:solidFill>
                  <a:schemeClr val="tx1"/>
                </a:solidFill>
              </a:rPr>
              <a:t>While walking the PMD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tables</a:t>
            </a:r>
            <a:r>
              <a:rPr lang="en-US" sz="2400">
                <a:solidFill>
                  <a:schemeClr val="tx1"/>
                </a:solidFill>
              </a:rPr>
              <a:t>, test if the PMD address is in the </a:t>
            </a:r>
            <a:r>
              <a:rPr lang="en-US" sz="2400">
                <a:solidFill>
                  <a:srgbClr val="FF0000"/>
                </a:solidFill>
              </a:rPr>
              <a:t>Bloom</a:t>
            </a:r>
            <a:r>
              <a:rPr lang="en-US" sz="2400">
                <a:solidFill>
                  <a:schemeClr val="tx1"/>
                </a:solidFill>
              </a:rPr>
              <a:t> filter. If it is not there, then the </a:t>
            </a:r>
            <a:r>
              <a:rPr lang="en-US" sz="2400">
                <a:solidFill>
                  <a:srgbClr val="7030A0"/>
                </a:solidFill>
              </a:rPr>
              <a:t>PMD</a:t>
            </a:r>
            <a:r>
              <a:rPr lang="en-US" sz="2400">
                <a:solidFill>
                  <a:schemeClr val="tx1"/>
                </a:solidFill>
              </a:rPr>
              <a:t> range is most likely </a:t>
            </a:r>
            <a:r>
              <a:rPr lang="en-US" sz="2400">
                <a:solidFill>
                  <a:srgbClr val="FF0000"/>
                </a:solidFill>
              </a:rPr>
              <a:t>old</a:t>
            </a:r>
            <a:r>
              <a:rPr lang="en-US" sz="2400">
                <a:solidFill>
                  <a:schemeClr val="tx1"/>
                </a:solidFill>
              </a:rPr>
              <a:t> and should be </a:t>
            </a:r>
            <a:r>
              <a:rPr lang="en-US" sz="2400">
                <a:solidFill>
                  <a:srgbClr val="0070C0"/>
                </a:solidFill>
              </a:rPr>
              <a:t>skipped</a:t>
            </a:r>
            <a:r>
              <a:rPr lang="en-US" sz="2400">
                <a:solidFill>
                  <a:schemeClr val="tx1"/>
                </a:solidFill>
              </a:rPr>
              <a:t>. Improves </a:t>
            </a:r>
            <a:r>
              <a:rPr lang="en-US" sz="2400">
                <a:solidFill>
                  <a:srgbClr val="00B050"/>
                </a:solidFill>
              </a:rPr>
              <a:t>performance</a:t>
            </a:r>
            <a:r>
              <a:rPr lang="en-US" sz="240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AutoNum type="arabicPeriod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5208028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55EF-6394-86B2-D81E-222576ED3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>
                <a:solidFill>
                  <a:srgbClr val="0070C0"/>
                </a:solidFill>
              </a:rPr>
              <a:t>Miscellaneous</a:t>
            </a:r>
            <a:r>
              <a:rPr lang="en-IN"/>
              <a:t> Topics: Thrashing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A2273-D58E-DCD8-6E39-FDD0C3F4B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9100"/>
            <a:ext cx="11085576" cy="3017654"/>
          </a:xfrm>
        </p:spPr>
        <p:txBody>
          <a:bodyPr>
            <a:normAutofit/>
          </a:bodyPr>
          <a:lstStyle/>
          <a:p>
            <a:r>
              <a:rPr lang="en-IN"/>
              <a:t>There is a need to keep the </a:t>
            </a:r>
            <a:r>
              <a:rPr lang="en-IN">
                <a:solidFill>
                  <a:srgbClr val="0070C0"/>
                </a:solidFill>
              </a:rPr>
              <a:t>working</a:t>
            </a:r>
            <a:r>
              <a:rPr lang="en-IN"/>
              <a:t> set in memory</a:t>
            </a:r>
          </a:p>
          <a:p>
            <a:r>
              <a:rPr lang="en-IN"/>
              <a:t>Don’t </a:t>
            </a:r>
            <a:r>
              <a:rPr lang="en-IN">
                <a:solidFill>
                  <a:srgbClr val="00B050"/>
                </a:solidFill>
              </a:rPr>
              <a:t>evict</a:t>
            </a:r>
            <a:r>
              <a:rPr lang="en-IN"/>
              <a:t> a page that is less than </a:t>
            </a:r>
            <a:r>
              <a:rPr lang="en-IN" i="1"/>
              <a:t>N </a:t>
            </a:r>
            <a:r>
              <a:rPr lang="en-IN" err="1"/>
              <a:t>ms</a:t>
            </a:r>
            <a:r>
              <a:rPr lang="en-IN"/>
              <a:t> </a:t>
            </a:r>
            <a:r>
              <a:rPr lang="en-IN">
                <a:solidFill>
                  <a:srgbClr val="C00000"/>
                </a:solidFill>
              </a:rPr>
              <a:t>old</a:t>
            </a:r>
            <a:r>
              <a:rPr lang="en-IN"/>
              <a:t> in </a:t>
            </a:r>
            <a:r>
              <a:rPr lang="en-IN">
                <a:solidFill>
                  <a:srgbClr val="FF0000"/>
                </a:solidFill>
              </a:rPr>
              <a:t>memory</a:t>
            </a:r>
          </a:p>
          <a:p>
            <a:r>
              <a:rPr lang="en-IN"/>
              <a:t>N = 1000 is practically a </a:t>
            </a:r>
            <a:r>
              <a:rPr lang="en-IN">
                <a:solidFill>
                  <a:srgbClr val="C00000"/>
                </a:solidFill>
              </a:rPr>
              <a:t>good value </a:t>
            </a:r>
            <a:r>
              <a:rPr lang="en-IN"/>
              <a:t>for GUI-based applications</a:t>
            </a:r>
          </a:p>
          <a:p>
            <a:r>
              <a:rPr lang="en-IN"/>
              <a:t>If the working set cannot be </a:t>
            </a:r>
            <a:r>
              <a:rPr lang="en-IN">
                <a:solidFill>
                  <a:srgbClr val="7030A0"/>
                </a:solidFill>
              </a:rPr>
              <a:t>maintained</a:t>
            </a:r>
            <a:r>
              <a:rPr lang="en-IN"/>
              <a:t> in memory</a:t>
            </a:r>
          </a:p>
          <a:p>
            <a:pPr lvl="1"/>
            <a:r>
              <a:rPr lang="en-IN"/>
              <a:t>The </a:t>
            </a:r>
            <a:r>
              <a:rPr lang="en-IN">
                <a:solidFill>
                  <a:srgbClr val="C00000"/>
                </a:solidFill>
              </a:rPr>
              <a:t>OOM</a:t>
            </a:r>
            <a:r>
              <a:rPr lang="en-IN"/>
              <a:t> killer (out-of-memory) comes into action and </a:t>
            </a:r>
            <a:r>
              <a:rPr lang="en-IN">
                <a:solidFill>
                  <a:srgbClr val="FF0000"/>
                </a:solidFill>
              </a:rPr>
              <a:t>terminates</a:t>
            </a:r>
            <a:r>
              <a:rPr lang="en-IN"/>
              <a:t> applications</a:t>
            </a:r>
          </a:p>
          <a:p>
            <a:r>
              <a:rPr lang="en-IN"/>
              <a:t>The </a:t>
            </a:r>
            <a:r>
              <a:rPr lang="en-IN" err="1">
                <a:solidFill>
                  <a:srgbClr val="0070C0"/>
                </a:solidFill>
              </a:rPr>
              <a:t>behavior</a:t>
            </a:r>
            <a:r>
              <a:rPr lang="en-IN"/>
              <a:t> is configurable (</a:t>
            </a:r>
            <a:r>
              <a:rPr lang="en-IN">
                <a:solidFill>
                  <a:srgbClr val="C00000"/>
                </a:solidFill>
              </a:rPr>
              <a:t>hyperparameters</a:t>
            </a:r>
            <a:r>
              <a:rPr lang="en-IN"/>
              <a:t>)</a:t>
            </a:r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76EBC-F629-2D08-F17B-A52878D90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47D15-3621-2BBD-2748-F3303FC1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8805C8D-0153-2E17-11A9-43D86DA29C64}"/>
              </a:ext>
            </a:extLst>
          </p:cNvPr>
          <p:cNvSpPr/>
          <p:nvPr/>
        </p:nvSpPr>
        <p:spPr>
          <a:xfrm>
            <a:off x="4302491" y="4852970"/>
            <a:ext cx="2387066" cy="452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MAX_NR_GENS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875381-AF8A-CBB7-3E95-3A916083536A}"/>
              </a:ext>
            </a:extLst>
          </p:cNvPr>
          <p:cNvSpPr/>
          <p:nvPr/>
        </p:nvSpPr>
        <p:spPr>
          <a:xfrm>
            <a:off x="1422933" y="4852970"/>
            <a:ext cx="2387066" cy="452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MIN_NR_GENS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89CE64-6AA7-A877-8297-1A1F0770E415}"/>
              </a:ext>
            </a:extLst>
          </p:cNvPr>
          <p:cNvSpPr/>
          <p:nvPr/>
        </p:nvSpPr>
        <p:spPr>
          <a:xfrm>
            <a:off x="7219989" y="4852970"/>
            <a:ext cx="2387066" cy="452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i="1" err="1"/>
              <a:t>swappiness</a:t>
            </a:r>
            <a:endParaRPr lang="en-IN" sz="2400" i="1"/>
          </a:p>
        </p:txBody>
      </p:sp>
    </p:spTree>
    <p:extLst>
      <p:ext uri="{BB962C8B-B14F-4D97-AF65-F5344CB8AC3E}">
        <p14:creationId xmlns:p14="http://schemas.microsoft.com/office/powerpoint/2010/main" val="207118869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 of this Chapter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/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6716486" y="1987778"/>
            <a:ext cx="18941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F4AF79-3831-898A-60E2-2A9A7F2A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6472-D75D-7BDD-CF5F-8BF36EDE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117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E3D21-3185-ADC5-9469-DB4744DEF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Buddy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2A9BB-A114-2176-6D56-04D8DFD37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13687"/>
          </a:xfrm>
        </p:spPr>
        <p:txBody>
          <a:bodyPr>
            <a:normAutofit/>
          </a:bodyPr>
          <a:lstStyle/>
          <a:p>
            <a:r>
              <a:rPr lang="en-US" sz="2400"/>
              <a:t>To manage the physical memory, the </a:t>
            </a:r>
            <a:r>
              <a:rPr lang="en-US" sz="2400">
                <a:solidFill>
                  <a:srgbClr val="00B050"/>
                </a:solidFill>
              </a:rPr>
              <a:t>buddy</a:t>
            </a:r>
            <a:r>
              <a:rPr lang="en-US" sz="2400"/>
              <a:t> </a:t>
            </a:r>
            <a:r>
              <a:rPr lang="en-US" sz="2400">
                <a:solidFill>
                  <a:srgbClr val="7030A0"/>
                </a:solidFill>
              </a:rPr>
              <a:t>allocation</a:t>
            </a:r>
            <a:r>
              <a:rPr lang="en-US" sz="2400"/>
              <a:t> technique is used in the kernel</a:t>
            </a:r>
          </a:p>
          <a:p>
            <a:r>
              <a:rPr lang="en-US" sz="2400"/>
              <a:t>It can provide </a:t>
            </a:r>
            <a:r>
              <a:rPr lang="en-US" sz="2400">
                <a:solidFill>
                  <a:srgbClr val="0070C0"/>
                </a:solidFill>
              </a:rPr>
              <a:t>physical memory</a:t>
            </a:r>
            <a:r>
              <a:rPr lang="en-US" sz="2400"/>
              <a:t> chunks of arbitrary sizes to </a:t>
            </a:r>
            <a:r>
              <a:rPr lang="en-US" sz="2400">
                <a:solidFill>
                  <a:srgbClr val="00B050"/>
                </a:solidFill>
              </a:rPr>
              <a:t>processes</a:t>
            </a:r>
          </a:p>
          <a:p>
            <a:r>
              <a:rPr lang="en-US" sz="2400"/>
              <a:t>It now has more </a:t>
            </a:r>
            <a:r>
              <a:rPr lang="en-US" sz="2400">
                <a:solidFill>
                  <a:srgbClr val="FF0000"/>
                </a:solidFill>
              </a:rPr>
              <a:t>relevance</a:t>
            </a:r>
            <a:r>
              <a:rPr lang="en-US" sz="2400"/>
              <a:t> given the prevalence of </a:t>
            </a:r>
            <a:r>
              <a:rPr lang="en-US" sz="2400">
                <a:solidFill>
                  <a:schemeClr val="accent2">
                    <a:lumMod val="75000"/>
                  </a:schemeClr>
                </a:solidFill>
              </a:rPr>
              <a:t>folios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A48BF-1E48-0986-64E4-5FC00FA3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1918A-4875-53C1-88F6-719C1C02C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A0B68A-4C19-06A4-BA05-8C65B4A5E3CD}"/>
              </a:ext>
            </a:extLst>
          </p:cNvPr>
          <p:cNvSpPr/>
          <p:nvPr/>
        </p:nvSpPr>
        <p:spPr>
          <a:xfrm>
            <a:off x="5001768" y="3774249"/>
            <a:ext cx="1792224" cy="365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128 KB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C803EF0-2810-9EC3-00C2-AADB798A14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13" y="4306099"/>
            <a:ext cx="505359" cy="505359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774E9C6-44AA-0265-839C-E14A592FE8F9}"/>
              </a:ext>
            </a:extLst>
          </p:cNvPr>
          <p:cNvSpPr/>
          <p:nvPr/>
        </p:nvSpPr>
        <p:spPr>
          <a:xfrm>
            <a:off x="7525512" y="3639312"/>
            <a:ext cx="2980944" cy="502920"/>
          </a:xfrm>
          <a:prstGeom prst="wedgeRoundRectCallout">
            <a:avLst>
              <a:gd name="adj1" fmla="val -65925"/>
              <a:gd name="adj2" fmla="val 206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Total memory size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4ED45E-F753-3232-0567-C8D3880F530D}"/>
              </a:ext>
            </a:extLst>
          </p:cNvPr>
          <p:cNvSpPr txBox="1"/>
          <p:nvPr/>
        </p:nvSpPr>
        <p:spPr>
          <a:xfrm>
            <a:off x="2176272" y="4325335"/>
            <a:ext cx="4661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/>
              <a:t>How do we </a:t>
            </a:r>
            <a:r>
              <a:rPr lang="en-IN" sz="2400">
                <a:solidFill>
                  <a:srgbClr val="7030A0"/>
                </a:solidFill>
              </a:rPr>
              <a:t>allocate</a:t>
            </a:r>
            <a:r>
              <a:rPr lang="en-IN" sz="2400"/>
              <a:t> a 20 KB chunk? </a:t>
            </a:r>
          </a:p>
        </p:txBody>
      </p:sp>
    </p:spTree>
    <p:extLst>
      <p:ext uri="{BB962C8B-B14F-4D97-AF65-F5344CB8AC3E}">
        <p14:creationId xmlns:p14="http://schemas.microsoft.com/office/powerpoint/2010/main" val="252067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CFCD9-D52D-FE51-7B6E-AAB620B33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3150"/>
            <a:ext cx="10515600" cy="1325563"/>
          </a:xfrm>
        </p:spPr>
        <p:txBody>
          <a:bodyPr/>
          <a:lstStyle/>
          <a:p>
            <a:r>
              <a:rPr lang="en-IN"/>
              <a:t>Allocation using the Buddy Allocator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173D53-4D71-3A22-D7B6-FE03CD75D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F8BD0-C8FE-8E47-656C-D5A59A5A4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A6D08E6-578D-0FAB-032F-0C712EE2EA3A}"/>
              </a:ext>
            </a:extLst>
          </p:cNvPr>
          <p:cNvSpPr/>
          <p:nvPr/>
        </p:nvSpPr>
        <p:spPr>
          <a:xfrm>
            <a:off x="2993136" y="1855280"/>
            <a:ext cx="1792224" cy="365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128 KB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7DB32D-CF6B-D3AA-99E9-56EA88FE7A51}"/>
              </a:ext>
            </a:extLst>
          </p:cNvPr>
          <p:cNvSpPr/>
          <p:nvPr/>
        </p:nvSpPr>
        <p:spPr>
          <a:xfrm>
            <a:off x="1636776" y="2702624"/>
            <a:ext cx="1527429" cy="365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64 KB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CB43A3-36B9-9727-EE8C-F70A44AD12B8}"/>
              </a:ext>
            </a:extLst>
          </p:cNvPr>
          <p:cNvSpPr/>
          <p:nvPr/>
        </p:nvSpPr>
        <p:spPr>
          <a:xfrm>
            <a:off x="4303776" y="2702623"/>
            <a:ext cx="1488757" cy="365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64 KB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213C8F3-0A84-E8D9-88C2-A978A6F61BDD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2400491" y="2220405"/>
            <a:ext cx="1488757" cy="482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EC9BF3-7ED7-8F89-AB79-33C494F1A4A6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3889248" y="2220405"/>
            <a:ext cx="1158907" cy="482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1614620-AC8D-B06D-6391-DADEDEF0F0E1}"/>
              </a:ext>
            </a:extLst>
          </p:cNvPr>
          <p:cNvSpPr/>
          <p:nvPr/>
        </p:nvSpPr>
        <p:spPr>
          <a:xfrm>
            <a:off x="359664" y="3411029"/>
            <a:ext cx="1277112" cy="365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061F51C-043E-DC77-A0E1-402D3E4BCFBB}"/>
              </a:ext>
            </a:extLst>
          </p:cNvPr>
          <p:cNvSpPr/>
          <p:nvPr/>
        </p:nvSpPr>
        <p:spPr>
          <a:xfrm>
            <a:off x="2525649" y="3439906"/>
            <a:ext cx="1277112" cy="365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32 KB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2E798D4-DC57-F247-1663-E6F9F03EB314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2400491" y="3067748"/>
            <a:ext cx="763714" cy="372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A4F81A5-8E57-00A7-4CF3-0C3B5E60773C}"/>
              </a:ext>
            </a:extLst>
          </p:cNvPr>
          <p:cNvSpPr/>
          <p:nvPr/>
        </p:nvSpPr>
        <p:spPr>
          <a:xfrm>
            <a:off x="359664" y="3423029"/>
            <a:ext cx="901256" cy="3432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4A6486-4757-B610-F9FB-9E348792A0D4}"/>
              </a:ext>
            </a:extLst>
          </p:cNvPr>
          <p:cNvCxnSpPr>
            <a:cxnSpLocks/>
            <a:stCxn id="7" idx="2"/>
            <a:endCxn id="14" idx="0"/>
          </p:cNvCxnSpPr>
          <p:nvPr/>
        </p:nvCxnSpPr>
        <p:spPr>
          <a:xfrm flipH="1">
            <a:off x="998220" y="3067749"/>
            <a:ext cx="1402271" cy="343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54F364A-AD61-7591-3AC6-313FF9FFA37D}"/>
              </a:ext>
            </a:extLst>
          </p:cNvPr>
          <p:cNvSpPr txBox="1"/>
          <p:nvPr/>
        </p:nvSpPr>
        <p:spPr>
          <a:xfrm>
            <a:off x="669215" y="3423029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/>
              <a:t>32 KB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35D085BA-42B2-2AE5-F7A5-377CCD4C0B58}"/>
              </a:ext>
            </a:extLst>
          </p:cNvPr>
          <p:cNvSpPr/>
          <p:nvPr/>
        </p:nvSpPr>
        <p:spPr>
          <a:xfrm>
            <a:off x="576454" y="4142232"/>
            <a:ext cx="1844040" cy="365125"/>
          </a:xfrm>
          <a:prstGeom prst="wedgeRoundRectCallout">
            <a:avLst>
              <a:gd name="adj1" fmla="val -21021"/>
              <a:gd name="adj2" fmla="val -14319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Allocate 20 KB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577D4AA-7714-B3C0-9624-08660A190D5D}"/>
              </a:ext>
            </a:extLst>
          </p:cNvPr>
          <p:cNvSpPr/>
          <p:nvPr/>
        </p:nvSpPr>
        <p:spPr>
          <a:xfrm>
            <a:off x="9326691" y="1818262"/>
            <a:ext cx="1792224" cy="365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128 KB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27BF009-5D73-617A-0B48-69B3B42E95E2}"/>
              </a:ext>
            </a:extLst>
          </p:cNvPr>
          <p:cNvSpPr/>
          <p:nvPr/>
        </p:nvSpPr>
        <p:spPr>
          <a:xfrm>
            <a:off x="7970331" y="2665606"/>
            <a:ext cx="1527429" cy="365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64 KB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74BC163-40A1-319B-5984-9179F063DEE5}"/>
              </a:ext>
            </a:extLst>
          </p:cNvPr>
          <p:cNvSpPr/>
          <p:nvPr/>
        </p:nvSpPr>
        <p:spPr>
          <a:xfrm>
            <a:off x="10637331" y="2665605"/>
            <a:ext cx="1383124" cy="3651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>
                <a:solidFill>
                  <a:schemeClr val="tx1"/>
                </a:solidFill>
              </a:rPr>
              <a:t>64 KB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BD51D2C-D75A-A10B-50FA-930F02EB6DCA}"/>
              </a:ext>
            </a:extLst>
          </p:cNvPr>
          <p:cNvCxnSpPr>
            <a:cxnSpLocks/>
            <a:stCxn id="30" idx="2"/>
            <a:endCxn id="31" idx="0"/>
          </p:cNvCxnSpPr>
          <p:nvPr/>
        </p:nvCxnSpPr>
        <p:spPr>
          <a:xfrm flipH="1">
            <a:off x="8734046" y="2183387"/>
            <a:ext cx="1488757" cy="482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76BD3E3-45CE-CEE8-035C-9158236C77C9}"/>
              </a:ext>
            </a:extLst>
          </p:cNvPr>
          <p:cNvCxnSpPr>
            <a:cxnSpLocks/>
            <a:stCxn id="30" idx="2"/>
            <a:endCxn id="32" idx="0"/>
          </p:cNvCxnSpPr>
          <p:nvPr/>
        </p:nvCxnSpPr>
        <p:spPr>
          <a:xfrm>
            <a:off x="10222803" y="2183387"/>
            <a:ext cx="1106090" cy="482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44E9031-5330-7F6C-DFEA-BFDFADF0D7A2}"/>
              </a:ext>
            </a:extLst>
          </p:cNvPr>
          <p:cNvSpPr/>
          <p:nvPr/>
        </p:nvSpPr>
        <p:spPr>
          <a:xfrm>
            <a:off x="6693219" y="3374011"/>
            <a:ext cx="1277112" cy="365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B397C1D-3B73-A6A5-3A63-FEEEC7DC0E0A}"/>
              </a:ext>
            </a:extLst>
          </p:cNvPr>
          <p:cNvSpPr/>
          <p:nvPr/>
        </p:nvSpPr>
        <p:spPr>
          <a:xfrm>
            <a:off x="8859204" y="3402888"/>
            <a:ext cx="1277112" cy="365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32 KB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5272B80-E652-7F4A-6E59-2D2B36EAC396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8734046" y="3030730"/>
            <a:ext cx="763714" cy="372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EBD9A46-E8D0-3579-A0FD-7EBBEED763E5}"/>
              </a:ext>
            </a:extLst>
          </p:cNvPr>
          <p:cNvSpPr/>
          <p:nvPr/>
        </p:nvSpPr>
        <p:spPr>
          <a:xfrm>
            <a:off x="6693219" y="3386011"/>
            <a:ext cx="901256" cy="3432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2FB3DFB-3A19-3998-850B-2929C402C020}"/>
              </a:ext>
            </a:extLst>
          </p:cNvPr>
          <p:cNvCxnSpPr>
            <a:cxnSpLocks/>
            <a:stCxn id="31" idx="2"/>
            <a:endCxn id="35" idx="0"/>
          </p:cNvCxnSpPr>
          <p:nvPr/>
        </p:nvCxnSpPr>
        <p:spPr>
          <a:xfrm flipH="1">
            <a:off x="7331775" y="3030731"/>
            <a:ext cx="1402271" cy="343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0460503-1655-FA18-566F-4A8450B1676B}"/>
              </a:ext>
            </a:extLst>
          </p:cNvPr>
          <p:cNvSpPr txBox="1"/>
          <p:nvPr/>
        </p:nvSpPr>
        <p:spPr>
          <a:xfrm>
            <a:off x="7002770" y="3386011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/>
              <a:t>32 KB</a:t>
            </a: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C6726B32-8BE8-C8C2-FAB7-2F1E2BB511F8}"/>
              </a:ext>
            </a:extLst>
          </p:cNvPr>
          <p:cNvSpPr/>
          <p:nvPr/>
        </p:nvSpPr>
        <p:spPr>
          <a:xfrm>
            <a:off x="6910009" y="4105214"/>
            <a:ext cx="1844040" cy="365125"/>
          </a:xfrm>
          <a:prstGeom prst="wedgeRoundRectCallout">
            <a:avLst>
              <a:gd name="adj1" fmla="val -21021"/>
              <a:gd name="adj2" fmla="val -14319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Allocated 20 KB</a:t>
            </a: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A38323A7-C3FF-701E-381D-BBA0FEBDFB33}"/>
              </a:ext>
            </a:extLst>
          </p:cNvPr>
          <p:cNvSpPr/>
          <p:nvPr/>
        </p:nvSpPr>
        <p:spPr>
          <a:xfrm>
            <a:off x="6016752" y="2702623"/>
            <a:ext cx="301752" cy="909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5B47524-F17B-CC65-935F-8E778EA89CC1}"/>
              </a:ext>
            </a:extLst>
          </p:cNvPr>
          <p:cNvSpPr txBox="1"/>
          <p:nvPr/>
        </p:nvSpPr>
        <p:spPr>
          <a:xfrm>
            <a:off x="8734046" y="1280540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>
                <a:solidFill>
                  <a:srgbClr val="0070C0"/>
                </a:solidFill>
                <a:latin typeface="Comic Sans MS" panose="030F0702030302020204" pitchFamily="66" charset="0"/>
              </a:rPr>
              <a:t>After some time</a:t>
            </a:r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ADB340DD-1C96-B228-0D70-8863232C8E60}"/>
              </a:ext>
            </a:extLst>
          </p:cNvPr>
          <p:cNvSpPr/>
          <p:nvPr/>
        </p:nvSpPr>
        <p:spPr>
          <a:xfrm>
            <a:off x="10935647" y="3535665"/>
            <a:ext cx="922020" cy="365125"/>
          </a:xfrm>
          <a:prstGeom prst="wedgeRoundRectCallout">
            <a:avLst>
              <a:gd name="adj1" fmla="val 3772"/>
              <a:gd name="adj2" fmla="val -19077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Full</a:t>
            </a:r>
          </a:p>
        </p:txBody>
      </p:sp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BDF4E969-77E8-8523-F23D-928D1EA7F0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701" y="5329682"/>
            <a:ext cx="401884" cy="40188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3DEACA8-937F-ECBC-D774-FB26C80DDCFD}"/>
              </a:ext>
            </a:extLst>
          </p:cNvPr>
          <p:cNvSpPr txBox="1"/>
          <p:nvPr/>
        </p:nvSpPr>
        <p:spPr>
          <a:xfrm>
            <a:off x="5006675" y="5267058"/>
            <a:ext cx="3711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/>
              <a:t>Now </a:t>
            </a:r>
            <a:r>
              <a:rPr lang="en-IN" sz="2400">
                <a:solidFill>
                  <a:srgbClr val="FF0000"/>
                </a:solidFill>
              </a:rPr>
              <a:t>delete</a:t>
            </a:r>
            <a:r>
              <a:rPr lang="en-IN" sz="2400"/>
              <a:t> the 20 KB </a:t>
            </a:r>
            <a:r>
              <a:rPr lang="en-IN" sz="2400">
                <a:solidFill>
                  <a:srgbClr val="C00000"/>
                </a:solidFill>
              </a:rPr>
              <a:t>chunk</a:t>
            </a:r>
          </a:p>
        </p:txBody>
      </p:sp>
      <p:pic>
        <p:nvPicPr>
          <p:cNvPr id="49" name="Picture 48" descr="Icon&#10;&#10;Description automatically generated">
            <a:extLst>
              <a:ext uri="{FF2B5EF4-FFF2-40B4-BE49-F238E27FC236}">
                <a16:creationId xmlns:a16="http://schemas.microsoft.com/office/drawing/2014/main" id="{8FC9EDF7-E1BA-FF56-7944-167DEB58DC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8795464" y="5178263"/>
            <a:ext cx="891763" cy="89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35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96C88D-3939-DB80-E621-C6E5A3A0B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D7A13-3D09-287D-FCF0-92940B89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822582-AFC8-0079-41B2-479640AF15E7}"/>
              </a:ext>
            </a:extLst>
          </p:cNvPr>
          <p:cNvSpPr/>
          <p:nvPr/>
        </p:nvSpPr>
        <p:spPr>
          <a:xfrm>
            <a:off x="2764971" y="1567543"/>
            <a:ext cx="6629400" cy="3254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/>
              <a:t>Heuristics for memory allocation: with virtual memory</a:t>
            </a:r>
          </a:p>
        </p:txBody>
      </p:sp>
    </p:spTree>
    <p:extLst>
      <p:ext uri="{BB962C8B-B14F-4D97-AF65-F5344CB8AC3E}">
        <p14:creationId xmlns:p14="http://schemas.microsoft.com/office/powerpoint/2010/main" val="200470857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D62EC-DB9A-DF0D-B123-2691D4EC6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err="1"/>
              <a:t>Contd</a:t>
            </a:r>
            <a:r>
              <a:rPr lang="en-IN"/>
              <a:t> ….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452780-D8DA-F4DB-1003-850EEAEB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1C7D33-1F61-AFA4-E524-CFB6CCD9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80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66D78F-3E18-B2AF-D1F5-5DCB10A7072A}"/>
              </a:ext>
            </a:extLst>
          </p:cNvPr>
          <p:cNvSpPr/>
          <p:nvPr/>
        </p:nvSpPr>
        <p:spPr>
          <a:xfrm>
            <a:off x="5626608" y="1398080"/>
            <a:ext cx="1792224" cy="365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128 KB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6F2B274-ADD2-5E49-9EFA-92D0298B1979}"/>
              </a:ext>
            </a:extLst>
          </p:cNvPr>
          <p:cNvSpPr/>
          <p:nvPr/>
        </p:nvSpPr>
        <p:spPr>
          <a:xfrm>
            <a:off x="4270248" y="2245424"/>
            <a:ext cx="1527429" cy="365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64 KB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263299A-C92E-55BC-4D6F-8E519C9ECF54}"/>
              </a:ext>
            </a:extLst>
          </p:cNvPr>
          <p:cNvSpPr/>
          <p:nvPr/>
        </p:nvSpPr>
        <p:spPr>
          <a:xfrm>
            <a:off x="6937248" y="2245423"/>
            <a:ext cx="1488757" cy="3651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>
                <a:solidFill>
                  <a:schemeClr val="tx1"/>
                </a:solidFill>
              </a:rPr>
              <a:t>64 KB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DB2834-CC2F-DB64-FA9A-2EB92CCB16EA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5033963" y="1763205"/>
            <a:ext cx="1488757" cy="482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D7F9F4-FCD0-E366-250E-42F6C10BC1F0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6522720" y="1763205"/>
            <a:ext cx="1158907" cy="482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15CEE1F-8A61-B16A-4FB7-128AAD7C5662}"/>
              </a:ext>
            </a:extLst>
          </p:cNvPr>
          <p:cNvSpPr txBox="1"/>
          <p:nvPr/>
        </p:nvSpPr>
        <p:spPr>
          <a:xfrm>
            <a:off x="1612232" y="3429000"/>
            <a:ext cx="87142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/>
              <a:t>The </a:t>
            </a:r>
            <a:r>
              <a:rPr lang="en-IN" sz="2000">
                <a:solidFill>
                  <a:srgbClr val="0070C0"/>
                </a:solidFill>
              </a:rPr>
              <a:t>size</a:t>
            </a:r>
            <a:r>
              <a:rPr lang="en-IN" sz="2000"/>
              <a:t> of each </a:t>
            </a:r>
            <a:r>
              <a:rPr lang="en-IN" sz="2000">
                <a:solidFill>
                  <a:srgbClr val="00B050"/>
                </a:solidFill>
              </a:rPr>
              <a:t>buddy</a:t>
            </a:r>
            <a:r>
              <a:rPr lang="en-IN" sz="2000"/>
              <a:t> chunk is a power of two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/>
              <a:t>Adjacent </a:t>
            </a:r>
            <a:r>
              <a:rPr lang="en-IN" sz="2000">
                <a:solidFill>
                  <a:srgbClr val="7030A0"/>
                </a:solidFill>
              </a:rPr>
              <a:t>free</a:t>
            </a:r>
            <a:r>
              <a:rPr lang="en-IN" sz="2000"/>
              <a:t> chunks (holes) can be merged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/>
              <a:t>Tries to </a:t>
            </a:r>
            <a:r>
              <a:rPr lang="en-IN" sz="2000">
                <a:solidFill>
                  <a:srgbClr val="FF0000"/>
                </a:solidFill>
              </a:rPr>
              <a:t>minimize</a:t>
            </a:r>
            <a:r>
              <a:rPr lang="en-IN" sz="2000"/>
              <a:t> internal and external </a:t>
            </a:r>
            <a:r>
              <a:rPr lang="en-IN" sz="2000">
                <a:solidFill>
                  <a:schemeClr val="accent1">
                    <a:lumMod val="75000"/>
                  </a:schemeClr>
                </a:solidFill>
              </a:rPr>
              <a:t>fragmentation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/>
              <a:t>Can </a:t>
            </a:r>
            <a:r>
              <a:rPr lang="en-IN" sz="2000">
                <a:solidFill>
                  <a:srgbClr val="C00000"/>
                </a:solidFill>
              </a:rPr>
              <a:t>handle</a:t>
            </a:r>
            <a:r>
              <a:rPr lang="en-IN" sz="2000"/>
              <a:t> requests for both small and large </a:t>
            </a:r>
            <a:r>
              <a:rPr lang="en-IN" sz="2000">
                <a:solidFill>
                  <a:srgbClr val="C00000"/>
                </a:solidFill>
              </a:rPr>
              <a:t>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/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F25D381E-E121-CAC1-62FA-E72908EB28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4291" y="4937759"/>
            <a:ext cx="595882" cy="595882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1C38C84-08C2-EABB-E164-5212A5E34A6F}"/>
              </a:ext>
            </a:extLst>
          </p:cNvPr>
          <p:cNvSpPr/>
          <p:nvPr/>
        </p:nvSpPr>
        <p:spPr>
          <a:xfrm>
            <a:off x="2300438" y="5029438"/>
            <a:ext cx="7141945" cy="562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Create a </a:t>
            </a:r>
            <a:r>
              <a:rPr lang="en-IN" sz="2000">
                <a:solidFill>
                  <a:srgbClr val="7030A0"/>
                </a:solidFill>
              </a:rPr>
              <a:t>data structure</a:t>
            </a:r>
            <a:r>
              <a:rPr lang="en-IN" sz="2000"/>
              <a:t> to effectively manage the </a:t>
            </a:r>
            <a:r>
              <a:rPr lang="en-IN" sz="2000">
                <a:solidFill>
                  <a:srgbClr val="0070C0"/>
                </a:solidFill>
              </a:rPr>
              <a:t>buddy</a:t>
            </a:r>
            <a:r>
              <a:rPr lang="en-IN" sz="2000"/>
              <a:t> </a:t>
            </a:r>
            <a:r>
              <a:rPr lang="en-IN" sz="2000">
                <a:solidFill>
                  <a:srgbClr val="00B050"/>
                </a:solidFill>
              </a:rPr>
              <a:t>list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2C170019-D602-B635-B832-D156E5E02469}"/>
              </a:ext>
            </a:extLst>
          </p:cNvPr>
          <p:cNvSpPr/>
          <p:nvPr/>
        </p:nvSpPr>
        <p:spPr>
          <a:xfrm>
            <a:off x="2906829" y="1690688"/>
            <a:ext cx="1382756" cy="482219"/>
          </a:xfrm>
          <a:prstGeom prst="wedgeRoundRectCallout">
            <a:avLst>
              <a:gd name="adj1" fmla="val 52953"/>
              <a:gd name="adj2" fmla="val 784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page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9CFEBBF0-3803-1B3C-2D2A-19C949B37AE3}"/>
              </a:ext>
            </a:extLst>
          </p:cNvPr>
          <p:cNvSpPr/>
          <p:nvPr/>
        </p:nvSpPr>
        <p:spPr>
          <a:xfrm>
            <a:off x="8479006" y="1682583"/>
            <a:ext cx="1382756" cy="482219"/>
          </a:xfrm>
          <a:prstGeom prst="wedgeRoundRectCallout">
            <a:avLst>
              <a:gd name="adj1" fmla="val -54941"/>
              <a:gd name="adj2" fmla="val 984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buddy</a:t>
            </a:r>
          </a:p>
        </p:txBody>
      </p:sp>
    </p:spTree>
    <p:extLst>
      <p:ext uri="{BB962C8B-B14F-4D97-AF65-F5344CB8AC3E}">
        <p14:creationId xmlns:p14="http://schemas.microsoft.com/office/powerpoint/2010/main" val="26881433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87D22-157D-2956-C690-B88D2723D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Implementation of the Buddy System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EB4360-A21F-884B-FD03-1C00BA0D8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7832" y="6450498"/>
            <a:ext cx="4114800" cy="365125"/>
          </a:xfrm>
        </p:spPr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81C4B-C9C8-8CC1-0495-D13AB8CCF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A99E8-4F8B-6B44-2C9A-F7B1CA2DF544}"/>
              </a:ext>
            </a:extLst>
          </p:cNvPr>
          <p:cNvSpPr txBox="1"/>
          <p:nvPr/>
        </p:nvSpPr>
        <p:spPr>
          <a:xfrm>
            <a:off x="356616" y="1543432"/>
            <a:ext cx="11704320" cy="3477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zone {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...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free_area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free_area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[MAX_ORDER];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...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free_area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list_head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free_list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[MIGRATE_TYPES];</a:t>
            </a:r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/* unmovable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movable, reclaimable, ...*/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nr_free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 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8FF67BF-5318-9120-C41E-75E301A2A8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191240"/>
            <a:ext cx="574336" cy="5133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FFD7B09-7B3B-2677-A0AD-28BA0CF56961}"/>
              </a:ext>
            </a:extLst>
          </p:cNvPr>
          <p:cNvSpPr/>
          <p:nvPr/>
        </p:nvSpPr>
        <p:spPr>
          <a:xfrm>
            <a:off x="1202436" y="5459159"/>
            <a:ext cx="135331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zone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D0E6FC-B9D7-EB3D-F811-7F32670A6FE6}"/>
              </a:ext>
            </a:extLst>
          </p:cNvPr>
          <p:cNvSpPr/>
          <p:nvPr/>
        </p:nvSpPr>
        <p:spPr>
          <a:xfrm>
            <a:off x="5285232" y="5194632"/>
            <a:ext cx="2231136" cy="3200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N" sz="2000" dirty="0"/>
              <a:t>list of type 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A2DFE9-4729-11DB-D8E6-0A9AEB96A7CB}"/>
              </a:ext>
            </a:extLst>
          </p:cNvPr>
          <p:cNvSpPr/>
          <p:nvPr/>
        </p:nvSpPr>
        <p:spPr>
          <a:xfrm>
            <a:off x="5285232" y="5514672"/>
            <a:ext cx="2231136" cy="3200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N" sz="2000" dirty="0"/>
              <a:t>list of type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6B6906-6B4D-9535-43D4-DAB53C9D76D2}"/>
              </a:ext>
            </a:extLst>
          </p:cNvPr>
          <p:cNvSpPr/>
          <p:nvPr/>
        </p:nvSpPr>
        <p:spPr>
          <a:xfrm>
            <a:off x="5285232" y="5828911"/>
            <a:ext cx="2231136" cy="3200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N" sz="2000" dirty="0"/>
              <a:t>list of type 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8807FE5-839B-E68D-02C1-FBC24DC1CB6B}"/>
              </a:ext>
            </a:extLst>
          </p:cNvPr>
          <p:cNvSpPr/>
          <p:nvPr/>
        </p:nvSpPr>
        <p:spPr>
          <a:xfrm>
            <a:off x="2964942" y="5467647"/>
            <a:ext cx="1353312" cy="4408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err="1"/>
              <a:t>free_area</a:t>
            </a:r>
            <a:endParaRPr lang="en-IN" sz="200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679447-2F30-6488-72D1-DE77F51C58E8}"/>
              </a:ext>
            </a:extLst>
          </p:cNvPr>
          <p:cNvCxnSpPr>
            <a:stCxn id="9" idx="3"/>
            <a:endCxn id="13" idx="1"/>
          </p:cNvCxnSpPr>
          <p:nvPr/>
        </p:nvCxnSpPr>
        <p:spPr>
          <a:xfrm>
            <a:off x="2555748" y="5687759"/>
            <a:ext cx="409194" cy="3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16BE90A-BB93-C963-4141-80610596E983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4318254" y="5688077"/>
            <a:ext cx="674370" cy="67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ft Brace 22">
            <a:extLst>
              <a:ext uri="{FF2B5EF4-FFF2-40B4-BE49-F238E27FC236}">
                <a16:creationId xmlns:a16="http://schemas.microsoft.com/office/drawing/2014/main" id="{3077BEDF-5007-A93E-99B9-293FF1D87AB4}"/>
              </a:ext>
            </a:extLst>
          </p:cNvPr>
          <p:cNvSpPr/>
          <p:nvPr/>
        </p:nvSpPr>
        <p:spPr>
          <a:xfrm>
            <a:off x="5065776" y="5194632"/>
            <a:ext cx="146304" cy="95069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76390785-41E4-F7AC-871C-6240E78585AD}"/>
              </a:ext>
            </a:extLst>
          </p:cNvPr>
          <p:cNvSpPr/>
          <p:nvPr/>
        </p:nvSpPr>
        <p:spPr>
          <a:xfrm>
            <a:off x="8101584" y="5514672"/>
            <a:ext cx="2231136" cy="529512"/>
          </a:xfrm>
          <a:prstGeom prst="wedgeRoundRectCallout">
            <a:avLst>
              <a:gd name="adj1" fmla="val -74522"/>
              <a:gd name="adj2" fmla="val -808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List of buddy pages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A6FF96E-AE37-965B-2651-EF9081A9C154}"/>
              </a:ext>
            </a:extLst>
          </p:cNvPr>
          <p:cNvSpPr/>
          <p:nvPr/>
        </p:nvSpPr>
        <p:spPr>
          <a:xfrm>
            <a:off x="2964942" y="6016735"/>
            <a:ext cx="1353312" cy="4408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err="1"/>
              <a:t>free_area</a:t>
            </a:r>
            <a:endParaRPr lang="en-IN" sz="20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ADB584-C8FE-FF9A-E30C-2087079B7704}"/>
              </a:ext>
            </a:extLst>
          </p:cNvPr>
          <p:cNvSpPr/>
          <p:nvPr/>
        </p:nvSpPr>
        <p:spPr>
          <a:xfrm>
            <a:off x="2964942" y="4884940"/>
            <a:ext cx="1353312" cy="4408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err="1"/>
              <a:t>free_area</a:t>
            </a:r>
            <a:endParaRPr lang="en-IN" sz="200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29CEBF4-3DCC-7BE6-097C-055E04C28AFA}"/>
              </a:ext>
            </a:extLst>
          </p:cNvPr>
          <p:cNvCxnSpPr>
            <a:cxnSpLocks/>
          </p:cNvCxnSpPr>
          <p:nvPr/>
        </p:nvCxnSpPr>
        <p:spPr>
          <a:xfrm flipV="1">
            <a:off x="2578159" y="5183813"/>
            <a:ext cx="375576" cy="3358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2A0F95E-7087-5D30-5171-28A363ED6B6D}"/>
              </a:ext>
            </a:extLst>
          </p:cNvPr>
          <p:cNvCxnSpPr>
            <a:cxnSpLocks/>
          </p:cNvCxnSpPr>
          <p:nvPr/>
        </p:nvCxnSpPr>
        <p:spPr>
          <a:xfrm>
            <a:off x="2611777" y="5867050"/>
            <a:ext cx="375575" cy="4149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5267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424F5-170B-D80E-7D5B-693BD0081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28" y="136525"/>
            <a:ext cx="10515600" cy="1015619"/>
          </a:xfrm>
        </p:spPr>
        <p:txBody>
          <a:bodyPr>
            <a:normAutofit/>
          </a:bodyPr>
          <a:lstStyle/>
          <a:p>
            <a:r>
              <a:rPr lang="en-IN" dirty="0"/>
              <a:t>Traverse the </a:t>
            </a:r>
            <a:r>
              <a:rPr lang="en-IN" i="1" dirty="0" err="1"/>
              <a:t>free_area</a:t>
            </a:r>
            <a:r>
              <a:rPr lang="en-IN" i="1"/>
              <a:t> </a:t>
            </a:r>
            <a:r>
              <a:rPr lang="en-IN"/>
              <a:t>in increasing </a:t>
            </a:r>
            <a:r>
              <a:rPr lang="en-IN" dirty="0"/>
              <a:t>order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89C91-4CF7-3D16-3717-87B72156A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21EE-D52A-E4D5-695B-5732D502E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B9F348-BC10-C664-A49C-3067FF961C0D}"/>
              </a:ext>
            </a:extLst>
          </p:cNvPr>
          <p:cNvSpPr txBox="1"/>
          <p:nvPr/>
        </p:nvSpPr>
        <p:spPr>
          <a:xfrm>
            <a:off x="838200" y="2151727"/>
            <a:ext cx="1051560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current_order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order;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current_order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MAX_ORDER; ++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current_order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area = &amp;(zone-&gt;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free_area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current_order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page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get_page_from_free_area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(area,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migratetype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(!page)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continue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del_page_from_free_list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(page, zone,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current_order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page;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4AD08-F8F0-65E1-711F-F853F4ABE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0624" y="1895070"/>
            <a:ext cx="574336" cy="5133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362B5D0-468B-83EC-C4E6-6B9B4A4DFC7A}"/>
              </a:ext>
            </a:extLst>
          </p:cNvPr>
          <p:cNvSpPr/>
          <p:nvPr/>
        </p:nvSpPr>
        <p:spPr>
          <a:xfrm>
            <a:off x="8610600" y="1082054"/>
            <a:ext cx="2579915" cy="4892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5">
                    <a:lumMod val="50000"/>
                  </a:schemeClr>
                </a:solidFill>
              </a:rPr>
              <a:t>/mm/</a:t>
            </a:r>
            <a:r>
              <a:rPr lang="en-US" sz="2400" err="1">
                <a:solidFill>
                  <a:schemeClr val="accent5">
                    <a:lumMod val="50000"/>
                  </a:schemeClr>
                </a:solidFill>
              </a:rPr>
              <a:t>page_alloc.c</a:t>
            </a:r>
            <a:endParaRPr lang="en-US" sz="24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7545A1-33AB-0C78-AB62-8E0D9871F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909" y="1090786"/>
            <a:ext cx="555691" cy="46233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32FE41D-7F03-41D9-A9D4-A778907F3801}"/>
              </a:ext>
            </a:extLst>
          </p:cNvPr>
          <p:cNvSpPr/>
          <p:nvPr/>
        </p:nvSpPr>
        <p:spPr>
          <a:xfrm>
            <a:off x="3355848" y="1746504"/>
            <a:ext cx="3520813" cy="405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i="1"/>
              <a:t>__</a:t>
            </a:r>
            <a:r>
              <a:rPr lang="en-IN" sz="2000" i="1" err="1"/>
              <a:t>rmqueue_smallest</a:t>
            </a:r>
            <a:r>
              <a:rPr lang="en-IN" sz="2000" i="1"/>
              <a:t> (…)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D77692-9C2C-49C0-B85E-CA90086D267B}"/>
              </a:ext>
            </a:extLst>
          </p:cNvPr>
          <p:cNvSpPr txBox="1"/>
          <p:nvPr/>
        </p:nvSpPr>
        <p:spPr>
          <a:xfrm>
            <a:off x="1086692" y="4931146"/>
            <a:ext cx="9780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>
                <a:solidFill>
                  <a:srgbClr val="FF0000"/>
                </a:solidFill>
              </a:rPr>
              <a:t>Traverse</a:t>
            </a:r>
            <a:r>
              <a:rPr lang="en-IN" sz="2400"/>
              <a:t> the list of </a:t>
            </a:r>
            <a:r>
              <a:rPr lang="en-IN" sz="2400">
                <a:solidFill>
                  <a:srgbClr val="00B050"/>
                </a:solidFill>
              </a:rPr>
              <a:t>free</a:t>
            </a:r>
            <a:r>
              <a:rPr lang="en-IN" sz="2400"/>
              <a:t> pages: </a:t>
            </a:r>
            <a:r>
              <a:rPr lang="en-IN" sz="2400">
                <a:solidFill>
                  <a:srgbClr val="FF0000"/>
                </a:solidFill>
              </a:rPr>
              <a:t>order</a:t>
            </a:r>
            <a:r>
              <a:rPr lang="en-IN" sz="2400"/>
              <a:t>=0 to </a:t>
            </a:r>
            <a:r>
              <a:rPr lang="en-IN" sz="2400">
                <a:solidFill>
                  <a:srgbClr val="FF0000"/>
                </a:solidFill>
              </a:rPr>
              <a:t>order</a:t>
            </a:r>
            <a:r>
              <a:rPr lang="en-IN" sz="2400"/>
              <a:t> = </a:t>
            </a:r>
            <a:r>
              <a:rPr lang="en-IN" sz="2400">
                <a:solidFill>
                  <a:srgbClr val="C00000"/>
                </a:solidFill>
              </a:rPr>
              <a:t>MAX_ORDER </a:t>
            </a:r>
            <a:r>
              <a:rPr lang="en-IN" sz="2400"/>
              <a:t>–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Pick the first </a:t>
            </a:r>
            <a:r>
              <a:rPr lang="en-IN" sz="2400">
                <a:solidFill>
                  <a:srgbClr val="00B050"/>
                </a:solidFill>
              </a:rPr>
              <a:t>free</a:t>
            </a:r>
            <a:r>
              <a:rPr lang="en-IN" sz="2400"/>
              <a:t> compound page (from the first list that is non-empty)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Delete the </a:t>
            </a:r>
            <a:r>
              <a:rPr lang="en-IN" sz="2400">
                <a:solidFill>
                  <a:srgbClr val="C00000"/>
                </a:solidFill>
              </a:rPr>
              <a:t>selected</a:t>
            </a:r>
            <a:r>
              <a:rPr lang="en-IN" sz="2400"/>
              <a:t> </a:t>
            </a:r>
            <a:r>
              <a:rPr lang="en-IN" sz="2400">
                <a:solidFill>
                  <a:srgbClr val="0070C0"/>
                </a:solidFill>
              </a:rPr>
              <a:t>page</a:t>
            </a:r>
            <a:r>
              <a:rPr lang="en-IN" sz="2400"/>
              <a:t> from the corresponding </a:t>
            </a:r>
            <a:r>
              <a:rPr lang="en-IN" sz="2400">
                <a:solidFill>
                  <a:srgbClr val="00B050"/>
                </a:solidFill>
              </a:rPr>
              <a:t>free</a:t>
            </a:r>
            <a:r>
              <a:rPr lang="en-IN" sz="2400"/>
              <a:t> list</a:t>
            </a:r>
          </a:p>
        </p:txBody>
      </p:sp>
    </p:spTree>
    <p:extLst>
      <p:ext uri="{BB962C8B-B14F-4D97-AF65-F5344CB8AC3E}">
        <p14:creationId xmlns:p14="http://schemas.microsoft.com/office/powerpoint/2010/main" val="75835220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BDF3C-39BF-EAC3-F4F8-8DE7D7C6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34" y="0"/>
            <a:ext cx="10515600" cy="1325563"/>
          </a:xfrm>
        </p:spPr>
        <p:txBody>
          <a:bodyPr/>
          <a:lstStyle/>
          <a:p>
            <a:r>
              <a:rPr lang="en-IN"/>
              <a:t>Merging </a:t>
            </a:r>
            <a:r>
              <a:rPr lang="en-IN" i="1"/>
              <a:t>free</a:t>
            </a:r>
            <a:r>
              <a:rPr lang="en-IN"/>
              <a:t> Pages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03FD4-956A-319D-D7F1-EFC650E2A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A9A56-F597-D220-62BF-41721051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7104E2-19DE-03FE-E319-636B8F930EDC}"/>
              </a:ext>
            </a:extLst>
          </p:cNvPr>
          <p:cNvSpPr txBox="1"/>
          <p:nvPr/>
        </p:nvSpPr>
        <p:spPr>
          <a:xfrm>
            <a:off x="648101" y="1214377"/>
            <a:ext cx="106070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__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free_one_page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page *</a:t>
            </a:r>
            <a:r>
              <a:rPr lang="en-IN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page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pfn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zone *</a:t>
            </a:r>
            <a:r>
              <a:rPr lang="en-IN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zone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order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...)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IN" sz="2000" b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order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MAX_ORDER - </a:t>
            </a:r>
            <a:r>
              <a:rPr lang="en-IN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buddy = </a:t>
            </a:r>
            <a:r>
              <a:rPr lang="en-IN" sz="2000" b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find_buddy_page_pfn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(page,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pfn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order, &amp;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buddy_pfn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IN" sz="2000" b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del_page_from_free_list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(buddy, zone, order);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....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combined_pfn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buddy_pfn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&amp;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pfn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page = page + (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combined_pfn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pfn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pfn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combined_pfn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order++;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set_buddy_order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(page, order);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add_to_free_list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(page, zone, order,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migratetype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35A098-8875-B9FF-C801-115BB3423678}"/>
              </a:ext>
            </a:extLst>
          </p:cNvPr>
          <p:cNvSpPr/>
          <p:nvPr/>
        </p:nvSpPr>
        <p:spPr>
          <a:xfrm>
            <a:off x="9166291" y="136525"/>
            <a:ext cx="2579915" cy="4892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5">
                    <a:lumMod val="50000"/>
                  </a:schemeClr>
                </a:solidFill>
              </a:rPr>
              <a:t>/mm/</a:t>
            </a:r>
            <a:r>
              <a:rPr lang="en-US" sz="2400" err="1">
                <a:solidFill>
                  <a:schemeClr val="accent5">
                    <a:lumMod val="50000"/>
                  </a:schemeClr>
                </a:solidFill>
              </a:rPr>
              <a:t>page_alloc.c</a:t>
            </a:r>
            <a:endParaRPr lang="en-US" sz="24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D71684-8546-65C4-6A32-46439B5A0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145257"/>
            <a:ext cx="555691" cy="46233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4A0720-6FE2-7739-848B-BFED864CB815}"/>
              </a:ext>
            </a:extLst>
          </p:cNvPr>
          <p:cNvSpPr/>
          <p:nvPr/>
        </p:nvSpPr>
        <p:spPr>
          <a:xfrm>
            <a:off x="8153399" y="2816202"/>
            <a:ext cx="3464293" cy="3651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Not free any more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1E75933-3B41-4343-EC2C-CED03A9EBD22}"/>
              </a:ext>
            </a:extLst>
          </p:cNvPr>
          <p:cNvSpPr/>
          <p:nvPr/>
        </p:nvSpPr>
        <p:spPr>
          <a:xfrm>
            <a:off x="8140566" y="2147684"/>
            <a:ext cx="3464293" cy="3651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i="1" err="1"/>
              <a:t>buddy_pfn</a:t>
            </a:r>
            <a:r>
              <a:rPr lang="en-IN" sz="2000" i="1"/>
              <a:t> </a:t>
            </a:r>
            <a:r>
              <a:rPr lang="en-IN" sz="2000"/>
              <a:t>= </a:t>
            </a:r>
            <a:r>
              <a:rPr lang="en-IN" sz="2000" i="1" err="1"/>
              <a:t>pfn</a:t>
            </a:r>
            <a:r>
              <a:rPr lang="en-IN" sz="2000"/>
              <a:t> ^ (1 &lt;&lt; </a:t>
            </a:r>
            <a:r>
              <a:rPr lang="en-IN" sz="2000" i="1"/>
              <a:t>order</a:t>
            </a:r>
            <a:r>
              <a:rPr lang="en-IN" sz="2000"/>
              <a:t>)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2854DD-C821-F361-7C98-5A1203619558}"/>
              </a:ext>
            </a:extLst>
          </p:cNvPr>
          <p:cNvSpPr/>
          <p:nvPr/>
        </p:nvSpPr>
        <p:spPr>
          <a:xfrm>
            <a:off x="8140566" y="3643914"/>
            <a:ext cx="3464293" cy="3651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i="1" err="1"/>
              <a:t>pfn</a:t>
            </a:r>
            <a:r>
              <a:rPr lang="en-IN" sz="2000"/>
              <a:t> of the parent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04993C9-2D44-677C-724F-167D5C0B3D98}"/>
              </a:ext>
            </a:extLst>
          </p:cNvPr>
          <p:cNvSpPr/>
          <p:nvPr/>
        </p:nvSpPr>
        <p:spPr>
          <a:xfrm>
            <a:off x="8140565" y="4071439"/>
            <a:ext cx="3464293" cy="63177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Details of </a:t>
            </a:r>
            <a:r>
              <a:rPr lang="en-IN" sz="2000" i="1" err="1"/>
              <a:t>combined_pfn</a:t>
            </a:r>
            <a:endParaRPr lang="en-IN" sz="2000" i="1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61DD2335-2B1D-16D3-9F5B-61A403652E38}"/>
              </a:ext>
            </a:extLst>
          </p:cNvPr>
          <p:cNvSpPr/>
          <p:nvPr/>
        </p:nvSpPr>
        <p:spPr>
          <a:xfrm>
            <a:off x="6939815" y="3811604"/>
            <a:ext cx="269507" cy="53901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148839-A43C-46D7-DE4E-BABD0AAD5D20}"/>
              </a:ext>
            </a:extLst>
          </p:cNvPr>
          <p:cNvSpPr/>
          <p:nvPr/>
        </p:nvSpPr>
        <p:spPr>
          <a:xfrm>
            <a:off x="8292966" y="5643623"/>
            <a:ext cx="3464293" cy="5301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Set the order of the large </a:t>
            </a:r>
            <a:r>
              <a:rPr lang="en-IN" sz="2000" err="1"/>
              <a:t>combined_page</a:t>
            </a:r>
            <a:r>
              <a:rPr lang="en-IN" sz="2000"/>
              <a:t> and free it</a:t>
            </a:r>
          </a:p>
        </p:txBody>
      </p:sp>
    </p:spTree>
    <p:extLst>
      <p:ext uri="{BB962C8B-B14F-4D97-AF65-F5344CB8AC3E}">
        <p14:creationId xmlns:p14="http://schemas.microsoft.com/office/powerpoint/2010/main" val="312574063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D8C11-7492-38EE-5EB2-3660B4696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Slab Allocator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82DBD-98AA-51BB-3FE2-7B2C4331C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472" y="1597025"/>
            <a:ext cx="10515600" cy="3211066"/>
          </a:xfrm>
        </p:spPr>
        <p:txBody>
          <a:bodyPr>
            <a:normAutofit lnSpcReduction="10000"/>
          </a:bodyPr>
          <a:lstStyle/>
          <a:p>
            <a:r>
              <a:rPr lang="en-IN"/>
              <a:t>The </a:t>
            </a:r>
            <a:r>
              <a:rPr lang="en-IN">
                <a:solidFill>
                  <a:srgbClr val="0070C0"/>
                </a:solidFill>
              </a:rPr>
              <a:t>buddy</a:t>
            </a:r>
            <a:r>
              <a:rPr lang="en-IN"/>
              <a:t> system is for generic memory allocation</a:t>
            </a:r>
          </a:p>
          <a:p>
            <a:r>
              <a:rPr lang="en-IN"/>
              <a:t>Most of the </a:t>
            </a:r>
            <a:r>
              <a:rPr lang="en-IN">
                <a:solidFill>
                  <a:srgbClr val="FF0000"/>
                </a:solidFill>
              </a:rPr>
              <a:t>time</a:t>
            </a:r>
            <a:r>
              <a:rPr lang="en-IN"/>
              <a:t> objects of specific types are used. They have a </a:t>
            </a:r>
            <a:r>
              <a:rPr lang="en-IN">
                <a:solidFill>
                  <a:srgbClr val="00B050"/>
                </a:solidFill>
              </a:rPr>
              <a:t>fixed</a:t>
            </a:r>
            <a:r>
              <a:rPr lang="en-IN"/>
              <a:t> structure.</a:t>
            </a:r>
          </a:p>
          <a:p>
            <a:pPr lvl="1"/>
            <a:r>
              <a:rPr lang="en-IN"/>
              <a:t>No </a:t>
            </a:r>
            <a:r>
              <a:rPr lang="en-IN">
                <a:solidFill>
                  <a:srgbClr val="C00000"/>
                </a:solidFill>
              </a:rPr>
              <a:t>reason</a:t>
            </a:r>
            <a:r>
              <a:rPr lang="en-IN"/>
              <a:t> to allocate and deallocate them.</a:t>
            </a:r>
          </a:p>
          <a:p>
            <a:pPr lvl="1"/>
            <a:r>
              <a:rPr lang="en-IN"/>
              <a:t>Take up a large </a:t>
            </a:r>
            <a:r>
              <a:rPr lang="en-IN">
                <a:solidFill>
                  <a:srgbClr val="00B050"/>
                </a:solidFill>
              </a:rPr>
              <a:t>memory</a:t>
            </a:r>
            <a:r>
              <a:rPr lang="en-IN"/>
              <a:t> region and use it for </a:t>
            </a:r>
            <a:r>
              <a:rPr lang="en-IN">
                <a:solidFill>
                  <a:srgbClr val="7030A0"/>
                </a:solidFill>
              </a:rPr>
              <a:t>dedicated</a:t>
            </a:r>
            <a:r>
              <a:rPr lang="en-IN"/>
              <a:t> object storage (of only one type)</a:t>
            </a:r>
          </a:p>
          <a:p>
            <a:pPr lvl="1"/>
            <a:r>
              <a:rPr lang="en-IN"/>
              <a:t>For fast access, keep a </a:t>
            </a:r>
            <a:r>
              <a:rPr lang="en-IN">
                <a:solidFill>
                  <a:srgbClr val="002060"/>
                </a:solidFill>
              </a:rPr>
              <a:t>cache</a:t>
            </a:r>
            <a:r>
              <a:rPr lang="en-IN"/>
              <a:t> of pre-initialized objects</a:t>
            </a:r>
          </a:p>
          <a:p>
            <a:pPr lvl="1"/>
            <a:r>
              <a:rPr lang="en-IN">
                <a:solidFill>
                  <a:schemeClr val="accent1"/>
                </a:solidFill>
              </a:rPr>
              <a:t>Use</a:t>
            </a:r>
            <a:r>
              <a:rPr lang="en-IN"/>
              <a:t> and </a:t>
            </a:r>
            <a:r>
              <a:rPr lang="en-IN">
                <a:solidFill>
                  <a:srgbClr val="FF0000"/>
                </a:solidFill>
              </a:rPr>
              <a:t>return</a:t>
            </a:r>
            <a:r>
              <a:rPr lang="en-IN"/>
              <a:t> </a:t>
            </a:r>
            <a:r>
              <a:rPr lang="en-IN">
                <a:sym typeface="Wingdings" panose="05000000000000000000" pitchFamily="2" charset="2"/>
              </a:rPr>
              <a:t> Similar to a </a:t>
            </a:r>
            <a:r>
              <a:rPr lang="en-IN">
                <a:solidFill>
                  <a:srgbClr val="00B050"/>
                </a:solidFill>
                <a:sym typeface="Wingdings" panose="05000000000000000000" pitchFamily="2" charset="2"/>
              </a:rPr>
              <a:t>pool</a:t>
            </a:r>
            <a:r>
              <a:rPr lang="en-IN">
                <a:sym typeface="Wingdings" panose="05000000000000000000" pitchFamily="2" charset="2"/>
              </a:rPr>
              <a:t> of objects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5515B-6C5B-1780-F41E-8C861C2A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6B430-6D38-FC0E-D21C-53E622BE6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EFD329-CD0D-6A88-136E-5CF332279606}"/>
              </a:ext>
            </a:extLst>
          </p:cNvPr>
          <p:cNvSpPr/>
          <p:nvPr/>
        </p:nvSpPr>
        <p:spPr>
          <a:xfrm>
            <a:off x="2463812" y="5260975"/>
            <a:ext cx="11546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Terms: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1A4CCE-87B5-D7D3-23F8-1DD64640BD62}"/>
              </a:ext>
            </a:extLst>
          </p:cNvPr>
          <p:cNvSpPr/>
          <p:nvPr/>
        </p:nvSpPr>
        <p:spPr>
          <a:xfrm>
            <a:off x="3725398" y="5380248"/>
            <a:ext cx="1078030" cy="403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slab</a:t>
            </a:r>
            <a:endParaRPr lang="en-IN" sz="20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7D452C-06FD-5B58-DF9A-17FEB25A975A}"/>
              </a:ext>
            </a:extLst>
          </p:cNvPr>
          <p:cNvSpPr/>
          <p:nvPr/>
        </p:nvSpPr>
        <p:spPr>
          <a:xfrm>
            <a:off x="5042996" y="5380248"/>
            <a:ext cx="1078030" cy="403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cache</a:t>
            </a:r>
            <a:endParaRPr lang="en-IN" sz="20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8E32E2-ED36-F00F-60FF-D152C421783E}"/>
              </a:ext>
            </a:extLst>
          </p:cNvPr>
          <p:cNvSpPr/>
          <p:nvPr/>
        </p:nvSpPr>
        <p:spPr>
          <a:xfrm>
            <a:off x="6340484" y="5380247"/>
            <a:ext cx="1078030" cy="403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chunk</a:t>
            </a:r>
            <a:endParaRPr lang="en-IN" sz="2000"/>
          </a:p>
        </p:txBody>
      </p:sp>
      <p:sp>
        <p:nvSpPr>
          <p:cNvPr id="12" name="Wave 11">
            <a:extLst>
              <a:ext uri="{FF2B5EF4-FFF2-40B4-BE49-F238E27FC236}">
                <a16:creationId xmlns:a16="http://schemas.microsoft.com/office/drawing/2014/main" id="{4C20B82A-F3EE-4EE4-CCEA-667518967396}"/>
              </a:ext>
            </a:extLst>
          </p:cNvPr>
          <p:cNvSpPr/>
          <p:nvPr/>
        </p:nvSpPr>
        <p:spPr>
          <a:xfrm>
            <a:off x="7957288" y="242335"/>
            <a:ext cx="2831592" cy="1116530"/>
          </a:xfrm>
          <a:prstGeom prst="wav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Dedicated object cache</a:t>
            </a:r>
          </a:p>
        </p:txBody>
      </p:sp>
    </p:spTree>
    <p:extLst>
      <p:ext uri="{BB962C8B-B14F-4D97-AF65-F5344CB8AC3E}">
        <p14:creationId xmlns:p14="http://schemas.microsoft.com/office/powerpoint/2010/main" val="4666919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770-B96D-FA18-DA5F-2DFD989EA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The Kernel has Three Object Allocators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0E5FE-5F8E-0715-8275-2EF58823D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2AEAD-F81B-C9B1-A6E5-8675AB0E7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85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3BB9EA7-81F9-EF59-89B6-2BADB598F1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822175"/>
              </p:ext>
            </p:extLst>
          </p:nvPr>
        </p:nvGraphicFramePr>
        <p:xfrm>
          <a:off x="1607098" y="1861526"/>
          <a:ext cx="8501888" cy="3687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BFA10EE-0017-345C-B23C-17FA5B8868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1526"/>
            <a:ext cx="744965" cy="744965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7C8C9096-A7FD-7BEF-BBAE-0896475C5B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51607"/>
            <a:ext cx="902201" cy="902201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A789824-B744-B92E-1A39-FBA13B6783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25" y="4200913"/>
            <a:ext cx="942976" cy="94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084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810C3FD-F0C6-9605-9CF5-86B3342E4EC6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7564139" y="1806494"/>
            <a:ext cx="77431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4323D49-976C-7576-3D83-0747C45D7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8" y="32862"/>
            <a:ext cx="10515600" cy="1325563"/>
          </a:xfrm>
        </p:spPr>
        <p:txBody>
          <a:bodyPr/>
          <a:lstStyle/>
          <a:p>
            <a:r>
              <a:rPr lang="en-IN"/>
              <a:t>Slab Allocator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1A46C0-ED06-DEF8-0F0B-8BBFA2380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169F15-E6F2-5F49-1C93-129FC7812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C330A7-CE05-73DB-322F-7B00FC78F28C}"/>
              </a:ext>
            </a:extLst>
          </p:cNvPr>
          <p:cNvSpPr/>
          <p:nvPr/>
        </p:nvSpPr>
        <p:spPr>
          <a:xfrm>
            <a:off x="4808621" y="1512054"/>
            <a:ext cx="2724293" cy="206223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B73456-3F11-192C-A4A7-32A66130104A}"/>
              </a:ext>
            </a:extLst>
          </p:cNvPr>
          <p:cNvSpPr/>
          <p:nvPr/>
        </p:nvSpPr>
        <p:spPr>
          <a:xfrm>
            <a:off x="5229496" y="1152561"/>
            <a:ext cx="2096589" cy="359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err="1"/>
              <a:t>kmem_cache</a:t>
            </a:r>
            <a:endParaRPr lang="en-IN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CCAA11-A635-03B9-2C93-CBD97CABE1E2}"/>
              </a:ext>
            </a:extLst>
          </p:cNvPr>
          <p:cNvSpPr/>
          <p:nvPr/>
        </p:nvSpPr>
        <p:spPr>
          <a:xfrm>
            <a:off x="822927" y="1404161"/>
            <a:ext cx="2982686" cy="11391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33433A8-1D71-B6F3-1DF2-6F0C7B4E29D3}"/>
              </a:ext>
            </a:extLst>
          </p:cNvPr>
          <p:cNvSpPr/>
          <p:nvPr/>
        </p:nvSpPr>
        <p:spPr>
          <a:xfrm>
            <a:off x="1260532" y="1012212"/>
            <a:ext cx="2096589" cy="359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slab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2E769E-FFB4-1ACD-AA4F-AF8D0C4CCAF5}"/>
              </a:ext>
            </a:extLst>
          </p:cNvPr>
          <p:cNvSpPr/>
          <p:nvPr/>
        </p:nvSpPr>
        <p:spPr>
          <a:xfrm>
            <a:off x="822927" y="1425932"/>
            <a:ext cx="2971800" cy="544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/>
              <a:t>slab_cache</a:t>
            </a:r>
            <a:endParaRPr lang="en-US" sz="24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D982F6-0D73-4F4E-6B7E-630A9AE67E67}"/>
              </a:ext>
            </a:extLst>
          </p:cNvPr>
          <p:cNvCxnSpPr>
            <a:cxnSpLocks/>
          </p:cNvCxnSpPr>
          <p:nvPr/>
        </p:nvCxnSpPr>
        <p:spPr>
          <a:xfrm flipV="1">
            <a:off x="3794727" y="1559605"/>
            <a:ext cx="1024780" cy="1278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407BF70-3B54-E800-E0CD-28181E160457}"/>
              </a:ext>
            </a:extLst>
          </p:cNvPr>
          <p:cNvSpPr/>
          <p:nvPr/>
        </p:nvSpPr>
        <p:spPr>
          <a:xfrm>
            <a:off x="833812" y="1963835"/>
            <a:ext cx="2960915" cy="7865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freelist</a:t>
            </a:r>
            <a:r>
              <a:rPr lang="en-US" sz="2400" dirty="0"/>
              <a:t>: array of free object indexes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8B8F10-298D-BB7A-F0F5-A59E4D228DFF}"/>
              </a:ext>
            </a:extLst>
          </p:cNvPr>
          <p:cNvSpPr/>
          <p:nvPr/>
        </p:nvSpPr>
        <p:spPr>
          <a:xfrm>
            <a:off x="4808621" y="1512054"/>
            <a:ext cx="2950028" cy="5888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/>
              <a:t>array_cache</a:t>
            </a:r>
            <a:endParaRPr lang="en-US" sz="2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D23C31-481E-8E91-7353-0544443CBDCB}"/>
              </a:ext>
            </a:extLst>
          </p:cNvPr>
          <p:cNvSpPr/>
          <p:nvPr/>
        </p:nvSpPr>
        <p:spPr>
          <a:xfrm>
            <a:off x="8338457" y="1512054"/>
            <a:ext cx="664029" cy="5888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C54051-24A9-7394-0CDD-7769CB75F77F}"/>
              </a:ext>
            </a:extLst>
          </p:cNvPr>
          <p:cNvSpPr/>
          <p:nvPr/>
        </p:nvSpPr>
        <p:spPr>
          <a:xfrm>
            <a:off x="9002486" y="1512054"/>
            <a:ext cx="664029" cy="5888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err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713A9E-B0DD-AACA-FE16-36B4C9343FA7}"/>
              </a:ext>
            </a:extLst>
          </p:cNvPr>
          <p:cNvSpPr/>
          <p:nvPr/>
        </p:nvSpPr>
        <p:spPr>
          <a:xfrm>
            <a:off x="9666515" y="1512054"/>
            <a:ext cx="664029" cy="5888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err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0999C0-3133-7A27-50C1-85D351F3E0CB}"/>
              </a:ext>
            </a:extLst>
          </p:cNvPr>
          <p:cNvSpPr/>
          <p:nvPr/>
        </p:nvSpPr>
        <p:spPr>
          <a:xfrm>
            <a:off x="10330544" y="1516967"/>
            <a:ext cx="664029" cy="5888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err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B1E6AA-EF65-E72A-61E2-C0C1528BE47A}"/>
              </a:ext>
            </a:extLst>
          </p:cNvPr>
          <p:cNvSpPr txBox="1"/>
          <p:nvPr/>
        </p:nvSpPr>
        <p:spPr>
          <a:xfrm>
            <a:off x="7769535" y="2178116"/>
            <a:ext cx="4199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entry[] </a:t>
            </a:r>
            <a:r>
              <a:rPr lang="en-US" sz="2400">
                <a:sym typeface="Wingdings" panose="05000000000000000000" pitchFamily="2" charset="2"/>
              </a:rPr>
              <a:t> </a:t>
            </a:r>
            <a:r>
              <a:rPr lang="en-US" sz="2400"/>
              <a:t>recently freed objects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4BFFCD-A3E8-1721-FF6D-FDB68B882351}"/>
              </a:ext>
            </a:extLst>
          </p:cNvPr>
          <p:cNvSpPr/>
          <p:nvPr/>
        </p:nvSpPr>
        <p:spPr>
          <a:xfrm>
            <a:off x="4819507" y="2109562"/>
            <a:ext cx="2950028" cy="7280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/>
              <a:t>ctor</a:t>
            </a:r>
            <a:r>
              <a:rPr lang="en-US" sz="2400"/>
              <a:t>: object constructor function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C11046-1BD7-0BD2-A56B-299770FCB62F}"/>
              </a:ext>
            </a:extLst>
          </p:cNvPr>
          <p:cNvSpPr/>
          <p:nvPr/>
        </p:nvSpPr>
        <p:spPr>
          <a:xfrm>
            <a:off x="4819507" y="2846236"/>
            <a:ext cx="2950028" cy="7280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/>
              <a:t>kmem_cache_node</a:t>
            </a:r>
            <a:r>
              <a:rPr lang="en-US" sz="2400"/>
              <a:t>* node [NUMA_NODES]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28C04B5-85A3-C03C-8CD2-4310C0BC783E}"/>
              </a:ext>
            </a:extLst>
          </p:cNvPr>
          <p:cNvCxnSpPr>
            <a:cxnSpLocks/>
          </p:cNvCxnSpPr>
          <p:nvPr/>
        </p:nvCxnSpPr>
        <p:spPr>
          <a:xfrm>
            <a:off x="6389914" y="3574290"/>
            <a:ext cx="0" cy="898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FDBF3EB-2562-6AF7-995A-EC1AFD88E971}"/>
              </a:ext>
            </a:extLst>
          </p:cNvPr>
          <p:cNvSpPr/>
          <p:nvPr/>
        </p:nvSpPr>
        <p:spPr>
          <a:xfrm>
            <a:off x="4842714" y="4459428"/>
            <a:ext cx="2506571" cy="1310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err="1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D55FD36-501F-C7DE-F4D7-F5A59B626C5D}"/>
              </a:ext>
            </a:extLst>
          </p:cNvPr>
          <p:cNvSpPr/>
          <p:nvPr/>
        </p:nvSpPr>
        <p:spPr>
          <a:xfrm>
            <a:off x="4718963" y="5783639"/>
            <a:ext cx="2845176" cy="454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err="1"/>
              <a:t>kmem_cache_node</a:t>
            </a:r>
            <a:endParaRPr lang="en-IN" sz="24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964705-3972-7098-6C85-65A4A2EA74B9}"/>
              </a:ext>
            </a:extLst>
          </p:cNvPr>
          <p:cNvSpPr/>
          <p:nvPr/>
        </p:nvSpPr>
        <p:spPr>
          <a:xfrm>
            <a:off x="4853600" y="4472747"/>
            <a:ext cx="2483371" cy="4234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full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E205D5E-E193-AB65-3AD4-87C47879CC7C}"/>
              </a:ext>
            </a:extLst>
          </p:cNvPr>
          <p:cNvSpPr/>
          <p:nvPr/>
        </p:nvSpPr>
        <p:spPr>
          <a:xfrm>
            <a:off x="4854313" y="4909388"/>
            <a:ext cx="2483371" cy="4234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partial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684917-E496-0C2A-CFBA-E39A8A3BA326}"/>
              </a:ext>
            </a:extLst>
          </p:cNvPr>
          <p:cNvSpPr/>
          <p:nvPr/>
        </p:nvSpPr>
        <p:spPr>
          <a:xfrm>
            <a:off x="4853599" y="5346998"/>
            <a:ext cx="2483371" cy="4234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free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1FFA8F6-0AF9-4C3A-C71C-8E0874E6CEB3}"/>
              </a:ext>
            </a:extLst>
          </p:cNvPr>
          <p:cNvSpPr/>
          <p:nvPr/>
        </p:nvSpPr>
        <p:spPr>
          <a:xfrm>
            <a:off x="8462553" y="1024626"/>
            <a:ext cx="2096589" cy="359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err="1"/>
              <a:t>array_cache</a:t>
            </a:r>
            <a:endParaRPr lang="en-IN" sz="240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224F85D-5AA4-330D-6654-E63BDE29B67C}"/>
              </a:ext>
            </a:extLst>
          </p:cNvPr>
          <p:cNvGrpSpPr/>
          <p:nvPr/>
        </p:nvGrpSpPr>
        <p:grpSpPr>
          <a:xfrm>
            <a:off x="8893918" y="5274689"/>
            <a:ext cx="1545194" cy="991470"/>
            <a:chOff x="7878681" y="5576593"/>
            <a:chExt cx="1545194" cy="99147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CED81AC-4D63-6FD3-8713-D0451186C8CD}"/>
                </a:ext>
              </a:extLst>
            </p:cNvPr>
            <p:cNvSpPr/>
            <p:nvPr/>
          </p:nvSpPr>
          <p:spPr>
            <a:xfrm>
              <a:off x="8095821" y="5576593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90CD869-5817-C75E-95E8-7E9A23936BFE}"/>
                </a:ext>
              </a:extLst>
            </p:cNvPr>
            <p:cNvSpPr/>
            <p:nvPr/>
          </p:nvSpPr>
          <p:spPr>
            <a:xfrm>
              <a:off x="7992981" y="5691720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8395025-66FB-FCF5-4666-B18DDE9443A8}"/>
                </a:ext>
              </a:extLst>
            </p:cNvPr>
            <p:cNvSpPr/>
            <p:nvPr/>
          </p:nvSpPr>
          <p:spPr>
            <a:xfrm>
              <a:off x="7878681" y="5797576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A66A362-2050-AA44-C56D-C06DF4D48C51}"/>
              </a:ext>
            </a:extLst>
          </p:cNvPr>
          <p:cNvGrpSpPr/>
          <p:nvPr/>
        </p:nvGrpSpPr>
        <p:grpSpPr>
          <a:xfrm>
            <a:off x="8893918" y="4163884"/>
            <a:ext cx="1545194" cy="991470"/>
            <a:chOff x="7878681" y="5576593"/>
            <a:chExt cx="1545194" cy="99147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C5267D2-2FE4-54DE-28B2-AC2A277585F5}"/>
                </a:ext>
              </a:extLst>
            </p:cNvPr>
            <p:cNvSpPr/>
            <p:nvPr/>
          </p:nvSpPr>
          <p:spPr>
            <a:xfrm>
              <a:off x="8095821" y="5576593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DE77E2A-C84C-9653-1302-C6FFB6E34F7F}"/>
                </a:ext>
              </a:extLst>
            </p:cNvPr>
            <p:cNvSpPr/>
            <p:nvPr/>
          </p:nvSpPr>
          <p:spPr>
            <a:xfrm>
              <a:off x="7992981" y="5691720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F6B890A-67B2-B580-6349-DCFE6E615A16}"/>
                </a:ext>
              </a:extLst>
            </p:cNvPr>
            <p:cNvSpPr/>
            <p:nvPr/>
          </p:nvSpPr>
          <p:spPr>
            <a:xfrm>
              <a:off x="7878681" y="5797576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35FAABA-2E50-A01B-819D-5EC4B51CD96B}"/>
              </a:ext>
            </a:extLst>
          </p:cNvPr>
          <p:cNvGrpSpPr/>
          <p:nvPr/>
        </p:nvGrpSpPr>
        <p:grpSpPr>
          <a:xfrm>
            <a:off x="8828893" y="3002255"/>
            <a:ext cx="1545194" cy="991470"/>
            <a:chOff x="7878681" y="5576593"/>
            <a:chExt cx="1545194" cy="99147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CBFBCA2-BA6A-9BA5-39D1-0364210B6052}"/>
                </a:ext>
              </a:extLst>
            </p:cNvPr>
            <p:cNvSpPr/>
            <p:nvPr/>
          </p:nvSpPr>
          <p:spPr>
            <a:xfrm>
              <a:off x="8095821" y="5576593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A4598F7-E3E2-0BF5-3509-D72BB3F3F973}"/>
                </a:ext>
              </a:extLst>
            </p:cNvPr>
            <p:cNvSpPr/>
            <p:nvPr/>
          </p:nvSpPr>
          <p:spPr>
            <a:xfrm>
              <a:off x="7992981" y="5691720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5BA7CEE-B08E-7568-E74B-66CB7DA31418}"/>
                </a:ext>
              </a:extLst>
            </p:cNvPr>
            <p:cNvSpPr/>
            <p:nvPr/>
          </p:nvSpPr>
          <p:spPr>
            <a:xfrm>
              <a:off x="7878681" y="5797576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7B0031B-874C-4080-880C-208B395F2545}"/>
              </a:ext>
            </a:extLst>
          </p:cNvPr>
          <p:cNvCxnSpPr>
            <a:cxnSpLocks/>
            <a:stCxn id="29" idx="3"/>
            <a:endCxn id="53" idx="1"/>
          </p:cNvCxnSpPr>
          <p:nvPr/>
        </p:nvCxnSpPr>
        <p:spPr>
          <a:xfrm flipV="1">
            <a:off x="7336971" y="3608482"/>
            <a:ext cx="1491922" cy="10759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7BBA633-EBAC-F306-D618-3C3B16532D58}"/>
              </a:ext>
            </a:extLst>
          </p:cNvPr>
          <p:cNvCxnSpPr>
            <a:cxnSpLocks/>
            <a:stCxn id="27" idx="3"/>
            <a:endCxn id="49" idx="1"/>
          </p:cNvCxnSpPr>
          <p:nvPr/>
        </p:nvCxnSpPr>
        <p:spPr>
          <a:xfrm flipV="1">
            <a:off x="7349285" y="4770111"/>
            <a:ext cx="1544633" cy="3448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07D2EB2-B945-3291-C5FC-D64158A0EAE8}"/>
              </a:ext>
            </a:extLst>
          </p:cNvPr>
          <p:cNvCxnSpPr>
            <a:cxnSpLocks/>
            <a:stCxn id="31" idx="3"/>
            <a:endCxn id="44" idx="1"/>
          </p:cNvCxnSpPr>
          <p:nvPr/>
        </p:nvCxnSpPr>
        <p:spPr>
          <a:xfrm>
            <a:off x="7336970" y="5558711"/>
            <a:ext cx="1556948" cy="3222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0DCF20AB-292D-B281-D5BB-0EE614BAA888}"/>
              </a:ext>
            </a:extLst>
          </p:cNvPr>
          <p:cNvSpPr/>
          <p:nvPr/>
        </p:nvSpPr>
        <p:spPr>
          <a:xfrm>
            <a:off x="833812" y="2764615"/>
            <a:ext cx="2971800" cy="3362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/>
              <a:t>s_mem</a:t>
            </a:r>
            <a:endParaRPr lang="en-US" sz="240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7EE7300-5BFC-5F58-EF06-52995C9DB41D}"/>
              </a:ext>
            </a:extLst>
          </p:cNvPr>
          <p:cNvSpPr txBox="1"/>
          <p:nvPr/>
        </p:nvSpPr>
        <p:spPr>
          <a:xfrm>
            <a:off x="3924878" y="515419"/>
            <a:ext cx="5018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Comic Sans MS" panose="030F0702030302020204" pitchFamily="66" charset="0"/>
              </a:rPr>
              <a:t>One cache for an object type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739CEF2-76DD-48D1-7AB8-940F191BE8FE}"/>
              </a:ext>
            </a:extLst>
          </p:cNvPr>
          <p:cNvSpPr/>
          <p:nvPr/>
        </p:nvSpPr>
        <p:spPr>
          <a:xfrm>
            <a:off x="1430748" y="4163884"/>
            <a:ext cx="1805165" cy="20746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err="1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F9DC905-2B94-01AA-3974-C65ECAD592ED}"/>
              </a:ext>
            </a:extLst>
          </p:cNvPr>
          <p:cNvCxnSpPr>
            <a:cxnSpLocks/>
            <a:stCxn id="63" idx="2"/>
            <a:endCxn id="65" idx="0"/>
          </p:cNvCxnSpPr>
          <p:nvPr/>
        </p:nvCxnSpPr>
        <p:spPr>
          <a:xfrm>
            <a:off x="2319712" y="3100845"/>
            <a:ext cx="13619" cy="10630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703644CD-EF98-6B77-116B-9DD5B13AA4F1}"/>
              </a:ext>
            </a:extLst>
          </p:cNvPr>
          <p:cNvSpPr/>
          <p:nvPr/>
        </p:nvSpPr>
        <p:spPr>
          <a:xfrm>
            <a:off x="1018163" y="6266159"/>
            <a:ext cx="2845176" cy="454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err="1"/>
              <a:t>memory_region</a:t>
            </a:r>
            <a:endParaRPr lang="en-IN" sz="240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B65FFD5-C367-D758-D9C4-DAEB8983D756}"/>
              </a:ext>
            </a:extLst>
          </p:cNvPr>
          <p:cNvSpPr/>
          <p:nvPr/>
        </p:nvSpPr>
        <p:spPr>
          <a:xfrm>
            <a:off x="1430748" y="4484915"/>
            <a:ext cx="1798783" cy="2851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err="1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D496519-DCE0-BDA2-C6E8-ED9BDB33A32B}"/>
              </a:ext>
            </a:extLst>
          </p:cNvPr>
          <p:cNvSpPr/>
          <p:nvPr/>
        </p:nvSpPr>
        <p:spPr>
          <a:xfrm>
            <a:off x="1430748" y="5071209"/>
            <a:ext cx="1798783" cy="2851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err="1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B3A6B05-5691-2348-806B-BC7F4FD71900}"/>
              </a:ext>
            </a:extLst>
          </p:cNvPr>
          <p:cNvSpPr/>
          <p:nvPr/>
        </p:nvSpPr>
        <p:spPr>
          <a:xfrm>
            <a:off x="1430748" y="5369685"/>
            <a:ext cx="1798783" cy="2851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err="1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55F44AC-77CF-E0AE-67C5-E9938F2CBAE4}"/>
              </a:ext>
            </a:extLst>
          </p:cNvPr>
          <p:cNvSpPr txBox="1"/>
          <p:nvPr/>
        </p:nvSpPr>
        <p:spPr>
          <a:xfrm>
            <a:off x="1855728" y="4654579"/>
            <a:ext cx="132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object</a:t>
            </a:r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BFA1C88-E72E-EEA0-C79F-6E96033957A5}"/>
              </a:ext>
            </a:extLst>
          </p:cNvPr>
          <p:cNvSpPr/>
          <p:nvPr/>
        </p:nvSpPr>
        <p:spPr>
          <a:xfrm>
            <a:off x="1435592" y="5960355"/>
            <a:ext cx="1798783" cy="2851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err="1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ACA4212-BD06-C3B7-501E-91F9EA781172}"/>
              </a:ext>
            </a:extLst>
          </p:cNvPr>
          <p:cNvSpPr txBox="1"/>
          <p:nvPr/>
        </p:nvSpPr>
        <p:spPr>
          <a:xfrm>
            <a:off x="1855728" y="4081112"/>
            <a:ext cx="132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object</a:t>
            </a:r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2126129-03FE-1418-6BA4-A485410A4458}"/>
              </a:ext>
            </a:extLst>
          </p:cNvPr>
          <p:cNvSpPr txBox="1"/>
          <p:nvPr/>
        </p:nvSpPr>
        <p:spPr>
          <a:xfrm>
            <a:off x="1876125" y="5539591"/>
            <a:ext cx="132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object</a:t>
            </a:r>
            <a:endParaRPr lang="en-US"/>
          </a:p>
        </p:txBody>
      </p:sp>
      <p:sp>
        <p:nvSpPr>
          <p:cNvPr id="91" name="Flowchart: Alternate Process 90">
            <a:extLst>
              <a:ext uri="{FF2B5EF4-FFF2-40B4-BE49-F238E27FC236}">
                <a16:creationId xmlns:a16="http://schemas.microsoft.com/office/drawing/2014/main" id="{3443BA52-DF70-AB49-EE1F-A54C3C1D0F96}"/>
              </a:ext>
            </a:extLst>
          </p:cNvPr>
          <p:cNvSpPr/>
          <p:nvPr/>
        </p:nvSpPr>
        <p:spPr>
          <a:xfrm>
            <a:off x="8912691" y="444561"/>
            <a:ext cx="1306012" cy="53497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per </a:t>
            </a:r>
            <a:r>
              <a:rPr lang="en-US" sz="2400" err="1"/>
              <a:t>cpu</a:t>
            </a:r>
            <a:endParaRPr lang="en-US" sz="2400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1402083-F94B-F581-5277-8D3CA2C6717B}"/>
              </a:ext>
            </a:extLst>
          </p:cNvPr>
          <p:cNvCxnSpPr>
            <a:cxnSpLocks/>
          </p:cNvCxnSpPr>
          <p:nvPr/>
        </p:nvCxnSpPr>
        <p:spPr>
          <a:xfrm>
            <a:off x="6389913" y="3573806"/>
            <a:ext cx="0" cy="898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C3D5A8F9-7715-7ED9-A705-7654FC3ACAFF}"/>
              </a:ext>
            </a:extLst>
          </p:cNvPr>
          <p:cNvSpPr/>
          <p:nvPr/>
        </p:nvSpPr>
        <p:spPr>
          <a:xfrm>
            <a:off x="4853599" y="4472263"/>
            <a:ext cx="2483371" cy="4234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full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0915A56-3CD1-A4E1-C396-D01B27FB05E4}"/>
              </a:ext>
            </a:extLst>
          </p:cNvPr>
          <p:cNvGrpSpPr/>
          <p:nvPr/>
        </p:nvGrpSpPr>
        <p:grpSpPr>
          <a:xfrm>
            <a:off x="8828892" y="3001981"/>
            <a:ext cx="1545194" cy="991470"/>
            <a:chOff x="7878681" y="5576593"/>
            <a:chExt cx="1545194" cy="991470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623DE4F-4981-4743-9C84-6FA81DB1133B}"/>
                </a:ext>
              </a:extLst>
            </p:cNvPr>
            <p:cNvSpPr/>
            <p:nvPr/>
          </p:nvSpPr>
          <p:spPr>
            <a:xfrm>
              <a:off x="8095821" y="5576593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5B9D0DE-5474-FDC2-ED57-862793C505AA}"/>
                </a:ext>
              </a:extLst>
            </p:cNvPr>
            <p:cNvSpPr/>
            <p:nvPr/>
          </p:nvSpPr>
          <p:spPr>
            <a:xfrm>
              <a:off x="7992981" y="5691720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60ACB86E-A249-C0EE-60EA-217A19EF1457}"/>
                </a:ext>
              </a:extLst>
            </p:cNvPr>
            <p:cNvSpPr/>
            <p:nvPr/>
          </p:nvSpPr>
          <p:spPr>
            <a:xfrm>
              <a:off x="7878681" y="5797576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</p:grp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E602641-B34F-C739-8D7E-FF44A9C1E5DE}"/>
              </a:ext>
            </a:extLst>
          </p:cNvPr>
          <p:cNvCxnSpPr>
            <a:cxnSpLocks/>
            <a:endCxn id="100" idx="1"/>
          </p:cNvCxnSpPr>
          <p:nvPr/>
        </p:nvCxnSpPr>
        <p:spPr>
          <a:xfrm flipV="1">
            <a:off x="7336970" y="3608208"/>
            <a:ext cx="1491922" cy="10759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Flowchart: Alternate Process 102">
            <a:extLst>
              <a:ext uri="{FF2B5EF4-FFF2-40B4-BE49-F238E27FC236}">
                <a16:creationId xmlns:a16="http://schemas.microsoft.com/office/drawing/2014/main" id="{8F84576C-F037-9ABB-4883-F5367C440A94}"/>
              </a:ext>
            </a:extLst>
          </p:cNvPr>
          <p:cNvSpPr/>
          <p:nvPr/>
        </p:nvSpPr>
        <p:spPr>
          <a:xfrm>
            <a:off x="8912691" y="379246"/>
            <a:ext cx="1306012" cy="53497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per </a:t>
            </a:r>
            <a:r>
              <a:rPr lang="en-US" sz="2400" err="1"/>
              <a:t>cpu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2423663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7E22A-E693-9746-D25B-8D7150588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57" y="136525"/>
            <a:ext cx="10515600" cy="1325563"/>
          </a:xfrm>
        </p:spPr>
        <p:txBody>
          <a:bodyPr/>
          <a:lstStyle/>
          <a:p>
            <a:r>
              <a:rPr lang="en-US" dirty="0"/>
              <a:t>Quick Explanation of </a:t>
            </a:r>
            <a:r>
              <a:rPr lang="en-US"/>
              <a:t>the Slab </a:t>
            </a:r>
            <a:r>
              <a:rPr lang="en-US" dirty="0"/>
              <a:t>S</a:t>
            </a:r>
            <a:r>
              <a:rPr lang="en-US"/>
              <a:t>cheme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BC5B8-3FE6-0D63-817B-077071D70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3" y="1423194"/>
            <a:ext cx="10940143" cy="5200651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7030A0"/>
                </a:solidFill>
              </a:rPr>
              <a:t>dedicated</a:t>
            </a:r>
            <a:r>
              <a:rPr lang="en-US" dirty="0"/>
              <a:t> region of the physical memory and the kernel’s virtual memory stores slabs</a:t>
            </a:r>
          </a:p>
          <a:p>
            <a:r>
              <a:rPr lang="en-US" dirty="0"/>
              <a:t>Every </a:t>
            </a:r>
            <a:r>
              <a:rPr lang="en-US" dirty="0">
                <a:solidFill>
                  <a:srgbClr val="0070C0"/>
                </a:solidFill>
              </a:rPr>
              <a:t>slab</a:t>
            </a:r>
            <a:r>
              <a:rPr lang="en-US" dirty="0"/>
              <a:t> corresponds to a </a:t>
            </a:r>
            <a:r>
              <a:rPr lang="en-US" dirty="0">
                <a:solidFill>
                  <a:srgbClr val="FF0000"/>
                </a:solidFill>
              </a:rPr>
              <a:t>region</a:t>
            </a:r>
            <a:r>
              <a:rPr lang="en-US" dirty="0"/>
              <a:t> of </a:t>
            </a:r>
            <a:r>
              <a:rPr lang="en-US" dirty="0">
                <a:solidFill>
                  <a:srgbClr val="00B050"/>
                </a:solidFill>
              </a:rPr>
              <a:t>physical</a:t>
            </a:r>
            <a:r>
              <a:rPr lang="en-US" dirty="0"/>
              <a:t> memory (set of </a:t>
            </a:r>
            <a:r>
              <a:rPr lang="en-US" dirty="0">
                <a:solidFill>
                  <a:srgbClr val="C00000"/>
                </a:solidFill>
              </a:rPr>
              <a:t>contiguous</a:t>
            </a:r>
            <a:r>
              <a:rPr lang="en-US" dirty="0"/>
              <a:t> physical pages)</a:t>
            </a:r>
          </a:p>
          <a:p>
            <a:r>
              <a:rPr lang="en-US" dirty="0"/>
              <a:t>The </a:t>
            </a:r>
            <a:r>
              <a:rPr lang="en-US" i="1" dirty="0" err="1"/>
              <a:t>kmem_cache</a:t>
            </a:r>
            <a:r>
              <a:rPr lang="en-US" i="1" dirty="0"/>
              <a:t> </a:t>
            </a:r>
            <a:r>
              <a:rPr lang="en-US" dirty="0"/>
              <a:t>is the </a:t>
            </a:r>
            <a:r>
              <a:rPr lang="en-US" dirty="0">
                <a:solidFill>
                  <a:srgbClr val="FF0000"/>
                </a:solidFill>
              </a:rPr>
              <a:t>key</a:t>
            </a:r>
            <a:r>
              <a:rPr lang="en-US" dirty="0"/>
              <a:t> data structure </a:t>
            </a:r>
            <a:r>
              <a:rPr lang="en-US" dirty="0">
                <a:solidFill>
                  <a:srgbClr val="0070C0"/>
                </a:solidFill>
              </a:rPr>
              <a:t>that</a:t>
            </a:r>
            <a:r>
              <a:rPr lang="en-US" dirty="0"/>
              <a:t> maintains all the slabs for a given </a:t>
            </a:r>
            <a:r>
              <a:rPr lang="en-US" dirty="0">
                <a:solidFill>
                  <a:srgbClr val="4472C4"/>
                </a:solidFill>
              </a:rPr>
              <a:t>object type</a:t>
            </a:r>
            <a:r>
              <a:rPr lang="en-US" dirty="0"/>
              <a:t>. The external world only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interacts</a:t>
            </a:r>
            <a:r>
              <a:rPr lang="en-US" dirty="0"/>
              <a:t> with the </a:t>
            </a:r>
            <a:r>
              <a:rPr lang="en-US" i="1" dirty="0" err="1"/>
              <a:t>kmem_cache</a:t>
            </a:r>
            <a:endParaRPr lang="en-US" dirty="0"/>
          </a:p>
          <a:p>
            <a:pPr lvl="1"/>
            <a:r>
              <a:rPr lang="en-US" dirty="0"/>
              <a:t>It maintains a list of </a:t>
            </a:r>
            <a:r>
              <a:rPr lang="en-US" dirty="0">
                <a:solidFill>
                  <a:srgbClr val="C00000"/>
                </a:solidFill>
              </a:rPr>
              <a:t>slabs</a:t>
            </a:r>
            <a:r>
              <a:rPr lang="en-US" dirty="0"/>
              <a:t> in three different states: </a:t>
            </a:r>
            <a:r>
              <a:rPr lang="en-US" dirty="0">
                <a:solidFill>
                  <a:srgbClr val="00B050"/>
                </a:solidFill>
              </a:rPr>
              <a:t>full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free</a:t>
            </a:r>
            <a:r>
              <a:rPr lang="en-US" dirty="0"/>
              <a:t>, and </a:t>
            </a:r>
            <a:r>
              <a:rPr lang="en-US" dirty="0">
                <a:solidFill>
                  <a:srgbClr val="C00000"/>
                </a:solidFill>
              </a:rPr>
              <a:t>partial</a:t>
            </a:r>
          </a:p>
          <a:p>
            <a:pPr lvl="1"/>
            <a:r>
              <a:rPr lang="en-US" dirty="0"/>
              <a:t>This list is specific to each </a:t>
            </a:r>
            <a:r>
              <a:rPr lang="en-US" dirty="0">
                <a:solidFill>
                  <a:srgbClr val="7030A0"/>
                </a:solidFill>
              </a:rPr>
              <a:t>NUMA</a:t>
            </a:r>
            <a:r>
              <a:rPr lang="en-US" dirty="0"/>
              <a:t> node</a:t>
            </a:r>
          </a:p>
          <a:p>
            <a:pPr lvl="1"/>
            <a:r>
              <a:rPr lang="en-US" dirty="0"/>
              <a:t>It also holds a </a:t>
            </a:r>
            <a:r>
              <a:rPr lang="en-US" dirty="0">
                <a:solidFill>
                  <a:srgbClr val="00B050"/>
                </a:solidFill>
              </a:rPr>
              <a:t>per-</a:t>
            </a:r>
            <a:r>
              <a:rPr lang="en-US" dirty="0" err="1">
                <a:solidFill>
                  <a:srgbClr val="00B050"/>
                </a:solidFill>
              </a:rPr>
              <a:t>cpu</a:t>
            </a:r>
            <a:r>
              <a:rPr lang="en-US" dirty="0">
                <a:solidFill>
                  <a:srgbClr val="00B050"/>
                </a:solidFill>
              </a:rPr>
              <a:t> cache </a:t>
            </a:r>
            <a:r>
              <a:rPr lang="en-US" dirty="0"/>
              <a:t>of </a:t>
            </a:r>
            <a:r>
              <a:rPr lang="en-US" dirty="0">
                <a:solidFill>
                  <a:srgbClr val="7030A0"/>
                </a:solidFill>
              </a:rPr>
              <a:t>free</a:t>
            </a:r>
            <a:r>
              <a:rPr lang="en-US" dirty="0"/>
              <a:t> objects that can quickly be allocated</a:t>
            </a:r>
          </a:p>
          <a:p>
            <a:pPr lvl="1"/>
            <a:r>
              <a:rPr lang="en-US" dirty="0"/>
              <a:t>There are </a:t>
            </a:r>
            <a:r>
              <a:rPr lang="en-US" dirty="0">
                <a:solidFill>
                  <a:srgbClr val="00B050"/>
                </a:solidFill>
              </a:rPr>
              <a:t>few</a:t>
            </a:r>
            <a:r>
              <a:rPr lang="en-US" dirty="0"/>
              <a:t> </a:t>
            </a:r>
            <a:r>
              <a:rPr lang="en-US" i="1" dirty="0" err="1"/>
              <a:t>kmem_cache</a:t>
            </a:r>
            <a:r>
              <a:rPr lang="en-US" i="1" dirty="0"/>
              <a:t> </a:t>
            </a:r>
            <a:r>
              <a:rPr lang="en-US" dirty="0">
                <a:solidFill>
                  <a:srgbClr val="C00000"/>
                </a:solidFill>
              </a:rPr>
              <a:t>structures</a:t>
            </a:r>
            <a:r>
              <a:rPr lang="en-US" dirty="0"/>
              <a:t> in the system for storing very </a:t>
            </a:r>
            <a:r>
              <a:rPr lang="en-US" dirty="0">
                <a:solidFill>
                  <a:srgbClr val="7030A0"/>
                </a:solidFill>
              </a:rPr>
              <a:t>frequently</a:t>
            </a:r>
            <a:r>
              <a:rPr lang="en-US" dirty="0"/>
              <a:t> used objects that are not allocated and deallocated every time they are used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1AB631-17C3-57F9-DBCF-9AECE9137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007F66-5E33-DECC-CE02-612975DF8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5782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588FA-5455-A0BA-DC11-A7605EDDF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err="1"/>
              <a:t>Slub</a:t>
            </a:r>
            <a:r>
              <a:rPr lang="en-US"/>
              <a:t> Allocator 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3B82CD-21E7-FC92-4F14-7D98AF7F7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C01A8-73FE-9FC0-6C2B-28F73D6C2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B41CC0-6EF2-BE9E-1B40-EA04559BB516}"/>
              </a:ext>
            </a:extLst>
          </p:cNvPr>
          <p:cNvSpPr/>
          <p:nvPr/>
        </p:nvSpPr>
        <p:spPr>
          <a:xfrm>
            <a:off x="838200" y="1915883"/>
            <a:ext cx="2982686" cy="11391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D48898-E5B4-2F0C-8CB1-B3741DBDA13E}"/>
              </a:ext>
            </a:extLst>
          </p:cNvPr>
          <p:cNvSpPr/>
          <p:nvPr/>
        </p:nvSpPr>
        <p:spPr>
          <a:xfrm>
            <a:off x="1128848" y="1531295"/>
            <a:ext cx="2096589" cy="359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slab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9AA767-42FA-C259-0DE7-411B969FE7E9}"/>
              </a:ext>
            </a:extLst>
          </p:cNvPr>
          <p:cNvSpPr/>
          <p:nvPr/>
        </p:nvSpPr>
        <p:spPr>
          <a:xfrm>
            <a:off x="544286" y="1937654"/>
            <a:ext cx="3265714" cy="544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/>
              <a:t>slab_cache</a:t>
            </a:r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30ABEB-DE68-3901-F9E0-AD823CD96F21}"/>
              </a:ext>
            </a:extLst>
          </p:cNvPr>
          <p:cNvSpPr/>
          <p:nvPr/>
        </p:nvSpPr>
        <p:spPr>
          <a:xfrm>
            <a:off x="544287" y="2475558"/>
            <a:ext cx="3265714" cy="544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inuse</a:t>
            </a:r>
            <a:r>
              <a:rPr lang="en-US" sz="2400" dirty="0"/>
              <a:t>: #objects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323293-5295-65BD-CE7E-6649A2FD901E}"/>
              </a:ext>
            </a:extLst>
          </p:cNvPr>
          <p:cNvSpPr/>
          <p:nvPr/>
        </p:nvSpPr>
        <p:spPr>
          <a:xfrm>
            <a:off x="544286" y="3019844"/>
            <a:ext cx="3276600" cy="679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freelist</a:t>
            </a:r>
            <a:r>
              <a:rPr lang="en-US" sz="2400" dirty="0"/>
              <a:t>: list of free objects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1C8D033-8FFC-00F0-6F29-A63C28AFAFB8}"/>
              </a:ext>
            </a:extLst>
          </p:cNvPr>
          <p:cNvSpPr/>
          <p:nvPr/>
        </p:nvSpPr>
        <p:spPr>
          <a:xfrm>
            <a:off x="5299505" y="871452"/>
            <a:ext cx="2096589" cy="359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err="1"/>
              <a:t>kmem_cache</a:t>
            </a:r>
            <a:endParaRPr lang="en-IN" sz="24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B3E69AA-06C5-80BB-F1FE-988FDB9B9DB8}"/>
              </a:ext>
            </a:extLst>
          </p:cNvPr>
          <p:cNvCxnSpPr>
            <a:cxnSpLocks/>
          </p:cNvCxnSpPr>
          <p:nvPr/>
        </p:nvCxnSpPr>
        <p:spPr>
          <a:xfrm flipV="1">
            <a:off x="3810000" y="1636087"/>
            <a:ext cx="979714" cy="5737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3B6C801-67AD-1BDB-B3B7-2F41F97FC2D1}"/>
              </a:ext>
            </a:extLst>
          </p:cNvPr>
          <p:cNvSpPr/>
          <p:nvPr/>
        </p:nvSpPr>
        <p:spPr>
          <a:xfrm>
            <a:off x="4811486" y="2064960"/>
            <a:ext cx="3265714" cy="544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/>
              <a:t>uint</a:t>
            </a:r>
            <a:r>
              <a:rPr lang="en-US" sz="2400"/>
              <a:t> </a:t>
            </a:r>
            <a:r>
              <a:rPr lang="en-US" sz="2400" err="1"/>
              <a:t>object_size</a:t>
            </a:r>
            <a:endParaRPr lang="en-US" sz="2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CB875F-30BA-9D9D-7C42-EFC964231016}"/>
              </a:ext>
            </a:extLst>
          </p:cNvPr>
          <p:cNvSpPr/>
          <p:nvPr/>
        </p:nvSpPr>
        <p:spPr>
          <a:xfrm>
            <a:off x="4811486" y="2619299"/>
            <a:ext cx="3265714" cy="6573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/>
              <a:t>ctor</a:t>
            </a:r>
            <a:r>
              <a:rPr lang="en-US" sz="2400"/>
              <a:t>: object constructor function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7AA460-BE58-28DF-F94C-C7C8852EE649}"/>
              </a:ext>
            </a:extLst>
          </p:cNvPr>
          <p:cNvSpPr/>
          <p:nvPr/>
        </p:nvSpPr>
        <p:spPr>
          <a:xfrm>
            <a:off x="4814752" y="3287484"/>
            <a:ext cx="3265714" cy="7057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/>
              <a:t>kmem_cache_node</a:t>
            </a:r>
            <a:r>
              <a:rPr lang="en-US" sz="2400"/>
              <a:t> * node [NUMA_NODES]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BCB7B35-74DE-8644-1349-7432EF02830F}"/>
              </a:ext>
            </a:extLst>
          </p:cNvPr>
          <p:cNvCxnSpPr>
            <a:cxnSpLocks/>
          </p:cNvCxnSpPr>
          <p:nvPr/>
        </p:nvCxnSpPr>
        <p:spPr>
          <a:xfrm>
            <a:off x="10624169" y="2121387"/>
            <a:ext cx="0" cy="898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B258C81-F456-E228-1F84-27EB394DA255}"/>
              </a:ext>
            </a:extLst>
          </p:cNvPr>
          <p:cNvSpPr/>
          <p:nvPr/>
        </p:nvSpPr>
        <p:spPr>
          <a:xfrm>
            <a:off x="5726583" y="4882521"/>
            <a:ext cx="2483371" cy="4234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partial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7DB692A-B87F-79D0-8088-381B4B2397A3}"/>
              </a:ext>
            </a:extLst>
          </p:cNvPr>
          <p:cNvSpPr/>
          <p:nvPr/>
        </p:nvSpPr>
        <p:spPr>
          <a:xfrm>
            <a:off x="5545680" y="5390015"/>
            <a:ext cx="2845176" cy="454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err="1"/>
              <a:t>kmem_cache_node</a:t>
            </a:r>
            <a:endParaRPr lang="en-IN" sz="24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17B6158-19DD-7249-66FE-A0048F2B06C4}"/>
              </a:ext>
            </a:extLst>
          </p:cNvPr>
          <p:cNvGrpSpPr/>
          <p:nvPr/>
        </p:nvGrpSpPr>
        <p:grpSpPr>
          <a:xfrm>
            <a:off x="9743002" y="4471237"/>
            <a:ext cx="1545194" cy="991470"/>
            <a:chOff x="7878681" y="5576593"/>
            <a:chExt cx="1545194" cy="99147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8E6942-16A0-F8AA-8BB9-6FE3394874F4}"/>
                </a:ext>
              </a:extLst>
            </p:cNvPr>
            <p:cNvSpPr/>
            <p:nvPr/>
          </p:nvSpPr>
          <p:spPr>
            <a:xfrm>
              <a:off x="8095821" y="5576593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CDD184D-B74B-F1DA-8057-C2A9C555D2B6}"/>
                </a:ext>
              </a:extLst>
            </p:cNvPr>
            <p:cNvSpPr/>
            <p:nvPr/>
          </p:nvSpPr>
          <p:spPr>
            <a:xfrm>
              <a:off x="7992981" y="5691720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61DD3F1-9197-681E-E111-E87C2CF2BE72}"/>
                </a:ext>
              </a:extLst>
            </p:cNvPr>
            <p:cNvSpPr/>
            <p:nvPr/>
          </p:nvSpPr>
          <p:spPr>
            <a:xfrm>
              <a:off x="7878681" y="5797576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B7F0244-B865-ECDC-41CA-A7564F537966}"/>
              </a:ext>
            </a:extLst>
          </p:cNvPr>
          <p:cNvCxnSpPr>
            <a:cxnSpLocks/>
            <a:stCxn id="20" idx="3"/>
            <a:endCxn id="25" idx="1"/>
          </p:cNvCxnSpPr>
          <p:nvPr/>
        </p:nvCxnSpPr>
        <p:spPr>
          <a:xfrm flipV="1">
            <a:off x="8209954" y="5077464"/>
            <a:ext cx="1533048" cy="167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C30DC0E-3485-309B-4A45-271DA76A2018}"/>
              </a:ext>
            </a:extLst>
          </p:cNvPr>
          <p:cNvSpPr/>
          <p:nvPr/>
        </p:nvSpPr>
        <p:spPr>
          <a:xfrm>
            <a:off x="4811486" y="1390877"/>
            <a:ext cx="3265714" cy="7500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/>
              <a:t>kmem_cache_cpu</a:t>
            </a:r>
            <a:r>
              <a:rPr lang="en-US" sz="2400"/>
              <a:t> *</a:t>
            </a:r>
            <a:r>
              <a:rPr lang="en-US" sz="2400" err="1"/>
              <a:t>cpu_slab</a:t>
            </a:r>
            <a:endParaRPr lang="en-US" sz="240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8793D95-462C-C40B-D7CF-D32293FDCB8F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8066314" y="1585614"/>
            <a:ext cx="691408" cy="82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350AFD23-87D1-78C7-72A9-C35E28839DB0}"/>
              </a:ext>
            </a:extLst>
          </p:cNvPr>
          <p:cNvSpPr/>
          <p:nvPr/>
        </p:nvSpPr>
        <p:spPr>
          <a:xfrm>
            <a:off x="9871711" y="228131"/>
            <a:ext cx="1306012" cy="53497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per </a:t>
            </a:r>
            <a:r>
              <a:rPr lang="en-US" sz="2400" err="1"/>
              <a:t>cpu</a:t>
            </a:r>
            <a:endParaRPr lang="en-US" sz="24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DEC7D4C-65B7-6B84-90B4-BF53BA3B00B0}"/>
              </a:ext>
            </a:extLst>
          </p:cNvPr>
          <p:cNvSpPr/>
          <p:nvPr/>
        </p:nvSpPr>
        <p:spPr>
          <a:xfrm>
            <a:off x="8757722" y="1210605"/>
            <a:ext cx="3265714" cy="7500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void ** </a:t>
            </a:r>
            <a:r>
              <a:rPr lang="en-US" sz="2400" err="1"/>
              <a:t>freelist</a:t>
            </a:r>
            <a:r>
              <a:rPr lang="en-US" sz="2400"/>
              <a:t>: pointer to free objects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5C2402-4EEF-54DC-D88D-F56C5AE2F7F1}"/>
              </a:ext>
            </a:extLst>
          </p:cNvPr>
          <p:cNvSpPr/>
          <p:nvPr/>
        </p:nvSpPr>
        <p:spPr>
          <a:xfrm>
            <a:off x="8757722" y="1940762"/>
            <a:ext cx="3265714" cy="5786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struct slab *slab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D68AD5F-6202-2361-B5FB-10BDB8889EA6}"/>
              </a:ext>
            </a:extLst>
          </p:cNvPr>
          <p:cNvSpPr/>
          <p:nvPr/>
        </p:nvSpPr>
        <p:spPr>
          <a:xfrm>
            <a:off x="9191352" y="789977"/>
            <a:ext cx="2648495" cy="378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err="1"/>
              <a:t>kmem_cache_cpu</a:t>
            </a:r>
            <a:endParaRPr lang="en-IN" sz="24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74CCFF5-4E48-06FE-8E21-A6EC37B99300}"/>
              </a:ext>
            </a:extLst>
          </p:cNvPr>
          <p:cNvSpPr/>
          <p:nvPr/>
        </p:nvSpPr>
        <p:spPr>
          <a:xfrm>
            <a:off x="9960142" y="3038226"/>
            <a:ext cx="1328054" cy="7704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slab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37384C1-F92A-E6BC-A7F8-20DD80B90B7A}"/>
              </a:ext>
            </a:extLst>
          </p:cNvPr>
          <p:cNvCxnSpPr>
            <a:cxnSpLocks/>
          </p:cNvCxnSpPr>
          <p:nvPr/>
        </p:nvCxnSpPr>
        <p:spPr>
          <a:xfrm>
            <a:off x="6392770" y="4009471"/>
            <a:ext cx="0" cy="898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C9B8F66A-A832-AC9B-E6B3-7CC93068DF06}"/>
              </a:ext>
            </a:extLst>
          </p:cNvPr>
          <p:cNvSpPr/>
          <p:nvPr/>
        </p:nvSpPr>
        <p:spPr>
          <a:xfrm>
            <a:off x="88962" y="3971659"/>
            <a:ext cx="1538151" cy="1262060"/>
          </a:xfrm>
          <a:prstGeom prst="wedgeRoundRectCallout">
            <a:avLst>
              <a:gd name="adj1" fmla="val -17294"/>
              <a:gd name="adj2" fmla="val -1401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object usage counters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16C606A7-7D9D-BA29-E585-0E6618D39A66}"/>
              </a:ext>
            </a:extLst>
          </p:cNvPr>
          <p:cNvSpPr/>
          <p:nvPr/>
        </p:nvSpPr>
        <p:spPr>
          <a:xfrm>
            <a:off x="1934642" y="4525054"/>
            <a:ext cx="3153838" cy="20732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n-US" sz="2400"/>
              <a:t>Return empty slabs to the memory system.</a:t>
            </a:r>
          </a:p>
          <a:p>
            <a:pPr marL="457200" indent="-457200">
              <a:buAutoNum type="arabicPeriod"/>
            </a:pPr>
            <a:r>
              <a:rPr lang="en-US" sz="2400"/>
              <a:t>Forget about full slabs.</a:t>
            </a:r>
          </a:p>
        </p:txBody>
      </p:sp>
    </p:spTree>
    <p:extLst>
      <p:ext uri="{BB962C8B-B14F-4D97-AF65-F5344CB8AC3E}">
        <p14:creationId xmlns:p14="http://schemas.microsoft.com/office/powerpoint/2010/main" val="100082599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AB326-1236-9BB6-0540-888A20F70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Explanation of the </a:t>
            </a:r>
            <a:r>
              <a:rPr lang="en-US" dirty="0" err="1"/>
              <a:t>Slub</a:t>
            </a:r>
            <a:r>
              <a:rPr lang="en-US" dirty="0"/>
              <a:t> Allocator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F90E2-49C3-262F-260C-769BDC994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8368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Much simpler than the SLAB </a:t>
            </a:r>
            <a:r>
              <a:rPr lang="en-US" dirty="0">
                <a:solidFill>
                  <a:srgbClr val="7030A0"/>
                </a:solidFill>
              </a:rPr>
              <a:t>allocator </a:t>
            </a:r>
            <a:r>
              <a:rPr lang="en-US" dirty="0"/>
              <a:t>(still uses the notion of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slabs</a:t>
            </a:r>
            <a:r>
              <a:rPr lang="en-US" dirty="0"/>
              <a:t>)</a:t>
            </a:r>
          </a:p>
          <a:p>
            <a:r>
              <a:rPr lang="en-US" dirty="0"/>
              <a:t>Here also, the </a:t>
            </a:r>
            <a:r>
              <a:rPr lang="en-US" i="1" dirty="0" err="1">
                <a:solidFill>
                  <a:srgbClr val="C00000"/>
                </a:solidFill>
              </a:rPr>
              <a:t>kmem_cache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/>
              <a:t>is the key </a:t>
            </a:r>
            <a:r>
              <a:rPr lang="en-US" dirty="0">
                <a:solidFill>
                  <a:srgbClr val="00B050"/>
                </a:solidFill>
              </a:rPr>
              <a:t>data structure </a:t>
            </a:r>
            <a:r>
              <a:rPr lang="en-US" dirty="0"/>
              <a:t>that is visible to the external world</a:t>
            </a:r>
          </a:p>
          <a:p>
            <a:r>
              <a:rPr lang="en-US" dirty="0"/>
              <a:t>In a slab </a:t>
            </a:r>
            <a:r>
              <a:rPr lang="en-US" dirty="0">
                <a:sym typeface="Wingdings" panose="05000000000000000000" pitchFamily="2" charset="2"/>
              </a:rPr>
              <a:t> Maintain a </a:t>
            </a:r>
            <a:r>
              <a:rPr lang="en-US" dirty="0" err="1">
                <a:solidFill>
                  <a:srgbClr val="00B050"/>
                </a:solidFill>
                <a:sym typeface="Wingdings" panose="05000000000000000000" pitchFamily="2" charset="2"/>
              </a:rPr>
              <a:t>freelist</a:t>
            </a:r>
            <a:r>
              <a:rPr lang="en-US" dirty="0">
                <a:sym typeface="Wingdings" panose="05000000000000000000" pitchFamily="2" charset="2"/>
              </a:rPr>
              <a:t> (object pointers)</a:t>
            </a:r>
          </a:p>
          <a:p>
            <a:r>
              <a:rPr lang="en-US" dirty="0">
                <a:sym typeface="Wingdings" panose="05000000000000000000" pitchFamily="2" charset="2"/>
              </a:rPr>
              <a:t>In the </a:t>
            </a:r>
            <a:r>
              <a:rPr lang="en-US" i="1" dirty="0" err="1">
                <a:sym typeface="Wingdings" panose="05000000000000000000" pitchFamily="2" charset="2"/>
              </a:rPr>
              <a:t>kmem_cache</a:t>
            </a:r>
            <a:r>
              <a:rPr lang="en-US" i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Maintain</a:t>
            </a:r>
            <a:r>
              <a:rPr lang="en-US" dirty="0">
                <a:sym typeface="Wingdings" panose="05000000000000000000" pitchFamily="2" charset="2"/>
              </a:rPr>
              <a:t> an array of per-</a:t>
            </a:r>
            <a:r>
              <a:rPr lang="en-US" dirty="0" err="1">
                <a:sym typeface="Wingdings" panose="05000000000000000000" pitchFamily="2" charset="2"/>
              </a:rPr>
              <a:t>cpu</a:t>
            </a:r>
            <a:r>
              <a:rPr lang="en-US" dirty="0">
                <a:sym typeface="Wingdings" panose="05000000000000000000" pitchFamily="2" charset="2"/>
              </a:rPr>
              <a:t> slabs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One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slab</a:t>
            </a:r>
            <a:r>
              <a:rPr lang="en-US" dirty="0">
                <a:sym typeface="Wingdings" panose="05000000000000000000" pitchFamily="2" charset="2"/>
              </a:rPr>
              <a:t> per CPU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Just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maintain</a:t>
            </a:r>
            <a:r>
              <a:rPr lang="en-US" dirty="0">
                <a:sym typeface="Wingdings" panose="05000000000000000000" pitchFamily="2" charset="2"/>
              </a:rPr>
              <a:t> the list of partial slabs in a </a:t>
            </a:r>
            <a:r>
              <a:rPr lang="en-US" i="1" dirty="0" err="1">
                <a:sym typeface="Wingdings" panose="05000000000000000000" pitchFamily="2" charset="2"/>
              </a:rPr>
              <a:t>kmem_cache</a:t>
            </a:r>
            <a:r>
              <a:rPr lang="en-US" i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(a single list)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Basically means: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forget</a:t>
            </a:r>
            <a:r>
              <a:rPr lang="en-US" dirty="0">
                <a:sym typeface="Wingdings" panose="05000000000000000000" pitchFamily="2" charset="2"/>
              </a:rPr>
              <a:t> about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full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totally </a:t>
            </a:r>
            <a:r>
              <a:rPr lang="en-US" i="1" dirty="0">
                <a:solidFill>
                  <a:srgbClr val="00B050"/>
                </a:solidFill>
                <a:sym typeface="Wingdings" panose="05000000000000000000" pitchFamily="2" charset="2"/>
              </a:rPr>
              <a:t>free </a:t>
            </a:r>
            <a:r>
              <a:rPr lang="en-US" dirty="0">
                <a:sym typeface="Wingdings" panose="05000000000000000000" pitchFamily="2" charset="2"/>
              </a:rPr>
              <a:t>slabs</a:t>
            </a:r>
          </a:p>
          <a:p>
            <a:pPr lvl="1"/>
            <a:r>
              <a:rPr lang="en-US" i="1" dirty="0">
                <a:solidFill>
                  <a:srgbClr val="00B050"/>
                </a:solidFill>
                <a:sym typeface="Wingdings" panose="05000000000000000000" pitchFamily="2" charset="2"/>
              </a:rPr>
              <a:t>free</a:t>
            </a:r>
            <a:r>
              <a:rPr lang="en-US" dirty="0">
                <a:sym typeface="Wingdings" panose="05000000000000000000" pitchFamily="2" charset="2"/>
              </a:rPr>
              <a:t> slabs are returned to the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regular</a:t>
            </a:r>
            <a:r>
              <a:rPr lang="en-US" dirty="0">
                <a:sym typeface="Wingdings" panose="05000000000000000000" pitchFamily="2" charset="2"/>
              </a:rPr>
              <a:t> memory allocation system</a:t>
            </a:r>
          </a:p>
          <a:p>
            <a:pPr lvl="1"/>
            <a:r>
              <a:rPr lang="en-US" dirty="0"/>
              <a:t>When an </a:t>
            </a:r>
            <a:r>
              <a:rPr lang="en-US" dirty="0">
                <a:solidFill>
                  <a:srgbClr val="C00000"/>
                </a:solidFill>
              </a:rPr>
              <a:t>object</a:t>
            </a:r>
            <a:r>
              <a:rPr lang="en-US" dirty="0"/>
              <a:t> is freed in a </a:t>
            </a:r>
            <a:r>
              <a:rPr lang="en-US" dirty="0">
                <a:solidFill>
                  <a:srgbClr val="C00000"/>
                </a:solidFill>
              </a:rPr>
              <a:t>full slab</a:t>
            </a:r>
            <a:r>
              <a:rPr lang="en-US" dirty="0"/>
              <a:t>, add the full slab to the </a:t>
            </a:r>
            <a:r>
              <a:rPr lang="en-US" dirty="0">
                <a:solidFill>
                  <a:srgbClr val="0070C0"/>
                </a:solidFill>
              </a:rPr>
              <a:t>partial slab list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C3946B-89E2-32B2-A2E6-93220AB4B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66979-66C3-CECB-69AD-2FC48B52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80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0B4AB4C-39B5-216B-555F-F279D8A94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482" y="4094977"/>
            <a:ext cx="3937612" cy="24654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95EBE7-012F-93DB-3C90-E24CE7224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972"/>
            <a:ext cx="10515600" cy="1325563"/>
          </a:xfrm>
        </p:spPr>
        <p:txBody>
          <a:bodyPr/>
          <a:lstStyle/>
          <a:p>
            <a:r>
              <a:rPr lang="en-IN"/>
              <a:t>What about allocating free frames?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FD570-3EB8-57C6-CC52-C7E399444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065" y="1427154"/>
            <a:ext cx="10515600" cy="1516656"/>
          </a:xfrm>
        </p:spPr>
        <p:txBody>
          <a:bodyPr>
            <a:normAutofit/>
          </a:bodyPr>
          <a:lstStyle/>
          <a:p>
            <a:r>
              <a:rPr lang="en-IN"/>
              <a:t>We can only have </a:t>
            </a:r>
            <a:r>
              <a:rPr lang="en-IN">
                <a:solidFill>
                  <a:srgbClr val="00B050"/>
                </a:solidFill>
              </a:rPr>
              <a:t>internal</a:t>
            </a:r>
            <a:r>
              <a:rPr lang="en-IN"/>
              <a:t> </a:t>
            </a:r>
            <a:r>
              <a:rPr lang="en-IN">
                <a:solidFill>
                  <a:srgbClr val="0070C0"/>
                </a:solidFill>
              </a:rPr>
              <a:t>fragmentation</a:t>
            </a:r>
            <a:r>
              <a:rPr lang="en-IN"/>
              <a:t> with virtual memory</a:t>
            </a:r>
          </a:p>
          <a:p>
            <a:r>
              <a:rPr lang="en-IN"/>
              <a:t>Use a </a:t>
            </a:r>
            <a:r>
              <a:rPr lang="en-IN">
                <a:solidFill>
                  <a:srgbClr val="0070C0"/>
                </a:solidFill>
              </a:rPr>
              <a:t>bitmap</a:t>
            </a:r>
            <a:r>
              <a:rPr lang="en-IN"/>
              <a:t> or an </a:t>
            </a:r>
            <a:r>
              <a:rPr lang="en-IN" err="1">
                <a:solidFill>
                  <a:srgbClr val="C00000"/>
                </a:solidFill>
              </a:rPr>
              <a:t>Emde</a:t>
            </a:r>
            <a:r>
              <a:rPr lang="en-IN">
                <a:solidFill>
                  <a:srgbClr val="C00000"/>
                </a:solidFill>
              </a:rPr>
              <a:t> Boas tree </a:t>
            </a:r>
            <a:r>
              <a:rPr lang="en-IN"/>
              <a:t>to manage the list of free frames</a:t>
            </a:r>
          </a:p>
          <a:p>
            <a:r>
              <a:rPr lang="en-IN"/>
              <a:t>The main issue here is </a:t>
            </a:r>
            <a:r>
              <a:rPr lang="en-IN">
                <a:solidFill>
                  <a:srgbClr val="7030A0"/>
                </a:solidFill>
              </a:rPr>
              <a:t>page replacement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272FC-9F6E-D474-D699-16DEFA0C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41501-9AD5-8466-256B-C38DD07E0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EE25FEB-E99F-0DF9-524D-564CD2DBD4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35" y="637320"/>
            <a:ext cx="582865" cy="58286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7362B90-6C5C-1CE5-3EAC-8094549F44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49" y="3145141"/>
            <a:ext cx="691722" cy="69172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3974FA-EAD1-03E7-1CA9-7CA3EE07CD1C}"/>
              </a:ext>
            </a:extLst>
          </p:cNvPr>
          <p:cNvSpPr/>
          <p:nvPr/>
        </p:nvSpPr>
        <p:spPr>
          <a:xfrm>
            <a:off x="2449285" y="3000591"/>
            <a:ext cx="8904515" cy="9808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800"/>
              <a:t>If the </a:t>
            </a:r>
            <a:r>
              <a:rPr lang="en-IN" sz="2800">
                <a:solidFill>
                  <a:srgbClr val="7030A0"/>
                </a:solidFill>
              </a:rPr>
              <a:t>main memory </a:t>
            </a:r>
            <a:r>
              <a:rPr lang="en-IN" sz="2800"/>
              <a:t>is </a:t>
            </a:r>
            <a:r>
              <a:rPr lang="en-IN" sz="2800">
                <a:solidFill>
                  <a:srgbClr val="00B050"/>
                </a:solidFill>
              </a:rPr>
              <a:t>full</a:t>
            </a:r>
            <a:r>
              <a:rPr lang="en-IN" sz="2800"/>
              <a:t>, which frame in </a:t>
            </a:r>
            <a:r>
              <a:rPr lang="en-IN" sz="2800">
                <a:solidFill>
                  <a:srgbClr val="C00000"/>
                </a:solidFill>
              </a:rPr>
              <a:t>memory</a:t>
            </a:r>
            <a:r>
              <a:rPr lang="en-IN" sz="2800"/>
              <a:t> should be sent to the swap space?</a:t>
            </a:r>
          </a:p>
        </p:txBody>
      </p:sp>
    </p:spTree>
    <p:extLst>
      <p:ext uri="{BB962C8B-B14F-4D97-AF65-F5344CB8AC3E}">
        <p14:creationId xmlns:p14="http://schemas.microsoft.com/office/powerpoint/2010/main" val="2699828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DF064-CBBD-ECE9-60D2-3F5F976D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C9889-7C47-4C53-E4BB-D30B1B8CD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Belady</a:t>
            </a:r>
            <a:r>
              <a:rPr lang="en-US" sz="24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Laszlo A., Robert A. Nelson, and Gerald S. </a:t>
            </a:r>
            <a:r>
              <a:rPr lang="en-US" sz="24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Shedler</a:t>
            </a:r>
            <a:r>
              <a:rPr lang="en-US" sz="24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"An anomaly in space-time characteristics of certain programs running in a paging machine." </a:t>
            </a:r>
            <a:r>
              <a:rPr lang="en-US" sz="24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Communications of the ACM</a:t>
            </a:r>
            <a:r>
              <a:rPr lang="en-US" sz="24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12.6 (1969): 349-353.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>
                <a:solidFill>
                  <a:srgbClr val="222222"/>
                </a:solidFill>
                <a:latin typeface="Arial" panose="020B0604020202020204" pitchFamily="34" charset="0"/>
              </a:rPr>
              <a:t>FIFO anomaly is unbounded, arXiv:1003.1336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35CB2-2A26-15C7-B126-83F2E830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0A6464-6650-74C0-B903-9A7F917E5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3021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406EF8-A9C7-4956-37DE-447EB795A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863" y="82617"/>
            <a:ext cx="11717619" cy="6571244"/>
          </a:xfr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AE49069-C86C-9A2D-80AF-67C1845D4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76" y="4926063"/>
            <a:ext cx="1404239" cy="140423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0D47F43-BC24-1AD1-B890-0A7BCFDD4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459" y="589307"/>
            <a:ext cx="1999328" cy="20374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C112CC-5AAD-7868-7DFB-6D6063ECA5EA}"/>
              </a:ext>
            </a:extLst>
          </p:cNvPr>
          <p:cNvSpPr txBox="1"/>
          <p:nvPr/>
        </p:nvSpPr>
        <p:spPr>
          <a:xfrm>
            <a:off x="4613562" y="1260763"/>
            <a:ext cx="61107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rgbClr val="0070C0"/>
                </a:solidFill>
                <a:latin typeface="Comic Sans MS"/>
                <a:cs typeface="Calibri"/>
              </a:rPr>
              <a:t>srsarangi@cse.iitd.ac.in</a:t>
            </a:r>
            <a:endParaRPr lang="en-US" sz="4000" err="1">
              <a:solidFill>
                <a:srgbClr val="0070C0"/>
              </a:solidFill>
              <a:latin typeface="Comic Sans M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B8B81-3E48-677F-8A2F-C81D3D20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5B286-8152-27A7-D836-8EAF4D9F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2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  <wetp:taskpane dockstate="right" visibility="0" width="350" row="5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67FD23B9-074E-4715-BD03-0BD65BF9B945}">
  <we:reference id="4b785c87-866c-4bad-85d8-5d1ae467ac9a" version="3.5.1.0" store="EXCatalog" storeType="EXCatalog"/>
  <we:alternateReferences>
    <we:reference id="WA104381909" version="3.5.1.0" store="en-US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3A440FDA-5780-44B5-9353-725432E70DB3}">
  <we:reference id="f12c312d-282a-4734-8843-05915fdfef0b" version="4.3.3.0" store="EXCatalog" storeType="EXCatalog"/>
  <we:alternateReferences>
    <we:reference id="WA104178141" version="4.3.3.0" store="en-IN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660</TotalTime>
  <Words>8478</Words>
  <Application>Microsoft Office PowerPoint</Application>
  <PresentationFormat>Widescreen</PresentationFormat>
  <Paragraphs>1303</Paragraphs>
  <Slides>91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9" baseType="lpstr">
      <vt:lpstr>Arial</vt:lpstr>
      <vt:lpstr>Calibri</vt:lpstr>
      <vt:lpstr>Calibri Light</vt:lpstr>
      <vt:lpstr>Cambria Math</vt:lpstr>
      <vt:lpstr>Comic Sans MS</vt:lpstr>
      <vt:lpstr>Consolas</vt:lpstr>
      <vt:lpstr>Wingdings</vt:lpstr>
      <vt:lpstr>office theme</vt:lpstr>
      <vt:lpstr>Chapter 6: Memory Systems</vt:lpstr>
      <vt:lpstr>Outline of this Chapter</vt:lpstr>
      <vt:lpstr>PowerPoint Presentation</vt:lpstr>
      <vt:lpstr>Simple Memory Allocation</vt:lpstr>
      <vt:lpstr>Fragmentation</vt:lpstr>
      <vt:lpstr>Algorithms to Allocate Space</vt:lpstr>
      <vt:lpstr>Algorithms to Allocate Space – II </vt:lpstr>
      <vt:lpstr>PowerPoint Presentation</vt:lpstr>
      <vt:lpstr>What about allocating free frames?</vt:lpstr>
      <vt:lpstr>General Stack-based Algorithms</vt:lpstr>
      <vt:lpstr>Typical Stack Distance Plot</vt:lpstr>
      <vt:lpstr>Significance of the Stack Distance</vt:lpstr>
      <vt:lpstr>Optimal Algorithm</vt:lpstr>
      <vt:lpstr>The LRU (Least Recently Used) Algorithm</vt:lpstr>
      <vt:lpstr>Such Stack-based Algorithms can be made Practical</vt:lpstr>
      <vt:lpstr>WS_Clock Page Replacement Algorithm</vt:lpstr>
      <vt:lpstr>WS_Clock based Second Chance Algorithm</vt:lpstr>
      <vt:lpstr>FIFO and the Belady’s Anomaly</vt:lpstr>
      <vt:lpstr>FIFO and the Belady’s Anomaly</vt:lpstr>
      <vt:lpstr>Final Word on Page Replacement</vt:lpstr>
      <vt:lpstr>Working Sets</vt:lpstr>
      <vt:lpstr>Thrashing</vt:lpstr>
      <vt:lpstr>Outline of this Chapter</vt:lpstr>
      <vt:lpstr>Virtual Memory Map</vt:lpstr>
      <vt:lpstr>Let us start from mm_struct</vt:lpstr>
      <vt:lpstr>Explanation</vt:lpstr>
      <vt:lpstr>The follow_pte function</vt:lpstr>
      <vt:lpstr>Accessing any given level (let’s say PMD)</vt:lpstr>
      <vt:lpstr>Structure of a PTE entry</vt:lpstr>
      <vt:lpstr>struct page</vt:lpstr>
      <vt:lpstr>struct folio</vt:lpstr>
      <vt:lpstr>Folio of pages</vt:lpstr>
      <vt:lpstr>pte  pfn  page</vt:lpstr>
      <vt:lpstr>PowerPoint Presentation</vt:lpstr>
      <vt:lpstr>TLB</vt:lpstr>
      <vt:lpstr>Notion of the ASID (PCID)</vt:lpstr>
      <vt:lpstr>Let the Hardware Win</vt:lpstr>
      <vt:lpstr>Lazy TLB Mode</vt:lpstr>
      <vt:lpstr>Lazy TLB Mode</vt:lpstr>
      <vt:lpstr>PowerPoint Presentation</vt:lpstr>
      <vt:lpstr>NUMA Machine</vt:lpstr>
      <vt:lpstr>Is all physical memory in a node the same? </vt:lpstr>
      <vt:lpstr>Physical Memory Zones in Linux</vt:lpstr>
      <vt:lpstr>struct zone</vt:lpstr>
      <vt:lpstr>Data Structure to Manage the Memory in a Zone</vt:lpstr>
      <vt:lpstr>Outline of this Chapter</vt:lpstr>
      <vt:lpstr>PowerPoint Presentation</vt:lpstr>
      <vt:lpstr>Inserting a Key in a Bloom Filter</vt:lpstr>
      <vt:lpstr>Checking for Set Membership in a Bloom Filter</vt:lpstr>
      <vt:lpstr>The PI Controller</vt:lpstr>
      <vt:lpstr>Error Term</vt:lpstr>
      <vt:lpstr>Reverse Mapping (called from shrink_folio_list)</vt:lpstr>
      <vt:lpstr>Reverse Mapping – II </vt:lpstr>
      <vt:lpstr>Multi-process View</vt:lpstr>
      <vt:lpstr>anon_vma_fork in mm/rmap.c</vt:lpstr>
      <vt:lpstr>PowerPoint Presentation</vt:lpstr>
      <vt:lpstr>Page Replacement </vt:lpstr>
      <vt:lpstr>PowerPoint Presentation</vt:lpstr>
      <vt:lpstr>lru_gen_mm_state</vt:lpstr>
      <vt:lpstr>PowerPoint Presentation</vt:lpstr>
      <vt:lpstr>Tracking Accesses</vt:lpstr>
      <vt:lpstr>When do we age and subsequently evict? </vt:lpstr>
      <vt:lpstr>Should we run the Aging Algorithm?</vt:lpstr>
      <vt:lpstr>The Aging Process of Pages</vt:lpstr>
      <vt:lpstr>The Aging Process Triggers walk_mm</vt:lpstr>
      <vt:lpstr>Eviction Algorithm</vt:lpstr>
      <vt:lpstr>evict_folios (lruvec, int swappiness, ....)</vt:lpstr>
      <vt:lpstr>evict_folios  isolate_folios</vt:lpstr>
      <vt:lpstr>get_type_to_scan (lruvec, swappiness, int *tier_idx)</vt:lpstr>
      <vt:lpstr>The rest of the isolate_folios function</vt:lpstr>
      <vt:lpstr>evict_folios  isolate_folios  scan_folios</vt:lpstr>
      <vt:lpstr>More about scan_folios</vt:lpstr>
      <vt:lpstr>evict_folios  shrink_folio_list</vt:lpstr>
      <vt:lpstr>lru_gen_look_around: main input vm_area</vt:lpstr>
      <vt:lpstr>How do we use the Bloom filter (subsequently)?</vt:lpstr>
      <vt:lpstr>Miscellaneous Topics: Thrashing</vt:lpstr>
      <vt:lpstr>Outline of this Chapter</vt:lpstr>
      <vt:lpstr>Buddy Allocation</vt:lpstr>
      <vt:lpstr>Allocation using the Buddy Allocator</vt:lpstr>
      <vt:lpstr>Contd ….</vt:lpstr>
      <vt:lpstr>Implementation of the Buddy System</vt:lpstr>
      <vt:lpstr>Traverse the free_area in increasing order</vt:lpstr>
      <vt:lpstr>Merging free Pages</vt:lpstr>
      <vt:lpstr>Slab Allocator</vt:lpstr>
      <vt:lpstr>The Kernel has Three Object Allocators</vt:lpstr>
      <vt:lpstr>Slab Allocator</vt:lpstr>
      <vt:lpstr>Quick Explanation of the Slab Scheme</vt:lpstr>
      <vt:lpstr>Slub Allocator  </vt:lpstr>
      <vt:lpstr>Quick Explanation of the Slub Allocator</vt:lpstr>
      <vt:lpstr>Bibliography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srsarangi</dc:creator>
  <cp:lastModifiedBy>Smruti Ranjan Sarangi</cp:lastModifiedBy>
  <cp:revision>12</cp:revision>
  <dcterms:created xsi:type="dcterms:W3CDTF">2013-07-15T20:26:40Z</dcterms:created>
  <dcterms:modified xsi:type="dcterms:W3CDTF">2024-04-27T09:19:41Z</dcterms:modified>
</cp:coreProperties>
</file>