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256" r:id="rId2"/>
    <p:sldId id="274" r:id="rId3"/>
    <p:sldId id="263" r:id="rId4"/>
    <p:sldId id="273" r:id="rId5"/>
    <p:sldId id="270" r:id="rId6"/>
    <p:sldId id="271" r:id="rId7"/>
    <p:sldId id="278" r:id="rId8"/>
    <p:sldId id="275" r:id="rId9"/>
    <p:sldId id="279" r:id="rId10"/>
    <p:sldId id="280" r:id="rId11"/>
    <p:sldId id="276" r:id="rId12"/>
    <p:sldId id="269" r:id="rId13"/>
    <p:sldId id="283" r:id="rId14"/>
    <p:sldId id="281" r:id="rId15"/>
    <p:sldId id="284" r:id="rId16"/>
    <p:sldId id="285" r:id="rId17"/>
    <p:sldId id="286" r:id="rId18"/>
    <p:sldId id="290" r:id="rId19"/>
    <p:sldId id="287" r:id="rId20"/>
    <p:sldId id="288" r:id="rId21"/>
    <p:sldId id="289" r:id="rId22"/>
    <p:sldId id="29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6375-5C2C-4006-BF82-4463D57698C5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ACBB-420E-407E-8F61-0210B74EC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0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ACBB-420E-407E-8F61-0210B74ECD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0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9C69-2192-47DE-AD02-BEE46D4564DF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6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8247-09CB-43D1-99F6-4B72EEA42752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3907-8613-4C59-8DAC-FF3F8D0493BC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1207-B800-490A-877B-E9F9336D5686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0EA6D645-BCC2-4870-8A15-BAE84FAFD333}" type="slidenum">
              <a:rPr lang="en-US" smtClean="0"/>
              <a:pPr/>
              <a:t>‹#›</a:t>
            </a:fld>
            <a:r>
              <a:rPr lang="en-US" dirty="0" smtClean="0"/>
              <a:t>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6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90F7-4F7F-4766-A22B-F967B6C38C14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3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42A9-E2C8-45EC-B0F8-EA906BE1A30C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4029-9CF9-48F3-AA92-6D072706DB14}" type="datetime1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4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667C-D2F7-4E08-B257-A43D849B506C}" type="datetime1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902D-7D8D-42C4-BE10-4E9376E25D44}" type="datetime1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5897F2-9DB6-4C2F-A5F8-6E02D6185198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2DD0-C928-4740-8443-854509665672}" type="datetime1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6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18FF31-4AF6-4E67-985D-83BE445B3B52}" type="datetime1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A6D645-BCC2-4870-8A15-BAE84FAFD3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5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550" y="301752"/>
            <a:ext cx="10058400" cy="356616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Expander: Lock-free Cache for a Concurrent Data Structure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8358" y="4695732"/>
            <a:ext cx="9875359" cy="1655762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Pooja</a:t>
            </a:r>
            <a:r>
              <a:rPr lang="en-US" sz="3200" b="1" dirty="0" smtClean="0"/>
              <a:t> </a:t>
            </a:r>
            <a:r>
              <a:rPr lang="en-US" sz="3200" b="1" dirty="0" smtClean="0"/>
              <a:t>Aggarwal </a:t>
            </a:r>
            <a:r>
              <a:rPr lang="en-US" sz="3200" dirty="0" smtClean="0"/>
              <a:t>(IBM Research, </a:t>
            </a:r>
            <a:r>
              <a:rPr lang="en-US" sz="3200" dirty="0" err="1" smtClean="0"/>
              <a:t>bangalore</a:t>
            </a:r>
            <a:r>
              <a:rPr lang="en-US" sz="3200" dirty="0" smtClean="0"/>
              <a:t>)</a:t>
            </a: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Smruti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R. </a:t>
            </a:r>
            <a:r>
              <a:rPr lang="en-US" sz="3200" b="1" dirty="0" err="1" smtClean="0">
                <a:solidFill>
                  <a:srgbClr val="0070C0"/>
                </a:solidFill>
              </a:rPr>
              <a:t>Sarangi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/>
              <a:t>(IIT Delhi)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677" y="-600502"/>
            <a:ext cx="10058400" cy="1450757"/>
          </a:xfrm>
        </p:spPr>
        <p:txBody>
          <a:bodyPr/>
          <a:lstStyle/>
          <a:p>
            <a:r>
              <a:rPr lang="en-US" dirty="0" smtClean="0"/>
              <a:t>Examples of Packing and Redirection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736081"/>
              </p:ext>
            </p:extLst>
          </p:nvPr>
        </p:nvGraphicFramePr>
        <p:xfrm>
          <a:off x="892247" y="1518717"/>
          <a:ext cx="10058400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0"/>
                <a:gridCol w="2251288"/>
                <a:gridCol w="44543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Temporary Fields</a:t>
                      </a:r>
                      <a:endParaRPr lang="en-US" sz="2400" dirty="0"/>
                    </a:p>
                  </a:txBody>
                  <a:tcPr/>
                </a:tc>
              </a:tr>
              <a:tr h="4397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Wait-free multiword CAS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Sundell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index, thread id, descriptor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/>
                        <a:t>Universal construction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Anderson et al.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thread id, valid bit, count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Wait-free slot scheduler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Aggarwal et al.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request id, thread id, round, timestamp, slot number, state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835840"/>
              </p:ext>
            </p:extLst>
          </p:nvPr>
        </p:nvGraphicFramePr>
        <p:xfrm>
          <a:off x="892564" y="4127714"/>
          <a:ext cx="100584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0"/>
                <a:gridCol w="2251288"/>
                <a:gridCol w="44543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Paper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Authors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Temporary Fields</a:t>
                      </a:r>
                      <a:endParaRPr lang="en-US" sz="2400" dirty="0"/>
                    </a:p>
                  </a:txBody>
                  <a:tcPr/>
                </a:tc>
              </a:tr>
              <a:tr h="4397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Wait-free queue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Kogan</a:t>
                      </a:r>
                      <a:r>
                        <a:rPr lang="en-US" sz="2400" dirty="0" smtClean="0"/>
                        <a:t> et</a:t>
                      </a:r>
                      <a:r>
                        <a:rPr lang="en-US" sz="2400" baseline="0" dirty="0" smtClean="0"/>
                        <a:t> al.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enqueue</a:t>
                      </a:r>
                      <a:r>
                        <a:rPr lang="en-US" sz="2400" dirty="0" smtClean="0"/>
                        <a:t> id, </a:t>
                      </a:r>
                      <a:r>
                        <a:rPr lang="en-US" sz="2400" dirty="0" err="1" smtClean="0"/>
                        <a:t>dequeue</a:t>
                      </a:r>
                      <a:r>
                        <a:rPr lang="en-US" sz="2400" dirty="0" smtClean="0"/>
                        <a:t> id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Wait-free priority queue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Israeli et al.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value, type,</a:t>
                      </a:r>
                      <a:r>
                        <a:rPr lang="en-US" sz="2400" baseline="0" dirty="0" smtClean="0"/>
                        <a:t> freeze bit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Wait-free</a:t>
                      </a:r>
                      <a:r>
                        <a:rPr lang="en-US" sz="2400" baseline="0" dirty="0" smtClean="0"/>
                        <a:t> linked 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Timnat</a:t>
                      </a:r>
                      <a:r>
                        <a:rPr lang="en-US" sz="2400" dirty="0" smtClean="0"/>
                        <a:t> et al.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mark bit and success bit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04012" y="1214651"/>
            <a:ext cx="2210937" cy="4503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Packing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4734408" y="3810001"/>
            <a:ext cx="2210937" cy="4503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Redirection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Expander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3589360"/>
            <a:ext cx="10257657" cy="25930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The Expander works as a </a:t>
            </a:r>
            <a:r>
              <a:rPr lang="en-US" sz="2800" dirty="0" smtClean="0">
                <a:solidFill>
                  <a:srgbClr val="00B050"/>
                </a:solidFill>
              </a:rPr>
              <a:t>cache</a:t>
            </a:r>
            <a:endParaRPr lang="en-US" sz="2400" dirty="0" smtClean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It caches the value of a </a:t>
            </a:r>
            <a:r>
              <a:rPr lang="en-US" sz="2400" dirty="0" smtClean="0">
                <a:solidFill>
                  <a:srgbClr val="FF0000"/>
                </a:solidFill>
              </a:rPr>
              <a:t>memory word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rgbClr val="0070C0"/>
                </a:solidFill>
              </a:rPr>
              <a:t>temporary fields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If the word is not required, its value is flushed to memory, and the temporary fields are removed</a:t>
            </a: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600" dirty="0" smtClean="0">
                <a:solidFill>
                  <a:srgbClr val="00B050"/>
                </a:solidFill>
              </a:rPr>
              <a:t>Advantages</a:t>
            </a:r>
            <a:r>
              <a:rPr lang="en-US" sz="2600" dirty="0" smtClean="0"/>
              <a:t>: Any number of temporary fields with arbitrary sizes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Makes packing </a:t>
            </a:r>
            <a:r>
              <a:rPr lang="en-US" sz="2400" dirty="0" smtClean="0">
                <a:solidFill>
                  <a:srgbClr val="0070C0"/>
                </a:solidFill>
              </a:rPr>
              <a:t>feasible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eliminates</a:t>
            </a:r>
            <a:r>
              <a:rPr lang="en-US" sz="2400" dirty="0" smtClean="0"/>
              <a:t> the memory overhead of redirection</a:t>
            </a:r>
          </a:p>
        </p:txBody>
      </p:sp>
      <p:sp>
        <p:nvSpPr>
          <p:cNvPr id="4" name="Snip Single Corner Rectangle 3"/>
          <p:cNvSpPr/>
          <p:nvPr/>
        </p:nvSpPr>
        <p:spPr>
          <a:xfrm>
            <a:off x="1460310" y="2074460"/>
            <a:ext cx="2797791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Program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4258101" y="2485939"/>
            <a:ext cx="1392071" cy="35484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5650172" y="2216396"/>
            <a:ext cx="1692323" cy="89392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Expander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7342495" y="2485939"/>
            <a:ext cx="1392071" cy="35484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4566" y="2049211"/>
            <a:ext cx="2975212" cy="12282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Memory Space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-286897"/>
            <a:ext cx="7620000" cy="1143000"/>
          </a:xfrm>
        </p:spPr>
        <p:txBody>
          <a:bodyPr/>
          <a:lstStyle/>
          <a:p>
            <a:r>
              <a:rPr lang="en-US" dirty="0" smtClean="0"/>
              <a:t>Design of the Expander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232012" y="1356245"/>
            <a:ext cx="2374711" cy="805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Memory Word</a:t>
            </a:r>
            <a:endParaRPr lang="en-US" sz="2400" dirty="0"/>
          </a:p>
        </p:txBody>
      </p:sp>
      <p:sp>
        <p:nvSpPr>
          <p:cNvPr id="63" name="Right Arrow 62"/>
          <p:cNvSpPr/>
          <p:nvPr/>
        </p:nvSpPr>
        <p:spPr>
          <a:xfrm rot="5400000">
            <a:off x="928047" y="2352531"/>
            <a:ext cx="682388" cy="30025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89211" y="2857498"/>
            <a:ext cx="1160059" cy="7369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Hash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286835" y="1356245"/>
            <a:ext cx="1435290" cy="409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86835" y="1765678"/>
            <a:ext cx="1435290" cy="409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286835" y="2183641"/>
            <a:ext cx="1435290" cy="409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286835" y="2593074"/>
            <a:ext cx="1435290" cy="409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286835" y="3002507"/>
            <a:ext cx="1435290" cy="409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286835" y="3411940"/>
            <a:ext cx="1435290" cy="409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2866030" y="1757148"/>
            <a:ext cx="420805" cy="26783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736373" y="1835620"/>
            <a:ext cx="129657" cy="13716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807188" y="3111690"/>
            <a:ext cx="1058842" cy="2115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69423" y="1738381"/>
            <a:ext cx="1173708" cy="4640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9611435" y="1677529"/>
            <a:ext cx="1173708" cy="4640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590429" y="1659054"/>
            <a:ext cx="1173708" cy="4640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67" idx="3"/>
            <a:endCxn id="79" idx="1"/>
          </p:cNvCxnSpPr>
          <p:nvPr/>
        </p:nvCxnSpPr>
        <p:spPr>
          <a:xfrm flipV="1">
            <a:off x="4722125" y="1970394"/>
            <a:ext cx="84729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743131" y="1955038"/>
            <a:ext cx="84729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8720351" y="1909542"/>
            <a:ext cx="847298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156277" y="2202407"/>
            <a:ext cx="0" cy="97240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295615" y="3193575"/>
            <a:ext cx="1721323" cy="368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memIndex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5295615" y="3562064"/>
            <a:ext cx="1721323" cy="6039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dataState</a:t>
            </a:r>
            <a:endParaRPr lang="en-US" sz="2400" dirty="0"/>
          </a:p>
        </p:txBody>
      </p:sp>
      <p:cxnSp>
        <p:nvCxnSpPr>
          <p:cNvPr id="4" name="Straight Arrow Connector 3"/>
          <p:cNvCxnSpPr>
            <a:stCxn id="23" idx="3"/>
            <a:endCxn id="5" idx="1"/>
          </p:cNvCxnSpPr>
          <p:nvPr/>
        </p:nvCxnSpPr>
        <p:spPr>
          <a:xfrm flipV="1">
            <a:off x="7016938" y="2873981"/>
            <a:ext cx="1376435" cy="99004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393373" y="2635570"/>
            <a:ext cx="1897039" cy="4768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value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393373" y="3129585"/>
            <a:ext cx="1897039" cy="432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393373" y="3582521"/>
            <a:ext cx="1897039" cy="432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393373" y="4015000"/>
            <a:ext cx="1897039" cy="4324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10399594" y="3148060"/>
            <a:ext cx="286603" cy="129941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79434" y="3548416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tmpFields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3070" y="3786803"/>
            <a:ext cx="153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Hash Table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i="1" dirty="0" err="1" smtClean="0"/>
              <a:t>listHead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7968715" y="-1292702"/>
            <a:ext cx="411427" cy="521001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93373" y="4678766"/>
            <a:ext cx="1583140" cy="464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version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9987864" y="4678766"/>
            <a:ext cx="1053175" cy="4640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</a:t>
            </a:r>
            <a:endParaRPr lang="en-US" sz="2400" dirty="0"/>
          </a:p>
        </p:txBody>
      </p:sp>
      <p:cxnSp>
        <p:nvCxnSpPr>
          <p:cNvPr id="35" name="Straight Arrow Connector 34"/>
          <p:cNvCxnSpPr>
            <a:endCxn id="9" idx="1"/>
          </p:cNvCxnSpPr>
          <p:nvPr/>
        </p:nvCxnSpPr>
        <p:spPr>
          <a:xfrm>
            <a:off x="7036552" y="4039892"/>
            <a:ext cx="1356821" cy="870886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5615" y="4165979"/>
            <a:ext cx="1721323" cy="44796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next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2000" y="650951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Node of type </a:t>
            </a:r>
            <a:r>
              <a:rPr lang="en-US" sz="2400" dirty="0" err="1" smtClean="0"/>
              <a:t>MemCell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140721" y="5023632"/>
            <a:ext cx="1594491" cy="46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reference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5461406" y="5609230"/>
            <a:ext cx="1281725" cy="46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mark bit</a:t>
            </a:r>
            <a:endParaRPr lang="en-US" sz="2400" dirty="0"/>
          </a:p>
        </p:txBody>
      </p:sp>
      <p:sp>
        <p:nvSpPr>
          <p:cNvPr id="41" name="Rectangle 40"/>
          <p:cNvSpPr/>
          <p:nvPr/>
        </p:nvSpPr>
        <p:spPr>
          <a:xfrm>
            <a:off x="6423430" y="5049460"/>
            <a:ext cx="1626770" cy="4664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timestamp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78384" y="4636825"/>
            <a:ext cx="0" cy="97240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441516" y="4613940"/>
            <a:ext cx="545" cy="398357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673786" y="4613940"/>
            <a:ext cx="21746" cy="40969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90" grpId="0" animBg="1"/>
      <p:bldP spid="23" grpId="0" animBg="1"/>
      <p:bldP spid="5" grpId="0" animBg="1"/>
      <p:bldP spid="27" grpId="0" animBg="1"/>
      <p:bldP spid="28" grpId="0" animBg="1"/>
      <p:bldP spid="29" grpId="0" animBg="1"/>
      <p:bldP spid="7" grpId="0" animBg="1"/>
      <p:bldP spid="8" grpId="0"/>
      <p:bldP spid="3" grpId="0"/>
      <p:bldP spid="6" grpId="0" animBg="1"/>
      <p:bldP spid="9" grpId="0" animBg="1"/>
      <p:bldP spid="34" grpId="0" animBg="1"/>
      <p:bldP spid="11" grpId="0" animBg="1"/>
      <p:bldP spid="12" grpId="0"/>
      <p:bldP spid="13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/>
              <a:t>kGet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sym typeface="Wingdings" panose="05000000000000000000" pitchFamily="2" charset="2"/>
              </a:rPr>
              <a:t>Get</a:t>
            </a:r>
            <a:r>
              <a:rPr lang="en-US" sz="2800" dirty="0" smtClean="0">
                <a:sym typeface="Wingdings" panose="05000000000000000000" pitchFamily="2" charset="2"/>
              </a:rPr>
              <a:t> the value of a memory word along with temporary fields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kSet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Set</a:t>
            </a:r>
            <a:r>
              <a:rPr lang="en-US" sz="2800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the value of a memory word and its fields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kCAS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Compare</a:t>
            </a:r>
            <a:r>
              <a:rPr lang="en-US" sz="2800" dirty="0" smtClean="0">
                <a:sym typeface="Wingdings" panose="05000000000000000000" pitchFamily="2" charset="2"/>
              </a:rPr>
              <a:t> the value and all the fields, and if all of the match, then do a </a:t>
            </a:r>
            <a:r>
              <a:rPr lang="en-US" sz="2800" dirty="0" err="1" smtClean="0">
                <a:sym typeface="Wingdings" panose="05000000000000000000" pitchFamily="2" charset="2"/>
              </a:rPr>
              <a:t>kSet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free 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Remove</a:t>
            </a:r>
            <a:r>
              <a:rPr lang="en-US" sz="2800" dirty="0" smtClean="0">
                <a:sym typeface="Wingdings" panose="05000000000000000000" pitchFamily="2" charset="2"/>
              </a:rPr>
              <a:t> the entry of the Expander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407" y="-174905"/>
            <a:ext cx="10058400" cy="1450757"/>
          </a:xfrm>
        </p:spPr>
        <p:txBody>
          <a:bodyPr/>
          <a:lstStyle/>
          <a:p>
            <a:r>
              <a:rPr lang="en-US" dirty="0" smtClean="0"/>
              <a:t>FSM of an Expander’s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681182"/>
            <a:ext cx="10058400" cy="1187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11439" y="1978926"/>
            <a:ext cx="1828800" cy="9280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CLEAN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7058167" y="1978926"/>
            <a:ext cx="1828800" cy="9280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DIRTY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2811439" y="3753135"/>
            <a:ext cx="1828800" cy="9280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FLUSH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7058167" y="3766783"/>
            <a:ext cx="1828800" cy="92804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WRITEBACK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Curved Connector 8"/>
          <p:cNvCxnSpPr>
            <a:stCxn id="4" idx="2"/>
          </p:cNvCxnSpPr>
          <p:nvPr/>
        </p:nvCxnSpPr>
        <p:spPr>
          <a:xfrm rot="10800000" flipH="1">
            <a:off x="2811438" y="1978926"/>
            <a:ext cx="491319" cy="464024"/>
          </a:xfrm>
          <a:prstGeom prst="curvedConnector3">
            <a:avLst>
              <a:gd name="adj1" fmla="val -1687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401917" y="2403797"/>
            <a:ext cx="1078176" cy="523220"/>
            <a:chOff x="1401917" y="2403797"/>
            <a:chExt cx="1078176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401917" y="2433395"/>
              <a:ext cx="1078176" cy="464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5790" y="2403797"/>
              <a:ext cx="870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kGet</a:t>
              </a:r>
              <a:endParaRPr lang="en-US" dirty="0"/>
            </a:p>
          </p:txBody>
        </p:sp>
      </p:grpSp>
      <p:cxnSp>
        <p:nvCxnSpPr>
          <p:cNvPr id="14" name="Straight Arrow Connector 13"/>
          <p:cNvCxnSpPr>
            <a:stCxn id="4" idx="6"/>
            <a:endCxn id="5" idx="2"/>
          </p:cNvCxnSpPr>
          <p:nvPr/>
        </p:nvCxnSpPr>
        <p:spPr>
          <a:xfrm>
            <a:off x="4640239" y="2442950"/>
            <a:ext cx="24179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8985601" y="2490461"/>
            <a:ext cx="2501968" cy="523220"/>
            <a:chOff x="9074654" y="3019269"/>
            <a:chExt cx="2501968" cy="523220"/>
          </a:xfrm>
        </p:grpSpPr>
        <p:sp>
          <p:nvSpPr>
            <p:cNvPr id="21" name="Rounded Rectangle 20"/>
            <p:cNvSpPr/>
            <p:nvPr/>
          </p:nvSpPr>
          <p:spPr>
            <a:xfrm>
              <a:off x="9074654" y="3097314"/>
              <a:ext cx="2501967" cy="43237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74655" y="3019269"/>
              <a:ext cx="2501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kSet</a:t>
              </a:r>
              <a:r>
                <a:rPr lang="en-US" sz="2800" dirty="0" smtClean="0"/>
                <a:t>/</a:t>
              </a:r>
              <a:r>
                <a:rPr lang="en-US" sz="2800" dirty="0" err="1" smtClean="0"/>
                <a:t>kCAS</a:t>
              </a:r>
              <a:r>
                <a:rPr lang="en-US" sz="2800" dirty="0" smtClean="0"/>
                <a:t>/</a:t>
              </a:r>
              <a:r>
                <a:rPr lang="en-US" sz="2800" dirty="0" err="1" smtClean="0"/>
                <a:t>kGet</a:t>
              </a:r>
              <a:endParaRPr lang="en-US" dirty="0"/>
            </a:p>
          </p:txBody>
        </p:sp>
      </p:grpSp>
      <p:cxnSp>
        <p:nvCxnSpPr>
          <p:cNvPr id="18" name="Curved Connector 17"/>
          <p:cNvCxnSpPr>
            <a:stCxn id="5" idx="6"/>
          </p:cNvCxnSpPr>
          <p:nvPr/>
        </p:nvCxnSpPr>
        <p:spPr>
          <a:xfrm flipH="1" flipV="1">
            <a:off x="8338782" y="1978926"/>
            <a:ext cx="548185" cy="464024"/>
          </a:xfrm>
          <a:prstGeom prst="curvedConnector3">
            <a:avLst>
              <a:gd name="adj1" fmla="val -2134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937463" y="1894440"/>
            <a:ext cx="1780614" cy="523220"/>
            <a:chOff x="4937463" y="1894440"/>
            <a:chExt cx="1780614" cy="523220"/>
          </a:xfrm>
        </p:grpSpPr>
        <p:sp>
          <p:nvSpPr>
            <p:cNvPr id="15" name="Rounded Rectangle 14"/>
            <p:cNvSpPr/>
            <p:nvPr/>
          </p:nvSpPr>
          <p:spPr>
            <a:xfrm>
              <a:off x="4937463" y="1928345"/>
              <a:ext cx="1780614" cy="464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3318" y="1894440"/>
              <a:ext cx="1676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kSet</a:t>
              </a:r>
              <a:r>
                <a:rPr lang="en-US" sz="2800" dirty="0" smtClean="0"/>
                <a:t>/</a:t>
              </a:r>
              <a:r>
                <a:rPr lang="en-US" sz="2800" dirty="0" err="1" smtClean="0"/>
                <a:t>kCAS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3714465" y="2897419"/>
            <a:ext cx="0" cy="85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6"/>
          </p:cNvCxnSpPr>
          <p:nvPr/>
        </p:nvCxnSpPr>
        <p:spPr>
          <a:xfrm flipH="1" flipV="1">
            <a:off x="8338782" y="3766783"/>
            <a:ext cx="548185" cy="464024"/>
          </a:xfrm>
          <a:prstGeom prst="curvedConnector3">
            <a:avLst>
              <a:gd name="adj1" fmla="val -1960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916598" y="4194385"/>
            <a:ext cx="2501968" cy="523220"/>
            <a:chOff x="9074654" y="3019269"/>
            <a:chExt cx="2501968" cy="523220"/>
          </a:xfrm>
        </p:grpSpPr>
        <p:sp>
          <p:nvSpPr>
            <p:cNvPr id="29" name="Rounded Rectangle 28"/>
            <p:cNvSpPr/>
            <p:nvPr/>
          </p:nvSpPr>
          <p:spPr>
            <a:xfrm>
              <a:off x="9074654" y="3097314"/>
              <a:ext cx="2501967" cy="43237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74655" y="3019269"/>
              <a:ext cx="2501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kSet</a:t>
              </a:r>
              <a:r>
                <a:rPr lang="en-US" sz="2800" dirty="0" smtClean="0"/>
                <a:t>/</a:t>
              </a:r>
              <a:r>
                <a:rPr lang="en-US" sz="2800" dirty="0" err="1" smtClean="0"/>
                <a:t>kCAS</a:t>
              </a:r>
              <a:r>
                <a:rPr lang="en-US" sz="2800" dirty="0" smtClean="0"/>
                <a:t>/</a:t>
              </a:r>
              <a:r>
                <a:rPr lang="en-US" sz="2800" dirty="0" err="1" smtClean="0"/>
                <a:t>kGet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42283" y="3004471"/>
            <a:ext cx="1078176" cy="523220"/>
            <a:chOff x="6642283" y="3004471"/>
            <a:chExt cx="1078176" cy="523220"/>
          </a:xfrm>
        </p:grpSpPr>
        <p:sp>
          <p:nvSpPr>
            <p:cNvPr id="31" name="Rounded Rectangle 30"/>
            <p:cNvSpPr/>
            <p:nvPr/>
          </p:nvSpPr>
          <p:spPr>
            <a:xfrm>
              <a:off x="6642283" y="3034069"/>
              <a:ext cx="1078176" cy="464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46156" y="3004471"/>
              <a:ext cx="7698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free</a:t>
              </a:r>
              <a:endParaRPr lang="en-US" dirty="0"/>
            </a:p>
          </p:txBody>
        </p:sp>
      </p:grpSp>
      <p:cxnSp>
        <p:nvCxnSpPr>
          <p:cNvPr id="34" name="Straight Arrow Connector 33"/>
          <p:cNvCxnSpPr>
            <a:stCxn id="7" idx="2"/>
            <a:endCxn id="6" idx="6"/>
          </p:cNvCxnSpPr>
          <p:nvPr/>
        </p:nvCxnSpPr>
        <p:spPr>
          <a:xfrm flipH="1" flipV="1">
            <a:off x="4640239" y="4217159"/>
            <a:ext cx="2417928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002137" y="2893325"/>
            <a:ext cx="0" cy="85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769052" y="3093736"/>
            <a:ext cx="1078176" cy="464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872925" y="3064138"/>
            <a:ext cx="769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free</a:t>
            </a:r>
            <a:endParaRPr lang="en-US" dirty="0"/>
          </a:p>
        </p:txBody>
      </p:sp>
      <p:cxnSp>
        <p:nvCxnSpPr>
          <p:cNvPr id="39" name="Curved Connector 38"/>
          <p:cNvCxnSpPr>
            <a:stCxn id="6" idx="2"/>
            <a:endCxn id="6" idx="1"/>
          </p:cNvCxnSpPr>
          <p:nvPr/>
        </p:nvCxnSpPr>
        <p:spPr>
          <a:xfrm rot="10800000" flipH="1">
            <a:off x="2811439" y="3889045"/>
            <a:ext cx="267822" cy="328115"/>
          </a:xfrm>
          <a:prstGeom prst="curvedConnector4">
            <a:avLst>
              <a:gd name="adj1" fmla="val -335051"/>
              <a:gd name="adj2" fmla="val 21109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89671" y="3630091"/>
            <a:ext cx="1078176" cy="523220"/>
            <a:chOff x="789671" y="3630091"/>
            <a:chExt cx="1078176" cy="523220"/>
          </a:xfrm>
        </p:grpSpPr>
        <p:sp>
          <p:nvSpPr>
            <p:cNvPr id="41" name="Rounded Rectangle 40"/>
            <p:cNvSpPr/>
            <p:nvPr/>
          </p:nvSpPr>
          <p:spPr>
            <a:xfrm>
              <a:off x="789671" y="3659689"/>
              <a:ext cx="1078176" cy="46402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93544" y="3630091"/>
              <a:ext cx="8704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kGet</a:t>
              </a:r>
              <a:endParaRPr lang="en-US" dirty="0"/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kGet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114039" y="3925096"/>
            <a:ext cx="3098041" cy="9007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Return the value and the temporary fields</a:t>
            </a:r>
            <a:endParaRPr lang="en-US" sz="2400" dirty="0"/>
          </a:p>
        </p:txBody>
      </p:sp>
      <p:sp>
        <p:nvSpPr>
          <p:cNvPr id="5" name="Flowchart: Decision 4"/>
          <p:cNvSpPr/>
          <p:nvPr/>
        </p:nvSpPr>
        <p:spPr>
          <a:xfrm>
            <a:off x="4024724" y="1737360"/>
            <a:ext cx="4203511" cy="163773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Is the word there in the Expander?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7370702" y="3925096"/>
            <a:ext cx="3098041" cy="9007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Read the value from memory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370701" y="4925477"/>
            <a:ext cx="3098041" cy="9007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 default values for the temporary fields</a:t>
            </a:r>
            <a:endParaRPr lang="en-US" sz="2400" dirty="0"/>
          </a:p>
        </p:txBody>
      </p:sp>
      <p:cxnSp>
        <p:nvCxnSpPr>
          <p:cNvPr id="9" name="Elbow Connector 8"/>
          <p:cNvCxnSpPr>
            <a:stCxn id="5" idx="1"/>
            <a:endCxn id="4" idx="0"/>
          </p:cNvCxnSpPr>
          <p:nvPr/>
        </p:nvCxnSpPr>
        <p:spPr>
          <a:xfrm rot="10800000" flipV="1">
            <a:off x="3663060" y="2556226"/>
            <a:ext cx="361664" cy="1368870"/>
          </a:xfrm>
          <a:prstGeom prst="bentConnector2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  <a:endCxn id="6" idx="0"/>
          </p:cNvCxnSpPr>
          <p:nvPr/>
        </p:nvCxnSpPr>
        <p:spPr>
          <a:xfrm>
            <a:off x="8228235" y="2556226"/>
            <a:ext cx="691488" cy="1368870"/>
          </a:xfrm>
          <a:prstGeom prst="bentConnector2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475703" y="2415654"/>
            <a:ext cx="1045419" cy="4913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72120" y="2339908"/>
            <a:ext cx="1045419" cy="491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kCAS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15041" y="959438"/>
            <a:ext cx="4503762" cy="7779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 </a:t>
            </a:r>
            <a:r>
              <a:rPr lang="en-US" sz="2400" dirty="0" smtClean="0">
                <a:sym typeface="Wingdings" panose="05000000000000000000" pitchFamily="2" charset="2"/>
              </a:rPr>
              <a:t> </a:t>
            </a:r>
            <a:r>
              <a:rPr lang="en-US" sz="2400" dirty="0" err="1" smtClean="0">
                <a:sym typeface="Wingdings" panose="05000000000000000000" pitchFamily="2" charset="2"/>
              </a:rPr>
              <a:t>lookUpOrAllocate</a:t>
            </a:r>
            <a:r>
              <a:rPr lang="en-US" sz="2400" dirty="0" smtClean="0">
                <a:sym typeface="Wingdings" panose="05000000000000000000" pitchFamily="2" charset="2"/>
              </a:rPr>
              <a:t>()</a:t>
            </a:r>
            <a:endParaRPr lang="en-US" sz="2400" dirty="0"/>
          </a:p>
        </p:txBody>
      </p:sp>
      <p:sp>
        <p:nvSpPr>
          <p:cNvPr id="5" name="Flowchart: Decision 4"/>
          <p:cNvSpPr/>
          <p:nvPr/>
        </p:nvSpPr>
        <p:spPr>
          <a:xfrm>
            <a:off x="3888930" y="2246422"/>
            <a:ext cx="3355984" cy="1009934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node.state</a:t>
            </a:r>
            <a:r>
              <a:rPr lang="en-US" sz="2400" dirty="0" smtClean="0"/>
              <a:t> == FLUSH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6922" y="1737360"/>
            <a:ext cx="0" cy="50906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61200" y="2134509"/>
            <a:ext cx="1045419" cy="491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24866" y="2164535"/>
            <a:ext cx="1045419" cy="4913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 flipV="1">
            <a:off x="2006221" y="2737741"/>
            <a:ext cx="1882709" cy="1364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14" idx="1"/>
          </p:cNvCxnSpPr>
          <p:nvPr/>
        </p:nvCxnSpPr>
        <p:spPr>
          <a:xfrm flipV="1">
            <a:off x="7244914" y="2744565"/>
            <a:ext cx="1113658" cy="682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Flowchart: Decision 13"/>
          <p:cNvSpPr/>
          <p:nvPr/>
        </p:nvSpPr>
        <p:spPr>
          <a:xfrm>
            <a:off x="8358572" y="1957089"/>
            <a:ext cx="3718332" cy="1574951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 all the values/fields match?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2076904" y="2758213"/>
            <a:ext cx="0" cy="115869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963246" y="3233154"/>
            <a:ext cx="1045419" cy="491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11155680" y="3871869"/>
            <a:ext cx="1036320" cy="846162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return false</a:t>
            </a:r>
            <a:endParaRPr lang="en-US" sz="2400" dirty="0"/>
          </a:p>
        </p:txBody>
      </p:sp>
      <p:cxnSp>
        <p:nvCxnSpPr>
          <p:cNvPr id="23" name="Straight Connector 22"/>
          <p:cNvCxnSpPr>
            <a:stCxn id="14" idx="2"/>
          </p:cNvCxnSpPr>
          <p:nvPr/>
        </p:nvCxnSpPr>
        <p:spPr>
          <a:xfrm>
            <a:off x="10217738" y="3532040"/>
            <a:ext cx="0" cy="603232"/>
          </a:xfrm>
          <a:prstGeom prst="line">
            <a:avLst/>
          </a:prstGeom>
          <a:ln>
            <a:tail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606619" y="4135272"/>
            <a:ext cx="161111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988244" y="3587996"/>
            <a:ext cx="1045419" cy="4913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63774" y="2380169"/>
            <a:ext cx="1842448" cy="715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help delete</a:t>
            </a:r>
            <a:endParaRPr lang="en-US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6755812" y="3751769"/>
            <a:ext cx="1842448" cy="715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state to DIRTY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817871" y="4086138"/>
            <a:ext cx="929583" cy="2320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951625" y="3751769"/>
            <a:ext cx="1842448" cy="715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create a new</a:t>
            </a:r>
            <a:br>
              <a:rPr lang="en-US" sz="2400" dirty="0" smtClean="0"/>
            </a:br>
            <a:r>
              <a:rPr lang="en-US" sz="2400" dirty="0" smtClean="0"/>
              <a:t>version</a:t>
            </a:r>
            <a:endParaRPr lang="en-US" sz="2400" dirty="0"/>
          </a:p>
        </p:txBody>
      </p:sp>
      <p:sp>
        <p:nvSpPr>
          <p:cNvPr id="34" name="Rounded Rectangle 33"/>
          <p:cNvSpPr/>
          <p:nvPr/>
        </p:nvSpPr>
        <p:spPr>
          <a:xfrm>
            <a:off x="1195033" y="3777700"/>
            <a:ext cx="1842448" cy="7151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set a new </a:t>
            </a:r>
            <a:r>
              <a:rPr lang="en-US" sz="2400" dirty="0" err="1" smtClean="0"/>
              <a:t>dataState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008438" y="4097739"/>
            <a:ext cx="929583" cy="2320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2"/>
          </p:cNvCxnSpPr>
          <p:nvPr/>
        </p:nvCxnSpPr>
        <p:spPr>
          <a:xfrm>
            <a:off x="2116257" y="4492843"/>
            <a:ext cx="0" cy="68238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Snip Single Corner Rectangle 39"/>
          <p:cNvSpPr/>
          <p:nvPr/>
        </p:nvSpPr>
        <p:spPr>
          <a:xfrm>
            <a:off x="486201" y="5207986"/>
            <a:ext cx="3877329" cy="870727"/>
          </a:xfrm>
          <a:prstGeom prst="snip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not successful return false else return true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4" grpId="0" animBg="1"/>
      <p:bldP spid="19" grpId="0" animBg="1"/>
      <p:bldP spid="21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3807726" y="1897038"/>
            <a:ext cx="5213444" cy="1378425"/>
          </a:xfrm>
          <a:prstGeom prst="flowChartDecis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state == WRITEBACK or FLUSH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07726" y="2586250"/>
            <a:ext cx="0" cy="1158694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38111" y="2928809"/>
            <a:ext cx="1045419" cy="4913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12" idx="3"/>
          </p:cNvCxnSpPr>
          <p:nvPr/>
        </p:nvCxnSpPr>
        <p:spPr>
          <a:xfrm>
            <a:off x="9021170" y="2586250"/>
            <a:ext cx="0" cy="80248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145366" y="2784144"/>
            <a:ext cx="1045419" cy="4913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8503010" y="3388739"/>
            <a:ext cx="1036320" cy="846162"/>
          </a:xfrm>
          <a:prstGeom prst="snip1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return false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438172" y="3744944"/>
            <a:ext cx="2739107" cy="6782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= WRITEBACK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07725" y="4423237"/>
            <a:ext cx="2276" cy="59913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438171" y="5036022"/>
            <a:ext cx="2739107" cy="6782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to memory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177278" y="5386766"/>
            <a:ext cx="73220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909480" y="5022376"/>
            <a:ext cx="2006905" cy="6782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state = FLUSH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916385" y="5386766"/>
            <a:ext cx="732202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8664622" y="5022375"/>
            <a:ext cx="2006905" cy="6782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help delete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4" grpId="0" animBg="1"/>
      <p:bldP spid="17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Proofs 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All methods are </a:t>
            </a:r>
            <a:r>
              <a:rPr lang="en-US" sz="3200" dirty="0" err="1" smtClean="0">
                <a:solidFill>
                  <a:srgbClr val="FF0000"/>
                </a:solidFill>
              </a:rPr>
              <a:t>linearizable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B050"/>
                </a:solidFill>
              </a:rPr>
              <a:t>lock-free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If we consider a special set of wait-free algorithms where a request is guaranteed to complete if at least one thread handling it has </a:t>
            </a:r>
            <a:r>
              <a:rPr lang="en-US" sz="3200" dirty="0" smtClean="0">
                <a:solidFill>
                  <a:schemeClr val="accent3"/>
                </a:solidFill>
              </a:rPr>
              <a:t>completed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i="1" dirty="0" smtClean="0"/>
              <a:t>N</a:t>
            </a:r>
            <a:r>
              <a:rPr lang="en-US" sz="3200" dirty="0" smtClean="0"/>
              <a:t> steps </a:t>
            </a:r>
            <a:r>
              <a:rPr lang="en-US" sz="3200" dirty="0" smtClean="0">
                <a:sym typeface="Wingdings" panose="05000000000000000000" pitchFamily="2" charset="2"/>
              </a:rPr>
              <a:t> the algorithm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remains</a:t>
            </a:r>
            <a:r>
              <a:rPr lang="en-US" sz="3200" dirty="0" smtClean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wait-free </a:t>
            </a:r>
            <a:r>
              <a:rPr lang="en-US" sz="3200" dirty="0" smtClean="0">
                <a:sym typeface="Wingdings" panose="05000000000000000000" pitchFamily="2" charset="2"/>
              </a:rPr>
              <a:t>with the Expander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The paper shows a wait-free queue with the Expander – code changes in </a:t>
            </a:r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only</a:t>
            </a:r>
            <a:r>
              <a:rPr lang="en-US" sz="3200" dirty="0" smtClean="0">
                <a:sym typeface="Wingdings" panose="05000000000000000000" pitchFamily="2" charset="2"/>
              </a:rPr>
              <a:t> 8 lines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73457" y="1992572"/>
            <a:ext cx="2565780" cy="120737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Details of the Machine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87104" y="1869743"/>
            <a:ext cx="107953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7104" y="3332328"/>
            <a:ext cx="107953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1248" y="2019640"/>
            <a:ext cx="8112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Dell PowerEdge R820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Four socket, each socket has an 16-thread 2.2 GHz Xeon Chip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16 MB L2 cache, and 64 GB main memory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3457" y="4533331"/>
            <a:ext cx="107953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73457" y="3539771"/>
            <a:ext cx="2565780" cy="7861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Software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71248" y="3590805"/>
            <a:ext cx="7189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Ubuntu 12.10 and Java 1.7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Use Java’s built-in </a:t>
            </a:r>
            <a:r>
              <a:rPr lang="en-US" sz="2400" i="1" dirty="0" err="1" smtClean="0"/>
              <a:t>totalMemory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freeMemory</a:t>
            </a:r>
            <a:r>
              <a:rPr lang="en-US" sz="2400" dirty="0" smtClean="0"/>
              <a:t> calls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1282888" y="4608430"/>
            <a:ext cx="3138985" cy="545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590431" y="4644861"/>
            <a:ext cx="2565780" cy="4730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Redirection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5831" y="5106608"/>
            <a:ext cx="5378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Wait-free multi-word compare-and-set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Wait-free slot scheduler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Slot scheduler for SSD devices (RADIR)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227238" y="5106607"/>
            <a:ext cx="5805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Wait-free queue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Lock-free linked list and binary search tree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Lock-free </a:t>
            </a:r>
            <a:r>
              <a:rPr lang="en-US" sz="2400" dirty="0" err="1" smtClean="0"/>
              <a:t>skiplist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983781" y="4197911"/>
            <a:ext cx="4285397" cy="1276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1-6 temporary fields</a:t>
            </a:r>
          </a:p>
          <a:p>
            <a:pPr algn="ctr"/>
            <a:r>
              <a:rPr lang="en-US" sz="2800" dirty="0" smtClean="0"/>
              <a:t>Additional: 1-62 bits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39" y="-35859"/>
            <a:ext cx="10058400" cy="1450757"/>
          </a:xfrm>
        </p:spPr>
        <p:txBody>
          <a:bodyPr/>
          <a:lstStyle/>
          <a:p>
            <a:r>
              <a:rPr lang="en-US" dirty="0" smtClean="0"/>
              <a:t>Concurrent Object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84492" y="2034988"/>
            <a:ext cx="2626659" cy="1353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Concurrent Object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 rot="15967780">
            <a:off x="2317564" y="1343684"/>
            <a:ext cx="242047" cy="1956035"/>
            <a:chOff x="4563035" y="3370730"/>
            <a:chExt cx="331701" cy="1344705"/>
          </a:xfrm>
        </p:grpSpPr>
        <p:cxnSp>
          <p:nvCxnSpPr>
            <p:cNvPr id="6" name="Curved Connector 5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Curved Connector 6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urved Connector 8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5967780">
            <a:off x="2308602" y="1827779"/>
            <a:ext cx="242047" cy="1956035"/>
            <a:chOff x="4563035" y="3370730"/>
            <a:chExt cx="331701" cy="1344705"/>
          </a:xfrm>
        </p:grpSpPr>
        <p:cxnSp>
          <p:nvCxnSpPr>
            <p:cNvPr id="12" name="Curved Connector 11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 rot="15967780">
            <a:off x="2308601" y="2249120"/>
            <a:ext cx="242047" cy="1956035"/>
            <a:chOff x="4563035" y="3370730"/>
            <a:chExt cx="331701" cy="1344705"/>
          </a:xfrm>
        </p:grpSpPr>
        <p:cxnSp>
          <p:nvCxnSpPr>
            <p:cNvPr id="18" name="Curved Connector 17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0" y="2088777"/>
            <a:ext cx="1362634" cy="13895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Threads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535271" y="1828800"/>
            <a:ext cx="8964" cy="174811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956612" y="1532966"/>
            <a:ext cx="4760260" cy="744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thread executes a method on the object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8274430" y="2402537"/>
            <a:ext cx="1667435" cy="421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method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7279347" y="2994209"/>
            <a:ext cx="1667435" cy="421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request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9556382" y="3003173"/>
            <a:ext cx="1667435" cy="4213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response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9009534" y="3101785"/>
            <a:ext cx="510988" cy="21515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055229" y="2339783"/>
            <a:ext cx="4240306" cy="12012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80682" y="3612777"/>
            <a:ext cx="1182444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273553" y="2608729"/>
            <a:ext cx="8785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237694" y="2545976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080376" y="2545976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2389" y="3944470"/>
            <a:ext cx="1618128" cy="41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Thread </a:t>
            </a:r>
            <a:r>
              <a:rPr lang="en-US" sz="2400" dirty="0" smtClean="0"/>
              <a:t>1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017059" y="4168588"/>
            <a:ext cx="8202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10118" y="4168588"/>
            <a:ext cx="8785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474259" y="4105835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316941" y="4105835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endCxn id="48" idx="1"/>
          </p:cNvCxnSpPr>
          <p:nvPr/>
        </p:nvCxnSpPr>
        <p:spPr>
          <a:xfrm flipV="1">
            <a:off x="5880847" y="4150659"/>
            <a:ext cx="1497106" cy="179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844988" y="4105835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377953" y="4087906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eft Brace 49"/>
          <p:cNvSpPr/>
          <p:nvPr/>
        </p:nvSpPr>
        <p:spPr>
          <a:xfrm rot="5400000">
            <a:off x="6584577" y="3213850"/>
            <a:ext cx="215151" cy="149710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481047" y="3617462"/>
            <a:ext cx="119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</a:t>
            </a:r>
            <a:endParaRPr lang="en-US" sz="24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268943" y="4482349"/>
            <a:ext cx="1613645" cy="41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Thread 2</a:t>
            </a:r>
            <a:endParaRPr lang="en-US" sz="24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999130" y="4706467"/>
            <a:ext cx="8202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56" idx="1"/>
          </p:cNvCxnSpPr>
          <p:nvPr/>
        </p:nvCxnSpPr>
        <p:spPr>
          <a:xfrm>
            <a:off x="2886638" y="4706467"/>
            <a:ext cx="129091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2850779" y="4643714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177556" y="4643714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stCxn id="58" idx="2"/>
            <a:endCxn id="59" idx="1"/>
          </p:cNvCxnSpPr>
          <p:nvPr/>
        </p:nvCxnSpPr>
        <p:spPr>
          <a:xfrm>
            <a:off x="5827059" y="4715432"/>
            <a:ext cx="244736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827059" y="4643714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274424" y="4652679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268943" y="5029197"/>
            <a:ext cx="1613644" cy="41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Thread 3</a:t>
            </a:r>
            <a:endParaRPr lang="en-US" sz="24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1999129" y="5253315"/>
            <a:ext cx="82027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492188" y="5253315"/>
            <a:ext cx="87854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456329" y="5190562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6" name="Rectangle 65"/>
          <p:cNvSpPr/>
          <p:nvPr/>
        </p:nvSpPr>
        <p:spPr>
          <a:xfrm>
            <a:off x="3299011" y="5190562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7" name="Straight Connector 66"/>
          <p:cNvCxnSpPr>
            <a:endCxn id="69" idx="1"/>
          </p:cNvCxnSpPr>
          <p:nvPr/>
        </p:nvCxnSpPr>
        <p:spPr>
          <a:xfrm flipV="1">
            <a:off x="4312023" y="5244350"/>
            <a:ext cx="1497106" cy="179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276164" y="5199526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9" name="Rectangle 68"/>
          <p:cNvSpPr/>
          <p:nvPr/>
        </p:nvSpPr>
        <p:spPr>
          <a:xfrm>
            <a:off x="5809129" y="5181597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70" name="Straight Connector 69"/>
          <p:cNvCxnSpPr>
            <a:stCxn id="71" idx="2"/>
            <a:endCxn id="72" idx="1"/>
          </p:cNvCxnSpPr>
          <p:nvPr/>
        </p:nvCxnSpPr>
        <p:spPr>
          <a:xfrm flipV="1">
            <a:off x="6400798" y="5253313"/>
            <a:ext cx="2519083" cy="179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400798" y="5199525"/>
            <a:ext cx="143435" cy="1434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2" name="Rectangle 71"/>
          <p:cNvSpPr/>
          <p:nvPr/>
        </p:nvSpPr>
        <p:spPr>
          <a:xfrm>
            <a:off x="8919881" y="5190560"/>
            <a:ext cx="134471" cy="1255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85" name="Group 84"/>
          <p:cNvGrpSpPr/>
          <p:nvPr/>
        </p:nvGrpSpPr>
        <p:grpSpPr>
          <a:xfrm>
            <a:off x="2644589" y="4186517"/>
            <a:ext cx="4921623" cy="1308848"/>
            <a:chOff x="2644589" y="4186517"/>
            <a:chExt cx="4921623" cy="1308848"/>
          </a:xfrm>
        </p:grpSpPr>
        <p:sp>
          <p:nvSpPr>
            <p:cNvPr id="75" name="Isosceles Triangle 74"/>
            <p:cNvSpPr/>
            <p:nvPr/>
          </p:nvSpPr>
          <p:spPr>
            <a:xfrm>
              <a:off x="2895600" y="4186517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>
              <a:off x="3397624" y="4742329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>
              <a:off x="2644589" y="5244353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/>
            <p:cNvSpPr/>
            <p:nvPr/>
          </p:nvSpPr>
          <p:spPr>
            <a:xfrm>
              <a:off x="5065059" y="5262282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>
              <a:off x="6768354" y="4195482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>
              <a:off x="6185648" y="4724400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>
              <a:off x="7360024" y="5262282"/>
              <a:ext cx="206188" cy="233083"/>
            </a:xfrm>
            <a:prstGeom prst="triangl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>
            <a:off x="2017058" y="6051177"/>
            <a:ext cx="840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218739" y="5871880"/>
            <a:ext cx="1663848" cy="412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Timeline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2671483" y="4338919"/>
            <a:ext cx="4903694" cy="1828799"/>
            <a:chOff x="2671483" y="4338919"/>
            <a:chExt cx="4903694" cy="1828799"/>
          </a:xfrm>
        </p:grpSpPr>
        <p:cxnSp>
          <p:nvCxnSpPr>
            <p:cNvPr id="107" name="Straight Connector 106"/>
            <p:cNvCxnSpPr>
              <a:stCxn id="81" idx="3"/>
            </p:cNvCxnSpPr>
            <p:nvPr/>
          </p:nvCxnSpPr>
          <p:spPr>
            <a:xfrm>
              <a:off x="7463118" y="5495365"/>
              <a:ext cx="8963" cy="6006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5159189" y="5477436"/>
              <a:ext cx="4482" cy="58270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92" idx="0"/>
            </p:cNvCxnSpPr>
            <p:nvPr/>
          </p:nvCxnSpPr>
          <p:spPr>
            <a:xfrm>
              <a:off x="3500718" y="4939552"/>
              <a:ext cx="17929" cy="10488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77" idx="3"/>
            </p:cNvCxnSpPr>
            <p:nvPr/>
          </p:nvCxnSpPr>
          <p:spPr>
            <a:xfrm>
              <a:off x="2747683" y="5477436"/>
              <a:ext cx="4482" cy="58270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671483" y="5997389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989730" y="4338919"/>
              <a:ext cx="0" cy="17301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2913529" y="5997387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424517" y="5988422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091953" y="5988423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6212541" y="5970493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6795245" y="5970493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7386918" y="5970493"/>
              <a:ext cx="188259" cy="1703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>
              <a:endCxn id="97" idx="0"/>
            </p:cNvCxnSpPr>
            <p:nvPr/>
          </p:nvCxnSpPr>
          <p:spPr>
            <a:xfrm>
              <a:off x="6288742" y="4912659"/>
              <a:ext cx="17929" cy="105783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79" idx="3"/>
              <a:endCxn id="98" idx="0"/>
            </p:cNvCxnSpPr>
            <p:nvPr/>
          </p:nvCxnSpPr>
          <p:spPr>
            <a:xfrm>
              <a:off x="6871448" y="4428565"/>
              <a:ext cx="17927" cy="15419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Round Diagonal Corner Rectangle 109"/>
          <p:cNvSpPr/>
          <p:nvPr/>
        </p:nvSpPr>
        <p:spPr>
          <a:xfrm>
            <a:off x="9672917" y="4518212"/>
            <a:ext cx="2350761" cy="4213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Linearizability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  <p:bldP spid="40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/>
      <p:bldP spid="52" grpId="0" animBg="1"/>
      <p:bldP spid="55" grpId="0" animBg="1"/>
      <p:bldP spid="56" grpId="0" animBg="1"/>
      <p:bldP spid="58" grpId="0" animBg="1"/>
      <p:bldP spid="59" grpId="0" animBg="1"/>
      <p:bldP spid="62" grpId="0" animBg="1"/>
      <p:bldP spid="65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84" grpId="0" animBg="1"/>
      <p:bldP spid="1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82" y="-259308"/>
            <a:ext cx="10058400" cy="1450757"/>
          </a:xfrm>
        </p:spPr>
        <p:txBody>
          <a:bodyPr/>
          <a:lstStyle/>
          <a:p>
            <a:r>
              <a:rPr lang="en-US" dirty="0" smtClean="0"/>
              <a:t>Slowdown (with 64 threads)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591" y="1191449"/>
            <a:ext cx="6385234" cy="512511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225887" y="1569493"/>
            <a:ext cx="2497540" cy="832513"/>
          </a:xfrm>
          <a:prstGeom prst="wedgeEllipseCallout">
            <a:avLst>
              <a:gd name="adj1" fmla="val -119812"/>
              <a:gd name="adj2" fmla="val 16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32 threads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529533" y="3330054"/>
            <a:ext cx="2593075" cy="13101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2-20% Slowdown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in Memory Usage (Redirection)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883" y="1737360"/>
            <a:ext cx="8111059" cy="496369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13104" y="1812979"/>
            <a:ext cx="3689445" cy="13751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5-35% reduction in the  </a:t>
            </a:r>
          </a:p>
          <a:p>
            <a:pPr algn="ctr"/>
            <a:r>
              <a:rPr lang="en-US" sz="2800" dirty="0" smtClean="0"/>
              <a:t>memory footprint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 smtClean="0"/>
              <a:t>  The Expander has many </a:t>
            </a:r>
            <a:r>
              <a:rPr lang="en-US" sz="3200" dirty="0" smtClean="0">
                <a:solidFill>
                  <a:srgbClr val="FF0000"/>
                </a:solidFill>
              </a:rPr>
              <a:t>advantages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000" dirty="0" smtClean="0"/>
              <a:t> Makes algorithms with packing </a:t>
            </a:r>
            <a:r>
              <a:rPr lang="en-US" sz="3000" b="1" dirty="0" smtClean="0">
                <a:solidFill>
                  <a:srgbClr val="00B050"/>
                </a:solidFill>
              </a:rPr>
              <a:t>feasible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000" dirty="0"/>
              <a:t> </a:t>
            </a:r>
            <a:r>
              <a:rPr lang="en-US" sz="3000" dirty="0" smtClean="0"/>
              <a:t>Reduces the memory footprint of algorithms with </a:t>
            </a:r>
            <a:r>
              <a:rPr lang="en-US" sz="3000" dirty="0" smtClean="0">
                <a:solidFill>
                  <a:srgbClr val="C00000"/>
                </a:solidFill>
              </a:rPr>
              <a:t>redirection</a:t>
            </a:r>
            <a:r>
              <a:rPr lang="en-US" sz="3000" dirty="0" smtClean="0"/>
              <a:t> by up to 35%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Minimal</a:t>
            </a:r>
            <a:r>
              <a:rPr lang="en-US" sz="3200" dirty="0" smtClean="0"/>
              <a:t> modifications in the code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dirty="0" smtClean="0"/>
              <a:t>Most wait-free algorithms </a:t>
            </a:r>
            <a:r>
              <a:rPr lang="en-US" sz="3200" dirty="0" smtClean="0">
                <a:solidFill>
                  <a:srgbClr val="FF0000"/>
                </a:solidFill>
              </a:rPr>
              <a:t>remain</a:t>
            </a:r>
            <a:r>
              <a:rPr lang="en-US" sz="3200" dirty="0" smtClean="0"/>
              <a:t> wait-free with the        Expander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41" y="116541"/>
            <a:ext cx="5979485" cy="55889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</a:t>
            </a:r>
            <a:r>
              <a:rPr lang="en-US" dirty="0" err="1" smtClean="0"/>
              <a:t>vs</a:t>
            </a:r>
            <a:r>
              <a:rPr lang="en-US" dirty="0" smtClean="0"/>
              <a:t> Non-blocking Algorithms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96" y="3757559"/>
            <a:ext cx="1275134" cy="1486794"/>
          </a:xfrm>
        </p:spPr>
      </p:pic>
      <p:sp>
        <p:nvSpPr>
          <p:cNvPr id="4" name="Rounded Rectangle 3"/>
          <p:cNvSpPr/>
          <p:nvPr/>
        </p:nvSpPr>
        <p:spPr>
          <a:xfrm>
            <a:off x="869576" y="1963270"/>
            <a:ext cx="3980330" cy="627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Blocking algorithm with a lock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831104" y="1990164"/>
            <a:ext cx="3980330" cy="627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Non-blocking algorithm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61882" y="2707340"/>
            <a:ext cx="242047" cy="1030941"/>
            <a:chOff x="4563035" y="3370730"/>
            <a:chExt cx="331701" cy="1344705"/>
          </a:xfrm>
        </p:grpSpPr>
        <p:cxnSp>
          <p:nvCxnSpPr>
            <p:cNvPr id="10" name="Curved Connector 9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967318" y="2761129"/>
            <a:ext cx="242047" cy="1030941"/>
            <a:chOff x="4563035" y="3370730"/>
            <a:chExt cx="331701" cy="1344705"/>
          </a:xfrm>
        </p:grpSpPr>
        <p:cxnSp>
          <p:nvCxnSpPr>
            <p:cNvPr id="29" name="Curved Connector 28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57718" y="5280212"/>
            <a:ext cx="242047" cy="977153"/>
            <a:chOff x="4563035" y="3370730"/>
            <a:chExt cx="331701" cy="1344705"/>
          </a:xfrm>
        </p:grpSpPr>
        <p:cxnSp>
          <p:nvCxnSpPr>
            <p:cNvPr id="35" name="Curved Connector 34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04" y="3873211"/>
            <a:ext cx="1037547" cy="108928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440705" y="2805952"/>
            <a:ext cx="242047" cy="1030941"/>
            <a:chOff x="4563035" y="3370730"/>
            <a:chExt cx="331701" cy="1344705"/>
          </a:xfrm>
        </p:grpSpPr>
        <p:cxnSp>
          <p:nvCxnSpPr>
            <p:cNvPr id="42" name="Curved Connector 41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346141" y="2859741"/>
            <a:ext cx="242047" cy="1030941"/>
            <a:chOff x="4563035" y="3370730"/>
            <a:chExt cx="331701" cy="1344705"/>
          </a:xfrm>
        </p:grpSpPr>
        <p:cxnSp>
          <p:nvCxnSpPr>
            <p:cNvPr id="48" name="Curved Connector 47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urved Connector 50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315199" y="4814046"/>
            <a:ext cx="242047" cy="1030941"/>
            <a:chOff x="4563035" y="3370730"/>
            <a:chExt cx="331701" cy="1344705"/>
          </a:xfrm>
        </p:grpSpPr>
        <p:cxnSp>
          <p:nvCxnSpPr>
            <p:cNvPr id="54" name="Curved Connector 53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Curved Connector 55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220635" y="4867835"/>
            <a:ext cx="242047" cy="1030941"/>
            <a:chOff x="4563035" y="3370730"/>
            <a:chExt cx="331701" cy="1344705"/>
          </a:xfrm>
        </p:grpSpPr>
        <p:cxnSp>
          <p:nvCxnSpPr>
            <p:cNvPr id="60" name="Curved Connector 59"/>
            <p:cNvCxnSpPr/>
            <p:nvPr/>
          </p:nvCxnSpPr>
          <p:spPr>
            <a:xfrm rot="16200000" flipH="1">
              <a:off x="4576485" y="401170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rot="5400000">
              <a:off x="4536142" y="427616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Curved Connector 61"/>
            <p:cNvCxnSpPr/>
            <p:nvPr/>
          </p:nvCxnSpPr>
          <p:spPr>
            <a:xfrm rot="16200000" flipH="1">
              <a:off x="4657168" y="3437964"/>
              <a:ext cx="304801" cy="170334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 rot="5400000">
              <a:off x="4616825" y="3702428"/>
              <a:ext cx="304803" cy="251008"/>
            </a:xfrm>
            <a:prstGeom prst="curved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4563035" y="4527176"/>
              <a:ext cx="0" cy="1882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43" y="3463782"/>
            <a:ext cx="3154015" cy="2412202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3675530" y="3576917"/>
            <a:ext cx="28985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lock</a:t>
            </a:r>
          </a:p>
          <a:p>
            <a:r>
              <a:rPr lang="en-US" sz="2400" dirty="0" smtClean="0"/>
              <a:t>     </a:t>
            </a:r>
            <a:r>
              <a:rPr lang="en-US" sz="2400" dirty="0" err="1" smtClean="0">
                <a:solidFill>
                  <a:srgbClr val="00B050"/>
                </a:solidFill>
              </a:rPr>
              <a:t>val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acc.</a:t>
            </a:r>
            <a:r>
              <a:rPr lang="en-US" sz="2400" dirty="0" err="1" smtClean="0">
                <a:solidFill>
                  <a:schemeClr val="accent2"/>
                </a:solidFill>
              </a:rPr>
              <a:t>balance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     </a:t>
            </a:r>
            <a:r>
              <a:rPr lang="en-US" sz="2400" dirty="0" err="1" smtClean="0"/>
              <a:t>acc.</a:t>
            </a:r>
            <a:r>
              <a:rPr lang="en-US" sz="2400" dirty="0" err="1" smtClean="0">
                <a:solidFill>
                  <a:schemeClr val="accent2"/>
                </a:solidFill>
              </a:rPr>
              <a:t>balance</a:t>
            </a:r>
            <a:r>
              <a:rPr lang="en-US" sz="2400" dirty="0" smtClean="0"/>
              <a:t> += 100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unlock</a:t>
            </a:r>
          </a:p>
          <a:p>
            <a:r>
              <a:rPr lang="en-US" sz="2400" dirty="0" smtClean="0"/>
              <a:t>return </a:t>
            </a:r>
            <a:r>
              <a:rPr lang="en-US" sz="2400" dirty="0" err="1" smtClean="0">
                <a:solidFill>
                  <a:srgbClr val="00B050"/>
                </a:solidFill>
              </a:rPr>
              <a:t>val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54" y="3472749"/>
            <a:ext cx="3290046" cy="1448875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964706" y="3684496"/>
            <a:ext cx="4478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val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= </a:t>
            </a:r>
            <a:r>
              <a:rPr lang="en-US" sz="2400" dirty="0" err="1" smtClean="0"/>
              <a:t>acc.</a:t>
            </a:r>
            <a:r>
              <a:rPr lang="en-US" sz="2400" dirty="0" err="1" smtClean="0">
                <a:solidFill>
                  <a:schemeClr val="accent3"/>
                </a:solidFill>
              </a:rPr>
              <a:t>balance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r>
              <a:rPr lang="en-US" sz="2400" dirty="0" err="1" smtClean="0">
                <a:solidFill>
                  <a:srgbClr val="FF0000"/>
                </a:solidFill>
              </a:rPr>
              <a:t>fetchAndAdd</a:t>
            </a:r>
            <a:r>
              <a:rPr lang="en-US" sz="2400" dirty="0" smtClean="0"/>
              <a:t> (100)</a:t>
            </a:r>
          </a:p>
          <a:p>
            <a:r>
              <a:rPr lang="en-US" sz="2400" dirty="0" smtClean="0"/>
              <a:t>return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val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Blocking algorithm with locks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 Only one thread is allowed to hold a lock and enter the critical section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Lock-free algorithms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There are no locks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At any point of time at least one thread makes progress and completes the operation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Wait-free algorithms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Every request completes in a finite amount of time.</a:t>
            </a: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6" y="1964072"/>
            <a:ext cx="468310" cy="546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933318"/>
            <a:ext cx="788894" cy="93130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39" y="4368294"/>
            <a:ext cx="789437" cy="112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Locks, Lock-free, and Wait-free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87505" y="2653556"/>
            <a:ext cx="3200400" cy="564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With Locks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887505" y="3675531"/>
            <a:ext cx="3200400" cy="564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Lock-free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87505" y="4670612"/>
            <a:ext cx="3200400" cy="5647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Wait-free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585648" y="1737360"/>
            <a:ext cx="2442682" cy="7548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Disjoint Access Parallelism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7287904" y="1737360"/>
            <a:ext cx="2367080" cy="75482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Starvation Freedom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9900458" y="1473958"/>
            <a:ext cx="2112248" cy="101822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Finite Execution</a:t>
            </a:r>
          </a:p>
          <a:p>
            <a:pPr algn="ctr"/>
            <a:r>
              <a:rPr lang="en-US" sz="2400" dirty="0" smtClean="0"/>
              <a:t>Time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29" y="2653556"/>
            <a:ext cx="607738" cy="6724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66" y="2653556"/>
            <a:ext cx="607738" cy="672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29" y="3675531"/>
            <a:ext cx="607738" cy="6724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66" y="4670612"/>
            <a:ext cx="677817" cy="4921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329" y="4670612"/>
            <a:ext cx="677817" cy="4921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22" y="2653556"/>
            <a:ext cx="607738" cy="6724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522" y="3675531"/>
            <a:ext cx="607738" cy="6724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4522" y="4670612"/>
            <a:ext cx="677817" cy="4921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366" y="3675531"/>
            <a:ext cx="677817" cy="4921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3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50526"/>
          </a:xfrm>
        </p:spPr>
        <p:txBody>
          <a:bodyPr/>
          <a:lstStyle/>
          <a:p>
            <a:r>
              <a:rPr lang="en-US" dirty="0" smtClean="0"/>
              <a:t>Why not make all algorithms wait-free?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55812" y="1999129"/>
            <a:ext cx="2680447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Locks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666130" y="1999129"/>
            <a:ext cx="2680447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Lock-free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776447" y="1999129"/>
            <a:ext cx="2680447" cy="537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Wait-free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5" y="2812454"/>
            <a:ext cx="940453" cy="924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32" y="3980330"/>
            <a:ext cx="956720" cy="3880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5076" y="3048000"/>
            <a:ext cx="219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Easy to program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97852" y="3809999"/>
            <a:ext cx="2799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Starvation, Blocking, </a:t>
            </a:r>
          </a:p>
          <a:p>
            <a:r>
              <a:rPr lang="en-US" sz="2400" dirty="0" smtClean="0"/>
              <a:t>No disjoint access </a:t>
            </a:r>
            <a:br>
              <a:rPr lang="en-US" sz="2400" dirty="0" smtClean="0"/>
            </a:br>
            <a:r>
              <a:rPr lang="en-US" sz="2400" dirty="0" smtClean="0"/>
              <a:t>      parallelism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36894" y="2169459"/>
            <a:ext cx="0" cy="37113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38" y="2662517"/>
            <a:ext cx="1992539" cy="275910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190565" y="5593976"/>
            <a:ext cx="5934635" cy="582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Need a black belt in programming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/>
      <p:bldP spid="1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572" y="451104"/>
            <a:ext cx="5974932" cy="7082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27" y="-725379"/>
            <a:ext cx="10058400" cy="1450757"/>
          </a:xfrm>
        </p:spPr>
        <p:txBody>
          <a:bodyPr/>
          <a:lstStyle/>
          <a:p>
            <a:r>
              <a:rPr lang="en-US" dirty="0" smtClean="0"/>
              <a:t>Example of Temporary Fields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664960" y="115539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while(</a:t>
            </a:r>
            <a:r>
              <a:rPr lang="en-US" sz="2800" dirty="0">
                <a:solidFill>
                  <a:srgbClr val="0070C0"/>
                </a:solidFill>
              </a:rPr>
              <a:t>true</a:t>
            </a:r>
            <a:r>
              <a:rPr lang="en-US" sz="2800" dirty="0"/>
              <a:t>) { </a:t>
            </a:r>
          </a:p>
          <a:p>
            <a:r>
              <a:rPr lang="en-US" sz="2800" dirty="0"/>
              <a:t>	&lt;</a:t>
            </a:r>
            <a:r>
              <a:rPr lang="en-US" sz="2800" dirty="0" err="1">
                <a:solidFill>
                  <a:srgbClr val="00B050"/>
                </a:solidFill>
              </a:rPr>
              <a:t>val</a:t>
            </a:r>
            <a:r>
              <a:rPr lang="en-US" sz="2800" dirty="0"/>
              <a:t>, </a:t>
            </a:r>
            <a:r>
              <a:rPr lang="en-US" sz="2800" dirty="0" err="1"/>
              <a:t>ts</a:t>
            </a:r>
            <a:r>
              <a:rPr lang="en-US" sz="2800" dirty="0"/>
              <a:t>&gt; </a:t>
            </a:r>
            <a:r>
              <a:rPr lang="en-US" sz="2800" dirty="0" smtClean="0"/>
              <a:t>= </a:t>
            </a:r>
            <a:r>
              <a:rPr lang="en-US" sz="2800" dirty="0" err="1" smtClean="0"/>
              <a:t>acc.</a:t>
            </a:r>
            <a:r>
              <a:rPr lang="en-US" sz="2800" dirty="0" err="1" smtClean="0">
                <a:solidFill>
                  <a:schemeClr val="accent2"/>
                </a:solidFill>
              </a:rPr>
              <a:t>balance</a:t>
            </a:r>
            <a:r>
              <a:rPr lang="en-US" sz="2800" dirty="0"/>
              <a:t>;</a:t>
            </a:r>
          </a:p>
          <a:p>
            <a:r>
              <a:rPr lang="en-US" sz="2800" dirty="0"/>
              <a:t>	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newval</a:t>
            </a:r>
            <a:r>
              <a:rPr lang="en-US" sz="2800" dirty="0"/>
              <a:t>  = </a:t>
            </a:r>
            <a:r>
              <a:rPr lang="en-US" sz="2800" dirty="0" err="1">
                <a:solidFill>
                  <a:srgbClr val="00B050"/>
                </a:solidFill>
              </a:rPr>
              <a:t>val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+ 100;</a:t>
            </a:r>
          </a:p>
          <a:p>
            <a:r>
              <a:rPr lang="en-US" sz="2800" dirty="0"/>
              <a:t>	newts  = </a:t>
            </a:r>
            <a:r>
              <a:rPr lang="en-US" sz="2800" dirty="0" err="1"/>
              <a:t>ts</a:t>
            </a:r>
            <a:r>
              <a:rPr lang="en-US" sz="2800" dirty="0"/>
              <a:t> + 1;</a:t>
            </a:r>
          </a:p>
          <a:p>
            <a:r>
              <a:rPr lang="en-US" sz="2800" dirty="0"/>
              <a:t>	if (CAS </a:t>
            </a:r>
            <a:r>
              <a:rPr lang="en-US" sz="2800" dirty="0" smtClean="0"/>
              <a:t>(</a:t>
            </a:r>
            <a:r>
              <a:rPr lang="en-US" sz="2800" dirty="0" err="1" smtClean="0"/>
              <a:t>acc.</a:t>
            </a:r>
            <a:r>
              <a:rPr lang="en-US" sz="2800" dirty="0" err="1" smtClean="0">
                <a:solidFill>
                  <a:schemeClr val="accent2"/>
                </a:solidFill>
              </a:rPr>
              <a:t>balance</a:t>
            </a:r>
            <a:r>
              <a:rPr lang="en-US" sz="2800" dirty="0"/>
              <a:t>, &lt;</a:t>
            </a:r>
            <a:r>
              <a:rPr lang="en-US" sz="2800" dirty="0" err="1">
                <a:solidFill>
                  <a:srgbClr val="00B050"/>
                </a:solidFill>
              </a:rPr>
              <a:t>val</a:t>
            </a:r>
            <a:r>
              <a:rPr lang="en-US" sz="2800" dirty="0" err="1"/>
              <a:t>,ts</a:t>
            </a:r>
            <a:r>
              <a:rPr lang="en-US" sz="2800" dirty="0" smtClean="0"/>
              <a:t>&gt;,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&lt;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newval</a:t>
            </a:r>
            <a:r>
              <a:rPr lang="en-US" sz="2800" dirty="0" err="1" smtClean="0"/>
              <a:t>,newts</a:t>
            </a:r>
            <a:r>
              <a:rPr lang="en-US" sz="2800" dirty="0" smtClean="0"/>
              <a:t>&gt;)) break;</a:t>
            </a:r>
          </a:p>
          <a:p>
            <a:r>
              <a:rPr lang="en-US" sz="2800" dirty="0"/>
              <a:t>}</a:t>
            </a:r>
            <a:r>
              <a:rPr lang="en-US" sz="2800" dirty="0" smtClean="0"/>
              <a:t>     </a:t>
            </a:r>
            <a:endParaRPr lang="en-IN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78336" y="4761773"/>
            <a:ext cx="4143404" cy="1357297"/>
            <a:chOff x="-727557" y="3063422"/>
            <a:chExt cx="4143404" cy="1357297"/>
          </a:xfrm>
        </p:grpSpPr>
        <p:sp>
          <p:nvSpPr>
            <p:cNvPr id="21" name="Rectangle 20"/>
            <p:cNvSpPr/>
            <p:nvPr/>
          </p:nvSpPr>
          <p:spPr>
            <a:xfrm>
              <a:off x="-727557" y="3206297"/>
              <a:ext cx="4143404" cy="12144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27491" y="3706363"/>
              <a:ext cx="2000264" cy="5000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value</a:t>
              </a:r>
              <a:endParaRPr lang="en-IN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08838" y="3706363"/>
              <a:ext cx="1592695" cy="50006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timestamp</a:t>
              </a:r>
              <a:endParaRPr lang="en-IN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9699" y="3063422"/>
              <a:ext cx="17652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Cordia New" pitchFamily="34" charset="-34"/>
                  <a:cs typeface="Cordia New" pitchFamily="34" charset="-34"/>
                </a:rPr>
                <a:t>     balance</a:t>
              </a:r>
              <a:endParaRPr lang="en-IN" sz="3600" b="1" dirty="0">
                <a:latin typeface="Cordia New" pitchFamily="34" charset="-34"/>
                <a:cs typeface="Cordia New" pitchFamily="34" charset="-34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64960" y="115539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while(</a:t>
            </a:r>
            <a:r>
              <a:rPr lang="en-US" sz="2800" dirty="0">
                <a:solidFill>
                  <a:srgbClr val="0070C0"/>
                </a:solidFill>
              </a:rPr>
              <a:t>true</a:t>
            </a:r>
            <a:r>
              <a:rPr lang="en-US" sz="2800" dirty="0"/>
              <a:t>) { </a:t>
            </a:r>
          </a:p>
          <a:p>
            <a:r>
              <a:rPr lang="en-US" sz="2800" dirty="0"/>
              <a:t>	</a:t>
            </a:r>
            <a:r>
              <a:rPr lang="en-US" sz="2800" dirty="0" err="1" smtClean="0">
                <a:solidFill>
                  <a:srgbClr val="00B050"/>
                </a:solidFill>
              </a:rPr>
              <a:t>val</a:t>
            </a:r>
            <a:r>
              <a:rPr lang="en-US" sz="2800" dirty="0" smtClean="0"/>
              <a:t> = </a:t>
            </a:r>
            <a:r>
              <a:rPr lang="en-US" sz="2800" dirty="0" err="1" smtClean="0"/>
              <a:t>acc.</a:t>
            </a:r>
            <a:r>
              <a:rPr lang="en-US" sz="2800" dirty="0" err="1" smtClean="0">
                <a:solidFill>
                  <a:schemeClr val="accent2"/>
                </a:solidFill>
              </a:rPr>
              <a:t>balance</a:t>
            </a:r>
            <a:r>
              <a:rPr lang="en-US" sz="2800" dirty="0"/>
              <a:t>;</a:t>
            </a:r>
          </a:p>
          <a:p>
            <a:r>
              <a:rPr lang="en-US" sz="2800" dirty="0"/>
              <a:t>	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newval</a:t>
            </a:r>
            <a:r>
              <a:rPr lang="en-US" sz="2800" dirty="0"/>
              <a:t>  = </a:t>
            </a:r>
            <a:r>
              <a:rPr lang="en-US" sz="2800" dirty="0" err="1">
                <a:solidFill>
                  <a:srgbClr val="00B050"/>
                </a:solidFill>
              </a:rPr>
              <a:t>val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+ 100;</a:t>
            </a:r>
          </a:p>
          <a:p>
            <a:r>
              <a:rPr lang="en-US" sz="2800" dirty="0"/>
              <a:t>	if (CAS </a:t>
            </a:r>
            <a:r>
              <a:rPr lang="en-US" sz="2800" dirty="0" smtClean="0"/>
              <a:t>(</a:t>
            </a:r>
            <a:r>
              <a:rPr lang="en-US" sz="2800" dirty="0" err="1" smtClean="0"/>
              <a:t>acc.</a:t>
            </a:r>
            <a:r>
              <a:rPr lang="en-US" sz="2800" dirty="0" err="1" smtClean="0">
                <a:solidFill>
                  <a:schemeClr val="accent2"/>
                </a:solidFill>
              </a:rPr>
              <a:t>balance</a:t>
            </a:r>
            <a:r>
              <a:rPr lang="en-US" sz="2800" dirty="0"/>
              <a:t>, </a:t>
            </a:r>
            <a:r>
              <a:rPr lang="en-US" sz="2800" dirty="0" err="1" smtClean="0">
                <a:solidFill>
                  <a:srgbClr val="00B050"/>
                </a:solidFill>
              </a:rPr>
              <a:t>val</a:t>
            </a:r>
            <a:r>
              <a:rPr lang="en-US" sz="2800" dirty="0" smtClean="0"/>
              <a:t>,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newval</a:t>
            </a:r>
            <a:r>
              <a:rPr lang="en-US" sz="2800" dirty="0" smtClean="0"/>
              <a:t>)) break;</a:t>
            </a:r>
          </a:p>
          <a:p>
            <a:r>
              <a:rPr lang="en-US" sz="2800" dirty="0"/>
              <a:t>}</a:t>
            </a:r>
            <a:r>
              <a:rPr lang="en-US" sz="2800" dirty="0" smtClean="0"/>
              <a:t>     </a:t>
            </a:r>
            <a:endParaRPr lang="en-IN" sz="2800" dirty="0"/>
          </a:p>
        </p:txBody>
      </p:sp>
      <p:sp>
        <p:nvSpPr>
          <p:cNvPr id="6" name="Rectangle 5"/>
          <p:cNvSpPr/>
          <p:nvPr/>
        </p:nvSpPr>
        <p:spPr>
          <a:xfrm>
            <a:off x="136478" y="2238233"/>
            <a:ext cx="3125337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sym typeface="Wingdings" panose="05000000000000000000" pitchFamily="2" charset="2"/>
              </a:rPr>
              <a:t>CompareAndSet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81741" y="3240357"/>
            <a:ext cx="3125337" cy="20471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/>
              <a:t>CAS</a:t>
            </a:r>
            <a:r>
              <a:rPr lang="en-US" sz="2400" dirty="0" smtClean="0"/>
              <a:t> (</a:t>
            </a:r>
            <a:r>
              <a:rPr lang="en-US" sz="2400" dirty="0" err="1" smtClean="0"/>
              <a:t>val</a:t>
            </a:r>
            <a:r>
              <a:rPr lang="en-US" sz="2400" dirty="0" smtClean="0"/>
              <a:t>, old, new)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if (</a:t>
            </a:r>
            <a:r>
              <a:rPr lang="en-US" sz="2400" dirty="0" err="1" smtClean="0">
                <a:sym typeface="Wingdings" panose="05000000000000000000" pitchFamily="2" charset="2"/>
              </a:rPr>
              <a:t>val</a:t>
            </a:r>
            <a:r>
              <a:rPr lang="en-US" sz="2400" dirty="0" smtClean="0">
                <a:sym typeface="Wingdings" panose="05000000000000000000" pitchFamily="2" charset="2"/>
              </a:rPr>
              <a:t> == old)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    </a:t>
            </a:r>
            <a:r>
              <a:rPr lang="en-US" sz="2400" dirty="0" err="1" smtClean="0">
                <a:sym typeface="Wingdings" panose="05000000000000000000" pitchFamily="2" charset="2"/>
              </a:rPr>
              <a:t>val</a:t>
            </a:r>
            <a:r>
              <a:rPr lang="en-US" sz="2400" dirty="0" smtClean="0">
                <a:sym typeface="Wingdings" panose="05000000000000000000" pitchFamily="2" charset="2"/>
              </a:rPr>
              <a:t> = new;</a:t>
            </a:r>
            <a:endParaRPr lang="en-US" sz="2400" dirty="0" smtClean="0"/>
          </a:p>
        </p:txBody>
      </p:sp>
      <p:sp>
        <p:nvSpPr>
          <p:cNvPr id="8" name="Oval 7"/>
          <p:cNvSpPr/>
          <p:nvPr/>
        </p:nvSpPr>
        <p:spPr>
          <a:xfrm>
            <a:off x="6714731" y="5242918"/>
            <a:ext cx="1756630" cy="8373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9211714" y="3465849"/>
            <a:ext cx="2813004" cy="1594442"/>
          </a:xfrm>
          <a:prstGeom prst="wedgeEllipseCallout">
            <a:avLst>
              <a:gd name="adj1" fmla="val -86334"/>
              <a:gd name="adj2" fmla="val 676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Temporary Field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65779" y="2961565"/>
            <a:ext cx="2442949" cy="7915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Value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008728" y="2961565"/>
            <a:ext cx="1201003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Field1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209731" y="2961565"/>
            <a:ext cx="1201003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Field2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410734" y="2961565"/>
            <a:ext cx="1201003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Field3</a:t>
            </a:r>
            <a:endParaRPr lang="en-US" sz="2800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5336274" y="1180531"/>
            <a:ext cx="504968" cy="60459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6639634" y="791574"/>
            <a:ext cx="348019" cy="35961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87504" y="4653884"/>
            <a:ext cx="3043450" cy="6414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Memory Word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486399" y="1675268"/>
            <a:ext cx="3043450" cy="6414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Temporary Fields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01803" y="4818274"/>
            <a:ext cx="4381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Size of a field is restricted by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the size of the memory word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5463" y="2388359"/>
            <a:ext cx="2442949" cy="7915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Value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18412" y="2388359"/>
            <a:ext cx="1583140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Pointer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88991" y="2456598"/>
            <a:ext cx="1201003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Field1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588991" y="3248168"/>
            <a:ext cx="1201003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Field2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588991" y="4039738"/>
            <a:ext cx="1201003" cy="7915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Field3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8284191" y="2115403"/>
            <a:ext cx="1869743" cy="307074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3"/>
            <a:endCxn id="11" idx="1"/>
          </p:cNvCxnSpPr>
          <p:nvPr/>
        </p:nvCxnSpPr>
        <p:spPr>
          <a:xfrm>
            <a:off x="7301552" y="2784144"/>
            <a:ext cx="982639" cy="8666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511654" y="1992573"/>
            <a:ext cx="1319284" cy="3957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Object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0168" y="4354254"/>
            <a:ext cx="3691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Lot of memory wastage.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D645-BCC2-4870-8A15-BAE84FAFD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981</TotalTime>
  <Words>850</Words>
  <Application>Microsoft Office PowerPoint</Application>
  <PresentationFormat>Widescreen</PresentationFormat>
  <Paragraphs>245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Cordia New</vt:lpstr>
      <vt:lpstr>Wingdings</vt:lpstr>
      <vt:lpstr>Retrospect</vt:lpstr>
      <vt:lpstr>Expander: Lock-free Cache for a Concurrent Data Structure</vt:lpstr>
      <vt:lpstr>Concurrent Object</vt:lpstr>
      <vt:lpstr>Blocking vs Non-blocking Algorithms</vt:lpstr>
      <vt:lpstr>Few Definitions</vt:lpstr>
      <vt:lpstr>Comparison Between Locks, Lock-free, and Wait-free</vt:lpstr>
      <vt:lpstr>Why not make all algorithms wait-free?</vt:lpstr>
      <vt:lpstr>Example of Temporary Fields</vt:lpstr>
      <vt:lpstr>Packing</vt:lpstr>
      <vt:lpstr>Redirection</vt:lpstr>
      <vt:lpstr>Examples of Packing and Redirection</vt:lpstr>
      <vt:lpstr>Idea of the Expander</vt:lpstr>
      <vt:lpstr>Design of the Expander</vt:lpstr>
      <vt:lpstr>Basic Operations</vt:lpstr>
      <vt:lpstr>FSM of an Expander’s Node</vt:lpstr>
      <vt:lpstr>kGet</vt:lpstr>
      <vt:lpstr>kCAS</vt:lpstr>
      <vt:lpstr>free</vt:lpstr>
      <vt:lpstr>Proofs and Example</vt:lpstr>
      <vt:lpstr>Evaluation Setup</vt:lpstr>
      <vt:lpstr>Slowdown (with 64 threads)</vt:lpstr>
      <vt:lpstr>Reduction in Memory Usage (Redirection)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Expander: Lock-free Cache for a Concurrent Data Structure</dc:title>
  <dc:creator>Smruti Sarangi</dc:creator>
  <cp:lastModifiedBy>Dell</cp:lastModifiedBy>
  <cp:revision>90</cp:revision>
  <dcterms:created xsi:type="dcterms:W3CDTF">2017-12-15T07:44:42Z</dcterms:created>
  <dcterms:modified xsi:type="dcterms:W3CDTF">2017-12-19T11:08:13Z</dcterms:modified>
</cp:coreProperties>
</file>