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87"/>
  </p:notesMasterIdLst>
  <p:handoutMasterIdLst>
    <p:handoutMasterId r:id="rId88"/>
  </p:handoutMasterIdLst>
  <p:sldIdLst>
    <p:sldId id="256" r:id="rId3"/>
    <p:sldId id="343"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341"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38" r:id="rId72"/>
    <p:sldId id="324" r:id="rId73"/>
    <p:sldId id="337" r:id="rId74"/>
    <p:sldId id="326" r:id="rId75"/>
    <p:sldId id="327" r:id="rId76"/>
    <p:sldId id="328" r:id="rId77"/>
    <p:sldId id="329" r:id="rId78"/>
    <p:sldId id="330" r:id="rId79"/>
    <p:sldId id="331" r:id="rId80"/>
    <p:sldId id="332" r:id="rId81"/>
    <p:sldId id="333" r:id="rId82"/>
    <p:sldId id="334" r:id="rId83"/>
    <p:sldId id="342" r:id="rId84"/>
    <p:sldId id="339" r:id="rId85"/>
    <p:sldId id="336" r:id="rId8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4723" autoAdjust="0"/>
  </p:normalViewPr>
  <p:slideViewPr>
    <p:cSldViewPr showGuides="1">
      <p:cViewPr varScale="1">
        <p:scale>
          <a:sx n="111" d="100"/>
          <a:sy n="111" d="100"/>
        </p:scale>
        <p:origin x="118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presProps" Target="presProps.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viewProps" Target="viewProps.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6173" cy="456900"/>
          </a:xfrm>
          <a:prstGeom prst="rect">
            <a:avLst/>
          </a:prstGeom>
          <a:noFill/>
          <a:ln>
            <a:noFill/>
          </a:ln>
        </p:spPr>
        <p:txBody>
          <a:bodyPr vert="horz" wrap="none" lIns="78903" tIns="39452" rIns="78903" bIns="39452" compatLnSpc="0"/>
          <a:lstStyle/>
          <a:p>
            <a:pPr hangingPunct="0">
              <a:defRPr sz="1400"/>
            </a:pPr>
            <a:endParaRPr lang="en-IN" sz="120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881795" y="0"/>
            <a:ext cx="2976173" cy="456900"/>
          </a:xfrm>
          <a:prstGeom prst="rect">
            <a:avLst/>
          </a:prstGeom>
          <a:noFill/>
          <a:ln>
            <a:noFill/>
          </a:ln>
        </p:spPr>
        <p:txBody>
          <a:bodyPr vert="horz" wrap="none" lIns="78903" tIns="39452" rIns="78903" bIns="39452" compatLnSpc="0"/>
          <a:lstStyle/>
          <a:p>
            <a:pPr algn="r" hangingPunct="0">
              <a:defRPr sz="1400"/>
            </a:pPr>
            <a:endParaRPr lang="en-IN" sz="120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8686952"/>
            <a:ext cx="2976173" cy="456900"/>
          </a:xfrm>
          <a:prstGeom prst="rect">
            <a:avLst/>
          </a:prstGeom>
          <a:noFill/>
          <a:ln>
            <a:noFill/>
          </a:ln>
        </p:spPr>
        <p:txBody>
          <a:bodyPr vert="horz" wrap="none" lIns="78903" tIns="39452" rIns="78903" bIns="39452" anchor="b" compatLnSpc="0"/>
          <a:lstStyle/>
          <a:p>
            <a:pPr hangingPunct="0">
              <a:defRPr sz="1400"/>
            </a:pPr>
            <a:endParaRPr lang="en-IN" sz="120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81795" y="8686952"/>
            <a:ext cx="2976173" cy="456900"/>
          </a:xfrm>
          <a:prstGeom prst="rect">
            <a:avLst/>
          </a:prstGeom>
          <a:noFill/>
          <a:ln>
            <a:noFill/>
          </a:ln>
        </p:spPr>
        <p:txBody>
          <a:bodyPr vert="horz" wrap="none" lIns="78903" tIns="39452" rIns="78903" bIns="39452" anchor="b" compatLnSpc="0"/>
          <a:lstStyle/>
          <a:p>
            <a:pPr algn="r" hangingPunct="0">
              <a:defRPr sz="1400"/>
            </a:pPr>
            <a:fld id="{E173E825-B6A6-4432-B8B0-C2805FA696EC}" type="slidenum">
              <a:rPr/>
              <a:pPr algn="r" hangingPunct="0">
                <a:defRPr sz="1400"/>
              </a:pPr>
              <a:t>‹#›</a:t>
            </a:fld>
            <a:endParaRPr lang="en-IN" sz="1200">
              <a:latin typeface="Arial" pitchFamily="18"/>
              <a:ea typeface="Microsoft YaHei" pitchFamily="2"/>
              <a:cs typeface="Mangal" pitchFamily="2"/>
            </a:endParaRPr>
          </a:p>
        </p:txBody>
      </p:sp>
    </p:spTree>
    <p:extLst>
      <p:ext uri="{BB962C8B-B14F-4D97-AF65-F5344CB8AC3E}">
        <p14:creationId xmlns:p14="http://schemas.microsoft.com/office/powerpoint/2010/main" val="2663517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17488" y="812800"/>
            <a:ext cx="7123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IN"/>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en-IN" sz="1400" kern="1200">
                <a:latin typeface="Times New Roman" pitchFamily="18"/>
                <a:ea typeface="Arial Unicode MS" pitchFamily="2"/>
                <a:cs typeface="Tahoma" pitchFamily="2"/>
              </a:defRPr>
            </a:lvl1pPr>
          </a:lstStyle>
          <a:p>
            <a:pPr lvl="0"/>
            <a:fld id="{8ACDBE9C-F5B6-420A-842D-7BF524960081}" type="slidenum">
              <a:rPr/>
              <a:pPr lvl="0"/>
              <a:t>‹#›</a:t>
            </a:fld>
            <a:endParaRPr lang="en-IN"/>
          </a:p>
        </p:txBody>
      </p:sp>
    </p:spTree>
    <p:extLst>
      <p:ext uri="{BB962C8B-B14F-4D97-AF65-F5344CB8AC3E}">
        <p14:creationId xmlns:p14="http://schemas.microsoft.com/office/powerpoint/2010/main" val="3985604942"/>
      </p:ext>
    </p:extLst>
  </p:cSld>
  <p:clrMap bg1="lt1" tx1="dk1" bg2="lt2" tx2="dk2" accent1="accent1" accent2="accent2" accent3="accent3" accent4="accent4" accent5="accent5" accent6="accent6" hlink="hlink" folHlink="folHlink"/>
  <p:notesStyle>
    <a:lvl1pPr marL="216000" marR="0" indent="-216000" rtl="0" hangingPunct="0">
      <a:tabLst/>
      <a:defRPr lang="en-IN"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3453280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1503184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016391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108776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486047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6084590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7002330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467366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672493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2080511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497005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440354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403554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6928101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6245865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7560209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223796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532646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9051085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1956783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8818827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110337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0298000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7298393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7733689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8805090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1325006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6707460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940455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2222350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1524113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8522950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542436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27493762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9669447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2720867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2617610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9586915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0936767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8809700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7016099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5789539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988273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967533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6903298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314935816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6980870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9955192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8560830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54541350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60386265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8509643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903942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79235665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129842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55635532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62179162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6495730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27433850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6328092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1821520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15106290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40973994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6345913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7433057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3112" cy="40084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8ACDBE9C-F5B6-420A-842D-7BF524960081}" type="slidenum">
              <a:rPr lang="en-US" smtClean="0"/>
              <a:pPr lvl="0"/>
              <a:t>70</a:t>
            </a:fld>
            <a:endParaRPr lang="en-US"/>
          </a:p>
        </p:txBody>
      </p:sp>
    </p:spTree>
    <p:extLst>
      <p:ext uri="{BB962C8B-B14F-4D97-AF65-F5344CB8AC3E}">
        <p14:creationId xmlns:p14="http://schemas.microsoft.com/office/powerpoint/2010/main" val="3388135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43985344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80834399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3112" cy="40084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8ACDBE9C-F5B6-420A-842D-7BF524960081}" type="slidenum">
              <a:rPr lang="en-US" smtClean="0"/>
              <a:pPr lvl="0"/>
              <a:t>72</a:t>
            </a:fld>
            <a:endParaRPr lang="en-US"/>
          </a:p>
        </p:txBody>
      </p:sp>
    </p:spTree>
    <p:extLst>
      <p:ext uri="{BB962C8B-B14F-4D97-AF65-F5344CB8AC3E}">
        <p14:creationId xmlns:p14="http://schemas.microsoft.com/office/powerpoint/2010/main" val="63597788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504514911"/>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28943720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29828859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30347141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6416140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526529032"/>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8226512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658710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3557586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4070366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3112" cy="40084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8ACDBE9C-F5B6-420A-842D-7BF524960081}" type="slidenum">
              <a:rPr lang="en-US" smtClean="0"/>
              <a:pPr lvl="0"/>
              <a:t>82</a:t>
            </a:fld>
            <a:endParaRPr lang="en-US"/>
          </a:p>
        </p:txBody>
      </p:sp>
    </p:spTree>
    <p:extLst>
      <p:ext uri="{BB962C8B-B14F-4D97-AF65-F5344CB8AC3E}">
        <p14:creationId xmlns:p14="http://schemas.microsoft.com/office/powerpoint/2010/main" val="30590221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3112" cy="40084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lvl="0"/>
            <a:fld id="{8ACDBE9C-F5B6-420A-842D-7BF524960081}" type="slidenum">
              <a:rPr lang="en-US" smtClean="0"/>
              <a:pPr lvl="0"/>
              <a:t>83</a:t>
            </a:fld>
            <a:endParaRPr lang="en-US"/>
          </a:p>
        </p:txBody>
      </p:sp>
    </p:spTree>
    <p:extLst>
      <p:ext uri="{BB962C8B-B14F-4D97-AF65-F5344CB8AC3E}">
        <p14:creationId xmlns:p14="http://schemas.microsoft.com/office/powerpoint/2010/main" val="373416132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031006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772808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7"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355353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879594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719681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252735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8FC25D-E115-4E72-9DF1-C91070505D11}"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4238337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8FC25D-E115-4E72-9DF1-C91070505D11}"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13367167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FC25D-E115-4E72-9DF1-C91070505D11}"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4244170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328685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4259273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725895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52553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5"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pic>
        <p:nvPicPr>
          <p:cNvPr id="15"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pic>
        <p:nvPicPr>
          <p:cNvPr id="16"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lide Number Placeholder 1"/>
          <p:cNvSpPr txBox="1">
            <a:spLocks/>
          </p:cNvSpPr>
          <p:nvPr userDrawn="1"/>
        </p:nvSpPr>
        <p:spPr>
          <a:xfrm>
            <a:off x="11391038" y="635635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6076306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pngall.com/free-png" TargetMode="External"/><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hyperlink" Target="https://cs.wikipedia.org/wiki/Sumatra_PDF" TargetMode="External"/><Relationship Id="rId5" Type="http://schemas.openxmlformats.org/officeDocument/2006/relationships/image" Target="../media/image5.png"/><Relationship Id="rId4" Type="http://schemas.openxmlformats.org/officeDocument/2006/relationships/hyperlink" Target="https://www.htnovo.net/2018/08/in-arrivo-swipe-laterali-su-youtube.html"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nasm.u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8" name="Title 1"/>
          <p:cNvSpPr txBox="1">
            <a:spLocks/>
          </p:cNvSpPr>
          <p:nvPr/>
        </p:nvSpPr>
        <p:spPr>
          <a:xfrm>
            <a:off x="1828800" y="4308158"/>
            <a:ext cx="8686800" cy="492443"/>
          </a:xfrm>
          <a:prstGeom prst="rect">
            <a:avLst/>
          </a:prstGeom>
          <a:noFill/>
          <a:ln>
            <a:noFill/>
          </a:ln>
        </p:spPr>
        <p:txBody>
          <a:bodyPr wrap="square" lIns="0" tIns="0" rIns="0" bIns="0" anchor="ctr">
            <a:spAutoFit/>
          </a:bodyPr>
          <a:lstStyle>
            <a:defPPr lvl="0">
              <a:buSzPct val="45000"/>
              <a:buFont typeface="StarSymbol"/>
              <a:buNone/>
              <a:defRPr/>
            </a:defPPr>
            <a:lvl1pPr lvl="0" algn="ctr" rtl="0" hangingPunct="1">
              <a:spcBef>
                <a:spcPts val="0"/>
              </a:spcBef>
              <a:spcAft>
                <a:spcPts val="0"/>
              </a:spcAft>
              <a:buSzPct val="45000"/>
              <a:buFont typeface="StarSymbol"/>
              <a:buChar char="●"/>
              <a:tabLst/>
              <a:defRPr lang="en-US" sz="3200" b="1" i="0" u="none" strike="noStrike" kern="1200" spc="0">
                <a:ln>
                  <a:noFill/>
                </a:ln>
                <a:solidFill>
                  <a:srgbClr val="FFFFFF"/>
                </a:solidFill>
                <a:effectLst>
                  <a:outerShdw dist="17961" dir="2700000">
                    <a:scrgbClr r="0" g="0" b="0"/>
                  </a:outerShdw>
                </a:effectLst>
                <a:latin typeface="Helvetica" pitchFamily="34"/>
                <a:ea typeface="Helvetica" pitchFamily="2"/>
                <a:cs typeface="Helvetica"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en-US" dirty="0">
                <a:solidFill>
                  <a:schemeClr val="tx1"/>
                </a:solidFill>
                <a:effectLst/>
                <a:latin typeface="Arial" panose="020B0604020202020204" pitchFamily="34" charset="0"/>
                <a:cs typeface="Arial" panose="020B0604020202020204" pitchFamily="34" charset="0"/>
              </a:rPr>
              <a:t>Chapter 5  x86 Assembly Language  </a:t>
            </a:r>
          </a:p>
        </p:txBody>
      </p:sp>
      <p:sp>
        <p:nvSpPr>
          <p:cNvPr id="10" name="TextBox 1"/>
          <p:cNvSpPr txBox="1">
            <a:spLocks noChangeArrowheads="1"/>
          </p:cNvSpPr>
          <p:nvPr/>
        </p:nvSpPr>
        <p:spPr bwMode="auto">
          <a:xfrm>
            <a:off x="4191000" y="2967336"/>
            <a:ext cx="388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085850" algn="l"/>
              </a:tabLst>
              <a:defRPr>
                <a:solidFill>
                  <a:schemeClr val="tx1"/>
                </a:solidFill>
                <a:latin typeface="Arial" pitchFamily="34" charset="0"/>
              </a:defRPr>
            </a:lvl1pPr>
            <a:lvl2pPr marL="742950" indent="-285750" eaLnBrk="0" hangingPunct="0">
              <a:tabLst>
                <a:tab pos="1085850" algn="l"/>
              </a:tabLst>
              <a:defRPr>
                <a:solidFill>
                  <a:schemeClr val="tx1"/>
                </a:solidFill>
                <a:latin typeface="Arial" pitchFamily="34" charset="0"/>
              </a:defRPr>
            </a:lvl2pPr>
            <a:lvl3pPr marL="1143000" indent="-228600" eaLnBrk="0" hangingPunct="0">
              <a:tabLst>
                <a:tab pos="1085850" algn="l"/>
              </a:tabLst>
              <a:defRPr>
                <a:solidFill>
                  <a:schemeClr val="tx1"/>
                </a:solidFill>
                <a:latin typeface="Arial" pitchFamily="34" charset="0"/>
              </a:defRPr>
            </a:lvl3pPr>
            <a:lvl4pPr marL="1600200" indent="-228600" eaLnBrk="0" hangingPunct="0">
              <a:tabLst>
                <a:tab pos="1085850" algn="l"/>
              </a:tabLst>
              <a:defRPr>
                <a:solidFill>
                  <a:schemeClr val="tx1"/>
                </a:solidFill>
                <a:latin typeface="Arial" pitchFamily="34" charset="0"/>
              </a:defRPr>
            </a:lvl4pPr>
            <a:lvl5pPr marL="2057400" indent="-228600" eaLnBrk="0" hangingPunct="0">
              <a:tabLst>
                <a:tab pos="1085850" algn="l"/>
              </a:tabLst>
              <a:defRPr>
                <a:solidFill>
                  <a:schemeClr val="tx1"/>
                </a:solidFill>
                <a:latin typeface="Arial" pitchFamily="34" charset="0"/>
              </a:defRPr>
            </a:lvl5pPr>
            <a:lvl6pPr marL="2514600" indent="-228600" eaLnBrk="0" fontAlgn="base" hangingPunct="0">
              <a:spcBef>
                <a:spcPct val="0"/>
              </a:spcBef>
              <a:spcAft>
                <a:spcPct val="0"/>
              </a:spcAft>
              <a:tabLst>
                <a:tab pos="1085850" algn="l"/>
              </a:tabLst>
              <a:defRPr>
                <a:solidFill>
                  <a:schemeClr val="tx1"/>
                </a:solidFill>
                <a:latin typeface="Arial" pitchFamily="34" charset="0"/>
              </a:defRPr>
            </a:lvl6pPr>
            <a:lvl7pPr marL="2971800" indent="-228600" eaLnBrk="0" fontAlgn="base" hangingPunct="0">
              <a:spcBef>
                <a:spcPct val="0"/>
              </a:spcBef>
              <a:spcAft>
                <a:spcPct val="0"/>
              </a:spcAft>
              <a:tabLst>
                <a:tab pos="1085850" algn="l"/>
              </a:tabLst>
              <a:defRPr>
                <a:solidFill>
                  <a:schemeClr val="tx1"/>
                </a:solidFill>
                <a:latin typeface="Arial" pitchFamily="34" charset="0"/>
              </a:defRPr>
            </a:lvl7pPr>
            <a:lvl8pPr marL="3429000" indent="-228600" eaLnBrk="0" fontAlgn="base" hangingPunct="0">
              <a:spcBef>
                <a:spcPct val="0"/>
              </a:spcBef>
              <a:spcAft>
                <a:spcPct val="0"/>
              </a:spcAft>
              <a:tabLst>
                <a:tab pos="1085850" algn="l"/>
              </a:tabLst>
              <a:defRPr>
                <a:solidFill>
                  <a:schemeClr val="tx1"/>
                </a:solidFill>
                <a:latin typeface="Arial" pitchFamily="34" charset="0"/>
              </a:defRPr>
            </a:lvl8pPr>
            <a:lvl9pPr marL="3886200" indent="-228600" eaLnBrk="0" fontAlgn="base" hangingPunct="0">
              <a:spcBef>
                <a:spcPct val="0"/>
              </a:spcBef>
              <a:spcAft>
                <a:spcPct val="0"/>
              </a:spcAft>
              <a:tabLst>
                <a:tab pos="1085850" algn="l"/>
              </a:tabLst>
              <a:defRPr>
                <a:solidFill>
                  <a:schemeClr val="tx1"/>
                </a:solidFill>
                <a:latin typeface="Arial" pitchFamily="34" charset="0"/>
              </a:defRPr>
            </a:lvl9pPr>
          </a:lstStyle>
          <a:p>
            <a:pPr algn="ctr" eaLnBrk="1" hangingPunct="1"/>
            <a:r>
              <a:rPr lang="fi-FI" sz="2400" b="1" dirty="0">
                <a:cs typeface="Arial" panose="020B0604020202020204" pitchFamily="34" charset="0"/>
              </a:rPr>
              <a:t>Smruti </a:t>
            </a:r>
            <a:r>
              <a:rPr lang="fi-FI" sz="2400" b="1">
                <a:cs typeface="Arial" panose="020B0604020202020204" pitchFamily="34" charset="0"/>
              </a:rPr>
              <a:t>Ranjan Sarangi, IIT Delhi</a:t>
            </a:r>
            <a:endParaRPr lang="fi-FI" sz="2400" b="1" dirty="0">
              <a:cs typeface="Arial" panose="020B0604020202020204" pitchFamily="34" charset="0"/>
            </a:endParaRPr>
          </a:p>
        </p:txBody>
      </p:sp>
      <p:sp>
        <p:nvSpPr>
          <p:cNvPr id="11" name="Rectangle 10"/>
          <p:cNvSpPr/>
          <p:nvPr/>
        </p:nvSpPr>
        <p:spPr>
          <a:xfrm>
            <a:off x="1627910" y="2325470"/>
            <a:ext cx="9118715" cy="646331"/>
          </a:xfrm>
          <a:prstGeom prst="rect">
            <a:avLst/>
          </a:prstGeom>
        </p:spPr>
        <p:txBody>
          <a:bodyPr wrap="none">
            <a:spAutoFit/>
          </a:bodyPr>
          <a:lstStyle/>
          <a:p>
            <a:r>
              <a:rPr lang="en-US" sz="3600" b="1" dirty="0">
                <a:latin typeface="Arial" panose="020B0604020202020204" pitchFamily="34" charset="0"/>
                <a:cs typeface="Arial" panose="020B0604020202020204" pitchFamily="34" charset="0"/>
              </a:rPr>
              <a:t>Computer Organisation and Architecture</a:t>
            </a:r>
            <a:endParaRPr lang="en-US" sz="3600" dirty="0">
              <a:latin typeface="Arial" panose="020B0604020202020204" pitchFamily="34" charset="0"/>
              <a:cs typeface="Arial" panose="020B0604020202020204" pitchFamily="34" charset="0"/>
            </a:endParaRPr>
          </a:p>
        </p:txBody>
      </p:sp>
      <p:sp>
        <p:nvSpPr>
          <p:cNvPr id="12" name="Text Box 4"/>
          <p:cNvSpPr txBox="1">
            <a:spLocks noChangeArrowheads="1"/>
          </p:cNvSpPr>
          <p:nvPr/>
        </p:nvSpPr>
        <p:spPr bwMode="auto">
          <a:xfrm>
            <a:off x="7962900" y="514290"/>
            <a:ext cx="2400300" cy="4001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000" b="1" dirty="0">
                <a:cs typeface="Arial" panose="020B0604020202020204" pitchFamily="34" charset="0"/>
              </a:rPr>
              <a:t>PowerPoint Slides</a:t>
            </a:r>
          </a:p>
        </p:txBody>
      </p:sp>
      <p:pic>
        <p:nvPicPr>
          <p:cNvPr id="13" name="Picture 9"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889380"/>
            <a:ext cx="8382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p:nvPr/>
        </p:nvGrpSpPr>
        <p:grpSpPr>
          <a:xfrm>
            <a:off x="1524000" y="5537201"/>
            <a:ext cx="9372600" cy="1457325"/>
            <a:chOff x="0" y="5537200"/>
            <a:chExt cx="9372600" cy="1457325"/>
          </a:xfrm>
        </p:grpSpPr>
        <p:sp>
          <p:nvSpPr>
            <p:cNvPr id="15" name="Rectangle 14"/>
            <p:cNvSpPr/>
            <p:nvPr/>
          </p:nvSpPr>
          <p:spPr>
            <a:xfrm>
              <a:off x="0" y="5537200"/>
              <a:ext cx="9144000" cy="132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2"/>
            <p:cNvSpPr txBox="1">
              <a:spLocks noChangeArrowheads="1"/>
            </p:cNvSpPr>
            <p:nvPr/>
          </p:nvSpPr>
          <p:spPr bwMode="auto">
            <a:xfrm>
              <a:off x="0" y="6096000"/>
              <a:ext cx="91440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altLang="en-US" sz="800" b="1" dirty="0">
                  <a:latin typeface="TimesNewRoman,Bold" charset="0"/>
                </a:rPr>
                <a:t>PROPRIETARY MATERIAL</a:t>
              </a:r>
              <a:r>
                <a:rPr lang="en-US" altLang="en-US" sz="800" dirty="0">
                  <a:latin typeface="TimesNewRoman" charset="0"/>
                </a:rPr>
                <a:t>. ©  2014 The McGraw-Hill Companies, Inc. All rights reserved. No part of this PowerPoint slide  may be displayed, reproduced or distributed in any form or by any means, without the prior written permission of the publisher, or used beyond the limited distribution to teachers and educators permitted by McGraw-Hill for their individual course preparation. PowerPoint Slides are being provided only to authorized professors and instructors for use in preparing for classes using the affiliated textbook. No other use or distribution of   this PowerPoint slide  is permitted.  The PowerPoint slide may not be sold and may not be distributed or be  used by any student or   any other third party. No part of the slide may be reproduced, displayed or distributed in any form or by any means, electronic or otherwise, without the prior written permission of  McGraw Hill Education (India) Private Limited.     </a:t>
              </a:r>
            </a:p>
          </p:txBody>
        </p:sp>
        <p:sp>
          <p:nvSpPr>
            <p:cNvPr id="17" name="Slide Number Placeholder 1"/>
            <p:cNvSpPr txBox="1">
              <a:spLocks/>
            </p:cNvSpPr>
            <p:nvPr/>
          </p:nvSpPr>
          <p:spPr>
            <a:xfrm>
              <a:off x="8810625" y="6629400"/>
              <a:ext cx="56197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a:latin typeface="Calibri" panose="020F0502020204030204" pitchFamily="34" charset="0"/>
                </a:rPr>
                <a:pPr>
                  <a:defRPr/>
                </a:pPr>
                <a:t>1</a:t>
              </a:fld>
              <a:endParaRPr lang="en-US" sz="1000" dirty="0">
                <a:latin typeface="Calibri" panose="020F0502020204030204"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x86 Flags </a:t>
            </a:r>
            <a:r>
              <a:rPr lang="fr-FR" dirty="0" err="1">
                <a:solidFill>
                  <a:schemeClr val="tx1"/>
                </a:solidFill>
              </a:rPr>
              <a:t>Registers</a:t>
            </a:r>
            <a:r>
              <a:rPr lang="fr-FR" dirty="0">
                <a:solidFill>
                  <a:schemeClr val="tx1"/>
                </a:solidFill>
              </a:rPr>
              <a:t> and PC</a:t>
            </a:r>
          </a:p>
        </p:txBody>
      </p:sp>
      <p:sp>
        <p:nvSpPr>
          <p:cNvPr id="3" name="Text Placeholder 2"/>
          <p:cNvSpPr txBox="1">
            <a:spLocks noGrp="1"/>
          </p:cNvSpPr>
          <p:nvPr>
            <p:ph type="body" idx="4294967295"/>
          </p:nvPr>
        </p:nvSpPr>
        <p:spPr>
          <a:xfrm>
            <a:off x="2667000" y="4267200"/>
            <a:ext cx="7416800" cy="17335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400" dirty="0">
                <a:latin typeface="Calibri" panose="020F0502020204030204" pitchFamily="34" charset="0"/>
              </a:rPr>
              <a:t>Similar to the </a:t>
            </a:r>
            <a:r>
              <a:rPr lang="en-US" sz="2400" dirty="0" err="1">
                <a:latin typeface="Calibri" panose="020F0502020204030204" pitchFamily="34" charset="0"/>
              </a:rPr>
              <a:t>SimpleRisc</a:t>
            </a:r>
            <a:r>
              <a:rPr lang="en-US" sz="2400" dirty="0">
                <a:latin typeface="Calibri" panose="020F0502020204030204" pitchFamily="34" charset="0"/>
              </a:rPr>
              <a:t> </a:t>
            </a:r>
            <a:r>
              <a:rPr lang="en-US" sz="2400" dirty="0">
                <a:solidFill>
                  <a:srgbClr val="2323DC"/>
                </a:solidFill>
                <a:latin typeface="Calibri" panose="020F0502020204030204" pitchFamily="34" charset="0"/>
              </a:rPr>
              <a:t>flags</a:t>
            </a:r>
            <a:r>
              <a:rPr lang="en-US" sz="2400" dirty="0">
                <a:latin typeface="Calibri" panose="020F0502020204030204" pitchFamily="34" charset="0"/>
              </a:rPr>
              <a:t> register</a:t>
            </a:r>
          </a:p>
          <a:p>
            <a:pPr lvl="0">
              <a:buSzPct val="100000"/>
              <a:buFont typeface="Symbol" panose="05050102010706020507" pitchFamily="18" charset="2"/>
              <a:buChar char="*"/>
            </a:pPr>
            <a:r>
              <a:rPr lang="en-US" sz="2400" dirty="0">
                <a:latin typeface="Calibri" panose="020F0502020204030204" pitchFamily="34" charset="0"/>
              </a:rPr>
              <a:t>It has 16 bit, 32 bit, and 64 bit </a:t>
            </a:r>
            <a:r>
              <a:rPr lang="en-US" sz="2400" dirty="0">
                <a:solidFill>
                  <a:srgbClr val="DC2300"/>
                </a:solidFill>
                <a:latin typeface="Calibri" panose="020F0502020204030204" pitchFamily="34" charset="0"/>
              </a:rPr>
              <a:t>variants</a:t>
            </a:r>
          </a:p>
          <a:p>
            <a:pPr lvl="0">
              <a:buSzPct val="100000"/>
              <a:buFont typeface="Symbol" panose="05050102010706020507" pitchFamily="18" charset="2"/>
              <a:buChar char="*"/>
            </a:pPr>
            <a:r>
              <a:rPr lang="en-US" sz="2400" dirty="0">
                <a:latin typeface="Calibri" panose="020F0502020204030204" pitchFamily="34" charset="0"/>
              </a:rPr>
              <a:t>The PC is known as IP (instruction pointer)</a:t>
            </a:r>
          </a:p>
        </p:txBody>
      </p:sp>
      <p:sp>
        <p:nvSpPr>
          <p:cNvPr id="6" name="Freeform 5"/>
          <p:cNvSpPr/>
          <p:nvPr/>
        </p:nvSpPr>
        <p:spPr>
          <a:xfrm>
            <a:off x="6471001" y="1800000"/>
            <a:ext cx="2951999" cy="432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Fields in the flags register</a:t>
            </a:r>
          </a:p>
        </p:txBody>
      </p:sp>
      <p:grpSp>
        <p:nvGrpSpPr>
          <p:cNvPr id="9" name="Group 8"/>
          <p:cNvGrpSpPr/>
          <p:nvPr/>
        </p:nvGrpSpPr>
        <p:grpSpPr>
          <a:xfrm>
            <a:off x="2514601" y="2418798"/>
            <a:ext cx="2873417" cy="1344588"/>
            <a:chOff x="1627212" y="4922743"/>
            <a:chExt cx="2873417" cy="1344588"/>
          </a:xfrm>
        </p:grpSpPr>
        <p:sp>
          <p:nvSpPr>
            <p:cNvPr id="10" name="Rectangle 119"/>
            <p:cNvSpPr>
              <a:spLocks noChangeArrowheads="1"/>
            </p:cNvSpPr>
            <p:nvPr/>
          </p:nvSpPr>
          <p:spPr bwMode="auto">
            <a:xfrm>
              <a:off x="1627212" y="5570431"/>
              <a:ext cx="2854367"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20"/>
            <p:cNvSpPr>
              <a:spLocks noChangeArrowheads="1"/>
            </p:cNvSpPr>
            <p:nvPr/>
          </p:nvSpPr>
          <p:spPr bwMode="auto">
            <a:xfrm>
              <a:off x="1630387" y="5919675"/>
              <a:ext cx="2854367"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21"/>
            <p:cNvSpPr>
              <a:spLocks noChangeArrowheads="1"/>
            </p:cNvSpPr>
            <p:nvPr/>
          </p:nvSpPr>
          <p:spPr bwMode="auto">
            <a:xfrm>
              <a:off x="3046458" y="5575194"/>
              <a:ext cx="1438296" cy="284157"/>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22"/>
            <p:cNvSpPr>
              <a:spLocks noChangeArrowheads="1"/>
            </p:cNvSpPr>
            <p:nvPr/>
          </p:nvSpPr>
          <p:spPr bwMode="auto">
            <a:xfrm>
              <a:off x="3048046" y="5924437"/>
              <a:ext cx="1438296" cy="279395"/>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123"/>
            <p:cNvSpPr>
              <a:spLocks noChangeArrowheads="1"/>
            </p:cNvSpPr>
            <p:nvPr/>
          </p:nvSpPr>
          <p:spPr bwMode="auto">
            <a:xfrm>
              <a:off x="3136947" y="5627580"/>
              <a:ext cx="42639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eflags</a:t>
              </a:r>
              <a:endParaRPr lang="en-US">
                <a:latin typeface="Arial" pitchFamily="34" charset="0"/>
              </a:endParaRPr>
            </a:p>
          </p:txBody>
        </p:sp>
        <p:sp>
          <p:nvSpPr>
            <p:cNvPr id="15" name="Rectangle 124"/>
            <p:cNvSpPr>
              <a:spLocks noChangeArrowheads="1"/>
            </p:cNvSpPr>
            <p:nvPr/>
          </p:nvSpPr>
          <p:spPr bwMode="auto">
            <a:xfrm>
              <a:off x="3127422" y="5964124"/>
              <a:ext cx="22602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eip</a:t>
              </a:r>
              <a:endParaRPr lang="en-US">
                <a:latin typeface="Arial" pitchFamily="34" charset="0"/>
              </a:endParaRPr>
            </a:p>
          </p:txBody>
        </p:sp>
        <p:sp>
          <p:nvSpPr>
            <p:cNvPr id="16" name="Rectangle 125"/>
            <p:cNvSpPr>
              <a:spLocks noChangeArrowheads="1"/>
            </p:cNvSpPr>
            <p:nvPr/>
          </p:nvSpPr>
          <p:spPr bwMode="auto">
            <a:xfrm>
              <a:off x="3775131" y="5575194"/>
              <a:ext cx="711210" cy="228596"/>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26"/>
            <p:cNvSpPr>
              <a:spLocks noChangeArrowheads="1"/>
            </p:cNvSpPr>
            <p:nvPr/>
          </p:nvSpPr>
          <p:spPr bwMode="auto">
            <a:xfrm>
              <a:off x="3868795" y="5589481"/>
              <a:ext cx="3831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flags</a:t>
              </a:r>
              <a:endParaRPr lang="en-US">
                <a:latin typeface="Arial" pitchFamily="34" charset="0"/>
              </a:endParaRPr>
            </a:p>
          </p:txBody>
        </p:sp>
        <p:sp>
          <p:nvSpPr>
            <p:cNvPr id="18" name="Rectangle 127"/>
            <p:cNvSpPr>
              <a:spLocks noChangeArrowheads="1"/>
            </p:cNvSpPr>
            <p:nvPr/>
          </p:nvSpPr>
          <p:spPr bwMode="auto">
            <a:xfrm>
              <a:off x="3765606" y="5922850"/>
              <a:ext cx="711210" cy="22700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28"/>
            <p:cNvSpPr>
              <a:spLocks noChangeArrowheads="1"/>
            </p:cNvSpPr>
            <p:nvPr/>
          </p:nvSpPr>
          <p:spPr bwMode="auto">
            <a:xfrm>
              <a:off x="4000560" y="5919675"/>
              <a:ext cx="1538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err="1">
                  <a:solidFill>
                    <a:srgbClr val="000000"/>
                  </a:solidFill>
                  <a:latin typeface="Sans"/>
                </a:rPr>
                <a:t>ip</a:t>
              </a:r>
              <a:endParaRPr lang="en-US" dirty="0">
                <a:latin typeface="Arial" pitchFamily="34" charset="0"/>
              </a:endParaRPr>
            </a:p>
          </p:txBody>
        </p:sp>
        <p:sp>
          <p:nvSpPr>
            <p:cNvPr id="20" name="Rectangle 129"/>
            <p:cNvSpPr>
              <a:spLocks noChangeArrowheads="1"/>
            </p:cNvSpPr>
            <p:nvPr/>
          </p:nvSpPr>
          <p:spPr bwMode="auto">
            <a:xfrm>
              <a:off x="1747864" y="5610118"/>
              <a:ext cx="4007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rflags</a:t>
              </a:r>
              <a:endParaRPr lang="en-US">
                <a:latin typeface="Arial" pitchFamily="34" charset="0"/>
              </a:endParaRPr>
            </a:p>
          </p:txBody>
        </p:sp>
        <p:sp>
          <p:nvSpPr>
            <p:cNvPr id="21" name="Rectangle 130"/>
            <p:cNvSpPr>
              <a:spLocks noChangeArrowheads="1"/>
            </p:cNvSpPr>
            <p:nvPr/>
          </p:nvSpPr>
          <p:spPr bwMode="auto">
            <a:xfrm>
              <a:off x="1738339" y="5946662"/>
              <a:ext cx="1987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rip</a:t>
              </a:r>
              <a:endParaRPr lang="en-US">
                <a:latin typeface="Arial" pitchFamily="34" charset="0"/>
              </a:endParaRPr>
            </a:p>
          </p:txBody>
        </p:sp>
        <p:sp>
          <p:nvSpPr>
            <p:cNvPr id="22" name="Line 131"/>
            <p:cNvSpPr>
              <a:spLocks noChangeShapeType="1"/>
            </p:cNvSpPr>
            <p:nvPr/>
          </p:nvSpPr>
          <p:spPr bwMode="auto">
            <a:xfrm flipV="1">
              <a:off x="3360788" y="5019579"/>
              <a:ext cx="1136667" cy="6350"/>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2"/>
            <p:cNvSpPr>
              <a:spLocks/>
            </p:cNvSpPr>
            <p:nvPr/>
          </p:nvSpPr>
          <p:spPr bwMode="auto">
            <a:xfrm>
              <a:off x="4354577" y="4978305"/>
              <a:ext cx="142877" cy="84136"/>
            </a:xfrm>
            <a:custGeom>
              <a:avLst/>
              <a:gdLst>
                <a:gd name="T0" fmla="*/ 26 w 90"/>
                <a:gd name="T1" fmla="*/ 26 h 53"/>
                <a:gd name="T2" fmla="*/ 0 w 90"/>
                <a:gd name="T3" fmla="*/ 53 h 53"/>
                <a:gd name="T4" fmla="*/ 90 w 90"/>
                <a:gd name="T5" fmla="*/ 26 h 53"/>
                <a:gd name="T6" fmla="*/ 0 w 90"/>
                <a:gd name="T7" fmla="*/ 0 h 53"/>
                <a:gd name="T8" fmla="*/ 26 w 90"/>
                <a:gd name="T9" fmla="*/ 26 h 53"/>
              </a:gdLst>
              <a:ahLst/>
              <a:cxnLst>
                <a:cxn ang="0">
                  <a:pos x="T0" y="T1"/>
                </a:cxn>
                <a:cxn ang="0">
                  <a:pos x="T2" y="T3"/>
                </a:cxn>
                <a:cxn ang="0">
                  <a:pos x="T4" y="T5"/>
                </a:cxn>
                <a:cxn ang="0">
                  <a:pos x="T6" y="T7"/>
                </a:cxn>
                <a:cxn ang="0">
                  <a:pos x="T8" y="T9"/>
                </a:cxn>
              </a:cxnLst>
              <a:rect l="0" t="0" r="r" b="b"/>
              <a:pathLst>
                <a:path w="90" h="53">
                  <a:moveTo>
                    <a:pt x="26" y="26"/>
                  </a:moveTo>
                  <a:lnTo>
                    <a:pt x="0" y="53"/>
                  </a:lnTo>
                  <a:lnTo>
                    <a:pt x="90" y="26"/>
                  </a:lnTo>
                  <a:lnTo>
                    <a:pt x="0" y="0"/>
                  </a:lnTo>
                  <a:lnTo>
                    <a:pt x="26"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Line 133"/>
            <p:cNvSpPr>
              <a:spLocks noChangeShapeType="1"/>
            </p:cNvSpPr>
            <p:nvPr/>
          </p:nvSpPr>
          <p:spPr bwMode="auto">
            <a:xfrm flipH="1" flipV="1">
              <a:off x="1644675" y="5013229"/>
              <a:ext cx="1084278" cy="6350"/>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34"/>
            <p:cNvSpPr>
              <a:spLocks/>
            </p:cNvSpPr>
            <p:nvPr/>
          </p:nvSpPr>
          <p:spPr bwMode="auto">
            <a:xfrm>
              <a:off x="1644675" y="4971955"/>
              <a:ext cx="142877" cy="84136"/>
            </a:xfrm>
            <a:custGeom>
              <a:avLst/>
              <a:gdLst>
                <a:gd name="T0" fmla="*/ 64 w 90"/>
                <a:gd name="T1" fmla="*/ 27 h 53"/>
                <a:gd name="T2" fmla="*/ 90 w 90"/>
                <a:gd name="T3" fmla="*/ 0 h 53"/>
                <a:gd name="T4" fmla="*/ 0 w 90"/>
                <a:gd name="T5" fmla="*/ 26 h 53"/>
                <a:gd name="T6" fmla="*/ 90 w 90"/>
                <a:gd name="T7" fmla="*/ 53 h 53"/>
                <a:gd name="T8" fmla="*/ 64 w 90"/>
                <a:gd name="T9" fmla="*/ 27 h 53"/>
              </a:gdLst>
              <a:ahLst/>
              <a:cxnLst>
                <a:cxn ang="0">
                  <a:pos x="T0" y="T1"/>
                </a:cxn>
                <a:cxn ang="0">
                  <a:pos x="T2" y="T3"/>
                </a:cxn>
                <a:cxn ang="0">
                  <a:pos x="T4" y="T5"/>
                </a:cxn>
                <a:cxn ang="0">
                  <a:pos x="T6" y="T7"/>
                </a:cxn>
                <a:cxn ang="0">
                  <a:pos x="T8" y="T9"/>
                </a:cxn>
              </a:cxnLst>
              <a:rect l="0" t="0" r="r" b="b"/>
              <a:pathLst>
                <a:path w="90" h="53">
                  <a:moveTo>
                    <a:pt x="64" y="27"/>
                  </a:moveTo>
                  <a:lnTo>
                    <a:pt x="90" y="0"/>
                  </a:lnTo>
                  <a:lnTo>
                    <a:pt x="0" y="26"/>
                  </a:lnTo>
                  <a:lnTo>
                    <a:pt x="90" y="53"/>
                  </a:lnTo>
                  <a:lnTo>
                    <a:pt x="64" y="27"/>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135"/>
            <p:cNvSpPr>
              <a:spLocks noChangeArrowheads="1"/>
            </p:cNvSpPr>
            <p:nvPr/>
          </p:nvSpPr>
          <p:spPr bwMode="auto">
            <a:xfrm>
              <a:off x="2763879" y="4938618"/>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64 bits</a:t>
              </a:r>
              <a:endParaRPr lang="en-US">
                <a:latin typeface="Arial" pitchFamily="34" charset="0"/>
              </a:endParaRPr>
            </a:p>
          </p:txBody>
        </p:sp>
        <p:sp>
          <p:nvSpPr>
            <p:cNvPr id="27" name="Line 136"/>
            <p:cNvSpPr>
              <a:spLocks noChangeShapeType="1"/>
            </p:cNvSpPr>
            <p:nvPr/>
          </p:nvSpPr>
          <p:spPr bwMode="auto">
            <a:xfrm>
              <a:off x="4116449" y="5197376"/>
              <a:ext cx="358780" cy="0"/>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37"/>
            <p:cNvSpPr>
              <a:spLocks/>
            </p:cNvSpPr>
            <p:nvPr/>
          </p:nvSpPr>
          <p:spPr bwMode="auto">
            <a:xfrm>
              <a:off x="4333939" y="5156101"/>
              <a:ext cx="141290" cy="82548"/>
            </a:xfrm>
            <a:custGeom>
              <a:avLst/>
              <a:gdLst>
                <a:gd name="T0" fmla="*/ 25 w 89"/>
                <a:gd name="T1" fmla="*/ 26 h 52"/>
                <a:gd name="T2" fmla="*/ 0 w 89"/>
                <a:gd name="T3" fmla="*/ 52 h 52"/>
                <a:gd name="T4" fmla="*/ 89 w 89"/>
                <a:gd name="T5" fmla="*/ 26 h 52"/>
                <a:gd name="T6" fmla="*/ 0 w 89"/>
                <a:gd name="T7" fmla="*/ 0 h 52"/>
                <a:gd name="T8" fmla="*/ 25 w 89"/>
                <a:gd name="T9" fmla="*/ 26 h 52"/>
              </a:gdLst>
              <a:ahLst/>
              <a:cxnLst>
                <a:cxn ang="0">
                  <a:pos x="T0" y="T1"/>
                </a:cxn>
                <a:cxn ang="0">
                  <a:pos x="T2" y="T3"/>
                </a:cxn>
                <a:cxn ang="0">
                  <a:pos x="T4" y="T5"/>
                </a:cxn>
                <a:cxn ang="0">
                  <a:pos x="T6" y="T7"/>
                </a:cxn>
                <a:cxn ang="0">
                  <a:pos x="T8" y="T9"/>
                </a:cxn>
              </a:cxnLst>
              <a:rect l="0" t="0" r="r" b="b"/>
              <a:pathLst>
                <a:path w="89" h="52">
                  <a:moveTo>
                    <a:pt x="25" y="26"/>
                  </a:moveTo>
                  <a:lnTo>
                    <a:pt x="0" y="52"/>
                  </a:lnTo>
                  <a:lnTo>
                    <a:pt x="89" y="26"/>
                  </a:lnTo>
                  <a:lnTo>
                    <a:pt x="0" y="0"/>
                  </a:lnTo>
                  <a:lnTo>
                    <a:pt x="25"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Line 138"/>
            <p:cNvSpPr>
              <a:spLocks noChangeShapeType="1"/>
            </p:cNvSpPr>
            <p:nvPr/>
          </p:nvSpPr>
          <p:spPr bwMode="auto">
            <a:xfrm flipH="1">
              <a:off x="3081384" y="5208488"/>
              <a:ext cx="398468" cy="0"/>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39"/>
            <p:cNvSpPr>
              <a:spLocks/>
            </p:cNvSpPr>
            <p:nvPr/>
          </p:nvSpPr>
          <p:spPr bwMode="auto">
            <a:xfrm>
              <a:off x="3081384" y="5167214"/>
              <a:ext cx="141290" cy="82548"/>
            </a:xfrm>
            <a:custGeom>
              <a:avLst/>
              <a:gdLst>
                <a:gd name="T0" fmla="*/ 64 w 89"/>
                <a:gd name="T1" fmla="*/ 26 h 52"/>
                <a:gd name="T2" fmla="*/ 89 w 89"/>
                <a:gd name="T3" fmla="*/ 0 h 52"/>
                <a:gd name="T4" fmla="*/ 0 w 89"/>
                <a:gd name="T5" fmla="*/ 26 h 52"/>
                <a:gd name="T6" fmla="*/ 89 w 89"/>
                <a:gd name="T7" fmla="*/ 52 h 52"/>
                <a:gd name="T8" fmla="*/ 64 w 89"/>
                <a:gd name="T9" fmla="*/ 26 h 52"/>
              </a:gdLst>
              <a:ahLst/>
              <a:cxnLst>
                <a:cxn ang="0">
                  <a:pos x="T0" y="T1"/>
                </a:cxn>
                <a:cxn ang="0">
                  <a:pos x="T2" y="T3"/>
                </a:cxn>
                <a:cxn ang="0">
                  <a:pos x="T4" y="T5"/>
                </a:cxn>
                <a:cxn ang="0">
                  <a:pos x="T6" y="T7"/>
                </a:cxn>
                <a:cxn ang="0">
                  <a:pos x="T8" y="T9"/>
                </a:cxn>
              </a:cxnLst>
              <a:rect l="0" t="0" r="r" b="b"/>
              <a:pathLst>
                <a:path w="89" h="52">
                  <a:moveTo>
                    <a:pt x="64" y="26"/>
                  </a:moveTo>
                  <a:lnTo>
                    <a:pt x="89" y="0"/>
                  </a:lnTo>
                  <a:lnTo>
                    <a:pt x="0" y="26"/>
                  </a:lnTo>
                  <a:lnTo>
                    <a:pt x="89" y="52"/>
                  </a:lnTo>
                  <a:lnTo>
                    <a:pt x="64"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140"/>
            <p:cNvSpPr>
              <a:spLocks noChangeArrowheads="1"/>
            </p:cNvSpPr>
            <p:nvPr/>
          </p:nvSpPr>
          <p:spPr bwMode="auto">
            <a:xfrm>
              <a:off x="3535415" y="5118002"/>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32 bits</a:t>
              </a:r>
              <a:endParaRPr lang="en-US">
                <a:latin typeface="Arial" pitchFamily="34" charset="0"/>
              </a:endParaRPr>
            </a:p>
          </p:txBody>
        </p:sp>
        <p:sp>
          <p:nvSpPr>
            <p:cNvPr id="32" name="Line 141"/>
            <p:cNvSpPr>
              <a:spLocks noChangeShapeType="1"/>
            </p:cNvSpPr>
            <p:nvPr/>
          </p:nvSpPr>
          <p:spPr bwMode="auto">
            <a:xfrm>
              <a:off x="1627212" y="4922743"/>
              <a:ext cx="0" cy="180972"/>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Line 142"/>
            <p:cNvSpPr>
              <a:spLocks noChangeShapeType="1"/>
            </p:cNvSpPr>
            <p:nvPr/>
          </p:nvSpPr>
          <p:spPr bwMode="auto">
            <a:xfrm>
              <a:off x="4497454" y="4922743"/>
              <a:ext cx="0" cy="180972"/>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Line 143"/>
            <p:cNvSpPr>
              <a:spLocks noChangeShapeType="1"/>
            </p:cNvSpPr>
            <p:nvPr/>
          </p:nvSpPr>
          <p:spPr bwMode="auto">
            <a:xfrm>
              <a:off x="4500629" y="5098953"/>
              <a:ext cx="0" cy="180972"/>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Line 144"/>
            <p:cNvSpPr>
              <a:spLocks noChangeShapeType="1"/>
            </p:cNvSpPr>
            <p:nvPr/>
          </p:nvSpPr>
          <p:spPr bwMode="auto">
            <a:xfrm>
              <a:off x="3082971" y="5116415"/>
              <a:ext cx="0" cy="180972"/>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Line 145"/>
            <p:cNvSpPr>
              <a:spLocks noChangeShapeType="1"/>
            </p:cNvSpPr>
            <p:nvPr/>
          </p:nvSpPr>
          <p:spPr bwMode="auto">
            <a:xfrm>
              <a:off x="4356165" y="5402159"/>
              <a:ext cx="127002" cy="0"/>
            </a:xfrm>
            <a:prstGeom prst="line">
              <a:avLst/>
            </a:prstGeom>
            <a:noFill/>
            <a:ln w="4"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146"/>
            <p:cNvSpPr>
              <a:spLocks/>
            </p:cNvSpPr>
            <p:nvPr/>
          </p:nvSpPr>
          <p:spPr bwMode="auto">
            <a:xfrm>
              <a:off x="4448241" y="5389460"/>
              <a:ext cx="41276" cy="25400"/>
            </a:xfrm>
            <a:custGeom>
              <a:avLst/>
              <a:gdLst>
                <a:gd name="T0" fmla="*/ 7 w 26"/>
                <a:gd name="T1" fmla="*/ 8 h 16"/>
                <a:gd name="T2" fmla="*/ 0 w 26"/>
                <a:gd name="T3" fmla="*/ 16 h 16"/>
                <a:gd name="T4" fmla="*/ 26 w 26"/>
                <a:gd name="T5" fmla="*/ 8 h 16"/>
                <a:gd name="T6" fmla="*/ 0 w 26"/>
                <a:gd name="T7" fmla="*/ 0 h 16"/>
                <a:gd name="T8" fmla="*/ 7 w 26"/>
                <a:gd name="T9" fmla="*/ 8 h 16"/>
              </a:gdLst>
              <a:ahLst/>
              <a:cxnLst>
                <a:cxn ang="0">
                  <a:pos x="T0" y="T1"/>
                </a:cxn>
                <a:cxn ang="0">
                  <a:pos x="T2" y="T3"/>
                </a:cxn>
                <a:cxn ang="0">
                  <a:pos x="T4" y="T5"/>
                </a:cxn>
                <a:cxn ang="0">
                  <a:pos x="T6" y="T7"/>
                </a:cxn>
                <a:cxn ang="0">
                  <a:pos x="T8" y="T9"/>
                </a:cxn>
              </a:cxnLst>
              <a:rect l="0" t="0" r="r" b="b"/>
              <a:pathLst>
                <a:path w="26" h="16">
                  <a:moveTo>
                    <a:pt x="7" y="8"/>
                  </a:moveTo>
                  <a:lnTo>
                    <a:pt x="0" y="16"/>
                  </a:lnTo>
                  <a:lnTo>
                    <a:pt x="26" y="8"/>
                  </a:lnTo>
                  <a:lnTo>
                    <a:pt x="0" y="0"/>
                  </a:lnTo>
                  <a:lnTo>
                    <a:pt x="7" y="8"/>
                  </a:lnTo>
                  <a:close/>
                </a:path>
              </a:pathLst>
            </a:custGeom>
            <a:solidFill>
              <a:srgbClr val="000000"/>
            </a:solidFill>
            <a:ln w="2"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Rectangle 147"/>
            <p:cNvSpPr>
              <a:spLocks noChangeArrowheads="1"/>
            </p:cNvSpPr>
            <p:nvPr/>
          </p:nvSpPr>
          <p:spPr bwMode="auto">
            <a:xfrm>
              <a:off x="3919596" y="5335486"/>
              <a:ext cx="38311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16 bits</a:t>
              </a:r>
              <a:endParaRPr lang="en-US">
                <a:latin typeface="Arial" pitchFamily="34" charset="0"/>
              </a:endParaRPr>
            </a:p>
          </p:txBody>
        </p:sp>
        <p:sp>
          <p:nvSpPr>
            <p:cNvPr id="39" name="Line 148"/>
            <p:cNvSpPr>
              <a:spLocks noChangeShapeType="1"/>
            </p:cNvSpPr>
            <p:nvPr/>
          </p:nvSpPr>
          <p:spPr bwMode="auto">
            <a:xfrm>
              <a:off x="4495867" y="5311674"/>
              <a:ext cx="0" cy="182559"/>
            </a:xfrm>
            <a:prstGeom prst="line">
              <a:avLst/>
            </a:prstGeom>
            <a:noFill/>
            <a:ln w="7"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Line 149"/>
            <p:cNvSpPr>
              <a:spLocks noChangeShapeType="1"/>
            </p:cNvSpPr>
            <p:nvPr/>
          </p:nvSpPr>
          <p:spPr bwMode="auto">
            <a:xfrm>
              <a:off x="3784656" y="5311674"/>
              <a:ext cx="0" cy="182559"/>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Line 150"/>
            <p:cNvSpPr>
              <a:spLocks noChangeShapeType="1"/>
            </p:cNvSpPr>
            <p:nvPr/>
          </p:nvSpPr>
          <p:spPr bwMode="auto">
            <a:xfrm flipH="1">
              <a:off x="3795769" y="5405334"/>
              <a:ext cx="128589" cy="0"/>
            </a:xfrm>
            <a:prstGeom prst="line">
              <a:avLst/>
            </a:prstGeom>
            <a:noFill/>
            <a:ln w="4"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51"/>
            <p:cNvSpPr>
              <a:spLocks/>
            </p:cNvSpPr>
            <p:nvPr/>
          </p:nvSpPr>
          <p:spPr bwMode="auto">
            <a:xfrm>
              <a:off x="3789419" y="5394222"/>
              <a:ext cx="42863" cy="23812"/>
            </a:xfrm>
            <a:custGeom>
              <a:avLst/>
              <a:gdLst>
                <a:gd name="T0" fmla="*/ 19 w 27"/>
                <a:gd name="T1" fmla="*/ 7 h 15"/>
                <a:gd name="T2" fmla="*/ 27 w 27"/>
                <a:gd name="T3" fmla="*/ 0 h 15"/>
                <a:gd name="T4" fmla="*/ 0 w 27"/>
                <a:gd name="T5" fmla="*/ 7 h 15"/>
                <a:gd name="T6" fmla="*/ 27 w 27"/>
                <a:gd name="T7" fmla="*/ 15 h 15"/>
                <a:gd name="T8" fmla="*/ 19 w 27"/>
                <a:gd name="T9" fmla="*/ 7 h 15"/>
              </a:gdLst>
              <a:ahLst/>
              <a:cxnLst>
                <a:cxn ang="0">
                  <a:pos x="T0" y="T1"/>
                </a:cxn>
                <a:cxn ang="0">
                  <a:pos x="T2" y="T3"/>
                </a:cxn>
                <a:cxn ang="0">
                  <a:pos x="T4" y="T5"/>
                </a:cxn>
                <a:cxn ang="0">
                  <a:pos x="T6" y="T7"/>
                </a:cxn>
                <a:cxn ang="0">
                  <a:pos x="T8" y="T9"/>
                </a:cxn>
              </a:cxnLst>
              <a:rect l="0" t="0" r="r" b="b"/>
              <a:pathLst>
                <a:path w="27" h="15">
                  <a:moveTo>
                    <a:pt x="19" y="7"/>
                  </a:moveTo>
                  <a:lnTo>
                    <a:pt x="27" y="0"/>
                  </a:lnTo>
                  <a:lnTo>
                    <a:pt x="0" y="7"/>
                  </a:lnTo>
                  <a:lnTo>
                    <a:pt x="27" y="15"/>
                  </a:lnTo>
                  <a:lnTo>
                    <a:pt x="19" y="7"/>
                  </a:lnTo>
                  <a:close/>
                </a:path>
              </a:pathLst>
            </a:custGeom>
            <a:solidFill>
              <a:srgbClr val="000000"/>
            </a:solidFill>
            <a:ln w="2"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3" name="Group 5"/>
          <p:cNvGrpSpPr>
            <a:grpSpLocks noChangeAspect="1"/>
          </p:cNvGrpSpPr>
          <p:nvPr/>
        </p:nvGrpSpPr>
        <p:grpSpPr bwMode="auto">
          <a:xfrm>
            <a:off x="5770564" y="2487614"/>
            <a:ext cx="4219575" cy="1362075"/>
            <a:chOff x="2915" y="1567"/>
            <a:chExt cx="2658" cy="858"/>
          </a:xfrm>
        </p:grpSpPr>
        <p:sp>
          <p:nvSpPr>
            <p:cNvPr id="44" name="AutoShape 4"/>
            <p:cNvSpPr>
              <a:spLocks noChangeAspect="1" noChangeArrowheads="1" noTextEdit="1"/>
            </p:cNvSpPr>
            <p:nvPr/>
          </p:nvSpPr>
          <p:spPr bwMode="auto">
            <a:xfrm>
              <a:off x="2915" y="1567"/>
              <a:ext cx="2658" cy="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6"/>
            <p:cNvSpPr>
              <a:spLocks noEditPoints="1"/>
            </p:cNvSpPr>
            <p:nvPr/>
          </p:nvSpPr>
          <p:spPr bwMode="auto">
            <a:xfrm>
              <a:off x="2929" y="1581"/>
              <a:ext cx="2625" cy="154"/>
            </a:xfrm>
            <a:custGeom>
              <a:avLst/>
              <a:gdLst>
                <a:gd name="T0" fmla="*/ 0 w 375"/>
                <a:gd name="T1" fmla="*/ 0 h 22"/>
                <a:gd name="T2" fmla="*/ 375 w 375"/>
                <a:gd name="T3" fmla="*/ 0 h 22"/>
                <a:gd name="T4" fmla="*/ 0 w 375"/>
                <a:gd name="T5" fmla="*/ 4 h 22"/>
                <a:gd name="T6" fmla="*/ 375 w 375"/>
                <a:gd name="T7" fmla="*/ 4 h 22"/>
                <a:gd name="T8" fmla="*/ 0 w 375"/>
                <a:gd name="T9" fmla="*/ 22 h 22"/>
                <a:gd name="T10" fmla="*/ 0 w 375"/>
                <a:gd name="T11" fmla="*/ 4 h 22"/>
                <a:gd name="T12" fmla="*/ 4 w 375"/>
                <a:gd name="T13" fmla="*/ 22 h 22"/>
                <a:gd name="T14" fmla="*/ 4 w 375"/>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22">
                  <a:moveTo>
                    <a:pt x="0" y="0"/>
                  </a:moveTo>
                  <a:lnTo>
                    <a:pt x="375" y="0"/>
                  </a:lnTo>
                  <a:moveTo>
                    <a:pt x="0" y="4"/>
                  </a:moveTo>
                  <a:lnTo>
                    <a:pt x="375" y="4"/>
                  </a:lnTo>
                  <a:moveTo>
                    <a:pt x="0" y="22"/>
                  </a:moveTo>
                  <a:lnTo>
                    <a:pt x="0" y="4"/>
                  </a:lnTo>
                  <a:moveTo>
                    <a:pt x="4" y="22"/>
                  </a:moveTo>
                  <a:lnTo>
                    <a:pt x="4" y="4"/>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7"/>
            <p:cNvSpPr>
              <a:spLocks noChangeArrowheads="1"/>
            </p:cNvSpPr>
            <p:nvPr/>
          </p:nvSpPr>
          <p:spPr bwMode="auto">
            <a:xfrm>
              <a:off x="3020" y="1602"/>
              <a:ext cx="216"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1A1B1C"/>
                  </a:solidFill>
                  <a:latin typeface="Times New Roman" pitchFamily="18" charset="0"/>
                </a:rPr>
                <a:t>Field</a:t>
              </a:r>
              <a:endParaRPr lang="en-US">
                <a:latin typeface="Arial" pitchFamily="34" charset="0"/>
              </a:endParaRPr>
            </a:p>
          </p:txBody>
        </p:sp>
        <p:sp>
          <p:nvSpPr>
            <p:cNvPr id="47" name="Line 8"/>
            <p:cNvSpPr>
              <a:spLocks noChangeShapeType="1"/>
            </p:cNvSpPr>
            <p:nvPr/>
          </p:nvSpPr>
          <p:spPr bwMode="auto">
            <a:xfrm flipV="1">
              <a:off x="3314" y="1609"/>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Rectangle 9"/>
            <p:cNvSpPr>
              <a:spLocks noChangeArrowheads="1"/>
            </p:cNvSpPr>
            <p:nvPr/>
          </p:nvSpPr>
          <p:spPr bwMode="auto">
            <a:xfrm>
              <a:off x="3377" y="1602"/>
              <a:ext cx="42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1A1B1C"/>
                  </a:solidFill>
                  <a:latin typeface="Times New Roman" pitchFamily="18" charset="0"/>
                </a:rPr>
                <a:t>Condition</a:t>
              </a:r>
              <a:endParaRPr lang="en-US">
                <a:latin typeface="Arial" pitchFamily="34" charset="0"/>
              </a:endParaRPr>
            </a:p>
          </p:txBody>
        </p:sp>
        <p:sp>
          <p:nvSpPr>
            <p:cNvPr id="49" name="Line 10"/>
            <p:cNvSpPr>
              <a:spLocks noChangeShapeType="1"/>
            </p:cNvSpPr>
            <p:nvPr/>
          </p:nvSpPr>
          <p:spPr bwMode="auto">
            <a:xfrm flipV="1">
              <a:off x="3909" y="1609"/>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Rectangle 11"/>
            <p:cNvSpPr>
              <a:spLocks noChangeArrowheads="1"/>
            </p:cNvSpPr>
            <p:nvPr/>
          </p:nvSpPr>
          <p:spPr bwMode="auto">
            <a:xfrm>
              <a:off x="3972" y="1602"/>
              <a:ext cx="431"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1A1B1C"/>
                  </a:solidFill>
                  <a:latin typeface="Times New Roman" pitchFamily="18" charset="0"/>
                </a:rPr>
                <a:t>Semantics</a:t>
              </a:r>
              <a:endParaRPr lang="en-US">
                <a:latin typeface="Arial" pitchFamily="34" charset="0"/>
              </a:endParaRPr>
            </a:p>
          </p:txBody>
        </p:sp>
        <p:sp>
          <p:nvSpPr>
            <p:cNvPr id="51" name="Freeform 12"/>
            <p:cNvSpPr>
              <a:spLocks noEditPoints="1"/>
            </p:cNvSpPr>
            <p:nvPr/>
          </p:nvSpPr>
          <p:spPr bwMode="auto">
            <a:xfrm>
              <a:off x="2929" y="1609"/>
              <a:ext cx="2625" cy="252"/>
            </a:xfrm>
            <a:custGeom>
              <a:avLst/>
              <a:gdLst>
                <a:gd name="T0" fmla="*/ 371 w 375"/>
                <a:gd name="T1" fmla="*/ 18 h 36"/>
                <a:gd name="T2" fmla="*/ 371 w 375"/>
                <a:gd name="T3" fmla="*/ 0 h 36"/>
                <a:gd name="T4" fmla="*/ 375 w 375"/>
                <a:gd name="T5" fmla="*/ 18 h 36"/>
                <a:gd name="T6" fmla="*/ 375 w 375"/>
                <a:gd name="T7" fmla="*/ 0 h 36"/>
                <a:gd name="T8" fmla="*/ 0 w 375"/>
                <a:gd name="T9" fmla="*/ 18 h 36"/>
                <a:gd name="T10" fmla="*/ 375 w 375"/>
                <a:gd name="T11" fmla="*/ 18 h 36"/>
                <a:gd name="T12" fmla="*/ 0 w 375"/>
                <a:gd name="T13" fmla="*/ 36 h 36"/>
                <a:gd name="T14" fmla="*/ 0 w 375"/>
                <a:gd name="T15" fmla="*/ 18 h 36"/>
                <a:gd name="T16" fmla="*/ 4 w 375"/>
                <a:gd name="T17" fmla="*/ 36 h 36"/>
                <a:gd name="T18" fmla="*/ 4 w 375"/>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36">
                  <a:moveTo>
                    <a:pt x="371" y="18"/>
                  </a:moveTo>
                  <a:lnTo>
                    <a:pt x="371" y="0"/>
                  </a:lnTo>
                  <a:moveTo>
                    <a:pt x="375" y="18"/>
                  </a:moveTo>
                  <a:lnTo>
                    <a:pt x="375" y="0"/>
                  </a:lnTo>
                  <a:moveTo>
                    <a:pt x="0" y="18"/>
                  </a:moveTo>
                  <a:lnTo>
                    <a:pt x="375" y="18"/>
                  </a:lnTo>
                  <a:moveTo>
                    <a:pt x="0" y="36"/>
                  </a:moveTo>
                  <a:lnTo>
                    <a:pt x="0" y="18"/>
                  </a:lnTo>
                  <a:moveTo>
                    <a:pt x="4" y="36"/>
                  </a:moveTo>
                  <a:lnTo>
                    <a:pt x="4" y="18"/>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13"/>
            <p:cNvSpPr>
              <a:spLocks noChangeArrowheads="1"/>
            </p:cNvSpPr>
            <p:nvPr/>
          </p:nvSpPr>
          <p:spPr bwMode="auto">
            <a:xfrm>
              <a:off x="3020" y="1735"/>
              <a:ext cx="13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1A1B1C"/>
                  </a:solidFill>
                  <a:latin typeface="Times New Roman" pitchFamily="18" charset="0"/>
                </a:rPr>
                <a:t>OF</a:t>
              </a:r>
              <a:endParaRPr lang="en-US">
                <a:latin typeface="Arial" pitchFamily="34" charset="0"/>
              </a:endParaRPr>
            </a:p>
          </p:txBody>
        </p:sp>
        <p:sp>
          <p:nvSpPr>
            <p:cNvPr id="53" name="Line 14"/>
            <p:cNvSpPr>
              <a:spLocks noChangeShapeType="1"/>
            </p:cNvSpPr>
            <p:nvPr/>
          </p:nvSpPr>
          <p:spPr bwMode="auto">
            <a:xfrm flipV="1">
              <a:off x="3314" y="1735"/>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Rectangle 15"/>
            <p:cNvSpPr>
              <a:spLocks noChangeArrowheads="1"/>
            </p:cNvSpPr>
            <p:nvPr/>
          </p:nvSpPr>
          <p:spPr bwMode="auto">
            <a:xfrm>
              <a:off x="3377" y="1735"/>
              <a:ext cx="40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Overflow</a:t>
              </a:r>
              <a:endParaRPr lang="en-US" dirty="0">
                <a:latin typeface="Arial" pitchFamily="34" charset="0"/>
              </a:endParaRPr>
            </a:p>
          </p:txBody>
        </p:sp>
        <p:sp>
          <p:nvSpPr>
            <p:cNvPr id="55" name="Line 16"/>
            <p:cNvSpPr>
              <a:spLocks noChangeShapeType="1"/>
            </p:cNvSpPr>
            <p:nvPr/>
          </p:nvSpPr>
          <p:spPr bwMode="auto">
            <a:xfrm flipV="1">
              <a:off x="3909" y="1735"/>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17"/>
            <p:cNvSpPr>
              <a:spLocks noChangeArrowheads="1"/>
            </p:cNvSpPr>
            <p:nvPr/>
          </p:nvSpPr>
          <p:spPr bwMode="auto">
            <a:xfrm>
              <a:off x="3972" y="1735"/>
              <a:ext cx="79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Set on an overflow</a:t>
              </a:r>
              <a:endParaRPr lang="en-US" dirty="0">
                <a:latin typeface="Arial" pitchFamily="34" charset="0"/>
              </a:endParaRPr>
            </a:p>
          </p:txBody>
        </p:sp>
        <p:sp>
          <p:nvSpPr>
            <p:cNvPr id="57" name="Freeform 18"/>
            <p:cNvSpPr>
              <a:spLocks noEditPoints="1"/>
            </p:cNvSpPr>
            <p:nvPr/>
          </p:nvSpPr>
          <p:spPr bwMode="auto">
            <a:xfrm>
              <a:off x="2929" y="1735"/>
              <a:ext cx="2625" cy="259"/>
            </a:xfrm>
            <a:custGeom>
              <a:avLst/>
              <a:gdLst>
                <a:gd name="T0" fmla="*/ 371 w 375"/>
                <a:gd name="T1" fmla="*/ 18 h 37"/>
                <a:gd name="T2" fmla="*/ 371 w 375"/>
                <a:gd name="T3" fmla="*/ 0 h 37"/>
                <a:gd name="T4" fmla="*/ 375 w 375"/>
                <a:gd name="T5" fmla="*/ 18 h 37"/>
                <a:gd name="T6" fmla="*/ 375 w 375"/>
                <a:gd name="T7" fmla="*/ 0 h 37"/>
                <a:gd name="T8" fmla="*/ 0 w 375"/>
                <a:gd name="T9" fmla="*/ 19 h 37"/>
                <a:gd name="T10" fmla="*/ 375 w 375"/>
                <a:gd name="T11" fmla="*/ 19 h 37"/>
                <a:gd name="T12" fmla="*/ 0 w 375"/>
                <a:gd name="T13" fmla="*/ 37 h 37"/>
                <a:gd name="T14" fmla="*/ 0 w 375"/>
                <a:gd name="T15" fmla="*/ 19 h 37"/>
                <a:gd name="T16" fmla="*/ 4 w 375"/>
                <a:gd name="T17" fmla="*/ 37 h 37"/>
                <a:gd name="T18" fmla="*/ 4 w 375"/>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37">
                  <a:moveTo>
                    <a:pt x="371" y="18"/>
                  </a:moveTo>
                  <a:lnTo>
                    <a:pt x="371" y="0"/>
                  </a:lnTo>
                  <a:moveTo>
                    <a:pt x="375" y="18"/>
                  </a:moveTo>
                  <a:lnTo>
                    <a:pt x="375" y="0"/>
                  </a:lnTo>
                  <a:moveTo>
                    <a:pt x="0" y="19"/>
                  </a:moveTo>
                  <a:lnTo>
                    <a:pt x="375" y="19"/>
                  </a:lnTo>
                  <a:moveTo>
                    <a:pt x="0" y="37"/>
                  </a:moveTo>
                  <a:lnTo>
                    <a:pt x="0" y="19"/>
                  </a:lnTo>
                  <a:moveTo>
                    <a:pt x="4" y="37"/>
                  </a:moveTo>
                  <a:lnTo>
                    <a:pt x="4" y="19"/>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19"/>
            <p:cNvSpPr>
              <a:spLocks noChangeArrowheads="1"/>
            </p:cNvSpPr>
            <p:nvPr/>
          </p:nvSpPr>
          <p:spPr bwMode="auto">
            <a:xfrm>
              <a:off x="3020" y="1868"/>
              <a:ext cx="12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1A1B1C"/>
                  </a:solidFill>
                  <a:latin typeface="Times New Roman" pitchFamily="18" charset="0"/>
                </a:rPr>
                <a:t>CF</a:t>
              </a:r>
              <a:endParaRPr lang="en-US">
                <a:latin typeface="Arial" pitchFamily="34" charset="0"/>
              </a:endParaRPr>
            </a:p>
          </p:txBody>
        </p:sp>
        <p:sp>
          <p:nvSpPr>
            <p:cNvPr id="59" name="Line 20"/>
            <p:cNvSpPr>
              <a:spLocks noChangeShapeType="1"/>
            </p:cNvSpPr>
            <p:nvPr/>
          </p:nvSpPr>
          <p:spPr bwMode="auto">
            <a:xfrm flipV="1">
              <a:off x="3314" y="1868"/>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Rectangle 21"/>
            <p:cNvSpPr>
              <a:spLocks noChangeArrowheads="1"/>
            </p:cNvSpPr>
            <p:nvPr/>
          </p:nvSpPr>
          <p:spPr bwMode="auto">
            <a:xfrm>
              <a:off x="3377" y="1868"/>
              <a:ext cx="42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Carry flag</a:t>
              </a:r>
              <a:endParaRPr lang="en-US" dirty="0">
                <a:latin typeface="Arial" pitchFamily="34" charset="0"/>
              </a:endParaRPr>
            </a:p>
          </p:txBody>
        </p:sp>
        <p:sp>
          <p:nvSpPr>
            <p:cNvPr id="61" name="Line 22"/>
            <p:cNvSpPr>
              <a:spLocks noChangeShapeType="1"/>
            </p:cNvSpPr>
            <p:nvPr/>
          </p:nvSpPr>
          <p:spPr bwMode="auto">
            <a:xfrm flipV="1">
              <a:off x="3909" y="1868"/>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Rectangle 23"/>
            <p:cNvSpPr>
              <a:spLocks noChangeArrowheads="1"/>
            </p:cNvSpPr>
            <p:nvPr/>
          </p:nvSpPr>
          <p:spPr bwMode="auto">
            <a:xfrm>
              <a:off x="3972" y="1868"/>
              <a:ext cx="1025"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Set on a carry or borrow</a:t>
              </a:r>
              <a:endParaRPr lang="en-US" dirty="0">
                <a:latin typeface="Arial" pitchFamily="34" charset="0"/>
              </a:endParaRPr>
            </a:p>
          </p:txBody>
        </p:sp>
        <p:sp>
          <p:nvSpPr>
            <p:cNvPr id="63" name="Freeform 24"/>
            <p:cNvSpPr>
              <a:spLocks noEditPoints="1"/>
            </p:cNvSpPr>
            <p:nvPr/>
          </p:nvSpPr>
          <p:spPr bwMode="auto">
            <a:xfrm>
              <a:off x="2929" y="1868"/>
              <a:ext cx="2625" cy="384"/>
            </a:xfrm>
            <a:custGeom>
              <a:avLst/>
              <a:gdLst>
                <a:gd name="T0" fmla="*/ 371 w 375"/>
                <a:gd name="T1" fmla="*/ 18 h 55"/>
                <a:gd name="T2" fmla="*/ 371 w 375"/>
                <a:gd name="T3" fmla="*/ 0 h 55"/>
                <a:gd name="T4" fmla="*/ 375 w 375"/>
                <a:gd name="T5" fmla="*/ 18 h 55"/>
                <a:gd name="T6" fmla="*/ 375 w 375"/>
                <a:gd name="T7" fmla="*/ 0 h 55"/>
                <a:gd name="T8" fmla="*/ 0 w 375"/>
                <a:gd name="T9" fmla="*/ 18 h 55"/>
                <a:gd name="T10" fmla="*/ 375 w 375"/>
                <a:gd name="T11" fmla="*/ 18 h 55"/>
                <a:gd name="T12" fmla="*/ 0 w 375"/>
                <a:gd name="T13" fmla="*/ 55 h 55"/>
                <a:gd name="T14" fmla="*/ 0 w 375"/>
                <a:gd name="T15" fmla="*/ 19 h 55"/>
                <a:gd name="T16" fmla="*/ 4 w 375"/>
                <a:gd name="T17" fmla="*/ 55 h 55"/>
                <a:gd name="T18" fmla="*/ 4 w 375"/>
                <a:gd name="T19"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55">
                  <a:moveTo>
                    <a:pt x="371" y="18"/>
                  </a:moveTo>
                  <a:lnTo>
                    <a:pt x="371" y="0"/>
                  </a:lnTo>
                  <a:moveTo>
                    <a:pt x="375" y="18"/>
                  </a:moveTo>
                  <a:lnTo>
                    <a:pt x="375" y="0"/>
                  </a:lnTo>
                  <a:moveTo>
                    <a:pt x="0" y="18"/>
                  </a:moveTo>
                  <a:lnTo>
                    <a:pt x="375" y="18"/>
                  </a:lnTo>
                  <a:moveTo>
                    <a:pt x="0" y="55"/>
                  </a:moveTo>
                  <a:lnTo>
                    <a:pt x="0" y="19"/>
                  </a:lnTo>
                  <a:moveTo>
                    <a:pt x="4" y="55"/>
                  </a:moveTo>
                  <a:lnTo>
                    <a:pt x="4" y="19"/>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8" name="Rectangle 25"/>
            <p:cNvSpPr>
              <a:spLocks noChangeArrowheads="1"/>
            </p:cNvSpPr>
            <p:nvPr/>
          </p:nvSpPr>
          <p:spPr bwMode="auto">
            <a:xfrm>
              <a:off x="3020" y="1994"/>
              <a:ext cx="12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1A1B1C"/>
                  </a:solidFill>
                  <a:latin typeface="Times New Roman" pitchFamily="18" charset="0"/>
                </a:rPr>
                <a:t>ZF</a:t>
              </a:r>
              <a:endParaRPr lang="en-US">
                <a:latin typeface="Arial" pitchFamily="34" charset="0"/>
              </a:endParaRPr>
            </a:p>
          </p:txBody>
        </p:sp>
        <p:sp>
          <p:nvSpPr>
            <p:cNvPr id="2049" name="Line 26"/>
            <p:cNvSpPr>
              <a:spLocks noChangeShapeType="1"/>
            </p:cNvSpPr>
            <p:nvPr/>
          </p:nvSpPr>
          <p:spPr bwMode="auto">
            <a:xfrm flipV="1">
              <a:off x="3314" y="2001"/>
              <a:ext cx="0" cy="251"/>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1" name="Rectangle 27"/>
            <p:cNvSpPr>
              <a:spLocks noChangeArrowheads="1"/>
            </p:cNvSpPr>
            <p:nvPr/>
          </p:nvSpPr>
          <p:spPr bwMode="auto">
            <a:xfrm>
              <a:off x="3377" y="1994"/>
              <a:ext cx="38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Zero flag</a:t>
              </a:r>
              <a:endParaRPr lang="en-US" dirty="0">
                <a:latin typeface="Arial" pitchFamily="34" charset="0"/>
              </a:endParaRPr>
            </a:p>
          </p:txBody>
        </p:sp>
        <p:sp>
          <p:nvSpPr>
            <p:cNvPr id="2052" name="Line 28"/>
            <p:cNvSpPr>
              <a:spLocks noChangeShapeType="1"/>
            </p:cNvSpPr>
            <p:nvPr/>
          </p:nvSpPr>
          <p:spPr bwMode="auto">
            <a:xfrm flipV="1">
              <a:off x="3909" y="2001"/>
              <a:ext cx="0" cy="251"/>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3" name="Rectangle 29"/>
            <p:cNvSpPr>
              <a:spLocks noChangeArrowheads="1"/>
            </p:cNvSpPr>
            <p:nvPr/>
          </p:nvSpPr>
          <p:spPr bwMode="auto">
            <a:xfrm>
              <a:off x="3972" y="1994"/>
              <a:ext cx="131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Set when the result is a 0,or the</a:t>
              </a:r>
              <a:endParaRPr lang="en-US" dirty="0">
                <a:latin typeface="Arial" pitchFamily="34" charset="0"/>
              </a:endParaRPr>
            </a:p>
          </p:txBody>
        </p:sp>
        <p:sp>
          <p:nvSpPr>
            <p:cNvPr id="2054" name="Rectangle 30"/>
            <p:cNvSpPr>
              <a:spLocks noChangeArrowheads="1"/>
            </p:cNvSpPr>
            <p:nvPr/>
          </p:nvSpPr>
          <p:spPr bwMode="auto">
            <a:xfrm>
              <a:off x="3972" y="2120"/>
              <a:ext cx="1329"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comparison leads to an equality</a:t>
              </a:r>
              <a:endParaRPr lang="en-US" dirty="0">
                <a:latin typeface="Arial" pitchFamily="34" charset="0"/>
              </a:endParaRPr>
            </a:p>
          </p:txBody>
        </p:sp>
        <p:sp>
          <p:nvSpPr>
            <p:cNvPr id="2055" name="Freeform 31"/>
            <p:cNvSpPr>
              <a:spLocks noEditPoints="1"/>
            </p:cNvSpPr>
            <p:nvPr/>
          </p:nvSpPr>
          <p:spPr bwMode="auto">
            <a:xfrm>
              <a:off x="2929" y="2001"/>
              <a:ext cx="2625" cy="377"/>
            </a:xfrm>
            <a:custGeom>
              <a:avLst/>
              <a:gdLst>
                <a:gd name="T0" fmla="*/ 371 w 375"/>
                <a:gd name="T1" fmla="*/ 36 h 54"/>
                <a:gd name="T2" fmla="*/ 371 w 375"/>
                <a:gd name="T3" fmla="*/ 0 h 54"/>
                <a:gd name="T4" fmla="*/ 375 w 375"/>
                <a:gd name="T5" fmla="*/ 36 h 54"/>
                <a:gd name="T6" fmla="*/ 375 w 375"/>
                <a:gd name="T7" fmla="*/ 0 h 54"/>
                <a:gd name="T8" fmla="*/ 0 w 375"/>
                <a:gd name="T9" fmla="*/ 36 h 54"/>
                <a:gd name="T10" fmla="*/ 375 w 375"/>
                <a:gd name="T11" fmla="*/ 36 h 54"/>
                <a:gd name="T12" fmla="*/ 0 w 375"/>
                <a:gd name="T13" fmla="*/ 54 h 54"/>
                <a:gd name="T14" fmla="*/ 0 w 375"/>
                <a:gd name="T15" fmla="*/ 36 h 54"/>
                <a:gd name="T16" fmla="*/ 4 w 375"/>
                <a:gd name="T17" fmla="*/ 54 h 54"/>
                <a:gd name="T18" fmla="*/ 4 w 375"/>
                <a:gd name="T19" fmla="*/ 36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5" h="54">
                  <a:moveTo>
                    <a:pt x="371" y="36"/>
                  </a:moveTo>
                  <a:lnTo>
                    <a:pt x="371" y="0"/>
                  </a:lnTo>
                  <a:moveTo>
                    <a:pt x="375" y="36"/>
                  </a:moveTo>
                  <a:lnTo>
                    <a:pt x="375" y="0"/>
                  </a:lnTo>
                  <a:moveTo>
                    <a:pt x="0" y="36"/>
                  </a:moveTo>
                  <a:lnTo>
                    <a:pt x="375" y="36"/>
                  </a:lnTo>
                  <a:moveTo>
                    <a:pt x="0" y="54"/>
                  </a:moveTo>
                  <a:lnTo>
                    <a:pt x="0" y="36"/>
                  </a:lnTo>
                  <a:moveTo>
                    <a:pt x="4" y="54"/>
                  </a:moveTo>
                  <a:lnTo>
                    <a:pt x="4" y="36"/>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6" name="Rectangle 32"/>
            <p:cNvSpPr>
              <a:spLocks noChangeArrowheads="1"/>
            </p:cNvSpPr>
            <p:nvPr/>
          </p:nvSpPr>
          <p:spPr bwMode="auto">
            <a:xfrm>
              <a:off x="3020" y="2252"/>
              <a:ext cx="117"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1A1B1C"/>
                  </a:solidFill>
                  <a:latin typeface="Times New Roman" pitchFamily="18" charset="0"/>
                </a:rPr>
                <a:t>SF</a:t>
              </a:r>
              <a:endParaRPr lang="en-US">
                <a:latin typeface="Arial" pitchFamily="34" charset="0"/>
              </a:endParaRPr>
            </a:p>
          </p:txBody>
        </p:sp>
        <p:sp>
          <p:nvSpPr>
            <p:cNvPr id="2057" name="Line 33"/>
            <p:cNvSpPr>
              <a:spLocks noChangeShapeType="1"/>
            </p:cNvSpPr>
            <p:nvPr/>
          </p:nvSpPr>
          <p:spPr bwMode="auto">
            <a:xfrm flipV="1">
              <a:off x="3314" y="2252"/>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8" name="Rectangle 34"/>
            <p:cNvSpPr>
              <a:spLocks noChangeArrowheads="1"/>
            </p:cNvSpPr>
            <p:nvPr/>
          </p:nvSpPr>
          <p:spPr bwMode="auto">
            <a:xfrm>
              <a:off x="3377" y="2252"/>
              <a:ext cx="383"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Sign flag</a:t>
              </a:r>
              <a:endParaRPr lang="en-US" dirty="0">
                <a:latin typeface="Arial" pitchFamily="34" charset="0"/>
              </a:endParaRPr>
            </a:p>
          </p:txBody>
        </p:sp>
        <p:sp>
          <p:nvSpPr>
            <p:cNvPr id="2059" name="Line 35"/>
            <p:cNvSpPr>
              <a:spLocks noChangeShapeType="1"/>
            </p:cNvSpPr>
            <p:nvPr/>
          </p:nvSpPr>
          <p:spPr bwMode="auto">
            <a:xfrm flipV="1">
              <a:off x="3909" y="2252"/>
              <a:ext cx="0" cy="12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0" name="Rectangle 36"/>
            <p:cNvSpPr>
              <a:spLocks noChangeArrowheads="1"/>
            </p:cNvSpPr>
            <p:nvPr/>
          </p:nvSpPr>
          <p:spPr bwMode="auto">
            <a:xfrm>
              <a:off x="3972" y="2252"/>
              <a:ext cx="858"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Sign bit of the result</a:t>
              </a:r>
              <a:endParaRPr lang="en-US" dirty="0">
                <a:latin typeface="Arial" pitchFamily="34" charset="0"/>
              </a:endParaRPr>
            </a:p>
          </p:txBody>
        </p:sp>
        <p:sp>
          <p:nvSpPr>
            <p:cNvPr id="2061" name="Freeform 37"/>
            <p:cNvSpPr>
              <a:spLocks noEditPoints="1"/>
            </p:cNvSpPr>
            <p:nvPr/>
          </p:nvSpPr>
          <p:spPr bwMode="auto">
            <a:xfrm>
              <a:off x="2929" y="2252"/>
              <a:ext cx="2625" cy="154"/>
            </a:xfrm>
            <a:custGeom>
              <a:avLst/>
              <a:gdLst>
                <a:gd name="T0" fmla="*/ 371 w 375"/>
                <a:gd name="T1" fmla="*/ 18 h 22"/>
                <a:gd name="T2" fmla="*/ 371 w 375"/>
                <a:gd name="T3" fmla="*/ 0 h 22"/>
                <a:gd name="T4" fmla="*/ 375 w 375"/>
                <a:gd name="T5" fmla="*/ 18 h 22"/>
                <a:gd name="T6" fmla="*/ 375 w 375"/>
                <a:gd name="T7" fmla="*/ 0 h 22"/>
                <a:gd name="T8" fmla="*/ 0 w 375"/>
                <a:gd name="T9" fmla="*/ 18 h 22"/>
                <a:gd name="T10" fmla="*/ 375 w 375"/>
                <a:gd name="T11" fmla="*/ 18 h 22"/>
                <a:gd name="T12" fmla="*/ 0 w 375"/>
                <a:gd name="T13" fmla="*/ 22 h 22"/>
                <a:gd name="T14" fmla="*/ 375 w 375"/>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5" h="22">
                  <a:moveTo>
                    <a:pt x="371" y="18"/>
                  </a:moveTo>
                  <a:lnTo>
                    <a:pt x="371" y="0"/>
                  </a:lnTo>
                  <a:moveTo>
                    <a:pt x="375" y="18"/>
                  </a:moveTo>
                  <a:lnTo>
                    <a:pt x="375" y="0"/>
                  </a:lnTo>
                  <a:moveTo>
                    <a:pt x="0" y="18"/>
                  </a:moveTo>
                  <a:lnTo>
                    <a:pt x="375" y="18"/>
                  </a:lnTo>
                  <a:moveTo>
                    <a:pt x="0" y="22"/>
                  </a:moveTo>
                  <a:lnTo>
                    <a:pt x="375" y="22"/>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Floating</a:t>
            </a:r>
            <a:r>
              <a:rPr lang="fr-FR" dirty="0">
                <a:solidFill>
                  <a:schemeClr val="tx1"/>
                </a:solidFill>
              </a:rPr>
              <a:t>-point </a:t>
            </a:r>
            <a:r>
              <a:rPr lang="fr-FR" dirty="0" err="1">
                <a:solidFill>
                  <a:schemeClr val="tx1"/>
                </a:solidFill>
              </a:rPr>
              <a:t>Registers</a:t>
            </a:r>
            <a:endParaRPr lang="fr-FR" dirty="0">
              <a:solidFill>
                <a:schemeClr val="tx1"/>
              </a:solidFill>
            </a:endParaRPr>
          </a:p>
        </p:txBody>
      </p:sp>
      <p:sp>
        <p:nvSpPr>
          <p:cNvPr id="3" name="Text Placeholder 2"/>
          <p:cNvSpPr txBox="1">
            <a:spLocks noGrp="1"/>
          </p:cNvSpPr>
          <p:nvPr>
            <p:ph type="body" idx="4294967295"/>
          </p:nvPr>
        </p:nvSpPr>
        <p:spPr>
          <a:xfrm>
            <a:off x="2489200" y="3062288"/>
            <a:ext cx="7416800" cy="295751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x86 has 8 (80 bit) floating-point </a:t>
            </a:r>
            <a:r>
              <a:rPr lang="en-US" sz="2800" dirty="0">
                <a:solidFill>
                  <a:srgbClr val="FF420E"/>
                </a:solidFill>
                <a:latin typeface="Calibri" panose="020F0502020204030204" pitchFamily="34" charset="0"/>
              </a:rPr>
              <a:t>registers</a:t>
            </a:r>
          </a:p>
          <a:p>
            <a:pPr lvl="1">
              <a:buSzPct val="100000"/>
              <a:buFont typeface="Symbol" panose="05050102010706020507" pitchFamily="18" charset="2"/>
              <a:buChar char="*"/>
            </a:pPr>
            <a:r>
              <a:rPr lang="en-US" dirty="0">
                <a:latin typeface="Calibri" panose="020F0502020204030204" pitchFamily="34" charset="0"/>
              </a:rPr>
              <a:t>st0 – st7</a:t>
            </a:r>
          </a:p>
          <a:p>
            <a:pPr lvl="1">
              <a:buSzPct val="100000"/>
              <a:buFont typeface="Symbol" panose="05050102010706020507" pitchFamily="18" charset="2"/>
              <a:buChar char="*"/>
            </a:pPr>
            <a:r>
              <a:rPr lang="en-US" dirty="0">
                <a:latin typeface="Calibri" panose="020F0502020204030204" pitchFamily="34" charset="0"/>
              </a:rPr>
              <a:t>They are also arranged as a </a:t>
            </a:r>
            <a:r>
              <a:rPr lang="en-US" dirty="0">
                <a:solidFill>
                  <a:srgbClr val="2323DC"/>
                </a:solidFill>
                <a:latin typeface="Calibri" panose="020F0502020204030204" pitchFamily="34" charset="0"/>
              </a:rPr>
              <a:t>stack</a:t>
            </a:r>
          </a:p>
          <a:p>
            <a:pPr lvl="1">
              <a:buSzPct val="100000"/>
              <a:buFont typeface="Symbol" panose="05050102010706020507" pitchFamily="18" charset="2"/>
              <a:buChar char="*"/>
            </a:pPr>
            <a:r>
              <a:rPr lang="en-US" dirty="0">
                <a:solidFill>
                  <a:srgbClr val="FF0000"/>
                </a:solidFill>
                <a:latin typeface="Calibri" panose="020F0502020204030204" pitchFamily="34" charset="0"/>
              </a:rPr>
              <a:t>st0</a:t>
            </a:r>
            <a:r>
              <a:rPr lang="en-US" dirty="0">
                <a:latin typeface="Calibri" panose="020F0502020204030204" pitchFamily="34" charset="0"/>
              </a:rPr>
              <a:t> is the top of the </a:t>
            </a:r>
            <a:r>
              <a:rPr lang="en-US" dirty="0">
                <a:solidFill>
                  <a:srgbClr val="2323DC"/>
                </a:solidFill>
                <a:latin typeface="Calibri" panose="020F0502020204030204" pitchFamily="34" charset="0"/>
              </a:rPr>
              <a:t>stack</a:t>
            </a:r>
          </a:p>
          <a:p>
            <a:pPr lvl="1">
              <a:buSzPct val="100000"/>
              <a:buFont typeface="Symbol" panose="05050102010706020507" pitchFamily="18" charset="2"/>
              <a:buChar char="*"/>
            </a:pPr>
            <a:r>
              <a:rPr lang="en-US" dirty="0">
                <a:latin typeface="Calibri" panose="020F0502020204030204" pitchFamily="34" charset="0"/>
              </a:rPr>
              <a:t>We can perform both </a:t>
            </a:r>
            <a:r>
              <a:rPr lang="en-US" dirty="0">
                <a:solidFill>
                  <a:srgbClr val="C5000B"/>
                </a:solidFill>
                <a:latin typeface="Calibri" panose="020F0502020204030204" pitchFamily="34" charset="0"/>
              </a:rPr>
              <a:t>register</a:t>
            </a:r>
            <a:r>
              <a:rPr lang="en-US" dirty="0">
                <a:latin typeface="Calibri" panose="020F0502020204030204" pitchFamily="34" charset="0"/>
              </a:rPr>
              <a:t> operations, as well as </a:t>
            </a:r>
            <a:r>
              <a:rPr lang="en-US" dirty="0">
                <a:solidFill>
                  <a:srgbClr val="2300DC"/>
                </a:solidFill>
                <a:latin typeface="Calibri" panose="020F0502020204030204" pitchFamily="34" charset="0"/>
              </a:rPr>
              <a:t>stack</a:t>
            </a:r>
            <a:r>
              <a:rPr lang="en-US" dirty="0">
                <a:latin typeface="Calibri" panose="020F0502020204030204" pitchFamily="34" charset="0"/>
              </a:rPr>
              <a:t> operations</a:t>
            </a:r>
          </a:p>
        </p:txBody>
      </p:sp>
      <p:sp>
        <p:nvSpPr>
          <p:cNvPr id="4" name="Freeform 3"/>
          <p:cNvSpPr/>
          <p:nvPr/>
        </p:nvSpPr>
        <p:spPr>
          <a:xfrm>
            <a:off x="4835999"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dirty="0">
                <a:latin typeface="Arial" pitchFamily="18"/>
                <a:ea typeface="Microsoft YaHei" pitchFamily="2"/>
                <a:cs typeface="Mangal" pitchFamily="2"/>
              </a:rPr>
              <a:t>st0</a:t>
            </a:r>
          </a:p>
        </p:txBody>
      </p:sp>
      <p:sp>
        <p:nvSpPr>
          <p:cNvPr id="5" name="Freeform 4"/>
          <p:cNvSpPr/>
          <p:nvPr/>
        </p:nvSpPr>
        <p:spPr>
          <a:xfrm>
            <a:off x="5484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st1</a:t>
            </a:r>
          </a:p>
        </p:txBody>
      </p:sp>
      <p:sp>
        <p:nvSpPr>
          <p:cNvPr id="6" name="Freeform 5"/>
          <p:cNvSpPr/>
          <p:nvPr/>
        </p:nvSpPr>
        <p:spPr>
          <a:xfrm>
            <a:off x="8076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st5</a:t>
            </a:r>
          </a:p>
        </p:txBody>
      </p:sp>
      <p:sp>
        <p:nvSpPr>
          <p:cNvPr id="7" name="Freeform 6"/>
          <p:cNvSpPr/>
          <p:nvPr/>
        </p:nvSpPr>
        <p:spPr>
          <a:xfrm>
            <a:off x="7427999"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st4</a:t>
            </a:r>
          </a:p>
        </p:txBody>
      </p:sp>
      <p:sp>
        <p:nvSpPr>
          <p:cNvPr id="8" name="Freeform 7"/>
          <p:cNvSpPr/>
          <p:nvPr/>
        </p:nvSpPr>
        <p:spPr>
          <a:xfrm>
            <a:off x="6132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st0</a:t>
            </a:r>
          </a:p>
        </p:txBody>
      </p:sp>
      <p:sp>
        <p:nvSpPr>
          <p:cNvPr id="9" name="Freeform 8"/>
          <p:cNvSpPr/>
          <p:nvPr/>
        </p:nvSpPr>
        <p:spPr>
          <a:xfrm>
            <a:off x="6780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st0</a:t>
            </a:r>
          </a:p>
        </p:txBody>
      </p:sp>
      <p:sp>
        <p:nvSpPr>
          <p:cNvPr id="10" name="Freeform 9"/>
          <p:cNvSpPr/>
          <p:nvPr/>
        </p:nvSpPr>
        <p:spPr>
          <a:xfrm>
            <a:off x="6132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st2</a:t>
            </a:r>
          </a:p>
        </p:txBody>
      </p:sp>
      <p:sp>
        <p:nvSpPr>
          <p:cNvPr id="11" name="Freeform 10"/>
          <p:cNvSpPr/>
          <p:nvPr/>
        </p:nvSpPr>
        <p:spPr>
          <a:xfrm>
            <a:off x="6780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st3</a:t>
            </a:r>
          </a:p>
        </p:txBody>
      </p:sp>
      <p:sp>
        <p:nvSpPr>
          <p:cNvPr id="12" name="Freeform 11"/>
          <p:cNvSpPr/>
          <p:nvPr/>
        </p:nvSpPr>
        <p:spPr>
          <a:xfrm>
            <a:off x="8724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st6</a:t>
            </a:r>
          </a:p>
        </p:txBody>
      </p:sp>
      <p:sp>
        <p:nvSpPr>
          <p:cNvPr id="13" name="Freeform 12"/>
          <p:cNvSpPr/>
          <p:nvPr/>
        </p:nvSpPr>
        <p:spPr>
          <a:xfrm>
            <a:off x="9372000" y="1951201"/>
            <a:ext cx="648000" cy="57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st7</a:t>
            </a:r>
          </a:p>
        </p:txBody>
      </p:sp>
      <p:sp>
        <p:nvSpPr>
          <p:cNvPr id="14" name="Freeform 13"/>
          <p:cNvSpPr/>
          <p:nvPr/>
        </p:nvSpPr>
        <p:spPr>
          <a:xfrm>
            <a:off x="2964000" y="1735202"/>
            <a:ext cx="1584000" cy="1007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CC99"/>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FP register</a:t>
            </a:r>
          </a:p>
          <a:p>
            <a:pPr algn="ctr" hangingPunct="0"/>
            <a:r>
              <a:rPr lang="en-IN">
                <a:latin typeface="Arial" pitchFamily="18"/>
                <a:ea typeface="Microsoft YaHei" pitchFamily="2"/>
                <a:cs typeface="Mangal" pitchFamily="2"/>
              </a:rPr>
              <a:t>stack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View</a:t>
            </a:r>
            <a:r>
              <a:rPr lang="fr-FR" dirty="0">
                <a:solidFill>
                  <a:schemeClr val="tx1"/>
                </a:solidFill>
              </a:rPr>
              <a:t> of Memory</a:t>
            </a:r>
          </a:p>
        </p:txBody>
      </p:sp>
      <p:sp>
        <p:nvSpPr>
          <p:cNvPr id="3" name="Text Placeholder 2"/>
          <p:cNvSpPr txBox="1">
            <a:spLocks noGrp="1"/>
          </p:cNvSpPr>
          <p:nvPr>
            <p:ph type="body" idx="4294967295"/>
          </p:nvPr>
        </p:nvSpPr>
        <p:spPr>
          <a:xfrm>
            <a:off x="2362200" y="1371600"/>
            <a:ext cx="7416800" cy="2738438"/>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anose="020F0502020204030204" pitchFamily="34" charset="0"/>
              </a:rPr>
              <a:t>x86 follows a </a:t>
            </a:r>
            <a:r>
              <a:rPr lang="en-US" sz="2600" dirty="0">
                <a:solidFill>
                  <a:srgbClr val="00AE00"/>
                </a:solidFill>
                <a:latin typeface="Calibri" panose="020F0502020204030204" pitchFamily="34" charset="0"/>
              </a:rPr>
              <a:t>segmented</a:t>
            </a:r>
            <a:r>
              <a:rPr lang="en-US" sz="2600" dirty="0">
                <a:latin typeface="Calibri" panose="020F0502020204030204" pitchFamily="34" charset="0"/>
              </a:rPr>
              <a:t> memory model</a:t>
            </a:r>
          </a:p>
          <a:p>
            <a:pPr lvl="1">
              <a:buSzPct val="100000"/>
              <a:buFont typeface="Symbol" panose="05050102010706020507" pitchFamily="18" charset="2"/>
              <a:buChar char="*"/>
            </a:pPr>
            <a:r>
              <a:rPr lang="en-US" sz="2000" dirty="0">
                <a:latin typeface="Calibri" panose="020F0502020204030204" pitchFamily="34" charset="0"/>
              </a:rPr>
              <a:t>Each address in </a:t>
            </a:r>
            <a:r>
              <a:rPr lang="en-US" sz="2000" dirty="0">
                <a:solidFill>
                  <a:srgbClr val="FF0000"/>
                </a:solidFill>
                <a:latin typeface="Calibri" panose="020F0502020204030204" pitchFamily="34" charset="0"/>
              </a:rPr>
              <a:t>x86</a:t>
            </a:r>
            <a:r>
              <a:rPr lang="en-US" sz="2000" dirty="0">
                <a:latin typeface="Calibri" panose="020F0502020204030204" pitchFamily="34" charset="0"/>
              </a:rPr>
              <a:t> is actually an </a:t>
            </a:r>
            <a:r>
              <a:rPr lang="en-US" sz="2000" dirty="0">
                <a:solidFill>
                  <a:srgbClr val="008000"/>
                </a:solidFill>
                <a:latin typeface="Calibri" panose="020F0502020204030204" pitchFamily="34" charset="0"/>
              </a:rPr>
              <a:t>offset</a:t>
            </a:r>
            <a:r>
              <a:rPr lang="en-US" sz="2000" dirty="0">
                <a:latin typeface="Calibri" panose="020F0502020204030204" pitchFamily="34" charset="0"/>
              </a:rPr>
              <a:t> from the start of the </a:t>
            </a:r>
            <a:r>
              <a:rPr lang="en-US" sz="2000" dirty="0">
                <a:solidFill>
                  <a:srgbClr val="2323DC"/>
                </a:solidFill>
                <a:latin typeface="Calibri" panose="020F0502020204030204" pitchFamily="34" charset="0"/>
              </a:rPr>
              <a:t>segment</a:t>
            </a:r>
            <a:r>
              <a:rPr lang="en-US" sz="2000" dirty="0">
                <a:latin typeface="Calibri" panose="020F0502020204030204" pitchFamily="34" charset="0"/>
              </a:rPr>
              <a:t>.</a:t>
            </a:r>
          </a:p>
          <a:p>
            <a:pPr lvl="1">
              <a:buSzPct val="100000"/>
              <a:buFont typeface="Symbol" panose="05050102010706020507" pitchFamily="18" charset="2"/>
              <a:buChar char="*"/>
            </a:pPr>
            <a:r>
              <a:rPr lang="en-US" sz="2000" dirty="0">
                <a:latin typeface="Calibri" panose="020F0502020204030204" pitchFamily="34" charset="0"/>
              </a:rPr>
              <a:t>For example, an </a:t>
            </a:r>
            <a:r>
              <a:rPr lang="en-US" sz="2000" dirty="0">
                <a:solidFill>
                  <a:srgbClr val="2300DC"/>
                </a:solidFill>
                <a:latin typeface="Calibri" panose="020F0502020204030204" pitchFamily="34" charset="0"/>
              </a:rPr>
              <a:t>instruction</a:t>
            </a:r>
            <a:r>
              <a:rPr lang="en-US" sz="2000" dirty="0">
                <a:latin typeface="Calibri" panose="020F0502020204030204" pitchFamily="34" charset="0"/>
              </a:rPr>
              <a:t> address is an offset in the </a:t>
            </a:r>
            <a:r>
              <a:rPr lang="en-US" sz="2000" dirty="0">
                <a:solidFill>
                  <a:srgbClr val="FF6633"/>
                </a:solidFill>
                <a:latin typeface="Calibri" panose="020F0502020204030204" pitchFamily="34" charset="0"/>
              </a:rPr>
              <a:t>code segment</a:t>
            </a:r>
          </a:p>
          <a:p>
            <a:pPr lvl="1">
              <a:buSzPct val="100000"/>
              <a:buFont typeface="Symbol" panose="05050102010706020507" pitchFamily="18" charset="2"/>
              <a:buChar char="*"/>
            </a:pPr>
            <a:r>
              <a:rPr lang="en-US" sz="2000" dirty="0">
                <a:latin typeface="Calibri" panose="020F0502020204030204" pitchFamily="34" charset="0"/>
              </a:rPr>
              <a:t>The starting address of the code segment is maintained in a </a:t>
            </a:r>
            <a:r>
              <a:rPr lang="en-US" sz="2000" dirty="0">
                <a:solidFill>
                  <a:srgbClr val="33A3A3"/>
                </a:solidFill>
                <a:latin typeface="Calibri" panose="020F0502020204030204" pitchFamily="34" charset="0"/>
              </a:rPr>
              <a:t>code segment (CS) register</a:t>
            </a:r>
          </a:p>
        </p:txBody>
      </p:sp>
      <p:sp>
        <p:nvSpPr>
          <p:cNvPr id="4" name="Freeform 3"/>
          <p:cNvSpPr/>
          <p:nvPr/>
        </p:nvSpPr>
        <p:spPr>
          <a:xfrm>
            <a:off x="3616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5" name="Freeform 4"/>
          <p:cNvSpPr/>
          <p:nvPr/>
        </p:nvSpPr>
        <p:spPr>
          <a:xfrm>
            <a:off x="4048159"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6" name="Freeform 5"/>
          <p:cNvSpPr/>
          <p:nvPr/>
        </p:nvSpPr>
        <p:spPr>
          <a:xfrm>
            <a:off x="4480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7" name="Freeform 6"/>
          <p:cNvSpPr/>
          <p:nvPr/>
        </p:nvSpPr>
        <p:spPr>
          <a:xfrm>
            <a:off x="4912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8" name="Freeform 7"/>
          <p:cNvSpPr/>
          <p:nvPr/>
        </p:nvSpPr>
        <p:spPr>
          <a:xfrm>
            <a:off x="5344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9" name="Freeform 8"/>
          <p:cNvSpPr/>
          <p:nvPr/>
        </p:nvSpPr>
        <p:spPr>
          <a:xfrm>
            <a:off x="5776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10" name="Freeform 9"/>
          <p:cNvSpPr/>
          <p:nvPr/>
        </p:nvSpPr>
        <p:spPr>
          <a:xfrm>
            <a:off x="6208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11" name="Freeform 10"/>
          <p:cNvSpPr/>
          <p:nvPr/>
        </p:nvSpPr>
        <p:spPr>
          <a:xfrm>
            <a:off x="6640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12" name="Freeform 11"/>
          <p:cNvSpPr/>
          <p:nvPr/>
        </p:nvSpPr>
        <p:spPr>
          <a:xfrm>
            <a:off x="7072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13" name="Freeform 12"/>
          <p:cNvSpPr/>
          <p:nvPr/>
        </p:nvSpPr>
        <p:spPr>
          <a:xfrm>
            <a:off x="7504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14" name="Freeform 13"/>
          <p:cNvSpPr/>
          <p:nvPr/>
        </p:nvSpPr>
        <p:spPr>
          <a:xfrm>
            <a:off x="7936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15" name="Freeform 14"/>
          <p:cNvSpPr/>
          <p:nvPr/>
        </p:nvSpPr>
        <p:spPr>
          <a:xfrm>
            <a:off x="8368160" y="5341681"/>
            <a:ext cx="432000" cy="503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16" name="TextBox 15"/>
          <p:cNvSpPr txBox="1"/>
          <p:nvPr/>
        </p:nvSpPr>
        <p:spPr>
          <a:xfrm>
            <a:off x="8875040" y="5413679"/>
            <a:ext cx="1015384" cy="356336"/>
          </a:xfrm>
          <a:prstGeom prst="rect">
            <a:avLst/>
          </a:prstGeom>
          <a:noFill/>
          <a:ln>
            <a:noFill/>
          </a:ln>
        </p:spPr>
        <p:txBody>
          <a:bodyPr vert="horz" wrap="none" lIns="90000" tIns="45000" rIns="90000" bIns="45000" anchorCtr="0" compatLnSpc="0">
            <a:spAutoFit/>
          </a:bodyPr>
          <a:lstStyle/>
          <a:p>
            <a:pPr hangingPunct="0"/>
            <a:r>
              <a:rPr lang="en-IN">
                <a:latin typeface="Arial" pitchFamily="18"/>
                <a:ea typeface="Microsoft YaHei" pitchFamily="2"/>
                <a:cs typeface="Mangal" pitchFamily="2"/>
              </a:rPr>
              <a:t>memory</a:t>
            </a:r>
          </a:p>
        </p:txBody>
      </p:sp>
      <p:sp>
        <p:nvSpPr>
          <p:cNvPr id="17" name="Freeform 16"/>
          <p:cNvSpPr/>
          <p:nvPr/>
        </p:nvSpPr>
        <p:spPr>
          <a:xfrm>
            <a:off x="2680160" y="4464000"/>
            <a:ext cx="1368000" cy="432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EB613D"/>
          </a:solidFill>
          <a:ln w="0">
            <a:solidFill>
              <a:srgbClr val="000000"/>
            </a:solidFill>
            <a:prstDash val="solid"/>
          </a:ln>
        </p:spPr>
        <p:txBody>
          <a:bodyPr vert="horz" wrap="none" lIns="90000" tIns="45000" rIns="90000" bIns="45000" anchor="ctr" anchorCtr="0" compatLnSpc="0"/>
          <a:lstStyle/>
          <a:p>
            <a:pPr algn="ctr" hangingPunct="0"/>
            <a:r>
              <a:rPr lang="en-IN">
                <a:latin typeface="Arial" pitchFamily="18"/>
                <a:ea typeface="Microsoft YaHei" pitchFamily="2"/>
                <a:cs typeface="Mangal" pitchFamily="2"/>
              </a:rPr>
              <a:t>CS Register</a:t>
            </a:r>
          </a:p>
        </p:txBody>
      </p:sp>
      <p:sp>
        <p:nvSpPr>
          <p:cNvPr id="18" name="Freeform 17"/>
          <p:cNvSpPr/>
          <p:nvPr/>
        </p:nvSpPr>
        <p:spPr>
          <a:xfrm>
            <a:off x="6448280" y="4464000"/>
            <a:ext cx="1631880" cy="432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dirty="0">
                <a:latin typeface="Arial" pitchFamily="18"/>
                <a:ea typeface="Microsoft YaHei" pitchFamily="2"/>
                <a:cs typeface="Mangal" pitchFamily="2"/>
              </a:rPr>
              <a:t>Address</a:t>
            </a:r>
          </a:p>
        </p:txBody>
      </p:sp>
      <p:sp>
        <p:nvSpPr>
          <p:cNvPr id="19" name="Freeform 18"/>
          <p:cNvSpPr/>
          <p:nvPr/>
        </p:nvSpPr>
        <p:spPr>
          <a:xfrm>
            <a:off x="4984161" y="4464000"/>
            <a:ext cx="503999" cy="360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9CCFF"/>
          </a:solidFill>
          <a:ln w="0">
            <a:solidFill>
              <a:srgbClr val="000000"/>
            </a:solidFill>
            <a:prstDash val="solid"/>
          </a:ln>
        </p:spPr>
        <p:txBody>
          <a:bodyPr vert="horz" wrap="none" lIns="90000" tIns="45000" rIns="90000" bIns="45000" anchor="ctr" anchorCtr="0" compatLnSpc="0"/>
          <a:lstStyle/>
          <a:p>
            <a:pPr hangingPunct="0"/>
            <a:endParaRPr lang="en-IN">
              <a:latin typeface="Arial" pitchFamily="18"/>
              <a:ea typeface="Microsoft YaHei" pitchFamily="2"/>
              <a:cs typeface="Mangal" pitchFamily="2"/>
            </a:endParaRPr>
          </a:p>
        </p:txBody>
      </p:sp>
      <p:sp>
        <p:nvSpPr>
          <p:cNvPr id="20" name="Straight Connector 19"/>
          <p:cNvSpPr/>
          <p:nvPr/>
        </p:nvSpPr>
        <p:spPr>
          <a:xfrm>
            <a:off x="5056160" y="4642200"/>
            <a:ext cx="432000" cy="0"/>
          </a:xfrm>
          <a:prstGeom prst="line">
            <a:avLst/>
          </a:prstGeom>
          <a:noFill/>
          <a:ln w="0">
            <a:solidFill>
              <a:srgbClr val="000000"/>
            </a:solidFill>
            <a:prstDash val="solid"/>
          </a:ln>
        </p:spPr>
        <p:txBody>
          <a:bodyPr vert="horz" wrap="none" lIns="90000" tIns="45000" rIns="90000" bIns="45000" anchor="ctr" anchorCtr="1" compatLnSpc="0"/>
          <a:lstStyle/>
          <a:p>
            <a:pPr hangingPunct="0"/>
            <a:endParaRPr lang="en-IN">
              <a:latin typeface="Arial" pitchFamily="18"/>
              <a:ea typeface="Microsoft YaHei" pitchFamily="2"/>
              <a:cs typeface="Mangal" pitchFamily="2"/>
            </a:endParaRPr>
          </a:p>
        </p:txBody>
      </p:sp>
      <p:sp>
        <p:nvSpPr>
          <p:cNvPr id="21" name="Straight Connector 20"/>
          <p:cNvSpPr/>
          <p:nvPr/>
        </p:nvSpPr>
        <p:spPr>
          <a:xfrm>
            <a:off x="5231120" y="4464000"/>
            <a:ext cx="0" cy="337680"/>
          </a:xfrm>
          <a:prstGeom prst="line">
            <a:avLst/>
          </a:prstGeom>
          <a:noFill/>
          <a:ln w="0">
            <a:solidFill>
              <a:srgbClr val="000000"/>
            </a:solidFill>
            <a:prstDash val="solid"/>
          </a:ln>
        </p:spPr>
        <p:txBody>
          <a:bodyPr vert="horz" wrap="none" lIns="90000" tIns="45000" rIns="90000" bIns="45000" anchor="ctr" anchorCtr="1" compatLnSpc="0"/>
          <a:lstStyle/>
          <a:p>
            <a:pPr hangingPunct="0"/>
            <a:endParaRPr lang="en-IN">
              <a:latin typeface="Arial" pitchFamily="18"/>
              <a:ea typeface="Microsoft YaHei" pitchFamily="2"/>
              <a:cs typeface="Mangal" pitchFamily="2"/>
            </a:endParaRPr>
          </a:p>
        </p:txBody>
      </p:sp>
      <p:sp>
        <p:nvSpPr>
          <p:cNvPr id="22" name="Straight Connector 21"/>
          <p:cNvSpPr/>
          <p:nvPr/>
        </p:nvSpPr>
        <p:spPr>
          <a:xfrm>
            <a:off x="4048160" y="4608000"/>
            <a:ext cx="936001" cy="0"/>
          </a:xfrm>
          <a:prstGeom prst="line">
            <a:avLst/>
          </a:prstGeom>
          <a:noFill/>
          <a:ln w="0">
            <a:solidFill>
              <a:srgbClr val="000000"/>
            </a:solidFill>
            <a:prstDash val="solid"/>
            <a:tailEnd type="arrow"/>
          </a:ln>
        </p:spPr>
        <p:txBody>
          <a:bodyPr vert="horz" wrap="none" lIns="90000" tIns="45000" rIns="90000" bIns="45000" anchor="ctr" anchorCtr="1" compatLnSpc="0"/>
          <a:lstStyle/>
          <a:p>
            <a:pPr hangingPunct="0"/>
            <a:endParaRPr lang="en-IN">
              <a:latin typeface="Arial" pitchFamily="18"/>
              <a:ea typeface="Microsoft YaHei" pitchFamily="2"/>
              <a:cs typeface="Mangal" pitchFamily="2"/>
            </a:endParaRPr>
          </a:p>
        </p:txBody>
      </p:sp>
      <p:sp>
        <p:nvSpPr>
          <p:cNvPr id="23" name="Straight Connector 22"/>
          <p:cNvSpPr/>
          <p:nvPr/>
        </p:nvSpPr>
        <p:spPr>
          <a:xfrm flipH="1">
            <a:off x="5488160" y="4680000"/>
            <a:ext cx="960120" cy="0"/>
          </a:xfrm>
          <a:prstGeom prst="line">
            <a:avLst/>
          </a:prstGeom>
          <a:noFill/>
          <a:ln w="0">
            <a:solidFill>
              <a:srgbClr val="000000"/>
            </a:solidFill>
            <a:prstDash val="solid"/>
            <a:tailEnd type="arrow"/>
          </a:ln>
        </p:spPr>
        <p:txBody>
          <a:bodyPr vert="horz" wrap="none" lIns="90000" tIns="45000" rIns="90000" bIns="45000" anchor="ctr" anchorCtr="1" compatLnSpc="0"/>
          <a:lstStyle/>
          <a:p>
            <a:pPr hangingPunct="0"/>
            <a:endParaRPr lang="en-IN">
              <a:latin typeface="Arial" pitchFamily="18"/>
              <a:ea typeface="Microsoft YaHei" pitchFamily="2"/>
              <a:cs typeface="Mangal" pitchFamily="2"/>
            </a:endParaRPr>
          </a:p>
        </p:txBody>
      </p:sp>
      <p:sp>
        <p:nvSpPr>
          <p:cNvPr id="24" name="Straight Connector 23"/>
          <p:cNvSpPr/>
          <p:nvPr/>
        </p:nvSpPr>
        <p:spPr>
          <a:xfrm>
            <a:off x="5231120" y="4801680"/>
            <a:ext cx="0" cy="540000"/>
          </a:xfrm>
          <a:prstGeom prst="line">
            <a:avLst/>
          </a:prstGeom>
          <a:noFill/>
          <a:ln w="0">
            <a:solidFill>
              <a:srgbClr val="000000"/>
            </a:solidFill>
            <a:prstDash val="solid"/>
            <a:tailEnd type="arrow"/>
          </a:ln>
        </p:spPr>
        <p:txBody>
          <a:bodyPr vert="horz" wrap="none" lIns="90000" tIns="45000" rIns="90000" bIns="45000" anchor="ctr" anchorCtr="1" compatLnSpc="0"/>
          <a:lstStyle/>
          <a:p>
            <a:pPr hangingPunct="0"/>
            <a:endParaRPr lang="en-IN">
              <a:latin typeface="Arial" pitchFamily="18"/>
              <a:ea typeface="Microsoft YaHei" pitchFamily="2"/>
              <a:cs typeface="Mangal" pitchFamily="2"/>
            </a:endParaRPr>
          </a:p>
        </p:txBody>
      </p:sp>
      <p:sp>
        <p:nvSpPr>
          <p:cNvPr id="25" name="TextBox 24"/>
          <p:cNvSpPr txBox="1"/>
          <p:nvPr/>
        </p:nvSpPr>
        <p:spPr>
          <a:xfrm>
            <a:off x="4826120" y="5917680"/>
            <a:ext cx="2639034" cy="444758"/>
          </a:xfrm>
          <a:prstGeom prst="rect">
            <a:avLst/>
          </a:prstGeom>
          <a:noFill/>
          <a:ln>
            <a:noFill/>
          </a:ln>
        </p:spPr>
        <p:txBody>
          <a:bodyPr vert="horz" wrap="none" lIns="90000" tIns="45000" rIns="90000" bIns="45000" anchorCtr="0" compatLnSpc="0">
            <a:spAutoFit/>
          </a:bodyPr>
          <a:lstStyle/>
          <a:p>
            <a:pPr hangingPunct="0"/>
            <a:r>
              <a:rPr lang="en-IN" sz="2400" b="1">
                <a:solidFill>
                  <a:srgbClr val="FF420E"/>
                </a:solidFill>
                <a:latin typeface="Arial" pitchFamily="18"/>
                <a:ea typeface="Microsoft YaHei" pitchFamily="2"/>
                <a:cs typeface="Mangal" pitchFamily="2"/>
              </a:rPr>
              <a:t>Conceptual View</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Segmentation in x86</a:t>
            </a:r>
          </a:p>
        </p:txBody>
      </p:sp>
      <p:sp>
        <p:nvSpPr>
          <p:cNvPr id="3" name="Text Placeholder 2"/>
          <p:cNvSpPr txBox="1">
            <a:spLocks noGrp="1"/>
          </p:cNvSpPr>
          <p:nvPr>
            <p:ph type="body" idx="4294967295"/>
          </p:nvPr>
        </p:nvSpPr>
        <p:spPr>
          <a:xfrm>
            <a:off x="2362200" y="3460750"/>
            <a:ext cx="7645400" cy="2482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x86 has 6 different segment registers</a:t>
            </a:r>
          </a:p>
          <a:p>
            <a:pPr lvl="1">
              <a:buSzPct val="100000"/>
              <a:buFont typeface="Symbol" panose="05050102010706020507" pitchFamily="18" charset="2"/>
              <a:buChar char="*"/>
            </a:pPr>
            <a:r>
              <a:rPr lang="en-US" dirty="0">
                <a:latin typeface="Calibri" panose="020F0502020204030204" pitchFamily="34" charset="0"/>
              </a:rPr>
              <a:t>Each register is 16 bits wide</a:t>
            </a:r>
          </a:p>
          <a:p>
            <a:pPr lvl="1">
              <a:buSzPct val="100000"/>
              <a:buFont typeface="Symbol" panose="05050102010706020507" pitchFamily="18" charset="2"/>
              <a:buChar char="*"/>
            </a:pPr>
            <a:r>
              <a:rPr lang="en-US" dirty="0">
                <a:latin typeface="Calibri" panose="020F0502020204030204" pitchFamily="34" charset="0"/>
              </a:rPr>
              <a:t>Code segment (</a:t>
            </a:r>
            <a:r>
              <a:rPr lang="en-US" dirty="0" err="1">
                <a:latin typeface="Calibri" panose="020F0502020204030204" pitchFamily="34" charset="0"/>
              </a:rPr>
              <a:t>cs</a:t>
            </a:r>
            <a:r>
              <a:rPr lang="en-US" dirty="0">
                <a:latin typeface="Calibri" panose="020F0502020204030204" pitchFamily="34" charset="0"/>
              </a:rPr>
              <a:t>), data segment (ds), stack segment (</a:t>
            </a:r>
            <a:r>
              <a:rPr lang="en-US" dirty="0" err="1">
                <a:latin typeface="Calibri" panose="020F0502020204030204" pitchFamily="34" charset="0"/>
              </a:rPr>
              <a:t>ss</a:t>
            </a:r>
            <a:r>
              <a:rPr lang="en-US" dirty="0">
                <a:latin typeface="Calibri" panose="020F0502020204030204" pitchFamily="34" charset="0"/>
              </a:rPr>
              <a:t>), extra segment (</a:t>
            </a:r>
            <a:r>
              <a:rPr lang="en-US" dirty="0" err="1">
                <a:latin typeface="Calibri" panose="020F0502020204030204" pitchFamily="34" charset="0"/>
              </a:rPr>
              <a:t>es</a:t>
            </a:r>
            <a:r>
              <a:rPr lang="en-US" dirty="0">
                <a:latin typeface="Calibri" panose="020F0502020204030204" pitchFamily="34" charset="0"/>
              </a:rPr>
              <a:t>), extra segment 1 (fs), extra segment 2 (</a:t>
            </a:r>
            <a:r>
              <a:rPr lang="en-US" dirty="0" err="1">
                <a:latin typeface="Calibri" panose="020F0502020204030204" pitchFamily="34" charset="0"/>
              </a:rPr>
              <a:t>gs</a:t>
            </a:r>
            <a:r>
              <a:rPr lang="en-US" dirty="0">
                <a:latin typeface="Calibri" panose="020F0502020204030204" pitchFamily="34" charset="0"/>
              </a:rPr>
              <a:t>)</a:t>
            </a:r>
          </a:p>
        </p:txBody>
      </p:sp>
      <p:grpSp>
        <p:nvGrpSpPr>
          <p:cNvPr id="3081" name="Group 3080"/>
          <p:cNvGrpSpPr/>
          <p:nvPr/>
        </p:nvGrpSpPr>
        <p:grpSpPr>
          <a:xfrm>
            <a:off x="4869021" y="1676401"/>
            <a:ext cx="1989138" cy="1404145"/>
            <a:chOff x="6205538" y="2024856"/>
            <a:chExt cx="1989138" cy="1404145"/>
          </a:xfrm>
        </p:grpSpPr>
        <p:sp>
          <p:nvSpPr>
            <p:cNvPr id="25" name="Rectangle 6"/>
            <p:cNvSpPr>
              <a:spLocks noChangeArrowheads="1"/>
            </p:cNvSpPr>
            <p:nvPr/>
          </p:nvSpPr>
          <p:spPr bwMode="auto">
            <a:xfrm>
              <a:off x="6421438" y="2452688"/>
              <a:ext cx="728663" cy="215900"/>
            </a:xfrm>
            <a:prstGeom prst="rect">
              <a:avLst/>
            </a:prstGeom>
            <a:solidFill>
              <a:srgbClr val="EE775F"/>
            </a:solidFill>
            <a:ln w="10"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7"/>
            <p:cNvSpPr>
              <a:spLocks noChangeArrowheads="1"/>
            </p:cNvSpPr>
            <p:nvPr/>
          </p:nvSpPr>
          <p:spPr bwMode="auto">
            <a:xfrm>
              <a:off x="6653213" y="2436813"/>
              <a:ext cx="15068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24282B"/>
                  </a:solidFill>
                  <a:latin typeface="Times New Roman" pitchFamily="18" charset="0"/>
                </a:rPr>
                <a:t>cs</a:t>
              </a:r>
              <a:endParaRPr lang="en-US">
                <a:latin typeface="Arial" pitchFamily="34" charset="0"/>
              </a:endParaRPr>
            </a:p>
          </p:txBody>
        </p:sp>
        <p:sp>
          <p:nvSpPr>
            <p:cNvPr id="27" name="Rectangle 8"/>
            <p:cNvSpPr>
              <a:spLocks noChangeArrowheads="1"/>
            </p:cNvSpPr>
            <p:nvPr/>
          </p:nvSpPr>
          <p:spPr bwMode="auto">
            <a:xfrm>
              <a:off x="6403975" y="2784475"/>
              <a:ext cx="730250" cy="214313"/>
            </a:xfrm>
            <a:prstGeom prst="rect">
              <a:avLst/>
            </a:prstGeom>
            <a:solidFill>
              <a:srgbClr val="EE775F"/>
            </a:solidFill>
            <a:ln w="10"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9"/>
            <p:cNvSpPr>
              <a:spLocks noChangeArrowheads="1"/>
            </p:cNvSpPr>
            <p:nvPr/>
          </p:nvSpPr>
          <p:spPr bwMode="auto">
            <a:xfrm>
              <a:off x="6653213" y="2767013"/>
              <a:ext cx="14106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24282B"/>
                  </a:solidFill>
                  <a:latin typeface="Times New Roman" pitchFamily="18" charset="0"/>
                </a:rPr>
                <a:t>ss</a:t>
              </a:r>
              <a:endParaRPr lang="en-US">
                <a:latin typeface="Arial" pitchFamily="34" charset="0"/>
              </a:endParaRPr>
            </a:p>
          </p:txBody>
        </p:sp>
        <p:sp>
          <p:nvSpPr>
            <p:cNvPr id="29" name="Rectangle 10"/>
            <p:cNvSpPr>
              <a:spLocks noChangeArrowheads="1"/>
            </p:cNvSpPr>
            <p:nvPr/>
          </p:nvSpPr>
          <p:spPr bwMode="auto">
            <a:xfrm>
              <a:off x="6421438" y="3098800"/>
              <a:ext cx="728663" cy="214313"/>
            </a:xfrm>
            <a:prstGeom prst="rect">
              <a:avLst/>
            </a:prstGeom>
            <a:solidFill>
              <a:srgbClr val="EE775F"/>
            </a:solidFill>
            <a:ln w="10"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11"/>
            <p:cNvSpPr>
              <a:spLocks noChangeArrowheads="1"/>
            </p:cNvSpPr>
            <p:nvPr/>
          </p:nvSpPr>
          <p:spPr bwMode="auto">
            <a:xfrm>
              <a:off x="7332663" y="2470150"/>
              <a:ext cx="730250" cy="214313"/>
            </a:xfrm>
            <a:prstGeom prst="rect">
              <a:avLst/>
            </a:prstGeom>
            <a:solidFill>
              <a:srgbClr val="EE775F"/>
            </a:solidFill>
            <a:ln w="10"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12"/>
            <p:cNvSpPr>
              <a:spLocks noChangeArrowheads="1"/>
            </p:cNvSpPr>
            <p:nvPr/>
          </p:nvSpPr>
          <p:spPr bwMode="auto">
            <a:xfrm>
              <a:off x="6635750" y="3098800"/>
              <a:ext cx="1603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24282B"/>
                  </a:solidFill>
                  <a:latin typeface="Times New Roman" pitchFamily="18" charset="0"/>
                </a:rPr>
                <a:t>ds</a:t>
              </a:r>
              <a:endParaRPr lang="en-US">
                <a:latin typeface="Arial" pitchFamily="34" charset="0"/>
              </a:endParaRPr>
            </a:p>
          </p:txBody>
        </p:sp>
        <p:sp>
          <p:nvSpPr>
            <p:cNvPr id="3072" name="Rectangle 13"/>
            <p:cNvSpPr>
              <a:spLocks noChangeArrowheads="1"/>
            </p:cNvSpPr>
            <p:nvPr/>
          </p:nvSpPr>
          <p:spPr bwMode="auto">
            <a:xfrm>
              <a:off x="7316788" y="2784475"/>
              <a:ext cx="728663" cy="214313"/>
            </a:xfrm>
            <a:prstGeom prst="rect">
              <a:avLst/>
            </a:prstGeom>
            <a:solidFill>
              <a:srgbClr val="EE775F"/>
            </a:solidFill>
            <a:ln w="10"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3" name="Rectangle 14"/>
            <p:cNvSpPr>
              <a:spLocks noChangeArrowheads="1"/>
            </p:cNvSpPr>
            <p:nvPr/>
          </p:nvSpPr>
          <p:spPr bwMode="auto">
            <a:xfrm>
              <a:off x="7548563" y="2419350"/>
              <a:ext cx="15068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24282B"/>
                  </a:solidFill>
                  <a:latin typeface="Times New Roman" pitchFamily="18" charset="0"/>
                </a:rPr>
                <a:t>es</a:t>
              </a:r>
              <a:endParaRPr lang="en-US">
                <a:latin typeface="Arial" pitchFamily="34" charset="0"/>
              </a:endParaRPr>
            </a:p>
          </p:txBody>
        </p:sp>
        <p:sp>
          <p:nvSpPr>
            <p:cNvPr id="3075" name="Rectangle 15"/>
            <p:cNvSpPr>
              <a:spLocks noChangeArrowheads="1"/>
            </p:cNvSpPr>
            <p:nvPr/>
          </p:nvSpPr>
          <p:spPr bwMode="auto">
            <a:xfrm>
              <a:off x="7332663" y="3098800"/>
              <a:ext cx="730250" cy="214313"/>
            </a:xfrm>
            <a:prstGeom prst="rect">
              <a:avLst/>
            </a:prstGeom>
            <a:solidFill>
              <a:srgbClr val="EE775F"/>
            </a:solidFill>
            <a:ln w="10"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6" name="Rectangle 16"/>
            <p:cNvSpPr>
              <a:spLocks noChangeArrowheads="1"/>
            </p:cNvSpPr>
            <p:nvPr/>
          </p:nvSpPr>
          <p:spPr bwMode="auto">
            <a:xfrm>
              <a:off x="7564438" y="3082925"/>
              <a:ext cx="1603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24282B"/>
                  </a:solidFill>
                  <a:latin typeface="Times New Roman" pitchFamily="18" charset="0"/>
                </a:rPr>
                <a:t>gs</a:t>
              </a:r>
              <a:endParaRPr lang="en-US">
                <a:latin typeface="Arial" pitchFamily="34" charset="0"/>
              </a:endParaRPr>
            </a:p>
          </p:txBody>
        </p:sp>
        <p:sp>
          <p:nvSpPr>
            <p:cNvPr id="3077" name="Rectangle 17"/>
            <p:cNvSpPr>
              <a:spLocks noChangeArrowheads="1"/>
            </p:cNvSpPr>
            <p:nvPr/>
          </p:nvSpPr>
          <p:spPr bwMode="auto">
            <a:xfrm>
              <a:off x="6205538" y="2354263"/>
              <a:ext cx="1989138" cy="1074738"/>
            </a:xfrm>
            <a:prstGeom prst="rect">
              <a:avLst/>
            </a:prstGeom>
            <a:noFill/>
            <a:ln w="12700" cap="flat">
              <a:solidFill>
                <a:srgbClr val="3C1D75"/>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8" name="Rectangle 18"/>
            <p:cNvSpPr>
              <a:spLocks noChangeArrowheads="1"/>
            </p:cNvSpPr>
            <p:nvPr/>
          </p:nvSpPr>
          <p:spPr bwMode="auto">
            <a:xfrm>
              <a:off x="7581900" y="2784475"/>
              <a:ext cx="1298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24282B"/>
                  </a:solidFill>
                  <a:latin typeface="Times New Roman" pitchFamily="18" charset="0"/>
                </a:rPr>
                <a:t>fs</a:t>
              </a:r>
              <a:endParaRPr lang="en-US">
                <a:latin typeface="Arial" pitchFamily="34" charset="0"/>
              </a:endParaRPr>
            </a:p>
          </p:txBody>
        </p:sp>
        <p:sp>
          <p:nvSpPr>
            <p:cNvPr id="3079" name="Freeform 19"/>
            <p:cNvSpPr>
              <a:spLocks/>
            </p:cNvSpPr>
            <p:nvPr/>
          </p:nvSpPr>
          <p:spPr bwMode="auto">
            <a:xfrm>
              <a:off x="6289358" y="2024856"/>
              <a:ext cx="1873250" cy="280988"/>
            </a:xfrm>
            <a:custGeom>
              <a:avLst/>
              <a:gdLst>
                <a:gd name="T0" fmla="*/ 8 w 106"/>
                <a:gd name="T1" fmla="*/ 0 h 17"/>
                <a:gd name="T2" fmla="*/ 97 w 106"/>
                <a:gd name="T3" fmla="*/ 0 h 17"/>
                <a:gd name="T4" fmla="*/ 106 w 106"/>
                <a:gd name="T5" fmla="*/ 8 h 17"/>
                <a:gd name="T6" fmla="*/ 97 w 106"/>
                <a:gd name="T7" fmla="*/ 17 h 17"/>
                <a:gd name="T8" fmla="*/ 8 w 106"/>
                <a:gd name="T9" fmla="*/ 17 h 17"/>
                <a:gd name="T10" fmla="*/ 0 w 106"/>
                <a:gd name="T11" fmla="*/ 8 h 17"/>
                <a:gd name="T12" fmla="*/ 8 w 106"/>
                <a:gd name="T13" fmla="*/ 0 h 17"/>
              </a:gdLst>
              <a:ahLst/>
              <a:cxnLst>
                <a:cxn ang="0">
                  <a:pos x="T0" y="T1"/>
                </a:cxn>
                <a:cxn ang="0">
                  <a:pos x="T2" y="T3"/>
                </a:cxn>
                <a:cxn ang="0">
                  <a:pos x="T4" y="T5"/>
                </a:cxn>
                <a:cxn ang="0">
                  <a:pos x="T6" y="T7"/>
                </a:cxn>
                <a:cxn ang="0">
                  <a:pos x="T8" y="T9"/>
                </a:cxn>
                <a:cxn ang="0">
                  <a:pos x="T10" y="T11"/>
                </a:cxn>
                <a:cxn ang="0">
                  <a:pos x="T12" y="T13"/>
                </a:cxn>
              </a:cxnLst>
              <a:rect l="0" t="0" r="r" b="b"/>
              <a:pathLst>
                <a:path w="106" h="17">
                  <a:moveTo>
                    <a:pt x="8" y="0"/>
                  </a:moveTo>
                  <a:lnTo>
                    <a:pt x="97" y="0"/>
                  </a:lnTo>
                  <a:cubicBezTo>
                    <a:pt x="102" y="0"/>
                    <a:pt x="106" y="3"/>
                    <a:pt x="106" y="8"/>
                  </a:cubicBezTo>
                  <a:cubicBezTo>
                    <a:pt x="106" y="13"/>
                    <a:pt x="102" y="17"/>
                    <a:pt x="97" y="17"/>
                  </a:cubicBezTo>
                  <a:lnTo>
                    <a:pt x="8" y="17"/>
                  </a:lnTo>
                  <a:cubicBezTo>
                    <a:pt x="4" y="17"/>
                    <a:pt x="0" y="13"/>
                    <a:pt x="0" y="8"/>
                  </a:cubicBezTo>
                  <a:cubicBezTo>
                    <a:pt x="0" y="3"/>
                    <a:pt x="4" y="0"/>
                    <a:pt x="8" y="0"/>
                  </a:cubicBezTo>
                  <a:close/>
                </a:path>
              </a:pathLst>
            </a:custGeom>
            <a:solidFill>
              <a:srgbClr val="F0D8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80" name="Rectangle 20"/>
            <p:cNvSpPr>
              <a:spLocks noChangeArrowheads="1"/>
            </p:cNvSpPr>
            <p:nvPr/>
          </p:nvSpPr>
          <p:spPr bwMode="auto">
            <a:xfrm>
              <a:off x="6334125" y="2057400"/>
              <a:ext cx="17113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24282B"/>
                  </a:solidFill>
                  <a:latin typeface="Times New Roman" pitchFamily="18" charset="0"/>
                </a:rPr>
                <a:t>16 bit segment registers</a:t>
              </a:r>
              <a:endParaRPr lang="en-US" sz="1600" dirty="0">
                <a:latin typeface="Arial" pitchFamily="34"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52600" y="228601"/>
            <a:ext cx="89154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200" dirty="0" err="1">
                <a:solidFill>
                  <a:schemeClr val="tx1"/>
                </a:solidFill>
              </a:rPr>
              <a:t>Segmented</a:t>
            </a:r>
            <a:r>
              <a:rPr lang="fr-FR" sz="4200" dirty="0">
                <a:solidFill>
                  <a:schemeClr val="tx1"/>
                </a:solidFill>
              </a:rPr>
              <a:t> vs </a:t>
            </a:r>
            <a:r>
              <a:rPr lang="fr-FR" sz="4200" dirty="0" err="1">
                <a:solidFill>
                  <a:schemeClr val="tx1"/>
                </a:solidFill>
              </a:rPr>
              <a:t>Linear</a:t>
            </a:r>
            <a:r>
              <a:rPr lang="fr-FR" sz="4200" dirty="0">
                <a:solidFill>
                  <a:schemeClr val="tx1"/>
                </a:solidFill>
              </a:rPr>
              <a:t> Memory Model</a:t>
            </a:r>
          </a:p>
        </p:txBody>
      </p:sp>
      <p:sp>
        <p:nvSpPr>
          <p:cNvPr id="3" name="Text Placeholder 2"/>
          <p:cNvSpPr txBox="1">
            <a:spLocks noGrp="1"/>
          </p:cNvSpPr>
          <p:nvPr>
            <p:ph type="body" idx="4294967295"/>
          </p:nvPr>
        </p:nvSpPr>
        <p:spPr>
          <a:xfrm>
            <a:off x="2286000" y="1676400"/>
            <a:ext cx="7645400" cy="50292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000" dirty="0">
                <a:latin typeface="Calibri" panose="020F0502020204030204" pitchFamily="34" charset="0"/>
              </a:rPr>
              <a:t>In a </a:t>
            </a:r>
            <a:r>
              <a:rPr lang="en-US" sz="2000" dirty="0">
                <a:solidFill>
                  <a:srgbClr val="FF3333"/>
                </a:solidFill>
                <a:latin typeface="Calibri" panose="020F0502020204030204" pitchFamily="34" charset="0"/>
              </a:rPr>
              <a:t>linear memory model</a:t>
            </a:r>
            <a:r>
              <a:rPr lang="en-US" sz="2000" dirty="0">
                <a:latin typeface="Calibri" panose="020F0502020204030204" pitchFamily="34" charset="0"/>
              </a:rPr>
              <a:t> (e.g. </a:t>
            </a:r>
            <a:r>
              <a:rPr lang="en-US" sz="2000" dirty="0" err="1">
                <a:latin typeface="Calibri" panose="020F0502020204030204" pitchFamily="34" charset="0"/>
              </a:rPr>
              <a:t>SimpleRisc</a:t>
            </a:r>
            <a:r>
              <a:rPr lang="en-US" sz="2000" dirty="0">
                <a:latin typeface="Calibri" panose="020F0502020204030204" pitchFamily="34" charset="0"/>
              </a:rPr>
              <a:t>, ARM) the address specified in the instruction is sent to the memory system</a:t>
            </a:r>
          </a:p>
          <a:p>
            <a:pPr lvl="1">
              <a:buSzPct val="100000"/>
              <a:buFont typeface="Symbol" panose="05050102010706020507" pitchFamily="18" charset="2"/>
              <a:buChar char="*"/>
            </a:pPr>
            <a:r>
              <a:rPr lang="en-US" sz="1400" dirty="0">
                <a:latin typeface="Calibri" panose="020F0502020204030204" pitchFamily="34" charset="0"/>
              </a:rPr>
              <a:t>There are </a:t>
            </a:r>
            <a:r>
              <a:rPr lang="en-US" sz="1400" b="1" dirty="0">
                <a:solidFill>
                  <a:srgbClr val="FF0000"/>
                </a:solidFill>
                <a:latin typeface="Calibri" panose="020F0502020204030204" pitchFamily="34" charset="0"/>
              </a:rPr>
              <a:t>no</a:t>
            </a:r>
            <a:r>
              <a:rPr lang="en-US" sz="1400" dirty="0">
                <a:latin typeface="Calibri" panose="020F0502020204030204" pitchFamily="34" charset="0"/>
              </a:rPr>
              <a:t> segment registers</a:t>
            </a:r>
          </a:p>
          <a:p>
            <a:pPr lvl="0">
              <a:buSzPct val="100000"/>
              <a:buFont typeface="Symbol" panose="05050102010706020507" pitchFamily="18" charset="2"/>
              <a:buChar char="*"/>
            </a:pPr>
            <a:r>
              <a:rPr lang="en-US" sz="2000" dirty="0">
                <a:latin typeface="Calibri" panose="020F0502020204030204" pitchFamily="34" charset="0"/>
              </a:rPr>
              <a:t>What are the advantages of a </a:t>
            </a:r>
            <a:r>
              <a:rPr lang="en-US" sz="2000" dirty="0">
                <a:solidFill>
                  <a:srgbClr val="2323DC"/>
                </a:solidFill>
                <a:latin typeface="Calibri" panose="020F0502020204030204" pitchFamily="34" charset="0"/>
              </a:rPr>
              <a:t>segmented memory model</a:t>
            </a:r>
            <a:r>
              <a:rPr lang="en-US" sz="2000" dirty="0">
                <a:latin typeface="Calibri" panose="020F0502020204030204" pitchFamily="34" charset="0"/>
              </a:rPr>
              <a:t>?</a:t>
            </a:r>
          </a:p>
          <a:p>
            <a:pPr lvl="1">
              <a:buSzPct val="100000"/>
              <a:buFont typeface="Symbol" panose="05050102010706020507" pitchFamily="18" charset="2"/>
              <a:buChar char="*"/>
            </a:pPr>
            <a:r>
              <a:rPr lang="en-US" sz="2000" dirty="0">
                <a:latin typeface="Calibri" panose="020F0502020204030204" pitchFamily="34" charset="0"/>
              </a:rPr>
              <a:t>The </a:t>
            </a:r>
            <a:r>
              <a:rPr lang="en-US" sz="2000" dirty="0">
                <a:solidFill>
                  <a:srgbClr val="DC2300"/>
                </a:solidFill>
                <a:latin typeface="Calibri" panose="020F0502020204030204" pitchFamily="34" charset="0"/>
              </a:rPr>
              <a:t>contents</a:t>
            </a:r>
            <a:r>
              <a:rPr lang="en-US" sz="2000" dirty="0">
                <a:latin typeface="Calibri" panose="020F0502020204030204" pitchFamily="34" charset="0"/>
              </a:rPr>
              <a:t> of the segment registers can be changed by the </a:t>
            </a:r>
            <a:r>
              <a:rPr lang="en-US" sz="2000" dirty="0">
                <a:solidFill>
                  <a:srgbClr val="2323DC"/>
                </a:solidFill>
                <a:latin typeface="Calibri" panose="020F0502020204030204" pitchFamily="34" charset="0"/>
              </a:rPr>
              <a:t>operating system</a:t>
            </a:r>
            <a:r>
              <a:rPr lang="en-US" sz="2000" dirty="0">
                <a:latin typeface="Calibri" panose="020F0502020204030204" pitchFamily="34" charset="0"/>
              </a:rPr>
              <a:t> at runtime.</a:t>
            </a:r>
          </a:p>
          <a:p>
            <a:pPr lvl="1">
              <a:buSzPct val="100000"/>
              <a:buFont typeface="Symbol" panose="05050102010706020507" pitchFamily="18" charset="2"/>
              <a:buChar char="*"/>
            </a:pPr>
            <a:r>
              <a:rPr lang="en-US" sz="2000" dirty="0">
                <a:latin typeface="Calibri" panose="020F0502020204030204" pitchFamily="34" charset="0"/>
              </a:rPr>
              <a:t>Can map the</a:t>
            </a:r>
            <a:r>
              <a:rPr lang="en-US" sz="2000" dirty="0">
                <a:solidFill>
                  <a:srgbClr val="2323DC"/>
                </a:solidFill>
                <a:latin typeface="Calibri" panose="020F0502020204030204" pitchFamily="34" charset="0"/>
              </a:rPr>
              <a:t> text section(code)</a:t>
            </a:r>
            <a:r>
              <a:rPr lang="en-US" sz="2000" dirty="0">
                <a:latin typeface="Calibri" panose="020F0502020204030204" pitchFamily="34" charset="0"/>
              </a:rPr>
              <a:t> to another part of memory, or in principle to other devices also (discussed in </a:t>
            </a:r>
            <a:r>
              <a:rPr lang="en-US" sz="2000" u="sng" dirty="0">
                <a:latin typeface="Calibri" panose="020F0502020204030204" pitchFamily="34" charset="0"/>
              </a:rPr>
              <a:t>Chapter 10</a:t>
            </a:r>
            <a:r>
              <a:rPr lang="en-US" sz="2000" dirty="0">
                <a:latin typeface="Calibri" panose="020F0502020204030204" pitchFamily="34" charset="0"/>
              </a:rPr>
              <a:t>)</a:t>
            </a:r>
          </a:p>
          <a:p>
            <a:pPr lvl="1">
              <a:buSzPct val="100000"/>
              <a:buFont typeface="Symbol" panose="05050102010706020507" pitchFamily="18" charset="2"/>
              <a:buChar char="*"/>
            </a:pPr>
            <a:r>
              <a:rPr lang="en-US" sz="2000" dirty="0">
                <a:solidFill>
                  <a:srgbClr val="2323DC"/>
                </a:solidFill>
                <a:latin typeface="Calibri" panose="020F0502020204030204" pitchFamily="34" charset="0"/>
              </a:rPr>
              <a:t>Stores</a:t>
            </a:r>
            <a:r>
              <a:rPr lang="en-US" sz="2000" dirty="0">
                <a:latin typeface="Calibri" panose="020F0502020204030204" pitchFamily="34" charset="0"/>
              </a:rPr>
              <a:t> cannot modify the instructions in the text section. </a:t>
            </a:r>
            <a:r>
              <a:rPr lang="en-US" sz="2000" dirty="0">
                <a:solidFill>
                  <a:srgbClr val="FF3333"/>
                </a:solidFill>
                <a:latin typeface="Calibri" panose="020F0502020204030204" pitchFamily="34" charset="0"/>
              </a:rPr>
              <a:t>REASON </a:t>
            </a:r>
            <a:r>
              <a:rPr lang="en-US" sz="2000" dirty="0">
                <a:latin typeface="Calibri" panose="020F0502020204030204" pitchFamily="34" charset="0"/>
              </a:rPr>
              <a:t>: Stores use the </a:t>
            </a:r>
            <a:r>
              <a:rPr lang="en-US" sz="2000" dirty="0">
                <a:solidFill>
                  <a:srgbClr val="00AE00"/>
                </a:solidFill>
                <a:latin typeface="Calibri" panose="020F0502020204030204" pitchFamily="34" charset="0"/>
              </a:rPr>
              <a:t>data segment</a:t>
            </a:r>
            <a:r>
              <a:rPr lang="en-US" sz="2000" dirty="0">
                <a:latin typeface="Calibri" panose="020F0502020204030204" pitchFamily="34" charset="0"/>
              </a:rPr>
              <a:t>, and instructions use the </a:t>
            </a:r>
            <a:r>
              <a:rPr lang="en-US" sz="2000" dirty="0">
                <a:solidFill>
                  <a:srgbClr val="DC2300"/>
                </a:solidFill>
                <a:latin typeface="Calibri" panose="020F0502020204030204" pitchFamily="34" charset="0"/>
              </a:rPr>
              <a:t>code segment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How </a:t>
            </a:r>
            <a:r>
              <a:rPr lang="fr-FR" dirty="0" err="1">
                <a:solidFill>
                  <a:schemeClr val="tx1"/>
                </a:solidFill>
              </a:rPr>
              <a:t>does</a:t>
            </a:r>
            <a:r>
              <a:rPr lang="fr-FR" dirty="0">
                <a:solidFill>
                  <a:schemeClr val="tx1"/>
                </a:solidFill>
              </a:rPr>
              <a:t> Segmentation </a:t>
            </a:r>
            <a:r>
              <a:rPr lang="fr-FR" dirty="0" err="1">
                <a:solidFill>
                  <a:schemeClr val="tx1"/>
                </a:solidFill>
              </a:rPr>
              <a:t>Work</a:t>
            </a:r>
            <a:endParaRPr lang="fr-FR" dirty="0">
              <a:solidFill>
                <a:schemeClr val="tx1"/>
              </a:solidFill>
            </a:endParaRPr>
          </a:p>
        </p:txBody>
      </p:sp>
      <p:sp>
        <p:nvSpPr>
          <p:cNvPr id="3" name="Text Placeholder 2"/>
          <p:cNvSpPr txBox="1">
            <a:spLocks noGrp="1"/>
          </p:cNvSpPr>
          <p:nvPr>
            <p:ph type="body" idx="4294967295"/>
          </p:nvPr>
        </p:nvSpPr>
        <p:spPr>
          <a:xfrm>
            <a:off x="2438400" y="1600200"/>
            <a:ext cx="7721600" cy="45783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400" dirty="0">
                <a:latin typeface="Calibri" panose="020F0502020204030204" pitchFamily="34" charset="0"/>
              </a:rPr>
              <a:t>The </a:t>
            </a:r>
            <a:r>
              <a:rPr lang="en-US" sz="2400" dirty="0">
                <a:solidFill>
                  <a:srgbClr val="2323DC"/>
                </a:solidFill>
                <a:latin typeface="Calibri" panose="020F0502020204030204" pitchFamily="34" charset="0"/>
              </a:rPr>
              <a:t>segment registers </a:t>
            </a:r>
            <a:r>
              <a:rPr lang="en-US" sz="2400" dirty="0">
                <a:latin typeface="Calibri" panose="020F0502020204030204" pitchFamily="34" charset="0"/>
              </a:rPr>
              <a:t>nowadays contain an offset into a segment descriptor table</a:t>
            </a:r>
          </a:p>
          <a:p>
            <a:pPr lvl="1">
              <a:buSzPct val="100000"/>
              <a:buFont typeface="Symbol" panose="05050102010706020507" pitchFamily="18" charset="2"/>
              <a:buChar char="*"/>
            </a:pPr>
            <a:r>
              <a:rPr lang="en-US" dirty="0">
                <a:latin typeface="Calibri" panose="020F0502020204030204" pitchFamily="34" charset="0"/>
              </a:rPr>
              <a:t>Because, 16 bits are not sufficient to store a memory address</a:t>
            </a:r>
          </a:p>
          <a:p>
            <a:pPr lvl="0">
              <a:buSzPct val="100000"/>
              <a:buFont typeface="Symbol" panose="05050102010706020507" pitchFamily="18" charset="2"/>
              <a:buChar char="*"/>
            </a:pPr>
            <a:r>
              <a:rPr lang="en-US" sz="2400" dirty="0">
                <a:latin typeface="Calibri" panose="020F0502020204030204" pitchFamily="34" charset="0"/>
              </a:rPr>
              <a:t>Modern x86 processors have two kinds of </a:t>
            </a:r>
            <a:r>
              <a:rPr lang="en-US" sz="2400" dirty="0">
                <a:solidFill>
                  <a:srgbClr val="2323DC"/>
                </a:solidFill>
                <a:latin typeface="Calibri" panose="020F0502020204030204" pitchFamily="34" charset="0"/>
              </a:rPr>
              <a:t>segment descriptor tables</a:t>
            </a:r>
          </a:p>
          <a:p>
            <a:pPr lvl="1">
              <a:buSzPct val="100000"/>
              <a:buFont typeface="Symbol" panose="05050102010706020507" pitchFamily="18" charset="2"/>
              <a:buChar char="*"/>
            </a:pPr>
            <a:r>
              <a:rPr lang="en-US" sz="2000" b="1" dirty="0">
                <a:solidFill>
                  <a:srgbClr val="DC2300"/>
                </a:solidFill>
                <a:latin typeface="Calibri" panose="020F0502020204030204" pitchFamily="34" charset="0"/>
              </a:rPr>
              <a:t>LDT</a:t>
            </a:r>
            <a:r>
              <a:rPr lang="en-US" sz="2000" dirty="0">
                <a:latin typeface="Calibri" panose="020F0502020204030204" pitchFamily="34" charset="0"/>
              </a:rPr>
              <a:t> (Local Descriptor Table), 1 per process, typically not used nowadays</a:t>
            </a:r>
          </a:p>
          <a:p>
            <a:pPr lvl="1">
              <a:buSzPct val="100000"/>
              <a:buFont typeface="Symbol" panose="05050102010706020507" pitchFamily="18" charset="2"/>
              <a:buChar char="*"/>
            </a:pPr>
            <a:r>
              <a:rPr lang="en-US" sz="2000" b="1" dirty="0">
                <a:solidFill>
                  <a:srgbClr val="DC2300"/>
                </a:solidFill>
                <a:latin typeface="Calibri" panose="020F0502020204030204" pitchFamily="34" charset="0"/>
              </a:rPr>
              <a:t>GDT</a:t>
            </a:r>
            <a:r>
              <a:rPr lang="en-US" sz="2000" dirty="0">
                <a:latin typeface="Calibri" panose="020F0502020204030204" pitchFamily="34" charset="0"/>
              </a:rPr>
              <a:t> (Global Descriptor Table), contains 8191 entries</a:t>
            </a:r>
          </a:p>
          <a:p>
            <a:pPr lvl="1">
              <a:buSzPct val="100000"/>
              <a:buFont typeface="Symbol" panose="05050102010706020507" pitchFamily="18" charset="2"/>
              <a:buChar char="*"/>
            </a:pPr>
            <a:r>
              <a:rPr lang="en-US" sz="2000" dirty="0">
                <a:latin typeface="Calibri" panose="020F0502020204030204" pitchFamily="34" charset="0"/>
              </a:rPr>
              <a:t>Each </a:t>
            </a:r>
            <a:r>
              <a:rPr lang="en-US" sz="2000" dirty="0">
                <a:solidFill>
                  <a:srgbClr val="2300DC"/>
                </a:solidFill>
                <a:latin typeface="Calibri" panose="020F0502020204030204" pitchFamily="34" charset="0"/>
              </a:rPr>
              <a:t>entry</a:t>
            </a:r>
            <a:r>
              <a:rPr lang="en-US" sz="2000" dirty="0">
                <a:latin typeface="Calibri" panose="020F0502020204030204" pitchFamily="34" charset="0"/>
              </a:rPr>
              <a:t> in these </a:t>
            </a:r>
            <a:r>
              <a:rPr lang="en-US" sz="2000" b="1" dirty="0">
                <a:solidFill>
                  <a:srgbClr val="004A4A"/>
                </a:solidFill>
                <a:latin typeface="Calibri" panose="020F0502020204030204" pitchFamily="34" charset="0"/>
              </a:rPr>
              <a:t>tables</a:t>
            </a:r>
            <a:r>
              <a:rPr lang="en-US" sz="2000" dirty="0">
                <a:latin typeface="Calibri" panose="020F0502020204030204" pitchFamily="34" charset="0"/>
              </a:rPr>
              <a:t> contains the starting address of the segment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Segment </a:t>
            </a:r>
            <a:r>
              <a:rPr lang="fr-FR" dirty="0" err="1">
                <a:solidFill>
                  <a:schemeClr val="tx1"/>
                </a:solidFill>
              </a:rPr>
              <a:t>Descriptor</a:t>
            </a:r>
            <a:r>
              <a:rPr lang="fr-FR" dirty="0">
                <a:solidFill>
                  <a:schemeClr val="tx1"/>
                </a:solidFill>
              </a:rPr>
              <a:t> Cache</a:t>
            </a:r>
          </a:p>
        </p:txBody>
      </p:sp>
      <p:sp>
        <p:nvSpPr>
          <p:cNvPr id="3" name="Text Placeholder 2"/>
          <p:cNvSpPr txBox="1">
            <a:spLocks noGrp="1"/>
          </p:cNvSpPr>
          <p:nvPr>
            <p:ph type="body" idx="4294967295"/>
          </p:nvPr>
        </p:nvSpPr>
        <p:spPr>
          <a:xfrm>
            <a:off x="2362200" y="1600200"/>
            <a:ext cx="7416800" cy="38862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1">
              <a:buSzPct val="100000"/>
              <a:buFont typeface="Symbol" panose="05050102010706020507" pitchFamily="18" charset="2"/>
              <a:buChar char="*"/>
            </a:pPr>
            <a:endParaRPr lang="en-US" dirty="0">
              <a:latin typeface="Calibri" panose="020F0502020204030204" pitchFamily="34" charset="0"/>
            </a:endParaRPr>
          </a:p>
          <a:p>
            <a:pPr lvl="0">
              <a:buSzPct val="100000"/>
              <a:buFont typeface="Symbol" panose="05050102010706020507" pitchFamily="18" charset="2"/>
              <a:buChar char="*"/>
            </a:pPr>
            <a:r>
              <a:rPr lang="en-US" sz="2400" dirty="0">
                <a:latin typeface="Calibri" panose="020F0502020204030204" pitchFamily="34" charset="0"/>
              </a:rPr>
              <a:t>Every memory access needs to access the GDT or LDT :  </a:t>
            </a:r>
            <a:r>
              <a:rPr lang="en-US" sz="2400" dirty="0">
                <a:solidFill>
                  <a:srgbClr val="FF3333"/>
                </a:solidFill>
                <a:latin typeface="Calibri" panose="020F0502020204030204" pitchFamily="34" charset="0"/>
              </a:rPr>
              <a:t>VERY SLOW</a:t>
            </a:r>
          </a:p>
          <a:p>
            <a:pPr lvl="0">
              <a:buSzPct val="100000"/>
              <a:buFont typeface="Symbol" panose="05050102010706020507" pitchFamily="18" charset="2"/>
              <a:buChar char="*"/>
            </a:pPr>
            <a:r>
              <a:rPr lang="en-US" sz="2400" dirty="0">
                <a:latin typeface="Calibri" panose="020F0502020204030204" pitchFamily="34" charset="0"/>
              </a:rPr>
              <a:t>Use a </a:t>
            </a:r>
            <a:r>
              <a:rPr lang="en-US" sz="2400" dirty="0">
                <a:solidFill>
                  <a:srgbClr val="2300DC"/>
                </a:solidFill>
                <a:latin typeface="Calibri" panose="020F0502020204030204" pitchFamily="34" charset="0"/>
              </a:rPr>
              <a:t>segment descriptor cache (SDC)</a:t>
            </a:r>
            <a:r>
              <a:rPr lang="en-US" sz="2400" dirty="0">
                <a:latin typeface="Calibri" panose="020F0502020204030204" pitchFamily="34" charset="0"/>
              </a:rPr>
              <a:t> at each processor that stores a copy of the relevant entries in the GDT</a:t>
            </a:r>
          </a:p>
          <a:p>
            <a:pPr lvl="1">
              <a:buSzPct val="100000"/>
              <a:buFont typeface="Symbol" panose="05050102010706020507" pitchFamily="18" charset="2"/>
              <a:buChar char="*"/>
            </a:pPr>
            <a:r>
              <a:rPr lang="en-US" dirty="0">
                <a:latin typeface="Calibri" panose="020F0502020204030204" pitchFamily="34" charset="0"/>
              </a:rPr>
              <a:t>Lookup the </a:t>
            </a:r>
            <a:r>
              <a:rPr lang="en-US" dirty="0">
                <a:solidFill>
                  <a:srgbClr val="2300DC"/>
                </a:solidFill>
                <a:latin typeface="Calibri" panose="020F0502020204030204" pitchFamily="34" charset="0"/>
              </a:rPr>
              <a:t>SDC</a:t>
            </a:r>
            <a:r>
              <a:rPr lang="en-US" dirty="0">
                <a:latin typeface="Calibri" panose="020F0502020204030204" pitchFamily="34" charset="0"/>
              </a:rPr>
              <a:t> first</a:t>
            </a:r>
          </a:p>
          <a:p>
            <a:pPr lvl="1">
              <a:buSzPct val="100000"/>
              <a:buFont typeface="Symbol" panose="05050102010706020507" pitchFamily="18" charset="2"/>
              <a:buChar char="*"/>
            </a:pPr>
            <a:r>
              <a:rPr lang="en-US" dirty="0">
                <a:latin typeface="Calibri" panose="020F0502020204030204" pitchFamily="34" charset="0"/>
              </a:rPr>
              <a:t>If an </a:t>
            </a:r>
            <a:r>
              <a:rPr lang="en-US" dirty="0">
                <a:solidFill>
                  <a:srgbClr val="0000FF"/>
                </a:solidFill>
                <a:latin typeface="Calibri" panose="020F0502020204030204" pitchFamily="34" charset="0"/>
              </a:rPr>
              <a:t>entry</a:t>
            </a:r>
            <a:r>
              <a:rPr lang="en-US" dirty="0">
                <a:latin typeface="Calibri" panose="020F0502020204030204" pitchFamily="34" charset="0"/>
              </a:rPr>
              <a:t> is not there, send a </a:t>
            </a:r>
            <a:r>
              <a:rPr lang="en-US" dirty="0">
                <a:solidFill>
                  <a:srgbClr val="DC2300"/>
                </a:solidFill>
                <a:latin typeface="Calibri" panose="020F0502020204030204" pitchFamily="34" charset="0"/>
              </a:rPr>
              <a:t>request</a:t>
            </a:r>
            <a:r>
              <a:rPr lang="en-US" dirty="0">
                <a:latin typeface="Calibri" panose="020F0502020204030204" pitchFamily="34" charset="0"/>
              </a:rPr>
              <a:t> to the </a:t>
            </a:r>
            <a:r>
              <a:rPr lang="en-US" dirty="0">
                <a:solidFill>
                  <a:srgbClr val="DC2300"/>
                </a:solidFill>
                <a:latin typeface="Calibri" panose="020F0502020204030204" pitchFamily="34" charset="0"/>
              </a:rPr>
              <a:t>GDT</a:t>
            </a:r>
          </a:p>
          <a:p>
            <a:pPr lvl="1">
              <a:buSzPct val="100000"/>
              <a:buFont typeface="Symbol" panose="05050102010706020507" pitchFamily="18" charset="2"/>
              <a:buChar char="*"/>
            </a:pPr>
            <a:r>
              <a:rPr lang="en-US" dirty="0">
                <a:solidFill>
                  <a:srgbClr val="2300DC"/>
                </a:solidFill>
                <a:latin typeface="Calibri" panose="020F0502020204030204" pitchFamily="34" charset="0"/>
              </a:rPr>
              <a:t>Quick</a:t>
            </a:r>
            <a:r>
              <a:rPr lang="en-US" dirty="0">
                <a:latin typeface="Calibri" panose="020F0502020204030204" pitchFamily="34" charset="0"/>
              </a:rPr>
              <a:t>, </a:t>
            </a:r>
            <a:r>
              <a:rPr lang="en-US" dirty="0">
                <a:solidFill>
                  <a:srgbClr val="DC2300"/>
                </a:solidFill>
                <a:latin typeface="Calibri" panose="020F0502020204030204" pitchFamily="34" charset="0"/>
              </a:rPr>
              <a:t>fast</a:t>
            </a:r>
            <a:r>
              <a:rPr lang="en-US" dirty="0">
                <a:latin typeface="Calibri" panose="020F0502020204030204" pitchFamily="34" charset="0"/>
              </a:rPr>
              <a:t>, and </a:t>
            </a:r>
            <a:r>
              <a:rPr lang="en-US" dirty="0">
                <a:solidFill>
                  <a:srgbClr val="33CC66"/>
                </a:solidFill>
                <a:latin typeface="Calibri" panose="020F0502020204030204" pitchFamily="34" charset="0"/>
              </a:rPr>
              <a:t>efficient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Memory </a:t>
            </a:r>
            <a:r>
              <a:rPr lang="fr-FR" dirty="0" err="1">
                <a:solidFill>
                  <a:schemeClr val="tx1"/>
                </a:solidFill>
              </a:rPr>
              <a:t>Addressing</a:t>
            </a:r>
            <a:r>
              <a:rPr lang="fr-FR" dirty="0">
                <a:solidFill>
                  <a:schemeClr val="tx1"/>
                </a:solidFill>
              </a:rPr>
              <a:t> Mode</a:t>
            </a:r>
          </a:p>
        </p:txBody>
      </p:sp>
      <p:sp>
        <p:nvSpPr>
          <p:cNvPr id="3" name="Text Placeholder 2"/>
          <p:cNvSpPr txBox="1">
            <a:spLocks noGrp="1"/>
          </p:cNvSpPr>
          <p:nvPr>
            <p:ph type="body" idx="4294967295"/>
          </p:nvPr>
        </p:nvSpPr>
        <p:spPr>
          <a:xfrm>
            <a:off x="2667000" y="4953000"/>
            <a:ext cx="7848600" cy="12001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200" dirty="0">
                <a:latin typeface="Calibri" panose="020F0502020204030204" pitchFamily="34" charset="0"/>
              </a:rPr>
              <a:t>x86 supports a </a:t>
            </a:r>
            <a:r>
              <a:rPr lang="en-US" sz="2200" dirty="0">
                <a:solidFill>
                  <a:srgbClr val="00AE00"/>
                </a:solidFill>
                <a:latin typeface="Calibri" panose="020F0502020204030204" pitchFamily="34" charset="0"/>
              </a:rPr>
              <a:t>base</a:t>
            </a:r>
            <a:r>
              <a:rPr lang="en-US" sz="2200" dirty="0">
                <a:latin typeface="Calibri" panose="020F0502020204030204" pitchFamily="34" charset="0"/>
              </a:rPr>
              <a:t>, a </a:t>
            </a:r>
            <a:r>
              <a:rPr lang="en-US" sz="2200" dirty="0">
                <a:solidFill>
                  <a:srgbClr val="2300DC"/>
                </a:solidFill>
                <a:latin typeface="Calibri" panose="020F0502020204030204" pitchFamily="34" charset="0"/>
              </a:rPr>
              <a:t>scaled index</a:t>
            </a:r>
            <a:r>
              <a:rPr lang="en-US" sz="2200" dirty="0">
                <a:latin typeface="Calibri" panose="020F0502020204030204" pitchFamily="34" charset="0"/>
              </a:rPr>
              <a:t> and an </a:t>
            </a:r>
            <a:r>
              <a:rPr lang="en-US" sz="2200" dirty="0">
                <a:solidFill>
                  <a:schemeClr val="accent6">
                    <a:lumMod val="75000"/>
                  </a:schemeClr>
                </a:solidFill>
                <a:latin typeface="Calibri" panose="020F0502020204030204" pitchFamily="34" charset="0"/>
              </a:rPr>
              <a:t>offset</a:t>
            </a:r>
            <a:r>
              <a:rPr lang="en-US" sz="2200" dirty="0">
                <a:latin typeface="Calibri" panose="020F0502020204030204" pitchFamily="34" charset="0"/>
              </a:rPr>
              <a:t> (known as the </a:t>
            </a:r>
            <a:r>
              <a:rPr lang="en-US" sz="2200" dirty="0">
                <a:solidFill>
                  <a:srgbClr val="FF3333"/>
                </a:solidFill>
                <a:latin typeface="Calibri" panose="020F0502020204030204" pitchFamily="34" charset="0"/>
              </a:rPr>
              <a:t>displacement</a:t>
            </a:r>
            <a:r>
              <a:rPr lang="en-US" sz="2200" dirty="0">
                <a:latin typeface="Calibri" panose="020F0502020204030204" pitchFamily="34" charset="0"/>
              </a:rPr>
              <a:t>)</a:t>
            </a:r>
          </a:p>
          <a:p>
            <a:pPr lvl="0">
              <a:buSzPct val="100000"/>
              <a:buFont typeface="Symbol" panose="05050102010706020507" pitchFamily="18" charset="2"/>
              <a:buChar char="*"/>
            </a:pPr>
            <a:r>
              <a:rPr lang="en-US" sz="2200" dirty="0">
                <a:latin typeface="Calibri" panose="020F0502020204030204" pitchFamily="34" charset="0"/>
              </a:rPr>
              <a:t>Each of the fields is optional</a:t>
            </a:r>
          </a:p>
        </p:txBody>
      </p:sp>
      <mc:AlternateContent xmlns:mc="http://schemas.openxmlformats.org/markup-compatibility/2006">
        <mc:Choice xmlns:a14="http://schemas.microsoft.com/office/drawing/2010/main" Requires="a14">
          <p:sp>
            <p:nvSpPr>
              <p:cNvPr id="5" name="TextBox 4"/>
              <p:cNvSpPr txBox="1"/>
              <p:nvPr/>
            </p:nvSpPr>
            <p:spPr>
              <a:xfrm>
                <a:off x="2362200" y="1524001"/>
                <a:ext cx="7696200" cy="228524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𝑎𝑑𝑑𝑟𝑒𝑠𝑠</m:t>
                      </m:r>
                      <m:r>
                        <a:rPr lang="en-US" i="1">
                          <a:latin typeface="Cambria Math" panose="02040503050406030204" pitchFamily="18" charset="0"/>
                        </a:rPr>
                        <m:t>=</m:t>
                      </m:r>
                      <m:limLow>
                        <m:limLowPr>
                          <m:ctrlPr>
                            <a:rPr lang="en-US" i="1">
                              <a:latin typeface="Cambria Math" panose="02040503050406030204" pitchFamily="18" charset="0"/>
                            </a:rPr>
                          </m:ctrlPr>
                        </m:limLowPr>
                        <m:e>
                          <m:groupChr>
                            <m:groupChrPr>
                              <m:chr m:val="⏟"/>
                              <m:ctrlPr>
                                <a:rPr lang="en-US" i="1">
                                  <a:latin typeface="Cambria Math" panose="02040503050406030204" pitchFamily="18" charset="0"/>
                                </a:rPr>
                              </m:ctrlPr>
                            </m:groupChrPr>
                            <m:e>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i="1">
                                          <a:latin typeface="Cambria Math" panose="02040503050406030204" pitchFamily="18" charset="0"/>
                                        </a:rPr>
                                        <m:t>𝑐𝑠</m:t>
                                      </m:r>
                                      <m:r>
                                        <a:rPr lang="en-US" i="1">
                                          <a:latin typeface="Cambria Math" panose="02040503050406030204" pitchFamily="18" charset="0"/>
                                        </a:rPr>
                                        <m:t>:</m:t>
                                      </m:r>
                                    </m:e>
                                    <m:e>
                                      <m:r>
                                        <a:rPr lang="en-US" i="1">
                                          <a:latin typeface="Cambria Math" panose="02040503050406030204" pitchFamily="18" charset="0"/>
                                        </a:rPr>
                                        <m:t>𝑑𝑠</m:t>
                                      </m:r>
                                      <m:r>
                                        <a:rPr lang="en-US" i="1">
                                          <a:latin typeface="Cambria Math" panose="02040503050406030204" pitchFamily="18" charset="0"/>
                                        </a:rPr>
                                        <m:t>:</m:t>
                                      </m:r>
                                    </m:e>
                                    <m:e>
                                      <m:r>
                                        <a:rPr lang="en-US" i="1">
                                          <a:latin typeface="Cambria Math" panose="02040503050406030204" pitchFamily="18" charset="0"/>
                                        </a:rPr>
                                        <m:t>𝑠𝑠</m:t>
                                      </m:r>
                                      <m:r>
                                        <a:rPr lang="en-US" i="1">
                                          <a:latin typeface="Cambria Math" panose="02040503050406030204" pitchFamily="18" charset="0"/>
                                        </a:rPr>
                                        <m:t>:</m:t>
                                      </m:r>
                                    </m:e>
                                    <m:e>
                                      <m:r>
                                        <a:rPr lang="en-US" i="1">
                                          <a:latin typeface="Cambria Math" panose="02040503050406030204" pitchFamily="18" charset="0"/>
                                        </a:rPr>
                                        <m:t>𝑒𝑠</m:t>
                                      </m:r>
                                      <m:r>
                                        <a:rPr lang="en-US" i="1">
                                          <a:latin typeface="Cambria Math" panose="02040503050406030204" pitchFamily="18" charset="0"/>
                                        </a:rPr>
                                        <m:t>:</m:t>
                                      </m:r>
                                    </m:e>
                                    <m:e>
                                      <m:r>
                                        <a:rPr lang="en-US" i="1">
                                          <a:latin typeface="Cambria Math" panose="02040503050406030204" pitchFamily="18" charset="0"/>
                                        </a:rPr>
                                        <m:t>𝑓𝑠</m:t>
                                      </m:r>
                                      <m:r>
                                        <a:rPr lang="en-US" i="1">
                                          <a:latin typeface="Cambria Math" panose="02040503050406030204" pitchFamily="18" charset="0"/>
                                        </a:rPr>
                                        <m:t>:</m:t>
                                      </m:r>
                                    </m:e>
                                    <m:e>
                                      <m:r>
                                        <a:rPr lang="en-US" i="1">
                                          <a:latin typeface="Cambria Math" panose="02040503050406030204" pitchFamily="18" charset="0"/>
                                        </a:rPr>
                                        <m:t>𝑔𝑠</m:t>
                                      </m:r>
                                      <m:r>
                                        <a:rPr lang="en-US" i="1">
                                          <a:latin typeface="Cambria Math" panose="02040503050406030204" pitchFamily="18" charset="0"/>
                                        </a:rPr>
                                        <m:t>:</m:t>
                                      </m:r>
                                    </m:e>
                                  </m:eqArr>
                                </m:e>
                              </m:d>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i="1">
                                          <a:latin typeface="Cambria Math" panose="02040503050406030204" pitchFamily="18" charset="0"/>
                                        </a:rPr>
                                        <m:t>𝑒𝑎𝑥</m:t>
                                      </m:r>
                                    </m:e>
                                    <m:e>
                                      <m:r>
                                        <a:rPr lang="en-US" i="1">
                                          <a:latin typeface="Cambria Math" panose="02040503050406030204" pitchFamily="18" charset="0"/>
                                        </a:rPr>
                                        <m:t>𝑒𝑏𝑥</m:t>
                                      </m:r>
                                    </m:e>
                                    <m:e>
                                      <m:r>
                                        <a:rPr lang="en-US" i="1">
                                          <a:latin typeface="Cambria Math" panose="02040503050406030204" pitchFamily="18" charset="0"/>
                                        </a:rPr>
                                        <m:t>𝑒𝑐𝑥</m:t>
                                      </m:r>
                                    </m:e>
                                    <m:e>
                                      <m:r>
                                        <a:rPr lang="en-US" i="1">
                                          <a:latin typeface="Cambria Math" panose="02040503050406030204" pitchFamily="18" charset="0"/>
                                        </a:rPr>
                                        <m:t>𝑒𝑑𝑥</m:t>
                                      </m:r>
                                    </m:e>
                                    <m:e>
                                      <m:r>
                                        <a:rPr lang="en-US" i="1">
                                          <a:latin typeface="Cambria Math" panose="02040503050406030204" pitchFamily="18" charset="0"/>
                                        </a:rPr>
                                        <m:t>𝑒𝑠𝑝</m:t>
                                      </m:r>
                                    </m:e>
                                    <m:e>
                                      <m:r>
                                        <a:rPr lang="en-US" i="1">
                                          <a:latin typeface="Cambria Math" panose="02040503050406030204" pitchFamily="18" charset="0"/>
                                        </a:rPr>
                                        <m:t>𝑒𝑏𝑝</m:t>
                                      </m:r>
                                    </m:e>
                                    <m:e>
                                      <m:r>
                                        <a:rPr lang="en-US" i="1">
                                          <a:latin typeface="Cambria Math" panose="02040503050406030204" pitchFamily="18" charset="0"/>
                                        </a:rPr>
                                        <m:t>𝑒𝑠𝑖</m:t>
                                      </m:r>
                                    </m:e>
                                    <m:e>
                                      <m:r>
                                        <a:rPr lang="en-US" i="1">
                                          <a:latin typeface="Cambria Math" panose="02040503050406030204" pitchFamily="18" charset="0"/>
                                        </a:rPr>
                                        <m:t>𝑒𝑑𝑖</m:t>
                                      </m:r>
                                    </m:e>
                                  </m:eqArr>
                                </m:e>
                              </m:d>
                            </m:e>
                          </m:groupChr>
                        </m:e>
                        <m:lim>
                          <m:r>
                            <a:rPr lang="en-US" i="1">
                              <a:latin typeface="Cambria Math" panose="02040503050406030204" pitchFamily="18" charset="0"/>
                            </a:rPr>
                            <m:t>𝑏𝑎𝑠𝑒</m:t>
                          </m:r>
                        </m:lim>
                      </m:limLow>
                      <m:r>
                        <a:rPr lang="en-US" i="1">
                          <a:latin typeface="Cambria Math" panose="02040503050406030204" pitchFamily="18" charset="0"/>
                        </a:rPr>
                        <m:t>+</m:t>
                      </m:r>
                      <m:d>
                        <m:dPr>
                          <m:begChr m:val="["/>
                          <m:endChr m:val="]"/>
                          <m:ctrlPr>
                            <a:rPr lang="en-US" i="1">
                              <a:latin typeface="Cambria Math" panose="02040503050406030204" pitchFamily="18" charset="0"/>
                            </a:rPr>
                          </m:ctrlPr>
                        </m:dPr>
                        <m:e>
                          <m:limLow>
                            <m:limLowPr>
                              <m:ctrlPr>
                                <a:rPr lang="en-US" i="1">
                                  <a:latin typeface="Cambria Math" panose="02040503050406030204" pitchFamily="18" charset="0"/>
                                </a:rPr>
                              </m:ctrlPr>
                            </m:limLowPr>
                            <m:e>
                              <m:groupChr>
                                <m:groupChrPr>
                                  <m:chr m:val="⏟"/>
                                  <m:ctrlPr>
                                    <a:rPr lang="en-US" i="1">
                                      <a:latin typeface="Cambria Math" panose="02040503050406030204" pitchFamily="18" charset="0"/>
                                    </a:rPr>
                                  </m:ctrlPr>
                                </m:groupChrPr>
                                <m:e>
                                  <m:d>
                                    <m:dPr>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i="1">
                                              <a:latin typeface="Cambria Math" panose="02040503050406030204" pitchFamily="18" charset="0"/>
                                            </a:rPr>
                                            <m:t>𝑒𝑎𝑥</m:t>
                                          </m:r>
                                        </m:e>
                                        <m:e>
                                          <m:r>
                                            <a:rPr lang="en-US" i="1">
                                              <a:latin typeface="Cambria Math" panose="02040503050406030204" pitchFamily="18" charset="0"/>
                                            </a:rPr>
                                            <m:t>𝑒𝑏𝑥</m:t>
                                          </m:r>
                                        </m:e>
                                        <m:e>
                                          <m:r>
                                            <a:rPr lang="en-US" i="1">
                                              <a:latin typeface="Cambria Math" panose="02040503050406030204" pitchFamily="18" charset="0"/>
                                            </a:rPr>
                                            <m:t>𝑒𝑐𝑥</m:t>
                                          </m:r>
                                        </m:e>
                                        <m:e>
                                          <m:r>
                                            <a:rPr lang="en-US" i="1">
                                              <a:latin typeface="Cambria Math" panose="02040503050406030204" pitchFamily="18" charset="0"/>
                                            </a:rPr>
                                            <m:t>𝑒𝑑𝑥</m:t>
                                          </m:r>
                                        </m:e>
                                        <m:e>
                                          <m:r>
                                            <a:rPr lang="en-US" i="1">
                                              <a:latin typeface="Cambria Math" panose="02040503050406030204" pitchFamily="18" charset="0"/>
                                            </a:rPr>
                                            <m:t>𝑒𝑏𝑝</m:t>
                                          </m:r>
                                        </m:e>
                                        <m:e>
                                          <m:r>
                                            <a:rPr lang="en-US" i="1">
                                              <a:latin typeface="Cambria Math" panose="02040503050406030204" pitchFamily="18" charset="0"/>
                                            </a:rPr>
                                            <m:t>𝑒𝑠𝑖</m:t>
                                          </m:r>
                                        </m:e>
                                        <m:e>
                                          <m:r>
                                            <a:rPr lang="en-US" i="1">
                                              <a:latin typeface="Cambria Math" panose="02040503050406030204" pitchFamily="18" charset="0"/>
                                            </a:rPr>
                                            <m:t>𝑒𝑑𝑖</m:t>
                                          </m:r>
                                        </m:e>
                                      </m:eqArr>
                                    </m:e>
                                  </m:d>
                                </m:e>
                              </m:groupChr>
                            </m:e>
                            <m:lim>
                              <m:r>
                                <a:rPr lang="en-US" i="1">
                                  <a:latin typeface="Cambria Math" panose="02040503050406030204" pitchFamily="18" charset="0"/>
                                </a:rPr>
                                <m:t>𝑖𝑛𝑑𝑒𝑥</m:t>
                              </m:r>
                            </m:lim>
                          </m:limLow>
                          <m:r>
                            <a:rPr lang="en-US" i="1">
                              <a:latin typeface="Cambria Math" panose="02040503050406030204" pitchFamily="18" charset="0"/>
                            </a:rPr>
                            <m:t>∗</m:t>
                          </m:r>
                          <m:limLow>
                            <m:limLowPr>
                              <m:ctrlPr>
                                <a:rPr lang="en-US" i="1">
                                  <a:latin typeface="Cambria Math" panose="02040503050406030204" pitchFamily="18" charset="0"/>
                                </a:rPr>
                              </m:ctrlPr>
                            </m:limLowPr>
                            <m:e>
                              <m:groupChr>
                                <m:groupChrPr>
                                  <m:chr m:val="⏟"/>
                                  <m:ctrlPr>
                                    <a:rPr lang="en-US" i="1">
                                      <a:latin typeface="Cambria Math" panose="02040503050406030204" pitchFamily="18" charset="0"/>
                                    </a:rPr>
                                  </m:ctrlPr>
                                </m:groupChrPr>
                                <m:e>
                                  <m:d>
                                    <m:dPr>
                                      <m:begChr m:val="["/>
                                      <m:endChr m:val="]"/>
                                      <m:ctrlPr>
                                        <a:rPr lang="en-US" i="1">
                                          <a:latin typeface="Cambria Math" panose="02040503050406030204" pitchFamily="18" charset="0"/>
                                        </a:rPr>
                                      </m:ctrlPr>
                                    </m:dPr>
                                    <m:e>
                                      <m:eqArr>
                                        <m:eqArrPr>
                                          <m:ctrlPr>
                                            <a:rPr lang="en-US" i="1">
                                              <a:latin typeface="Cambria Math" panose="02040503050406030204" pitchFamily="18" charset="0"/>
                                            </a:rPr>
                                          </m:ctrlPr>
                                        </m:eqArrPr>
                                        <m:e>
                                          <m:r>
                                            <a:rPr lang="en-US" i="1">
                                              <a:latin typeface="Cambria Math" panose="02040503050406030204" pitchFamily="18" charset="0"/>
                                            </a:rPr>
                                            <m:t>1</m:t>
                                          </m:r>
                                        </m:e>
                                        <m:e>
                                          <m:r>
                                            <a:rPr lang="en-US" i="1">
                                              <a:latin typeface="Cambria Math" panose="02040503050406030204" pitchFamily="18" charset="0"/>
                                            </a:rPr>
                                            <m:t>2</m:t>
                                          </m:r>
                                        </m:e>
                                        <m:e>
                                          <m:r>
                                            <a:rPr lang="en-US" i="1">
                                              <a:latin typeface="Cambria Math" panose="02040503050406030204" pitchFamily="18" charset="0"/>
                                            </a:rPr>
                                            <m:t>4</m:t>
                                          </m:r>
                                        </m:e>
                                        <m:e>
                                          <m:r>
                                            <a:rPr lang="en-US" i="1">
                                              <a:latin typeface="Cambria Math" panose="02040503050406030204" pitchFamily="18" charset="0"/>
                                            </a:rPr>
                                            <m:t>8</m:t>
                                          </m:r>
                                        </m:e>
                                      </m:eqArr>
                                    </m:e>
                                  </m:d>
                                </m:e>
                              </m:groupChr>
                            </m:e>
                            <m:lim>
                              <m:r>
                                <a:rPr lang="en-US" i="1">
                                  <a:latin typeface="Cambria Math" panose="02040503050406030204" pitchFamily="18" charset="0"/>
                                </a:rPr>
                                <m:t>𝑠𝑐𝑎𝑙𝑒</m:t>
                              </m:r>
                            </m:lim>
                          </m:limLow>
                        </m:e>
                      </m:d>
                      <m:r>
                        <a:rPr lang="en-US" i="1">
                          <a:latin typeface="Cambria Math" panose="02040503050406030204" pitchFamily="18" charset="0"/>
                        </a:rPr>
                        <m:t>+</m:t>
                      </m:r>
                      <m:limLow>
                        <m:limLowPr>
                          <m:ctrlPr>
                            <a:rPr lang="en-US" i="1">
                              <a:latin typeface="Cambria Math" panose="02040503050406030204" pitchFamily="18" charset="0"/>
                            </a:rPr>
                          </m:ctrlPr>
                        </m:limLowPr>
                        <m:e>
                          <m:groupChr>
                            <m:groupChrPr>
                              <m:chr m:val="⏟"/>
                              <m:ctrlPr>
                                <a:rPr lang="en-US" i="1">
                                  <a:latin typeface="Cambria Math" panose="02040503050406030204" pitchFamily="18" charset="0"/>
                                </a:rPr>
                              </m:ctrlPr>
                            </m:groupChrPr>
                            <m:e>
                              <m:d>
                                <m:dPr>
                                  <m:begChr m:val="["/>
                                  <m:endChr m:val="]"/>
                                  <m:ctrlPr>
                                    <a:rPr lang="en-US" i="1">
                                      <a:latin typeface="Cambria Math" panose="02040503050406030204" pitchFamily="18" charset="0"/>
                                    </a:rPr>
                                  </m:ctrlPr>
                                </m:dPr>
                                <m:e>
                                  <m:r>
                                    <a:rPr lang="en-US" i="1">
                                      <a:latin typeface="Cambria Math" panose="02040503050406030204" pitchFamily="18" charset="0"/>
                                    </a:rPr>
                                    <m:t>𝑑𝑖𝑠𝑝𝑙𝑎𝑐𝑒𝑚𝑒𝑛𝑡</m:t>
                                  </m:r>
                                </m:e>
                              </m:d>
                            </m:e>
                          </m:groupChr>
                        </m:e>
                        <m:lim>
                          <m:r>
                            <a:rPr lang="en-US" i="1">
                              <a:latin typeface="Cambria Math" panose="02040503050406030204" pitchFamily="18" charset="0"/>
                            </a:rPr>
                            <m:t>𝑜𝑓𝑓𝑠𝑒𝑡</m:t>
                          </m:r>
                        </m:lim>
                      </m:limLow>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2362200" y="1524001"/>
                <a:ext cx="7696200" cy="2285241"/>
              </a:xfrm>
              <a:prstGeom prst="rect">
                <a:avLst/>
              </a:prstGeom>
              <a:blipFill>
                <a:blip r:embed="rId3"/>
                <a:stretch>
                  <a:fillRect/>
                </a:stretch>
              </a:blipFill>
            </p:spPr>
            <p:txBody>
              <a:bodyPr/>
              <a:lstStyle/>
              <a:p>
                <a:r>
                  <a:rPr lang="en-IN">
                    <a:noFill/>
                  </a:rPr>
                  <a:t> </a:t>
                </a:r>
              </a:p>
            </p:txBody>
          </p:sp>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Examples</a:t>
            </a:r>
            <a:r>
              <a:rPr lang="fr-FR" dirty="0">
                <a:solidFill>
                  <a:schemeClr val="tx1"/>
                </a:solidFill>
              </a:rPr>
              <a:t> of </a:t>
            </a:r>
            <a:r>
              <a:rPr lang="fr-FR" dirty="0" err="1">
                <a:solidFill>
                  <a:schemeClr val="tx1"/>
                </a:solidFill>
              </a:rPr>
              <a:t>Addressing</a:t>
            </a:r>
            <a:r>
              <a:rPr lang="fr-FR" dirty="0">
                <a:solidFill>
                  <a:schemeClr val="tx1"/>
                </a:solidFill>
              </a:rPr>
              <a:t> Modes</a:t>
            </a:r>
          </a:p>
        </p:txBody>
      </p:sp>
      <p:sp>
        <p:nvSpPr>
          <p:cNvPr id="3" name="Text Placeholder 2"/>
          <p:cNvSpPr txBox="1">
            <a:spLocks noGrp="1"/>
          </p:cNvSpPr>
          <p:nvPr>
            <p:ph type="body" idx="4294967295"/>
          </p:nvPr>
        </p:nvSpPr>
        <p:spPr>
          <a:xfrm>
            <a:off x="2743200" y="4191000"/>
            <a:ext cx="7416800" cy="1974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anose="020F0502020204030204" pitchFamily="34" charset="0"/>
              </a:rPr>
              <a:t>x86 supports </a:t>
            </a:r>
            <a:r>
              <a:rPr lang="en-US" sz="2600" dirty="0">
                <a:solidFill>
                  <a:srgbClr val="DC2300"/>
                </a:solidFill>
                <a:latin typeface="Calibri" panose="020F0502020204030204" pitchFamily="34" charset="0"/>
              </a:rPr>
              <a:t>memory direct addressing</a:t>
            </a:r>
          </a:p>
          <a:p>
            <a:pPr lvl="0">
              <a:buSzPct val="100000"/>
              <a:buFont typeface="Symbol" panose="05050102010706020507" pitchFamily="18" charset="2"/>
              <a:buChar char="*"/>
            </a:pPr>
            <a:r>
              <a:rPr lang="en-US" sz="2600" dirty="0">
                <a:latin typeface="Calibri" panose="020F0502020204030204" pitchFamily="34" charset="0"/>
              </a:rPr>
              <a:t>The address can just be the </a:t>
            </a:r>
            <a:r>
              <a:rPr lang="en-US" sz="2600" dirty="0">
                <a:solidFill>
                  <a:srgbClr val="2300DC"/>
                </a:solidFill>
                <a:latin typeface="Calibri" panose="020F0502020204030204" pitchFamily="34" charset="0"/>
              </a:rPr>
              <a:t>index</a:t>
            </a:r>
          </a:p>
          <a:p>
            <a:pPr lvl="0">
              <a:buSzPct val="100000"/>
              <a:buFont typeface="Symbol" panose="05050102010706020507" pitchFamily="18" charset="2"/>
              <a:buChar char="*"/>
            </a:pPr>
            <a:r>
              <a:rPr lang="en-US" sz="2600" dirty="0">
                <a:latin typeface="Calibri" panose="020F0502020204030204" pitchFamily="34" charset="0"/>
              </a:rPr>
              <a:t>It can be a combination of the </a:t>
            </a:r>
            <a:r>
              <a:rPr lang="en-US" sz="2600" dirty="0">
                <a:solidFill>
                  <a:srgbClr val="008000"/>
                </a:solidFill>
                <a:latin typeface="Calibri" panose="020F0502020204030204" pitchFamily="34" charset="0"/>
              </a:rPr>
              <a:t>base</a:t>
            </a:r>
            <a:r>
              <a:rPr lang="en-US" sz="2600" dirty="0">
                <a:latin typeface="Calibri" panose="020F0502020204030204" pitchFamily="34" charset="0"/>
              </a:rPr>
              <a:t>, </a:t>
            </a:r>
            <a:r>
              <a:rPr lang="en-US" sz="2600" dirty="0">
                <a:solidFill>
                  <a:srgbClr val="2300DC"/>
                </a:solidFill>
                <a:latin typeface="Calibri" panose="020F0502020204030204" pitchFamily="34" charset="0"/>
              </a:rPr>
              <a:t>scaled index</a:t>
            </a:r>
            <a:r>
              <a:rPr lang="en-US" sz="2600" dirty="0">
                <a:latin typeface="Calibri" panose="020F0502020204030204" pitchFamily="34" charset="0"/>
              </a:rPr>
              <a:t>, and </a:t>
            </a:r>
            <a:r>
              <a:rPr lang="en-US" sz="2600" dirty="0">
                <a:solidFill>
                  <a:srgbClr val="DC2300"/>
                </a:solidFill>
                <a:latin typeface="Calibri" panose="020F0502020204030204" pitchFamily="34" charset="0"/>
              </a:rPr>
              <a:t>displacement</a:t>
            </a:r>
          </a:p>
        </p:txBody>
      </p:sp>
      <p:grpSp>
        <p:nvGrpSpPr>
          <p:cNvPr id="7" name="Group 5"/>
          <p:cNvGrpSpPr>
            <a:grpSpLocks noChangeAspect="1"/>
          </p:cNvGrpSpPr>
          <p:nvPr/>
        </p:nvGrpSpPr>
        <p:grpSpPr bwMode="auto">
          <a:xfrm>
            <a:off x="2819400" y="1841501"/>
            <a:ext cx="6400800" cy="1927225"/>
            <a:chOff x="1032" y="1160"/>
            <a:chExt cx="4032" cy="1214"/>
          </a:xfrm>
        </p:grpSpPr>
        <p:sp>
          <p:nvSpPr>
            <p:cNvPr id="8" name="AutoShape 4"/>
            <p:cNvSpPr>
              <a:spLocks noChangeAspect="1" noChangeArrowheads="1" noTextEdit="1"/>
            </p:cNvSpPr>
            <p:nvPr/>
          </p:nvSpPr>
          <p:spPr bwMode="auto">
            <a:xfrm>
              <a:off x="1032" y="1160"/>
              <a:ext cx="4032" cy="1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auto">
            <a:xfrm flipV="1">
              <a:off x="1078" y="1206"/>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7"/>
            <p:cNvSpPr>
              <a:spLocks noChangeShapeType="1"/>
            </p:cNvSpPr>
            <p:nvPr/>
          </p:nvSpPr>
          <p:spPr bwMode="auto">
            <a:xfrm flipV="1">
              <a:off x="1047" y="1206"/>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8"/>
            <p:cNvSpPr>
              <a:spLocks noChangeShapeType="1"/>
            </p:cNvSpPr>
            <p:nvPr/>
          </p:nvSpPr>
          <p:spPr bwMode="auto">
            <a:xfrm>
              <a:off x="1047" y="1206"/>
              <a:ext cx="4000" cy="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9"/>
            <p:cNvSpPr>
              <a:spLocks noChangeShapeType="1"/>
            </p:cNvSpPr>
            <p:nvPr/>
          </p:nvSpPr>
          <p:spPr bwMode="auto">
            <a:xfrm>
              <a:off x="1047" y="1175"/>
              <a:ext cx="4000" cy="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p:cNvSpPr>
              <a:spLocks noChangeArrowheads="1"/>
            </p:cNvSpPr>
            <p:nvPr/>
          </p:nvSpPr>
          <p:spPr bwMode="auto">
            <a:xfrm>
              <a:off x="1146" y="1205"/>
              <a:ext cx="78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Memory operand</a:t>
              </a:r>
              <a:endParaRPr lang="en-US" dirty="0">
                <a:latin typeface="Arial" pitchFamily="34" charset="0"/>
              </a:endParaRPr>
            </a:p>
          </p:txBody>
        </p:sp>
        <p:sp>
          <p:nvSpPr>
            <p:cNvPr id="14" name="Line 11"/>
            <p:cNvSpPr>
              <a:spLocks noChangeShapeType="1"/>
            </p:cNvSpPr>
            <p:nvPr/>
          </p:nvSpPr>
          <p:spPr bwMode="auto">
            <a:xfrm flipV="1">
              <a:off x="2110" y="1206"/>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p:cNvSpPr>
              <a:spLocks noChangeArrowheads="1"/>
            </p:cNvSpPr>
            <p:nvPr/>
          </p:nvSpPr>
          <p:spPr bwMode="auto">
            <a:xfrm>
              <a:off x="2186" y="1205"/>
              <a:ext cx="130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400" dirty="0">
                  <a:solidFill>
                    <a:srgbClr val="1A1B1C"/>
                  </a:solidFill>
                  <a:latin typeface="Times New Roman" pitchFamily="18" charset="0"/>
                </a:rPr>
                <a:t>Value of the address </a:t>
              </a:r>
            </a:p>
            <a:p>
              <a:pPr lvl="0" fontAlgn="base">
                <a:spcBef>
                  <a:spcPct val="0"/>
                </a:spcBef>
                <a:spcAft>
                  <a:spcPct val="0"/>
                </a:spcAft>
              </a:pPr>
              <a:r>
                <a:rPr lang="en-US" sz="1400" dirty="0">
                  <a:solidFill>
                    <a:srgbClr val="1A1B1C"/>
                  </a:solidFill>
                  <a:latin typeface="Times New Roman" pitchFamily="18" charset="0"/>
                </a:rPr>
                <a:t>(in register transfer notation)</a:t>
              </a:r>
              <a:endParaRPr lang="en-US" dirty="0">
                <a:latin typeface="Arial" pitchFamily="34" charset="0"/>
              </a:endParaRPr>
            </a:p>
          </p:txBody>
        </p:sp>
        <p:sp>
          <p:nvSpPr>
            <p:cNvPr id="16" name="Line 13"/>
            <p:cNvSpPr>
              <a:spLocks noChangeShapeType="1"/>
            </p:cNvSpPr>
            <p:nvPr/>
          </p:nvSpPr>
          <p:spPr bwMode="auto">
            <a:xfrm flipV="1">
              <a:off x="3719" y="1206"/>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4"/>
            <p:cNvSpPr>
              <a:spLocks noChangeArrowheads="1"/>
            </p:cNvSpPr>
            <p:nvPr/>
          </p:nvSpPr>
          <p:spPr bwMode="auto">
            <a:xfrm>
              <a:off x="3787" y="1205"/>
              <a:ext cx="79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Addressing mode</a:t>
              </a:r>
              <a:endParaRPr lang="en-US" dirty="0">
                <a:latin typeface="Arial" pitchFamily="34" charset="0"/>
              </a:endParaRPr>
            </a:p>
          </p:txBody>
        </p:sp>
        <p:sp>
          <p:nvSpPr>
            <p:cNvPr id="18" name="Freeform 15"/>
            <p:cNvSpPr>
              <a:spLocks noEditPoints="1"/>
            </p:cNvSpPr>
            <p:nvPr/>
          </p:nvSpPr>
          <p:spPr bwMode="auto">
            <a:xfrm>
              <a:off x="1047" y="1206"/>
              <a:ext cx="4000" cy="273"/>
            </a:xfrm>
            <a:custGeom>
              <a:avLst/>
              <a:gdLst>
                <a:gd name="T0" fmla="*/ 523 w 527"/>
                <a:gd name="T1" fmla="*/ 18 h 36"/>
                <a:gd name="T2" fmla="*/ 523 w 527"/>
                <a:gd name="T3" fmla="*/ 0 h 36"/>
                <a:gd name="T4" fmla="*/ 527 w 527"/>
                <a:gd name="T5" fmla="*/ 18 h 36"/>
                <a:gd name="T6" fmla="*/ 527 w 527"/>
                <a:gd name="T7" fmla="*/ 0 h 36"/>
                <a:gd name="T8" fmla="*/ 0 w 527"/>
                <a:gd name="T9" fmla="*/ 36 h 36"/>
                <a:gd name="T10" fmla="*/ 0 w 527"/>
                <a:gd name="T11" fmla="*/ 18 h 36"/>
                <a:gd name="T12" fmla="*/ 4 w 527"/>
                <a:gd name="T13" fmla="*/ 36 h 36"/>
                <a:gd name="T14" fmla="*/ 4 w 527"/>
                <a:gd name="T15" fmla="*/ 18 h 36"/>
                <a:gd name="T16" fmla="*/ 140 w 527"/>
                <a:gd name="T17" fmla="*/ 36 h 36"/>
                <a:gd name="T18" fmla="*/ 140 w 527"/>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36">
                  <a:moveTo>
                    <a:pt x="523" y="18"/>
                  </a:moveTo>
                  <a:lnTo>
                    <a:pt x="523" y="0"/>
                  </a:lnTo>
                  <a:moveTo>
                    <a:pt x="527" y="18"/>
                  </a:moveTo>
                  <a:lnTo>
                    <a:pt x="527" y="0"/>
                  </a:lnTo>
                  <a:moveTo>
                    <a:pt x="0" y="36"/>
                  </a:moveTo>
                  <a:lnTo>
                    <a:pt x="0" y="18"/>
                  </a:lnTo>
                  <a:moveTo>
                    <a:pt x="4" y="36"/>
                  </a:moveTo>
                  <a:lnTo>
                    <a:pt x="4" y="18"/>
                  </a:lnTo>
                  <a:moveTo>
                    <a:pt x="140" y="36"/>
                  </a:moveTo>
                  <a:lnTo>
                    <a:pt x="140"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2186" y="134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20" name="Freeform 17"/>
            <p:cNvSpPr>
              <a:spLocks noEditPoints="1"/>
            </p:cNvSpPr>
            <p:nvPr/>
          </p:nvSpPr>
          <p:spPr bwMode="auto">
            <a:xfrm>
              <a:off x="1047" y="1342"/>
              <a:ext cx="4000" cy="281"/>
            </a:xfrm>
            <a:custGeom>
              <a:avLst/>
              <a:gdLst>
                <a:gd name="T0" fmla="*/ 352 w 527"/>
                <a:gd name="T1" fmla="*/ 18 h 37"/>
                <a:gd name="T2" fmla="*/ 352 w 527"/>
                <a:gd name="T3" fmla="*/ 0 h 37"/>
                <a:gd name="T4" fmla="*/ 523 w 527"/>
                <a:gd name="T5" fmla="*/ 18 h 37"/>
                <a:gd name="T6" fmla="*/ 523 w 527"/>
                <a:gd name="T7" fmla="*/ 0 h 37"/>
                <a:gd name="T8" fmla="*/ 527 w 527"/>
                <a:gd name="T9" fmla="*/ 18 h 37"/>
                <a:gd name="T10" fmla="*/ 527 w 527"/>
                <a:gd name="T11" fmla="*/ 0 h 37"/>
                <a:gd name="T12" fmla="*/ 0 w 527"/>
                <a:gd name="T13" fmla="*/ 18 h 37"/>
                <a:gd name="T14" fmla="*/ 527 w 527"/>
                <a:gd name="T15" fmla="*/ 18 h 37"/>
                <a:gd name="T16" fmla="*/ 0 w 527"/>
                <a:gd name="T17" fmla="*/ 37 h 37"/>
                <a:gd name="T18" fmla="*/ 0 w 527"/>
                <a:gd name="T19" fmla="*/ 19 h 37"/>
                <a:gd name="T20" fmla="*/ 4 w 527"/>
                <a:gd name="T21" fmla="*/ 37 h 37"/>
                <a:gd name="T22" fmla="*/ 4 w 527"/>
                <a:gd name="T23"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7" h="37">
                  <a:moveTo>
                    <a:pt x="352" y="18"/>
                  </a:moveTo>
                  <a:lnTo>
                    <a:pt x="352" y="0"/>
                  </a:lnTo>
                  <a:moveTo>
                    <a:pt x="523" y="18"/>
                  </a:moveTo>
                  <a:lnTo>
                    <a:pt x="523" y="0"/>
                  </a:lnTo>
                  <a:moveTo>
                    <a:pt x="527" y="18"/>
                  </a:moveTo>
                  <a:lnTo>
                    <a:pt x="527" y="0"/>
                  </a:lnTo>
                  <a:moveTo>
                    <a:pt x="0" y="18"/>
                  </a:moveTo>
                  <a:lnTo>
                    <a:pt x="527" y="18"/>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p:cNvSpPr>
              <a:spLocks noChangeArrowheads="1"/>
            </p:cNvSpPr>
            <p:nvPr/>
          </p:nvSpPr>
          <p:spPr bwMode="auto">
            <a:xfrm>
              <a:off x="1146" y="1478"/>
              <a:ext cx="23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[eax]</a:t>
              </a:r>
              <a:endParaRPr lang="en-US">
                <a:latin typeface="Arial" pitchFamily="34" charset="0"/>
              </a:endParaRPr>
            </a:p>
          </p:txBody>
        </p:sp>
        <p:sp>
          <p:nvSpPr>
            <p:cNvPr id="22" name="Line 19"/>
            <p:cNvSpPr>
              <a:spLocks noChangeShapeType="1"/>
            </p:cNvSpPr>
            <p:nvPr/>
          </p:nvSpPr>
          <p:spPr bwMode="auto">
            <a:xfrm flipV="1">
              <a:off x="2110" y="1486"/>
              <a:ext cx="0" cy="13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0"/>
            <p:cNvSpPr>
              <a:spLocks noChangeArrowheads="1"/>
            </p:cNvSpPr>
            <p:nvPr/>
          </p:nvSpPr>
          <p:spPr bwMode="auto">
            <a:xfrm>
              <a:off x="2186" y="1478"/>
              <a:ext cx="15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eax</a:t>
              </a:r>
              <a:endParaRPr lang="en-US">
                <a:latin typeface="Arial" pitchFamily="34" charset="0"/>
              </a:endParaRPr>
            </a:p>
          </p:txBody>
        </p:sp>
        <p:sp>
          <p:nvSpPr>
            <p:cNvPr id="24" name="Line 21"/>
            <p:cNvSpPr>
              <a:spLocks noChangeShapeType="1"/>
            </p:cNvSpPr>
            <p:nvPr/>
          </p:nvSpPr>
          <p:spPr bwMode="auto">
            <a:xfrm flipV="1">
              <a:off x="3719" y="1486"/>
              <a:ext cx="0" cy="13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2"/>
            <p:cNvSpPr>
              <a:spLocks noChangeArrowheads="1"/>
            </p:cNvSpPr>
            <p:nvPr/>
          </p:nvSpPr>
          <p:spPr bwMode="auto">
            <a:xfrm>
              <a:off x="3787" y="1478"/>
              <a:ext cx="72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register-indirect</a:t>
              </a:r>
              <a:endParaRPr lang="en-US">
                <a:latin typeface="Arial" pitchFamily="34" charset="0"/>
              </a:endParaRPr>
            </a:p>
          </p:txBody>
        </p:sp>
        <p:sp>
          <p:nvSpPr>
            <p:cNvPr id="26" name="Freeform 23"/>
            <p:cNvSpPr>
              <a:spLocks noEditPoints="1"/>
            </p:cNvSpPr>
            <p:nvPr/>
          </p:nvSpPr>
          <p:spPr bwMode="auto">
            <a:xfrm>
              <a:off x="1047" y="1486"/>
              <a:ext cx="4000" cy="273"/>
            </a:xfrm>
            <a:custGeom>
              <a:avLst/>
              <a:gdLst>
                <a:gd name="T0" fmla="*/ 523 w 527"/>
                <a:gd name="T1" fmla="*/ 18 h 36"/>
                <a:gd name="T2" fmla="*/ 523 w 527"/>
                <a:gd name="T3" fmla="*/ 0 h 36"/>
                <a:gd name="T4" fmla="*/ 527 w 527"/>
                <a:gd name="T5" fmla="*/ 18 h 36"/>
                <a:gd name="T6" fmla="*/ 527 w 527"/>
                <a:gd name="T7" fmla="*/ 0 h 36"/>
                <a:gd name="T8" fmla="*/ 0 w 527"/>
                <a:gd name="T9" fmla="*/ 18 h 36"/>
                <a:gd name="T10" fmla="*/ 527 w 527"/>
                <a:gd name="T11" fmla="*/ 18 h 36"/>
                <a:gd name="T12" fmla="*/ 0 w 527"/>
                <a:gd name="T13" fmla="*/ 36 h 36"/>
                <a:gd name="T14" fmla="*/ 0 w 527"/>
                <a:gd name="T15" fmla="*/ 18 h 36"/>
                <a:gd name="T16" fmla="*/ 4 w 527"/>
                <a:gd name="T17" fmla="*/ 36 h 36"/>
                <a:gd name="T18" fmla="*/ 4 w 527"/>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36">
                  <a:moveTo>
                    <a:pt x="523" y="18"/>
                  </a:moveTo>
                  <a:lnTo>
                    <a:pt x="523" y="0"/>
                  </a:lnTo>
                  <a:moveTo>
                    <a:pt x="527" y="18"/>
                  </a:moveTo>
                  <a:lnTo>
                    <a:pt x="527" y="0"/>
                  </a:lnTo>
                  <a:moveTo>
                    <a:pt x="0" y="18"/>
                  </a:moveTo>
                  <a:lnTo>
                    <a:pt x="527" y="18"/>
                  </a:lnTo>
                  <a:moveTo>
                    <a:pt x="0" y="36"/>
                  </a:moveTo>
                  <a:lnTo>
                    <a:pt x="0" y="18"/>
                  </a:lnTo>
                  <a:moveTo>
                    <a:pt x="4" y="36"/>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4"/>
            <p:cNvSpPr>
              <a:spLocks noChangeArrowheads="1"/>
            </p:cNvSpPr>
            <p:nvPr/>
          </p:nvSpPr>
          <p:spPr bwMode="auto">
            <a:xfrm>
              <a:off x="1146" y="1622"/>
              <a:ext cx="62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a:t>
              </a:r>
              <a:r>
                <a:rPr lang="en-US" sz="1400" dirty="0" err="1">
                  <a:solidFill>
                    <a:srgbClr val="1A1B1C"/>
                  </a:solidFill>
                  <a:latin typeface="Times New Roman" pitchFamily="18" charset="0"/>
                </a:rPr>
                <a:t>eax</a:t>
              </a:r>
              <a:r>
                <a:rPr lang="en-US" sz="1400" dirty="0">
                  <a:solidFill>
                    <a:srgbClr val="1A1B1C"/>
                  </a:solidFill>
                  <a:latin typeface="Times New Roman" pitchFamily="18" charset="0"/>
                </a:rPr>
                <a:t> + </a:t>
              </a:r>
              <a:r>
                <a:rPr lang="en-US" sz="1400" dirty="0" err="1">
                  <a:solidFill>
                    <a:srgbClr val="1A1B1C"/>
                  </a:solidFill>
                  <a:latin typeface="Times New Roman" pitchFamily="18" charset="0"/>
                </a:rPr>
                <a:t>ecx</a:t>
              </a:r>
              <a:r>
                <a:rPr lang="en-US" sz="1400" dirty="0">
                  <a:solidFill>
                    <a:srgbClr val="1A1B1C"/>
                  </a:solidFill>
                  <a:latin typeface="Times New Roman" pitchFamily="18" charset="0"/>
                </a:rPr>
                <a:t>*2]</a:t>
              </a:r>
              <a:endParaRPr lang="en-US" dirty="0">
                <a:latin typeface="Arial" pitchFamily="34" charset="0"/>
              </a:endParaRPr>
            </a:p>
          </p:txBody>
        </p:sp>
        <p:sp>
          <p:nvSpPr>
            <p:cNvPr id="28" name="Line 25"/>
            <p:cNvSpPr>
              <a:spLocks noChangeShapeType="1"/>
            </p:cNvSpPr>
            <p:nvPr/>
          </p:nvSpPr>
          <p:spPr bwMode="auto">
            <a:xfrm flipV="1">
              <a:off x="2110" y="1623"/>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6"/>
            <p:cNvSpPr>
              <a:spLocks noChangeArrowheads="1"/>
            </p:cNvSpPr>
            <p:nvPr/>
          </p:nvSpPr>
          <p:spPr bwMode="auto">
            <a:xfrm>
              <a:off x="2186" y="1622"/>
              <a:ext cx="60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1A1B1C"/>
                  </a:solidFill>
                  <a:latin typeface="Times New Roman" pitchFamily="18" charset="0"/>
                </a:rPr>
                <a:t>eax</a:t>
              </a:r>
              <a:r>
                <a:rPr lang="en-US" sz="1400" dirty="0">
                  <a:solidFill>
                    <a:srgbClr val="1A1B1C"/>
                  </a:solidFill>
                  <a:latin typeface="Times New Roman" pitchFamily="18" charset="0"/>
                </a:rPr>
                <a:t> + 2 * </a:t>
              </a:r>
              <a:r>
                <a:rPr lang="en-US" sz="1400" dirty="0" err="1">
                  <a:solidFill>
                    <a:srgbClr val="1A1B1C"/>
                  </a:solidFill>
                  <a:latin typeface="Times New Roman" pitchFamily="18" charset="0"/>
                </a:rPr>
                <a:t>ecx</a:t>
              </a:r>
              <a:endParaRPr lang="en-US" dirty="0">
                <a:latin typeface="Arial" pitchFamily="34" charset="0"/>
              </a:endParaRPr>
            </a:p>
          </p:txBody>
        </p:sp>
        <p:sp>
          <p:nvSpPr>
            <p:cNvPr id="30" name="Line 27"/>
            <p:cNvSpPr>
              <a:spLocks noChangeShapeType="1"/>
            </p:cNvSpPr>
            <p:nvPr/>
          </p:nvSpPr>
          <p:spPr bwMode="auto">
            <a:xfrm flipV="1">
              <a:off x="3719" y="1623"/>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8"/>
            <p:cNvSpPr>
              <a:spLocks noChangeArrowheads="1"/>
            </p:cNvSpPr>
            <p:nvPr/>
          </p:nvSpPr>
          <p:spPr bwMode="auto">
            <a:xfrm>
              <a:off x="3787" y="1622"/>
              <a:ext cx="81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base-scaled-index</a:t>
              </a:r>
              <a:endParaRPr lang="en-US">
                <a:latin typeface="Arial" pitchFamily="34" charset="0"/>
              </a:endParaRPr>
            </a:p>
          </p:txBody>
        </p:sp>
        <p:sp>
          <p:nvSpPr>
            <p:cNvPr id="4096" name="Freeform 29"/>
            <p:cNvSpPr>
              <a:spLocks noEditPoints="1"/>
            </p:cNvSpPr>
            <p:nvPr/>
          </p:nvSpPr>
          <p:spPr bwMode="auto">
            <a:xfrm>
              <a:off x="1047" y="1623"/>
              <a:ext cx="4000" cy="280"/>
            </a:xfrm>
            <a:custGeom>
              <a:avLst/>
              <a:gdLst>
                <a:gd name="T0" fmla="*/ 523 w 527"/>
                <a:gd name="T1" fmla="*/ 18 h 37"/>
                <a:gd name="T2" fmla="*/ 523 w 527"/>
                <a:gd name="T3" fmla="*/ 0 h 37"/>
                <a:gd name="T4" fmla="*/ 527 w 527"/>
                <a:gd name="T5" fmla="*/ 18 h 37"/>
                <a:gd name="T6" fmla="*/ 527 w 527"/>
                <a:gd name="T7" fmla="*/ 0 h 37"/>
                <a:gd name="T8" fmla="*/ 0 w 527"/>
                <a:gd name="T9" fmla="*/ 19 h 37"/>
                <a:gd name="T10" fmla="*/ 527 w 527"/>
                <a:gd name="T11" fmla="*/ 19 h 37"/>
                <a:gd name="T12" fmla="*/ 0 w 527"/>
                <a:gd name="T13" fmla="*/ 37 h 37"/>
                <a:gd name="T14" fmla="*/ 0 w 527"/>
                <a:gd name="T15" fmla="*/ 19 h 37"/>
                <a:gd name="T16" fmla="*/ 4 w 527"/>
                <a:gd name="T17" fmla="*/ 37 h 37"/>
                <a:gd name="T18" fmla="*/ 4 w 52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37">
                  <a:moveTo>
                    <a:pt x="523" y="18"/>
                  </a:moveTo>
                  <a:lnTo>
                    <a:pt x="523" y="0"/>
                  </a:lnTo>
                  <a:moveTo>
                    <a:pt x="527" y="18"/>
                  </a:moveTo>
                  <a:lnTo>
                    <a:pt x="527" y="0"/>
                  </a:lnTo>
                  <a:moveTo>
                    <a:pt x="0" y="19"/>
                  </a:moveTo>
                  <a:lnTo>
                    <a:pt x="527" y="19"/>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7" name="Rectangle 30"/>
            <p:cNvSpPr>
              <a:spLocks noChangeArrowheads="1"/>
            </p:cNvSpPr>
            <p:nvPr/>
          </p:nvSpPr>
          <p:spPr bwMode="auto">
            <a:xfrm>
              <a:off x="1146" y="1766"/>
              <a:ext cx="83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a:t>
              </a:r>
              <a:r>
                <a:rPr lang="en-US" sz="1400" dirty="0" err="1">
                  <a:solidFill>
                    <a:srgbClr val="1A1B1C"/>
                  </a:solidFill>
                  <a:latin typeface="Times New Roman" pitchFamily="18" charset="0"/>
                </a:rPr>
                <a:t>eax</a:t>
              </a:r>
              <a:r>
                <a:rPr lang="en-US" sz="1400" dirty="0">
                  <a:solidFill>
                    <a:srgbClr val="1A1B1C"/>
                  </a:solidFill>
                  <a:latin typeface="Times New Roman" pitchFamily="18" charset="0"/>
                </a:rPr>
                <a:t> + </a:t>
              </a:r>
              <a:r>
                <a:rPr lang="en-US" sz="1400" dirty="0" err="1">
                  <a:solidFill>
                    <a:srgbClr val="1A1B1C"/>
                  </a:solidFill>
                  <a:latin typeface="Times New Roman" pitchFamily="18" charset="0"/>
                </a:rPr>
                <a:t>ecx</a:t>
              </a:r>
              <a:r>
                <a:rPr lang="en-US" sz="1400" dirty="0">
                  <a:solidFill>
                    <a:srgbClr val="1A1B1C"/>
                  </a:solidFill>
                  <a:latin typeface="Times New Roman" pitchFamily="18" charset="0"/>
                </a:rPr>
                <a:t>*2 - 32]</a:t>
              </a:r>
              <a:endParaRPr lang="en-US" dirty="0">
                <a:latin typeface="Arial" pitchFamily="34" charset="0"/>
              </a:endParaRPr>
            </a:p>
          </p:txBody>
        </p:sp>
        <p:sp>
          <p:nvSpPr>
            <p:cNvPr id="4099" name="Line 31"/>
            <p:cNvSpPr>
              <a:spLocks noChangeShapeType="1"/>
            </p:cNvSpPr>
            <p:nvPr/>
          </p:nvSpPr>
          <p:spPr bwMode="auto">
            <a:xfrm flipV="1">
              <a:off x="2110" y="1767"/>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0" name="Rectangle 32"/>
            <p:cNvSpPr>
              <a:spLocks noChangeArrowheads="1"/>
            </p:cNvSpPr>
            <p:nvPr/>
          </p:nvSpPr>
          <p:spPr bwMode="auto">
            <a:xfrm>
              <a:off x="2186" y="1766"/>
              <a:ext cx="78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1A1B1C"/>
                  </a:solidFill>
                  <a:latin typeface="Times New Roman" pitchFamily="18" charset="0"/>
                </a:rPr>
                <a:t>eax</a:t>
              </a:r>
              <a:r>
                <a:rPr lang="en-US" sz="1400" dirty="0">
                  <a:solidFill>
                    <a:srgbClr val="1A1B1C"/>
                  </a:solidFill>
                  <a:latin typeface="Times New Roman" pitchFamily="18" charset="0"/>
                </a:rPr>
                <a:t> + 2* </a:t>
              </a:r>
              <a:r>
                <a:rPr lang="en-US" sz="1400" dirty="0" err="1">
                  <a:solidFill>
                    <a:srgbClr val="1A1B1C"/>
                  </a:solidFill>
                  <a:latin typeface="Times New Roman" pitchFamily="18" charset="0"/>
                </a:rPr>
                <a:t>ecx</a:t>
              </a:r>
              <a:r>
                <a:rPr lang="en-US" sz="1400" dirty="0">
                  <a:solidFill>
                    <a:srgbClr val="1A1B1C"/>
                  </a:solidFill>
                  <a:latin typeface="Times New Roman" pitchFamily="18" charset="0"/>
                </a:rPr>
                <a:t> - 32</a:t>
              </a:r>
              <a:endParaRPr lang="en-US" dirty="0">
                <a:latin typeface="Arial" pitchFamily="34" charset="0"/>
              </a:endParaRPr>
            </a:p>
          </p:txBody>
        </p:sp>
        <p:sp>
          <p:nvSpPr>
            <p:cNvPr id="4101" name="Line 33"/>
            <p:cNvSpPr>
              <a:spLocks noChangeShapeType="1"/>
            </p:cNvSpPr>
            <p:nvPr/>
          </p:nvSpPr>
          <p:spPr bwMode="auto">
            <a:xfrm flipV="1">
              <a:off x="3719" y="1767"/>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2" name="Rectangle 34"/>
            <p:cNvSpPr>
              <a:spLocks noChangeArrowheads="1"/>
            </p:cNvSpPr>
            <p:nvPr/>
          </p:nvSpPr>
          <p:spPr bwMode="auto">
            <a:xfrm>
              <a:off x="3787" y="1766"/>
              <a:ext cx="110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base-scaled-index-offset</a:t>
              </a:r>
              <a:endParaRPr lang="en-US" dirty="0">
                <a:latin typeface="Arial" pitchFamily="34" charset="0"/>
              </a:endParaRPr>
            </a:p>
          </p:txBody>
        </p:sp>
        <p:sp>
          <p:nvSpPr>
            <p:cNvPr id="4104" name="Freeform 36"/>
            <p:cNvSpPr>
              <a:spLocks noEditPoints="1"/>
            </p:cNvSpPr>
            <p:nvPr/>
          </p:nvSpPr>
          <p:spPr bwMode="auto">
            <a:xfrm>
              <a:off x="1047" y="1767"/>
              <a:ext cx="4000" cy="280"/>
            </a:xfrm>
            <a:custGeom>
              <a:avLst/>
              <a:gdLst>
                <a:gd name="T0" fmla="*/ 523 w 527"/>
                <a:gd name="T1" fmla="*/ 18 h 37"/>
                <a:gd name="T2" fmla="*/ 523 w 527"/>
                <a:gd name="T3" fmla="*/ 0 h 37"/>
                <a:gd name="T4" fmla="*/ 527 w 527"/>
                <a:gd name="T5" fmla="*/ 18 h 37"/>
                <a:gd name="T6" fmla="*/ 527 w 527"/>
                <a:gd name="T7" fmla="*/ 0 h 37"/>
                <a:gd name="T8" fmla="*/ 0 w 527"/>
                <a:gd name="T9" fmla="*/ 18 h 37"/>
                <a:gd name="T10" fmla="*/ 527 w 527"/>
                <a:gd name="T11" fmla="*/ 18 h 37"/>
                <a:gd name="T12" fmla="*/ 0 w 527"/>
                <a:gd name="T13" fmla="*/ 37 h 37"/>
                <a:gd name="T14" fmla="*/ 0 w 527"/>
                <a:gd name="T15" fmla="*/ 19 h 37"/>
                <a:gd name="T16" fmla="*/ 4 w 527"/>
                <a:gd name="T17" fmla="*/ 37 h 37"/>
                <a:gd name="T18" fmla="*/ 4 w 52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37">
                  <a:moveTo>
                    <a:pt x="523" y="18"/>
                  </a:moveTo>
                  <a:lnTo>
                    <a:pt x="523" y="0"/>
                  </a:lnTo>
                  <a:moveTo>
                    <a:pt x="527" y="18"/>
                  </a:moveTo>
                  <a:lnTo>
                    <a:pt x="527" y="0"/>
                  </a:lnTo>
                  <a:moveTo>
                    <a:pt x="0" y="18"/>
                  </a:moveTo>
                  <a:lnTo>
                    <a:pt x="527" y="18"/>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5" name="Rectangle 37"/>
            <p:cNvSpPr>
              <a:spLocks noChangeArrowheads="1"/>
            </p:cNvSpPr>
            <p:nvPr/>
          </p:nvSpPr>
          <p:spPr bwMode="auto">
            <a:xfrm>
              <a:off x="1146" y="1903"/>
              <a:ext cx="44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a:t>
              </a:r>
              <a:r>
                <a:rPr lang="en-US" sz="1400" dirty="0" err="1">
                  <a:solidFill>
                    <a:srgbClr val="1A1B1C"/>
                  </a:solidFill>
                  <a:latin typeface="Times New Roman" pitchFamily="18" charset="0"/>
                </a:rPr>
                <a:t>edx</a:t>
              </a:r>
              <a:r>
                <a:rPr lang="en-US" sz="1400" dirty="0">
                  <a:solidFill>
                    <a:srgbClr val="1A1B1C"/>
                  </a:solidFill>
                  <a:latin typeface="Times New Roman" pitchFamily="18" charset="0"/>
                </a:rPr>
                <a:t> - 12]</a:t>
              </a:r>
              <a:endParaRPr lang="en-US" dirty="0">
                <a:latin typeface="Arial" pitchFamily="34" charset="0"/>
              </a:endParaRPr>
            </a:p>
          </p:txBody>
        </p:sp>
        <p:sp>
          <p:nvSpPr>
            <p:cNvPr id="4106" name="Line 38"/>
            <p:cNvSpPr>
              <a:spLocks noChangeShapeType="1"/>
            </p:cNvSpPr>
            <p:nvPr/>
          </p:nvSpPr>
          <p:spPr bwMode="auto">
            <a:xfrm flipV="1">
              <a:off x="2110" y="1911"/>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7" name="Rectangle 39"/>
            <p:cNvSpPr>
              <a:spLocks noChangeArrowheads="1"/>
            </p:cNvSpPr>
            <p:nvPr/>
          </p:nvSpPr>
          <p:spPr bwMode="auto">
            <a:xfrm>
              <a:off x="2186" y="1903"/>
              <a:ext cx="37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1A1B1C"/>
                  </a:solidFill>
                  <a:latin typeface="Times New Roman" pitchFamily="18" charset="0"/>
                </a:rPr>
                <a:t>edx</a:t>
              </a:r>
              <a:r>
                <a:rPr lang="en-US" sz="1400" dirty="0">
                  <a:solidFill>
                    <a:srgbClr val="1A1B1C"/>
                  </a:solidFill>
                  <a:latin typeface="Times New Roman" pitchFamily="18" charset="0"/>
                </a:rPr>
                <a:t> - 12</a:t>
              </a:r>
              <a:endParaRPr lang="en-US" dirty="0">
                <a:latin typeface="Arial" pitchFamily="34" charset="0"/>
              </a:endParaRPr>
            </a:p>
          </p:txBody>
        </p:sp>
        <p:sp>
          <p:nvSpPr>
            <p:cNvPr id="4108" name="Line 40"/>
            <p:cNvSpPr>
              <a:spLocks noChangeShapeType="1"/>
            </p:cNvSpPr>
            <p:nvPr/>
          </p:nvSpPr>
          <p:spPr bwMode="auto">
            <a:xfrm flipV="1">
              <a:off x="3719" y="1911"/>
              <a:ext cx="0" cy="13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9" name="Rectangle 41"/>
            <p:cNvSpPr>
              <a:spLocks noChangeArrowheads="1"/>
            </p:cNvSpPr>
            <p:nvPr/>
          </p:nvSpPr>
          <p:spPr bwMode="auto">
            <a:xfrm>
              <a:off x="3787" y="1903"/>
              <a:ext cx="49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base-offset</a:t>
              </a:r>
              <a:endParaRPr lang="en-US" dirty="0">
                <a:latin typeface="Arial" pitchFamily="34" charset="0"/>
              </a:endParaRPr>
            </a:p>
          </p:txBody>
        </p:sp>
        <p:sp>
          <p:nvSpPr>
            <p:cNvPr id="4110" name="Rectangle 42"/>
            <p:cNvSpPr>
              <a:spLocks noChangeArrowheads="1"/>
            </p:cNvSpPr>
            <p:nvPr/>
          </p:nvSpPr>
          <p:spPr bwMode="auto">
            <a:xfrm>
              <a:off x="4086" y="189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4111" name="Freeform 43"/>
            <p:cNvSpPr>
              <a:spLocks noEditPoints="1"/>
            </p:cNvSpPr>
            <p:nvPr/>
          </p:nvSpPr>
          <p:spPr bwMode="auto">
            <a:xfrm>
              <a:off x="1047" y="1911"/>
              <a:ext cx="4000" cy="273"/>
            </a:xfrm>
            <a:custGeom>
              <a:avLst/>
              <a:gdLst>
                <a:gd name="T0" fmla="*/ 523 w 527"/>
                <a:gd name="T1" fmla="*/ 18 h 36"/>
                <a:gd name="T2" fmla="*/ 523 w 527"/>
                <a:gd name="T3" fmla="*/ 0 h 36"/>
                <a:gd name="T4" fmla="*/ 527 w 527"/>
                <a:gd name="T5" fmla="*/ 18 h 36"/>
                <a:gd name="T6" fmla="*/ 527 w 527"/>
                <a:gd name="T7" fmla="*/ 0 h 36"/>
                <a:gd name="T8" fmla="*/ 0 w 527"/>
                <a:gd name="T9" fmla="*/ 18 h 36"/>
                <a:gd name="T10" fmla="*/ 527 w 527"/>
                <a:gd name="T11" fmla="*/ 18 h 36"/>
                <a:gd name="T12" fmla="*/ 0 w 527"/>
                <a:gd name="T13" fmla="*/ 36 h 36"/>
                <a:gd name="T14" fmla="*/ 0 w 527"/>
                <a:gd name="T15" fmla="*/ 18 h 36"/>
                <a:gd name="T16" fmla="*/ 4 w 527"/>
                <a:gd name="T17" fmla="*/ 36 h 36"/>
                <a:gd name="T18" fmla="*/ 4 w 527"/>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36">
                  <a:moveTo>
                    <a:pt x="523" y="18"/>
                  </a:moveTo>
                  <a:lnTo>
                    <a:pt x="523" y="0"/>
                  </a:lnTo>
                  <a:moveTo>
                    <a:pt x="527" y="18"/>
                  </a:moveTo>
                  <a:lnTo>
                    <a:pt x="527" y="0"/>
                  </a:lnTo>
                  <a:moveTo>
                    <a:pt x="0" y="18"/>
                  </a:moveTo>
                  <a:lnTo>
                    <a:pt x="527" y="18"/>
                  </a:lnTo>
                  <a:moveTo>
                    <a:pt x="0" y="36"/>
                  </a:moveTo>
                  <a:lnTo>
                    <a:pt x="0" y="18"/>
                  </a:lnTo>
                  <a:moveTo>
                    <a:pt x="4" y="36"/>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2" name="Rectangle 44"/>
            <p:cNvSpPr>
              <a:spLocks noChangeArrowheads="1"/>
            </p:cNvSpPr>
            <p:nvPr/>
          </p:nvSpPr>
          <p:spPr bwMode="auto">
            <a:xfrm>
              <a:off x="1146" y="2047"/>
              <a:ext cx="35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[edx*2]</a:t>
              </a:r>
              <a:endParaRPr lang="en-US">
                <a:latin typeface="Arial" pitchFamily="34" charset="0"/>
              </a:endParaRPr>
            </a:p>
          </p:txBody>
        </p:sp>
        <p:sp>
          <p:nvSpPr>
            <p:cNvPr id="4113" name="Line 45"/>
            <p:cNvSpPr>
              <a:spLocks noChangeShapeType="1"/>
            </p:cNvSpPr>
            <p:nvPr/>
          </p:nvSpPr>
          <p:spPr bwMode="auto">
            <a:xfrm flipV="1">
              <a:off x="2110" y="2047"/>
              <a:ext cx="0" cy="13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4" name="Rectangle 46"/>
            <p:cNvSpPr>
              <a:spLocks noChangeArrowheads="1"/>
            </p:cNvSpPr>
            <p:nvPr/>
          </p:nvSpPr>
          <p:spPr bwMode="auto">
            <a:xfrm>
              <a:off x="2186" y="2047"/>
              <a:ext cx="33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1A1B1C"/>
                  </a:solidFill>
                  <a:latin typeface="Times New Roman" pitchFamily="18" charset="0"/>
                </a:rPr>
                <a:t>edx</a:t>
              </a:r>
              <a:r>
                <a:rPr lang="en-US" sz="1400" dirty="0">
                  <a:solidFill>
                    <a:srgbClr val="1A1B1C"/>
                  </a:solidFill>
                  <a:latin typeface="Times New Roman" pitchFamily="18" charset="0"/>
                </a:rPr>
                <a:t> * 2</a:t>
              </a:r>
              <a:endParaRPr lang="en-US" dirty="0">
                <a:latin typeface="Arial" pitchFamily="34" charset="0"/>
              </a:endParaRPr>
            </a:p>
          </p:txBody>
        </p:sp>
        <p:sp>
          <p:nvSpPr>
            <p:cNvPr id="4115" name="Line 47"/>
            <p:cNvSpPr>
              <a:spLocks noChangeShapeType="1"/>
            </p:cNvSpPr>
            <p:nvPr/>
          </p:nvSpPr>
          <p:spPr bwMode="auto">
            <a:xfrm flipV="1">
              <a:off x="3719" y="2047"/>
              <a:ext cx="0" cy="13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6" name="Rectangle 48"/>
            <p:cNvSpPr>
              <a:spLocks noChangeArrowheads="1"/>
            </p:cNvSpPr>
            <p:nvPr/>
          </p:nvSpPr>
          <p:spPr bwMode="auto">
            <a:xfrm>
              <a:off x="3787" y="2047"/>
              <a:ext cx="57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scaled-index</a:t>
              </a:r>
              <a:endParaRPr lang="en-US">
                <a:latin typeface="Arial" pitchFamily="34" charset="0"/>
              </a:endParaRPr>
            </a:p>
          </p:txBody>
        </p:sp>
        <p:sp>
          <p:nvSpPr>
            <p:cNvPr id="4117" name="Freeform 49"/>
            <p:cNvSpPr>
              <a:spLocks noEditPoints="1"/>
            </p:cNvSpPr>
            <p:nvPr/>
          </p:nvSpPr>
          <p:spPr bwMode="auto">
            <a:xfrm>
              <a:off x="1047" y="2047"/>
              <a:ext cx="4000" cy="281"/>
            </a:xfrm>
            <a:custGeom>
              <a:avLst/>
              <a:gdLst>
                <a:gd name="T0" fmla="*/ 523 w 527"/>
                <a:gd name="T1" fmla="*/ 18 h 37"/>
                <a:gd name="T2" fmla="*/ 523 w 527"/>
                <a:gd name="T3" fmla="*/ 0 h 37"/>
                <a:gd name="T4" fmla="*/ 527 w 527"/>
                <a:gd name="T5" fmla="*/ 18 h 37"/>
                <a:gd name="T6" fmla="*/ 527 w 527"/>
                <a:gd name="T7" fmla="*/ 0 h 37"/>
                <a:gd name="T8" fmla="*/ 0 w 527"/>
                <a:gd name="T9" fmla="*/ 19 h 37"/>
                <a:gd name="T10" fmla="*/ 527 w 527"/>
                <a:gd name="T11" fmla="*/ 19 h 37"/>
                <a:gd name="T12" fmla="*/ 0 w 527"/>
                <a:gd name="T13" fmla="*/ 37 h 37"/>
                <a:gd name="T14" fmla="*/ 0 w 527"/>
                <a:gd name="T15" fmla="*/ 19 h 37"/>
                <a:gd name="T16" fmla="*/ 4 w 527"/>
                <a:gd name="T17" fmla="*/ 37 h 37"/>
                <a:gd name="T18" fmla="*/ 4 w 52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7" h="37">
                  <a:moveTo>
                    <a:pt x="523" y="18"/>
                  </a:moveTo>
                  <a:lnTo>
                    <a:pt x="523" y="0"/>
                  </a:lnTo>
                  <a:moveTo>
                    <a:pt x="527" y="18"/>
                  </a:moveTo>
                  <a:lnTo>
                    <a:pt x="527" y="0"/>
                  </a:lnTo>
                  <a:moveTo>
                    <a:pt x="0" y="19"/>
                  </a:moveTo>
                  <a:lnTo>
                    <a:pt x="527" y="19"/>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18" name="Rectangle 50"/>
            <p:cNvSpPr>
              <a:spLocks noChangeArrowheads="1"/>
            </p:cNvSpPr>
            <p:nvPr/>
          </p:nvSpPr>
          <p:spPr bwMode="auto">
            <a:xfrm>
              <a:off x="1146" y="2191"/>
              <a:ext cx="66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[0xFFE13342]</a:t>
              </a:r>
              <a:endParaRPr lang="en-US">
                <a:latin typeface="Arial" pitchFamily="34" charset="0"/>
              </a:endParaRPr>
            </a:p>
          </p:txBody>
        </p:sp>
        <p:sp>
          <p:nvSpPr>
            <p:cNvPr id="4119" name="Line 51"/>
            <p:cNvSpPr>
              <a:spLocks noChangeShapeType="1"/>
            </p:cNvSpPr>
            <p:nvPr/>
          </p:nvSpPr>
          <p:spPr bwMode="auto">
            <a:xfrm flipV="1">
              <a:off x="2110" y="2191"/>
              <a:ext cx="0" cy="13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0" name="Rectangle 52"/>
            <p:cNvSpPr>
              <a:spLocks noChangeArrowheads="1"/>
            </p:cNvSpPr>
            <p:nvPr/>
          </p:nvSpPr>
          <p:spPr bwMode="auto">
            <a:xfrm>
              <a:off x="2186" y="2191"/>
              <a:ext cx="59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0xFFE13342</a:t>
              </a:r>
              <a:endParaRPr lang="en-US">
                <a:latin typeface="Arial" pitchFamily="34" charset="0"/>
              </a:endParaRPr>
            </a:p>
          </p:txBody>
        </p:sp>
        <p:sp>
          <p:nvSpPr>
            <p:cNvPr id="4121" name="Line 53"/>
            <p:cNvSpPr>
              <a:spLocks noChangeShapeType="1"/>
            </p:cNvSpPr>
            <p:nvPr/>
          </p:nvSpPr>
          <p:spPr bwMode="auto">
            <a:xfrm flipV="1">
              <a:off x="3719" y="2191"/>
              <a:ext cx="0" cy="13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22" name="Rectangle 54"/>
            <p:cNvSpPr>
              <a:spLocks noChangeArrowheads="1"/>
            </p:cNvSpPr>
            <p:nvPr/>
          </p:nvSpPr>
          <p:spPr bwMode="auto">
            <a:xfrm>
              <a:off x="3787" y="2191"/>
              <a:ext cx="67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memory-direct</a:t>
              </a:r>
              <a:endParaRPr lang="en-US">
                <a:latin typeface="Arial" pitchFamily="34" charset="0"/>
              </a:endParaRPr>
            </a:p>
          </p:txBody>
        </p:sp>
        <p:sp>
          <p:nvSpPr>
            <p:cNvPr id="4123" name="Freeform 55"/>
            <p:cNvSpPr>
              <a:spLocks noEditPoints="1"/>
            </p:cNvSpPr>
            <p:nvPr/>
          </p:nvSpPr>
          <p:spPr bwMode="auto">
            <a:xfrm>
              <a:off x="1047" y="2191"/>
              <a:ext cx="4000" cy="167"/>
            </a:xfrm>
            <a:custGeom>
              <a:avLst/>
              <a:gdLst>
                <a:gd name="T0" fmla="*/ 523 w 527"/>
                <a:gd name="T1" fmla="*/ 18 h 22"/>
                <a:gd name="T2" fmla="*/ 523 w 527"/>
                <a:gd name="T3" fmla="*/ 0 h 22"/>
                <a:gd name="T4" fmla="*/ 527 w 527"/>
                <a:gd name="T5" fmla="*/ 18 h 22"/>
                <a:gd name="T6" fmla="*/ 527 w 527"/>
                <a:gd name="T7" fmla="*/ 0 h 22"/>
                <a:gd name="T8" fmla="*/ 0 w 527"/>
                <a:gd name="T9" fmla="*/ 18 h 22"/>
                <a:gd name="T10" fmla="*/ 527 w 527"/>
                <a:gd name="T11" fmla="*/ 18 h 22"/>
                <a:gd name="T12" fmla="*/ 0 w 527"/>
                <a:gd name="T13" fmla="*/ 22 h 22"/>
                <a:gd name="T14" fmla="*/ 527 w 52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7" h="22">
                  <a:moveTo>
                    <a:pt x="523" y="18"/>
                  </a:moveTo>
                  <a:lnTo>
                    <a:pt x="523" y="0"/>
                  </a:lnTo>
                  <a:moveTo>
                    <a:pt x="527" y="18"/>
                  </a:moveTo>
                  <a:lnTo>
                    <a:pt x="527" y="0"/>
                  </a:lnTo>
                  <a:moveTo>
                    <a:pt x="0" y="18"/>
                  </a:moveTo>
                  <a:lnTo>
                    <a:pt x="527" y="18"/>
                  </a:lnTo>
                  <a:moveTo>
                    <a:pt x="0" y="22"/>
                  </a:moveTo>
                  <a:lnTo>
                    <a:pt x="527"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381000"/>
            <a:ext cx="7416800" cy="738664"/>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800" dirty="0" err="1">
                <a:solidFill>
                  <a:schemeClr val="tx1"/>
                </a:solidFill>
              </a:rPr>
              <a:t>Outline</a:t>
            </a:r>
            <a:endParaRPr lang="fr-FR" sz="4800" dirty="0">
              <a:solidFill>
                <a:schemeClr val="tx1"/>
              </a:solidFill>
            </a:endParaRPr>
          </a:p>
        </p:txBody>
      </p:sp>
      <p:sp>
        <p:nvSpPr>
          <p:cNvPr id="3" name="Text Placeholder 2"/>
          <p:cNvSpPr txBox="1">
            <a:spLocks noGrp="1"/>
          </p:cNvSpPr>
          <p:nvPr>
            <p:ph type="body" idx="4294967295"/>
          </p:nvPr>
        </p:nvSpPr>
        <p:spPr>
          <a:xfrm>
            <a:off x="3048001" y="1682750"/>
            <a:ext cx="6167437" cy="3879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71500" indent="-571500">
              <a:buSzPct val="100000"/>
              <a:buFont typeface="Symbol" panose="05050102010706020507" pitchFamily="18" charset="2"/>
              <a:buChar char="*"/>
            </a:pPr>
            <a:r>
              <a:rPr lang="en-US" dirty="0">
                <a:latin typeface="Calibri" pitchFamily="34"/>
              </a:rPr>
              <a:t>x86 Machine Model</a:t>
            </a:r>
          </a:p>
          <a:p>
            <a:pPr marL="571500" indent="-571500">
              <a:buSzPct val="100000"/>
              <a:buFont typeface="Symbol" panose="05050102010706020507" pitchFamily="18" charset="2"/>
              <a:buChar char="*"/>
            </a:pPr>
            <a:r>
              <a:rPr lang="en-US" dirty="0">
                <a:latin typeface="Calibri" pitchFamily="34"/>
              </a:rPr>
              <a:t>Simple Integer Instructions</a:t>
            </a:r>
          </a:p>
          <a:p>
            <a:pPr marL="571500" indent="-571500">
              <a:buSzPct val="100000"/>
              <a:buFont typeface="Symbol" panose="05050102010706020507" pitchFamily="18" charset="2"/>
              <a:buChar char="*"/>
            </a:pPr>
            <a:r>
              <a:rPr lang="en-US" dirty="0">
                <a:latin typeface="Calibri" pitchFamily="34"/>
              </a:rPr>
              <a:t>Branch Instructions</a:t>
            </a:r>
          </a:p>
          <a:p>
            <a:pPr marL="571500" indent="-571500">
              <a:buSzPct val="100000"/>
              <a:buFont typeface="Symbol" panose="05050102010706020507" pitchFamily="18" charset="2"/>
              <a:buChar char="*"/>
            </a:pPr>
            <a:r>
              <a:rPr lang="en-US" dirty="0">
                <a:latin typeface="Calibri" pitchFamily="34"/>
              </a:rPr>
              <a:t>Advanced Memory Instructions</a:t>
            </a:r>
          </a:p>
          <a:p>
            <a:pPr marL="571500" indent="-571500">
              <a:buSzPct val="100000"/>
              <a:buFont typeface="Symbol" panose="05050102010706020507" pitchFamily="18" charset="2"/>
              <a:buChar char="*"/>
            </a:pPr>
            <a:r>
              <a:rPr lang="en-US" dirty="0">
                <a:latin typeface="Calibri" pitchFamily="34"/>
              </a:rPr>
              <a:t>Floating Point Instructions</a:t>
            </a:r>
          </a:p>
          <a:p>
            <a:pPr marL="571500" indent="-571500">
              <a:buSzPct val="100000"/>
              <a:buFont typeface="Symbol" panose="05050102010706020507" pitchFamily="18" charset="2"/>
              <a:buChar char="*"/>
            </a:pPr>
            <a:r>
              <a:rPr lang="en-US" dirty="0">
                <a:latin typeface="Calibri" pitchFamily="34"/>
              </a:rPr>
              <a:t>Encoding the x86 ISA</a:t>
            </a:r>
          </a:p>
        </p:txBody>
      </p:sp>
      <p:pic>
        <p:nvPicPr>
          <p:cNvPr id="4" name="Picture 3"/>
          <p:cNvPicPr>
            <a:picLocks noChangeAspect="1"/>
          </p:cNvPicPr>
          <p:nvPr/>
        </p:nvPicPr>
        <p:blipFill>
          <a:blip r:embed="rId3">
            <a:lum/>
            <a:alphaModFix/>
          </a:blip>
          <a:srcRect/>
          <a:stretch>
            <a:fillRect/>
          </a:stretch>
        </p:blipFill>
        <p:spPr>
          <a:xfrm rot="10800000">
            <a:off x="8763000" y="2209801"/>
            <a:ext cx="1181160" cy="83735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diagram&#10;&#10;Description automatically generated">
            <a:extLst>
              <a:ext uri="{FF2B5EF4-FFF2-40B4-BE49-F238E27FC236}">
                <a16:creationId xmlns:a16="http://schemas.microsoft.com/office/drawing/2014/main" id="{D3D80D30-FE51-CD9D-5CC3-1E6451E2A318}"/>
              </a:ext>
            </a:extLst>
          </p:cNvPr>
          <p:cNvPicPr>
            <a:picLocks noChangeAspect="1"/>
          </p:cNvPicPr>
          <p:nvPr/>
        </p:nvPicPr>
        <p:blipFill rotWithShape="1">
          <a:blip r:embed="rId2">
            <a:extLst>
              <a:ext uri="{28A0092B-C50C-407E-A947-70E740481C1C}">
                <a14:useLocalDpi xmlns:a14="http://schemas.microsoft.com/office/drawing/2010/main" val="0"/>
              </a:ext>
            </a:extLst>
          </a:blip>
          <a:srcRect t="4362" r="1" b="1"/>
          <a:stretch/>
        </p:blipFill>
        <p:spPr>
          <a:xfrm>
            <a:off x="6907095" y="498930"/>
            <a:ext cx="3622400" cy="3768005"/>
          </a:xfrm>
          <a:prstGeom prst="rect">
            <a:avLst/>
          </a:prstGeom>
        </p:spPr>
      </p:pic>
      <p:pic>
        <p:nvPicPr>
          <p:cNvPr id="7" name="Picture 6" descr="Logo, company name&#10;&#10;Description automatically generated">
            <a:extLst>
              <a:ext uri="{FF2B5EF4-FFF2-40B4-BE49-F238E27FC236}">
                <a16:creationId xmlns:a16="http://schemas.microsoft.com/office/drawing/2014/main" id="{A7652BF1-810B-0F49-5E7D-8DF8BD96699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119910" y="2739012"/>
            <a:ext cx="1637340" cy="818670"/>
          </a:xfrm>
          <a:prstGeom prst="rect">
            <a:avLst/>
          </a:prstGeom>
        </p:spPr>
      </p:pic>
      <p:sp>
        <p:nvSpPr>
          <p:cNvPr id="9" name="TextBox 8">
            <a:extLst>
              <a:ext uri="{FF2B5EF4-FFF2-40B4-BE49-F238E27FC236}">
                <a16:creationId xmlns:a16="http://schemas.microsoft.com/office/drawing/2014/main" id="{0487C0B8-FD78-D965-9CAE-3E77ECCDE920}"/>
              </a:ext>
            </a:extLst>
          </p:cNvPr>
          <p:cNvSpPr txBox="1"/>
          <p:nvPr/>
        </p:nvSpPr>
        <p:spPr>
          <a:xfrm>
            <a:off x="2295020" y="2215144"/>
            <a:ext cx="3471400" cy="415498"/>
          </a:xfrm>
          <a:prstGeom prst="rect">
            <a:avLst/>
          </a:prstGeom>
          <a:noFill/>
        </p:spPr>
        <p:txBody>
          <a:bodyPr wrap="none" rtlCol="0">
            <a:spAutoFit/>
          </a:bodyPr>
          <a:lstStyle/>
          <a:p>
            <a:pPr defTabSz="685800">
              <a:defRPr/>
            </a:pPr>
            <a:r>
              <a:rPr lang="en-US" sz="2100" dirty="0">
                <a:solidFill>
                  <a:srgbClr val="0070C0"/>
                </a:solidFill>
                <a:latin typeface="Calibri" panose="020F0502020204030204"/>
              </a:rPr>
              <a:t>Download</a:t>
            </a:r>
            <a:r>
              <a:rPr lang="en-US" sz="2100" dirty="0">
                <a:solidFill>
                  <a:prstClr val="black"/>
                </a:solidFill>
                <a:latin typeface="Calibri" panose="020F0502020204030204"/>
              </a:rPr>
              <a:t> the pdf of the book</a:t>
            </a:r>
          </a:p>
        </p:txBody>
      </p:sp>
      <p:sp>
        <p:nvSpPr>
          <p:cNvPr id="11" name="Rectangle: Rounded Corners 10">
            <a:extLst>
              <a:ext uri="{FF2B5EF4-FFF2-40B4-BE49-F238E27FC236}">
                <a16:creationId xmlns:a16="http://schemas.microsoft.com/office/drawing/2014/main" id="{5B78C334-AE33-9514-448B-30A8A4380861}"/>
              </a:ext>
            </a:extLst>
          </p:cNvPr>
          <p:cNvSpPr/>
          <p:nvPr/>
        </p:nvSpPr>
        <p:spPr>
          <a:xfrm>
            <a:off x="1728055" y="1446230"/>
            <a:ext cx="4594860" cy="5774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685800">
              <a:defRPr/>
            </a:pPr>
            <a:r>
              <a:rPr lang="en-US" sz="3000" dirty="0">
                <a:solidFill>
                  <a:srgbClr val="4472C4">
                    <a:lumMod val="75000"/>
                  </a:srgbClr>
                </a:solidFill>
                <a:latin typeface="Calibri" panose="020F0502020204030204"/>
              </a:rPr>
              <a:t>www.basiccomparch.com</a:t>
            </a:r>
          </a:p>
        </p:txBody>
      </p:sp>
      <p:sp>
        <p:nvSpPr>
          <p:cNvPr id="12" name="TextBox 11">
            <a:extLst>
              <a:ext uri="{FF2B5EF4-FFF2-40B4-BE49-F238E27FC236}">
                <a16:creationId xmlns:a16="http://schemas.microsoft.com/office/drawing/2014/main" id="{BC9EB651-07D4-8AE2-89BB-936AAFD257E5}"/>
              </a:ext>
            </a:extLst>
          </p:cNvPr>
          <p:cNvSpPr txBox="1"/>
          <p:nvPr/>
        </p:nvSpPr>
        <p:spPr>
          <a:xfrm>
            <a:off x="3507550" y="2952139"/>
            <a:ext cx="893193" cy="415498"/>
          </a:xfrm>
          <a:prstGeom prst="rect">
            <a:avLst/>
          </a:prstGeom>
          <a:noFill/>
        </p:spPr>
        <p:txBody>
          <a:bodyPr wrap="none" rtlCol="0">
            <a:spAutoFit/>
          </a:bodyPr>
          <a:lstStyle/>
          <a:p>
            <a:pPr defTabSz="685800">
              <a:defRPr/>
            </a:pPr>
            <a:r>
              <a:rPr lang="en-US" sz="2100" dirty="0">
                <a:solidFill>
                  <a:prstClr val="black"/>
                </a:solidFill>
                <a:latin typeface="Calibri" panose="020F0502020204030204"/>
              </a:rPr>
              <a:t>videos</a:t>
            </a:r>
          </a:p>
        </p:txBody>
      </p:sp>
      <p:sp>
        <p:nvSpPr>
          <p:cNvPr id="13" name="TextBox 12">
            <a:extLst>
              <a:ext uri="{FF2B5EF4-FFF2-40B4-BE49-F238E27FC236}">
                <a16:creationId xmlns:a16="http://schemas.microsoft.com/office/drawing/2014/main" id="{23EB5B37-F1CA-D7C6-E537-4D9E12A3CF35}"/>
              </a:ext>
            </a:extLst>
          </p:cNvPr>
          <p:cNvSpPr txBox="1"/>
          <p:nvPr/>
        </p:nvSpPr>
        <p:spPr>
          <a:xfrm>
            <a:off x="2305074" y="3594402"/>
            <a:ext cx="3799310" cy="415498"/>
          </a:xfrm>
          <a:prstGeom prst="rect">
            <a:avLst/>
          </a:prstGeom>
          <a:noFill/>
        </p:spPr>
        <p:txBody>
          <a:bodyPr wrap="none" rtlCol="0">
            <a:spAutoFit/>
          </a:bodyPr>
          <a:lstStyle/>
          <a:p>
            <a:pPr defTabSz="685800">
              <a:defRPr/>
            </a:pPr>
            <a:r>
              <a:rPr lang="en-US" sz="2100" dirty="0">
                <a:solidFill>
                  <a:prstClr val="black"/>
                </a:solidFill>
                <a:latin typeface="Calibri" panose="020F0502020204030204"/>
              </a:rPr>
              <a:t>Slides, software, solution manual</a:t>
            </a:r>
          </a:p>
        </p:txBody>
      </p:sp>
      <p:sp>
        <p:nvSpPr>
          <p:cNvPr id="14" name="TextBox 13">
            <a:extLst>
              <a:ext uri="{FF2B5EF4-FFF2-40B4-BE49-F238E27FC236}">
                <a16:creationId xmlns:a16="http://schemas.microsoft.com/office/drawing/2014/main" id="{1AC6EE2A-0F5B-DB3C-D4B1-01393362F879}"/>
              </a:ext>
            </a:extLst>
          </p:cNvPr>
          <p:cNvSpPr txBox="1"/>
          <p:nvPr/>
        </p:nvSpPr>
        <p:spPr>
          <a:xfrm>
            <a:off x="6774322" y="4386020"/>
            <a:ext cx="4054571" cy="1200329"/>
          </a:xfrm>
          <a:prstGeom prst="rect">
            <a:avLst/>
          </a:prstGeom>
          <a:noFill/>
        </p:spPr>
        <p:txBody>
          <a:bodyPr wrap="none" rtlCol="0">
            <a:spAutoFit/>
          </a:bodyPr>
          <a:lstStyle/>
          <a:p>
            <a:pPr defTabSz="685800">
              <a:defRPr/>
            </a:pPr>
            <a:r>
              <a:rPr lang="en-US" sz="2400" dirty="0">
                <a:solidFill>
                  <a:srgbClr val="0070C0"/>
                </a:solidFill>
                <a:latin typeface="Calibri" panose="020F0502020204030204"/>
              </a:rPr>
              <a:t>Print version </a:t>
            </a:r>
          </a:p>
          <a:p>
            <a:pPr defTabSz="685800">
              <a:defRPr/>
            </a:pPr>
            <a:r>
              <a:rPr lang="en-US" sz="2400" dirty="0">
                <a:solidFill>
                  <a:prstClr val="black"/>
                </a:solidFill>
                <a:latin typeface="Calibri" panose="020F0502020204030204"/>
              </a:rPr>
              <a:t>(Publisher: </a:t>
            </a:r>
            <a:r>
              <a:rPr lang="en-US" sz="2400" dirty="0" err="1">
                <a:solidFill>
                  <a:prstClr val="black"/>
                </a:solidFill>
                <a:latin typeface="Calibri" panose="020F0502020204030204"/>
              </a:rPr>
              <a:t>WhiteFalcon</a:t>
            </a:r>
            <a:r>
              <a:rPr lang="en-US" sz="2400" dirty="0">
                <a:solidFill>
                  <a:prstClr val="black"/>
                </a:solidFill>
                <a:latin typeface="Calibri" panose="020F0502020204030204"/>
              </a:rPr>
              <a:t>, 2021)</a:t>
            </a:r>
          </a:p>
          <a:p>
            <a:pPr defTabSz="685800">
              <a:defRPr/>
            </a:pPr>
            <a:r>
              <a:rPr lang="en-US" sz="2400" dirty="0">
                <a:solidFill>
                  <a:prstClr val="black"/>
                </a:solidFill>
                <a:latin typeface="Calibri" panose="020F0502020204030204"/>
              </a:rPr>
              <a:t>Available on e-commerce sites.</a:t>
            </a:r>
          </a:p>
        </p:txBody>
      </p:sp>
      <p:cxnSp>
        <p:nvCxnSpPr>
          <p:cNvPr id="16" name="Straight Connector 15">
            <a:extLst>
              <a:ext uri="{FF2B5EF4-FFF2-40B4-BE49-F238E27FC236}">
                <a16:creationId xmlns:a16="http://schemas.microsoft.com/office/drawing/2014/main" id="{66ABBD54-7F85-9C2B-385C-5768D374462E}"/>
              </a:ext>
            </a:extLst>
          </p:cNvPr>
          <p:cNvCxnSpPr/>
          <p:nvPr/>
        </p:nvCxnSpPr>
        <p:spPr>
          <a:xfrm>
            <a:off x="2020850" y="2023693"/>
            <a:ext cx="0" cy="181426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9230681-F47C-F5C4-0813-C21451E430E6}"/>
              </a:ext>
            </a:extLst>
          </p:cNvPr>
          <p:cNvCxnSpPr>
            <a:cxnSpLocks/>
          </p:cNvCxnSpPr>
          <p:nvPr/>
        </p:nvCxnSpPr>
        <p:spPr>
          <a:xfrm>
            <a:off x="2020851" y="383795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49609A5-9DF2-9D3F-F66B-FA3EF8152271}"/>
              </a:ext>
            </a:extLst>
          </p:cNvPr>
          <p:cNvCxnSpPr>
            <a:cxnSpLocks/>
          </p:cNvCxnSpPr>
          <p:nvPr/>
        </p:nvCxnSpPr>
        <p:spPr>
          <a:xfrm>
            <a:off x="2020851" y="318263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856D426-8775-4EFE-C20F-5152967572B9}"/>
              </a:ext>
            </a:extLst>
          </p:cNvPr>
          <p:cNvCxnSpPr>
            <a:cxnSpLocks/>
          </p:cNvCxnSpPr>
          <p:nvPr/>
        </p:nvCxnSpPr>
        <p:spPr>
          <a:xfrm>
            <a:off x="2020851" y="243587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7" name="Picture 26" descr="Logo&#10;&#10;Description automatically generated">
            <a:extLst>
              <a:ext uri="{FF2B5EF4-FFF2-40B4-BE49-F238E27FC236}">
                <a16:creationId xmlns:a16="http://schemas.microsoft.com/office/drawing/2014/main" id="{34857DA3-B110-A850-C1C1-D25D975197B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741305" y="2149115"/>
            <a:ext cx="718457" cy="524474"/>
          </a:xfrm>
          <a:prstGeom prst="rect">
            <a:avLst/>
          </a:prstGeom>
        </p:spPr>
      </p:pic>
      <p:pic>
        <p:nvPicPr>
          <p:cNvPr id="30" name="Picture 29" descr="Icon&#10;&#10;Description automatically generated">
            <a:extLst>
              <a:ext uri="{FF2B5EF4-FFF2-40B4-BE49-F238E27FC236}">
                <a16:creationId xmlns:a16="http://schemas.microsoft.com/office/drawing/2014/main" id="{B26CF05F-AADE-4F4C-0236-232B4EA6AD25}"/>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3176599" y="556879"/>
            <a:ext cx="2108309" cy="985571"/>
          </a:xfrm>
          <a:prstGeom prst="rect">
            <a:avLst/>
          </a:prstGeom>
        </p:spPr>
      </p:pic>
      <p:sp>
        <p:nvSpPr>
          <p:cNvPr id="32" name="Rectangle: Rounded Corners 31">
            <a:extLst>
              <a:ext uri="{FF2B5EF4-FFF2-40B4-BE49-F238E27FC236}">
                <a16:creationId xmlns:a16="http://schemas.microsoft.com/office/drawing/2014/main" id="{52731E0F-3139-A4AA-EC70-3A5651C80459}"/>
              </a:ext>
            </a:extLst>
          </p:cNvPr>
          <p:cNvSpPr/>
          <p:nvPr/>
        </p:nvSpPr>
        <p:spPr>
          <a:xfrm>
            <a:off x="1523999" y="4386020"/>
            <a:ext cx="5250322" cy="191510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defTabSz="685800">
              <a:defRPr/>
            </a:pPr>
            <a:r>
              <a:rPr lang="en-US" sz="2400" dirty="0">
                <a:solidFill>
                  <a:srgbClr val="00B050"/>
                </a:solidFill>
                <a:latin typeface="Comic Sans MS" panose="030F0702030302020204" pitchFamily="66" charset="0"/>
              </a:rPr>
              <a:t>The pdf version of the book and all the learning resources can be freely downloaded from the website: www.basiccomparch.com</a:t>
            </a:r>
          </a:p>
        </p:txBody>
      </p:sp>
      <p:sp>
        <p:nvSpPr>
          <p:cNvPr id="33" name="Rectangle: Rounded Corners 32">
            <a:extLst>
              <a:ext uri="{FF2B5EF4-FFF2-40B4-BE49-F238E27FC236}">
                <a16:creationId xmlns:a16="http://schemas.microsoft.com/office/drawing/2014/main" id="{A4F48367-88AB-7E64-C122-FDE9AADCA5EA}"/>
              </a:ext>
            </a:extLst>
          </p:cNvPr>
          <p:cNvSpPr/>
          <p:nvPr/>
        </p:nvSpPr>
        <p:spPr>
          <a:xfrm>
            <a:off x="1534160" y="74828"/>
            <a:ext cx="1805486" cy="449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defRPr/>
            </a:pPr>
            <a:r>
              <a:rPr lang="en-US" sz="2400" dirty="0">
                <a:solidFill>
                  <a:prstClr val="black"/>
                </a:solidFill>
                <a:latin typeface="Calibri" panose="020F0502020204030204"/>
              </a:rPr>
              <a:t>2</a:t>
            </a:r>
            <a:r>
              <a:rPr lang="en-US" sz="2400" baseline="30000" dirty="0">
                <a:solidFill>
                  <a:prstClr val="black"/>
                </a:solidFill>
                <a:latin typeface="Calibri" panose="020F0502020204030204"/>
              </a:rPr>
              <a:t>nd</a:t>
            </a:r>
            <a:r>
              <a:rPr lang="en-US" sz="2400" dirty="0">
                <a:solidFill>
                  <a:prstClr val="black"/>
                </a:solidFill>
                <a:latin typeface="Calibri" panose="020F0502020204030204"/>
              </a:rPr>
              <a:t> version</a:t>
            </a:r>
          </a:p>
        </p:txBody>
      </p:sp>
    </p:spTree>
    <p:extLst>
      <p:ext uri="{BB962C8B-B14F-4D97-AF65-F5344CB8AC3E}">
        <p14:creationId xmlns:p14="http://schemas.microsoft.com/office/powerpoint/2010/main" val="1463979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Basic x86 </a:t>
            </a:r>
            <a:r>
              <a:rPr lang="fr-FR" dirty="0" err="1">
                <a:solidFill>
                  <a:schemeClr val="tx1"/>
                </a:solidFill>
              </a:rPr>
              <a:t>Assembly</a:t>
            </a:r>
            <a:endParaRPr lang="fr-FR" dirty="0">
              <a:solidFill>
                <a:schemeClr val="tx1"/>
              </a:solidFill>
            </a:endParaRPr>
          </a:p>
        </p:txBody>
      </p:sp>
      <p:sp>
        <p:nvSpPr>
          <p:cNvPr id="3" name="Text Placeholder 2"/>
          <p:cNvSpPr txBox="1">
            <a:spLocks noGrp="1"/>
          </p:cNvSpPr>
          <p:nvPr>
            <p:ph type="body" idx="4294967295"/>
          </p:nvPr>
        </p:nvSpPr>
        <p:spPr>
          <a:xfrm>
            <a:off x="2209800" y="1524000"/>
            <a:ext cx="7924800" cy="47244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200" dirty="0">
                <a:latin typeface="Calibri" panose="020F0502020204030204" pitchFamily="34" charset="0"/>
              </a:rPr>
              <a:t>We shall use the </a:t>
            </a:r>
            <a:r>
              <a:rPr lang="en-US" sz="2200" dirty="0">
                <a:solidFill>
                  <a:srgbClr val="008000"/>
                </a:solidFill>
                <a:latin typeface="Calibri" panose="020F0502020204030204" pitchFamily="34" charset="0"/>
              </a:rPr>
              <a:t>NASM</a:t>
            </a:r>
            <a:r>
              <a:rPr lang="en-US" sz="2200" dirty="0">
                <a:latin typeface="Calibri" panose="020F0502020204030204" pitchFamily="34" charset="0"/>
              </a:rPr>
              <a:t> assembler in this book</a:t>
            </a:r>
          </a:p>
          <a:p>
            <a:pPr lvl="1">
              <a:buSzPct val="100000"/>
              <a:buFont typeface="Symbol" panose="05050102010706020507" pitchFamily="18" charset="2"/>
              <a:buChar char="*"/>
            </a:pPr>
            <a:r>
              <a:rPr lang="en-US" sz="2200" dirty="0">
                <a:latin typeface="Calibri" panose="020F0502020204030204" pitchFamily="34" charset="0"/>
              </a:rPr>
              <a:t>Available at : </a:t>
            </a:r>
            <a:r>
              <a:rPr lang="en-US" sz="2200" dirty="0">
                <a:latin typeface="Calibri" panose="020F0502020204030204" pitchFamily="34" charset="0"/>
                <a:hlinkClick r:id="rId3"/>
              </a:rPr>
              <a:t>http://www.nasm.us</a:t>
            </a:r>
          </a:p>
          <a:p>
            <a:pPr lvl="0">
              <a:buSzPct val="100000"/>
              <a:buFont typeface="Symbol" panose="05050102010706020507" pitchFamily="18" charset="2"/>
              <a:buChar char="*"/>
            </a:pPr>
            <a:r>
              <a:rPr lang="en-US" sz="2200" dirty="0">
                <a:latin typeface="Calibri" panose="020F0502020204030204" pitchFamily="34" charset="0"/>
              </a:rPr>
              <a:t>Generic </a:t>
            </a:r>
            <a:r>
              <a:rPr lang="en-US" sz="2200" dirty="0">
                <a:solidFill>
                  <a:srgbClr val="2300DC"/>
                </a:solidFill>
                <a:latin typeface="Calibri" panose="020F0502020204030204" pitchFamily="34" charset="0"/>
              </a:rPr>
              <a:t>structure</a:t>
            </a:r>
            <a:r>
              <a:rPr lang="en-US" sz="2200" dirty="0">
                <a:latin typeface="Calibri" panose="020F0502020204030204" pitchFamily="34" charset="0"/>
              </a:rPr>
              <a:t> of an assembly statement</a:t>
            </a:r>
          </a:p>
          <a:p>
            <a:pPr lvl="1">
              <a:buSzPct val="100000"/>
              <a:buFont typeface="Symbol" panose="05050102010706020507" pitchFamily="18" charset="2"/>
              <a:buChar char="*"/>
            </a:pPr>
            <a:r>
              <a:rPr lang="en-US" sz="2200" dirty="0">
                <a:latin typeface="Calibri" panose="020F0502020204030204" pitchFamily="34" charset="0"/>
              </a:rPr>
              <a:t>&lt;label&gt; : &lt;assembly instruction&gt; ; &lt;comment&gt;</a:t>
            </a:r>
          </a:p>
          <a:p>
            <a:pPr lvl="1">
              <a:buSzPct val="100000"/>
              <a:buFont typeface="Symbol" panose="05050102010706020507" pitchFamily="18" charset="2"/>
              <a:buChar char="*"/>
            </a:pPr>
            <a:r>
              <a:rPr lang="en-US" sz="2200" dirty="0">
                <a:solidFill>
                  <a:srgbClr val="DC2300"/>
                </a:solidFill>
                <a:latin typeface="Calibri" panose="020F0502020204030204" pitchFamily="34" charset="0"/>
              </a:rPr>
              <a:t>Comments</a:t>
            </a:r>
            <a:r>
              <a:rPr lang="en-US" sz="2200" dirty="0">
                <a:latin typeface="Calibri" panose="020F0502020204030204" pitchFamily="34" charset="0"/>
              </a:rPr>
              <a:t> are preceded by a ;</a:t>
            </a:r>
          </a:p>
          <a:p>
            <a:pPr lvl="0">
              <a:buSzPct val="100000"/>
              <a:buFont typeface="Symbol" panose="05050102010706020507" pitchFamily="18" charset="2"/>
              <a:buChar char="*"/>
            </a:pPr>
            <a:r>
              <a:rPr lang="en-US" sz="2200" dirty="0">
                <a:latin typeface="Calibri" panose="020F0502020204030204" pitchFamily="34" charset="0"/>
              </a:rPr>
              <a:t>x86 assembly instructions</a:t>
            </a:r>
          </a:p>
          <a:p>
            <a:pPr lvl="1">
              <a:buSzPct val="100000"/>
              <a:buFont typeface="Symbol" panose="05050102010706020507" pitchFamily="18" charset="2"/>
              <a:buChar char="*"/>
            </a:pPr>
            <a:r>
              <a:rPr lang="en-US" sz="2200" dirty="0">
                <a:latin typeface="Calibri" panose="020F0502020204030204" pitchFamily="34" charset="0"/>
              </a:rPr>
              <a:t>Typically in the 1 and 2 address format</a:t>
            </a:r>
          </a:p>
          <a:p>
            <a:pPr lvl="1">
              <a:buSzPct val="100000"/>
              <a:buFont typeface="Symbol" panose="05050102010706020507" pitchFamily="18" charset="2"/>
              <a:buChar char="*"/>
            </a:pPr>
            <a:r>
              <a:rPr lang="en-US" sz="2200" dirty="0">
                <a:solidFill>
                  <a:srgbClr val="008000"/>
                </a:solidFill>
                <a:latin typeface="Calibri" panose="020F0502020204030204" pitchFamily="34" charset="0"/>
              </a:rPr>
              <a:t>2 address format</a:t>
            </a:r>
            <a:r>
              <a:rPr lang="en-US" sz="2200" dirty="0">
                <a:latin typeface="Calibri" panose="020F0502020204030204" pitchFamily="34" charset="0"/>
              </a:rPr>
              <a:t> : &lt;instruction&gt; &lt;operand 1&gt; &lt;operand 2&gt;</a:t>
            </a:r>
          </a:p>
          <a:p>
            <a:pPr lvl="1">
              <a:buSzPct val="100000"/>
              <a:buFont typeface="Symbol" panose="05050102010706020507" pitchFamily="18" charset="2"/>
              <a:buChar char="*"/>
            </a:pPr>
            <a:r>
              <a:rPr lang="en-US" sz="2200" dirty="0">
                <a:solidFill>
                  <a:srgbClr val="2300DC"/>
                </a:solidFill>
                <a:latin typeface="Calibri" panose="020F0502020204030204" pitchFamily="34" charset="0"/>
              </a:rPr>
              <a:t>&lt;operand 1&gt;</a:t>
            </a:r>
            <a:r>
              <a:rPr lang="en-US" sz="2200" dirty="0">
                <a:latin typeface="Calibri" panose="020F0502020204030204" pitchFamily="34" charset="0"/>
              </a:rPr>
              <a:t> is typically both the </a:t>
            </a:r>
            <a:r>
              <a:rPr lang="en-US" sz="2200" dirty="0">
                <a:solidFill>
                  <a:schemeClr val="tx2">
                    <a:lumMod val="60000"/>
                    <a:lumOff val="40000"/>
                  </a:schemeClr>
                </a:solidFill>
                <a:latin typeface="Calibri" panose="020F0502020204030204" pitchFamily="34" charset="0"/>
              </a:rPr>
              <a:t>source</a:t>
            </a:r>
            <a:r>
              <a:rPr lang="en-US" sz="2200" dirty="0">
                <a:latin typeface="Calibri" panose="020F0502020204030204" pitchFamily="34" charset="0"/>
              </a:rPr>
              <a:t> and </a:t>
            </a:r>
            <a:r>
              <a:rPr lang="en-US" sz="2200" dirty="0">
                <a:solidFill>
                  <a:srgbClr val="00B050"/>
                </a:solidFill>
                <a:latin typeface="Calibri" panose="020F0502020204030204" pitchFamily="34" charset="0"/>
              </a:rPr>
              <a:t>destination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Basic x86 </a:t>
            </a:r>
            <a:r>
              <a:rPr lang="fr-FR" dirty="0" err="1">
                <a:solidFill>
                  <a:schemeClr val="tx1"/>
                </a:solidFill>
              </a:rPr>
              <a:t>Assembly</a:t>
            </a:r>
            <a:r>
              <a:rPr lang="fr-FR" dirty="0">
                <a:solidFill>
                  <a:schemeClr val="tx1"/>
                </a:solidFill>
              </a:rPr>
              <a:t> – II</a:t>
            </a:r>
          </a:p>
        </p:txBody>
      </p:sp>
      <p:sp>
        <p:nvSpPr>
          <p:cNvPr id="3" name="Text Placeholder 2"/>
          <p:cNvSpPr txBox="1">
            <a:spLocks noGrp="1"/>
          </p:cNvSpPr>
          <p:nvPr>
            <p:ph type="body" idx="4294967295"/>
          </p:nvPr>
        </p:nvSpPr>
        <p:spPr>
          <a:xfrm>
            <a:off x="2438400" y="1447800"/>
            <a:ext cx="7415212" cy="46672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solidFill>
                  <a:srgbClr val="DC2300"/>
                </a:solidFill>
                <a:latin typeface="Calibri" panose="020F0502020204030204" pitchFamily="34" charset="0"/>
              </a:rPr>
              <a:t>Rules</a:t>
            </a:r>
            <a:r>
              <a:rPr lang="en-US" sz="2800" dirty="0">
                <a:latin typeface="Calibri" panose="020F0502020204030204" pitchFamily="34" charset="0"/>
              </a:rPr>
              <a:t> for </a:t>
            </a:r>
            <a:r>
              <a:rPr lang="en-US" sz="2800" dirty="0">
                <a:solidFill>
                  <a:srgbClr val="008080"/>
                </a:solidFill>
                <a:latin typeface="Calibri" panose="020F0502020204030204" pitchFamily="34" charset="0"/>
              </a:rPr>
              <a:t>operands</a:t>
            </a:r>
            <a:r>
              <a:rPr lang="en-US" sz="2800" dirty="0">
                <a:latin typeface="Calibri" panose="020F0502020204030204" pitchFamily="34" charset="0"/>
              </a:rPr>
              <a:t> (for most </a:t>
            </a:r>
            <a:r>
              <a:rPr lang="en-US" sz="2800" dirty="0">
                <a:solidFill>
                  <a:srgbClr val="2323DC"/>
                </a:solidFill>
                <a:latin typeface="Calibri" panose="020F0502020204030204" pitchFamily="34" charset="0"/>
              </a:rPr>
              <a:t>instructions</a:t>
            </a:r>
            <a:r>
              <a:rPr lang="en-US" sz="2800" dirty="0">
                <a:latin typeface="Calibri" panose="020F0502020204030204" pitchFamily="34" charset="0"/>
              </a:rPr>
              <a:t>)</a:t>
            </a:r>
          </a:p>
          <a:p>
            <a:pPr lvl="1">
              <a:buSzPct val="100000"/>
              <a:buFont typeface="Symbol" panose="05050102010706020507" pitchFamily="18" charset="2"/>
              <a:buChar char="*"/>
            </a:pPr>
            <a:r>
              <a:rPr lang="en-US" sz="2200" dirty="0">
                <a:latin typeface="Calibri" panose="020F0502020204030204" pitchFamily="34" charset="0"/>
              </a:rPr>
              <a:t>Both the </a:t>
            </a:r>
            <a:r>
              <a:rPr lang="en-US" sz="2200" dirty="0">
                <a:solidFill>
                  <a:srgbClr val="2323DC"/>
                </a:solidFill>
                <a:latin typeface="Calibri" panose="020F0502020204030204" pitchFamily="34" charset="0"/>
              </a:rPr>
              <a:t>operands</a:t>
            </a:r>
            <a:r>
              <a:rPr lang="en-US" sz="2200" dirty="0">
                <a:latin typeface="Calibri" panose="020F0502020204030204" pitchFamily="34" charset="0"/>
              </a:rPr>
              <a:t> can be a register</a:t>
            </a:r>
          </a:p>
          <a:p>
            <a:pPr lvl="1">
              <a:buSzPct val="100000"/>
              <a:buFont typeface="Symbol" panose="05050102010706020507" pitchFamily="18" charset="2"/>
              <a:buChar char="*"/>
            </a:pPr>
            <a:r>
              <a:rPr lang="en-US" sz="2200" dirty="0">
                <a:latin typeface="Calibri" panose="020F0502020204030204" pitchFamily="34" charset="0"/>
              </a:rPr>
              <a:t>At most one of them can be an </a:t>
            </a:r>
            <a:r>
              <a:rPr lang="en-US" sz="2200" dirty="0">
                <a:solidFill>
                  <a:srgbClr val="DC2300"/>
                </a:solidFill>
                <a:latin typeface="Calibri" panose="020F0502020204030204" pitchFamily="34" charset="0"/>
              </a:rPr>
              <a:t>immediate</a:t>
            </a:r>
          </a:p>
          <a:p>
            <a:pPr lvl="1">
              <a:buSzPct val="100000"/>
              <a:buFont typeface="Symbol" panose="05050102010706020507" pitchFamily="18" charset="2"/>
              <a:buChar char="*"/>
            </a:pPr>
            <a:r>
              <a:rPr lang="en-US" sz="2200" dirty="0">
                <a:latin typeface="Calibri" panose="020F0502020204030204" pitchFamily="34" charset="0"/>
              </a:rPr>
              <a:t>At most one of them can be a </a:t>
            </a:r>
            <a:r>
              <a:rPr lang="en-US" sz="2200" dirty="0">
                <a:solidFill>
                  <a:srgbClr val="008000"/>
                </a:solidFill>
                <a:latin typeface="Calibri" panose="020F0502020204030204" pitchFamily="34" charset="0"/>
              </a:rPr>
              <a:t>memory location</a:t>
            </a:r>
          </a:p>
          <a:p>
            <a:pPr lvl="1">
              <a:buSzPct val="100000"/>
              <a:buFont typeface="Symbol" panose="05050102010706020507" pitchFamily="18" charset="2"/>
              <a:buChar char="*"/>
            </a:pPr>
            <a:r>
              <a:rPr lang="en-US" sz="2200" dirty="0">
                <a:latin typeface="Calibri" panose="020F0502020204030204" pitchFamily="34" charset="0"/>
              </a:rPr>
              <a:t>A memory operand is encapsulated in</a:t>
            </a:r>
            <a:r>
              <a:rPr lang="en-US" sz="2200" dirty="0">
                <a:solidFill>
                  <a:srgbClr val="0000FF"/>
                </a:solidFill>
                <a:latin typeface="Calibri" panose="020F0502020204030204" pitchFamily="34" charset="0"/>
              </a:rPr>
              <a:t> []</a:t>
            </a:r>
          </a:p>
          <a:p>
            <a:pPr lvl="0">
              <a:buSzPct val="100000"/>
              <a:buFont typeface="Symbol" panose="05050102010706020507" pitchFamily="18" charset="2"/>
              <a:buChar char="*"/>
            </a:pPr>
            <a:r>
              <a:rPr lang="en-US" sz="2800" dirty="0">
                <a:solidFill>
                  <a:srgbClr val="DC2300"/>
                </a:solidFill>
                <a:latin typeface="Calibri" panose="020F0502020204030204" pitchFamily="34" charset="0"/>
              </a:rPr>
              <a:t>Rules</a:t>
            </a:r>
            <a:r>
              <a:rPr lang="en-US" sz="2800" dirty="0">
                <a:latin typeface="Calibri" panose="020F0502020204030204" pitchFamily="34" charset="0"/>
              </a:rPr>
              <a:t> for </a:t>
            </a:r>
            <a:r>
              <a:rPr lang="en-US" sz="2800" dirty="0">
                <a:solidFill>
                  <a:srgbClr val="2300DC"/>
                </a:solidFill>
                <a:latin typeface="Calibri" panose="020F0502020204030204" pitchFamily="34" charset="0"/>
              </a:rPr>
              <a:t>immediates</a:t>
            </a:r>
          </a:p>
          <a:p>
            <a:pPr lvl="1">
              <a:buSzPct val="100000"/>
              <a:buFont typeface="Symbol" panose="05050102010706020507" pitchFamily="18" charset="2"/>
              <a:buChar char="*"/>
            </a:pPr>
            <a:r>
              <a:rPr lang="en-US" sz="2200" dirty="0">
                <a:latin typeface="Calibri" panose="020F0502020204030204" pitchFamily="34" charset="0"/>
              </a:rPr>
              <a:t>The size of an </a:t>
            </a:r>
            <a:r>
              <a:rPr lang="en-US" sz="2200" dirty="0">
                <a:solidFill>
                  <a:srgbClr val="DC2300"/>
                </a:solidFill>
                <a:latin typeface="Calibri" panose="020F0502020204030204" pitchFamily="34" charset="0"/>
              </a:rPr>
              <a:t>immediate</a:t>
            </a:r>
            <a:r>
              <a:rPr lang="en-US" sz="2200" dirty="0">
                <a:latin typeface="Calibri" panose="020F0502020204030204" pitchFamily="34" charset="0"/>
              </a:rPr>
              <a:t> is equal to the size of the memory address</a:t>
            </a:r>
          </a:p>
          <a:p>
            <a:pPr lvl="1">
              <a:buSzPct val="100000"/>
              <a:buFont typeface="Symbol" panose="05050102010706020507" pitchFamily="18" charset="2"/>
              <a:buChar char="*"/>
            </a:pPr>
            <a:r>
              <a:rPr lang="en-US" sz="2200" dirty="0">
                <a:latin typeface="Calibri" panose="020F0502020204030204" pitchFamily="34" charset="0"/>
              </a:rPr>
              <a:t>For example, for a 32 bit machine, the maximum size of an </a:t>
            </a:r>
            <a:r>
              <a:rPr lang="en-US" sz="2200" dirty="0">
                <a:solidFill>
                  <a:srgbClr val="B84700"/>
                </a:solidFill>
                <a:latin typeface="Calibri" panose="020F0502020204030204" pitchFamily="34" charset="0"/>
              </a:rPr>
              <a:t>immediate</a:t>
            </a:r>
            <a:r>
              <a:rPr lang="en-US" sz="2200" dirty="0">
                <a:latin typeface="Calibri" panose="020F0502020204030204" pitchFamily="34" charset="0"/>
              </a:rPr>
              <a:t> is 32 bits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Basic x86 </a:t>
            </a:r>
            <a:r>
              <a:rPr lang="fr-FR" dirty="0" err="1">
                <a:solidFill>
                  <a:schemeClr val="tx1"/>
                </a:solidFill>
              </a:rPr>
              <a:t>Assembly</a:t>
            </a:r>
            <a:r>
              <a:rPr lang="fr-FR" dirty="0">
                <a:solidFill>
                  <a:schemeClr val="tx1"/>
                </a:solidFill>
              </a:rPr>
              <a:t> – III</a:t>
            </a:r>
          </a:p>
        </p:txBody>
      </p:sp>
      <p:sp>
        <p:nvSpPr>
          <p:cNvPr id="3" name="Text Placeholder 2"/>
          <p:cNvSpPr txBox="1">
            <a:spLocks noGrp="1"/>
          </p:cNvSpPr>
          <p:nvPr>
            <p:ph type="body" idx="4294967295"/>
          </p:nvPr>
        </p:nvSpPr>
        <p:spPr>
          <a:xfrm>
            <a:off x="1752600" y="2057400"/>
            <a:ext cx="8763000" cy="35052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spcBef>
                <a:spcPts val="1400"/>
              </a:spcBef>
              <a:spcAft>
                <a:spcPts val="1600"/>
              </a:spcAft>
              <a:buSzPct val="100000"/>
              <a:buFont typeface="Symbol" panose="05050102010706020507" pitchFamily="18" charset="2"/>
              <a:buChar char="*"/>
            </a:pPr>
            <a:r>
              <a:rPr lang="en-US" dirty="0">
                <a:latin typeface="Calibri" panose="020F0502020204030204" pitchFamily="34" charset="0"/>
              </a:rPr>
              <a:t>We shall use the 32 bit </a:t>
            </a:r>
            <a:r>
              <a:rPr lang="en-US" dirty="0" err="1">
                <a:solidFill>
                  <a:srgbClr val="280099"/>
                </a:solidFill>
                <a:latin typeface="Calibri" panose="020F0502020204030204" pitchFamily="34" charset="0"/>
              </a:rPr>
              <a:t>flavour</a:t>
            </a:r>
            <a:r>
              <a:rPr lang="en-US" dirty="0">
                <a:latin typeface="Calibri" panose="020F0502020204030204" pitchFamily="34" charset="0"/>
              </a:rPr>
              <a:t> of x86 in this </a:t>
            </a:r>
            <a:r>
              <a:rPr lang="en-US" dirty="0">
                <a:solidFill>
                  <a:srgbClr val="008000"/>
                </a:solidFill>
                <a:latin typeface="Calibri" panose="020F0502020204030204" pitchFamily="34" charset="0"/>
              </a:rPr>
              <a:t>book</a:t>
            </a:r>
          </a:p>
          <a:p>
            <a:pPr lvl="1">
              <a:spcBef>
                <a:spcPts val="1400"/>
              </a:spcBef>
              <a:spcAft>
                <a:spcPts val="1600"/>
              </a:spcAft>
              <a:buSzPct val="100000"/>
              <a:buFont typeface="Symbol" panose="05050102010706020507" pitchFamily="18" charset="2"/>
              <a:buChar char="*"/>
            </a:pPr>
            <a:r>
              <a:rPr lang="en-US" dirty="0">
                <a:latin typeface="Calibri" panose="020F0502020204030204" pitchFamily="34" charset="0"/>
              </a:rPr>
              <a:t>Readers can seamlessly </a:t>
            </a:r>
            <a:r>
              <a:rPr lang="en-US" dirty="0">
                <a:solidFill>
                  <a:srgbClr val="2300DC"/>
                </a:solidFill>
                <a:latin typeface="Calibri" panose="020F0502020204030204" pitchFamily="34" charset="0"/>
              </a:rPr>
              <a:t>write</a:t>
            </a:r>
            <a:r>
              <a:rPr lang="en-US" dirty="0">
                <a:latin typeface="Calibri" panose="020F0502020204030204" pitchFamily="34" charset="0"/>
              </a:rPr>
              <a:t> 16 bit x86 programs</a:t>
            </a:r>
          </a:p>
          <a:p>
            <a:pPr lvl="1">
              <a:spcBef>
                <a:spcPts val="1400"/>
              </a:spcBef>
              <a:spcAft>
                <a:spcPts val="1600"/>
              </a:spcAft>
              <a:buSzPct val="100000"/>
              <a:buFont typeface="Symbol" panose="05050102010706020507" pitchFamily="18" charset="2"/>
              <a:buChar char="*"/>
            </a:pPr>
            <a:r>
              <a:rPr lang="en-US" dirty="0">
                <a:latin typeface="Calibri" panose="020F0502020204030204" pitchFamily="34" charset="0"/>
              </a:rPr>
              <a:t>Simply use the </a:t>
            </a:r>
            <a:r>
              <a:rPr lang="en-US" dirty="0">
                <a:solidFill>
                  <a:srgbClr val="DC2300"/>
                </a:solidFill>
                <a:latin typeface="Calibri" panose="020F0502020204030204" pitchFamily="34" charset="0"/>
              </a:rPr>
              <a:t>registers </a:t>
            </a:r>
            <a:r>
              <a:rPr lang="en-US" dirty="0">
                <a:latin typeface="Calibri" panose="020F0502020204030204" pitchFamily="34" charset="0"/>
              </a:rPr>
              <a:t>: </a:t>
            </a:r>
            <a:r>
              <a:rPr lang="en-US" dirty="0">
                <a:solidFill>
                  <a:srgbClr val="008000"/>
                </a:solidFill>
                <a:latin typeface="Calibri" panose="020F0502020204030204" pitchFamily="34" charset="0"/>
              </a:rPr>
              <a:t>ax, </a:t>
            </a:r>
            <a:r>
              <a:rPr lang="en-US" dirty="0" err="1">
                <a:solidFill>
                  <a:srgbClr val="008000"/>
                </a:solidFill>
                <a:latin typeface="Calibri" panose="020F0502020204030204" pitchFamily="34" charset="0"/>
              </a:rPr>
              <a:t>bx</a:t>
            </a:r>
            <a:r>
              <a:rPr lang="en-US" dirty="0">
                <a:solidFill>
                  <a:srgbClr val="008000"/>
                </a:solidFill>
                <a:latin typeface="Calibri" panose="020F0502020204030204" pitchFamily="34" charset="0"/>
              </a:rPr>
              <a:t>, cx, dx, </a:t>
            </a:r>
            <a:r>
              <a:rPr lang="en-US" dirty="0" err="1">
                <a:solidFill>
                  <a:srgbClr val="008000"/>
                </a:solidFill>
                <a:latin typeface="Calibri" panose="020F0502020204030204" pitchFamily="34" charset="0"/>
              </a:rPr>
              <a:t>sp</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bp</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si</a:t>
            </a:r>
            <a:r>
              <a:rPr lang="en-US" dirty="0">
                <a:solidFill>
                  <a:srgbClr val="008000"/>
                </a:solidFill>
                <a:latin typeface="Calibri" panose="020F0502020204030204" pitchFamily="34" charset="0"/>
              </a:rPr>
              <a:t>, di</a:t>
            </a:r>
          </a:p>
          <a:p>
            <a:pPr lvl="1">
              <a:spcBef>
                <a:spcPts val="1400"/>
              </a:spcBef>
              <a:spcAft>
                <a:spcPts val="1600"/>
              </a:spcAft>
              <a:buSzPct val="100000"/>
              <a:buFont typeface="Symbol" panose="05050102010706020507" pitchFamily="18" charset="2"/>
              <a:buChar char="*"/>
            </a:pPr>
            <a:r>
              <a:rPr lang="en-US" dirty="0">
                <a:latin typeface="Calibri" panose="020F0502020204030204" pitchFamily="34" charset="0"/>
              </a:rPr>
              <a:t>Readers can also write 64 bit programs by using the </a:t>
            </a:r>
            <a:r>
              <a:rPr lang="en-US" dirty="0">
                <a:solidFill>
                  <a:srgbClr val="DC2300"/>
                </a:solidFill>
                <a:latin typeface="Calibri" panose="020F0502020204030204" pitchFamily="34" charset="0"/>
              </a:rPr>
              <a:t>registers </a:t>
            </a:r>
            <a:r>
              <a:rPr lang="en-US" dirty="0">
                <a:latin typeface="Calibri" panose="020F0502020204030204" pitchFamily="34" charset="0"/>
              </a:rPr>
              <a:t>: </a:t>
            </a:r>
            <a:r>
              <a:rPr lang="en-US" dirty="0" err="1">
                <a:solidFill>
                  <a:srgbClr val="008000"/>
                </a:solidFill>
                <a:latin typeface="Calibri" panose="020F0502020204030204" pitchFamily="34" charset="0"/>
              </a:rPr>
              <a:t>rax</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rbx</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rcx</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rdx</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rsp</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rbp</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rsi</a:t>
            </a:r>
            <a:r>
              <a:rPr lang="en-US" dirty="0">
                <a:solidFill>
                  <a:srgbClr val="008000"/>
                </a:solidFill>
                <a:latin typeface="Calibri" panose="020F0502020204030204" pitchFamily="34" charset="0"/>
              </a:rPr>
              <a:t>, </a:t>
            </a:r>
            <a:r>
              <a:rPr lang="en-US" dirty="0" err="1">
                <a:solidFill>
                  <a:srgbClr val="008000"/>
                </a:solidFill>
                <a:latin typeface="Calibri" panose="020F0502020204030204" pitchFamily="34" charset="0"/>
              </a:rPr>
              <a:t>rdi</a:t>
            </a:r>
            <a:r>
              <a:rPr lang="en-US" dirty="0">
                <a:solidFill>
                  <a:srgbClr val="008000"/>
                </a:solidFill>
                <a:latin typeface="Calibri" panose="020F0502020204030204" pitchFamily="34" charset="0"/>
              </a:rPr>
              <a:t>, </a:t>
            </a:r>
            <a:r>
              <a:rPr lang="en-US">
                <a:solidFill>
                  <a:srgbClr val="008000"/>
                </a:solidFill>
                <a:latin typeface="Calibri" panose="020F0502020204030204" pitchFamily="34" charset="0"/>
              </a:rPr>
              <a:t>and r8 </a:t>
            </a:r>
            <a:r>
              <a:rPr lang="en-US" dirty="0">
                <a:solidFill>
                  <a:srgbClr val="008000"/>
                </a:solidFill>
                <a:latin typeface="Calibri" panose="020F0502020204030204" pitchFamily="34" charset="0"/>
              </a:rPr>
              <a:t>– r15</a:t>
            </a:r>
          </a:p>
          <a:p>
            <a:pPr lvl="1">
              <a:spcBef>
                <a:spcPts val="1400"/>
              </a:spcBef>
              <a:spcAft>
                <a:spcPts val="1600"/>
              </a:spcAft>
              <a:buSzPct val="100000"/>
              <a:buFont typeface="Symbol" panose="05050102010706020507" pitchFamily="18" charset="2"/>
              <a:buChar char="*"/>
            </a:pPr>
            <a:endParaRPr lang="en-US" dirty="0">
              <a:latin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The </a:t>
            </a:r>
            <a:r>
              <a:rPr lang="fr-FR" i="1" dirty="0" err="1">
                <a:solidFill>
                  <a:schemeClr val="tx1"/>
                </a:solidFill>
              </a:rPr>
              <a:t>mov</a:t>
            </a:r>
            <a:r>
              <a:rPr lang="fr-FR" dirty="0">
                <a:solidFill>
                  <a:schemeClr val="tx1"/>
                </a:solidFill>
              </a:rPr>
              <a:t> instruction</a:t>
            </a:r>
          </a:p>
        </p:txBody>
      </p:sp>
      <p:sp>
        <p:nvSpPr>
          <p:cNvPr id="3" name="Text Placeholder 2"/>
          <p:cNvSpPr txBox="1">
            <a:spLocks noGrp="1"/>
          </p:cNvSpPr>
          <p:nvPr>
            <p:ph type="body" idx="4294967295"/>
          </p:nvPr>
        </p:nvSpPr>
        <p:spPr>
          <a:xfrm>
            <a:off x="2489200" y="2895601"/>
            <a:ext cx="7416800" cy="310197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Extremely </a:t>
            </a:r>
            <a:r>
              <a:rPr lang="en-US" sz="2800" dirty="0">
                <a:solidFill>
                  <a:srgbClr val="2323DC"/>
                </a:solidFill>
                <a:latin typeface="Calibri" panose="020F0502020204030204" pitchFamily="34" charset="0"/>
              </a:rPr>
              <a:t>versatile</a:t>
            </a:r>
            <a:r>
              <a:rPr lang="en-US" sz="2800" dirty="0">
                <a:latin typeface="Calibri" panose="020F0502020204030204" pitchFamily="34" charset="0"/>
              </a:rPr>
              <a:t> instruction</a:t>
            </a:r>
          </a:p>
          <a:p>
            <a:pPr lvl="1">
              <a:buSzPct val="100000"/>
              <a:buFont typeface="Symbol" panose="05050102010706020507" pitchFamily="18" charset="2"/>
              <a:buChar char="*"/>
            </a:pPr>
            <a:r>
              <a:rPr lang="en-US" sz="2200" dirty="0">
                <a:latin typeface="Calibri" panose="020F0502020204030204" pitchFamily="34" charset="0"/>
              </a:rPr>
              <a:t>Can be used to </a:t>
            </a:r>
            <a:r>
              <a:rPr lang="en-US" sz="2200" dirty="0">
                <a:solidFill>
                  <a:srgbClr val="0047FF"/>
                </a:solidFill>
                <a:latin typeface="Calibri" panose="020F0502020204030204" pitchFamily="34" charset="0"/>
              </a:rPr>
              <a:t>load</a:t>
            </a:r>
            <a:r>
              <a:rPr lang="en-US" sz="2200" dirty="0">
                <a:latin typeface="Calibri" panose="020F0502020204030204" pitchFamily="34" charset="0"/>
              </a:rPr>
              <a:t> an immediate</a:t>
            </a:r>
          </a:p>
          <a:p>
            <a:pPr lvl="1">
              <a:buSzPct val="100000"/>
              <a:buFont typeface="Symbol" panose="05050102010706020507" pitchFamily="18" charset="2"/>
              <a:buChar char="*"/>
            </a:pPr>
            <a:r>
              <a:rPr lang="en-US" sz="2200" dirty="0">
                <a:solidFill>
                  <a:srgbClr val="FF3366"/>
                </a:solidFill>
                <a:latin typeface="Calibri" panose="020F0502020204030204" pitchFamily="34" charset="0"/>
              </a:rPr>
              <a:t>Load</a:t>
            </a:r>
            <a:r>
              <a:rPr lang="en-US" sz="2200" dirty="0">
                <a:latin typeface="Calibri" panose="020F0502020204030204" pitchFamily="34" charset="0"/>
              </a:rPr>
              <a:t> and </a:t>
            </a:r>
            <a:r>
              <a:rPr lang="en-US" sz="2200" dirty="0">
                <a:solidFill>
                  <a:srgbClr val="008080"/>
                </a:solidFill>
                <a:latin typeface="Calibri" panose="020F0502020204030204" pitchFamily="34" charset="0"/>
              </a:rPr>
              <a:t>store</a:t>
            </a:r>
            <a:r>
              <a:rPr lang="en-US" sz="2200" dirty="0">
                <a:latin typeface="Calibri" panose="020F0502020204030204" pitchFamily="34" charset="0"/>
              </a:rPr>
              <a:t> values to memory</a:t>
            </a:r>
          </a:p>
          <a:p>
            <a:pPr lvl="1">
              <a:buSzPct val="100000"/>
              <a:buFont typeface="Symbol" panose="05050102010706020507" pitchFamily="18" charset="2"/>
              <a:buChar char="*"/>
            </a:pPr>
            <a:r>
              <a:rPr lang="en-US" sz="2200" dirty="0">
                <a:solidFill>
                  <a:srgbClr val="0000FF"/>
                </a:solidFill>
                <a:latin typeface="Calibri" panose="020F0502020204030204" pitchFamily="34" charset="0"/>
              </a:rPr>
              <a:t>Move</a:t>
            </a:r>
            <a:r>
              <a:rPr lang="en-US" sz="2200" dirty="0">
                <a:latin typeface="Calibri" panose="020F0502020204030204" pitchFamily="34" charset="0"/>
              </a:rPr>
              <a:t> values between registers</a:t>
            </a:r>
          </a:p>
          <a:p>
            <a:pPr lvl="0">
              <a:buSzPct val="100000"/>
              <a:buFont typeface="Symbol" panose="05050102010706020507" pitchFamily="18" charset="2"/>
              <a:buChar char="*"/>
            </a:pPr>
            <a:r>
              <a:rPr lang="en-US" sz="2200" dirty="0">
                <a:latin typeface="Calibri" panose="020F0502020204030204" pitchFamily="34" charset="0"/>
              </a:rPr>
              <a:t>Example</a:t>
            </a:r>
          </a:p>
          <a:p>
            <a:pPr lvl="1">
              <a:buSzPct val="100000"/>
              <a:buFont typeface="Symbol" panose="05050102010706020507" pitchFamily="18" charset="2"/>
              <a:buChar char="*"/>
            </a:pPr>
            <a:r>
              <a:rPr lang="en-US" sz="2200" dirty="0" err="1">
                <a:latin typeface="Calibri" panose="020F0502020204030204" pitchFamily="34" charset="0"/>
              </a:rPr>
              <a:t>mov</a:t>
            </a:r>
            <a:r>
              <a:rPr lang="en-US" sz="2200" dirty="0">
                <a:latin typeface="Calibri" panose="020F0502020204030204" pitchFamily="34" charset="0"/>
              </a:rPr>
              <a:t> </a:t>
            </a:r>
            <a:r>
              <a:rPr lang="en-US" sz="2200" dirty="0" err="1">
                <a:latin typeface="Calibri" panose="020F0502020204030204" pitchFamily="34" charset="0"/>
              </a:rPr>
              <a:t>ebx</a:t>
            </a:r>
            <a:r>
              <a:rPr lang="en-US" sz="2200" dirty="0">
                <a:latin typeface="Calibri" panose="020F0502020204030204" pitchFamily="34" charset="0"/>
              </a:rPr>
              <a:t>, [</a:t>
            </a:r>
            <a:r>
              <a:rPr lang="en-US" sz="2200" dirty="0" err="1">
                <a:latin typeface="Calibri" panose="020F0502020204030204" pitchFamily="34" charset="0"/>
              </a:rPr>
              <a:t>esp</a:t>
            </a:r>
            <a:r>
              <a:rPr lang="en-US" sz="2200" dirty="0">
                <a:latin typeface="Calibri" panose="020F0502020204030204" pitchFamily="34" charset="0"/>
              </a:rPr>
              <a:t> – </a:t>
            </a:r>
            <a:r>
              <a:rPr lang="en-US" sz="2200" dirty="0" err="1">
                <a:latin typeface="Calibri" panose="020F0502020204030204" pitchFamily="34" charset="0"/>
              </a:rPr>
              <a:t>eax</a:t>
            </a:r>
            <a:r>
              <a:rPr lang="en-US" sz="2200" dirty="0">
                <a:latin typeface="Calibri" panose="020F0502020204030204" pitchFamily="34" charset="0"/>
              </a:rPr>
              <a:t>*4 - 12]</a:t>
            </a:r>
          </a:p>
        </p:txBody>
      </p:sp>
      <p:grpSp>
        <p:nvGrpSpPr>
          <p:cNvPr id="7" name="Group 6"/>
          <p:cNvGrpSpPr>
            <a:grpSpLocks noChangeAspect="1"/>
          </p:cNvGrpSpPr>
          <p:nvPr/>
        </p:nvGrpSpPr>
        <p:grpSpPr bwMode="auto">
          <a:xfrm>
            <a:off x="2971800" y="1752600"/>
            <a:ext cx="6400800" cy="681038"/>
            <a:chOff x="1089" y="1200"/>
            <a:chExt cx="4032" cy="429"/>
          </a:xfrm>
        </p:grpSpPr>
        <p:sp>
          <p:nvSpPr>
            <p:cNvPr id="8" name="AutoShape 5"/>
            <p:cNvSpPr>
              <a:spLocks noChangeAspect="1" noChangeArrowheads="1" noTextEdit="1"/>
            </p:cNvSpPr>
            <p:nvPr/>
          </p:nvSpPr>
          <p:spPr bwMode="auto">
            <a:xfrm>
              <a:off x="1089" y="1200"/>
              <a:ext cx="4032" cy="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noEditPoints="1"/>
            </p:cNvSpPr>
            <p:nvPr/>
          </p:nvSpPr>
          <p:spPr bwMode="auto">
            <a:xfrm>
              <a:off x="1107" y="1218"/>
              <a:ext cx="3991" cy="194"/>
            </a:xfrm>
            <a:custGeom>
              <a:avLst/>
              <a:gdLst>
                <a:gd name="T0" fmla="*/ 0 w 451"/>
                <a:gd name="T1" fmla="*/ 0 h 22"/>
                <a:gd name="T2" fmla="*/ 451 w 451"/>
                <a:gd name="T3" fmla="*/ 0 h 22"/>
                <a:gd name="T4" fmla="*/ 0 w 451"/>
                <a:gd name="T5" fmla="*/ 3 h 22"/>
                <a:gd name="T6" fmla="*/ 451 w 451"/>
                <a:gd name="T7" fmla="*/ 3 h 22"/>
                <a:gd name="T8" fmla="*/ 0 w 451"/>
                <a:gd name="T9" fmla="*/ 22 h 22"/>
                <a:gd name="T10" fmla="*/ 0 w 451"/>
                <a:gd name="T11" fmla="*/ 4 h 22"/>
                <a:gd name="T12" fmla="*/ 4 w 451"/>
                <a:gd name="T13" fmla="*/ 22 h 22"/>
                <a:gd name="T14" fmla="*/ 4 w 451"/>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22">
                  <a:moveTo>
                    <a:pt x="0" y="0"/>
                  </a:moveTo>
                  <a:lnTo>
                    <a:pt x="451" y="0"/>
                  </a:lnTo>
                  <a:moveTo>
                    <a:pt x="0" y="3"/>
                  </a:moveTo>
                  <a:lnTo>
                    <a:pt x="451" y="3"/>
                  </a:lnTo>
                  <a:moveTo>
                    <a:pt x="0" y="22"/>
                  </a:moveTo>
                  <a:lnTo>
                    <a:pt x="0" y="4"/>
                  </a:lnTo>
                  <a:moveTo>
                    <a:pt x="4" y="22"/>
                  </a:moveTo>
                  <a:lnTo>
                    <a:pt x="4" y="4"/>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1222" y="1244"/>
              <a:ext cx="5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Semantics</a:t>
              </a:r>
              <a:endParaRPr lang="en-US">
                <a:latin typeface="Arial" pitchFamily="34" charset="0"/>
              </a:endParaRPr>
            </a:p>
          </p:txBody>
        </p:sp>
        <p:sp>
          <p:nvSpPr>
            <p:cNvPr id="11" name="Line 9"/>
            <p:cNvSpPr>
              <a:spLocks noChangeShapeType="1"/>
            </p:cNvSpPr>
            <p:nvPr/>
          </p:nvSpPr>
          <p:spPr bwMode="auto">
            <a:xfrm flipV="1">
              <a:off x="3266" y="1253"/>
              <a:ext cx="0" cy="15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0"/>
            <p:cNvSpPr>
              <a:spLocks noChangeArrowheads="1"/>
            </p:cNvSpPr>
            <p:nvPr/>
          </p:nvSpPr>
          <p:spPr bwMode="auto">
            <a:xfrm>
              <a:off x="3355" y="1244"/>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Example</a:t>
              </a:r>
              <a:endParaRPr lang="en-US">
                <a:latin typeface="Arial" pitchFamily="34" charset="0"/>
              </a:endParaRPr>
            </a:p>
          </p:txBody>
        </p:sp>
        <p:sp>
          <p:nvSpPr>
            <p:cNvPr id="13" name="Line 11"/>
            <p:cNvSpPr>
              <a:spLocks noChangeShapeType="1"/>
            </p:cNvSpPr>
            <p:nvPr/>
          </p:nvSpPr>
          <p:spPr bwMode="auto">
            <a:xfrm flipV="1">
              <a:off x="4195" y="1253"/>
              <a:ext cx="0" cy="15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2"/>
            <p:cNvSpPr>
              <a:spLocks noChangeArrowheads="1"/>
            </p:cNvSpPr>
            <p:nvPr/>
          </p:nvSpPr>
          <p:spPr bwMode="auto">
            <a:xfrm>
              <a:off x="4275" y="1244"/>
              <a:ext cx="6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Explanation</a:t>
              </a:r>
              <a:endParaRPr lang="en-US">
                <a:latin typeface="Arial" pitchFamily="34" charset="0"/>
              </a:endParaRPr>
            </a:p>
          </p:txBody>
        </p:sp>
        <p:sp>
          <p:nvSpPr>
            <p:cNvPr id="15" name="Freeform 13"/>
            <p:cNvSpPr>
              <a:spLocks noEditPoints="1"/>
            </p:cNvSpPr>
            <p:nvPr/>
          </p:nvSpPr>
          <p:spPr bwMode="auto">
            <a:xfrm>
              <a:off x="1107" y="1253"/>
              <a:ext cx="3991" cy="319"/>
            </a:xfrm>
            <a:custGeom>
              <a:avLst/>
              <a:gdLst>
                <a:gd name="T0" fmla="*/ 447 w 451"/>
                <a:gd name="T1" fmla="*/ 18 h 36"/>
                <a:gd name="T2" fmla="*/ 447 w 451"/>
                <a:gd name="T3" fmla="*/ 0 h 36"/>
                <a:gd name="T4" fmla="*/ 451 w 451"/>
                <a:gd name="T5" fmla="*/ 18 h 36"/>
                <a:gd name="T6" fmla="*/ 451 w 451"/>
                <a:gd name="T7" fmla="*/ 0 h 36"/>
                <a:gd name="T8" fmla="*/ 0 w 451"/>
                <a:gd name="T9" fmla="*/ 18 h 36"/>
                <a:gd name="T10" fmla="*/ 451 w 451"/>
                <a:gd name="T11" fmla="*/ 18 h 36"/>
                <a:gd name="T12" fmla="*/ 0 w 451"/>
                <a:gd name="T13" fmla="*/ 36 h 36"/>
                <a:gd name="T14" fmla="*/ 0 w 451"/>
                <a:gd name="T15" fmla="*/ 18 h 36"/>
                <a:gd name="T16" fmla="*/ 4 w 451"/>
                <a:gd name="T17" fmla="*/ 36 h 36"/>
                <a:gd name="T18" fmla="*/ 4 w 451"/>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1" h="36">
                  <a:moveTo>
                    <a:pt x="447" y="18"/>
                  </a:moveTo>
                  <a:lnTo>
                    <a:pt x="447" y="0"/>
                  </a:lnTo>
                  <a:moveTo>
                    <a:pt x="451" y="18"/>
                  </a:moveTo>
                  <a:lnTo>
                    <a:pt x="451" y="0"/>
                  </a:lnTo>
                  <a:moveTo>
                    <a:pt x="0" y="18"/>
                  </a:moveTo>
                  <a:lnTo>
                    <a:pt x="451"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4"/>
            <p:cNvSpPr>
              <a:spLocks noChangeArrowheads="1"/>
            </p:cNvSpPr>
            <p:nvPr/>
          </p:nvSpPr>
          <p:spPr bwMode="auto">
            <a:xfrm>
              <a:off x="1222" y="1412"/>
              <a:ext cx="178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dirty="0" err="1">
                  <a:latin typeface="Times New Roman" pitchFamily="18" charset="0"/>
                  <a:cs typeface="Times New Roman" pitchFamily="18" charset="0"/>
                </a:rPr>
                <a:t>mov</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reg</a:t>
              </a:r>
              <a:r>
                <a:rPr lang="en-US" sz="1700" dirty="0">
                  <a:latin typeface="Times New Roman" pitchFamily="18" charset="0"/>
                  <a:cs typeface="Times New Roman" pitchFamily="18" charset="0"/>
                </a:rPr>
                <a:t>/</a:t>
              </a:r>
              <a:r>
                <a:rPr lang="en-US" sz="1700" i="1" dirty="0" err="1">
                  <a:latin typeface="Times New Roman" pitchFamily="18" charset="0"/>
                  <a:cs typeface="Times New Roman" pitchFamily="18" charset="0"/>
                </a:rPr>
                <a:t>mem</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reg</a:t>
              </a:r>
              <a:r>
                <a:rPr lang="en-US" sz="1700" dirty="0">
                  <a:latin typeface="Times New Roman" pitchFamily="18" charset="0"/>
                  <a:cs typeface="Times New Roman" pitchFamily="18" charset="0"/>
                </a:rPr>
                <a:t>/</a:t>
              </a:r>
              <a:r>
                <a:rPr lang="en-US" sz="1700" i="1" dirty="0" err="1">
                  <a:latin typeface="Times New Roman" pitchFamily="18" charset="0"/>
                  <a:cs typeface="Times New Roman" pitchFamily="18" charset="0"/>
                </a:rPr>
                <a:t>mem</a:t>
              </a:r>
              <a:r>
                <a:rPr lang="en-US" sz="1700" dirty="0">
                  <a:latin typeface="Times New Roman" pitchFamily="18" charset="0"/>
                  <a:cs typeface="Times New Roman" pitchFamily="18" charset="0"/>
                </a:rPr>
                <a:t>/</a:t>
              </a:r>
              <a:r>
                <a:rPr lang="en-US" sz="1700" i="1" dirty="0" err="1">
                  <a:latin typeface="Times New Roman" pitchFamily="18" charset="0"/>
                  <a:cs typeface="Times New Roman" pitchFamily="18" charset="0"/>
                </a:rPr>
                <a:t>imm</a:t>
              </a:r>
              <a:r>
                <a:rPr lang="en-US" sz="1700" dirty="0">
                  <a:latin typeface="Times New Roman" pitchFamily="18" charset="0"/>
                  <a:cs typeface="Times New Roman" pitchFamily="18" charset="0"/>
                </a:rPr>
                <a:t>)</a:t>
              </a:r>
            </a:p>
          </p:txBody>
        </p:sp>
        <p:sp>
          <p:nvSpPr>
            <p:cNvPr id="17" name="Line 15"/>
            <p:cNvSpPr>
              <a:spLocks noChangeShapeType="1"/>
            </p:cNvSpPr>
            <p:nvPr/>
          </p:nvSpPr>
          <p:spPr bwMode="auto">
            <a:xfrm flipV="1">
              <a:off x="3266" y="1412"/>
              <a:ext cx="0" cy="16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6"/>
            <p:cNvSpPr>
              <a:spLocks noChangeArrowheads="1"/>
            </p:cNvSpPr>
            <p:nvPr/>
          </p:nvSpPr>
          <p:spPr bwMode="auto">
            <a:xfrm>
              <a:off x="3355" y="1412"/>
              <a:ext cx="73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err="1">
                  <a:solidFill>
                    <a:srgbClr val="1A1B1C"/>
                  </a:solidFill>
                  <a:latin typeface="Times New Roman" pitchFamily="18" charset="0"/>
                </a:rPr>
                <a:t>mov</a:t>
              </a:r>
              <a:r>
                <a:rPr lang="en-US" sz="1700" dirty="0">
                  <a:solidFill>
                    <a:srgbClr val="1A1B1C"/>
                  </a:solidFill>
                  <a:latin typeface="Times New Roman" pitchFamily="18" charset="0"/>
                </a:rPr>
                <a:t> </a:t>
              </a:r>
              <a:r>
                <a:rPr lang="en-US" sz="1700" dirty="0" err="1">
                  <a:solidFill>
                    <a:srgbClr val="1A1B1C"/>
                  </a:solidFill>
                  <a:latin typeface="Times New Roman" pitchFamily="18" charset="0"/>
                </a:rPr>
                <a:t>eax</a:t>
              </a:r>
              <a:r>
                <a:rPr lang="en-US" sz="1700" dirty="0">
                  <a:solidFill>
                    <a:srgbClr val="1A1B1C"/>
                  </a:solidFill>
                  <a:latin typeface="Times New Roman" pitchFamily="18" charset="0"/>
                </a:rPr>
                <a:t>, </a:t>
              </a:r>
              <a:r>
                <a:rPr lang="en-US" sz="1700" dirty="0" err="1">
                  <a:solidFill>
                    <a:srgbClr val="1A1B1C"/>
                  </a:solidFill>
                  <a:latin typeface="Times New Roman" pitchFamily="18" charset="0"/>
                </a:rPr>
                <a:t>ebx</a:t>
              </a:r>
              <a:endParaRPr lang="en-US" dirty="0">
                <a:latin typeface="Arial" pitchFamily="34" charset="0"/>
              </a:endParaRPr>
            </a:p>
          </p:txBody>
        </p:sp>
        <p:sp>
          <p:nvSpPr>
            <p:cNvPr id="19" name="Line 17"/>
            <p:cNvSpPr>
              <a:spLocks noChangeShapeType="1"/>
            </p:cNvSpPr>
            <p:nvPr/>
          </p:nvSpPr>
          <p:spPr bwMode="auto">
            <a:xfrm flipV="1">
              <a:off x="4195" y="1412"/>
              <a:ext cx="0" cy="16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8"/>
            <p:cNvSpPr>
              <a:spLocks noChangeArrowheads="1"/>
            </p:cNvSpPr>
            <p:nvPr/>
          </p:nvSpPr>
          <p:spPr bwMode="auto">
            <a:xfrm>
              <a:off x="4275" y="1412"/>
              <a:ext cx="59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err="1">
                  <a:solidFill>
                    <a:srgbClr val="1A1B1C"/>
                  </a:solidFill>
                  <a:latin typeface="Times New Roman" pitchFamily="18" charset="0"/>
                </a:rPr>
                <a:t>eax</a:t>
              </a:r>
              <a:r>
                <a:rPr lang="en-US" sz="1700" dirty="0">
                  <a:solidFill>
                    <a:srgbClr val="1A1B1C"/>
                  </a:solidFill>
                  <a:latin typeface="Times New Roman" pitchFamily="18" charset="0"/>
                </a:rPr>
                <a:t> ← </a:t>
              </a:r>
              <a:r>
                <a:rPr lang="en-US" sz="1700" dirty="0" err="1">
                  <a:solidFill>
                    <a:srgbClr val="1A1B1C"/>
                  </a:solidFill>
                  <a:latin typeface="Times New Roman" pitchFamily="18" charset="0"/>
                </a:rPr>
                <a:t>ebx</a:t>
              </a:r>
              <a:endParaRPr lang="en-US" dirty="0">
                <a:latin typeface="Arial" pitchFamily="34" charset="0"/>
              </a:endParaRPr>
            </a:p>
          </p:txBody>
        </p:sp>
        <p:sp>
          <p:nvSpPr>
            <p:cNvPr id="23" name="Freeform 21"/>
            <p:cNvSpPr>
              <a:spLocks noEditPoints="1"/>
            </p:cNvSpPr>
            <p:nvPr/>
          </p:nvSpPr>
          <p:spPr bwMode="auto">
            <a:xfrm>
              <a:off x="1107" y="1412"/>
              <a:ext cx="3991" cy="195"/>
            </a:xfrm>
            <a:custGeom>
              <a:avLst/>
              <a:gdLst>
                <a:gd name="T0" fmla="*/ 447 w 451"/>
                <a:gd name="T1" fmla="*/ 18 h 22"/>
                <a:gd name="T2" fmla="*/ 447 w 451"/>
                <a:gd name="T3" fmla="*/ 0 h 22"/>
                <a:gd name="T4" fmla="*/ 451 w 451"/>
                <a:gd name="T5" fmla="*/ 18 h 22"/>
                <a:gd name="T6" fmla="*/ 451 w 451"/>
                <a:gd name="T7" fmla="*/ 0 h 22"/>
                <a:gd name="T8" fmla="*/ 0 w 451"/>
                <a:gd name="T9" fmla="*/ 19 h 22"/>
                <a:gd name="T10" fmla="*/ 451 w 451"/>
                <a:gd name="T11" fmla="*/ 19 h 22"/>
                <a:gd name="T12" fmla="*/ 0 w 451"/>
                <a:gd name="T13" fmla="*/ 22 h 22"/>
                <a:gd name="T14" fmla="*/ 451 w 451"/>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22">
                  <a:moveTo>
                    <a:pt x="447" y="18"/>
                  </a:moveTo>
                  <a:lnTo>
                    <a:pt x="447" y="0"/>
                  </a:lnTo>
                  <a:moveTo>
                    <a:pt x="451" y="18"/>
                  </a:moveTo>
                  <a:lnTo>
                    <a:pt x="451" y="0"/>
                  </a:lnTo>
                  <a:moveTo>
                    <a:pt x="0" y="19"/>
                  </a:moveTo>
                  <a:lnTo>
                    <a:pt x="451" y="19"/>
                  </a:lnTo>
                  <a:moveTo>
                    <a:pt x="0" y="22"/>
                  </a:moveTo>
                  <a:lnTo>
                    <a:pt x="451" y="22"/>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i="1" dirty="0" err="1">
                <a:solidFill>
                  <a:schemeClr val="tx1"/>
                </a:solidFill>
              </a:rPr>
              <a:t>movsx</a:t>
            </a:r>
            <a:r>
              <a:rPr lang="fr-FR" dirty="0">
                <a:solidFill>
                  <a:schemeClr val="tx1"/>
                </a:solidFill>
              </a:rPr>
              <a:t> and </a:t>
            </a:r>
            <a:r>
              <a:rPr lang="fr-FR" i="1" dirty="0" err="1">
                <a:solidFill>
                  <a:schemeClr val="tx1"/>
                </a:solidFill>
              </a:rPr>
              <a:t>movzx</a:t>
            </a:r>
            <a:r>
              <a:rPr lang="fr-FR" i="1" dirty="0">
                <a:solidFill>
                  <a:schemeClr val="tx1"/>
                </a:solidFill>
              </a:rPr>
              <a:t> </a:t>
            </a:r>
            <a:r>
              <a:rPr lang="fr-FR" dirty="0">
                <a:solidFill>
                  <a:schemeClr val="tx1"/>
                </a:solidFill>
              </a:rPr>
              <a:t>instructions</a:t>
            </a:r>
          </a:p>
        </p:txBody>
      </p:sp>
      <p:sp>
        <p:nvSpPr>
          <p:cNvPr id="3" name="Text Placeholder 2"/>
          <p:cNvSpPr txBox="1">
            <a:spLocks noGrp="1"/>
          </p:cNvSpPr>
          <p:nvPr>
            <p:ph type="body" idx="4294967295"/>
          </p:nvPr>
        </p:nvSpPr>
        <p:spPr>
          <a:xfrm>
            <a:off x="2209800" y="3581400"/>
            <a:ext cx="7816850" cy="24384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The regular </a:t>
            </a:r>
            <a:r>
              <a:rPr lang="en-US" sz="2800" i="1" dirty="0" err="1">
                <a:solidFill>
                  <a:srgbClr val="2300DC"/>
                </a:solidFill>
                <a:latin typeface="Calibri" panose="020F0502020204030204" pitchFamily="34" charset="0"/>
              </a:rPr>
              <a:t>mov</a:t>
            </a:r>
            <a:r>
              <a:rPr lang="en-US" sz="2800" dirty="0">
                <a:latin typeface="Calibri" panose="020F0502020204030204" pitchFamily="34" charset="0"/>
              </a:rPr>
              <a:t> instruction assumes that the source and destination have the same </a:t>
            </a:r>
            <a:r>
              <a:rPr lang="en-US" sz="2800" dirty="0">
                <a:solidFill>
                  <a:srgbClr val="2300DC"/>
                </a:solidFill>
                <a:latin typeface="Calibri" panose="020F0502020204030204" pitchFamily="34" charset="0"/>
              </a:rPr>
              <a:t>size</a:t>
            </a:r>
          </a:p>
          <a:p>
            <a:pPr lvl="0">
              <a:buSzPct val="100000"/>
              <a:buFont typeface="Symbol" panose="05050102010706020507" pitchFamily="18" charset="2"/>
              <a:buChar char="*"/>
            </a:pPr>
            <a:r>
              <a:rPr lang="en-US" sz="2800" dirty="0">
                <a:latin typeface="Calibri" panose="020F0502020204030204" pitchFamily="34" charset="0"/>
              </a:rPr>
              <a:t>The </a:t>
            </a:r>
            <a:r>
              <a:rPr lang="en-US" sz="2800" i="1" dirty="0" err="1">
                <a:solidFill>
                  <a:srgbClr val="2300DC"/>
                </a:solidFill>
                <a:latin typeface="Calibri" panose="020F0502020204030204" pitchFamily="34" charset="0"/>
              </a:rPr>
              <a:t>movsx</a:t>
            </a:r>
            <a:r>
              <a:rPr lang="en-US" sz="2800" i="1" dirty="0">
                <a:latin typeface="Calibri" panose="020F0502020204030204" pitchFamily="34" charset="0"/>
              </a:rPr>
              <a:t> </a:t>
            </a:r>
            <a:r>
              <a:rPr lang="en-US" sz="2800" dirty="0">
                <a:latin typeface="Calibri" panose="020F0502020204030204" pitchFamily="34" charset="0"/>
              </a:rPr>
              <a:t>and </a:t>
            </a:r>
            <a:r>
              <a:rPr lang="en-US" sz="2800" i="1" dirty="0" err="1">
                <a:latin typeface="Calibri" panose="020F0502020204030204" pitchFamily="34" charset="0"/>
              </a:rPr>
              <a:t>movzx</a:t>
            </a:r>
            <a:r>
              <a:rPr lang="en-US" sz="2800" dirty="0">
                <a:latin typeface="Calibri" panose="020F0502020204030204" pitchFamily="34" charset="0"/>
              </a:rPr>
              <a:t> instructions replace the MSB bits by the </a:t>
            </a:r>
            <a:r>
              <a:rPr lang="en-US" sz="2800" dirty="0">
                <a:solidFill>
                  <a:srgbClr val="008080"/>
                </a:solidFill>
                <a:latin typeface="Calibri" panose="020F0502020204030204" pitchFamily="34" charset="0"/>
              </a:rPr>
              <a:t>sign bit</a:t>
            </a:r>
            <a:r>
              <a:rPr lang="en-US" sz="2800" dirty="0">
                <a:latin typeface="Calibri" panose="020F0502020204030204" pitchFamily="34" charset="0"/>
              </a:rPr>
              <a:t>, or </a:t>
            </a:r>
            <a:r>
              <a:rPr lang="en-US" sz="2800" dirty="0">
                <a:solidFill>
                  <a:srgbClr val="DC2300"/>
                </a:solidFill>
                <a:latin typeface="Calibri" panose="020F0502020204030204" pitchFamily="34" charset="0"/>
              </a:rPr>
              <a:t>zeros</a:t>
            </a:r>
            <a:r>
              <a:rPr lang="en-US" sz="2800" dirty="0">
                <a:latin typeface="Calibri" panose="020F0502020204030204" pitchFamily="34" charset="0"/>
              </a:rPr>
              <a:t> respectively</a:t>
            </a:r>
          </a:p>
        </p:txBody>
      </p:sp>
      <p:grpSp>
        <p:nvGrpSpPr>
          <p:cNvPr id="7" name="Group 5"/>
          <p:cNvGrpSpPr>
            <a:grpSpLocks noChangeAspect="1"/>
          </p:cNvGrpSpPr>
          <p:nvPr/>
        </p:nvGrpSpPr>
        <p:grpSpPr bwMode="auto">
          <a:xfrm>
            <a:off x="2586038" y="1676401"/>
            <a:ext cx="7167562" cy="1357313"/>
            <a:chOff x="1053" y="1262"/>
            <a:chExt cx="4515" cy="855"/>
          </a:xfrm>
        </p:grpSpPr>
        <p:sp>
          <p:nvSpPr>
            <p:cNvPr id="8" name="AutoShape 4"/>
            <p:cNvSpPr>
              <a:spLocks noChangeAspect="1" noChangeArrowheads="1" noTextEdit="1"/>
            </p:cNvSpPr>
            <p:nvPr/>
          </p:nvSpPr>
          <p:spPr bwMode="auto">
            <a:xfrm>
              <a:off x="1053" y="1262"/>
              <a:ext cx="4515" cy="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069" y="1278"/>
              <a:ext cx="4476" cy="176"/>
            </a:xfrm>
            <a:custGeom>
              <a:avLst/>
              <a:gdLst>
                <a:gd name="T0" fmla="*/ 0 w 560"/>
                <a:gd name="T1" fmla="*/ 0 h 22"/>
                <a:gd name="T2" fmla="*/ 560 w 560"/>
                <a:gd name="T3" fmla="*/ 0 h 22"/>
                <a:gd name="T4" fmla="*/ 0 w 560"/>
                <a:gd name="T5" fmla="*/ 4 h 22"/>
                <a:gd name="T6" fmla="*/ 560 w 560"/>
                <a:gd name="T7" fmla="*/ 4 h 22"/>
                <a:gd name="T8" fmla="*/ 0 w 560"/>
                <a:gd name="T9" fmla="*/ 22 h 22"/>
                <a:gd name="T10" fmla="*/ 0 w 560"/>
                <a:gd name="T11" fmla="*/ 4 h 22"/>
                <a:gd name="T12" fmla="*/ 4 w 560"/>
                <a:gd name="T13" fmla="*/ 22 h 22"/>
                <a:gd name="T14" fmla="*/ 4 w 56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0" h="22">
                  <a:moveTo>
                    <a:pt x="0" y="0"/>
                  </a:moveTo>
                  <a:lnTo>
                    <a:pt x="560" y="0"/>
                  </a:lnTo>
                  <a:moveTo>
                    <a:pt x="0" y="4"/>
                  </a:moveTo>
                  <a:lnTo>
                    <a:pt x="560" y="4"/>
                  </a:lnTo>
                  <a:moveTo>
                    <a:pt x="0" y="22"/>
                  </a:moveTo>
                  <a:lnTo>
                    <a:pt x="0" y="4"/>
                  </a:lnTo>
                  <a:moveTo>
                    <a:pt x="4" y="22"/>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173" y="1310"/>
              <a:ext cx="49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Semantics</a:t>
              </a:r>
              <a:endParaRPr lang="en-US">
                <a:latin typeface="Arial" pitchFamily="34" charset="0"/>
              </a:endParaRPr>
            </a:p>
          </p:txBody>
        </p:sp>
        <p:sp>
          <p:nvSpPr>
            <p:cNvPr id="11" name="Line 8"/>
            <p:cNvSpPr>
              <a:spLocks noChangeShapeType="1"/>
            </p:cNvSpPr>
            <p:nvPr/>
          </p:nvSpPr>
          <p:spPr bwMode="auto">
            <a:xfrm flipV="1">
              <a:off x="2428" y="1310"/>
              <a:ext cx="0" cy="1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508" y="1310"/>
              <a:ext cx="42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Example</a:t>
              </a:r>
              <a:endParaRPr lang="en-US">
                <a:latin typeface="Arial" pitchFamily="34" charset="0"/>
              </a:endParaRPr>
            </a:p>
          </p:txBody>
        </p:sp>
        <p:sp>
          <p:nvSpPr>
            <p:cNvPr id="13" name="Line 10"/>
            <p:cNvSpPr>
              <a:spLocks noChangeShapeType="1"/>
            </p:cNvSpPr>
            <p:nvPr/>
          </p:nvSpPr>
          <p:spPr bwMode="auto">
            <a:xfrm flipV="1">
              <a:off x="3323" y="1310"/>
              <a:ext cx="0" cy="1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3395" y="1310"/>
              <a:ext cx="58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Explanation</a:t>
              </a:r>
              <a:endParaRPr lang="en-US">
                <a:latin typeface="Arial" pitchFamily="34" charset="0"/>
              </a:endParaRPr>
            </a:p>
          </p:txBody>
        </p:sp>
        <p:sp>
          <p:nvSpPr>
            <p:cNvPr id="15" name="Freeform 12"/>
            <p:cNvSpPr>
              <a:spLocks noEditPoints="1"/>
            </p:cNvSpPr>
            <p:nvPr/>
          </p:nvSpPr>
          <p:spPr bwMode="auto">
            <a:xfrm>
              <a:off x="1069" y="1310"/>
              <a:ext cx="4476" cy="439"/>
            </a:xfrm>
            <a:custGeom>
              <a:avLst/>
              <a:gdLst>
                <a:gd name="T0" fmla="*/ 556 w 560"/>
                <a:gd name="T1" fmla="*/ 18 h 55"/>
                <a:gd name="T2" fmla="*/ 556 w 560"/>
                <a:gd name="T3" fmla="*/ 0 h 55"/>
                <a:gd name="T4" fmla="*/ 560 w 560"/>
                <a:gd name="T5" fmla="*/ 18 h 55"/>
                <a:gd name="T6" fmla="*/ 560 w 560"/>
                <a:gd name="T7" fmla="*/ 0 h 55"/>
                <a:gd name="T8" fmla="*/ 0 w 560"/>
                <a:gd name="T9" fmla="*/ 18 h 55"/>
                <a:gd name="T10" fmla="*/ 560 w 560"/>
                <a:gd name="T11" fmla="*/ 18 h 55"/>
                <a:gd name="T12" fmla="*/ 0 w 560"/>
                <a:gd name="T13" fmla="*/ 55 h 55"/>
                <a:gd name="T14" fmla="*/ 0 w 560"/>
                <a:gd name="T15" fmla="*/ 19 h 55"/>
                <a:gd name="T16" fmla="*/ 4 w 560"/>
                <a:gd name="T17" fmla="*/ 55 h 55"/>
                <a:gd name="T18" fmla="*/ 4 w 560"/>
                <a:gd name="T19"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55">
                  <a:moveTo>
                    <a:pt x="556" y="18"/>
                  </a:moveTo>
                  <a:lnTo>
                    <a:pt x="556" y="0"/>
                  </a:lnTo>
                  <a:moveTo>
                    <a:pt x="560" y="18"/>
                  </a:moveTo>
                  <a:lnTo>
                    <a:pt x="560" y="0"/>
                  </a:lnTo>
                  <a:moveTo>
                    <a:pt x="0" y="18"/>
                  </a:moveTo>
                  <a:lnTo>
                    <a:pt x="560" y="18"/>
                  </a:lnTo>
                  <a:moveTo>
                    <a:pt x="0" y="55"/>
                  </a:moveTo>
                  <a:lnTo>
                    <a:pt x="0" y="19"/>
                  </a:lnTo>
                  <a:moveTo>
                    <a:pt x="4" y="55"/>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1173" y="1454"/>
              <a:ext cx="11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movsx</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17" name="Line 14"/>
            <p:cNvSpPr>
              <a:spLocks noChangeShapeType="1"/>
            </p:cNvSpPr>
            <p:nvPr/>
          </p:nvSpPr>
          <p:spPr bwMode="auto">
            <a:xfrm flipV="1">
              <a:off x="2428" y="1462"/>
              <a:ext cx="0" cy="28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2508" y="1454"/>
              <a:ext cx="67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dirty="0" err="1">
                  <a:solidFill>
                    <a:srgbClr val="1A1B1C"/>
                  </a:solidFill>
                  <a:latin typeface="Times New Roman" pitchFamily="18" charset="0"/>
                </a:rPr>
                <a:t>movsx</a:t>
              </a:r>
              <a:r>
                <a:rPr lang="en-US" sz="1500" dirty="0">
                  <a:solidFill>
                    <a:srgbClr val="1A1B1C"/>
                  </a:solidFill>
                  <a:latin typeface="Times New Roman" pitchFamily="18" charset="0"/>
                </a:rPr>
                <a:t> </a:t>
              </a:r>
              <a:r>
                <a:rPr lang="en-US" sz="1500" dirty="0" err="1">
                  <a:solidFill>
                    <a:srgbClr val="1A1B1C"/>
                  </a:solidFill>
                  <a:latin typeface="Times New Roman" pitchFamily="18" charset="0"/>
                </a:rPr>
                <a:t>eax,bx</a:t>
              </a:r>
              <a:endParaRPr lang="en-US" dirty="0">
                <a:latin typeface="Arial" pitchFamily="34" charset="0"/>
              </a:endParaRPr>
            </a:p>
          </p:txBody>
        </p:sp>
        <p:sp>
          <p:nvSpPr>
            <p:cNvPr id="19" name="Line 16"/>
            <p:cNvSpPr>
              <a:spLocks noChangeShapeType="1"/>
            </p:cNvSpPr>
            <p:nvPr/>
          </p:nvSpPr>
          <p:spPr bwMode="auto">
            <a:xfrm flipV="1">
              <a:off x="3323" y="1462"/>
              <a:ext cx="0" cy="287"/>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p:cNvSpPr>
              <a:spLocks noChangeArrowheads="1"/>
            </p:cNvSpPr>
            <p:nvPr/>
          </p:nvSpPr>
          <p:spPr bwMode="auto">
            <a:xfrm>
              <a:off x="3395" y="1454"/>
              <a:ext cx="1793"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sign extend(</a:t>
              </a:r>
              <a:r>
                <a:rPr lang="en-US" sz="1600" dirty="0" err="1">
                  <a:latin typeface="Times New Roman" pitchFamily="18" charset="0"/>
                  <a:cs typeface="Times New Roman" pitchFamily="18" charset="0"/>
                </a:rPr>
                <a:t>bx</a:t>
              </a:r>
              <a:r>
                <a:rPr lang="en-US" sz="1600" dirty="0">
                  <a:latin typeface="Times New Roman" pitchFamily="18" charset="0"/>
                  <a:cs typeface="Times New Roman" pitchFamily="18" charset="0"/>
                </a:rPr>
                <a:t>), the second</a:t>
              </a:r>
            </a:p>
            <a:p>
              <a:r>
                <a:rPr lang="en-US" sz="1600" dirty="0">
                  <a:latin typeface="Times New Roman" pitchFamily="18" charset="0"/>
                  <a:cs typeface="Times New Roman" pitchFamily="18" charset="0"/>
                </a:rPr>
                <a:t>operand is either 8 or 16 bits</a:t>
              </a:r>
            </a:p>
          </p:txBody>
        </p:sp>
        <p:sp>
          <p:nvSpPr>
            <p:cNvPr id="21" name="Freeform 18"/>
            <p:cNvSpPr>
              <a:spLocks noEditPoints="1"/>
            </p:cNvSpPr>
            <p:nvPr/>
          </p:nvSpPr>
          <p:spPr bwMode="auto">
            <a:xfrm>
              <a:off x="1069" y="1462"/>
              <a:ext cx="4476" cy="583"/>
            </a:xfrm>
            <a:custGeom>
              <a:avLst/>
              <a:gdLst>
                <a:gd name="T0" fmla="*/ 556 w 560"/>
                <a:gd name="T1" fmla="*/ 36 h 73"/>
                <a:gd name="T2" fmla="*/ 556 w 560"/>
                <a:gd name="T3" fmla="*/ 0 h 73"/>
                <a:gd name="T4" fmla="*/ 560 w 560"/>
                <a:gd name="T5" fmla="*/ 36 h 73"/>
                <a:gd name="T6" fmla="*/ 560 w 560"/>
                <a:gd name="T7" fmla="*/ 0 h 73"/>
                <a:gd name="T8" fmla="*/ 0 w 560"/>
                <a:gd name="T9" fmla="*/ 36 h 73"/>
                <a:gd name="T10" fmla="*/ 560 w 560"/>
                <a:gd name="T11" fmla="*/ 36 h 73"/>
                <a:gd name="T12" fmla="*/ 0 w 560"/>
                <a:gd name="T13" fmla="*/ 73 h 73"/>
                <a:gd name="T14" fmla="*/ 0 w 560"/>
                <a:gd name="T15" fmla="*/ 36 h 73"/>
                <a:gd name="T16" fmla="*/ 4 w 560"/>
                <a:gd name="T17" fmla="*/ 73 h 73"/>
                <a:gd name="T18" fmla="*/ 4 w 560"/>
                <a:gd name="T19" fmla="*/ 3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73">
                  <a:moveTo>
                    <a:pt x="556" y="36"/>
                  </a:moveTo>
                  <a:lnTo>
                    <a:pt x="556" y="0"/>
                  </a:lnTo>
                  <a:moveTo>
                    <a:pt x="560" y="36"/>
                  </a:moveTo>
                  <a:lnTo>
                    <a:pt x="560" y="0"/>
                  </a:lnTo>
                  <a:moveTo>
                    <a:pt x="0" y="36"/>
                  </a:moveTo>
                  <a:lnTo>
                    <a:pt x="560" y="36"/>
                  </a:lnTo>
                  <a:moveTo>
                    <a:pt x="0" y="73"/>
                  </a:moveTo>
                  <a:lnTo>
                    <a:pt x="0" y="36"/>
                  </a:lnTo>
                  <a:moveTo>
                    <a:pt x="4" y="73"/>
                  </a:moveTo>
                  <a:lnTo>
                    <a:pt x="4" y="36"/>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p:cNvSpPr>
              <a:spLocks noChangeArrowheads="1"/>
            </p:cNvSpPr>
            <p:nvPr/>
          </p:nvSpPr>
          <p:spPr bwMode="auto">
            <a:xfrm>
              <a:off x="1173" y="1749"/>
              <a:ext cx="116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movzx</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23" name="Line 20"/>
            <p:cNvSpPr>
              <a:spLocks noChangeShapeType="1"/>
            </p:cNvSpPr>
            <p:nvPr/>
          </p:nvSpPr>
          <p:spPr bwMode="auto">
            <a:xfrm flipV="1">
              <a:off x="2428" y="1749"/>
              <a:ext cx="0" cy="29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p:cNvSpPr>
              <a:spLocks noChangeArrowheads="1"/>
            </p:cNvSpPr>
            <p:nvPr/>
          </p:nvSpPr>
          <p:spPr bwMode="auto">
            <a:xfrm>
              <a:off x="2508" y="1749"/>
              <a:ext cx="673"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dirty="0" err="1">
                  <a:solidFill>
                    <a:srgbClr val="1A1B1C"/>
                  </a:solidFill>
                  <a:latin typeface="Times New Roman" pitchFamily="18" charset="0"/>
                </a:rPr>
                <a:t>movsx</a:t>
              </a:r>
              <a:r>
                <a:rPr lang="en-US" sz="1500" dirty="0">
                  <a:solidFill>
                    <a:srgbClr val="1A1B1C"/>
                  </a:solidFill>
                  <a:latin typeface="Times New Roman" pitchFamily="18" charset="0"/>
                </a:rPr>
                <a:t> </a:t>
              </a:r>
              <a:r>
                <a:rPr lang="en-US" sz="1500" dirty="0" err="1">
                  <a:solidFill>
                    <a:srgbClr val="1A1B1C"/>
                  </a:solidFill>
                  <a:latin typeface="Times New Roman" pitchFamily="18" charset="0"/>
                </a:rPr>
                <a:t>eax,bx</a:t>
              </a:r>
              <a:endParaRPr lang="en-US" dirty="0">
                <a:latin typeface="Arial" pitchFamily="34" charset="0"/>
              </a:endParaRPr>
            </a:p>
          </p:txBody>
        </p:sp>
        <p:sp>
          <p:nvSpPr>
            <p:cNvPr id="25" name="Line 22"/>
            <p:cNvSpPr>
              <a:spLocks noChangeShapeType="1"/>
            </p:cNvSpPr>
            <p:nvPr/>
          </p:nvSpPr>
          <p:spPr bwMode="auto">
            <a:xfrm flipV="1">
              <a:off x="3323" y="1749"/>
              <a:ext cx="0" cy="29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p:cNvSpPr>
              <a:spLocks noChangeArrowheads="1"/>
            </p:cNvSpPr>
            <p:nvPr/>
          </p:nvSpPr>
          <p:spPr bwMode="auto">
            <a:xfrm>
              <a:off x="3395" y="1749"/>
              <a:ext cx="181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zero extend(</a:t>
              </a:r>
              <a:r>
                <a:rPr lang="en-US" sz="1600" dirty="0" err="1">
                  <a:latin typeface="Times New Roman" pitchFamily="18" charset="0"/>
                  <a:cs typeface="Times New Roman" pitchFamily="18" charset="0"/>
                </a:rPr>
                <a:t>bx</a:t>
              </a:r>
              <a:r>
                <a:rPr lang="en-US" sz="1600" dirty="0">
                  <a:latin typeface="Times New Roman" pitchFamily="18" charset="0"/>
                  <a:cs typeface="Times New Roman" pitchFamily="18" charset="0"/>
                </a:rPr>
                <a:t>), the second</a:t>
              </a:r>
            </a:p>
            <a:p>
              <a:r>
                <a:rPr lang="en-US" sz="1600" dirty="0">
                  <a:latin typeface="Times New Roman" pitchFamily="18" charset="0"/>
                  <a:cs typeface="Times New Roman" pitchFamily="18" charset="0"/>
                </a:rPr>
                <a:t>operand is either 8 or 16 bits</a:t>
              </a:r>
            </a:p>
          </p:txBody>
        </p:sp>
        <p:sp>
          <p:nvSpPr>
            <p:cNvPr id="27" name="Freeform 24"/>
            <p:cNvSpPr>
              <a:spLocks noEditPoints="1"/>
            </p:cNvSpPr>
            <p:nvPr/>
          </p:nvSpPr>
          <p:spPr bwMode="auto">
            <a:xfrm>
              <a:off x="1069" y="1749"/>
              <a:ext cx="4476" cy="352"/>
            </a:xfrm>
            <a:custGeom>
              <a:avLst/>
              <a:gdLst>
                <a:gd name="T0" fmla="*/ 556 w 560"/>
                <a:gd name="T1" fmla="*/ 37 h 44"/>
                <a:gd name="T2" fmla="*/ 556 w 560"/>
                <a:gd name="T3" fmla="*/ 0 h 44"/>
                <a:gd name="T4" fmla="*/ 560 w 560"/>
                <a:gd name="T5" fmla="*/ 37 h 44"/>
                <a:gd name="T6" fmla="*/ 560 w 560"/>
                <a:gd name="T7" fmla="*/ 0 h 44"/>
                <a:gd name="T8" fmla="*/ 0 w 560"/>
                <a:gd name="T9" fmla="*/ 37 h 44"/>
                <a:gd name="T10" fmla="*/ 560 w 560"/>
                <a:gd name="T11" fmla="*/ 37 h 44"/>
                <a:gd name="T12" fmla="*/ 0 w 560"/>
                <a:gd name="T13" fmla="*/ 40 h 44"/>
                <a:gd name="T14" fmla="*/ 560 w 560"/>
                <a:gd name="T15" fmla="*/ 40 h 44"/>
                <a:gd name="T16" fmla="*/ 0 w 560"/>
                <a:gd name="T17" fmla="*/ 44 h 44"/>
                <a:gd name="T18" fmla="*/ 560 w 56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0" h="44">
                  <a:moveTo>
                    <a:pt x="556" y="37"/>
                  </a:moveTo>
                  <a:lnTo>
                    <a:pt x="556" y="0"/>
                  </a:lnTo>
                  <a:moveTo>
                    <a:pt x="560" y="37"/>
                  </a:moveTo>
                  <a:lnTo>
                    <a:pt x="560" y="0"/>
                  </a:lnTo>
                  <a:moveTo>
                    <a:pt x="0" y="37"/>
                  </a:moveTo>
                  <a:lnTo>
                    <a:pt x="560" y="37"/>
                  </a:lnTo>
                  <a:moveTo>
                    <a:pt x="0" y="40"/>
                  </a:moveTo>
                  <a:lnTo>
                    <a:pt x="560" y="40"/>
                  </a:lnTo>
                  <a:moveTo>
                    <a:pt x="0" y="44"/>
                  </a:moveTo>
                  <a:lnTo>
                    <a:pt x="560" y="4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Exchange Instruction</a:t>
            </a:r>
          </a:p>
        </p:txBody>
      </p:sp>
      <p:sp>
        <p:nvSpPr>
          <p:cNvPr id="3" name="Text Placeholder 2"/>
          <p:cNvSpPr txBox="1">
            <a:spLocks noGrp="1"/>
          </p:cNvSpPr>
          <p:nvPr>
            <p:ph type="body" idx="4294967295"/>
          </p:nvPr>
        </p:nvSpPr>
        <p:spPr>
          <a:xfrm>
            <a:off x="2209800" y="3756026"/>
            <a:ext cx="7848600" cy="96837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solidFill>
                  <a:srgbClr val="FF0000"/>
                </a:solidFill>
                <a:latin typeface="Calibri" panose="020F0502020204030204" pitchFamily="34" charset="0"/>
              </a:rPr>
              <a:t>Exchanges</a:t>
            </a:r>
            <a:r>
              <a:rPr lang="en-US" sz="2800" dirty="0">
                <a:latin typeface="Calibri" panose="020F0502020204030204" pitchFamily="34" charset="0"/>
              </a:rPr>
              <a:t> the </a:t>
            </a:r>
            <a:r>
              <a:rPr lang="en-US" sz="2800" dirty="0">
                <a:solidFill>
                  <a:srgbClr val="2323DC"/>
                </a:solidFill>
                <a:latin typeface="Calibri" panose="020F0502020204030204" pitchFamily="34" charset="0"/>
              </a:rPr>
              <a:t>contents</a:t>
            </a:r>
            <a:r>
              <a:rPr lang="en-US" sz="2800" dirty="0">
                <a:latin typeface="Calibri" panose="020F0502020204030204" pitchFamily="34" charset="0"/>
              </a:rPr>
              <a:t> of &lt;operand 1&gt; and &lt;operand 2&gt;</a:t>
            </a:r>
          </a:p>
        </p:txBody>
      </p:sp>
      <p:sp>
        <p:nvSpPr>
          <p:cNvPr id="8" name="AutoShape 4"/>
          <p:cNvSpPr>
            <a:spLocks noChangeAspect="1" noChangeArrowheads="1" noTextEdit="1"/>
          </p:cNvSpPr>
          <p:nvPr/>
        </p:nvSpPr>
        <p:spPr bwMode="auto">
          <a:xfrm>
            <a:off x="2209801" y="2155825"/>
            <a:ext cx="7680325"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auto">
          <a:xfrm flipV="1">
            <a:off x="2292350" y="2238376"/>
            <a:ext cx="0" cy="24447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7"/>
          <p:cNvSpPr>
            <a:spLocks noChangeShapeType="1"/>
          </p:cNvSpPr>
          <p:nvPr/>
        </p:nvSpPr>
        <p:spPr bwMode="auto">
          <a:xfrm flipV="1">
            <a:off x="2236788" y="2238376"/>
            <a:ext cx="0" cy="24447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8"/>
          <p:cNvSpPr>
            <a:spLocks noChangeShapeType="1"/>
          </p:cNvSpPr>
          <p:nvPr/>
        </p:nvSpPr>
        <p:spPr bwMode="auto">
          <a:xfrm>
            <a:off x="2236789" y="2238375"/>
            <a:ext cx="7616825"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9"/>
          <p:cNvSpPr>
            <a:spLocks noChangeShapeType="1"/>
          </p:cNvSpPr>
          <p:nvPr/>
        </p:nvSpPr>
        <p:spPr bwMode="auto">
          <a:xfrm>
            <a:off x="2236789" y="2182813"/>
            <a:ext cx="7616825"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p:cNvSpPr>
            <a:spLocks noChangeArrowheads="1"/>
          </p:cNvSpPr>
          <p:nvPr/>
        </p:nvSpPr>
        <p:spPr bwMode="auto">
          <a:xfrm>
            <a:off x="2414588" y="2224089"/>
            <a:ext cx="84638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rPr>
              <a:t>Semantics</a:t>
            </a:r>
            <a:endParaRPr lang="en-US" dirty="0">
              <a:latin typeface="Arial" pitchFamily="34" charset="0"/>
            </a:endParaRPr>
          </a:p>
        </p:txBody>
      </p:sp>
      <p:sp>
        <p:nvSpPr>
          <p:cNvPr id="14" name="Line 11"/>
          <p:cNvSpPr>
            <a:spLocks noChangeShapeType="1"/>
          </p:cNvSpPr>
          <p:nvPr/>
        </p:nvSpPr>
        <p:spPr bwMode="auto">
          <a:xfrm flipV="1">
            <a:off x="5099050" y="2238376"/>
            <a:ext cx="0" cy="24447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p:cNvSpPr>
            <a:spLocks noChangeArrowheads="1"/>
          </p:cNvSpPr>
          <p:nvPr/>
        </p:nvSpPr>
        <p:spPr bwMode="auto">
          <a:xfrm>
            <a:off x="5235576" y="2224089"/>
            <a:ext cx="73096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rPr>
              <a:t>Example</a:t>
            </a:r>
            <a:endParaRPr lang="en-US">
              <a:latin typeface="Arial" pitchFamily="34" charset="0"/>
            </a:endParaRPr>
          </a:p>
        </p:txBody>
      </p:sp>
      <p:sp>
        <p:nvSpPr>
          <p:cNvPr id="16" name="Line 13"/>
          <p:cNvSpPr>
            <a:spLocks noChangeShapeType="1"/>
          </p:cNvSpPr>
          <p:nvPr/>
        </p:nvSpPr>
        <p:spPr bwMode="auto">
          <a:xfrm flipV="1">
            <a:off x="7224713" y="2238376"/>
            <a:ext cx="0" cy="24447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4"/>
          <p:cNvSpPr>
            <a:spLocks noChangeArrowheads="1"/>
          </p:cNvSpPr>
          <p:nvPr/>
        </p:nvSpPr>
        <p:spPr bwMode="auto">
          <a:xfrm>
            <a:off x="7361238" y="2224089"/>
            <a:ext cx="99386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rPr>
              <a:t>Explanation</a:t>
            </a:r>
            <a:endParaRPr lang="en-US">
              <a:latin typeface="Arial" pitchFamily="34" charset="0"/>
            </a:endParaRPr>
          </a:p>
        </p:txBody>
      </p:sp>
      <p:sp>
        <p:nvSpPr>
          <p:cNvPr id="18" name="Freeform 15"/>
          <p:cNvSpPr>
            <a:spLocks noEditPoints="1"/>
          </p:cNvSpPr>
          <p:nvPr/>
        </p:nvSpPr>
        <p:spPr bwMode="auto">
          <a:xfrm>
            <a:off x="2236789" y="2238376"/>
            <a:ext cx="7616825" cy="735013"/>
          </a:xfrm>
          <a:custGeom>
            <a:avLst/>
            <a:gdLst>
              <a:gd name="T0" fmla="*/ 555 w 559"/>
              <a:gd name="T1" fmla="*/ 18 h 54"/>
              <a:gd name="T2" fmla="*/ 555 w 559"/>
              <a:gd name="T3" fmla="*/ 0 h 54"/>
              <a:gd name="T4" fmla="*/ 559 w 559"/>
              <a:gd name="T5" fmla="*/ 18 h 54"/>
              <a:gd name="T6" fmla="*/ 559 w 559"/>
              <a:gd name="T7" fmla="*/ 0 h 54"/>
              <a:gd name="T8" fmla="*/ 0 w 559"/>
              <a:gd name="T9" fmla="*/ 18 h 54"/>
              <a:gd name="T10" fmla="*/ 559 w 559"/>
              <a:gd name="T11" fmla="*/ 18 h 54"/>
              <a:gd name="T12" fmla="*/ 0 w 559"/>
              <a:gd name="T13" fmla="*/ 54 h 54"/>
              <a:gd name="T14" fmla="*/ 0 w 559"/>
              <a:gd name="T15" fmla="*/ 18 h 54"/>
              <a:gd name="T16" fmla="*/ 4 w 559"/>
              <a:gd name="T17" fmla="*/ 54 h 54"/>
              <a:gd name="T18" fmla="*/ 4 w 559"/>
              <a:gd name="T19" fmla="*/ 1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9" h="54">
                <a:moveTo>
                  <a:pt x="555" y="18"/>
                </a:moveTo>
                <a:lnTo>
                  <a:pt x="555" y="0"/>
                </a:lnTo>
                <a:moveTo>
                  <a:pt x="559" y="18"/>
                </a:moveTo>
                <a:lnTo>
                  <a:pt x="559" y="0"/>
                </a:lnTo>
                <a:moveTo>
                  <a:pt x="0" y="18"/>
                </a:moveTo>
                <a:lnTo>
                  <a:pt x="559" y="18"/>
                </a:lnTo>
                <a:moveTo>
                  <a:pt x="0" y="54"/>
                </a:moveTo>
                <a:lnTo>
                  <a:pt x="0" y="18"/>
                </a:lnTo>
                <a:moveTo>
                  <a:pt x="4" y="54"/>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2414588" y="2482851"/>
            <a:ext cx="23165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xchg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20" name="Line 17"/>
          <p:cNvSpPr>
            <a:spLocks noChangeShapeType="1"/>
          </p:cNvSpPr>
          <p:nvPr/>
        </p:nvSpPr>
        <p:spPr bwMode="auto">
          <a:xfrm flipV="1">
            <a:off x="5099050" y="2482850"/>
            <a:ext cx="0" cy="49053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p:cNvSpPr>
            <a:spLocks noChangeArrowheads="1"/>
          </p:cNvSpPr>
          <p:nvPr/>
        </p:nvSpPr>
        <p:spPr bwMode="auto">
          <a:xfrm>
            <a:off x="5235576" y="2482851"/>
            <a:ext cx="17312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xchg</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edi</a:t>
            </a:r>
            <a:r>
              <a:rPr lang="en-US" sz="1600" dirty="0">
                <a:latin typeface="Times New Roman" pitchFamily="18" charset="0"/>
                <a:cs typeface="Times New Roman" pitchFamily="18" charset="0"/>
              </a:rPr>
              <a:t>]</a:t>
            </a:r>
          </a:p>
        </p:txBody>
      </p:sp>
      <p:sp>
        <p:nvSpPr>
          <p:cNvPr id="22" name="Line 19"/>
          <p:cNvSpPr>
            <a:spLocks noChangeShapeType="1"/>
          </p:cNvSpPr>
          <p:nvPr/>
        </p:nvSpPr>
        <p:spPr bwMode="auto">
          <a:xfrm flipV="1">
            <a:off x="7224713" y="2482850"/>
            <a:ext cx="0" cy="49053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0"/>
          <p:cNvSpPr>
            <a:spLocks noChangeArrowheads="1"/>
          </p:cNvSpPr>
          <p:nvPr/>
        </p:nvSpPr>
        <p:spPr bwMode="auto">
          <a:xfrm>
            <a:off x="7361239" y="2482851"/>
            <a:ext cx="202138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swap the contents of </a:t>
            </a:r>
            <a:r>
              <a:rPr lang="en-US" sz="1600" dirty="0" err="1">
                <a:latin typeface="Times New Roman" pitchFamily="18" charset="0"/>
                <a:cs typeface="Times New Roman" pitchFamily="18" charset="0"/>
              </a:rPr>
              <a:t>eax</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and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edi</a:t>
            </a:r>
            <a:r>
              <a:rPr lang="en-US" sz="1600" dirty="0">
                <a:latin typeface="Times New Roman" pitchFamily="18" charset="0"/>
                <a:cs typeface="Times New Roman" pitchFamily="18" charset="0"/>
              </a:rPr>
              <a:t>]</a:t>
            </a:r>
          </a:p>
        </p:txBody>
      </p:sp>
      <p:sp>
        <p:nvSpPr>
          <p:cNvPr id="24" name="Freeform 21"/>
          <p:cNvSpPr>
            <a:spLocks noEditPoints="1"/>
          </p:cNvSpPr>
          <p:nvPr/>
        </p:nvSpPr>
        <p:spPr bwMode="auto">
          <a:xfrm>
            <a:off x="2236789" y="2482850"/>
            <a:ext cx="7616825" cy="546100"/>
          </a:xfrm>
          <a:custGeom>
            <a:avLst/>
            <a:gdLst>
              <a:gd name="T0" fmla="*/ 555 w 559"/>
              <a:gd name="T1" fmla="*/ 36 h 40"/>
              <a:gd name="T2" fmla="*/ 555 w 559"/>
              <a:gd name="T3" fmla="*/ 0 h 40"/>
              <a:gd name="T4" fmla="*/ 559 w 559"/>
              <a:gd name="T5" fmla="*/ 36 h 40"/>
              <a:gd name="T6" fmla="*/ 559 w 559"/>
              <a:gd name="T7" fmla="*/ 0 h 40"/>
              <a:gd name="T8" fmla="*/ 0 w 559"/>
              <a:gd name="T9" fmla="*/ 36 h 40"/>
              <a:gd name="T10" fmla="*/ 559 w 559"/>
              <a:gd name="T11" fmla="*/ 36 h 40"/>
              <a:gd name="T12" fmla="*/ 0 w 559"/>
              <a:gd name="T13" fmla="*/ 40 h 40"/>
              <a:gd name="T14" fmla="*/ 559 w 559"/>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 h="40">
                <a:moveTo>
                  <a:pt x="555" y="36"/>
                </a:moveTo>
                <a:lnTo>
                  <a:pt x="555" y="0"/>
                </a:lnTo>
                <a:moveTo>
                  <a:pt x="559" y="36"/>
                </a:moveTo>
                <a:lnTo>
                  <a:pt x="559" y="0"/>
                </a:lnTo>
                <a:moveTo>
                  <a:pt x="0" y="36"/>
                </a:moveTo>
                <a:lnTo>
                  <a:pt x="559" y="36"/>
                </a:lnTo>
                <a:moveTo>
                  <a:pt x="0" y="40"/>
                </a:moveTo>
                <a:lnTo>
                  <a:pt x="559" y="40"/>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Stack</a:t>
            </a:r>
            <a:r>
              <a:rPr lang="fr-FR" dirty="0">
                <a:solidFill>
                  <a:schemeClr val="tx1"/>
                </a:solidFill>
              </a:rPr>
              <a:t> </a:t>
            </a:r>
            <a:r>
              <a:rPr lang="fr-FR" i="1" dirty="0">
                <a:solidFill>
                  <a:schemeClr val="tx1"/>
                </a:solidFill>
              </a:rPr>
              <a:t>push </a:t>
            </a:r>
            <a:r>
              <a:rPr lang="fr-FR" dirty="0">
                <a:solidFill>
                  <a:schemeClr val="tx1"/>
                </a:solidFill>
              </a:rPr>
              <a:t>and </a:t>
            </a:r>
            <a:r>
              <a:rPr lang="fr-FR" i="1" dirty="0">
                <a:solidFill>
                  <a:schemeClr val="tx1"/>
                </a:solidFill>
              </a:rPr>
              <a:t>pop </a:t>
            </a:r>
            <a:r>
              <a:rPr lang="fr-FR" dirty="0">
                <a:solidFill>
                  <a:schemeClr val="tx1"/>
                </a:solidFill>
              </a:rPr>
              <a:t>Instructions</a:t>
            </a:r>
          </a:p>
        </p:txBody>
      </p:sp>
      <p:sp>
        <p:nvSpPr>
          <p:cNvPr id="3" name="Text Placeholder 2"/>
          <p:cNvSpPr txBox="1">
            <a:spLocks noGrp="1"/>
          </p:cNvSpPr>
          <p:nvPr>
            <p:ph type="body" idx="4294967295"/>
          </p:nvPr>
        </p:nvSpPr>
        <p:spPr>
          <a:xfrm>
            <a:off x="2386014" y="3048000"/>
            <a:ext cx="7900987" cy="33147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anose="020F0502020204030204" pitchFamily="34" charset="0"/>
              </a:rPr>
              <a:t>An x86 </a:t>
            </a:r>
            <a:r>
              <a:rPr lang="en-US" sz="2600" dirty="0">
                <a:solidFill>
                  <a:srgbClr val="008000"/>
                </a:solidFill>
                <a:latin typeface="Calibri" panose="020F0502020204030204" pitchFamily="34" charset="0"/>
              </a:rPr>
              <a:t>processor</a:t>
            </a:r>
            <a:r>
              <a:rPr lang="en-US" sz="2600" dirty="0">
                <a:latin typeface="Calibri" panose="020F0502020204030204" pitchFamily="34" charset="0"/>
              </a:rPr>
              <a:t> is aware of the </a:t>
            </a:r>
            <a:r>
              <a:rPr lang="en-US" sz="2600" dirty="0">
                <a:solidFill>
                  <a:srgbClr val="280099"/>
                </a:solidFill>
                <a:latin typeface="Calibri" panose="020F0502020204030204" pitchFamily="34" charset="0"/>
              </a:rPr>
              <a:t>stack</a:t>
            </a:r>
          </a:p>
          <a:p>
            <a:pPr lvl="0">
              <a:buSzPct val="100000"/>
              <a:buFont typeface="Symbol" panose="05050102010706020507" pitchFamily="18" charset="2"/>
              <a:buChar char="*"/>
            </a:pPr>
            <a:r>
              <a:rPr lang="en-US" sz="2600" dirty="0">
                <a:latin typeface="Calibri" panose="020F0502020204030204" pitchFamily="34" charset="0"/>
              </a:rPr>
              <a:t>It is aware that the </a:t>
            </a:r>
            <a:r>
              <a:rPr lang="en-US" sz="2600" dirty="0">
                <a:solidFill>
                  <a:srgbClr val="280099"/>
                </a:solidFill>
                <a:latin typeface="Calibri" panose="020F0502020204030204" pitchFamily="34" charset="0"/>
              </a:rPr>
              <a:t>stack pointer</a:t>
            </a:r>
            <a:r>
              <a:rPr lang="en-US" sz="2600" dirty="0">
                <a:latin typeface="Calibri" panose="020F0502020204030204" pitchFamily="34" charset="0"/>
              </a:rPr>
              <a:t> is stored in the </a:t>
            </a:r>
            <a:r>
              <a:rPr lang="en-US" sz="2600" dirty="0">
                <a:solidFill>
                  <a:srgbClr val="DC2300"/>
                </a:solidFill>
                <a:latin typeface="Calibri" panose="020F0502020204030204" pitchFamily="34" charset="0"/>
              </a:rPr>
              <a:t>register</a:t>
            </a:r>
            <a:r>
              <a:rPr lang="en-US" sz="2600" dirty="0">
                <a:latin typeface="Calibri" panose="020F0502020204030204" pitchFamily="34" charset="0"/>
              </a:rPr>
              <a:t>, </a:t>
            </a:r>
            <a:r>
              <a:rPr lang="en-US" sz="2600" dirty="0" err="1">
                <a:solidFill>
                  <a:srgbClr val="280099"/>
                </a:solidFill>
                <a:latin typeface="Calibri" panose="020F0502020204030204" pitchFamily="34" charset="0"/>
              </a:rPr>
              <a:t>esp</a:t>
            </a:r>
            <a:endParaRPr lang="en-US" sz="2600" dirty="0">
              <a:solidFill>
                <a:srgbClr val="280099"/>
              </a:solidFill>
              <a:latin typeface="Calibri" panose="020F0502020204030204" pitchFamily="34" charset="0"/>
            </a:endParaRPr>
          </a:p>
          <a:p>
            <a:pPr lvl="0">
              <a:buSzPct val="100000"/>
              <a:buFont typeface="Symbol" panose="05050102010706020507" pitchFamily="18" charset="2"/>
              <a:buChar char="*"/>
            </a:pPr>
            <a:r>
              <a:rPr lang="en-US" sz="2600" dirty="0">
                <a:latin typeface="Calibri" panose="020F0502020204030204" pitchFamily="34" charset="0"/>
              </a:rPr>
              <a:t>The </a:t>
            </a:r>
            <a:r>
              <a:rPr lang="en-US" sz="2600" dirty="0">
                <a:solidFill>
                  <a:srgbClr val="280099"/>
                </a:solidFill>
                <a:latin typeface="Calibri" panose="020F0502020204030204" pitchFamily="34" charset="0"/>
              </a:rPr>
              <a:t>push</a:t>
            </a:r>
            <a:r>
              <a:rPr lang="en-US" sz="2600" dirty="0">
                <a:latin typeface="Calibri" panose="020F0502020204030204" pitchFamily="34" charset="0"/>
              </a:rPr>
              <a:t> instruction decrements the </a:t>
            </a:r>
            <a:r>
              <a:rPr lang="en-US" sz="2600" dirty="0">
                <a:solidFill>
                  <a:srgbClr val="FF3333"/>
                </a:solidFill>
                <a:latin typeface="Calibri" panose="020F0502020204030204" pitchFamily="34" charset="0"/>
              </a:rPr>
              <a:t>stack pointer</a:t>
            </a:r>
          </a:p>
          <a:p>
            <a:pPr lvl="0">
              <a:buSzPct val="100000"/>
              <a:buFont typeface="Symbol" panose="05050102010706020507" pitchFamily="18" charset="2"/>
              <a:buChar char="*"/>
            </a:pPr>
            <a:r>
              <a:rPr lang="en-US" sz="2600" dirty="0">
                <a:latin typeface="Calibri" panose="020F0502020204030204" pitchFamily="34" charset="0"/>
              </a:rPr>
              <a:t>The </a:t>
            </a:r>
            <a:r>
              <a:rPr lang="en-US" sz="2600" dirty="0">
                <a:solidFill>
                  <a:srgbClr val="008000"/>
                </a:solidFill>
                <a:latin typeface="Calibri" panose="020F0502020204030204" pitchFamily="34" charset="0"/>
              </a:rPr>
              <a:t>pop</a:t>
            </a:r>
            <a:r>
              <a:rPr lang="en-US" sz="2600" dirty="0">
                <a:latin typeface="Calibri" panose="020F0502020204030204" pitchFamily="34" charset="0"/>
              </a:rPr>
              <a:t> instruction increments the </a:t>
            </a:r>
            <a:r>
              <a:rPr lang="en-US" sz="2600" dirty="0">
                <a:solidFill>
                  <a:srgbClr val="FF3333"/>
                </a:solidFill>
                <a:latin typeface="Calibri" panose="020F0502020204030204" pitchFamily="34" charset="0"/>
              </a:rPr>
              <a:t>stack pointer</a:t>
            </a:r>
            <a:r>
              <a:rPr lang="en-US" sz="2600" dirty="0">
                <a:latin typeface="Calibri" panose="020F0502020204030204" pitchFamily="34" charset="0"/>
              </a:rPr>
              <a:t> and returns the contents at the </a:t>
            </a:r>
            <a:r>
              <a:rPr lang="en-US" sz="2600" dirty="0">
                <a:solidFill>
                  <a:srgbClr val="2300DC"/>
                </a:solidFill>
                <a:latin typeface="Calibri" panose="020F0502020204030204" pitchFamily="34" charset="0"/>
              </a:rPr>
              <a:t>top of the stack</a:t>
            </a:r>
          </a:p>
        </p:txBody>
      </p:sp>
      <p:grpSp>
        <p:nvGrpSpPr>
          <p:cNvPr id="7" name="Group 5"/>
          <p:cNvGrpSpPr>
            <a:grpSpLocks noChangeAspect="1"/>
          </p:cNvGrpSpPr>
          <p:nvPr/>
        </p:nvGrpSpPr>
        <p:grpSpPr bwMode="auto">
          <a:xfrm>
            <a:off x="2438400" y="1698626"/>
            <a:ext cx="7315200" cy="892175"/>
            <a:chOff x="916" y="1104"/>
            <a:chExt cx="4608" cy="562"/>
          </a:xfrm>
        </p:grpSpPr>
        <p:sp>
          <p:nvSpPr>
            <p:cNvPr id="8" name="AutoShape 4"/>
            <p:cNvSpPr>
              <a:spLocks noChangeAspect="1" noChangeArrowheads="1" noTextEdit="1"/>
            </p:cNvSpPr>
            <p:nvPr/>
          </p:nvSpPr>
          <p:spPr bwMode="auto">
            <a:xfrm>
              <a:off x="916" y="1104"/>
              <a:ext cx="4608" cy="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Rectangle 6"/>
            <p:cNvSpPr>
              <a:spLocks noChangeArrowheads="1"/>
            </p:cNvSpPr>
            <p:nvPr/>
          </p:nvSpPr>
          <p:spPr bwMode="auto">
            <a:xfrm>
              <a:off x="1042" y="1146"/>
              <a:ext cx="53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rPr>
                <a:t>Semantics</a:t>
              </a:r>
              <a:endParaRPr lang="en-US">
                <a:latin typeface="Arial" pitchFamily="34" charset="0"/>
              </a:endParaRPr>
            </a:p>
          </p:txBody>
        </p:sp>
        <p:sp>
          <p:nvSpPr>
            <p:cNvPr id="10" name="Rectangle 7"/>
            <p:cNvSpPr>
              <a:spLocks noChangeArrowheads="1"/>
            </p:cNvSpPr>
            <p:nvPr/>
          </p:nvSpPr>
          <p:spPr bwMode="auto">
            <a:xfrm>
              <a:off x="2406" y="1146"/>
              <a:ext cx="4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rPr>
                <a:t>Example</a:t>
              </a:r>
              <a:endParaRPr lang="en-US">
                <a:latin typeface="Arial" pitchFamily="34" charset="0"/>
              </a:endParaRPr>
            </a:p>
          </p:txBody>
        </p:sp>
        <p:sp>
          <p:nvSpPr>
            <p:cNvPr id="11" name="Rectangle 8"/>
            <p:cNvSpPr>
              <a:spLocks noChangeArrowheads="1"/>
            </p:cNvSpPr>
            <p:nvPr/>
          </p:nvSpPr>
          <p:spPr bwMode="auto">
            <a:xfrm>
              <a:off x="3042" y="1146"/>
              <a:ext cx="6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rPr>
                <a:t>Explanation</a:t>
              </a:r>
              <a:endParaRPr lang="en-US">
                <a:latin typeface="Arial" pitchFamily="34" charset="0"/>
              </a:endParaRPr>
            </a:p>
          </p:txBody>
        </p:sp>
        <p:sp>
          <p:nvSpPr>
            <p:cNvPr id="12" name="Rectangle 9"/>
            <p:cNvSpPr>
              <a:spLocks noChangeArrowheads="1"/>
            </p:cNvSpPr>
            <p:nvPr/>
          </p:nvSpPr>
          <p:spPr bwMode="auto">
            <a:xfrm>
              <a:off x="1042" y="1304"/>
              <a:ext cx="107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push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imm</a:t>
              </a:r>
              <a:r>
                <a:rPr lang="en-US" sz="1600" dirty="0">
                  <a:latin typeface="Times New Roman" pitchFamily="18" charset="0"/>
                  <a:cs typeface="Times New Roman" pitchFamily="18" charset="0"/>
                </a:rPr>
                <a:t>)</a:t>
              </a:r>
            </a:p>
          </p:txBody>
        </p:sp>
        <p:sp>
          <p:nvSpPr>
            <p:cNvPr id="13" name="Rectangle 10"/>
            <p:cNvSpPr>
              <a:spLocks noChangeArrowheads="1"/>
            </p:cNvSpPr>
            <p:nvPr/>
          </p:nvSpPr>
          <p:spPr bwMode="auto">
            <a:xfrm>
              <a:off x="2406" y="1304"/>
              <a:ext cx="4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rPr>
                <a:t>push </a:t>
              </a:r>
              <a:r>
                <a:rPr lang="en-US" sz="1600" dirty="0" err="1">
                  <a:solidFill>
                    <a:srgbClr val="1A1B1C"/>
                  </a:solidFill>
                  <a:latin typeface="Times New Roman" pitchFamily="18" charset="0"/>
                </a:rPr>
                <a:t>ecx</a:t>
              </a:r>
              <a:endParaRPr lang="en-US" dirty="0">
                <a:latin typeface="Arial" pitchFamily="34" charset="0"/>
              </a:endParaRPr>
            </a:p>
          </p:txBody>
        </p:sp>
        <p:sp>
          <p:nvSpPr>
            <p:cNvPr id="14" name="Rectangle 11"/>
            <p:cNvSpPr>
              <a:spLocks noChangeArrowheads="1"/>
            </p:cNvSpPr>
            <p:nvPr/>
          </p:nvSpPr>
          <p:spPr bwMode="auto">
            <a:xfrm>
              <a:off x="3042" y="1304"/>
              <a:ext cx="217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temp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esp</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esp</a:t>
              </a:r>
              <a:r>
                <a:rPr lang="en-US" sz="1600" dirty="0">
                  <a:latin typeface="Times New Roman" pitchFamily="18" charset="0"/>
                  <a:cs typeface="Times New Roman" pitchFamily="18" charset="0"/>
                </a:rPr>
                <a:t> - 4; [</a:t>
              </a:r>
              <a:r>
                <a:rPr lang="en-US" sz="1600" dirty="0" err="1">
                  <a:latin typeface="Times New Roman" pitchFamily="18" charset="0"/>
                  <a:cs typeface="Times New Roman" pitchFamily="18" charset="0"/>
                </a:rPr>
                <a:t>esp</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temp</a:t>
              </a:r>
            </a:p>
          </p:txBody>
        </p:sp>
        <p:sp>
          <p:nvSpPr>
            <p:cNvPr id="15" name="Rectangle 12"/>
            <p:cNvSpPr>
              <a:spLocks noChangeArrowheads="1"/>
            </p:cNvSpPr>
            <p:nvPr/>
          </p:nvSpPr>
          <p:spPr bwMode="auto">
            <a:xfrm>
              <a:off x="1042" y="1463"/>
              <a:ext cx="7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pop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16" name="Rectangle 13"/>
            <p:cNvSpPr>
              <a:spLocks noChangeArrowheads="1"/>
            </p:cNvSpPr>
            <p:nvPr/>
          </p:nvSpPr>
          <p:spPr bwMode="auto">
            <a:xfrm>
              <a:off x="2406" y="1463"/>
              <a:ext cx="40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rPr>
                <a:t>pop </a:t>
              </a:r>
              <a:r>
                <a:rPr lang="en-US" sz="1600" dirty="0" err="1">
                  <a:solidFill>
                    <a:srgbClr val="1A1B1C"/>
                  </a:solidFill>
                  <a:latin typeface="Times New Roman" pitchFamily="18" charset="0"/>
                </a:rPr>
                <a:t>ecx</a:t>
              </a:r>
              <a:endParaRPr lang="en-US" dirty="0">
                <a:latin typeface="Arial" pitchFamily="34" charset="0"/>
              </a:endParaRPr>
            </a:p>
          </p:txBody>
        </p:sp>
        <p:sp>
          <p:nvSpPr>
            <p:cNvPr id="17" name="Rectangle 14"/>
            <p:cNvSpPr>
              <a:spLocks noChangeArrowheads="1"/>
            </p:cNvSpPr>
            <p:nvPr/>
          </p:nvSpPr>
          <p:spPr bwMode="auto">
            <a:xfrm>
              <a:off x="3042" y="1463"/>
              <a:ext cx="222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temp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esp</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esp</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esp</a:t>
              </a:r>
              <a:r>
                <a:rPr lang="en-US" sz="1600" dirty="0">
                  <a:latin typeface="Times New Roman" pitchFamily="18" charset="0"/>
                  <a:cs typeface="Times New Roman" pitchFamily="18" charset="0"/>
                </a:rPr>
                <a:t> + 4;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temp</a:t>
              </a:r>
            </a:p>
          </p:txBody>
        </p:sp>
        <p:sp>
          <p:nvSpPr>
            <p:cNvPr id="18" name="Line 15"/>
            <p:cNvSpPr>
              <a:spLocks noChangeShapeType="1"/>
            </p:cNvSpPr>
            <p:nvPr/>
          </p:nvSpPr>
          <p:spPr bwMode="auto">
            <a:xfrm flipV="1">
              <a:off x="966" y="1154"/>
              <a:ext cx="0" cy="151"/>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6"/>
            <p:cNvSpPr>
              <a:spLocks noChangeShapeType="1"/>
            </p:cNvSpPr>
            <p:nvPr/>
          </p:nvSpPr>
          <p:spPr bwMode="auto">
            <a:xfrm flipV="1">
              <a:off x="933" y="1154"/>
              <a:ext cx="0" cy="151"/>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7"/>
            <p:cNvSpPr>
              <a:spLocks noChangeShapeType="1"/>
            </p:cNvSpPr>
            <p:nvPr/>
          </p:nvSpPr>
          <p:spPr bwMode="auto">
            <a:xfrm>
              <a:off x="933" y="1154"/>
              <a:ext cx="4570" cy="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8"/>
            <p:cNvSpPr>
              <a:spLocks noChangeShapeType="1"/>
            </p:cNvSpPr>
            <p:nvPr/>
          </p:nvSpPr>
          <p:spPr bwMode="auto">
            <a:xfrm>
              <a:off x="933" y="1121"/>
              <a:ext cx="4570" cy="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flipV="1">
              <a:off x="2331" y="1154"/>
              <a:ext cx="0" cy="151"/>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p:cNvSpPr>
              <a:spLocks noChangeShapeType="1"/>
            </p:cNvSpPr>
            <p:nvPr/>
          </p:nvSpPr>
          <p:spPr bwMode="auto">
            <a:xfrm flipV="1">
              <a:off x="2967" y="1154"/>
              <a:ext cx="0" cy="151"/>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noEditPoints="1"/>
            </p:cNvSpPr>
            <p:nvPr/>
          </p:nvSpPr>
          <p:spPr bwMode="auto">
            <a:xfrm>
              <a:off x="933" y="1154"/>
              <a:ext cx="4570" cy="310"/>
            </a:xfrm>
            <a:custGeom>
              <a:avLst/>
              <a:gdLst>
                <a:gd name="T0" fmla="*/ 542 w 546"/>
                <a:gd name="T1" fmla="*/ 18 h 37"/>
                <a:gd name="T2" fmla="*/ 542 w 546"/>
                <a:gd name="T3" fmla="*/ 0 h 37"/>
                <a:gd name="T4" fmla="*/ 546 w 546"/>
                <a:gd name="T5" fmla="*/ 18 h 37"/>
                <a:gd name="T6" fmla="*/ 546 w 546"/>
                <a:gd name="T7" fmla="*/ 0 h 37"/>
                <a:gd name="T8" fmla="*/ 0 w 546"/>
                <a:gd name="T9" fmla="*/ 18 h 37"/>
                <a:gd name="T10" fmla="*/ 546 w 546"/>
                <a:gd name="T11" fmla="*/ 18 h 37"/>
                <a:gd name="T12" fmla="*/ 0 w 546"/>
                <a:gd name="T13" fmla="*/ 37 h 37"/>
                <a:gd name="T14" fmla="*/ 0 w 546"/>
                <a:gd name="T15" fmla="*/ 18 h 37"/>
                <a:gd name="T16" fmla="*/ 4 w 546"/>
                <a:gd name="T17" fmla="*/ 37 h 37"/>
                <a:gd name="T18" fmla="*/ 4 w 546"/>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37">
                  <a:moveTo>
                    <a:pt x="542" y="18"/>
                  </a:moveTo>
                  <a:lnTo>
                    <a:pt x="542" y="0"/>
                  </a:lnTo>
                  <a:moveTo>
                    <a:pt x="546" y="18"/>
                  </a:moveTo>
                  <a:lnTo>
                    <a:pt x="546" y="0"/>
                  </a:lnTo>
                  <a:moveTo>
                    <a:pt x="0" y="18"/>
                  </a:moveTo>
                  <a:lnTo>
                    <a:pt x="546" y="18"/>
                  </a:lnTo>
                  <a:moveTo>
                    <a:pt x="0" y="37"/>
                  </a:moveTo>
                  <a:lnTo>
                    <a:pt x="0" y="18"/>
                  </a:lnTo>
                  <a:moveTo>
                    <a:pt x="4" y="37"/>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2"/>
            <p:cNvSpPr>
              <a:spLocks noChangeShapeType="1"/>
            </p:cNvSpPr>
            <p:nvPr/>
          </p:nvSpPr>
          <p:spPr bwMode="auto">
            <a:xfrm flipV="1">
              <a:off x="2331" y="1305"/>
              <a:ext cx="0" cy="15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3"/>
            <p:cNvSpPr>
              <a:spLocks noChangeShapeType="1"/>
            </p:cNvSpPr>
            <p:nvPr/>
          </p:nvSpPr>
          <p:spPr bwMode="auto">
            <a:xfrm flipV="1">
              <a:off x="2967" y="1305"/>
              <a:ext cx="0" cy="15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4"/>
            <p:cNvSpPr>
              <a:spLocks noEditPoints="1"/>
            </p:cNvSpPr>
            <p:nvPr/>
          </p:nvSpPr>
          <p:spPr bwMode="auto">
            <a:xfrm>
              <a:off x="933" y="1305"/>
              <a:ext cx="4570" cy="309"/>
            </a:xfrm>
            <a:custGeom>
              <a:avLst/>
              <a:gdLst>
                <a:gd name="T0" fmla="*/ 542 w 546"/>
                <a:gd name="T1" fmla="*/ 19 h 37"/>
                <a:gd name="T2" fmla="*/ 542 w 546"/>
                <a:gd name="T3" fmla="*/ 0 h 37"/>
                <a:gd name="T4" fmla="*/ 546 w 546"/>
                <a:gd name="T5" fmla="*/ 19 h 37"/>
                <a:gd name="T6" fmla="*/ 546 w 546"/>
                <a:gd name="T7" fmla="*/ 0 h 37"/>
                <a:gd name="T8" fmla="*/ 0 w 546"/>
                <a:gd name="T9" fmla="*/ 19 h 37"/>
                <a:gd name="T10" fmla="*/ 546 w 546"/>
                <a:gd name="T11" fmla="*/ 19 h 37"/>
                <a:gd name="T12" fmla="*/ 0 w 546"/>
                <a:gd name="T13" fmla="*/ 37 h 37"/>
                <a:gd name="T14" fmla="*/ 0 w 546"/>
                <a:gd name="T15" fmla="*/ 19 h 37"/>
                <a:gd name="T16" fmla="*/ 4 w 546"/>
                <a:gd name="T17" fmla="*/ 37 h 37"/>
                <a:gd name="T18" fmla="*/ 4 w 546"/>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6" h="37">
                  <a:moveTo>
                    <a:pt x="542" y="19"/>
                  </a:moveTo>
                  <a:lnTo>
                    <a:pt x="542" y="0"/>
                  </a:lnTo>
                  <a:moveTo>
                    <a:pt x="546" y="19"/>
                  </a:moveTo>
                  <a:lnTo>
                    <a:pt x="546" y="0"/>
                  </a:lnTo>
                  <a:moveTo>
                    <a:pt x="0" y="19"/>
                  </a:moveTo>
                  <a:lnTo>
                    <a:pt x="546" y="19"/>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5"/>
            <p:cNvSpPr>
              <a:spLocks noChangeShapeType="1"/>
            </p:cNvSpPr>
            <p:nvPr/>
          </p:nvSpPr>
          <p:spPr bwMode="auto">
            <a:xfrm flipV="1">
              <a:off x="2331" y="1464"/>
              <a:ext cx="0" cy="15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6"/>
            <p:cNvSpPr>
              <a:spLocks noChangeShapeType="1"/>
            </p:cNvSpPr>
            <p:nvPr/>
          </p:nvSpPr>
          <p:spPr bwMode="auto">
            <a:xfrm flipV="1">
              <a:off x="2967" y="1464"/>
              <a:ext cx="0" cy="15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7"/>
            <p:cNvSpPr>
              <a:spLocks noEditPoints="1"/>
            </p:cNvSpPr>
            <p:nvPr/>
          </p:nvSpPr>
          <p:spPr bwMode="auto">
            <a:xfrm>
              <a:off x="933" y="1464"/>
              <a:ext cx="4570" cy="184"/>
            </a:xfrm>
            <a:custGeom>
              <a:avLst/>
              <a:gdLst>
                <a:gd name="T0" fmla="*/ 542 w 546"/>
                <a:gd name="T1" fmla="*/ 18 h 22"/>
                <a:gd name="T2" fmla="*/ 542 w 546"/>
                <a:gd name="T3" fmla="*/ 0 h 22"/>
                <a:gd name="T4" fmla="*/ 546 w 546"/>
                <a:gd name="T5" fmla="*/ 18 h 22"/>
                <a:gd name="T6" fmla="*/ 546 w 546"/>
                <a:gd name="T7" fmla="*/ 0 h 22"/>
                <a:gd name="T8" fmla="*/ 0 w 546"/>
                <a:gd name="T9" fmla="*/ 18 h 22"/>
                <a:gd name="T10" fmla="*/ 546 w 546"/>
                <a:gd name="T11" fmla="*/ 18 h 22"/>
                <a:gd name="T12" fmla="*/ 0 w 546"/>
                <a:gd name="T13" fmla="*/ 22 h 22"/>
                <a:gd name="T14" fmla="*/ 546 w 546"/>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22">
                  <a:moveTo>
                    <a:pt x="542" y="18"/>
                  </a:moveTo>
                  <a:lnTo>
                    <a:pt x="542" y="0"/>
                  </a:lnTo>
                  <a:moveTo>
                    <a:pt x="546" y="18"/>
                  </a:moveTo>
                  <a:lnTo>
                    <a:pt x="546" y="0"/>
                  </a:lnTo>
                  <a:moveTo>
                    <a:pt x="0" y="18"/>
                  </a:moveTo>
                  <a:lnTo>
                    <a:pt x="546" y="18"/>
                  </a:lnTo>
                  <a:moveTo>
                    <a:pt x="0" y="22"/>
                  </a:moveTo>
                  <a:lnTo>
                    <a:pt x="546"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06376"/>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Specifying</a:t>
            </a:r>
            <a:r>
              <a:rPr lang="fr-FR" dirty="0">
                <a:solidFill>
                  <a:schemeClr val="tx1"/>
                </a:solidFill>
              </a:rPr>
              <a:t> Memory </a:t>
            </a:r>
            <a:r>
              <a:rPr lang="fr-FR" dirty="0" err="1">
                <a:solidFill>
                  <a:schemeClr val="tx1"/>
                </a:solidFill>
              </a:rPr>
              <a:t>Operand</a:t>
            </a:r>
            <a:r>
              <a:rPr lang="fr-FR" dirty="0">
                <a:solidFill>
                  <a:schemeClr val="tx1"/>
                </a:solidFill>
              </a:rPr>
              <a:t> Sizes</a:t>
            </a:r>
          </a:p>
        </p:txBody>
      </p:sp>
      <p:sp>
        <p:nvSpPr>
          <p:cNvPr id="3" name="Text Placeholder 2"/>
          <p:cNvSpPr txBox="1">
            <a:spLocks noGrp="1"/>
          </p:cNvSpPr>
          <p:nvPr>
            <p:ph type="body" idx="4294967295"/>
          </p:nvPr>
        </p:nvSpPr>
        <p:spPr>
          <a:xfrm>
            <a:off x="2238376" y="1600200"/>
            <a:ext cx="7667625" cy="47244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anose="020F0502020204030204" pitchFamily="34" charset="0"/>
              </a:rPr>
              <a:t>The processor knows the </a:t>
            </a:r>
            <a:r>
              <a:rPr lang="en-US" sz="2600" dirty="0">
                <a:solidFill>
                  <a:srgbClr val="2300DC"/>
                </a:solidFill>
                <a:latin typeface="Calibri" panose="020F0502020204030204" pitchFamily="34" charset="0"/>
              </a:rPr>
              <a:t>size</a:t>
            </a:r>
            <a:r>
              <a:rPr lang="en-US" sz="2600" dirty="0">
                <a:latin typeface="Calibri" panose="020F0502020204030204" pitchFamily="34" charset="0"/>
              </a:rPr>
              <a:t> of a </a:t>
            </a:r>
            <a:r>
              <a:rPr lang="en-US" sz="2600" dirty="0">
                <a:solidFill>
                  <a:srgbClr val="FF0000"/>
                </a:solidFill>
                <a:latin typeface="Calibri" panose="020F0502020204030204" pitchFamily="34" charset="0"/>
              </a:rPr>
              <a:t>register</a:t>
            </a:r>
            <a:r>
              <a:rPr lang="en-US" sz="2600" dirty="0">
                <a:latin typeface="Calibri" panose="020F0502020204030204" pitchFamily="34" charset="0"/>
              </a:rPr>
              <a:t> operand from its </a:t>
            </a:r>
            <a:r>
              <a:rPr lang="en-US" sz="2600" dirty="0">
                <a:solidFill>
                  <a:srgbClr val="008000"/>
                </a:solidFill>
                <a:latin typeface="Calibri" panose="020F0502020204030204" pitchFamily="34" charset="0"/>
              </a:rPr>
              <a:t>name</a:t>
            </a:r>
          </a:p>
          <a:p>
            <a:pPr lvl="1">
              <a:buSzPct val="100000"/>
              <a:buFont typeface="Symbol" panose="05050102010706020507" pitchFamily="18" charset="2"/>
              <a:buChar char="*"/>
            </a:pPr>
            <a:r>
              <a:rPr lang="en-US" sz="2000" dirty="0" err="1">
                <a:solidFill>
                  <a:srgbClr val="DC2300"/>
                </a:solidFill>
                <a:latin typeface="Calibri" panose="020F0502020204030204" pitchFamily="34" charset="0"/>
              </a:rPr>
              <a:t>eax</a:t>
            </a:r>
            <a:r>
              <a:rPr lang="en-US" sz="2000" dirty="0">
                <a:latin typeface="Calibri" panose="020F0502020204030204" pitchFamily="34" charset="0"/>
              </a:rPr>
              <a:t> is a 32 bit operand</a:t>
            </a:r>
          </a:p>
          <a:p>
            <a:pPr lvl="1">
              <a:buSzPct val="100000"/>
              <a:buFont typeface="Symbol" panose="05050102010706020507" pitchFamily="18" charset="2"/>
              <a:buChar char="*"/>
            </a:pPr>
            <a:r>
              <a:rPr lang="en-US" sz="2000" dirty="0">
                <a:solidFill>
                  <a:srgbClr val="DC2300"/>
                </a:solidFill>
                <a:latin typeface="Calibri" panose="020F0502020204030204" pitchFamily="34" charset="0"/>
              </a:rPr>
              <a:t>ax</a:t>
            </a:r>
            <a:r>
              <a:rPr lang="en-US" sz="2000" dirty="0">
                <a:latin typeface="Calibri" panose="020F0502020204030204" pitchFamily="34" charset="0"/>
              </a:rPr>
              <a:t> is a 16 bit operand</a:t>
            </a:r>
          </a:p>
          <a:p>
            <a:pPr lvl="0">
              <a:buSzPct val="100000"/>
              <a:buFont typeface="Symbol" panose="05050102010706020507" pitchFamily="18" charset="2"/>
              <a:buChar char="*"/>
            </a:pPr>
            <a:r>
              <a:rPr lang="en-US" sz="2600" dirty="0">
                <a:latin typeface="Calibri" panose="020F0502020204030204" pitchFamily="34" charset="0"/>
              </a:rPr>
              <a:t>What about </a:t>
            </a:r>
            <a:r>
              <a:rPr lang="en-US" sz="2600" dirty="0">
                <a:solidFill>
                  <a:srgbClr val="280099"/>
                </a:solidFill>
                <a:latin typeface="Calibri" panose="020F0502020204030204" pitchFamily="34" charset="0"/>
              </a:rPr>
              <a:t>memory operands</a:t>
            </a:r>
            <a:r>
              <a:rPr lang="en-US" sz="2600" dirty="0">
                <a:latin typeface="Calibri" panose="020F0502020204030204" pitchFamily="34" charset="0"/>
              </a:rPr>
              <a:t> ?</a:t>
            </a:r>
          </a:p>
          <a:p>
            <a:pPr lvl="1">
              <a:buSzPct val="100000"/>
              <a:buFont typeface="Symbol" panose="05050102010706020507" pitchFamily="18" charset="2"/>
              <a:buChar char="*"/>
            </a:pPr>
            <a:r>
              <a:rPr lang="en-US" sz="2000" dirty="0">
                <a:latin typeface="Calibri" panose="020F0502020204030204" pitchFamily="34" charset="0"/>
              </a:rPr>
              <a:t>push [</a:t>
            </a:r>
            <a:r>
              <a:rPr lang="en-US" sz="2000" dirty="0" err="1">
                <a:latin typeface="Calibri" panose="020F0502020204030204" pitchFamily="34" charset="0"/>
              </a:rPr>
              <a:t>eax</a:t>
            </a:r>
            <a:r>
              <a:rPr lang="en-US" sz="2000" dirty="0">
                <a:latin typeface="Calibri" panose="020F0502020204030204" pitchFamily="34" charset="0"/>
              </a:rPr>
              <a:t>] → How many </a:t>
            </a:r>
            <a:r>
              <a:rPr lang="en-US" sz="2000" dirty="0">
                <a:solidFill>
                  <a:srgbClr val="008000"/>
                </a:solidFill>
                <a:latin typeface="Calibri" panose="020F0502020204030204" pitchFamily="34" charset="0"/>
              </a:rPr>
              <a:t>bytes</a:t>
            </a:r>
            <a:r>
              <a:rPr lang="en-US" sz="2000" dirty="0">
                <a:latin typeface="Calibri" panose="020F0502020204030204" pitchFamily="34" charset="0"/>
              </a:rPr>
              <a:t> need to be pushed ?</a:t>
            </a:r>
          </a:p>
          <a:p>
            <a:pPr lvl="1">
              <a:buSzPct val="100000"/>
              <a:buFont typeface="Symbol" panose="05050102010706020507" pitchFamily="18" charset="2"/>
              <a:buChar char="*"/>
            </a:pPr>
            <a:r>
              <a:rPr lang="en-US" sz="2000" dirty="0">
                <a:latin typeface="Calibri" panose="020F0502020204030204" pitchFamily="34" charset="0"/>
              </a:rPr>
              <a:t>Solution : Use a </a:t>
            </a:r>
            <a:r>
              <a:rPr lang="en-US" sz="2000" dirty="0">
                <a:solidFill>
                  <a:srgbClr val="0000FF"/>
                </a:solidFill>
                <a:latin typeface="Calibri" panose="020F0502020204030204" pitchFamily="34" charset="0"/>
              </a:rPr>
              <a:t>modifier</a:t>
            </a:r>
          </a:p>
          <a:p>
            <a:pPr lvl="1">
              <a:buSzPct val="100000"/>
              <a:buFont typeface="Symbol" panose="05050102010706020507" pitchFamily="18" charset="2"/>
              <a:buChar char="*"/>
            </a:pPr>
            <a:r>
              <a:rPr lang="en-US" sz="2000" dirty="0">
                <a:latin typeface="Calibri" panose="020F0502020204030204" pitchFamily="34" charset="0"/>
              </a:rPr>
              <a:t>push </a:t>
            </a:r>
            <a:r>
              <a:rPr lang="en-US" sz="2000" dirty="0" err="1">
                <a:latin typeface="Calibri" panose="020F0502020204030204" pitchFamily="34" charset="0"/>
              </a:rPr>
              <a:t>dword</a:t>
            </a:r>
            <a:r>
              <a:rPr lang="en-US" sz="2000" dirty="0">
                <a:latin typeface="Calibri" panose="020F0502020204030204" pitchFamily="34" charset="0"/>
              </a:rPr>
              <a:t> [</a:t>
            </a:r>
            <a:r>
              <a:rPr lang="en-US" sz="2000" dirty="0" err="1">
                <a:latin typeface="Calibri" panose="020F0502020204030204" pitchFamily="34" charset="0"/>
              </a:rPr>
              <a:t>eax</a:t>
            </a:r>
            <a:r>
              <a:rPr lang="en-US" sz="2000" dirty="0">
                <a:latin typeface="Calibri" panose="020F0502020204030204" pitchFamily="34" charset="0"/>
              </a:rPr>
              <a:t>] ; pushes 32 bits</a:t>
            </a:r>
          </a:p>
          <a:p>
            <a:pPr lvl="1">
              <a:buSzPct val="100000"/>
              <a:buFont typeface="Symbol" panose="05050102010706020507" pitchFamily="18" charset="2"/>
              <a:buChar char="*"/>
            </a:pPr>
            <a:r>
              <a:rPr lang="en-US" sz="2000" dirty="0">
                <a:latin typeface="Calibri" panose="020F0502020204030204" pitchFamily="34" charset="0"/>
              </a:rPr>
              <a:t>Similarly, we need to use </a:t>
            </a:r>
            <a:r>
              <a:rPr lang="en-US" sz="2000" dirty="0">
                <a:solidFill>
                  <a:srgbClr val="0000FF"/>
                </a:solidFill>
                <a:latin typeface="Calibri" panose="020F0502020204030204" pitchFamily="34" charset="0"/>
              </a:rPr>
              <a:t>modifiers</a:t>
            </a:r>
            <a:r>
              <a:rPr lang="en-US" sz="2000" dirty="0">
                <a:latin typeface="Calibri" panose="020F0502020204030204" pitchFamily="34" charset="0"/>
              </a:rPr>
              <a:t> for other instructions such as </a:t>
            </a:r>
            <a:r>
              <a:rPr lang="en-US" sz="2000" dirty="0">
                <a:solidFill>
                  <a:srgbClr val="008000"/>
                </a:solidFill>
                <a:latin typeface="Calibri" panose="020F0502020204030204" pitchFamily="34" charset="0"/>
              </a:rPr>
              <a:t>pop</a:t>
            </a:r>
            <a:r>
              <a:rPr lang="en-US" sz="2000" dirty="0">
                <a:latin typeface="Calibri" panose="020F0502020204030204" pitchFamily="34" charset="0"/>
              </a:rPr>
              <a:t> (when the number of </a:t>
            </a:r>
            <a:r>
              <a:rPr lang="en-US" sz="2000" dirty="0">
                <a:solidFill>
                  <a:srgbClr val="008000"/>
                </a:solidFill>
                <a:latin typeface="Calibri" panose="020F0502020204030204" pitchFamily="34" charset="0"/>
              </a:rPr>
              <a:t>bytes</a:t>
            </a:r>
            <a:r>
              <a:rPr lang="en-US" sz="2000" dirty="0">
                <a:latin typeface="Calibri" panose="020F0502020204030204" pitchFamily="34" charset="0"/>
              </a:rPr>
              <a:t> to be transferred are </a:t>
            </a:r>
            <a:r>
              <a:rPr lang="en-US" sz="2000" dirty="0">
                <a:solidFill>
                  <a:srgbClr val="FF0000"/>
                </a:solidFill>
                <a:latin typeface="Calibri" panose="020F0502020204030204" pitchFamily="34" charset="0"/>
              </a:rPr>
              <a:t>not known</a:t>
            </a:r>
            <a:r>
              <a:rPr lang="en-US" sz="2000" dirty="0">
                <a:latin typeface="Calibri" panose="020F0502020204030204" pitchFamily="34" charset="0"/>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Modifiers</a:t>
            </a:r>
            <a:endParaRPr lang="fr-FR" dirty="0">
              <a:solidFill>
                <a:schemeClr val="tx1"/>
              </a:solidFill>
            </a:endParaRPr>
          </a:p>
        </p:txBody>
      </p:sp>
      <p:grpSp>
        <p:nvGrpSpPr>
          <p:cNvPr id="7" name="Group 5"/>
          <p:cNvGrpSpPr>
            <a:grpSpLocks noChangeAspect="1"/>
          </p:cNvGrpSpPr>
          <p:nvPr/>
        </p:nvGrpSpPr>
        <p:grpSpPr bwMode="auto">
          <a:xfrm>
            <a:off x="4876800" y="1447800"/>
            <a:ext cx="2286000" cy="1620838"/>
            <a:chOff x="3024" y="1126"/>
            <a:chExt cx="1440" cy="1021"/>
          </a:xfrm>
        </p:grpSpPr>
        <p:sp>
          <p:nvSpPr>
            <p:cNvPr id="8" name="AutoShape 4"/>
            <p:cNvSpPr>
              <a:spLocks noChangeAspect="1" noChangeArrowheads="1" noTextEdit="1"/>
            </p:cNvSpPr>
            <p:nvPr/>
          </p:nvSpPr>
          <p:spPr bwMode="auto">
            <a:xfrm>
              <a:off x="3024" y="1126"/>
              <a:ext cx="1440" cy="1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3044" y="1146"/>
              <a:ext cx="1395" cy="214"/>
            </a:xfrm>
            <a:custGeom>
              <a:avLst/>
              <a:gdLst>
                <a:gd name="T0" fmla="*/ 0 w 143"/>
                <a:gd name="T1" fmla="*/ 0 h 22"/>
                <a:gd name="T2" fmla="*/ 143 w 143"/>
                <a:gd name="T3" fmla="*/ 0 h 22"/>
                <a:gd name="T4" fmla="*/ 0 w 143"/>
                <a:gd name="T5" fmla="*/ 4 h 22"/>
                <a:gd name="T6" fmla="*/ 143 w 143"/>
                <a:gd name="T7" fmla="*/ 4 h 22"/>
                <a:gd name="T8" fmla="*/ 0 w 143"/>
                <a:gd name="T9" fmla="*/ 22 h 22"/>
                <a:gd name="T10" fmla="*/ 0 w 143"/>
                <a:gd name="T11" fmla="*/ 4 h 22"/>
                <a:gd name="T12" fmla="*/ 4 w 143"/>
                <a:gd name="T13" fmla="*/ 22 h 22"/>
                <a:gd name="T14" fmla="*/ 4 w 143"/>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3" h="22">
                  <a:moveTo>
                    <a:pt x="0" y="0"/>
                  </a:moveTo>
                  <a:lnTo>
                    <a:pt x="143" y="0"/>
                  </a:lnTo>
                  <a:moveTo>
                    <a:pt x="0" y="4"/>
                  </a:moveTo>
                  <a:lnTo>
                    <a:pt x="143" y="4"/>
                  </a:lnTo>
                  <a:moveTo>
                    <a:pt x="0" y="22"/>
                  </a:moveTo>
                  <a:lnTo>
                    <a:pt x="0" y="4"/>
                  </a:lnTo>
                  <a:moveTo>
                    <a:pt x="4" y="22"/>
                  </a:moveTo>
                  <a:lnTo>
                    <a:pt x="4" y="4"/>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3170" y="1175"/>
              <a:ext cx="51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Modifier</a:t>
              </a:r>
              <a:endParaRPr lang="en-US" dirty="0">
                <a:latin typeface="Arial" pitchFamily="34" charset="0"/>
              </a:endParaRPr>
            </a:p>
          </p:txBody>
        </p:sp>
        <p:sp>
          <p:nvSpPr>
            <p:cNvPr id="11" name="Line 8"/>
            <p:cNvSpPr>
              <a:spLocks noChangeShapeType="1"/>
            </p:cNvSpPr>
            <p:nvPr/>
          </p:nvSpPr>
          <p:spPr bwMode="auto">
            <a:xfrm flipV="1">
              <a:off x="3795" y="1185"/>
              <a:ext cx="0" cy="175"/>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3883" y="1175"/>
              <a:ext cx="25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Size</a:t>
              </a:r>
              <a:endParaRPr lang="en-US">
                <a:latin typeface="Arial" pitchFamily="34" charset="0"/>
              </a:endParaRPr>
            </a:p>
          </p:txBody>
        </p:sp>
        <p:sp>
          <p:nvSpPr>
            <p:cNvPr id="13" name="Freeform 10"/>
            <p:cNvSpPr>
              <a:spLocks noEditPoints="1"/>
            </p:cNvSpPr>
            <p:nvPr/>
          </p:nvSpPr>
          <p:spPr bwMode="auto">
            <a:xfrm>
              <a:off x="3044" y="1185"/>
              <a:ext cx="1395" cy="351"/>
            </a:xfrm>
            <a:custGeom>
              <a:avLst/>
              <a:gdLst>
                <a:gd name="T0" fmla="*/ 139 w 143"/>
                <a:gd name="T1" fmla="*/ 18 h 36"/>
                <a:gd name="T2" fmla="*/ 139 w 143"/>
                <a:gd name="T3" fmla="*/ 0 h 36"/>
                <a:gd name="T4" fmla="*/ 143 w 143"/>
                <a:gd name="T5" fmla="*/ 18 h 36"/>
                <a:gd name="T6" fmla="*/ 143 w 143"/>
                <a:gd name="T7" fmla="*/ 0 h 36"/>
                <a:gd name="T8" fmla="*/ 0 w 143"/>
                <a:gd name="T9" fmla="*/ 18 h 36"/>
                <a:gd name="T10" fmla="*/ 143 w 143"/>
                <a:gd name="T11" fmla="*/ 18 h 36"/>
                <a:gd name="T12" fmla="*/ 0 w 143"/>
                <a:gd name="T13" fmla="*/ 36 h 36"/>
                <a:gd name="T14" fmla="*/ 0 w 143"/>
                <a:gd name="T15" fmla="*/ 18 h 36"/>
                <a:gd name="T16" fmla="*/ 4 w 143"/>
                <a:gd name="T17" fmla="*/ 36 h 36"/>
                <a:gd name="T18" fmla="*/ 4 w 143"/>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36">
                  <a:moveTo>
                    <a:pt x="139" y="18"/>
                  </a:moveTo>
                  <a:lnTo>
                    <a:pt x="139" y="0"/>
                  </a:lnTo>
                  <a:moveTo>
                    <a:pt x="143" y="18"/>
                  </a:moveTo>
                  <a:lnTo>
                    <a:pt x="143" y="0"/>
                  </a:lnTo>
                  <a:moveTo>
                    <a:pt x="0" y="18"/>
                  </a:moveTo>
                  <a:lnTo>
                    <a:pt x="143" y="18"/>
                  </a:lnTo>
                  <a:moveTo>
                    <a:pt x="0" y="36"/>
                  </a:moveTo>
                  <a:lnTo>
                    <a:pt x="0" y="18"/>
                  </a:lnTo>
                  <a:moveTo>
                    <a:pt x="4" y="36"/>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3170" y="1360"/>
              <a:ext cx="25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byte</a:t>
              </a:r>
              <a:endParaRPr lang="en-US" dirty="0">
                <a:latin typeface="Arial" pitchFamily="34" charset="0"/>
              </a:endParaRPr>
            </a:p>
          </p:txBody>
        </p:sp>
        <p:sp>
          <p:nvSpPr>
            <p:cNvPr id="15" name="Line 12"/>
            <p:cNvSpPr>
              <a:spLocks noChangeShapeType="1"/>
            </p:cNvSpPr>
            <p:nvPr/>
          </p:nvSpPr>
          <p:spPr bwMode="auto">
            <a:xfrm flipV="1">
              <a:off x="3795" y="1360"/>
              <a:ext cx="0" cy="176"/>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3883" y="1360"/>
              <a:ext cx="31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8 bits</a:t>
              </a:r>
              <a:endParaRPr lang="en-US" dirty="0">
                <a:latin typeface="Arial" pitchFamily="34" charset="0"/>
              </a:endParaRPr>
            </a:p>
          </p:txBody>
        </p:sp>
        <p:sp>
          <p:nvSpPr>
            <p:cNvPr id="17" name="Freeform 14"/>
            <p:cNvSpPr>
              <a:spLocks noEditPoints="1"/>
            </p:cNvSpPr>
            <p:nvPr/>
          </p:nvSpPr>
          <p:spPr bwMode="auto">
            <a:xfrm>
              <a:off x="3044" y="1360"/>
              <a:ext cx="1395" cy="362"/>
            </a:xfrm>
            <a:custGeom>
              <a:avLst/>
              <a:gdLst>
                <a:gd name="T0" fmla="*/ 139 w 143"/>
                <a:gd name="T1" fmla="*/ 18 h 37"/>
                <a:gd name="T2" fmla="*/ 139 w 143"/>
                <a:gd name="T3" fmla="*/ 0 h 37"/>
                <a:gd name="T4" fmla="*/ 143 w 143"/>
                <a:gd name="T5" fmla="*/ 18 h 37"/>
                <a:gd name="T6" fmla="*/ 143 w 143"/>
                <a:gd name="T7" fmla="*/ 0 h 37"/>
                <a:gd name="T8" fmla="*/ 0 w 143"/>
                <a:gd name="T9" fmla="*/ 19 h 37"/>
                <a:gd name="T10" fmla="*/ 143 w 143"/>
                <a:gd name="T11" fmla="*/ 19 h 37"/>
                <a:gd name="T12" fmla="*/ 0 w 143"/>
                <a:gd name="T13" fmla="*/ 37 h 37"/>
                <a:gd name="T14" fmla="*/ 0 w 143"/>
                <a:gd name="T15" fmla="*/ 19 h 37"/>
                <a:gd name="T16" fmla="*/ 4 w 143"/>
                <a:gd name="T17" fmla="*/ 37 h 37"/>
                <a:gd name="T18" fmla="*/ 4 w 143"/>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37">
                  <a:moveTo>
                    <a:pt x="139" y="18"/>
                  </a:moveTo>
                  <a:lnTo>
                    <a:pt x="139" y="0"/>
                  </a:lnTo>
                  <a:moveTo>
                    <a:pt x="143" y="18"/>
                  </a:moveTo>
                  <a:lnTo>
                    <a:pt x="143" y="0"/>
                  </a:lnTo>
                  <a:moveTo>
                    <a:pt x="0" y="19"/>
                  </a:moveTo>
                  <a:lnTo>
                    <a:pt x="143" y="19"/>
                  </a:lnTo>
                  <a:moveTo>
                    <a:pt x="0" y="37"/>
                  </a:moveTo>
                  <a:lnTo>
                    <a:pt x="0" y="19"/>
                  </a:lnTo>
                  <a:moveTo>
                    <a:pt x="4" y="37"/>
                  </a:moveTo>
                  <a:lnTo>
                    <a:pt x="4" y="19"/>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3170" y="1546"/>
              <a:ext cx="29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word</a:t>
              </a:r>
              <a:endParaRPr lang="en-US">
                <a:latin typeface="Arial" pitchFamily="34" charset="0"/>
              </a:endParaRPr>
            </a:p>
          </p:txBody>
        </p:sp>
        <p:sp>
          <p:nvSpPr>
            <p:cNvPr id="19" name="Line 16"/>
            <p:cNvSpPr>
              <a:spLocks noChangeShapeType="1"/>
            </p:cNvSpPr>
            <p:nvPr/>
          </p:nvSpPr>
          <p:spPr bwMode="auto">
            <a:xfrm flipV="1">
              <a:off x="3795" y="1546"/>
              <a:ext cx="0" cy="176"/>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p:cNvSpPr>
              <a:spLocks noChangeArrowheads="1"/>
            </p:cNvSpPr>
            <p:nvPr/>
          </p:nvSpPr>
          <p:spPr bwMode="auto">
            <a:xfrm>
              <a:off x="3883" y="1546"/>
              <a:ext cx="39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16 bits</a:t>
              </a:r>
              <a:endParaRPr lang="en-US" dirty="0">
                <a:latin typeface="Arial" pitchFamily="34" charset="0"/>
              </a:endParaRPr>
            </a:p>
          </p:txBody>
        </p:sp>
        <p:sp>
          <p:nvSpPr>
            <p:cNvPr id="21" name="Freeform 18"/>
            <p:cNvSpPr>
              <a:spLocks noEditPoints="1"/>
            </p:cNvSpPr>
            <p:nvPr/>
          </p:nvSpPr>
          <p:spPr bwMode="auto">
            <a:xfrm>
              <a:off x="3044" y="1546"/>
              <a:ext cx="1395" cy="361"/>
            </a:xfrm>
            <a:custGeom>
              <a:avLst/>
              <a:gdLst>
                <a:gd name="T0" fmla="*/ 139 w 143"/>
                <a:gd name="T1" fmla="*/ 18 h 37"/>
                <a:gd name="T2" fmla="*/ 139 w 143"/>
                <a:gd name="T3" fmla="*/ 0 h 37"/>
                <a:gd name="T4" fmla="*/ 143 w 143"/>
                <a:gd name="T5" fmla="*/ 18 h 37"/>
                <a:gd name="T6" fmla="*/ 143 w 143"/>
                <a:gd name="T7" fmla="*/ 0 h 37"/>
                <a:gd name="T8" fmla="*/ 0 w 143"/>
                <a:gd name="T9" fmla="*/ 18 h 37"/>
                <a:gd name="T10" fmla="*/ 143 w 143"/>
                <a:gd name="T11" fmla="*/ 18 h 37"/>
                <a:gd name="T12" fmla="*/ 0 w 143"/>
                <a:gd name="T13" fmla="*/ 37 h 37"/>
                <a:gd name="T14" fmla="*/ 0 w 143"/>
                <a:gd name="T15" fmla="*/ 19 h 37"/>
                <a:gd name="T16" fmla="*/ 4 w 143"/>
                <a:gd name="T17" fmla="*/ 37 h 37"/>
                <a:gd name="T18" fmla="*/ 4 w 143"/>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37">
                  <a:moveTo>
                    <a:pt x="139" y="18"/>
                  </a:moveTo>
                  <a:lnTo>
                    <a:pt x="139" y="0"/>
                  </a:lnTo>
                  <a:moveTo>
                    <a:pt x="143" y="18"/>
                  </a:moveTo>
                  <a:lnTo>
                    <a:pt x="143" y="0"/>
                  </a:lnTo>
                  <a:moveTo>
                    <a:pt x="0" y="18"/>
                  </a:moveTo>
                  <a:lnTo>
                    <a:pt x="143" y="18"/>
                  </a:lnTo>
                  <a:moveTo>
                    <a:pt x="0" y="37"/>
                  </a:moveTo>
                  <a:lnTo>
                    <a:pt x="0" y="19"/>
                  </a:lnTo>
                  <a:moveTo>
                    <a:pt x="4" y="37"/>
                  </a:moveTo>
                  <a:lnTo>
                    <a:pt x="4" y="19"/>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p:cNvSpPr>
              <a:spLocks noChangeArrowheads="1"/>
            </p:cNvSpPr>
            <p:nvPr/>
          </p:nvSpPr>
          <p:spPr bwMode="auto">
            <a:xfrm>
              <a:off x="3170" y="1722"/>
              <a:ext cx="37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dword</a:t>
              </a:r>
              <a:endParaRPr lang="en-US">
                <a:latin typeface="Arial" pitchFamily="34" charset="0"/>
              </a:endParaRPr>
            </a:p>
          </p:txBody>
        </p:sp>
        <p:sp>
          <p:nvSpPr>
            <p:cNvPr id="23" name="Line 20"/>
            <p:cNvSpPr>
              <a:spLocks noChangeShapeType="1"/>
            </p:cNvSpPr>
            <p:nvPr/>
          </p:nvSpPr>
          <p:spPr bwMode="auto">
            <a:xfrm flipV="1">
              <a:off x="3795" y="1731"/>
              <a:ext cx="0" cy="176"/>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p:cNvSpPr>
              <a:spLocks noChangeArrowheads="1"/>
            </p:cNvSpPr>
            <p:nvPr/>
          </p:nvSpPr>
          <p:spPr bwMode="auto">
            <a:xfrm>
              <a:off x="3883" y="1722"/>
              <a:ext cx="39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32 bits</a:t>
              </a:r>
              <a:endParaRPr lang="en-US" dirty="0">
                <a:latin typeface="Arial" pitchFamily="34" charset="0"/>
              </a:endParaRPr>
            </a:p>
          </p:txBody>
        </p:sp>
        <p:sp>
          <p:nvSpPr>
            <p:cNvPr id="25" name="Freeform 22"/>
            <p:cNvSpPr>
              <a:spLocks noEditPoints="1"/>
            </p:cNvSpPr>
            <p:nvPr/>
          </p:nvSpPr>
          <p:spPr bwMode="auto">
            <a:xfrm>
              <a:off x="3044" y="1731"/>
              <a:ext cx="1395" cy="352"/>
            </a:xfrm>
            <a:custGeom>
              <a:avLst/>
              <a:gdLst>
                <a:gd name="T0" fmla="*/ 139 w 143"/>
                <a:gd name="T1" fmla="*/ 18 h 36"/>
                <a:gd name="T2" fmla="*/ 139 w 143"/>
                <a:gd name="T3" fmla="*/ 0 h 36"/>
                <a:gd name="T4" fmla="*/ 143 w 143"/>
                <a:gd name="T5" fmla="*/ 18 h 36"/>
                <a:gd name="T6" fmla="*/ 143 w 143"/>
                <a:gd name="T7" fmla="*/ 0 h 36"/>
                <a:gd name="T8" fmla="*/ 0 w 143"/>
                <a:gd name="T9" fmla="*/ 18 h 36"/>
                <a:gd name="T10" fmla="*/ 143 w 143"/>
                <a:gd name="T11" fmla="*/ 18 h 36"/>
                <a:gd name="T12" fmla="*/ 0 w 143"/>
                <a:gd name="T13" fmla="*/ 36 h 36"/>
                <a:gd name="T14" fmla="*/ 0 w 143"/>
                <a:gd name="T15" fmla="*/ 18 h 36"/>
                <a:gd name="T16" fmla="*/ 4 w 143"/>
                <a:gd name="T17" fmla="*/ 36 h 36"/>
                <a:gd name="T18" fmla="*/ 4 w 143"/>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3" h="36">
                  <a:moveTo>
                    <a:pt x="139" y="18"/>
                  </a:moveTo>
                  <a:lnTo>
                    <a:pt x="139" y="0"/>
                  </a:lnTo>
                  <a:moveTo>
                    <a:pt x="143" y="18"/>
                  </a:moveTo>
                  <a:lnTo>
                    <a:pt x="143" y="0"/>
                  </a:lnTo>
                  <a:moveTo>
                    <a:pt x="0" y="18"/>
                  </a:moveTo>
                  <a:lnTo>
                    <a:pt x="143" y="18"/>
                  </a:lnTo>
                  <a:moveTo>
                    <a:pt x="0" y="36"/>
                  </a:moveTo>
                  <a:lnTo>
                    <a:pt x="0" y="18"/>
                  </a:lnTo>
                  <a:moveTo>
                    <a:pt x="4" y="36"/>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p:cNvSpPr>
              <a:spLocks noChangeArrowheads="1"/>
            </p:cNvSpPr>
            <p:nvPr/>
          </p:nvSpPr>
          <p:spPr bwMode="auto">
            <a:xfrm>
              <a:off x="3170" y="1907"/>
              <a:ext cx="37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qword</a:t>
              </a:r>
              <a:endParaRPr lang="en-US">
                <a:latin typeface="Arial" pitchFamily="34" charset="0"/>
              </a:endParaRPr>
            </a:p>
          </p:txBody>
        </p:sp>
        <p:sp>
          <p:nvSpPr>
            <p:cNvPr id="27" name="Line 24"/>
            <p:cNvSpPr>
              <a:spLocks noChangeShapeType="1"/>
            </p:cNvSpPr>
            <p:nvPr/>
          </p:nvSpPr>
          <p:spPr bwMode="auto">
            <a:xfrm flipV="1">
              <a:off x="3795" y="1907"/>
              <a:ext cx="0" cy="176"/>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p:cNvSpPr>
              <a:spLocks noChangeArrowheads="1"/>
            </p:cNvSpPr>
            <p:nvPr/>
          </p:nvSpPr>
          <p:spPr bwMode="auto">
            <a:xfrm>
              <a:off x="3883" y="1907"/>
              <a:ext cx="39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64 bits</a:t>
              </a:r>
              <a:endParaRPr lang="en-US" dirty="0">
                <a:latin typeface="Arial" pitchFamily="34" charset="0"/>
              </a:endParaRPr>
            </a:p>
          </p:txBody>
        </p:sp>
        <p:sp>
          <p:nvSpPr>
            <p:cNvPr id="29" name="Freeform 26"/>
            <p:cNvSpPr>
              <a:spLocks noEditPoints="1"/>
            </p:cNvSpPr>
            <p:nvPr/>
          </p:nvSpPr>
          <p:spPr bwMode="auto">
            <a:xfrm>
              <a:off x="3044" y="1907"/>
              <a:ext cx="1395" cy="215"/>
            </a:xfrm>
            <a:custGeom>
              <a:avLst/>
              <a:gdLst>
                <a:gd name="T0" fmla="*/ 139 w 143"/>
                <a:gd name="T1" fmla="*/ 18 h 22"/>
                <a:gd name="T2" fmla="*/ 139 w 143"/>
                <a:gd name="T3" fmla="*/ 0 h 22"/>
                <a:gd name="T4" fmla="*/ 143 w 143"/>
                <a:gd name="T5" fmla="*/ 18 h 22"/>
                <a:gd name="T6" fmla="*/ 143 w 143"/>
                <a:gd name="T7" fmla="*/ 0 h 22"/>
                <a:gd name="T8" fmla="*/ 0 w 143"/>
                <a:gd name="T9" fmla="*/ 18 h 22"/>
                <a:gd name="T10" fmla="*/ 143 w 143"/>
                <a:gd name="T11" fmla="*/ 18 h 22"/>
                <a:gd name="T12" fmla="*/ 0 w 143"/>
                <a:gd name="T13" fmla="*/ 22 h 22"/>
                <a:gd name="T14" fmla="*/ 143 w 143"/>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3" h="22">
                  <a:moveTo>
                    <a:pt x="139" y="18"/>
                  </a:moveTo>
                  <a:lnTo>
                    <a:pt x="139" y="0"/>
                  </a:lnTo>
                  <a:moveTo>
                    <a:pt x="143" y="18"/>
                  </a:moveTo>
                  <a:lnTo>
                    <a:pt x="143" y="0"/>
                  </a:lnTo>
                  <a:moveTo>
                    <a:pt x="0" y="18"/>
                  </a:moveTo>
                  <a:lnTo>
                    <a:pt x="143" y="18"/>
                  </a:lnTo>
                  <a:moveTo>
                    <a:pt x="0" y="22"/>
                  </a:moveTo>
                  <a:lnTo>
                    <a:pt x="143" y="22"/>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 name="Rectangle 2"/>
          <p:cNvSpPr/>
          <p:nvPr/>
        </p:nvSpPr>
        <p:spPr>
          <a:xfrm>
            <a:off x="3551238" y="3328947"/>
            <a:ext cx="4572000" cy="2585323"/>
          </a:xfrm>
          <a:prstGeom prst="rect">
            <a:avLst/>
          </a:prstGeom>
        </p:spPr>
        <p:txBody>
          <a:bodyPr>
            <a:spAutoFit/>
          </a:bodyPr>
          <a:lstStyle/>
          <a:p>
            <a:r>
              <a:rPr lang="en-US" i="1" dirty="0">
                <a:latin typeface="Times New Roman" pitchFamily="18" charset="0"/>
                <a:cs typeface="Times New Roman" pitchFamily="18" charset="0"/>
              </a:rPr>
              <a:t>What is the value of </a:t>
            </a:r>
            <a:r>
              <a:rPr lang="en-US" dirty="0" err="1">
                <a:latin typeface="Times New Roman" pitchFamily="18" charset="0"/>
                <a:cs typeface="Times New Roman" pitchFamily="18" charset="0"/>
              </a:rPr>
              <a:t>ebx</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in this code snippet? </a:t>
            </a:r>
          </a:p>
          <a:p>
            <a:endParaRPr lang="en-US" i="1" dirty="0">
              <a:latin typeface="Times New Roman" pitchFamily="18" charset="0"/>
              <a:cs typeface="Times New Roman" pitchFamily="18" charset="0"/>
            </a:endParaRP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10</a:t>
            </a: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esp</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endParaRPr lang="en-US" dirty="0">
              <a:latin typeface="Courier New" pitchFamily="49" charset="0"/>
              <a:cs typeface="Courier New" pitchFamily="49" charset="0"/>
            </a:endParaRPr>
          </a:p>
          <a:p>
            <a:r>
              <a:rPr lang="en-US" dirty="0">
                <a:latin typeface="Courier New" pitchFamily="49" charset="0"/>
                <a:cs typeface="Courier New" pitchFamily="49" charset="0"/>
              </a:rPr>
              <a:t>push </a:t>
            </a:r>
            <a:r>
              <a:rPr lang="en-US" dirty="0" err="1">
                <a:latin typeface="Courier New" pitchFamily="49" charset="0"/>
                <a:cs typeface="Courier New" pitchFamily="49" charset="0"/>
              </a:rPr>
              <a:t>dword</a:t>
            </a:r>
            <a:r>
              <a:rPr lang="en-US" dirty="0">
                <a:latin typeface="Courier New" pitchFamily="49" charset="0"/>
                <a:cs typeface="Courier New" pitchFamily="49" charset="0"/>
              </a:rPr>
              <a:t> [</a:t>
            </a:r>
            <a:r>
              <a:rPr lang="en-US" dirty="0" err="1">
                <a:latin typeface="Courier New" pitchFamily="49" charset="0"/>
                <a:cs typeface="Courier New" pitchFamily="49" charset="0"/>
              </a:rPr>
              <a:t>esp</a:t>
            </a:r>
            <a:r>
              <a:rPr lang="en-US" dirty="0">
                <a:latin typeface="Courier New" pitchFamily="49" charset="0"/>
                <a:cs typeface="Courier New" pitchFamily="49" charset="0"/>
              </a:rPr>
              <a:t>]</a:t>
            </a: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ebx</a:t>
            </a:r>
            <a:r>
              <a:rPr lang="en-US" dirty="0">
                <a:latin typeface="Courier New" pitchFamily="49" charset="0"/>
                <a:cs typeface="Courier New" pitchFamily="49" charset="0"/>
              </a:rPr>
              <a:t>, [</a:t>
            </a:r>
            <a:r>
              <a:rPr lang="en-US" dirty="0" err="1">
                <a:latin typeface="Courier New" pitchFamily="49" charset="0"/>
                <a:cs typeface="Courier New" pitchFamily="49" charset="0"/>
              </a:rPr>
              <a:t>esp</a:t>
            </a:r>
            <a:r>
              <a:rPr lang="en-US" dirty="0">
                <a:latin typeface="Courier New" pitchFamily="49" charset="0"/>
                <a:cs typeface="Courier New" pitchFamily="49" charset="0"/>
              </a:rPr>
              <a:t>]</a:t>
            </a:r>
          </a:p>
          <a:p>
            <a:endParaRPr lang="en-US" i="1" dirty="0">
              <a:latin typeface="Times New Roman" pitchFamily="18" charset="0"/>
              <a:cs typeface="Times New Roman" pitchFamily="18" charset="0"/>
            </a:endParaRPr>
          </a:p>
          <a:p>
            <a:endParaRPr lang="en-US"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a:t>
            </a:r>
            <a:r>
              <a:rPr lang="en-US" dirty="0">
                <a:latin typeface="Times New Roman" pitchFamily="18" charset="0"/>
                <a:cs typeface="Times New Roman" pitchFamily="18" charset="0"/>
              </a:rPr>
              <a:t> 10</a:t>
            </a:r>
            <a:endParaRPr lang="en-US" b="1" i="1"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ALU Instructions</a:t>
            </a:r>
          </a:p>
        </p:txBody>
      </p:sp>
      <p:sp>
        <p:nvSpPr>
          <p:cNvPr id="3" name="Text Placeholder 2"/>
          <p:cNvSpPr txBox="1">
            <a:spLocks noGrp="1"/>
          </p:cNvSpPr>
          <p:nvPr>
            <p:ph type="body" idx="4294967295"/>
          </p:nvPr>
        </p:nvSpPr>
        <p:spPr>
          <a:xfrm>
            <a:off x="2414588" y="3560764"/>
            <a:ext cx="7415212" cy="2687637"/>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200" dirty="0">
                <a:latin typeface="Calibri" panose="020F0502020204030204" pitchFamily="34" charset="0"/>
              </a:rPr>
              <a:t>All of these are 2 operand </a:t>
            </a:r>
            <a:r>
              <a:rPr lang="en-US" sz="2200" dirty="0">
                <a:solidFill>
                  <a:srgbClr val="0000FF"/>
                </a:solidFill>
                <a:latin typeface="Calibri" panose="020F0502020204030204" pitchFamily="34" charset="0"/>
              </a:rPr>
              <a:t>instructions</a:t>
            </a:r>
          </a:p>
          <a:p>
            <a:pPr lvl="0">
              <a:buSzPct val="100000"/>
              <a:buFont typeface="Symbol" panose="05050102010706020507" pitchFamily="18" charset="2"/>
              <a:buChar char="*"/>
            </a:pPr>
            <a:r>
              <a:rPr lang="en-US" sz="2200" dirty="0">
                <a:latin typeface="Calibri" panose="020F0502020204030204" pitchFamily="34" charset="0"/>
              </a:rPr>
              <a:t>The first </a:t>
            </a:r>
            <a:r>
              <a:rPr lang="en-US" sz="2200" dirty="0">
                <a:solidFill>
                  <a:srgbClr val="008000"/>
                </a:solidFill>
                <a:latin typeface="Calibri" panose="020F0502020204030204" pitchFamily="34" charset="0"/>
              </a:rPr>
              <a:t>operand</a:t>
            </a:r>
            <a:r>
              <a:rPr lang="en-US" sz="2200" dirty="0">
                <a:latin typeface="Calibri" panose="020F0502020204030204" pitchFamily="34" charset="0"/>
              </a:rPr>
              <a:t> is both the </a:t>
            </a:r>
            <a:r>
              <a:rPr lang="en-US" sz="2200" dirty="0">
                <a:solidFill>
                  <a:srgbClr val="008080"/>
                </a:solidFill>
                <a:latin typeface="Calibri" panose="020F0502020204030204" pitchFamily="34" charset="0"/>
              </a:rPr>
              <a:t>source</a:t>
            </a:r>
            <a:r>
              <a:rPr lang="en-US" sz="2200" dirty="0">
                <a:latin typeface="Calibri" panose="020F0502020204030204" pitchFamily="34" charset="0"/>
              </a:rPr>
              <a:t> and </a:t>
            </a:r>
            <a:r>
              <a:rPr lang="en-US" sz="2200" dirty="0">
                <a:solidFill>
                  <a:srgbClr val="2300DC"/>
                </a:solidFill>
                <a:latin typeface="Calibri" panose="020F0502020204030204" pitchFamily="34" charset="0"/>
              </a:rPr>
              <a:t>destination</a:t>
            </a:r>
          </a:p>
          <a:p>
            <a:pPr lvl="0">
              <a:buSzPct val="100000"/>
              <a:buFont typeface="Symbol" panose="05050102010706020507" pitchFamily="18" charset="2"/>
              <a:buChar char="*"/>
            </a:pPr>
            <a:r>
              <a:rPr lang="en-US" sz="2200" dirty="0">
                <a:latin typeface="Calibri" panose="020F0502020204030204" pitchFamily="34" charset="0"/>
              </a:rPr>
              <a:t>Example : Add registers </a:t>
            </a:r>
            <a:r>
              <a:rPr lang="en-US" sz="2200" dirty="0" err="1">
                <a:solidFill>
                  <a:srgbClr val="FF0000"/>
                </a:solidFill>
                <a:latin typeface="Calibri" panose="020F0502020204030204" pitchFamily="34" charset="0"/>
              </a:rPr>
              <a:t>eax</a:t>
            </a:r>
            <a:r>
              <a:rPr lang="en-US" sz="2200" dirty="0">
                <a:latin typeface="Calibri" panose="020F0502020204030204" pitchFamily="34" charset="0"/>
              </a:rPr>
              <a:t>, and </a:t>
            </a:r>
            <a:r>
              <a:rPr lang="en-US" sz="2200" dirty="0" err="1">
                <a:solidFill>
                  <a:srgbClr val="0000FF"/>
                </a:solidFill>
                <a:latin typeface="Calibri" panose="020F0502020204030204" pitchFamily="34" charset="0"/>
              </a:rPr>
              <a:t>ebx</a:t>
            </a:r>
            <a:r>
              <a:rPr lang="en-US" sz="2200" dirty="0">
                <a:latin typeface="Calibri" panose="020F0502020204030204" pitchFamily="34" charset="0"/>
              </a:rPr>
              <a:t>. Save the result in </a:t>
            </a:r>
            <a:r>
              <a:rPr lang="en-US" sz="2200" dirty="0" err="1">
                <a:solidFill>
                  <a:srgbClr val="008000"/>
                </a:solidFill>
                <a:latin typeface="Calibri" panose="020F0502020204030204" pitchFamily="34" charset="0"/>
              </a:rPr>
              <a:t>ecx</a:t>
            </a:r>
            <a:endParaRPr lang="en-US" sz="2200" dirty="0">
              <a:latin typeface="Calibri" panose="020F0502020204030204" pitchFamily="34" charset="0"/>
            </a:endParaRPr>
          </a:p>
          <a:p>
            <a:pPr marL="540000" lvl="1" indent="0">
              <a:buSzPct val="100000"/>
              <a:buNone/>
            </a:pPr>
            <a:r>
              <a:rPr lang="en-US" sz="2200" dirty="0">
                <a:latin typeface="Calibri" panose="020F0502020204030204" pitchFamily="34" charset="0"/>
              </a:rPr>
              <a:t>add </a:t>
            </a:r>
            <a:r>
              <a:rPr lang="en-US" sz="2200" dirty="0" err="1">
                <a:latin typeface="Calibri" panose="020F0502020204030204" pitchFamily="34" charset="0"/>
              </a:rPr>
              <a:t>eax</a:t>
            </a:r>
            <a:r>
              <a:rPr lang="en-US" sz="2200" dirty="0">
                <a:latin typeface="Calibri" panose="020F0502020204030204" pitchFamily="34" charset="0"/>
              </a:rPr>
              <a:t>, </a:t>
            </a:r>
            <a:r>
              <a:rPr lang="en-US" sz="2200" dirty="0" err="1">
                <a:latin typeface="Calibri" panose="020F0502020204030204" pitchFamily="34" charset="0"/>
              </a:rPr>
              <a:t>ebx</a:t>
            </a:r>
            <a:endParaRPr lang="en-US" sz="2200" dirty="0">
              <a:latin typeface="Calibri" panose="020F0502020204030204" pitchFamily="34" charset="0"/>
            </a:endParaRPr>
          </a:p>
          <a:p>
            <a:pPr marL="540000" lvl="1" indent="0">
              <a:buSzPct val="100000"/>
              <a:buNone/>
            </a:pPr>
            <a:r>
              <a:rPr lang="en-US" sz="2200" dirty="0" err="1">
                <a:latin typeface="Calibri" panose="020F0502020204030204" pitchFamily="34" charset="0"/>
              </a:rPr>
              <a:t>mov</a:t>
            </a:r>
            <a:r>
              <a:rPr lang="en-US" sz="2200" dirty="0">
                <a:latin typeface="Calibri" panose="020F0502020204030204" pitchFamily="34" charset="0"/>
              </a:rPr>
              <a:t> </a:t>
            </a:r>
            <a:r>
              <a:rPr lang="en-US" sz="2200" dirty="0" err="1">
                <a:latin typeface="Calibri" panose="020F0502020204030204" pitchFamily="34" charset="0"/>
              </a:rPr>
              <a:t>ecx</a:t>
            </a:r>
            <a:r>
              <a:rPr lang="en-US" sz="2200" dirty="0">
                <a:latin typeface="Calibri" panose="020F0502020204030204" pitchFamily="34" charset="0"/>
              </a:rPr>
              <a:t>, </a:t>
            </a:r>
            <a:r>
              <a:rPr lang="en-US" sz="2200" dirty="0" err="1">
                <a:latin typeface="Calibri" panose="020F0502020204030204" pitchFamily="34" charset="0"/>
              </a:rPr>
              <a:t>eax</a:t>
            </a:r>
            <a:endParaRPr lang="en-US" sz="2200" dirty="0">
              <a:latin typeface="Calibri" panose="020F0502020204030204" pitchFamily="34" charset="0"/>
            </a:endParaRPr>
          </a:p>
        </p:txBody>
      </p:sp>
      <p:grpSp>
        <p:nvGrpSpPr>
          <p:cNvPr id="7" name="Group 5"/>
          <p:cNvGrpSpPr>
            <a:grpSpLocks noChangeAspect="1"/>
          </p:cNvGrpSpPr>
          <p:nvPr/>
        </p:nvGrpSpPr>
        <p:grpSpPr bwMode="auto">
          <a:xfrm>
            <a:off x="2209801" y="1676400"/>
            <a:ext cx="7848601" cy="1651002"/>
            <a:chOff x="768" y="1085"/>
            <a:chExt cx="4944" cy="1040"/>
          </a:xfrm>
        </p:grpSpPr>
        <p:sp>
          <p:nvSpPr>
            <p:cNvPr id="8" name="AutoShape 4"/>
            <p:cNvSpPr>
              <a:spLocks noChangeAspect="1" noChangeArrowheads="1" noTextEdit="1"/>
            </p:cNvSpPr>
            <p:nvPr/>
          </p:nvSpPr>
          <p:spPr bwMode="auto">
            <a:xfrm>
              <a:off x="768" y="1085"/>
              <a:ext cx="4944" cy="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auto">
            <a:xfrm flipV="1">
              <a:off x="820" y="1137"/>
              <a:ext cx="0" cy="15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7"/>
            <p:cNvSpPr>
              <a:spLocks noChangeShapeType="1"/>
            </p:cNvSpPr>
            <p:nvPr/>
          </p:nvSpPr>
          <p:spPr bwMode="auto">
            <a:xfrm flipV="1">
              <a:off x="785" y="1137"/>
              <a:ext cx="0" cy="15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8"/>
            <p:cNvSpPr>
              <a:spLocks noChangeShapeType="1"/>
            </p:cNvSpPr>
            <p:nvPr/>
          </p:nvSpPr>
          <p:spPr bwMode="auto">
            <a:xfrm>
              <a:off x="785" y="1137"/>
              <a:ext cx="4901"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9"/>
            <p:cNvSpPr>
              <a:spLocks noChangeShapeType="1"/>
            </p:cNvSpPr>
            <p:nvPr/>
          </p:nvSpPr>
          <p:spPr bwMode="auto">
            <a:xfrm>
              <a:off x="785" y="1102"/>
              <a:ext cx="4901"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p:cNvSpPr>
              <a:spLocks noChangeArrowheads="1"/>
            </p:cNvSpPr>
            <p:nvPr/>
          </p:nvSpPr>
          <p:spPr bwMode="auto">
            <a:xfrm>
              <a:off x="897" y="1128"/>
              <a:ext cx="53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rPr>
                <a:t>Semantics</a:t>
              </a:r>
              <a:endParaRPr lang="en-US" dirty="0">
                <a:latin typeface="Arial" pitchFamily="34" charset="0"/>
              </a:endParaRPr>
            </a:p>
          </p:txBody>
        </p:sp>
        <p:sp>
          <p:nvSpPr>
            <p:cNvPr id="14" name="Line 11"/>
            <p:cNvSpPr>
              <a:spLocks noChangeShapeType="1"/>
            </p:cNvSpPr>
            <p:nvPr/>
          </p:nvSpPr>
          <p:spPr bwMode="auto">
            <a:xfrm flipV="1">
              <a:off x="2865" y="1137"/>
              <a:ext cx="0" cy="15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p:cNvSpPr>
              <a:spLocks noChangeArrowheads="1"/>
            </p:cNvSpPr>
            <p:nvPr/>
          </p:nvSpPr>
          <p:spPr bwMode="auto">
            <a:xfrm>
              <a:off x="2942" y="1128"/>
              <a:ext cx="4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rPr>
                <a:t>Example</a:t>
              </a:r>
              <a:endParaRPr lang="en-US">
                <a:latin typeface="Arial" pitchFamily="34" charset="0"/>
              </a:endParaRPr>
            </a:p>
          </p:txBody>
        </p:sp>
        <p:sp>
          <p:nvSpPr>
            <p:cNvPr id="16" name="Line 13"/>
            <p:cNvSpPr>
              <a:spLocks noChangeShapeType="1"/>
            </p:cNvSpPr>
            <p:nvPr/>
          </p:nvSpPr>
          <p:spPr bwMode="auto">
            <a:xfrm flipV="1">
              <a:off x="3736" y="1137"/>
              <a:ext cx="0" cy="15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4"/>
            <p:cNvSpPr>
              <a:spLocks noChangeArrowheads="1"/>
            </p:cNvSpPr>
            <p:nvPr/>
          </p:nvSpPr>
          <p:spPr bwMode="auto">
            <a:xfrm>
              <a:off x="3822" y="1128"/>
              <a:ext cx="6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rPr>
                <a:t>Explanation</a:t>
              </a:r>
              <a:endParaRPr lang="en-US">
                <a:latin typeface="Arial" pitchFamily="34" charset="0"/>
              </a:endParaRPr>
            </a:p>
          </p:txBody>
        </p:sp>
        <p:sp>
          <p:nvSpPr>
            <p:cNvPr id="18" name="Freeform 15"/>
            <p:cNvSpPr>
              <a:spLocks noEditPoints="1"/>
            </p:cNvSpPr>
            <p:nvPr/>
          </p:nvSpPr>
          <p:spPr bwMode="auto">
            <a:xfrm>
              <a:off x="785" y="1137"/>
              <a:ext cx="4901" cy="311"/>
            </a:xfrm>
            <a:custGeom>
              <a:avLst/>
              <a:gdLst>
                <a:gd name="T0" fmla="*/ 564 w 568"/>
                <a:gd name="T1" fmla="*/ 18 h 36"/>
                <a:gd name="T2" fmla="*/ 564 w 568"/>
                <a:gd name="T3" fmla="*/ 0 h 36"/>
                <a:gd name="T4" fmla="*/ 568 w 568"/>
                <a:gd name="T5" fmla="*/ 18 h 36"/>
                <a:gd name="T6" fmla="*/ 568 w 568"/>
                <a:gd name="T7" fmla="*/ 0 h 36"/>
                <a:gd name="T8" fmla="*/ 0 w 568"/>
                <a:gd name="T9" fmla="*/ 18 h 36"/>
                <a:gd name="T10" fmla="*/ 568 w 568"/>
                <a:gd name="T11" fmla="*/ 18 h 36"/>
                <a:gd name="T12" fmla="*/ 0 w 568"/>
                <a:gd name="T13" fmla="*/ 36 h 36"/>
                <a:gd name="T14" fmla="*/ 0 w 568"/>
                <a:gd name="T15" fmla="*/ 18 h 36"/>
                <a:gd name="T16" fmla="*/ 4 w 568"/>
                <a:gd name="T17" fmla="*/ 36 h 36"/>
                <a:gd name="T18" fmla="*/ 4 w 568"/>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36">
                  <a:moveTo>
                    <a:pt x="564" y="18"/>
                  </a:moveTo>
                  <a:lnTo>
                    <a:pt x="564" y="0"/>
                  </a:lnTo>
                  <a:moveTo>
                    <a:pt x="568" y="18"/>
                  </a:moveTo>
                  <a:lnTo>
                    <a:pt x="568" y="0"/>
                  </a:lnTo>
                  <a:moveTo>
                    <a:pt x="0" y="18"/>
                  </a:moveTo>
                  <a:lnTo>
                    <a:pt x="568"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897" y="1292"/>
              <a:ext cx="1784"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cs typeface="Times New Roman" pitchFamily="18" charset="0"/>
                </a:rPr>
                <a:t>add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imm</a:t>
              </a:r>
              <a:r>
                <a:rPr lang="en-US" dirty="0">
                  <a:latin typeface="Times New Roman" pitchFamily="18" charset="0"/>
                  <a:cs typeface="Times New Roman" pitchFamily="18" charset="0"/>
                </a:rPr>
                <a:t>)</a:t>
              </a:r>
            </a:p>
            <a:p>
              <a:pPr fontAlgn="base">
                <a:spcBef>
                  <a:spcPct val="0"/>
                </a:spcBef>
                <a:spcAft>
                  <a:spcPct val="0"/>
                </a:spcAft>
              </a:pPr>
              <a:endParaRPr lang="en-US" dirty="0">
                <a:latin typeface="Times New Roman" pitchFamily="18" charset="0"/>
                <a:cs typeface="Times New Roman" pitchFamily="18" charset="0"/>
              </a:endParaRPr>
            </a:p>
          </p:txBody>
        </p:sp>
        <p:sp>
          <p:nvSpPr>
            <p:cNvPr id="20" name="Line 17"/>
            <p:cNvSpPr>
              <a:spLocks noChangeShapeType="1"/>
            </p:cNvSpPr>
            <p:nvPr/>
          </p:nvSpPr>
          <p:spPr bwMode="auto">
            <a:xfrm flipV="1">
              <a:off x="2865" y="1292"/>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p:cNvSpPr>
              <a:spLocks noChangeArrowheads="1"/>
            </p:cNvSpPr>
            <p:nvPr/>
          </p:nvSpPr>
          <p:spPr bwMode="auto">
            <a:xfrm>
              <a:off x="2942" y="1292"/>
              <a:ext cx="65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rPr>
                <a:t>add </a:t>
              </a:r>
              <a:r>
                <a:rPr lang="en-US" sz="1600" dirty="0" err="1">
                  <a:solidFill>
                    <a:srgbClr val="1A1B1C"/>
                  </a:solidFill>
                  <a:latin typeface="Times New Roman" pitchFamily="18" charset="0"/>
                </a:rPr>
                <a:t>eax</a:t>
              </a:r>
              <a:r>
                <a:rPr lang="en-US" sz="1600" dirty="0">
                  <a:solidFill>
                    <a:srgbClr val="1A1B1C"/>
                  </a:solidFill>
                  <a:latin typeface="Times New Roman" pitchFamily="18" charset="0"/>
                </a:rPr>
                <a:t>, </a:t>
              </a:r>
              <a:r>
                <a:rPr lang="en-US" sz="1600" dirty="0" err="1">
                  <a:solidFill>
                    <a:srgbClr val="1A1B1C"/>
                  </a:solidFill>
                  <a:latin typeface="Times New Roman" pitchFamily="18" charset="0"/>
                </a:rPr>
                <a:t>ebx</a:t>
              </a:r>
              <a:endParaRPr lang="en-US" dirty="0">
                <a:latin typeface="Arial" pitchFamily="34" charset="0"/>
              </a:endParaRPr>
            </a:p>
          </p:txBody>
        </p:sp>
        <p:sp>
          <p:nvSpPr>
            <p:cNvPr id="22" name="Line 19"/>
            <p:cNvSpPr>
              <a:spLocks noChangeShapeType="1"/>
            </p:cNvSpPr>
            <p:nvPr/>
          </p:nvSpPr>
          <p:spPr bwMode="auto">
            <a:xfrm flipV="1">
              <a:off x="3736" y="1292"/>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0"/>
            <p:cNvSpPr>
              <a:spLocks noChangeArrowheads="1"/>
            </p:cNvSpPr>
            <p:nvPr/>
          </p:nvSpPr>
          <p:spPr bwMode="auto">
            <a:xfrm>
              <a:off x="3822" y="1292"/>
              <a:ext cx="87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p:txBody>
        </p:sp>
        <p:sp>
          <p:nvSpPr>
            <p:cNvPr id="24" name="Freeform 21"/>
            <p:cNvSpPr>
              <a:spLocks noEditPoints="1"/>
            </p:cNvSpPr>
            <p:nvPr/>
          </p:nvSpPr>
          <p:spPr bwMode="auto">
            <a:xfrm>
              <a:off x="785" y="1292"/>
              <a:ext cx="4901" cy="320"/>
            </a:xfrm>
            <a:custGeom>
              <a:avLst/>
              <a:gdLst>
                <a:gd name="T0" fmla="*/ 564 w 568"/>
                <a:gd name="T1" fmla="*/ 18 h 37"/>
                <a:gd name="T2" fmla="*/ 564 w 568"/>
                <a:gd name="T3" fmla="*/ 0 h 37"/>
                <a:gd name="T4" fmla="*/ 568 w 568"/>
                <a:gd name="T5" fmla="*/ 18 h 37"/>
                <a:gd name="T6" fmla="*/ 568 w 568"/>
                <a:gd name="T7" fmla="*/ 0 h 37"/>
                <a:gd name="T8" fmla="*/ 0 w 568"/>
                <a:gd name="T9" fmla="*/ 19 h 37"/>
                <a:gd name="T10" fmla="*/ 568 w 568"/>
                <a:gd name="T11" fmla="*/ 19 h 37"/>
                <a:gd name="T12" fmla="*/ 0 w 568"/>
                <a:gd name="T13" fmla="*/ 37 h 37"/>
                <a:gd name="T14" fmla="*/ 0 w 568"/>
                <a:gd name="T15" fmla="*/ 19 h 37"/>
                <a:gd name="T16" fmla="*/ 4 w 568"/>
                <a:gd name="T17" fmla="*/ 37 h 37"/>
                <a:gd name="T18" fmla="*/ 4 w 568"/>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37">
                  <a:moveTo>
                    <a:pt x="564" y="18"/>
                  </a:moveTo>
                  <a:lnTo>
                    <a:pt x="564" y="0"/>
                  </a:lnTo>
                  <a:moveTo>
                    <a:pt x="568" y="18"/>
                  </a:moveTo>
                  <a:lnTo>
                    <a:pt x="568" y="0"/>
                  </a:lnTo>
                  <a:moveTo>
                    <a:pt x="0" y="19"/>
                  </a:moveTo>
                  <a:lnTo>
                    <a:pt x="568"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2"/>
            <p:cNvSpPr>
              <a:spLocks noChangeArrowheads="1"/>
            </p:cNvSpPr>
            <p:nvPr/>
          </p:nvSpPr>
          <p:spPr bwMode="auto">
            <a:xfrm>
              <a:off x="897" y="1456"/>
              <a:ext cx="177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cs typeface="Times New Roman" pitchFamily="18" charset="0"/>
                </a:rPr>
                <a:t>sub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imm</a:t>
              </a:r>
              <a:r>
                <a:rPr lang="en-US" dirty="0">
                  <a:latin typeface="Times New Roman" pitchFamily="18" charset="0"/>
                  <a:cs typeface="Times New Roman" pitchFamily="18" charset="0"/>
                </a:rPr>
                <a:t>)</a:t>
              </a:r>
            </a:p>
            <a:p>
              <a:pPr fontAlgn="base">
                <a:spcBef>
                  <a:spcPct val="0"/>
                </a:spcBef>
                <a:spcAft>
                  <a:spcPct val="0"/>
                </a:spcAft>
              </a:pPr>
              <a:endParaRPr lang="en-US" dirty="0">
                <a:latin typeface="Times New Roman" pitchFamily="18" charset="0"/>
                <a:cs typeface="Times New Roman" pitchFamily="18" charset="0"/>
              </a:endParaRPr>
            </a:p>
          </p:txBody>
        </p:sp>
        <p:sp>
          <p:nvSpPr>
            <p:cNvPr id="26" name="Line 23"/>
            <p:cNvSpPr>
              <a:spLocks noChangeShapeType="1"/>
            </p:cNvSpPr>
            <p:nvPr/>
          </p:nvSpPr>
          <p:spPr bwMode="auto">
            <a:xfrm flipV="1">
              <a:off x="2865" y="1456"/>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4"/>
            <p:cNvSpPr>
              <a:spLocks noChangeArrowheads="1"/>
            </p:cNvSpPr>
            <p:nvPr/>
          </p:nvSpPr>
          <p:spPr bwMode="auto">
            <a:xfrm>
              <a:off x="2942" y="1456"/>
              <a:ext cx="6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rPr>
                <a:t>sub </a:t>
              </a:r>
              <a:r>
                <a:rPr lang="en-US" sz="1600" dirty="0" err="1">
                  <a:solidFill>
                    <a:srgbClr val="1A1B1C"/>
                  </a:solidFill>
                  <a:latin typeface="Times New Roman" pitchFamily="18" charset="0"/>
                </a:rPr>
                <a:t>eax</a:t>
              </a:r>
              <a:r>
                <a:rPr lang="en-US" sz="1600" dirty="0">
                  <a:solidFill>
                    <a:srgbClr val="1A1B1C"/>
                  </a:solidFill>
                  <a:latin typeface="Times New Roman" pitchFamily="18" charset="0"/>
                </a:rPr>
                <a:t>, </a:t>
              </a:r>
              <a:r>
                <a:rPr lang="en-US" sz="1600" dirty="0" err="1">
                  <a:solidFill>
                    <a:srgbClr val="1A1B1C"/>
                  </a:solidFill>
                  <a:latin typeface="Times New Roman" pitchFamily="18" charset="0"/>
                </a:rPr>
                <a:t>ebx</a:t>
              </a:r>
              <a:endParaRPr lang="en-US" dirty="0">
                <a:latin typeface="Arial" pitchFamily="34" charset="0"/>
              </a:endParaRPr>
            </a:p>
          </p:txBody>
        </p:sp>
        <p:sp>
          <p:nvSpPr>
            <p:cNvPr id="28" name="Line 25"/>
            <p:cNvSpPr>
              <a:spLocks noChangeShapeType="1"/>
            </p:cNvSpPr>
            <p:nvPr/>
          </p:nvSpPr>
          <p:spPr bwMode="auto">
            <a:xfrm flipV="1">
              <a:off x="3736" y="1456"/>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6"/>
            <p:cNvSpPr>
              <a:spLocks noChangeArrowheads="1"/>
            </p:cNvSpPr>
            <p:nvPr/>
          </p:nvSpPr>
          <p:spPr bwMode="auto">
            <a:xfrm>
              <a:off x="3822" y="1456"/>
              <a:ext cx="84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p:txBody>
        </p:sp>
        <p:sp>
          <p:nvSpPr>
            <p:cNvPr id="30" name="Freeform 27"/>
            <p:cNvSpPr>
              <a:spLocks noEditPoints="1"/>
            </p:cNvSpPr>
            <p:nvPr/>
          </p:nvSpPr>
          <p:spPr bwMode="auto">
            <a:xfrm>
              <a:off x="785" y="1456"/>
              <a:ext cx="4901" cy="320"/>
            </a:xfrm>
            <a:custGeom>
              <a:avLst/>
              <a:gdLst>
                <a:gd name="T0" fmla="*/ 564 w 568"/>
                <a:gd name="T1" fmla="*/ 18 h 37"/>
                <a:gd name="T2" fmla="*/ 564 w 568"/>
                <a:gd name="T3" fmla="*/ 0 h 37"/>
                <a:gd name="T4" fmla="*/ 568 w 568"/>
                <a:gd name="T5" fmla="*/ 18 h 37"/>
                <a:gd name="T6" fmla="*/ 568 w 568"/>
                <a:gd name="T7" fmla="*/ 0 h 37"/>
                <a:gd name="T8" fmla="*/ 0 w 568"/>
                <a:gd name="T9" fmla="*/ 18 h 37"/>
                <a:gd name="T10" fmla="*/ 568 w 568"/>
                <a:gd name="T11" fmla="*/ 18 h 37"/>
                <a:gd name="T12" fmla="*/ 0 w 568"/>
                <a:gd name="T13" fmla="*/ 37 h 37"/>
                <a:gd name="T14" fmla="*/ 0 w 568"/>
                <a:gd name="T15" fmla="*/ 19 h 37"/>
                <a:gd name="T16" fmla="*/ 4 w 568"/>
                <a:gd name="T17" fmla="*/ 37 h 37"/>
                <a:gd name="T18" fmla="*/ 4 w 568"/>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37">
                  <a:moveTo>
                    <a:pt x="564" y="18"/>
                  </a:moveTo>
                  <a:lnTo>
                    <a:pt x="564" y="0"/>
                  </a:lnTo>
                  <a:moveTo>
                    <a:pt x="568" y="18"/>
                  </a:moveTo>
                  <a:lnTo>
                    <a:pt x="568" y="0"/>
                  </a:lnTo>
                  <a:moveTo>
                    <a:pt x="0" y="18"/>
                  </a:moveTo>
                  <a:lnTo>
                    <a:pt x="568"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Rectangle 28"/>
            <p:cNvSpPr>
              <a:spLocks noChangeArrowheads="1"/>
            </p:cNvSpPr>
            <p:nvPr/>
          </p:nvSpPr>
          <p:spPr bwMode="auto">
            <a:xfrm>
              <a:off x="897" y="1612"/>
              <a:ext cx="177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err="1">
                  <a:solidFill>
                    <a:srgbClr val="1A1B1C"/>
                  </a:solidFill>
                  <a:latin typeface="Times New Roman" pitchFamily="18" charset="0"/>
                  <a:cs typeface="Times New Roman" pitchFamily="18" charset="0"/>
                </a:rPr>
                <a:t>adc</a:t>
              </a:r>
              <a:r>
                <a:rPr lang="en-US" sz="1600" dirty="0">
                  <a:solidFill>
                    <a:srgbClr val="1A1B1C"/>
                  </a:solidFill>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imm</a:t>
              </a:r>
              <a:r>
                <a:rPr lang="en-US" dirty="0">
                  <a:latin typeface="Times New Roman" pitchFamily="18" charset="0"/>
                  <a:cs typeface="Times New Roman" pitchFamily="18" charset="0"/>
                </a:rPr>
                <a:t>)</a:t>
              </a:r>
            </a:p>
            <a:p>
              <a:pPr fontAlgn="base">
                <a:spcBef>
                  <a:spcPct val="0"/>
                </a:spcBef>
                <a:spcAft>
                  <a:spcPct val="0"/>
                </a:spcAft>
              </a:pPr>
              <a:endParaRPr lang="en-US" dirty="0">
                <a:latin typeface="Times New Roman" pitchFamily="18" charset="0"/>
                <a:cs typeface="Times New Roman" pitchFamily="18" charset="0"/>
              </a:endParaRPr>
            </a:p>
          </p:txBody>
        </p:sp>
        <p:sp>
          <p:nvSpPr>
            <p:cNvPr id="10240" name="Line 29"/>
            <p:cNvSpPr>
              <a:spLocks noChangeShapeType="1"/>
            </p:cNvSpPr>
            <p:nvPr/>
          </p:nvSpPr>
          <p:spPr bwMode="auto">
            <a:xfrm flipV="1">
              <a:off x="2865" y="1620"/>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1" name="Rectangle 30"/>
            <p:cNvSpPr>
              <a:spLocks noChangeArrowheads="1"/>
            </p:cNvSpPr>
            <p:nvPr/>
          </p:nvSpPr>
          <p:spPr bwMode="auto">
            <a:xfrm>
              <a:off x="2942" y="1612"/>
              <a:ext cx="6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err="1">
                  <a:solidFill>
                    <a:srgbClr val="1A1B1C"/>
                  </a:solidFill>
                  <a:latin typeface="Times New Roman" pitchFamily="18" charset="0"/>
                </a:rPr>
                <a:t>adc</a:t>
              </a:r>
              <a:r>
                <a:rPr lang="en-US" sz="1600" dirty="0">
                  <a:solidFill>
                    <a:srgbClr val="1A1B1C"/>
                  </a:solidFill>
                  <a:latin typeface="Times New Roman" pitchFamily="18" charset="0"/>
                </a:rPr>
                <a:t> </a:t>
              </a:r>
              <a:r>
                <a:rPr lang="en-US" sz="1600" dirty="0" err="1">
                  <a:solidFill>
                    <a:srgbClr val="1A1B1C"/>
                  </a:solidFill>
                  <a:latin typeface="Times New Roman" pitchFamily="18" charset="0"/>
                </a:rPr>
                <a:t>eax</a:t>
              </a:r>
              <a:r>
                <a:rPr lang="en-US" sz="1600" dirty="0">
                  <a:solidFill>
                    <a:srgbClr val="1A1B1C"/>
                  </a:solidFill>
                  <a:latin typeface="Times New Roman" pitchFamily="18" charset="0"/>
                </a:rPr>
                <a:t>, </a:t>
              </a:r>
              <a:r>
                <a:rPr lang="en-US" sz="1600" dirty="0" err="1">
                  <a:solidFill>
                    <a:srgbClr val="1A1B1C"/>
                  </a:solidFill>
                  <a:latin typeface="Times New Roman" pitchFamily="18" charset="0"/>
                </a:rPr>
                <a:t>ebx</a:t>
              </a:r>
              <a:endParaRPr lang="en-US" dirty="0">
                <a:latin typeface="Arial" pitchFamily="34" charset="0"/>
              </a:endParaRPr>
            </a:p>
          </p:txBody>
        </p:sp>
        <p:sp>
          <p:nvSpPr>
            <p:cNvPr id="10243" name="Line 31"/>
            <p:cNvSpPr>
              <a:spLocks noChangeShapeType="1"/>
            </p:cNvSpPr>
            <p:nvPr/>
          </p:nvSpPr>
          <p:spPr bwMode="auto">
            <a:xfrm flipV="1">
              <a:off x="3736" y="1620"/>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4" name="Rectangle 32"/>
            <p:cNvSpPr>
              <a:spLocks noChangeArrowheads="1"/>
            </p:cNvSpPr>
            <p:nvPr/>
          </p:nvSpPr>
          <p:spPr bwMode="auto">
            <a:xfrm>
              <a:off x="3822" y="1612"/>
              <a:ext cx="153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ebx</a:t>
              </a:r>
              <a:r>
                <a:rPr lang="en-US" sz="1600" dirty="0">
                  <a:latin typeface="Times New Roman" pitchFamily="18" charset="0"/>
                  <a:cs typeface="Times New Roman" pitchFamily="18" charset="0"/>
                </a:rPr>
                <a:t> + (carry bit)</a:t>
              </a:r>
            </a:p>
          </p:txBody>
        </p:sp>
        <p:sp>
          <p:nvSpPr>
            <p:cNvPr id="10245" name="Freeform 33"/>
            <p:cNvSpPr>
              <a:spLocks noEditPoints="1"/>
            </p:cNvSpPr>
            <p:nvPr/>
          </p:nvSpPr>
          <p:spPr bwMode="auto">
            <a:xfrm>
              <a:off x="785" y="1620"/>
              <a:ext cx="4901" cy="311"/>
            </a:xfrm>
            <a:custGeom>
              <a:avLst/>
              <a:gdLst>
                <a:gd name="T0" fmla="*/ 564 w 568"/>
                <a:gd name="T1" fmla="*/ 18 h 36"/>
                <a:gd name="T2" fmla="*/ 564 w 568"/>
                <a:gd name="T3" fmla="*/ 0 h 36"/>
                <a:gd name="T4" fmla="*/ 568 w 568"/>
                <a:gd name="T5" fmla="*/ 18 h 36"/>
                <a:gd name="T6" fmla="*/ 568 w 568"/>
                <a:gd name="T7" fmla="*/ 0 h 36"/>
                <a:gd name="T8" fmla="*/ 0 w 568"/>
                <a:gd name="T9" fmla="*/ 18 h 36"/>
                <a:gd name="T10" fmla="*/ 568 w 568"/>
                <a:gd name="T11" fmla="*/ 18 h 36"/>
                <a:gd name="T12" fmla="*/ 0 w 568"/>
                <a:gd name="T13" fmla="*/ 36 h 36"/>
                <a:gd name="T14" fmla="*/ 0 w 568"/>
                <a:gd name="T15" fmla="*/ 18 h 36"/>
                <a:gd name="T16" fmla="*/ 4 w 568"/>
                <a:gd name="T17" fmla="*/ 36 h 36"/>
                <a:gd name="T18" fmla="*/ 4 w 568"/>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8" h="36">
                  <a:moveTo>
                    <a:pt x="564" y="18"/>
                  </a:moveTo>
                  <a:lnTo>
                    <a:pt x="564" y="0"/>
                  </a:lnTo>
                  <a:moveTo>
                    <a:pt x="568" y="18"/>
                  </a:moveTo>
                  <a:lnTo>
                    <a:pt x="568" y="0"/>
                  </a:lnTo>
                  <a:moveTo>
                    <a:pt x="0" y="18"/>
                  </a:moveTo>
                  <a:lnTo>
                    <a:pt x="568"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6" name="Rectangle 34"/>
            <p:cNvSpPr>
              <a:spLocks noChangeArrowheads="1"/>
            </p:cNvSpPr>
            <p:nvPr/>
          </p:nvSpPr>
          <p:spPr bwMode="auto">
            <a:xfrm>
              <a:off x="897" y="1776"/>
              <a:ext cx="177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err="1">
                  <a:solidFill>
                    <a:srgbClr val="1A1B1C"/>
                  </a:solidFill>
                  <a:latin typeface="Times New Roman" pitchFamily="18" charset="0"/>
                  <a:cs typeface="Times New Roman" pitchFamily="18" charset="0"/>
                </a:rPr>
                <a:t>sbb</a:t>
              </a:r>
              <a:r>
                <a:rPr lang="en-US" sz="1600" dirty="0">
                  <a:solidFill>
                    <a:srgbClr val="1A1B1C"/>
                  </a:solidFill>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 (</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imm</a:t>
              </a:r>
              <a:r>
                <a:rPr lang="en-US" dirty="0">
                  <a:latin typeface="Times New Roman" pitchFamily="18" charset="0"/>
                  <a:cs typeface="Times New Roman" pitchFamily="18" charset="0"/>
                </a:rPr>
                <a:t>)</a:t>
              </a:r>
            </a:p>
            <a:p>
              <a:pPr fontAlgn="base">
                <a:spcBef>
                  <a:spcPct val="0"/>
                </a:spcBef>
                <a:spcAft>
                  <a:spcPct val="0"/>
                </a:spcAft>
              </a:pPr>
              <a:endParaRPr lang="en-US" dirty="0">
                <a:latin typeface="Times New Roman" pitchFamily="18" charset="0"/>
                <a:cs typeface="Times New Roman" pitchFamily="18" charset="0"/>
              </a:endParaRPr>
            </a:p>
          </p:txBody>
        </p:sp>
        <p:sp>
          <p:nvSpPr>
            <p:cNvPr id="10247" name="Line 35"/>
            <p:cNvSpPr>
              <a:spLocks noChangeShapeType="1"/>
            </p:cNvSpPr>
            <p:nvPr/>
          </p:nvSpPr>
          <p:spPr bwMode="auto">
            <a:xfrm flipV="1">
              <a:off x="2865" y="1776"/>
              <a:ext cx="0" cy="15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8" name="Rectangle 36"/>
            <p:cNvSpPr>
              <a:spLocks noChangeArrowheads="1"/>
            </p:cNvSpPr>
            <p:nvPr/>
          </p:nvSpPr>
          <p:spPr bwMode="auto">
            <a:xfrm>
              <a:off x="2942" y="1776"/>
              <a:ext cx="64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err="1">
                  <a:solidFill>
                    <a:srgbClr val="1A1B1C"/>
                  </a:solidFill>
                  <a:latin typeface="Times New Roman" pitchFamily="18" charset="0"/>
                </a:rPr>
                <a:t>sbb</a:t>
              </a:r>
              <a:r>
                <a:rPr lang="en-US" sz="1600" dirty="0">
                  <a:solidFill>
                    <a:srgbClr val="1A1B1C"/>
                  </a:solidFill>
                  <a:latin typeface="Times New Roman" pitchFamily="18" charset="0"/>
                </a:rPr>
                <a:t> </a:t>
              </a:r>
              <a:r>
                <a:rPr lang="en-US" sz="1600" dirty="0" err="1">
                  <a:solidFill>
                    <a:srgbClr val="1A1B1C"/>
                  </a:solidFill>
                  <a:latin typeface="Times New Roman" pitchFamily="18" charset="0"/>
                </a:rPr>
                <a:t>eax</a:t>
              </a:r>
              <a:r>
                <a:rPr lang="en-US" sz="1600" dirty="0">
                  <a:solidFill>
                    <a:srgbClr val="1A1B1C"/>
                  </a:solidFill>
                  <a:latin typeface="Times New Roman" pitchFamily="18" charset="0"/>
                </a:rPr>
                <a:t>, </a:t>
              </a:r>
              <a:r>
                <a:rPr lang="en-US" sz="1600" dirty="0" err="1">
                  <a:solidFill>
                    <a:srgbClr val="1A1B1C"/>
                  </a:solidFill>
                  <a:latin typeface="Times New Roman" pitchFamily="18" charset="0"/>
                </a:rPr>
                <a:t>ebx</a:t>
              </a:r>
              <a:endParaRPr lang="en-US" dirty="0">
                <a:latin typeface="Arial" pitchFamily="34" charset="0"/>
              </a:endParaRPr>
            </a:p>
          </p:txBody>
        </p:sp>
        <p:sp>
          <p:nvSpPr>
            <p:cNvPr id="10249" name="Line 37"/>
            <p:cNvSpPr>
              <a:spLocks noChangeShapeType="1"/>
            </p:cNvSpPr>
            <p:nvPr/>
          </p:nvSpPr>
          <p:spPr bwMode="auto">
            <a:xfrm flipV="1">
              <a:off x="3736" y="1776"/>
              <a:ext cx="0" cy="15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0" name="Rectangle 38"/>
            <p:cNvSpPr>
              <a:spLocks noChangeArrowheads="1"/>
            </p:cNvSpPr>
            <p:nvPr/>
          </p:nvSpPr>
          <p:spPr bwMode="auto">
            <a:xfrm>
              <a:off x="3822" y="1776"/>
              <a:ext cx="147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ebx</a:t>
              </a:r>
              <a:r>
                <a:rPr lang="en-US" sz="1600" dirty="0">
                  <a:latin typeface="Times New Roman" pitchFamily="18" charset="0"/>
                  <a:cs typeface="Times New Roman" pitchFamily="18" charset="0"/>
                </a:rPr>
                <a:t> - (carry bit)</a:t>
              </a:r>
            </a:p>
          </p:txBody>
        </p:sp>
        <p:sp>
          <p:nvSpPr>
            <p:cNvPr id="10251" name="Freeform 39"/>
            <p:cNvSpPr>
              <a:spLocks noEditPoints="1"/>
            </p:cNvSpPr>
            <p:nvPr/>
          </p:nvSpPr>
          <p:spPr bwMode="auto">
            <a:xfrm>
              <a:off x="785" y="1776"/>
              <a:ext cx="4901" cy="190"/>
            </a:xfrm>
            <a:custGeom>
              <a:avLst/>
              <a:gdLst>
                <a:gd name="T0" fmla="*/ 564 w 568"/>
                <a:gd name="T1" fmla="*/ 18 h 22"/>
                <a:gd name="T2" fmla="*/ 564 w 568"/>
                <a:gd name="T3" fmla="*/ 0 h 22"/>
                <a:gd name="T4" fmla="*/ 568 w 568"/>
                <a:gd name="T5" fmla="*/ 18 h 22"/>
                <a:gd name="T6" fmla="*/ 568 w 568"/>
                <a:gd name="T7" fmla="*/ 0 h 22"/>
                <a:gd name="T8" fmla="*/ 0 w 568"/>
                <a:gd name="T9" fmla="*/ 18 h 22"/>
                <a:gd name="T10" fmla="*/ 568 w 568"/>
                <a:gd name="T11" fmla="*/ 18 h 22"/>
                <a:gd name="T12" fmla="*/ 0 w 568"/>
                <a:gd name="T13" fmla="*/ 22 h 22"/>
                <a:gd name="T14" fmla="*/ 568 w 568"/>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8" h="22">
                  <a:moveTo>
                    <a:pt x="564" y="18"/>
                  </a:moveTo>
                  <a:lnTo>
                    <a:pt x="564" y="0"/>
                  </a:lnTo>
                  <a:moveTo>
                    <a:pt x="568" y="18"/>
                  </a:moveTo>
                  <a:lnTo>
                    <a:pt x="568" y="0"/>
                  </a:lnTo>
                  <a:moveTo>
                    <a:pt x="0" y="18"/>
                  </a:moveTo>
                  <a:lnTo>
                    <a:pt x="568" y="18"/>
                  </a:lnTo>
                  <a:moveTo>
                    <a:pt x="0" y="22"/>
                  </a:moveTo>
                  <a:lnTo>
                    <a:pt x="568" y="22"/>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36133"/>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Overview</a:t>
            </a:r>
            <a:r>
              <a:rPr lang="fr-FR" dirty="0">
                <a:solidFill>
                  <a:schemeClr val="tx1"/>
                </a:solidFill>
              </a:rPr>
              <a:t> of the x86 ISA</a:t>
            </a:r>
          </a:p>
        </p:txBody>
      </p:sp>
      <p:sp>
        <p:nvSpPr>
          <p:cNvPr id="3" name="Text Placeholder 2"/>
          <p:cNvSpPr txBox="1">
            <a:spLocks noGrp="1"/>
          </p:cNvSpPr>
          <p:nvPr>
            <p:ph type="body" idx="4294967295"/>
          </p:nvPr>
        </p:nvSpPr>
        <p:spPr>
          <a:xfrm>
            <a:off x="2519364" y="1435100"/>
            <a:ext cx="7767637" cy="4813300"/>
          </a:xfrm>
        </p:spPr>
        <p:txBody>
          <a:bodyPr vert="horz" lIns="0" tIns="0" rIns="0" bIns="0" rtlCol="0">
            <a:normAutofit lnSpcReduction="1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itchFamily="34"/>
              </a:rPr>
              <a:t>It is not one ISA</a:t>
            </a:r>
          </a:p>
          <a:p>
            <a:pPr lvl="1">
              <a:buSzPct val="100000"/>
              <a:buFont typeface="Symbol" panose="05050102010706020507" pitchFamily="18" charset="2"/>
              <a:buChar char="*"/>
            </a:pPr>
            <a:r>
              <a:rPr lang="en-US" sz="2000" dirty="0">
                <a:latin typeface="Calibri" pitchFamily="34"/>
              </a:rPr>
              <a:t>It is a </a:t>
            </a:r>
            <a:r>
              <a:rPr lang="en-US" sz="2000" dirty="0">
                <a:solidFill>
                  <a:srgbClr val="008000"/>
                </a:solidFill>
                <a:latin typeface="Calibri" pitchFamily="34"/>
              </a:rPr>
              <a:t>family</a:t>
            </a:r>
            <a:r>
              <a:rPr lang="en-US" sz="2000" dirty="0">
                <a:latin typeface="Calibri" pitchFamily="34"/>
              </a:rPr>
              <a:t> of ISAs</a:t>
            </a:r>
          </a:p>
          <a:p>
            <a:pPr lvl="0">
              <a:buSzPct val="100000"/>
              <a:buFont typeface="Symbol" panose="05050102010706020507" pitchFamily="18" charset="2"/>
              <a:buChar char="*"/>
            </a:pPr>
            <a:r>
              <a:rPr lang="en-US" sz="2600" dirty="0">
                <a:latin typeface="Calibri" pitchFamily="34"/>
              </a:rPr>
              <a:t>The </a:t>
            </a:r>
            <a:r>
              <a:rPr lang="en-US" sz="2600" dirty="0">
                <a:solidFill>
                  <a:srgbClr val="2300DC"/>
                </a:solidFill>
                <a:latin typeface="Calibri" pitchFamily="34"/>
              </a:rPr>
              <a:t>great-grandfather</a:t>
            </a:r>
            <a:r>
              <a:rPr lang="en-US" sz="2600" dirty="0">
                <a:latin typeface="Calibri" pitchFamily="34"/>
              </a:rPr>
              <a:t> in the family</a:t>
            </a:r>
          </a:p>
          <a:p>
            <a:pPr lvl="1">
              <a:buSzPct val="100000"/>
              <a:buFont typeface="Symbol" panose="05050102010706020507" pitchFamily="18" charset="2"/>
              <a:buChar char="*"/>
            </a:pPr>
            <a:r>
              <a:rPr lang="en-US" sz="2000" dirty="0">
                <a:latin typeface="Calibri" pitchFamily="34"/>
              </a:rPr>
              <a:t>Is the 8-bit 8080 microprocessor used in the mid-seventies</a:t>
            </a:r>
          </a:p>
          <a:p>
            <a:pPr lvl="0">
              <a:buSzPct val="100000"/>
              <a:buFont typeface="Symbol" panose="05050102010706020507" pitchFamily="18" charset="2"/>
              <a:buChar char="*"/>
            </a:pPr>
            <a:r>
              <a:rPr lang="en-US" sz="2600" dirty="0">
                <a:latin typeface="Calibri" pitchFamily="34"/>
              </a:rPr>
              <a:t>The </a:t>
            </a:r>
            <a:r>
              <a:rPr lang="en-US" sz="2600" dirty="0">
                <a:solidFill>
                  <a:srgbClr val="008000"/>
                </a:solidFill>
                <a:latin typeface="Calibri" pitchFamily="34"/>
              </a:rPr>
              <a:t>grandfather</a:t>
            </a:r>
            <a:r>
              <a:rPr lang="en-US" sz="2600" dirty="0">
                <a:latin typeface="Calibri" pitchFamily="34"/>
              </a:rPr>
              <a:t> is the 16-bit 8086 microprocessor released in 1978</a:t>
            </a:r>
          </a:p>
          <a:p>
            <a:pPr lvl="0">
              <a:buSzPct val="100000"/>
              <a:buFont typeface="Symbol" panose="05050102010706020507" pitchFamily="18" charset="2"/>
              <a:buChar char="*"/>
            </a:pPr>
            <a:r>
              <a:rPr lang="en-US" sz="2600" dirty="0">
                <a:latin typeface="Calibri" pitchFamily="34"/>
              </a:rPr>
              <a:t>The </a:t>
            </a:r>
            <a:r>
              <a:rPr lang="en-US" sz="2600" dirty="0">
                <a:solidFill>
                  <a:srgbClr val="FF0000"/>
                </a:solidFill>
                <a:latin typeface="Calibri" pitchFamily="34"/>
              </a:rPr>
              <a:t>parents</a:t>
            </a:r>
            <a:r>
              <a:rPr lang="en-US" sz="2600" dirty="0">
                <a:latin typeface="Calibri" pitchFamily="34"/>
              </a:rPr>
              <a:t> are the 32 bit processors : 80386, 80486, Pentium, and Pentium IV</a:t>
            </a:r>
          </a:p>
          <a:p>
            <a:pPr lvl="0">
              <a:buSzPct val="100000"/>
              <a:buFont typeface="Symbol" panose="05050102010706020507" pitchFamily="18" charset="2"/>
              <a:buChar char="*"/>
            </a:pPr>
            <a:r>
              <a:rPr lang="en-US" sz="2600" dirty="0">
                <a:latin typeface="Calibri" pitchFamily="34"/>
              </a:rPr>
              <a:t>The </a:t>
            </a:r>
            <a:r>
              <a:rPr lang="en-US" sz="2600" dirty="0">
                <a:solidFill>
                  <a:srgbClr val="2300DC"/>
                </a:solidFill>
                <a:latin typeface="Calibri" pitchFamily="34"/>
              </a:rPr>
              <a:t>current generation</a:t>
            </a:r>
            <a:r>
              <a:rPr lang="en-US" sz="2600" dirty="0">
                <a:latin typeface="Calibri" pitchFamily="34"/>
              </a:rPr>
              <a:t> of processors are 64 bit processors : Intel Core i3, i5, i7</a:t>
            </a:r>
          </a:p>
          <a:p>
            <a:pPr marL="540000" lvl="1" indent="0">
              <a:buSzPct val="100000"/>
              <a:buNone/>
            </a:pPr>
            <a:endParaRPr lang="en-US" sz="2200" dirty="0">
              <a:latin typeface="Calibri" pitchFamily="34"/>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Single </a:t>
            </a:r>
            <a:r>
              <a:rPr lang="fr-FR" dirty="0" err="1">
                <a:solidFill>
                  <a:schemeClr val="tx1"/>
                </a:solidFill>
              </a:rPr>
              <a:t>Operand</a:t>
            </a:r>
            <a:r>
              <a:rPr lang="fr-FR" dirty="0">
                <a:solidFill>
                  <a:schemeClr val="tx1"/>
                </a:solidFill>
              </a:rPr>
              <a:t> ALU Instructions</a:t>
            </a:r>
          </a:p>
        </p:txBody>
      </p:sp>
      <p:grpSp>
        <p:nvGrpSpPr>
          <p:cNvPr id="7" name="Group 5"/>
          <p:cNvGrpSpPr>
            <a:grpSpLocks noChangeAspect="1"/>
          </p:cNvGrpSpPr>
          <p:nvPr/>
        </p:nvGrpSpPr>
        <p:grpSpPr bwMode="auto">
          <a:xfrm>
            <a:off x="2743201" y="1676401"/>
            <a:ext cx="6619875" cy="1795463"/>
            <a:chOff x="1104" y="1246"/>
            <a:chExt cx="4170" cy="1131"/>
          </a:xfrm>
        </p:grpSpPr>
        <p:sp>
          <p:nvSpPr>
            <p:cNvPr id="8" name="AutoShape 4"/>
            <p:cNvSpPr>
              <a:spLocks noChangeAspect="1" noChangeArrowheads="1" noTextEdit="1"/>
            </p:cNvSpPr>
            <p:nvPr/>
          </p:nvSpPr>
          <p:spPr bwMode="auto">
            <a:xfrm>
              <a:off x="1104" y="1246"/>
              <a:ext cx="4170" cy="1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 name="Freeform 6"/>
            <p:cNvSpPr>
              <a:spLocks noEditPoints="1"/>
            </p:cNvSpPr>
            <p:nvPr/>
          </p:nvSpPr>
          <p:spPr bwMode="auto">
            <a:xfrm>
              <a:off x="1130" y="1272"/>
              <a:ext cx="4110" cy="282"/>
            </a:xfrm>
            <a:custGeom>
              <a:avLst/>
              <a:gdLst>
                <a:gd name="T0" fmla="*/ 0 w 320"/>
                <a:gd name="T1" fmla="*/ 0 h 22"/>
                <a:gd name="T2" fmla="*/ 320 w 320"/>
                <a:gd name="T3" fmla="*/ 0 h 22"/>
                <a:gd name="T4" fmla="*/ 0 w 320"/>
                <a:gd name="T5" fmla="*/ 3 h 22"/>
                <a:gd name="T6" fmla="*/ 320 w 320"/>
                <a:gd name="T7" fmla="*/ 3 h 22"/>
                <a:gd name="T8" fmla="*/ 0 w 320"/>
                <a:gd name="T9" fmla="*/ 22 h 22"/>
                <a:gd name="T10" fmla="*/ 0 w 320"/>
                <a:gd name="T11" fmla="*/ 4 h 22"/>
                <a:gd name="T12" fmla="*/ 4 w 320"/>
                <a:gd name="T13" fmla="*/ 22 h 22"/>
                <a:gd name="T14" fmla="*/ 4 w 32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0" h="22">
                  <a:moveTo>
                    <a:pt x="0" y="0"/>
                  </a:moveTo>
                  <a:lnTo>
                    <a:pt x="320" y="0"/>
                  </a:lnTo>
                  <a:moveTo>
                    <a:pt x="0" y="3"/>
                  </a:moveTo>
                  <a:lnTo>
                    <a:pt x="320" y="3"/>
                  </a:lnTo>
                  <a:moveTo>
                    <a:pt x="0" y="22"/>
                  </a:moveTo>
                  <a:lnTo>
                    <a:pt x="0" y="4"/>
                  </a:lnTo>
                  <a:moveTo>
                    <a:pt x="4" y="22"/>
                  </a:moveTo>
                  <a:lnTo>
                    <a:pt x="4" y="4"/>
                  </a:lnTo>
                </a:path>
              </a:pathLst>
            </a:custGeom>
            <a:noFill/>
            <a:ln w="13"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0" name="Rectangle 7"/>
            <p:cNvSpPr>
              <a:spLocks noChangeArrowheads="1"/>
            </p:cNvSpPr>
            <p:nvPr/>
          </p:nvSpPr>
          <p:spPr bwMode="auto">
            <a:xfrm>
              <a:off x="1297" y="1310"/>
              <a:ext cx="59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cs typeface="Times New Roman" pitchFamily="18" charset="0"/>
                </a:rPr>
                <a:t>Semantics</a:t>
              </a:r>
              <a:endParaRPr lang="en-US" dirty="0">
                <a:latin typeface="Times New Roman" pitchFamily="18" charset="0"/>
                <a:cs typeface="Times New Roman" pitchFamily="18" charset="0"/>
              </a:endParaRPr>
            </a:p>
          </p:txBody>
        </p:sp>
        <p:sp>
          <p:nvSpPr>
            <p:cNvPr id="11" name="Line 8"/>
            <p:cNvSpPr>
              <a:spLocks noChangeShapeType="1"/>
            </p:cNvSpPr>
            <p:nvPr/>
          </p:nvSpPr>
          <p:spPr bwMode="auto">
            <a:xfrm flipV="1">
              <a:off x="2697" y="1323"/>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2" name="Rectangle 9"/>
            <p:cNvSpPr>
              <a:spLocks noChangeArrowheads="1"/>
            </p:cNvSpPr>
            <p:nvPr/>
          </p:nvSpPr>
          <p:spPr bwMode="auto">
            <a:xfrm>
              <a:off x="2812" y="1310"/>
              <a:ext cx="51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Example</a:t>
              </a:r>
              <a:endParaRPr lang="en-US">
                <a:latin typeface="Times New Roman" pitchFamily="18" charset="0"/>
                <a:cs typeface="Times New Roman" pitchFamily="18" charset="0"/>
              </a:endParaRPr>
            </a:p>
          </p:txBody>
        </p:sp>
        <p:sp>
          <p:nvSpPr>
            <p:cNvPr id="13" name="Line 10"/>
            <p:cNvSpPr>
              <a:spLocks noChangeShapeType="1"/>
            </p:cNvSpPr>
            <p:nvPr/>
          </p:nvSpPr>
          <p:spPr bwMode="auto">
            <a:xfrm flipV="1">
              <a:off x="3660" y="1323"/>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4" name="Rectangle 11"/>
            <p:cNvSpPr>
              <a:spLocks noChangeArrowheads="1"/>
            </p:cNvSpPr>
            <p:nvPr/>
          </p:nvSpPr>
          <p:spPr bwMode="auto">
            <a:xfrm>
              <a:off x="3788" y="1310"/>
              <a:ext cx="70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Explanation</a:t>
              </a:r>
              <a:endParaRPr lang="en-US">
                <a:latin typeface="Times New Roman" pitchFamily="18" charset="0"/>
                <a:cs typeface="Times New Roman" pitchFamily="18" charset="0"/>
              </a:endParaRPr>
            </a:p>
          </p:txBody>
        </p:sp>
        <p:sp>
          <p:nvSpPr>
            <p:cNvPr id="15" name="Freeform 12"/>
            <p:cNvSpPr>
              <a:spLocks noEditPoints="1"/>
            </p:cNvSpPr>
            <p:nvPr/>
          </p:nvSpPr>
          <p:spPr bwMode="auto">
            <a:xfrm>
              <a:off x="1130" y="1323"/>
              <a:ext cx="4110" cy="462"/>
            </a:xfrm>
            <a:custGeom>
              <a:avLst/>
              <a:gdLst>
                <a:gd name="T0" fmla="*/ 316 w 320"/>
                <a:gd name="T1" fmla="*/ 18 h 36"/>
                <a:gd name="T2" fmla="*/ 316 w 320"/>
                <a:gd name="T3" fmla="*/ 0 h 36"/>
                <a:gd name="T4" fmla="*/ 320 w 320"/>
                <a:gd name="T5" fmla="*/ 18 h 36"/>
                <a:gd name="T6" fmla="*/ 320 w 320"/>
                <a:gd name="T7" fmla="*/ 0 h 36"/>
                <a:gd name="T8" fmla="*/ 0 w 320"/>
                <a:gd name="T9" fmla="*/ 18 h 36"/>
                <a:gd name="T10" fmla="*/ 320 w 320"/>
                <a:gd name="T11" fmla="*/ 18 h 36"/>
                <a:gd name="T12" fmla="*/ 0 w 320"/>
                <a:gd name="T13" fmla="*/ 36 h 36"/>
                <a:gd name="T14" fmla="*/ 0 w 320"/>
                <a:gd name="T15" fmla="*/ 18 h 36"/>
                <a:gd name="T16" fmla="*/ 4 w 320"/>
                <a:gd name="T17" fmla="*/ 36 h 36"/>
                <a:gd name="T18" fmla="*/ 4 w 32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36">
                  <a:moveTo>
                    <a:pt x="316" y="18"/>
                  </a:moveTo>
                  <a:lnTo>
                    <a:pt x="316" y="0"/>
                  </a:lnTo>
                  <a:moveTo>
                    <a:pt x="320" y="18"/>
                  </a:moveTo>
                  <a:lnTo>
                    <a:pt x="320" y="0"/>
                  </a:lnTo>
                  <a:moveTo>
                    <a:pt x="0" y="18"/>
                  </a:moveTo>
                  <a:lnTo>
                    <a:pt x="320" y="18"/>
                  </a:lnTo>
                  <a:moveTo>
                    <a:pt x="0" y="36"/>
                  </a:moveTo>
                  <a:lnTo>
                    <a:pt x="0" y="18"/>
                  </a:lnTo>
                  <a:moveTo>
                    <a:pt x="4" y="36"/>
                  </a:moveTo>
                  <a:lnTo>
                    <a:pt x="4" y="18"/>
                  </a:lnTo>
                </a:path>
              </a:pathLst>
            </a:custGeom>
            <a:noFill/>
            <a:ln w="13"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6" name="Rectangle 13"/>
            <p:cNvSpPr>
              <a:spLocks noChangeArrowheads="1"/>
            </p:cNvSpPr>
            <p:nvPr/>
          </p:nvSpPr>
          <p:spPr bwMode="auto">
            <a:xfrm>
              <a:off x="1297" y="1554"/>
              <a:ext cx="815"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inc</a:t>
              </a:r>
              <a:r>
                <a:rPr lang="en-US" dirty="0">
                  <a:solidFill>
                    <a:srgbClr val="1A1B1C"/>
                  </a:solidFill>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a:t>
              </a:r>
            </a:p>
            <a:p>
              <a:pPr fontAlgn="base">
                <a:spcBef>
                  <a:spcPct val="0"/>
                </a:spcBef>
                <a:spcAft>
                  <a:spcPct val="0"/>
                </a:spcAft>
              </a:pPr>
              <a:endParaRPr lang="en-US" dirty="0">
                <a:latin typeface="Times New Roman" pitchFamily="18" charset="0"/>
                <a:cs typeface="Times New Roman" pitchFamily="18" charset="0"/>
              </a:endParaRPr>
            </a:p>
          </p:txBody>
        </p:sp>
        <p:sp>
          <p:nvSpPr>
            <p:cNvPr id="17" name="Line 14"/>
            <p:cNvSpPr>
              <a:spLocks noChangeShapeType="1"/>
            </p:cNvSpPr>
            <p:nvPr/>
          </p:nvSpPr>
          <p:spPr bwMode="auto">
            <a:xfrm flipV="1">
              <a:off x="2697" y="1554"/>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8" name="Rectangle 15"/>
            <p:cNvSpPr>
              <a:spLocks noChangeArrowheads="1"/>
            </p:cNvSpPr>
            <p:nvPr/>
          </p:nvSpPr>
          <p:spPr bwMode="auto">
            <a:xfrm>
              <a:off x="2812" y="1554"/>
              <a:ext cx="42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inc</a:t>
              </a:r>
              <a:r>
                <a:rPr lang="en-US" dirty="0">
                  <a:solidFill>
                    <a:srgbClr val="1A1B1C"/>
                  </a:solidFill>
                  <a:latin typeface="Times New Roman" pitchFamily="18" charset="0"/>
                  <a:cs typeface="Times New Roman" pitchFamily="18" charset="0"/>
                </a:rPr>
                <a:t> </a:t>
              </a:r>
              <a:r>
                <a:rPr lang="en-US" dirty="0" err="1">
                  <a:solidFill>
                    <a:srgbClr val="1A1B1C"/>
                  </a:solidFill>
                  <a:latin typeface="Times New Roman" pitchFamily="18" charset="0"/>
                  <a:cs typeface="Times New Roman" pitchFamily="18" charset="0"/>
                </a:rPr>
                <a:t>edx</a:t>
              </a:r>
              <a:endParaRPr lang="en-US" dirty="0">
                <a:latin typeface="Times New Roman" pitchFamily="18" charset="0"/>
                <a:cs typeface="Times New Roman" pitchFamily="18" charset="0"/>
              </a:endParaRPr>
            </a:p>
          </p:txBody>
        </p:sp>
        <p:sp>
          <p:nvSpPr>
            <p:cNvPr id="19" name="Line 16"/>
            <p:cNvSpPr>
              <a:spLocks noChangeShapeType="1"/>
            </p:cNvSpPr>
            <p:nvPr/>
          </p:nvSpPr>
          <p:spPr bwMode="auto">
            <a:xfrm flipV="1">
              <a:off x="3660" y="1554"/>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0" name="Rectangle 17"/>
            <p:cNvSpPr>
              <a:spLocks noChangeArrowheads="1"/>
            </p:cNvSpPr>
            <p:nvPr/>
          </p:nvSpPr>
          <p:spPr bwMode="auto">
            <a:xfrm>
              <a:off x="3788" y="1554"/>
              <a:ext cx="86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err="1">
                  <a:latin typeface="Times New Roman" pitchFamily="18" charset="0"/>
                  <a:cs typeface="Times New Roman" pitchFamily="18" charset="0"/>
                </a:rPr>
                <a:t>edx</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dirty="0" err="1">
                  <a:latin typeface="Times New Roman" pitchFamily="18" charset="0"/>
                  <a:cs typeface="Times New Roman" pitchFamily="18" charset="0"/>
                </a:rPr>
                <a:t>edx</a:t>
              </a:r>
              <a:r>
                <a:rPr lang="en-US" dirty="0">
                  <a:latin typeface="Times New Roman" pitchFamily="18" charset="0"/>
                  <a:cs typeface="Times New Roman" pitchFamily="18" charset="0"/>
                </a:rPr>
                <a:t> + 1</a:t>
              </a:r>
            </a:p>
          </p:txBody>
        </p:sp>
        <p:sp>
          <p:nvSpPr>
            <p:cNvPr id="21" name="Freeform 18"/>
            <p:cNvSpPr>
              <a:spLocks noEditPoints="1"/>
            </p:cNvSpPr>
            <p:nvPr/>
          </p:nvSpPr>
          <p:spPr bwMode="auto">
            <a:xfrm>
              <a:off x="1130" y="1554"/>
              <a:ext cx="4110" cy="475"/>
            </a:xfrm>
            <a:custGeom>
              <a:avLst/>
              <a:gdLst>
                <a:gd name="T0" fmla="*/ 316 w 320"/>
                <a:gd name="T1" fmla="*/ 18 h 37"/>
                <a:gd name="T2" fmla="*/ 316 w 320"/>
                <a:gd name="T3" fmla="*/ 0 h 37"/>
                <a:gd name="T4" fmla="*/ 320 w 320"/>
                <a:gd name="T5" fmla="*/ 18 h 37"/>
                <a:gd name="T6" fmla="*/ 320 w 320"/>
                <a:gd name="T7" fmla="*/ 0 h 37"/>
                <a:gd name="T8" fmla="*/ 0 w 320"/>
                <a:gd name="T9" fmla="*/ 19 h 37"/>
                <a:gd name="T10" fmla="*/ 320 w 320"/>
                <a:gd name="T11" fmla="*/ 19 h 37"/>
                <a:gd name="T12" fmla="*/ 0 w 320"/>
                <a:gd name="T13" fmla="*/ 37 h 37"/>
                <a:gd name="T14" fmla="*/ 0 w 320"/>
                <a:gd name="T15" fmla="*/ 19 h 37"/>
                <a:gd name="T16" fmla="*/ 4 w 320"/>
                <a:gd name="T17" fmla="*/ 37 h 37"/>
                <a:gd name="T18" fmla="*/ 4 w 32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37">
                  <a:moveTo>
                    <a:pt x="316" y="18"/>
                  </a:moveTo>
                  <a:lnTo>
                    <a:pt x="316" y="0"/>
                  </a:lnTo>
                  <a:moveTo>
                    <a:pt x="320" y="18"/>
                  </a:moveTo>
                  <a:lnTo>
                    <a:pt x="320" y="0"/>
                  </a:lnTo>
                  <a:moveTo>
                    <a:pt x="0" y="19"/>
                  </a:moveTo>
                  <a:lnTo>
                    <a:pt x="320" y="19"/>
                  </a:lnTo>
                  <a:moveTo>
                    <a:pt x="0" y="37"/>
                  </a:moveTo>
                  <a:lnTo>
                    <a:pt x="0" y="19"/>
                  </a:lnTo>
                  <a:moveTo>
                    <a:pt x="4" y="37"/>
                  </a:moveTo>
                  <a:lnTo>
                    <a:pt x="4" y="19"/>
                  </a:lnTo>
                </a:path>
              </a:pathLst>
            </a:custGeom>
            <a:noFill/>
            <a:ln w="13"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2" name="Rectangle 19"/>
            <p:cNvSpPr>
              <a:spLocks noChangeArrowheads="1"/>
            </p:cNvSpPr>
            <p:nvPr/>
          </p:nvSpPr>
          <p:spPr bwMode="auto">
            <a:xfrm>
              <a:off x="1297" y="1785"/>
              <a:ext cx="875"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dec</a:t>
              </a:r>
              <a:r>
                <a:rPr lang="en-US" dirty="0">
                  <a:solidFill>
                    <a:srgbClr val="1A1B1C"/>
                  </a:solidFill>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a:t>
              </a:r>
            </a:p>
            <a:p>
              <a:pPr fontAlgn="base">
                <a:spcBef>
                  <a:spcPct val="0"/>
                </a:spcBef>
                <a:spcAft>
                  <a:spcPct val="0"/>
                </a:spcAft>
              </a:pPr>
              <a:endParaRPr lang="en-US" dirty="0">
                <a:latin typeface="Times New Roman" pitchFamily="18" charset="0"/>
                <a:cs typeface="Times New Roman" pitchFamily="18" charset="0"/>
              </a:endParaRPr>
            </a:p>
          </p:txBody>
        </p:sp>
        <p:sp>
          <p:nvSpPr>
            <p:cNvPr id="23" name="Line 20"/>
            <p:cNvSpPr>
              <a:spLocks noChangeShapeType="1"/>
            </p:cNvSpPr>
            <p:nvPr/>
          </p:nvSpPr>
          <p:spPr bwMode="auto">
            <a:xfrm flipV="1">
              <a:off x="2697" y="1798"/>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4" name="Rectangle 21"/>
            <p:cNvSpPr>
              <a:spLocks noChangeArrowheads="1"/>
            </p:cNvSpPr>
            <p:nvPr/>
          </p:nvSpPr>
          <p:spPr bwMode="auto">
            <a:xfrm>
              <a:off x="2812" y="1785"/>
              <a:ext cx="44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dec</a:t>
              </a:r>
              <a:r>
                <a:rPr lang="en-US" dirty="0">
                  <a:solidFill>
                    <a:srgbClr val="1A1B1C"/>
                  </a:solidFill>
                  <a:latin typeface="Times New Roman" pitchFamily="18" charset="0"/>
                  <a:cs typeface="Times New Roman" pitchFamily="18" charset="0"/>
                </a:rPr>
                <a:t> </a:t>
              </a:r>
              <a:r>
                <a:rPr lang="en-US" dirty="0" err="1">
                  <a:solidFill>
                    <a:srgbClr val="1A1B1C"/>
                  </a:solidFill>
                  <a:latin typeface="Times New Roman" pitchFamily="18" charset="0"/>
                  <a:cs typeface="Times New Roman" pitchFamily="18" charset="0"/>
                </a:rPr>
                <a:t>edx</a:t>
              </a:r>
              <a:endParaRPr lang="en-US" dirty="0">
                <a:latin typeface="Times New Roman" pitchFamily="18" charset="0"/>
                <a:cs typeface="Times New Roman" pitchFamily="18" charset="0"/>
              </a:endParaRPr>
            </a:p>
          </p:txBody>
        </p:sp>
        <p:sp>
          <p:nvSpPr>
            <p:cNvPr id="25" name="Line 22"/>
            <p:cNvSpPr>
              <a:spLocks noChangeShapeType="1"/>
            </p:cNvSpPr>
            <p:nvPr/>
          </p:nvSpPr>
          <p:spPr bwMode="auto">
            <a:xfrm flipV="1">
              <a:off x="3660" y="1798"/>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6" name="Rectangle 23"/>
            <p:cNvSpPr>
              <a:spLocks noChangeArrowheads="1"/>
            </p:cNvSpPr>
            <p:nvPr/>
          </p:nvSpPr>
          <p:spPr bwMode="auto">
            <a:xfrm>
              <a:off x="3788" y="1785"/>
              <a:ext cx="8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err="1">
                  <a:latin typeface="Times New Roman" pitchFamily="18" charset="0"/>
                  <a:cs typeface="Times New Roman" pitchFamily="18" charset="0"/>
                </a:rPr>
                <a:t>edx</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dirty="0" err="1">
                  <a:latin typeface="Times New Roman" pitchFamily="18" charset="0"/>
                  <a:cs typeface="Times New Roman" pitchFamily="18" charset="0"/>
                </a:rPr>
                <a:t>edx</a:t>
              </a:r>
              <a:r>
                <a:rPr lang="en-US" dirty="0">
                  <a:latin typeface="Times New Roman" pitchFamily="18" charset="0"/>
                  <a:cs typeface="Times New Roman" pitchFamily="18" charset="0"/>
                </a:rPr>
                <a:t> - 1</a:t>
              </a:r>
            </a:p>
          </p:txBody>
        </p:sp>
        <p:sp>
          <p:nvSpPr>
            <p:cNvPr id="27" name="Freeform 24"/>
            <p:cNvSpPr>
              <a:spLocks noEditPoints="1"/>
            </p:cNvSpPr>
            <p:nvPr/>
          </p:nvSpPr>
          <p:spPr bwMode="auto">
            <a:xfrm>
              <a:off x="1130" y="1798"/>
              <a:ext cx="4110" cy="462"/>
            </a:xfrm>
            <a:custGeom>
              <a:avLst/>
              <a:gdLst>
                <a:gd name="T0" fmla="*/ 316 w 320"/>
                <a:gd name="T1" fmla="*/ 18 h 36"/>
                <a:gd name="T2" fmla="*/ 316 w 320"/>
                <a:gd name="T3" fmla="*/ 0 h 36"/>
                <a:gd name="T4" fmla="*/ 320 w 320"/>
                <a:gd name="T5" fmla="*/ 18 h 36"/>
                <a:gd name="T6" fmla="*/ 320 w 320"/>
                <a:gd name="T7" fmla="*/ 0 h 36"/>
                <a:gd name="T8" fmla="*/ 0 w 320"/>
                <a:gd name="T9" fmla="*/ 18 h 36"/>
                <a:gd name="T10" fmla="*/ 320 w 320"/>
                <a:gd name="T11" fmla="*/ 18 h 36"/>
                <a:gd name="T12" fmla="*/ 0 w 320"/>
                <a:gd name="T13" fmla="*/ 36 h 36"/>
                <a:gd name="T14" fmla="*/ 0 w 320"/>
                <a:gd name="T15" fmla="*/ 18 h 36"/>
                <a:gd name="T16" fmla="*/ 4 w 320"/>
                <a:gd name="T17" fmla="*/ 36 h 36"/>
                <a:gd name="T18" fmla="*/ 4 w 32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36">
                  <a:moveTo>
                    <a:pt x="316" y="18"/>
                  </a:moveTo>
                  <a:lnTo>
                    <a:pt x="316" y="0"/>
                  </a:lnTo>
                  <a:moveTo>
                    <a:pt x="320" y="18"/>
                  </a:moveTo>
                  <a:lnTo>
                    <a:pt x="320" y="0"/>
                  </a:lnTo>
                  <a:moveTo>
                    <a:pt x="0" y="18"/>
                  </a:moveTo>
                  <a:lnTo>
                    <a:pt x="320" y="18"/>
                  </a:lnTo>
                  <a:moveTo>
                    <a:pt x="0" y="36"/>
                  </a:moveTo>
                  <a:lnTo>
                    <a:pt x="0" y="18"/>
                  </a:lnTo>
                  <a:moveTo>
                    <a:pt x="4" y="36"/>
                  </a:moveTo>
                  <a:lnTo>
                    <a:pt x="4" y="18"/>
                  </a:lnTo>
                </a:path>
              </a:pathLst>
            </a:custGeom>
            <a:noFill/>
            <a:ln w="13"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8" name="Rectangle 25"/>
            <p:cNvSpPr>
              <a:spLocks noChangeArrowheads="1"/>
            </p:cNvSpPr>
            <p:nvPr/>
          </p:nvSpPr>
          <p:spPr bwMode="auto">
            <a:xfrm>
              <a:off x="1297" y="2028"/>
              <a:ext cx="883"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neg</a:t>
              </a:r>
              <a:r>
                <a:rPr lang="en-US" dirty="0">
                  <a:solidFill>
                    <a:srgbClr val="1A1B1C"/>
                  </a:solidFill>
                  <a:latin typeface="Times New Roman" pitchFamily="18" charset="0"/>
                  <a:cs typeface="Times New Roman" pitchFamily="18" charset="0"/>
                </a:rPr>
                <a:t>  </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reg</a:t>
              </a:r>
              <a:r>
                <a:rPr lang="en-US" dirty="0">
                  <a:latin typeface="Times New Roman" pitchFamily="18" charset="0"/>
                  <a:cs typeface="Times New Roman" pitchFamily="18" charset="0"/>
                </a:rPr>
                <a:t>/</a:t>
              </a:r>
              <a:r>
                <a:rPr lang="en-US" i="1" dirty="0" err="1">
                  <a:latin typeface="Times New Roman" pitchFamily="18" charset="0"/>
                  <a:cs typeface="Times New Roman" pitchFamily="18" charset="0"/>
                </a:rPr>
                <a:t>mem</a:t>
              </a:r>
              <a:r>
                <a:rPr lang="en-US" dirty="0">
                  <a:latin typeface="Times New Roman" pitchFamily="18" charset="0"/>
                  <a:cs typeface="Times New Roman" pitchFamily="18" charset="0"/>
                </a:rPr>
                <a:t>)</a:t>
              </a:r>
            </a:p>
            <a:p>
              <a:pPr fontAlgn="base">
                <a:spcBef>
                  <a:spcPct val="0"/>
                </a:spcBef>
                <a:spcAft>
                  <a:spcPct val="0"/>
                </a:spcAft>
              </a:pPr>
              <a:endParaRPr lang="en-US" dirty="0">
                <a:latin typeface="Times New Roman" pitchFamily="18" charset="0"/>
                <a:cs typeface="Times New Roman" pitchFamily="18" charset="0"/>
              </a:endParaRPr>
            </a:p>
          </p:txBody>
        </p:sp>
        <p:sp>
          <p:nvSpPr>
            <p:cNvPr id="29" name="Line 26"/>
            <p:cNvSpPr>
              <a:spLocks noChangeShapeType="1"/>
            </p:cNvSpPr>
            <p:nvPr/>
          </p:nvSpPr>
          <p:spPr bwMode="auto">
            <a:xfrm flipV="1">
              <a:off x="2697" y="2029"/>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30" name="Rectangle 27"/>
            <p:cNvSpPr>
              <a:spLocks noChangeArrowheads="1"/>
            </p:cNvSpPr>
            <p:nvPr/>
          </p:nvSpPr>
          <p:spPr bwMode="auto">
            <a:xfrm>
              <a:off x="2812" y="2028"/>
              <a:ext cx="45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neg</a:t>
              </a:r>
              <a:r>
                <a:rPr lang="en-US" dirty="0">
                  <a:solidFill>
                    <a:srgbClr val="1A1B1C"/>
                  </a:solidFill>
                  <a:latin typeface="Times New Roman" pitchFamily="18" charset="0"/>
                  <a:cs typeface="Times New Roman" pitchFamily="18" charset="0"/>
                </a:rPr>
                <a:t> </a:t>
              </a:r>
              <a:r>
                <a:rPr lang="en-US" dirty="0" err="1">
                  <a:solidFill>
                    <a:srgbClr val="1A1B1C"/>
                  </a:solidFill>
                  <a:latin typeface="Times New Roman" pitchFamily="18" charset="0"/>
                  <a:cs typeface="Times New Roman" pitchFamily="18" charset="0"/>
                </a:rPr>
                <a:t>edx</a:t>
              </a:r>
              <a:endParaRPr lang="en-US" dirty="0">
                <a:latin typeface="Times New Roman" pitchFamily="18" charset="0"/>
                <a:cs typeface="Times New Roman" pitchFamily="18" charset="0"/>
              </a:endParaRPr>
            </a:p>
          </p:txBody>
        </p:sp>
        <p:sp>
          <p:nvSpPr>
            <p:cNvPr id="31" name="Line 28"/>
            <p:cNvSpPr>
              <a:spLocks noChangeShapeType="1"/>
            </p:cNvSpPr>
            <p:nvPr/>
          </p:nvSpPr>
          <p:spPr bwMode="auto">
            <a:xfrm flipV="1">
              <a:off x="3660" y="2029"/>
              <a:ext cx="0" cy="231"/>
            </a:xfrm>
            <a:prstGeom prst="line">
              <a:avLst/>
            </a:prstGeom>
            <a:noFill/>
            <a:ln w="13"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1264" name="Rectangle 29"/>
            <p:cNvSpPr>
              <a:spLocks noChangeArrowheads="1"/>
            </p:cNvSpPr>
            <p:nvPr/>
          </p:nvSpPr>
          <p:spPr bwMode="auto">
            <a:xfrm>
              <a:off x="3788" y="2028"/>
              <a:ext cx="9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err="1">
                  <a:latin typeface="Times New Roman" pitchFamily="18" charset="0"/>
                  <a:cs typeface="Times New Roman" pitchFamily="18" charset="0"/>
                </a:rPr>
                <a:t>edx</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-1 * </a:t>
              </a:r>
              <a:r>
                <a:rPr lang="en-US" dirty="0" err="1">
                  <a:latin typeface="Times New Roman" pitchFamily="18" charset="0"/>
                  <a:cs typeface="Times New Roman" pitchFamily="18" charset="0"/>
                </a:rPr>
                <a:t>edx</a:t>
              </a:r>
              <a:endParaRPr lang="en-US" dirty="0">
                <a:latin typeface="Times New Roman" pitchFamily="18" charset="0"/>
                <a:cs typeface="Times New Roman" pitchFamily="18" charset="0"/>
              </a:endParaRPr>
            </a:p>
          </p:txBody>
        </p:sp>
        <p:sp>
          <p:nvSpPr>
            <p:cNvPr id="11265" name="Freeform 30"/>
            <p:cNvSpPr>
              <a:spLocks noEditPoints="1"/>
            </p:cNvSpPr>
            <p:nvPr/>
          </p:nvSpPr>
          <p:spPr bwMode="auto">
            <a:xfrm>
              <a:off x="1130" y="2029"/>
              <a:ext cx="4110" cy="282"/>
            </a:xfrm>
            <a:custGeom>
              <a:avLst/>
              <a:gdLst>
                <a:gd name="T0" fmla="*/ 316 w 320"/>
                <a:gd name="T1" fmla="*/ 18 h 22"/>
                <a:gd name="T2" fmla="*/ 316 w 320"/>
                <a:gd name="T3" fmla="*/ 0 h 22"/>
                <a:gd name="T4" fmla="*/ 320 w 320"/>
                <a:gd name="T5" fmla="*/ 18 h 22"/>
                <a:gd name="T6" fmla="*/ 320 w 320"/>
                <a:gd name="T7" fmla="*/ 0 h 22"/>
                <a:gd name="T8" fmla="*/ 0 w 320"/>
                <a:gd name="T9" fmla="*/ 19 h 22"/>
                <a:gd name="T10" fmla="*/ 320 w 320"/>
                <a:gd name="T11" fmla="*/ 19 h 22"/>
                <a:gd name="T12" fmla="*/ 0 w 320"/>
                <a:gd name="T13" fmla="*/ 22 h 22"/>
                <a:gd name="T14" fmla="*/ 320 w 320"/>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0" h="22">
                  <a:moveTo>
                    <a:pt x="316" y="18"/>
                  </a:moveTo>
                  <a:lnTo>
                    <a:pt x="316" y="0"/>
                  </a:lnTo>
                  <a:moveTo>
                    <a:pt x="320" y="18"/>
                  </a:moveTo>
                  <a:lnTo>
                    <a:pt x="320" y="0"/>
                  </a:lnTo>
                  <a:moveTo>
                    <a:pt x="0" y="19"/>
                  </a:moveTo>
                  <a:lnTo>
                    <a:pt x="320" y="19"/>
                  </a:lnTo>
                  <a:moveTo>
                    <a:pt x="0" y="22"/>
                  </a:moveTo>
                  <a:lnTo>
                    <a:pt x="320" y="22"/>
                  </a:lnTo>
                </a:path>
              </a:pathLst>
            </a:custGeom>
            <a:noFill/>
            <a:ln w="13"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sp>
        <p:nvSpPr>
          <p:cNvPr id="11267" name="Rectangle 11266"/>
          <p:cNvSpPr/>
          <p:nvPr/>
        </p:nvSpPr>
        <p:spPr>
          <a:xfrm>
            <a:off x="2870200" y="3810000"/>
            <a:ext cx="6578600" cy="1477328"/>
          </a:xfrm>
          <a:prstGeom prst="rect">
            <a:avLst/>
          </a:prstGeom>
        </p:spPr>
        <p:txBody>
          <a:bodyPr wrap="square">
            <a:spAutoFit/>
          </a:bodyPr>
          <a:lstStyle/>
          <a:p>
            <a:r>
              <a:rPr lang="en-US" i="1" dirty="0">
                <a:latin typeface="Times New Roman" pitchFamily="18" charset="0"/>
                <a:cs typeface="Times New Roman" pitchFamily="18" charset="0"/>
              </a:rPr>
              <a:t>Write an x86 assembly code snippet to compute: </a:t>
            </a:r>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 = -1 * (</a:t>
            </a:r>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 + 1).</a:t>
            </a:r>
          </a:p>
          <a:p>
            <a:r>
              <a:rPr lang="en-US" b="1" i="1" dirty="0">
                <a:latin typeface="Times New Roman" pitchFamily="18" charset="0"/>
                <a:cs typeface="Times New Roman" pitchFamily="18" charset="0"/>
              </a:rPr>
              <a:t>Answer:</a:t>
            </a:r>
          </a:p>
          <a:p>
            <a:endParaRPr lang="en-US" dirty="0">
              <a:latin typeface="Times New Roman" pitchFamily="18" charset="0"/>
              <a:cs typeface="Times New Roman" pitchFamily="18" charset="0"/>
            </a:endParaRPr>
          </a:p>
          <a:p>
            <a:r>
              <a:rPr lang="en-US" dirty="0" err="1">
                <a:latin typeface="Courier New" pitchFamily="49" charset="0"/>
                <a:cs typeface="Courier New" pitchFamily="49" charset="0"/>
              </a:rPr>
              <a:t>inc</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endParaRPr lang="en-US" dirty="0">
              <a:latin typeface="Courier New" pitchFamily="49" charset="0"/>
              <a:cs typeface="Courier New" pitchFamily="49" charset="0"/>
            </a:endParaRPr>
          </a:p>
          <a:p>
            <a:r>
              <a:rPr lang="en-US" dirty="0" err="1">
                <a:latin typeface="Courier New" pitchFamily="49" charset="0"/>
                <a:cs typeface="Courier New" pitchFamily="49" charset="0"/>
              </a:rPr>
              <a:t>neg</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endParaRPr lang="en-US" dirty="0">
              <a:latin typeface="Courier New" pitchFamily="49" charset="0"/>
              <a:cs typeface="Courier New"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Compare Instruction</a:t>
            </a:r>
          </a:p>
        </p:txBody>
      </p:sp>
      <p:sp>
        <p:nvSpPr>
          <p:cNvPr id="3" name="Text Placeholder 2"/>
          <p:cNvSpPr txBox="1">
            <a:spLocks noGrp="1"/>
          </p:cNvSpPr>
          <p:nvPr>
            <p:ph type="body" idx="4294967295"/>
          </p:nvPr>
        </p:nvSpPr>
        <p:spPr>
          <a:xfrm>
            <a:off x="2573338" y="3784600"/>
            <a:ext cx="7415212" cy="12446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Similar to </a:t>
            </a:r>
            <a:r>
              <a:rPr lang="en-US" dirty="0" err="1">
                <a:solidFill>
                  <a:srgbClr val="5E11A6"/>
                </a:solidFill>
                <a:latin typeface="Calibri" panose="020F0502020204030204" pitchFamily="34" charset="0"/>
              </a:rPr>
              <a:t>SimpleRisc</a:t>
            </a:r>
            <a:r>
              <a:rPr lang="en-US" dirty="0">
                <a:latin typeface="Calibri" panose="020F0502020204030204" pitchFamily="34" charset="0"/>
              </a:rPr>
              <a:t>, the </a:t>
            </a:r>
            <a:r>
              <a:rPr lang="en-US" dirty="0" err="1">
                <a:solidFill>
                  <a:srgbClr val="FF0000"/>
                </a:solidFill>
                <a:latin typeface="Calibri" panose="020F0502020204030204" pitchFamily="34" charset="0"/>
              </a:rPr>
              <a:t>cmp</a:t>
            </a:r>
            <a:r>
              <a:rPr lang="en-US" dirty="0">
                <a:latin typeface="Calibri" panose="020F0502020204030204" pitchFamily="34" charset="0"/>
              </a:rPr>
              <a:t> instruction sets the flags</a:t>
            </a:r>
          </a:p>
        </p:txBody>
      </p:sp>
      <p:grpSp>
        <p:nvGrpSpPr>
          <p:cNvPr id="7" name="Group 6"/>
          <p:cNvGrpSpPr>
            <a:grpSpLocks noChangeAspect="1"/>
          </p:cNvGrpSpPr>
          <p:nvPr/>
        </p:nvGrpSpPr>
        <p:grpSpPr bwMode="auto">
          <a:xfrm>
            <a:off x="2362201" y="1915320"/>
            <a:ext cx="7343775" cy="1211263"/>
            <a:chOff x="912" y="1528"/>
            <a:chExt cx="4626" cy="763"/>
          </a:xfrm>
        </p:grpSpPr>
        <p:sp>
          <p:nvSpPr>
            <p:cNvPr id="8" name="AutoShape 5"/>
            <p:cNvSpPr>
              <a:spLocks noChangeAspect="1" noChangeArrowheads="1" noTextEdit="1"/>
            </p:cNvSpPr>
            <p:nvPr/>
          </p:nvSpPr>
          <p:spPr bwMode="auto">
            <a:xfrm>
              <a:off x="912" y="1528"/>
              <a:ext cx="4626" cy="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7"/>
            <p:cNvSpPr>
              <a:spLocks noChangeShapeType="1"/>
            </p:cNvSpPr>
            <p:nvPr/>
          </p:nvSpPr>
          <p:spPr bwMode="auto">
            <a:xfrm flipV="1">
              <a:off x="956" y="1572"/>
              <a:ext cx="0" cy="133"/>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8"/>
            <p:cNvSpPr>
              <a:spLocks noChangeShapeType="1"/>
            </p:cNvSpPr>
            <p:nvPr/>
          </p:nvSpPr>
          <p:spPr bwMode="auto">
            <a:xfrm flipV="1">
              <a:off x="927" y="1572"/>
              <a:ext cx="0" cy="133"/>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9"/>
            <p:cNvSpPr>
              <a:spLocks noChangeShapeType="1"/>
            </p:cNvSpPr>
            <p:nvPr/>
          </p:nvSpPr>
          <p:spPr bwMode="auto">
            <a:xfrm>
              <a:off x="927" y="1572"/>
              <a:ext cx="4590" cy="0"/>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0"/>
            <p:cNvSpPr>
              <a:spLocks noChangeShapeType="1"/>
            </p:cNvSpPr>
            <p:nvPr/>
          </p:nvSpPr>
          <p:spPr bwMode="auto">
            <a:xfrm>
              <a:off x="927" y="1543"/>
              <a:ext cx="4590" cy="0"/>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1023" y="1565"/>
              <a:ext cx="46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Semantics</a:t>
              </a:r>
              <a:endParaRPr lang="en-US">
                <a:latin typeface="Arial" pitchFamily="34" charset="0"/>
              </a:endParaRPr>
            </a:p>
          </p:txBody>
        </p:sp>
        <p:sp>
          <p:nvSpPr>
            <p:cNvPr id="14" name="Line 12"/>
            <p:cNvSpPr>
              <a:spLocks noChangeShapeType="1"/>
            </p:cNvSpPr>
            <p:nvPr/>
          </p:nvSpPr>
          <p:spPr bwMode="auto">
            <a:xfrm flipV="1">
              <a:off x="2735" y="1572"/>
              <a:ext cx="0" cy="133"/>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2801" y="1565"/>
              <a:ext cx="40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Example</a:t>
              </a:r>
              <a:endParaRPr lang="en-US">
                <a:latin typeface="Arial" pitchFamily="34" charset="0"/>
              </a:endParaRPr>
            </a:p>
          </p:txBody>
        </p:sp>
        <p:sp>
          <p:nvSpPr>
            <p:cNvPr id="16" name="Line 14"/>
            <p:cNvSpPr>
              <a:spLocks noChangeShapeType="1"/>
            </p:cNvSpPr>
            <p:nvPr/>
          </p:nvSpPr>
          <p:spPr bwMode="auto">
            <a:xfrm flipV="1">
              <a:off x="3783" y="1572"/>
              <a:ext cx="0" cy="133"/>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3849" y="1565"/>
              <a:ext cx="54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rPr>
                <a:t>Explanation</a:t>
              </a:r>
              <a:endParaRPr lang="en-US">
                <a:latin typeface="Arial" pitchFamily="34" charset="0"/>
              </a:endParaRPr>
            </a:p>
          </p:txBody>
        </p:sp>
        <p:sp>
          <p:nvSpPr>
            <p:cNvPr id="18" name="Freeform 16"/>
            <p:cNvSpPr>
              <a:spLocks noEditPoints="1"/>
            </p:cNvSpPr>
            <p:nvPr/>
          </p:nvSpPr>
          <p:spPr bwMode="auto">
            <a:xfrm>
              <a:off x="927" y="1572"/>
              <a:ext cx="4590" cy="406"/>
            </a:xfrm>
            <a:custGeom>
              <a:avLst/>
              <a:gdLst>
                <a:gd name="T0" fmla="*/ 618 w 622"/>
                <a:gd name="T1" fmla="*/ 18 h 55"/>
                <a:gd name="T2" fmla="*/ 618 w 622"/>
                <a:gd name="T3" fmla="*/ 0 h 55"/>
                <a:gd name="T4" fmla="*/ 622 w 622"/>
                <a:gd name="T5" fmla="*/ 18 h 55"/>
                <a:gd name="T6" fmla="*/ 622 w 622"/>
                <a:gd name="T7" fmla="*/ 0 h 55"/>
                <a:gd name="T8" fmla="*/ 0 w 622"/>
                <a:gd name="T9" fmla="*/ 18 h 55"/>
                <a:gd name="T10" fmla="*/ 622 w 622"/>
                <a:gd name="T11" fmla="*/ 18 h 55"/>
                <a:gd name="T12" fmla="*/ 0 w 622"/>
                <a:gd name="T13" fmla="*/ 55 h 55"/>
                <a:gd name="T14" fmla="*/ 0 w 622"/>
                <a:gd name="T15" fmla="*/ 18 h 55"/>
                <a:gd name="T16" fmla="*/ 4 w 622"/>
                <a:gd name="T17" fmla="*/ 55 h 55"/>
                <a:gd name="T18" fmla="*/ 4 w 622"/>
                <a:gd name="T19" fmla="*/ 1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2" h="55">
                  <a:moveTo>
                    <a:pt x="618" y="18"/>
                  </a:moveTo>
                  <a:lnTo>
                    <a:pt x="618" y="0"/>
                  </a:lnTo>
                  <a:moveTo>
                    <a:pt x="622" y="18"/>
                  </a:moveTo>
                  <a:lnTo>
                    <a:pt x="622" y="0"/>
                  </a:lnTo>
                  <a:moveTo>
                    <a:pt x="0" y="18"/>
                  </a:moveTo>
                  <a:lnTo>
                    <a:pt x="622" y="18"/>
                  </a:lnTo>
                  <a:moveTo>
                    <a:pt x="0" y="55"/>
                  </a:moveTo>
                  <a:lnTo>
                    <a:pt x="0" y="18"/>
                  </a:lnTo>
                  <a:moveTo>
                    <a:pt x="4" y="55"/>
                  </a:moveTo>
                  <a:lnTo>
                    <a:pt x="4" y="18"/>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7"/>
            <p:cNvSpPr>
              <a:spLocks noChangeArrowheads="1"/>
            </p:cNvSpPr>
            <p:nvPr/>
          </p:nvSpPr>
          <p:spPr bwMode="auto">
            <a:xfrm>
              <a:off x="1023" y="1705"/>
              <a:ext cx="144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dirty="0" err="1">
                  <a:latin typeface="Times New Roman" pitchFamily="18" charset="0"/>
                  <a:cs typeface="Times New Roman" pitchFamily="18" charset="0"/>
                </a:rPr>
                <a:t>cmp</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reg</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mem</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reg</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mem</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imm</a:t>
              </a:r>
              <a:r>
                <a:rPr lang="en-US" sz="1400" dirty="0">
                  <a:latin typeface="Times New Roman" pitchFamily="18" charset="0"/>
                  <a:cs typeface="Times New Roman" pitchFamily="18" charset="0"/>
                </a:rPr>
                <a:t>)</a:t>
              </a:r>
            </a:p>
          </p:txBody>
        </p:sp>
        <p:sp>
          <p:nvSpPr>
            <p:cNvPr id="20" name="Line 18"/>
            <p:cNvSpPr>
              <a:spLocks noChangeShapeType="1"/>
            </p:cNvSpPr>
            <p:nvPr/>
          </p:nvSpPr>
          <p:spPr bwMode="auto">
            <a:xfrm flipV="1">
              <a:off x="2735" y="1705"/>
              <a:ext cx="0" cy="273"/>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9"/>
            <p:cNvSpPr>
              <a:spLocks noChangeArrowheads="1"/>
            </p:cNvSpPr>
            <p:nvPr/>
          </p:nvSpPr>
          <p:spPr bwMode="auto">
            <a:xfrm>
              <a:off x="2801" y="1705"/>
              <a:ext cx="79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1A1B1C"/>
                  </a:solidFill>
                  <a:latin typeface="Times New Roman" pitchFamily="18" charset="0"/>
                </a:rPr>
                <a:t>cmp</a:t>
              </a:r>
              <a:r>
                <a:rPr lang="en-US" sz="1400" dirty="0">
                  <a:solidFill>
                    <a:srgbClr val="1A1B1C"/>
                  </a:solidFill>
                  <a:latin typeface="Times New Roman" pitchFamily="18" charset="0"/>
                </a:rPr>
                <a:t> </a:t>
              </a:r>
              <a:r>
                <a:rPr lang="en-US" sz="1400" dirty="0" err="1">
                  <a:solidFill>
                    <a:srgbClr val="1A1B1C"/>
                  </a:solidFill>
                  <a:latin typeface="Times New Roman" pitchFamily="18" charset="0"/>
                </a:rPr>
                <a:t>eax</a:t>
              </a:r>
              <a:r>
                <a:rPr lang="en-US" sz="1400" dirty="0">
                  <a:solidFill>
                    <a:srgbClr val="1A1B1C"/>
                  </a:solidFill>
                  <a:latin typeface="Times New Roman" pitchFamily="18" charset="0"/>
                </a:rPr>
                <a:t>, [ebx+4]</a:t>
              </a:r>
              <a:endParaRPr lang="en-US" dirty="0">
                <a:latin typeface="Arial" pitchFamily="34" charset="0"/>
              </a:endParaRPr>
            </a:p>
          </p:txBody>
        </p:sp>
        <p:sp>
          <p:nvSpPr>
            <p:cNvPr id="22" name="Line 20"/>
            <p:cNvSpPr>
              <a:spLocks noChangeShapeType="1"/>
            </p:cNvSpPr>
            <p:nvPr/>
          </p:nvSpPr>
          <p:spPr bwMode="auto">
            <a:xfrm flipV="1">
              <a:off x="3783" y="1705"/>
              <a:ext cx="0" cy="273"/>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1"/>
            <p:cNvSpPr>
              <a:spLocks noChangeArrowheads="1"/>
            </p:cNvSpPr>
            <p:nvPr/>
          </p:nvSpPr>
          <p:spPr bwMode="auto">
            <a:xfrm>
              <a:off x="3849" y="1705"/>
              <a:ext cx="1424"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dirty="0">
                  <a:latin typeface="Times New Roman" pitchFamily="18" charset="0"/>
                  <a:cs typeface="Times New Roman" pitchFamily="18" charset="0"/>
                </a:rPr>
                <a:t>compare the values in </a:t>
              </a:r>
              <a:r>
                <a:rPr lang="en-US" sz="1400" dirty="0" err="1">
                  <a:latin typeface="Times New Roman" pitchFamily="18" charset="0"/>
                  <a:cs typeface="Times New Roman" pitchFamily="18" charset="0"/>
                </a:rPr>
                <a:t>eax</a:t>
              </a:r>
              <a:r>
                <a:rPr lang="en-US" sz="1400" dirty="0">
                  <a:latin typeface="Times New Roman" pitchFamily="18" charset="0"/>
                  <a:cs typeface="Times New Roman" pitchFamily="18" charset="0"/>
                </a:rPr>
                <a:t>, and</a:t>
              </a:r>
            </a:p>
            <a:p>
              <a:r>
                <a:rPr lang="en-US" sz="1400" dirty="0">
                  <a:latin typeface="Times New Roman" pitchFamily="18" charset="0"/>
                  <a:cs typeface="Times New Roman" pitchFamily="18" charset="0"/>
                </a:rPr>
                <a:t>[ebx+4], and set the flags</a:t>
              </a:r>
            </a:p>
          </p:txBody>
        </p:sp>
        <p:sp>
          <p:nvSpPr>
            <p:cNvPr id="24" name="Freeform 22"/>
            <p:cNvSpPr>
              <a:spLocks noEditPoints="1"/>
            </p:cNvSpPr>
            <p:nvPr/>
          </p:nvSpPr>
          <p:spPr bwMode="auto">
            <a:xfrm>
              <a:off x="927" y="1705"/>
              <a:ext cx="4590" cy="539"/>
            </a:xfrm>
            <a:custGeom>
              <a:avLst/>
              <a:gdLst>
                <a:gd name="T0" fmla="*/ 618 w 622"/>
                <a:gd name="T1" fmla="*/ 37 h 73"/>
                <a:gd name="T2" fmla="*/ 618 w 622"/>
                <a:gd name="T3" fmla="*/ 0 h 73"/>
                <a:gd name="T4" fmla="*/ 622 w 622"/>
                <a:gd name="T5" fmla="*/ 37 h 73"/>
                <a:gd name="T6" fmla="*/ 622 w 622"/>
                <a:gd name="T7" fmla="*/ 0 h 73"/>
                <a:gd name="T8" fmla="*/ 0 w 622"/>
                <a:gd name="T9" fmla="*/ 37 h 73"/>
                <a:gd name="T10" fmla="*/ 622 w 622"/>
                <a:gd name="T11" fmla="*/ 37 h 73"/>
                <a:gd name="T12" fmla="*/ 0 w 622"/>
                <a:gd name="T13" fmla="*/ 73 h 73"/>
                <a:gd name="T14" fmla="*/ 0 w 622"/>
                <a:gd name="T15" fmla="*/ 37 h 73"/>
                <a:gd name="T16" fmla="*/ 4 w 622"/>
                <a:gd name="T17" fmla="*/ 73 h 73"/>
                <a:gd name="T18" fmla="*/ 4 w 622"/>
                <a:gd name="T19" fmla="*/ 3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2" h="73">
                  <a:moveTo>
                    <a:pt x="618" y="37"/>
                  </a:moveTo>
                  <a:lnTo>
                    <a:pt x="618" y="0"/>
                  </a:lnTo>
                  <a:moveTo>
                    <a:pt x="622" y="37"/>
                  </a:moveTo>
                  <a:lnTo>
                    <a:pt x="622" y="0"/>
                  </a:lnTo>
                  <a:moveTo>
                    <a:pt x="0" y="37"/>
                  </a:moveTo>
                  <a:lnTo>
                    <a:pt x="622" y="37"/>
                  </a:lnTo>
                  <a:moveTo>
                    <a:pt x="0" y="73"/>
                  </a:moveTo>
                  <a:lnTo>
                    <a:pt x="0" y="37"/>
                  </a:lnTo>
                  <a:moveTo>
                    <a:pt x="4" y="73"/>
                  </a:moveTo>
                  <a:lnTo>
                    <a:pt x="4" y="37"/>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3"/>
            <p:cNvSpPr>
              <a:spLocks noChangeArrowheads="1"/>
            </p:cNvSpPr>
            <p:nvPr/>
          </p:nvSpPr>
          <p:spPr bwMode="auto">
            <a:xfrm>
              <a:off x="1023" y="1978"/>
              <a:ext cx="144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dirty="0" err="1">
                  <a:latin typeface="Times New Roman" pitchFamily="18" charset="0"/>
                  <a:cs typeface="Times New Roman" pitchFamily="18" charset="0"/>
                </a:rPr>
                <a:t>cmp</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reg</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mem</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reg</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mem</a:t>
              </a:r>
              <a:r>
                <a:rPr lang="en-US" sz="1400" dirty="0">
                  <a:latin typeface="Times New Roman" pitchFamily="18" charset="0"/>
                  <a:cs typeface="Times New Roman" pitchFamily="18" charset="0"/>
                </a:rPr>
                <a:t>/</a:t>
              </a:r>
              <a:r>
                <a:rPr lang="en-US" sz="1400" i="1" dirty="0" err="1">
                  <a:latin typeface="Times New Roman" pitchFamily="18" charset="0"/>
                  <a:cs typeface="Times New Roman" pitchFamily="18" charset="0"/>
                </a:rPr>
                <a:t>imm</a:t>
              </a:r>
              <a:r>
                <a:rPr lang="en-US" sz="1400" dirty="0">
                  <a:latin typeface="Times New Roman" pitchFamily="18" charset="0"/>
                  <a:cs typeface="Times New Roman" pitchFamily="18" charset="0"/>
                </a:rPr>
                <a:t>)</a:t>
              </a:r>
            </a:p>
          </p:txBody>
        </p:sp>
        <p:sp>
          <p:nvSpPr>
            <p:cNvPr id="26" name="Line 24"/>
            <p:cNvSpPr>
              <a:spLocks noChangeShapeType="1"/>
            </p:cNvSpPr>
            <p:nvPr/>
          </p:nvSpPr>
          <p:spPr bwMode="auto">
            <a:xfrm flipV="1">
              <a:off x="2735" y="1978"/>
              <a:ext cx="0" cy="26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5"/>
            <p:cNvSpPr>
              <a:spLocks noChangeArrowheads="1"/>
            </p:cNvSpPr>
            <p:nvPr/>
          </p:nvSpPr>
          <p:spPr bwMode="auto">
            <a:xfrm>
              <a:off x="2801" y="1978"/>
              <a:ext cx="5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1A1B1C"/>
                  </a:solidFill>
                  <a:latin typeface="Times New Roman" pitchFamily="18" charset="0"/>
                </a:rPr>
                <a:t>cmp</a:t>
              </a:r>
              <a:r>
                <a:rPr lang="en-US" sz="1400" dirty="0">
                  <a:solidFill>
                    <a:srgbClr val="1A1B1C"/>
                  </a:solidFill>
                  <a:latin typeface="Times New Roman" pitchFamily="18" charset="0"/>
                </a:rPr>
                <a:t> </a:t>
              </a:r>
              <a:r>
                <a:rPr lang="en-US" sz="1400" dirty="0" err="1">
                  <a:solidFill>
                    <a:srgbClr val="1A1B1C"/>
                  </a:solidFill>
                  <a:latin typeface="Times New Roman" pitchFamily="18" charset="0"/>
                </a:rPr>
                <a:t>ecx</a:t>
              </a:r>
              <a:r>
                <a:rPr lang="en-US" sz="1400" dirty="0">
                  <a:solidFill>
                    <a:srgbClr val="1A1B1C"/>
                  </a:solidFill>
                  <a:latin typeface="Times New Roman" pitchFamily="18" charset="0"/>
                </a:rPr>
                <a:t>, 10</a:t>
              </a:r>
              <a:endParaRPr lang="en-US" dirty="0">
                <a:latin typeface="Arial" pitchFamily="34" charset="0"/>
              </a:endParaRPr>
            </a:p>
          </p:txBody>
        </p:sp>
        <p:sp>
          <p:nvSpPr>
            <p:cNvPr id="28" name="Line 26"/>
            <p:cNvSpPr>
              <a:spLocks noChangeShapeType="1"/>
            </p:cNvSpPr>
            <p:nvPr/>
          </p:nvSpPr>
          <p:spPr bwMode="auto">
            <a:xfrm flipV="1">
              <a:off x="3783" y="1978"/>
              <a:ext cx="0" cy="266"/>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7"/>
            <p:cNvSpPr>
              <a:spLocks noChangeArrowheads="1"/>
            </p:cNvSpPr>
            <p:nvPr/>
          </p:nvSpPr>
          <p:spPr bwMode="auto">
            <a:xfrm>
              <a:off x="3849" y="1978"/>
              <a:ext cx="149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dirty="0">
                  <a:latin typeface="Times New Roman" pitchFamily="18" charset="0"/>
                  <a:cs typeface="Times New Roman" pitchFamily="18" charset="0"/>
                </a:rPr>
                <a:t>compare the content of </a:t>
              </a:r>
              <a:r>
                <a:rPr lang="en-US" sz="1400" dirty="0" err="1">
                  <a:latin typeface="Times New Roman" pitchFamily="18" charset="0"/>
                  <a:cs typeface="Times New Roman" pitchFamily="18" charset="0"/>
                </a:rPr>
                <a:t>ecx</a:t>
              </a:r>
              <a:r>
                <a:rPr lang="en-US" sz="1400" dirty="0">
                  <a:latin typeface="Times New Roman" pitchFamily="18" charset="0"/>
                  <a:cs typeface="Times New Roman" pitchFamily="18" charset="0"/>
                </a:rPr>
                <a:t> with</a:t>
              </a:r>
            </a:p>
            <a:p>
              <a:r>
                <a:rPr lang="en-US" sz="1400" dirty="0">
                  <a:latin typeface="Times New Roman" pitchFamily="18" charset="0"/>
                  <a:cs typeface="Times New Roman" pitchFamily="18" charset="0"/>
                </a:rPr>
                <a:t>10, and set the flags</a:t>
              </a:r>
            </a:p>
          </p:txBody>
        </p:sp>
        <p:sp>
          <p:nvSpPr>
            <p:cNvPr id="30" name="Freeform 28"/>
            <p:cNvSpPr>
              <a:spLocks noEditPoints="1"/>
            </p:cNvSpPr>
            <p:nvPr/>
          </p:nvSpPr>
          <p:spPr bwMode="auto">
            <a:xfrm>
              <a:off x="927" y="1978"/>
              <a:ext cx="4590" cy="296"/>
            </a:xfrm>
            <a:custGeom>
              <a:avLst/>
              <a:gdLst>
                <a:gd name="T0" fmla="*/ 618 w 622"/>
                <a:gd name="T1" fmla="*/ 36 h 40"/>
                <a:gd name="T2" fmla="*/ 618 w 622"/>
                <a:gd name="T3" fmla="*/ 0 h 40"/>
                <a:gd name="T4" fmla="*/ 622 w 622"/>
                <a:gd name="T5" fmla="*/ 36 h 40"/>
                <a:gd name="T6" fmla="*/ 622 w 622"/>
                <a:gd name="T7" fmla="*/ 0 h 40"/>
                <a:gd name="T8" fmla="*/ 0 w 622"/>
                <a:gd name="T9" fmla="*/ 36 h 40"/>
                <a:gd name="T10" fmla="*/ 622 w 622"/>
                <a:gd name="T11" fmla="*/ 36 h 40"/>
                <a:gd name="T12" fmla="*/ 0 w 622"/>
                <a:gd name="T13" fmla="*/ 40 h 40"/>
                <a:gd name="T14" fmla="*/ 622 w 622"/>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22" h="40">
                  <a:moveTo>
                    <a:pt x="618" y="36"/>
                  </a:moveTo>
                  <a:lnTo>
                    <a:pt x="618" y="0"/>
                  </a:lnTo>
                  <a:moveTo>
                    <a:pt x="622" y="36"/>
                  </a:moveTo>
                  <a:lnTo>
                    <a:pt x="622" y="0"/>
                  </a:lnTo>
                  <a:moveTo>
                    <a:pt x="0" y="36"/>
                  </a:moveTo>
                  <a:lnTo>
                    <a:pt x="622" y="36"/>
                  </a:lnTo>
                  <a:moveTo>
                    <a:pt x="0" y="40"/>
                  </a:moveTo>
                  <a:lnTo>
                    <a:pt x="622" y="40"/>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600200" y="282576"/>
            <a:ext cx="89154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Multiplication and Division Instructions</a:t>
            </a:r>
          </a:p>
        </p:txBody>
      </p:sp>
      <p:sp>
        <p:nvSpPr>
          <p:cNvPr id="3" name="Text Placeholder 2"/>
          <p:cNvSpPr txBox="1">
            <a:spLocks noGrp="1"/>
          </p:cNvSpPr>
          <p:nvPr>
            <p:ph type="body" idx="4294967295"/>
          </p:nvPr>
        </p:nvSpPr>
        <p:spPr>
          <a:xfrm>
            <a:off x="2489200" y="3810000"/>
            <a:ext cx="7569200" cy="23622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The </a:t>
            </a:r>
            <a:r>
              <a:rPr lang="en-US" dirty="0" err="1">
                <a:solidFill>
                  <a:srgbClr val="FF0000"/>
                </a:solidFill>
                <a:latin typeface="Calibri" panose="020F0502020204030204" pitchFamily="34" charset="0"/>
              </a:rPr>
              <a:t>imul</a:t>
            </a:r>
            <a:r>
              <a:rPr lang="en-US" dirty="0">
                <a:latin typeface="Calibri" panose="020F0502020204030204" pitchFamily="34" charset="0"/>
              </a:rPr>
              <a:t> instruction has three </a:t>
            </a:r>
            <a:r>
              <a:rPr lang="en-US" dirty="0">
                <a:solidFill>
                  <a:srgbClr val="000080"/>
                </a:solidFill>
                <a:latin typeface="Calibri" panose="020F0502020204030204" pitchFamily="34" charset="0"/>
              </a:rPr>
              <a:t>variants</a:t>
            </a:r>
          </a:p>
          <a:p>
            <a:pPr lvl="1">
              <a:buSzPct val="100000"/>
              <a:buFont typeface="Symbol" panose="05050102010706020507" pitchFamily="18" charset="2"/>
              <a:buChar char="*"/>
            </a:pPr>
            <a:r>
              <a:rPr lang="en-US" dirty="0">
                <a:latin typeface="Calibri" panose="020F0502020204030204" pitchFamily="34" charset="0"/>
              </a:rPr>
              <a:t>1 </a:t>
            </a:r>
            <a:r>
              <a:rPr lang="en-US" b="1" dirty="0">
                <a:solidFill>
                  <a:srgbClr val="00AE00"/>
                </a:solidFill>
                <a:latin typeface="Calibri" panose="020F0502020204030204" pitchFamily="34" charset="0"/>
              </a:rPr>
              <a:t>operand</a:t>
            </a:r>
            <a:r>
              <a:rPr lang="en-US" dirty="0">
                <a:latin typeface="Calibri" panose="020F0502020204030204" pitchFamily="34" charset="0"/>
              </a:rPr>
              <a:t> form → Saves the 64 bit result in </a:t>
            </a:r>
            <a:r>
              <a:rPr lang="en-US" dirty="0" err="1">
                <a:latin typeface="Calibri" panose="020F0502020204030204" pitchFamily="34" charset="0"/>
              </a:rPr>
              <a:t>edx:eax</a:t>
            </a:r>
            <a:endParaRPr lang="en-US" dirty="0">
              <a:latin typeface="Calibri" panose="020F0502020204030204" pitchFamily="34" charset="0"/>
            </a:endParaRPr>
          </a:p>
          <a:p>
            <a:pPr lvl="1">
              <a:buSzPct val="100000"/>
              <a:buFont typeface="Symbol" panose="05050102010706020507" pitchFamily="18" charset="2"/>
              <a:buChar char="*"/>
            </a:pPr>
            <a:r>
              <a:rPr lang="en-US" b="1" dirty="0" err="1">
                <a:solidFill>
                  <a:srgbClr val="000080"/>
                </a:solidFill>
                <a:latin typeface="Calibri" panose="020F0502020204030204" pitchFamily="34" charset="0"/>
              </a:rPr>
              <a:t>eax</a:t>
            </a:r>
            <a:r>
              <a:rPr lang="en-US" dirty="0">
                <a:latin typeface="Calibri" panose="020F0502020204030204" pitchFamily="34" charset="0"/>
              </a:rPr>
              <a:t> contains the lower 32 bits, and </a:t>
            </a:r>
            <a:r>
              <a:rPr lang="en-US" b="1" dirty="0" err="1">
                <a:solidFill>
                  <a:srgbClr val="579D1C"/>
                </a:solidFill>
                <a:latin typeface="Calibri" panose="020F0502020204030204" pitchFamily="34" charset="0"/>
              </a:rPr>
              <a:t>edx</a:t>
            </a:r>
            <a:r>
              <a:rPr lang="en-US" dirty="0">
                <a:latin typeface="Calibri" panose="020F0502020204030204" pitchFamily="34" charset="0"/>
              </a:rPr>
              <a:t> contains the upper 32 bits</a:t>
            </a:r>
          </a:p>
        </p:txBody>
      </p:sp>
      <p:grpSp>
        <p:nvGrpSpPr>
          <p:cNvPr id="9" name="Group 5"/>
          <p:cNvGrpSpPr>
            <a:grpSpLocks noChangeAspect="1"/>
          </p:cNvGrpSpPr>
          <p:nvPr/>
        </p:nvGrpSpPr>
        <p:grpSpPr bwMode="auto">
          <a:xfrm>
            <a:off x="2133600" y="1752601"/>
            <a:ext cx="7754938" cy="1884363"/>
            <a:chOff x="784" y="1104"/>
            <a:chExt cx="4885" cy="1187"/>
          </a:xfrm>
        </p:grpSpPr>
        <p:sp>
          <p:nvSpPr>
            <p:cNvPr id="10" name="AutoShape 4"/>
            <p:cNvSpPr>
              <a:spLocks noChangeAspect="1" noChangeArrowheads="1" noTextEdit="1"/>
            </p:cNvSpPr>
            <p:nvPr/>
          </p:nvSpPr>
          <p:spPr bwMode="auto">
            <a:xfrm>
              <a:off x="784" y="1104"/>
              <a:ext cx="4885" cy="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noEditPoints="1"/>
            </p:cNvSpPr>
            <p:nvPr/>
          </p:nvSpPr>
          <p:spPr bwMode="auto">
            <a:xfrm>
              <a:off x="800" y="1120"/>
              <a:ext cx="4851" cy="181"/>
            </a:xfrm>
            <a:custGeom>
              <a:avLst/>
              <a:gdLst>
                <a:gd name="T0" fmla="*/ 0 w 590"/>
                <a:gd name="T1" fmla="*/ 0 h 22"/>
                <a:gd name="T2" fmla="*/ 590 w 590"/>
                <a:gd name="T3" fmla="*/ 0 h 22"/>
                <a:gd name="T4" fmla="*/ 0 w 590"/>
                <a:gd name="T5" fmla="*/ 4 h 22"/>
                <a:gd name="T6" fmla="*/ 590 w 590"/>
                <a:gd name="T7" fmla="*/ 4 h 22"/>
                <a:gd name="T8" fmla="*/ 0 w 590"/>
                <a:gd name="T9" fmla="*/ 22 h 22"/>
                <a:gd name="T10" fmla="*/ 0 w 590"/>
                <a:gd name="T11" fmla="*/ 4 h 22"/>
                <a:gd name="T12" fmla="*/ 4 w 590"/>
                <a:gd name="T13" fmla="*/ 22 h 22"/>
                <a:gd name="T14" fmla="*/ 4 w 59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0" h="22">
                  <a:moveTo>
                    <a:pt x="0" y="0"/>
                  </a:moveTo>
                  <a:lnTo>
                    <a:pt x="590" y="0"/>
                  </a:lnTo>
                  <a:moveTo>
                    <a:pt x="0" y="4"/>
                  </a:moveTo>
                  <a:lnTo>
                    <a:pt x="590" y="4"/>
                  </a:lnTo>
                  <a:moveTo>
                    <a:pt x="0" y="22"/>
                  </a:moveTo>
                  <a:lnTo>
                    <a:pt x="0" y="4"/>
                  </a:lnTo>
                  <a:moveTo>
                    <a:pt x="4" y="22"/>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7"/>
            <p:cNvSpPr>
              <a:spLocks noChangeArrowheads="1"/>
            </p:cNvSpPr>
            <p:nvPr/>
          </p:nvSpPr>
          <p:spPr bwMode="auto">
            <a:xfrm>
              <a:off x="907" y="1145"/>
              <a:ext cx="49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Semantics</a:t>
              </a:r>
              <a:endParaRPr lang="en-US">
                <a:latin typeface="Arial" pitchFamily="34" charset="0"/>
              </a:endParaRPr>
            </a:p>
          </p:txBody>
        </p:sp>
        <p:sp>
          <p:nvSpPr>
            <p:cNvPr id="13" name="Line 8"/>
            <p:cNvSpPr>
              <a:spLocks noChangeShapeType="1"/>
            </p:cNvSpPr>
            <p:nvPr/>
          </p:nvSpPr>
          <p:spPr bwMode="auto">
            <a:xfrm flipV="1">
              <a:off x="2412" y="1153"/>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9"/>
            <p:cNvSpPr>
              <a:spLocks noChangeArrowheads="1"/>
            </p:cNvSpPr>
            <p:nvPr/>
          </p:nvSpPr>
          <p:spPr bwMode="auto">
            <a:xfrm>
              <a:off x="2486" y="1145"/>
              <a:ext cx="42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Example</a:t>
              </a:r>
              <a:endParaRPr lang="en-US">
                <a:latin typeface="Arial" pitchFamily="34" charset="0"/>
              </a:endParaRPr>
            </a:p>
          </p:txBody>
        </p:sp>
        <p:sp>
          <p:nvSpPr>
            <p:cNvPr id="15" name="Line 10"/>
            <p:cNvSpPr>
              <a:spLocks noChangeShapeType="1"/>
            </p:cNvSpPr>
            <p:nvPr/>
          </p:nvSpPr>
          <p:spPr bwMode="auto">
            <a:xfrm flipV="1">
              <a:off x="3719" y="1153"/>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1"/>
            <p:cNvSpPr>
              <a:spLocks noChangeArrowheads="1"/>
            </p:cNvSpPr>
            <p:nvPr/>
          </p:nvSpPr>
          <p:spPr bwMode="auto">
            <a:xfrm>
              <a:off x="3793" y="1145"/>
              <a:ext cx="58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Explanation</a:t>
              </a:r>
              <a:endParaRPr lang="en-US">
                <a:latin typeface="Arial" pitchFamily="34" charset="0"/>
              </a:endParaRPr>
            </a:p>
          </p:txBody>
        </p:sp>
        <p:sp>
          <p:nvSpPr>
            <p:cNvPr id="17" name="Freeform 12"/>
            <p:cNvSpPr>
              <a:spLocks noEditPoints="1"/>
            </p:cNvSpPr>
            <p:nvPr/>
          </p:nvSpPr>
          <p:spPr bwMode="auto">
            <a:xfrm>
              <a:off x="800" y="1153"/>
              <a:ext cx="4851" cy="329"/>
            </a:xfrm>
            <a:custGeom>
              <a:avLst/>
              <a:gdLst>
                <a:gd name="T0" fmla="*/ 586 w 590"/>
                <a:gd name="T1" fmla="*/ 18 h 40"/>
                <a:gd name="T2" fmla="*/ 586 w 590"/>
                <a:gd name="T3" fmla="*/ 0 h 40"/>
                <a:gd name="T4" fmla="*/ 590 w 590"/>
                <a:gd name="T5" fmla="*/ 18 h 40"/>
                <a:gd name="T6" fmla="*/ 590 w 590"/>
                <a:gd name="T7" fmla="*/ 0 h 40"/>
                <a:gd name="T8" fmla="*/ 0 w 590"/>
                <a:gd name="T9" fmla="*/ 18 h 40"/>
                <a:gd name="T10" fmla="*/ 590 w 590"/>
                <a:gd name="T11" fmla="*/ 18 h 40"/>
                <a:gd name="T12" fmla="*/ 0 w 590"/>
                <a:gd name="T13" fmla="*/ 22 h 40"/>
                <a:gd name="T14" fmla="*/ 590 w 590"/>
                <a:gd name="T15" fmla="*/ 22 h 40"/>
                <a:gd name="T16" fmla="*/ 0 w 590"/>
                <a:gd name="T17" fmla="*/ 40 h 40"/>
                <a:gd name="T18" fmla="*/ 0 w 590"/>
                <a:gd name="T19" fmla="*/ 22 h 40"/>
                <a:gd name="T20" fmla="*/ 4 w 590"/>
                <a:gd name="T21" fmla="*/ 40 h 40"/>
                <a:gd name="T22" fmla="*/ 4 w 590"/>
                <a:gd name="T23"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0" h="40">
                  <a:moveTo>
                    <a:pt x="586" y="18"/>
                  </a:moveTo>
                  <a:lnTo>
                    <a:pt x="586" y="0"/>
                  </a:lnTo>
                  <a:moveTo>
                    <a:pt x="590" y="18"/>
                  </a:moveTo>
                  <a:lnTo>
                    <a:pt x="590" y="0"/>
                  </a:lnTo>
                  <a:moveTo>
                    <a:pt x="0" y="18"/>
                  </a:moveTo>
                  <a:lnTo>
                    <a:pt x="590" y="18"/>
                  </a:lnTo>
                  <a:moveTo>
                    <a:pt x="0" y="22"/>
                  </a:moveTo>
                  <a:lnTo>
                    <a:pt x="590" y="22"/>
                  </a:lnTo>
                  <a:moveTo>
                    <a:pt x="0" y="40"/>
                  </a:moveTo>
                  <a:lnTo>
                    <a:pt x="0" y="22"/>
                  </a:lnTo>
                  <a:moveTo>
                    <a:pt x="4" y="40"/>
                  </a:moveTo>
                  <a:lnTo>
                    <a:pt x="4"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3"/>
            <p:cNvSpPr>
              <a:spLocks noChangeArrowheads="1"/>
            </p:cNvSpPr>
            <p:nvPr/>
          </p:nvSpPr>
          <p:spPr bwMode="auto">
            <a:xfrm>
              <a:off x="907" y="1326"/>
              <a:ext cx="135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imm</a:t>
              </a:r>
              <a:endParaRPr lang="en-US" sz="1600" i="1" dirty="0">
                <a:latin typeface="Times New Roman" pitchFamily="18" charset="0"/>
                <a:cs typeface="Times New Roman" pitchFamily="18" charset="0"/>
              </a:endParaRPr>
            </a:p>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19" name="Line 14"/>
            <p:cNvSpPr>
              <a:spLocks noChangeShapeType="1"/>
            </p:cNvSpPr>
            <p:nvPr/>
          </p:nvSpPr>
          <p:spPr bwMode="auto">
            <a:xfrm flipV="1">
              <a:off x="2412" y="1334"/>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5"/>
            <p:cNvSpPr>
              <a:spLocks noChangeArrowheads="1"/>
            </p:cNvSpPr>
            <p:nvPr/>
          </p:nvSpPr>
          <p:spPr bwMode="auto">
            <a:xfrm>
              <a:off x="2486" y="1325"/>
              <a:ext cx="1113"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a:t>
              </a:r>
            </a:p>
            <a:p>
              <a:r>
                <a:rPr lang="fr-FR" sz="1600" dirty="0" err="1">
                  <a:latin typeface="Times New Roman" pitchFamily="18" charset="0"/>
                  <a:cs typeface="Times New Roman" pitchFamily="18" charset="0"/>
                </a:rPr>
                <a:t>imul</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ecx</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eax</a:t>
              </a:r>
              <a:r>
                <a:rPr lang="fr-FR" sz="1600" dirty="0">
                  <a:latin typeface="Times New Roman" pitchFamily="18" charset="0"/>
                  <a:cs typeface="Times New Roman" pitchFamily="18" charset="0"/>
                </a:rPr>
                <a:t> + 4], 5</a:t>
              </a:r>
            </a:p>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p:txBody>
        </p:sp>
        <p:sp>
          <p:nvSpPr>
            <p:cNvPr id="21" name="Line 16"/>
            <p:cNvSpPr>
              <a:spLocks noChangeShapeType="1"/>
            </p:cNvSpPr>
            <p:nvPr/>
          </p:nvSpPr>
          <p:spPr bwMode="auto">
            <a:xfrm flipV="1">
              <a:off x="3719" y="1334"/>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7"/>
            <p:cNvSpPr>
              <a:spLocks noChangeArrowheads="1"/>
            </p:cNvSpPr>
            <p:nvPr/>
          </p:nvSpPr>
          <p:spPr bwMode="auto">
            <a:xfrm>
              <a:off x="3793" y="1325"/>
              <a:ext cx="175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edx:eax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ecx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a:t>
              </a:r>
            </a:p>
            <a:p>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 * 5</a:t>
              </a:r>
            </a:p>
            <a:p>
              <a:r>
                <a:rPr lang="en-US" sz="1600" dirty="0">
                  <a:latin typeface="Times New Roman" pitchFamily="18" charset="0"/>
                  <a:cs typeface="Times New Roman" pitchFamily="18" charset="0"/>
                </a:rPr>
                <a:t>Divide (</a:t>
              </a:r>
              <a:r>
                <a:rPr lang="en-US" sz="1600" dirty="0" err="1">
                  <a:latin typeface="Times New Roman" pitchFamily="18" charset="0"/>
                  <a:cs typeface="Times New Roman" pitchFamily="18" charset="0"/>
                </a:rPr>
                <a:t>edx:eax</a:t>
              </a:r>
              <a:r>
                <a:rPr lang="en-US" sz="1600" dirty="0">
                  <a:latin typeface="Times New Roman" pitchFamily="18" charset="0"/>
                  <a:cs typeface="Times New Roman" pitchFamily="18" charset="0"/>
                </a:rPr>
                <a:t>) by the contents</a:t>
              </a:r>
            </a:p>
            <a:p>
              <a:r>
                <a:rPr lang="en-US" sz="1600" dirty="0">
                  <a:latin typeface="Times New Roman" pitchFamily="18" charset="0"/>
                  <a:cs typeface="Times New Roman" pitchFamily="18" charset="0"/>
                </a:rPr>
                <a:t>of </a:t>
              </a:r>
              <a:r>
                <a:rPr lang="en-US" sz="1600" dirty="0" err="1">
                  <a:latin typeface="Times New Roman" pitchFamily="18" charset="0"/>
                  <a:cs typeface="Times New Roman" pitchFamily="18" charset="0"/>
                </a:rPr>
                <a:t>ebx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contains the quotient,</a:t>
              </a:r>
            </a:p>
            <a:p>
              <a:r>
                <a:rPr lang="en-US" sz="1600" dirty="0">
                  <a:latin typeface="Times New Roman" pitchFamily="18" charset="0"/>
                  <a:cs typeface="Times New Roman" pitchFamily="18" charset="0"/>
                </a:rPr>
                <a:t>and </a:t>
              </a:r>
              <a:r>
                <a:rPr lang="en-US" sz="1600" dirty="0" err="1">
                  <a:latin typeface="Times New Roman" pitchFamily="18" charset="0"/>
                  <a:cs typeface="Times New Roman" pitchFamily="18" charset="0"/>
                </a:rPr>
                <a:t>edx</a:t>
              </a:r>
              <a:r>
                <a:rPr lang="en-US" sz="1600" dirty="0">
                  <a:latin typeface="Times New Roman" pitchFamily="18" charset="0"/>
                  <a:cs typeface="Times New Roman" pitchFamily="18" charset="0"/>
                </a:rPr>
                <a:t> contains the remainder.</a:t>
              </a:r>
            </a:p>
          </p:txBody>
        </p:sp>
        <p:sp>
          <p:nvSpPr>
            <p:cNvPr id="23" name="Freeform 18"/>
            <p:cNvSpPr>
              <a:spLocks noEditPoints="1"/>
            </p:cNvSpPr>
            <p:nvPr/>
          </p:nvSpPr>
          <p:spPr bwMode="auto">
            <a:xfrm>
              <a:off x="800" y="1334"/>
              <a:ext cx="4851" cy="304"/>
            </a:xfrm>
            <a:custGeom>
              <a:avLst/>
              <a:gdLst>
                <a:gd name="T0" fmla="*/ 586 w 590"/>
                <a:gd name="T1" fmla="*/ 18 h 37"/>
                <a:gd name="T2" fmla="*/ 586 w 590"/>
                <a:gd name="T3" fmla="*/ 0 h 37"/>
                <a:gd name="T4" fmla="*/ 590 w 590"/>
                <a:gd name="T5" fmla="*/ 18 h 37"/>
                <a:gd name="T6" fmla="*/ 590 w 590"/>
                <a:gd name="T7" fmla="*/ 0 h 37"/>
                <a:gd name="T8" fmla="*/ 0 w 590"/>
                <a:gd name="T9" fmla="*/ 18 h 37"/>
                <a:gd name="T10" fmla="*/ 590 w 590"/>
                <a:gd name="T11" fmla="*/ 18 h 37"/>
                <a:gd name="T12" fmla="*/ 0 w 590"/>
                <a:gd name="T13" fmla="*/ 37 h 37"/>
                <a:gd name="T14" fmla="*/ 0 w 590"/>
                <a:gd name="T15" fmla="*/ 19 h 37"/>
                <a:gd name="T16" fmla="*/ 4 w 590"/>
                <a:gd name="T17" fmla="*/ 37 h 37"/>
                <a:gd name="T18" fmla="*/ 4 w 59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37">
                  <a:moveTo>
                    <a:pt x="586" y="18"/>
                  </a:moveTo>
                  <a:lnTo>
                    <a:pt x="586" y="0"/>
                  </a:lnTo>
                  <a:moveTo>
                    <a:pt x="590" y="18"/>
                  </a:moveTo>
                  <a:lnTo>
                    <a:pt x="590" y="0"/>
                  </a:lnTo>
                  <a:moveTo>
                    <a:pt x="0" y="18"/>
                  </a:moveTo>
                  <a:lnTo>
                    <a:pt x="590" y="18"/>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0"/>
            <p:cNvSpPr>
              <a:spLocks noChangeShapeType="1"/>
            </p:cNvSpPr>
            <p:nvPr/>
          </p:nvSpPr>
          <p:spPr bwMode="auto">
            <a:xfrm flipV="1">
              <a:off x="2412" y="1490"/>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2"/>
            <p:cNvSpPr>
              <a:spLocks noChangeShapeType="1"/>
            </p:cNvSpPr>
            <p:nvPr/>
          </p:nvSpPr>
          <p:spPr bwMode="auto">
            <a:xfrm flipV="1">
              <a:off x="3719" y="1490"/>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5"/>
            <p:cNvSpPr>
              <a:spLocks noEditPoints="1"/>
            </p:cNvSpPr>
            <p:nvPr/>
          </p:nvSpPr>
          <p:spPr bwMode="auto">
            <a:xfrm>
              <a:off x="800" y="1490"/>
              <a:ext cx="4851" cy="296"/>
            </a:xfrm>
            <a:custGeom>
              <a:avLst/>
              <a:gdLst>
                <a:gd name="T0" fmla="*/ 586 w 590"/>
                <a:gd name="T1" fmla="*/ 18 h 36"/>
                <a:gd name="T2" fmla="*/ 586 w 590"/>
                <a:gd name="T3" fmla="*/ 0 h 36"/>
                <a:gd name="T4" fmla="*/ 590 w 590"/>
                <a:gd name="T5" fmla="*/ 18 h 36"/>
                <a:gd name="T6" fmla="*/ 590 w 590"/>
                <a:gd name="T7" fmla="*/ 0 h 36"/>
                <a:gd name="T8" fmla="*/ 0 w 590"/>
                <a:gd name="T9" fmla="*/ 18 h 36"/>
                <a:gd name="T10" fmla="*/ 590 w 590"/>
                <a:gd name="T11" fmla="*/ 18 h 36"/>
                <a:gd name="T12" fmla="*/ 0 w 590"/>
                <a:gd name="T13" fmla="*/ 36 h 36"/>
                <a:gd name="T14" fmla="*/ 0 w 590"/>
                <a:gd name="T15" fmla="*/ 18 h 36"/>
                <a:gd name="T16" fmla="*/ 4 w 590"/>
                <a:gd name="T17" fmla="*/ 36 h 36"/>
                <a:gd name="T18" fmla="*/ 4 w 59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36">
                  <a:moveTo>
                    <a:pt x="586" y="18"/>
                  </a:moveTo>
                  <a:lnTo>
                    <a:pt x="586" y="0"/>
                  </a:lnTo>
                  <a:moveTo>
                    <a:pt x="590" y="18"/>
                  </a:moveTo>
                  <a:lnTo>
                    <a:pt x="590" y="0"/>
                  </a:lnTo>
                  <a:moveTo>
                    <a:pt x="0" y="18"/>
                  </a:moveTo>
                  <a:lnTo>
                    <a:pt x="590" y="18"/>
                  </a:lnTo>
                  <a:moveTo>
                    <a:pt x="0" y="36"/>
                  </a:moveTo>
                  <a:lnTo>
                    <a:pt x="0" y="18"/>
                  </a:lnTo>
                  <a:moveTo>
                    <a:pt x="4" y="36"/>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2" name="Line 27"/>
            <p:cNvSpPr>
              <a:spLocks noChangeShapeType="1"/>
            </p:cNvSpPr>
            <p:nvPr/>
          </p:nvSpPr>
          <p:spPr bwMode="auto">
            <a:xfrm flipV="1">
              <a:off x="2412" y="1638"/>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5" name="Line 29"/>
            <p:cNvSpPr>
              <a:spLocks noChangeShapeType="1"/>
            </p:cNvSpPr>
            <p:nvPr/>
          </p:nvSpPr>
          <p:spPr bwMode="auto">
            <a:xfrm flipV="1">
              <a:off x="3719" y="1638"/>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7" name="Freeform 31"/>
            <p:cNvSpPr>
              <a:spLocks noEditPoints="1"/>
            </p:cNvSpPr>
            <p:nvPr/>
          </p:nvSpPr>
          <p:spPr bwMode="auto">
            <a:xfrm>
              <a:off x="800" y="1638"/>
              <a:ext cx="4851" cy="601"/>
            </a:xfrm>
            <a:custGeom>
              <a:avLst/>
              <a:gdLst>
                <a:gd name="T0" fmla="*/ 586 w 590"/>
                <a:gd name="T1" fmla="*/ 18 h 73"/>
                <a:gd name="T2" fmla="*/ 586 w 590"/>
                <a:gd name="T3" fmla="*/ 0 h 73"/>
                <a:gd name="T4" fmla="*/ 590 w 590"/>
                <a:gd name="T5" fmla="*/ 18 h 73"/>
                <a:gd name="T6" fmla="*/ 590 w 590"/>
                <a:gd name="T7" fmla="*/ 0 h 73"/>
                <a:gd name="T8" fmla="*/ 0 w 590"/>
                <a:gd name="T9" fmla="*/ 19 h 73"/>
                <a:gd name="T10" fmla="*/ 590 w 590"/>
                <a:gd name="T11" fmla="*/ 19 h 73"/>
                <a:gd name="T12" fmla="*/ 0 w 590"/>
                <a:gd name="T13" fmla="*/ 73 h 73"/>
                <a:gd name="T14" fmla="*/ 0 w 590"/>
                <a:gd name="T15" fmla="*/ 19 h 73"/>
                <a:gd name="T16" fmla="*/ 4 w 590"/>
                <a:gd name="T17" fmla="*/ 73 h 73"/>
                <a:gd name="T18" fmla="*/ 4 w 590"/>
                <a:gd name="T19" fmla="*/ 1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73">
                  <a:moveTo>
                    <a:pt x="586" y="18"/>
                  </a:moveTo>
                  <a:lnTo>
                    <a:pt x="586" y="0"/>
                  </a:lnTo>
                  <a:moveTo>
                    <a:pt x="590" y="18"/>
                  </a:moveTo>
                  <a:lnTo>
                    <a:pt x="590" y="0"/>
                  </a:lnTo>
                  <a:moveTo>
                    <a:pt x="0" y="19"/>
                  </a:moveTo>
                  <a:lnTo>
                    <a:pt x="590" y="19"/>
                  </a:lnTo>
                  <a:moveTo>
                    <a:pt x="0" y="73"/>
                  </a:moveTo>
                  <a:lnTo>
                    <a:pt x="0" y="19"/>
                  </a:lnTo>
                  <a:moveTo>
                    <a:pt x="4" y="73"/>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9" name="Line 33"/>
            <p:cNvSpPr>
              <a:spLocks noChangeShapeType="1"/>
            </p:cNvSpPr>
            <p:nvPr/>
          </p:nvSpPr>
          <p:spPr bwMode="auto">
            <a:xfrm flipV="1">
              <a:off x="2412" y="1795"/>
              <a:ext cx="0" cy="4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1" name="Line 35"/>
            <p:cNvSpPr>
              <a:spLocks noChangeShapeType="1"/>
            </p:cNvSpPr>
            <p:nvPr/>
          </p:nvSpPr>
          <p:spPr bwMode="auto">
            <a:xfrm flipV="1">
              <a:off x="3719" y="1795"/>
              <a:ext cx="0" cy="4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3" name="Freeform 37"/>
            <p:cNvSpPr>
              <a:spLocks noEditPoints="1"/>
            </p:cNvSpPr>
            <p:nvPr/>
          </p:nvSpPr>
          <p:spPr bwMode="auto">
            <a:xfrm>
              <a:off x="800" y="1795"/>
              <a:ext cx="4851" cy="476"/>
            </a:xfrm>
            <a:custGeom>
              <a:avLst/>
              <a:gdLst>
                <a:gd name="T0" fmla="*/ 586 w 590"/>
                <a:gd name="T1" fmla="*/ 54 h 58"/>
                <a:gd name="T2" fmla="*/ 586 w 590"/>
                <a:gd name="T3" fmla="*/ 0 h 58"/>
                <a:gd name="T4" fmla="*/ 590 w 590"/>
                <a:gd name="T5" fmla="*/ 54 h 58"/>
                <a:gd name="T6" fmla="*/ 590 w 590"/>
                <a:gd name="T7" fmla="*/ 0 h 58"/>
                <a:gd name="T8" fmla="*/ 0 w 590"/>
                <a:gd name="T9" fmla="*/ 54 h 58"/>
                <a:gd name="T10" fmla="*/ 590 w 590"/>
                <a:gd name="T11" fmla="*/ 54 h 58"/>
                <a:gd name="T12" fmla="*/ 0 w 590"/>
                <a:gd name="T13" fmla="*/ 58 h 58"/>
                <a:gd name="T14" fmla="*/ 590 w 590"/>
                <a:gd name="T15" fmla="*/ 58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0" h="58">
                  <a:moveTo>
                    <a:pt x="586" y="54"/>
                  </a:moveTo>
                  <a:lnTo>
                    <a:pt x="586" y="0"/>
                  </a:lnTo>
                  <a:moveTo>
                    <a:pt x="590" y="54"/>
                  </a:moveTo>
                  <a:lnTo>
                    <a:pt x="590" y="0"/>
                  </a:lnTo>
                  <a:moveTo>
                    <a:pt x="0" y="54"/>
                  </a:moveTo>
                  <a:lnTo>
                    <a:pt x="590" y="54"/>
                  </a:lnTo>
                  <a:moveTo>
                    <a:pt x="0" y="58"/>
                  </a:moveTo>
                  <a:lnTo>
                    <a:pt x="590" y="5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600200" y="282576"/>
            <a:ext cx="89154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imul</a:t>
            </a:r>
            <a:r>
              <a:rPr lang="fr-FR" dirty="0">
                <a:solidFill>
                  <a:schemeClr val="tx1"/>
                </a:solidFill>
              </a:rPr>
              <a:t> Instruction - II</a:t>
            </a:r>
          </a:p>
        </p:txBody>
      </p:sp>
      <p:sp>
        <p:nvSpPr>
          <p:cNvPr id="3" name="Text Placeholder 2"/>
          <p:cNvSpPr txBox="1">
            <a:spLocks noGrp="1"/>
          </p:cNvSpPr>
          <p:nvPr>
            <p:ph type="body" idx="4294967295"/>
          </p:nvPr>
        </p:nvSpPr>
        <p:spPr>
          <a:xfrm>
            <a:off x="2489200" y="3810000"/>
            <a:ext cx="7569200" cy="2362200"/>
          </a:xfrm>
        </p:spPr>
        <p:txBody>
          <a:bodyPr vert="horz" lIns="0" tIns="0" rIns="0" bIns="0" rtlCol="0">
            <a:normAutofit lnSpcReduction="1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2 operand form</a:t>
            </a:r>
          </a:p>
          <a:p>
            <a:pPr lvl="1">
              <a:buSzPct val="100000"/>
              <a:buFont typeface="Symbol" panose="05050102010706020507" pitchFamily="18" charset="2"/>
              <a:buChar char="*"/>
            </a:pPr>
            <a:r>
              <a:rPr lang="en-US" dirty="0">
                <a:latin typeface="Calibri" panose="020F0502020204030204" pitchFamily="34" charset="0"/>
              </a:rPr>
              <a:t>The first operand (</a:t>
            </a:r>
            <a:r>
              <a:rPr lang="en-US" dirty="0">
                <a:solidFill>
                  <a:srgbClr val="00AE00"/>
                </a:solidFill>
                <a:latin typeface="Calibri" panose="020F0502020204030204" pitchFamily="34" charset="0"/>
              </a:rPr>
              <a:t>source</a:t>
            </a:r>
            <a:r>
              <a:rPr lang="en-US" dirty="0">
                <a:latin typeface="Calibri" panose="020F0502020204030204" pitchFamily="34" charset="0"/>
              </a:rPr>
              <a:t> and </a:t>
            </a:r>
            <a:r>
              <a:rPr lang="en-US" dirty="0">
                <a:solidFill>
                  <a:srgbClr val="280099"/>
                </a:solidFill>
                <a:latin typeface="Calibri" panose="020F0502020204030204" pitchFamily="34" charset="0"/>
              </a:rPr>
              <a:t>destination</a:t>
            </a:r>
            <a:r>
              <a:rPr lang="en-US" dirty="0">
                <a:latin typeface="Calibri" panose="020F0502020204030204" pitchFamily="34" charset="0"/>
              </a:rPr>
              <a:t>) has to be a register</a:t>
            </a:r>
          </a:p>
          <a:p>
            <a:pPr lvl="1">
              <a:buSzPct val="100000"/>
              <a:buFont typeface="Symbol" panose="05050102010706020507" pitchFamily="18" charset="2"/>
              <a:buChar char="*"/>
            </a:pPr>
            <a:r>
              <a:rPr lang="en-US" dirty="0">
                <a:latin typeface="Calibri" panose="020F0502020204030204" pitchFamily="34" charset="0"/>
              </a:rPr>
              <a:t>The second operand can either be a </a:t>
            </a:r>
            <a:r>
              <a:rPr lang="en-US" dirty="0">
                <a:solidFill>
                  <a:srgbClr val="FF0000"/>
                </a:solidFill>
                <a:latin typeface="Calibri" panose="020F0502020204030204" pitchFamily="34" charset="0"/>
              </a:rPr>
              <a:t>register</a:t>
            </a:r>
            <a:r>
              <a:rPr lang="en-US" dirty="0">
                <a:latin typeface="Calibri" panose="020F0502020204030204" pitchFamily="34" charset="0"/>
              </a:rPr>
              <a:t> or </a:t>
            </a:r>
            <a:r>
              <a:rPr lang="en-US" dirty="0">
                <a:solidFill>
                  <a:srgbClr val="0066CC"/>
                </a:solidFill>
                <a:latin typeface="Calibri" panose="020F0502020204030204" pitchFamily="34" charset="0"/>
              </a:rPr>
              <a:t>memory location</a:t>
            </a:r>
          </a:p>
          <a:p>
            <a:pPr lvl="0">
              <a:buSzPct val="100000"/>
              <a:buFont typeface="Symbol" panose="05050102010706020507" pitchFamily="18" charset="2"/>
              <a:buChar char="*"/>
            </a:pPr>
            <a:endParaRPr lang="en-US" dirty="0">
              <a:latin typeface="Calibri" panose="020F0502020204030204" pitchFamily="34" charset="0"/>
            </a:endParaRPr>
          </a:p>
        </p:txBody>
      </p:sp>
      <p:grpSp>
        <p:nvGrpSpPr>
          <p:cNvPr id="9" name="Group 5"/>
          <p:cNvGrpSpPr>
            <a:grpSpLocks noChangeAspect="1"/>
          </p:cNvGrpSpPr>
          <p:nvPr/>
        </p:nvGrpSpPr>
        <p:grpSpPr bwMode="auto">
          <a:xfrm>
            <a:off x="2133600" y="1752601"/>
            <a:ext cx="7754938" cy="1884363"/>
            <a:chOff x="784" y="1104"/>
            <a:chExt cx="4885" cy="1187"/>
          </a:xfrm>
        </p:grpSpPr>
        <p:sp>
          <p:nvSpPr>
            <p:cNvPr id="10" name="AutoShape 4"/>
            <p:cNvSpPr>
              <a:spLocks noChangeAspect="1" noChangeArrowheads="1" noTextEdit="1"/>
            </p:cNvSpPr>
            <p:nvPr/>
          </p:nvSpPr>
          <p:spPr bwMode="auto">
            <a:xfrm>
              <a:off x="784" y="1104"/>
              <a:ext cx="4885" cy="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noEditPoints="1"/>
            </p:cNvSpPr>
            <p:nvPr/>
          </p:nvSpPr>
          <p:spPr bwMode="auto">
            <a:xfrm>
              <a:off x="800" y="1120"/>
              <a:ext cx="4851" cy="181"/>
            </a:xfrm>
            <a:custGeom>
              <a:avLst/>
              <a:gdLst>
                <a:gd name="T0" fmla="*/ 0 w 590"/>
                <a:gd name="T1" fmla="*/ 0 h 22"/>
                <a:gd name="T2" fmla="*/ 590 w 590"/>
                <a:gd name="T3" fmla="*/ 0 h 22"/>
                <a:gd name="T4" fmla="*/ 0 w 590"/>
                <a:gd name="T5" fmla="*/ 4 h 22"/>
                <a:gd name="T6" fmla="*/ 590 w 590"/>
                <a:gd name="T7" fmla="*/ 4 h 22"/>
                <a:gd name="T8" fmla="*/ 0 w 590"/>
                <a:gd name="T9" fmla="*/ 22 h 22"/>
                <a:gd name="T10" fmla="*/ 0 w 590"/>
                <a:gd name="T11" fmla="*/ 4 h 22"/>
                <a:gd name="T12" fmla="*/ 4 w 590"/>
                <a:gd name="T13" fmla="*/ 22 h 22"/>
                <a:gd name="T14" fmla="*/ 4 w 59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0" h="22">
                  <a:moveTo>
                    <a:pt x="0" y="0"/>
                  </a:moveTo>
                  <a:lnTo>
                    <a:pt x="590" y="0"/>
                  </a:lnTo>
                  <a:moveTo>
                    <a:pt x="0" y="4"/>
                  </a:moveTo>
                  <a:lnTo>
                    <a:pt x="590" y="4"/>
                  </a:lnTo>
                  <a:moveTo>
                    <a:pt x="0" y="22"/>
                  </a:moveTo>
                  <a:lnTo>
                    <a:pt x="0" y="4"/>
                  </a:lnTo>
                  <a:moveTo>
                    <a:pt x="4" y="22"/>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7"/>
            <p:cNvSpPr>
              <a:spLocks noChangeArrowheads="1"/>
            </p:cNvSpPr>
            <p:nvPr/>
          </p:nvSpPr>
          <p:spPr bwMode="auto">
            <a:xfrm>
              <a:off x="907" y="1145"/>
              <a:ext cx="49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Semantics</a:t>
              </a:r>
              <a:endParaRPr lang="en-US">
                <a:latin typeface="Arial" pitchFamily="34" charset="0"/>
              </a:endParaRPr>
            </a:p>
          </p:txBody>
        </p:sp>
        <p:sp>
          <p:nvSpPr>
            <p:cNvPr id="13" name="Line 8"/>
            <p:cNvSpPr>
              <a:spLocks noChangeShapeType="1"/>
            </p:cNvSpPr>
            <p:nvPr/>
          </p:nvSpPr>
          <p:spPr bwMode="auto">
            <a:xfrm flipV="1">
              <a:off x="2412" y="1153"/>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9"/>
            <p:cNvSpPr>
              <a:spLocks noChangeArrowheads="1"/>
            </p:cNvSpPr>
            <p:nvPr/>
          </p:nvSpPr>
          <p:spPr bwMode="auto">
            <a:xfrm>
              <a:off x="2486" y="1145"/>
              <a:ext cx="42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Example</a:t>
              </a:r>
              <a:endParaRPr lang="en-US">
                <a:latin typeface="Arial" pitchFamily="34" charset="0"/>
              </a:endParaRPr>
            </a:p>
          </p:txBody>
        </p:sp>
        <p:sp>
          <p:nvSpPr>
            <p:cNvPr id="15" name="Line 10"/>
            <p:cNvSpPr>
              <a:spLocks noChangeShapeType="1"/>
            </p:cNvSpPr>
            <p:nvPr/>
          </p:nvSpPr>
          <p:spPr bwMode="auto">
            <a:xfrm flipV="1">
              <a:off x="3719" y="1153"/>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1"/>
            <p:cNvSpPr>
              <a:spLocks noChangeArrowheads="1"/>
            </p:cNvSpPr>
            <p:nvPr/>
          </p:nvSpPr>
          <p:spPr bwMode="auto">
            <a:xfrm>
              <a:off x="3793" y="1145"/>
              <a:ext cx="58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Explanation</a:t>
              </a:r>
              <a:endParaRPr lang="en-US">
                <a:latin typeface="Arial" pitchFamily="34" charset="0"/>
              </a:endParaRPr>
            </a:p>
          </p:txBody>
        </p:sp>
        <p:sp>
          <p:nvSpPr>
            <p:cNvPr id="17" name="Freeform 12"/>
            <p:cNvSpPr>
              <a:spLocks noEditPoints="1"/>
            </p:cNvSpPr>
            <p:nvPr/>
          </p:nvSpPr>
          <p:spPr bwMode="auto">
            <a:xfrm>
              <a:off x="800" y="1153"/>
              <a:ext cx="4851" cy="329"/>
            </a:xfrm>
            <a:custGeom>
              <a:avLst/>
              <a:gdLst>
                <a:gd name="T0" fmla="*/ 586 w 590"/>
                <a:gd name="T1" fmla="*/ 18 h 40"/>
                <a:gd name="T2" fmla="*/ 586 w 590"/>
                <a:gd name="T3" fmla="*/ 0 h 40"/>
                <a:gd name="T4" fmla="*/ 590 w 590"/>
                <a:gd name="T5" fmla="*/ 18 h 40"/>
                <a:gd name="T6" fmla="*/ 590 w 590"/>
                <a:gd name="T7" fmla="*/ 0 h 40"/>
                <a:gd name="T8" fmla="*/ 0 w 590"/>
                <a:gd name="T9" fmla="*/ 18 h 40"/>
                <a:gd name="T10" fmla="*/ 590 w 590"/>
                <a:gd name="T11" fmla="*/ 18 h 40"/>
                <a:gd name="T12" fmla="*/ 0 w 590"/>
                <a:gd name="T13" fmla="*/ 22 h 40"/>
                <a:gd name="T14" fmla="*/ 590 w 590"/>
                <a:gd name="T15" fmla="*/ 22 h 40"/>
                <a:gd name="T16" fmla="*/ 0 w 590"/>
                <a:gd name="T17" fmla="*/ 40 h 40"/>
                <a:gd name="T18" fmla="*/ 0 w 590"/>
                <a:gd name="T19" fmla="*/ 22 h 40"/>
                <a:gd name="T20" fmla="*/ 4 w 590"/>
                <a:gd name="T21" fmla="*/ 40 h 40"/>
                <a:gd name="T22" fmla="*/ 4 w 590"/>
                <a:gd name="T23"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0" h="40">
                  <a:moveTo>
                    <a:pt x="586" y="18"/>
                  </a:moveTo>
                  <a:lnTo>
                    <a:pt x="586" y="0"/>
                  </a:lnTo>
                  <a:moveTo>
                    <a:pt x="590" y="18"/>
                  </a:moveTo>
                  <a:lnTo>
                    <a:pt x="590" y="0"/>
                  </a:lnTo>
                  <a:moveTo>
                    <a:pt x="0" y="18"/>
                  </a:moveTo>
                  <a:lnTo>
                    <a:pt x="590" y="18"/>
                  </a:lnTo>
                  <a:moveTo>
                    <a:pt x="0" y="22"/>
                  </a:moveTo>
                  <a:lnTo>
                    <a:pt x="590" y="22"/>
                  </a:lnTo>
                  <a:moveTo>
                    <a:pt x="0" y="40"/>
                  </a:moveTo>
                  <a:lnTo>
                    <a:pt x="0" y="22"/>
                  </a:lnTo>
                  <a:moveTo>
                    <a:pt x="4" y="40"/>
                  </a:moveTo>
                  <a:lnTo>
                    <a:pt x="4"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3"/>
            <p:cNvSpPr>
              <a:spLocks noChangeArrowheads="1"/>
            </p:cNvSpPr>
            <p:nvPr/>
          </p:nvSpPr>
          <p:spPr bwMode="auto">
            <a:xfrm>
              <a:off x="907" y="1326"/>
              <a:ext cx="135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imm</a:t>
              </a:r>
              <a:endParaRPr lang="en-US" sz="1600" i="1" dirty="0">
                <a:latin typeface="Times New Roman" pitchFamily="18" charset="0"/>
                <a:cs typeface="Times New Roman" pitchFamily="18" charset="0"/>
              </a:endParaRPr>
            </a:p>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19" name="Line 14"/>
            <p:cNvSpPr>
              <a:spLocks noChangeShapeType="1"/>
            </p:cNvSpPr>
            <p:nvPr/>
          </p:nvSpPr>
          <p:spPr bwMode="auto">
            <a:xfrm flipV="1">
              <a:off x="2412" y="1334"/>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5"/>
            <p:cNvSpPr>
              <a:spLocks noChangeArrowheads="1"/>
            </p:cNvSpPr>
            <p:nvPr/>
          </p:nvSpPr>
          <p:spPr bwMode="auto">
            <a:xfrm>
              <a:off x="2486" y="1325"/>
              <a:ext cx="1113"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a:t>
              </a:r>
            </a:p>
            <a:p>
              <a:r>
                <a:rPr lang="fr-FR" sz="1600" dirty="0" err="1">
                  <a:latin typeface="Times New Roman" pitchFamily="18" charset="0"/>
                  <a:cs typeface="Times New Roman" pitchFamily="18" charset="0"/>
                </a:rPr>
                <a:t>imul</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ecx</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eax</a:t>
              </a:r>
              <a:r>
                <a:rPr lang="fr-FR" sz="1600" dirty="0">
                  <a:latin typeface="Times New Roman" pitchFamily="18" charset="0"/>
                  <a:cs typeface="Times New Roman" pitchFamily="18" charset="0"/>
                </a:rPr>
                <a:t> + 4], 5</a:t>
              </a:r>
            </a:p>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p:txBody>
        </p:sp>
        <p:sp>
          <p:nvSpPr>
            <p:cNvPr id="21" name="Line 16"/>
            <p:cNvSpPr>
              <a:spLocks noChangeShapeType="1"/>
            </p:cNvSpPr>
            <p:nvPr/>
          </p:nvSpPr>
          <p:spPr bwMode="auto">
            <a:xfrm flipV="1">
              <a:off x="3719" y="1334"/>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7"/>
            <p:cNvSpPr>
              <a:spLocks noChangeArrowheads="1"/>
            </p:cNvSpPr>
            <p:nvPr/>
          </p:nvSpPr>
          <p:spPr bwMode="auto">
            <a:xfrm>
              <a:off x="3793" y="1325"/>
              <a:ext cx="175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edx:eax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ecx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a:t>
              </a:r>
            </a:p>
            <a:p>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 * 5</a:t>
              </a:r>
            </a:p>
            <a:p>
              <a:r>
                <a:rPr lang="en-US" sz="1600" dirty="0">
                  <a:latin typeface="Times New Roman" pitchFamily="18" charset="0"/>
                  <a:cs typeface="Times New Roman" pitchFamily="18" charset="0"/>
                </a:rPr>
                <a:t>Divide (</a:t>
              </a:r>
              <a:r>
                <a:rPr lang="en-US" sz="1600" dirty="0" err="1">
                  <a:latin typeface="Times New Roman" pitchFamily="18" charset="0"/>
                  <a:cs typeface="Times New Roman" pitchFamily="18" charset="0"/>
                </a:rPr>
                <a:t>edx:eax</a:t>
              </a:r>
              <a:r>
                <a:rPr lang="en-US" sz="1600" dirty="0">
                  <a:latin typeface="Times New Roman" pitchFamily="18" charset="0"/>
                  <a:cs typeface="Times New Roman" pitchFamily="18" charset="0"/>
                </a:rPr>
                <a:t>) by the contents</a:t>
              </a:r>
            </a:p>
            <a:p>
              <a:r>
                <a:rPr lang="en-US" sz="1600" dirty="0">
                  <a:latin typeface="Times New Roman" pitchFamily="18" charset="0"/>
                  <a:cs typeface="Times New Roman" pitchFamily="18" charset="0"/>
                </a:rPr>
                <a:t>of </a:t>
              </a:r>
              <a:r>
                <a:rPr lang="en-US" sz="1600" dirty="0" err="1">
                  <a:latin typeface="Times New Roman" pitchFamily="18" charset="0"/>
                  <a:cs typeface="Times New Roman" pitchFamily="18" charset="0"/>
                </a:rPr>
                <a:t>ebx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contains the quotient,</a:t>
              </a:r>
            </a:p>
            <a:p>
              <a:r>
                <a:rPr lang="en-US" sz="1600" dirty="0">
                  <a:latin typeface="Times New Roman" pitchFamily="18" charset="0"/>
                  <a:cs typeface="Times New Roman" pitchFamily="18" charset="0"/>
                </a:rPr>
                <a:t>and </a:t>
              </a:r>
              <a:r>
                <a:rPr lang="en-US" sz="1600" dirty="0" err="1">
                  <a:latin typeface="Times New Roman" pitchFamily="18" charset="0"/>
                  <a:cs typeface="Times New Roman" pitchFamily="18" charset="0"/>
                </a:rPr>
                <a:t>edx</a:t>
              </a:r>
              <a:r>
                <a:rPr lang="en-US" sz="1600" dirty="0">
                  <a:latin typeface="Times New Roman" pitchFamily="18" charset="0"/>
                  <a:cs typeface="Times New Roman" pitchFamily="18" charset="0"/>
                </a:rPr>
                <a:t> contains the remainder.</a:t>
              </a:r>
            </a:p>
          </p:txBody>
        </p:sp>
        <p:sp>
          <p:nvSpPr>
            <p:cNvPr id="23" name="Freeform 18"/>
            <p:cNvSpPr>
              <a:spLocks noEditPoints="1"/>
            </p:cNvSpPr>
            <p:nvPr/>
          </p:nvSpPr>
          <p:spPr bwMode="auto">
            <a:xfrm>
              <a:off x="800" y="1334"/>
              <a:ext cx="4851" cy="304"/>
            </a:xfrm>
            <a:custGeom>
              <a:avLst/>
              <a:gdLst>
                <a:gd name="T0" fmla="*/ 586 w 590"/>
                <a:gd name="T1" fmla="*/ 18 h 37"/>
                <a:gd name="T2" fmla="*/ 586 w 590"/>
                <a:gd name="T3" fmla="*/ 0 h 37"/>
                <a:gd name="T4" fmla="*/ 590 w 590"/>
                <a:gd name="T5" fmla="*/ 18 h 37"/>
                <a:gd name="T6" fmla="*/ 590 w 590"/>
                <a:gd name="T7" fmla="*/ 0 h 37"/>
                <a:gd name="T8" fmla="*/ 0 w 590"/>
                <a:gd name="T9" fmla="*/ 18 h 37"/>
                <a:gd name="T10" fmla="*/ 590 w 590"/>
                <a:gd name="T11" fmla="*/ 18 h 37"/>
                <a:gd name="T12" fmla="*/ 0 w 590"/>
                <a:gd name="T13" fmla="*/ 37 h 37"/>
                <a:gd name="T14" fmla="*/ 0 w 590"/>
                <a:gd name="T15" fmla="*/ 19 h 37"/>
                <a:gd name="T16" fmla="*/ 4 w 590"/>
                <a:gd name="T17" fmla="*/ 37 h 37"/>
                <a:gd name="T18" fmla="*/ 4 w 59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37">
                  <a:moveTo>
                    <a:pt x="586" y="18"/>
                  </a:moveTo>
                  <a:lnTo>
                    <a:pt x="586" y="0"/>
                  </a:lnTo>
                  <a:moveTo>
                    <a:pt x="590" y="18"/>
                  </a:moveTo>
                  <a:lnTo>
                    <a:pt x="590" y="0"/>
                  </a:lnTo>
                  <a:moveTo>
                    <a:pt x="0" y="18"/>
                  </a:moveTo>
                  <a:lnTo>
                    <a:pt x="590" y="18"/>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0"/>
            <p:cNvSpPr>
              <a:spLocks noChangeShapeType="1"/>
            </p:cNvSpPr>
            <p:nvPr/>
          </p:nvSpPr>
          <p:spPr bwMode="auto">
            <a:xfrm flipV="1">
              <a:off x="2412" y="1490"/>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2"/>
            <p:cNvSpPr>
              <a:spLocks noChangeShapeType="1"/>
            </p:cNvSpPr>
            <p:nvPr/>
          </p:nvSpPr>
          <p:spPr bwMode="auto">
            <a:xfrm flipV="1">
              <a:off x="3719" y="1490"/>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5"/>
            <p:cNvSpPr>
              <a:spLocks noEditPoints="1"/>
            </p:cNvSpPr>
            <p:nvPr/>
          </p:nvSpPr>
          <p:spPr bwMode="auto">
            <a:xfrm>
              <a:off x="800" y="1490"/>
              <a:ext cx="4851" cy="296"/>
            </a:xfrm>
            <a:custGeom>
              <a:avLst/>
              <a:gdLst>
                <a:gd name="T0" fmla="*/ 586 w 590"/>
                <a:gd name="T1" fmla="*/ 18 h 36"/>
                <a:gd name="T2" fmla="*/ 586 w 590"/>
                <a:gd name="T3" fmla="*/ 0 h 36"/>
                <a:gd name="T4" fmla="*/ 590 w 590"/>
                <a:gd name="T5" fmla="*/ 18 h 36"/>
                <a:gd name="T6" fmla="*/ 590 w 590"/>
                <a:gd name="T7" fmla="*/ 0 h 36"/>
                <a:gd name="T8" fmla="*/ 0 w 590"/>
                <a:gd name="T9" fmla="*/ 18 h 36"/>
                <a:gd name="T10" fmla="*/ 590 w 590"/>
                <a:gd name="T11" fmla="*/ 18 h 36"/>
                <a:gd name="T12" fmla="*/ 0 w 590"/>
                <a:gd name="T13" fmla="*/ 36 h 36"/>
                <a:gd name="T14" fmla="*/ 0 w 590"/>
                <a:gd name="T15" fmla="*/ 18 h 36"/>
                <a:gd name="T16" fmla="*/ 4 w 590"/>
                <a:gd name="T17" fmla="*/ 36 h 36"/>
                <a:gd name="T18" fmla="*/ 4 w 59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36">
                  <a:moveTo>
                    <a:pt x="586" y="18"/>
                  </a:moveTo>
                  <a:lnTo>
                    <a:pt x="586" y="0"/>
                  </a:lnTo>
                  <a:moveTo>
                    <a:pt x="590" y="18"/>
                  </a:moveTo>
                  <a:lnTo>
                    <a:pt x="590" y="0"/>
                  </a:lnTo>
                  <a:moveTo>
                    <a:pt x="0" y="18"/>
                  </a:moveTo>
                  <a:lnTo>
                    <a:pt x="590" y="18"/>
                  </a:lnTo>
                  <a:moveTo>
                    <a:pt x="0" y="36"/>
                  </a:moveTo>
                  <a:lnTo>
                    <a:pt x="0" y="18"/>
                  </a:lnTo>
                  <a:moveTo>
                    <a:pt x="4" y="36"/>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2" name="Line 27"/>
            <p:cNvSpPr>
              <a:spLocks noChangeShapeType="1"/>
            </p:cNvSpPr>
            <p:nvPr/>
          </p:nvSpPr>
          <p:spPr bwMode="auto">
            <a:xfrm flipV="1">
              <a:off x="2412" y="1638"/>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5" name="Line 29"/>
            <p:cNvSpPr>
              <a:spLocks noChangeShapeType="1"/>
            </p:cNvSpPr>
            <p:nvPr/>
          </p:nvSpPr>
          <p:spPr bwMode="auto">
            <a:xfrm flipV="1">
              <a:off x="3719" y="1638"/>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7" name="Freeform 31"/>
            <p:cNvSpPr>
              <a:spLocks noEditPoints="1"/>
            </p:cNvSpPr>
            <p:nvPr/>
          </p:nvSpPr>
          <p:spPr bwMode="auto">
            <a:xfrm>
              <a:off x="800" y="1638"/>
              <a:ext cx="4851" cy="601"/>
            </a:xfrm>
            <a:custGeom>
              <a:avLst/>
              <a:gdLst>
                <a:gd name="T0" fmla="*/ 586 w 590"/>
                <a:gd name="T1" fmla="*/ 18 h 73"/>
                <a:gd name="T2" fmla="*/ 586 w 590"/>
                <a:gd name="T3" fmla="*/ 0 h 73"/>
                <a:gd name="T4" fmla="*/ 590 w 590"/>
                <a:gd name="T5" fmla="*/ 18 h 73"/>
                <a:gd name="T6" fmla="*/ 590 w 590"/>
                <a:gd name="T7" fmla="*/ 0 h 73"/>
                <a:gd name="T8" fmla="*/ 0 w 590"/>
                <a:gd name="T9" fmla="*/ 19 h 73"/>
                <a:gd name="T10" fmla="*/ 590 w 590"/>
                <a:gd name="T11" fmla="*/ 19 h 73"/>
                <a:gd name="T12" fmla="*/ 0 w 590"/>
                <a:gd name="T13" fmla="*/ 73 h 73"/>
                <a:gd name="T14" fmla="*/ 0 w 590"/>
                <a:gd name="T15" fmla="*/ 19 h 73"/>
                <a:gd name="T16" fmla="*/ 4 w 590"/>
                <a:gd name="T17" fmla="*/ 73 h 73"/>
                <a:gd name="T18" fmla="*/ 4 w 590"/>
                <a:gd name="T19" fmla="*/ 1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73">
                  <a:moveTo>
                    <a:pt x="586" y="18"/>
                  </a:moveTo>
                  <a:lnTo>
                    <a:pt x="586" y="0"/>
                  </a:lnTo>
                  <a:moveTo>
                    <a:pt x="590" y="18"/>
                  </a:moveTo>
                  <a:lnTo>
                    <a:pt x="590" y="0"/>
                  </a:lnTo>
                  <a:moveTo>
                    <a:pt x="0" y="19"/>
                  </a:moveTo>
                  <a:lnTo>
                    <a:pt x="590" y="19"/>
                  </a:lnTo>
                  <a:moveTo>
                    <a:pt x="0" y="73"/>
                  </a:moveTo>
                  <a:lnTo>
                    <a:pt x="0" y="19"/>
                  </a:lnTo>
                  <a:moveTo>
                    <a:pt x="4" y="73"/>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19" name="Line 33"/>
            <p:cNvSpPr>
              <a:spLocks noChangeShapeType="1"/>
            </p:cNvSpPr>
            <p:nvPr/>
          </p:nvSpPr>
          <p:spPr bwMode="auto">
            <a:xfrm flipV="1">
              <a:off x="2412" y="1795"/>
              <a:ext cx="0" cy="4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1" name="Line 35"/>
            <p:cNvSpPr>
              <a:spLocks noChangeShapeType="1"/>
            </p:cNvSpPr>
            <p:nvPr/>
          </p:nvSpPr>
          <p:spPr bwMode="auto">
            <a:xfrm flipV="1">
              <a:off x="3719" y="1795"/>
              <a:ext cx="0" cy="4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323" name="Freeform 37"/>
            <p:cNvSpPr>
              <a:spLocks noEditPoints="1"/>
            </p:cNvSpPr>
            <p:nvPr/>
          </p:nvSpPr>
          <p:spPr bwMode="auto">
            <a:xfrm>
              <a:off x="800" y="1795"/>
              <a:ext cx="4851" cy="476"/>
            </a:xfrm>
            <a:custGeom>
              <a:avLst/>
              <a:gdLst>
                <a:gd name="T0" fmla="*/ 586 w 590"/>
                <a:gd name="T1" fmla="*/ 54 h 58"/>
                <a:gd name="T2" fmla="*/ 586 w 590"/>
                <a:gd name="T3" fmla="*/ 0 h 58"/>
                <a:gd name="T4" fmla="*/ 590 w 590"/>
                <a:gd name="T5" fmla="*/ 54 h 58"/>
                <a:gd name="T6" fmla="*/ 590 w 590"/>
                <a:gd name="T7" fmla="*/ 0 h 58"/>
                <a:gd name="T8" fmla="*/ 0 w 590"/>
                <a:gd name="T9" fmla="*/ 54 h 58"/>
                <a:gd name="T10" fmla="*/ 590 w 590"/>
                <a:gd name="T11" fmla="*/ 54 h 58"/>
                <a:gd name="T12" fmla="*/ 0 w 590"/>
                <a:gd name="T13" fmla="*/ 58 h 58"/>
                <a:gd name="T14" fmla="*/ 590 w 590"/>
                <a:gd name="T15" fmla="*/ 58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0" h="58">
                  <a:moveTo>
                    <a:pt x="586" y="54"/>
                  </a:moveTo>
                  <a:lnTo>
                    <a:pt x="586" y="0"/>
                  </a:lnTo>
                  <a:moveTo>
                    <a:pt x="590" y="54"/>
                  </a:moveTo>
                  <a:lnTo>
                    <a:pt x="590" y="0"/>
                  </a:lnTo>
                  <a:moveTo>
                    <a:pt x="0" y="54"/>
                  </a:moveTo>
                  <a:lnTo>
                    <a:pt x="590" y="54"/>
                  </a:lnTo>
                  <a:moveTo>
                    <a:pt x="0" y="58"/>
                  </a:moveTo>
                  <a:lnTo>
                    <a:pt x="590" y="5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304390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imul</a:t>
            </a:r>
            <a:r>
              <a:rPr lang="fr-FR" dirty="0">
                <a:solidFill>
                  <a:schemeClr val="tx1"/>
                </a:solidFill>
              </a:rPr>
              <a:t> Instruction - III</a:t>
            </a:r>
          </a:p>
        </p:txBody>
      </p:sp>
      <p:sp>
        <p:nvSpPr>
          <p:cNvPr id="3" name="Text Placeholder 2"/>
          <p:cNvSpPr txBox="1">
            <a:spLocks noGrp="1"/>
          </p:cNvSpPr>
          <p:nvPr>
            <p:ph type="body" idx="4294967295"/>
          </p:nvPr>
        </p:nvSpPr>
        <p:spPr>
          <a:xfrm>
            <a:off x="2590800" y="3810001"/>
            <a:ext cx="7797800" cy="217011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3 operand form</a:t>
            </a:r>
          </a:p>
          <a:p>
            <a:pPr lvl="1">
              <a:buSzPct val="100000"/>
              <a:buFont typeface="Symbol" panose="05050102010706020507" pitchFamily="18" charset="2"/>
              <a:buChar char="*"/>
            </a:pPr>
            <a:r>
              <a:rPr lang="en-US" dirty="0">
                <a:latin typeface="Calibri" panose="020F0502020204030204" pitchFamily="34" charset="0"/>
              </a:rPr>
              <a:t>First operand (</a:t>
            </a:r>
            <a:r>
              <a:rPr lang="en-US" dirty="0">
                <a:solidFill>
                  <a:srgbClr val="00AE00"/>
                </a:solidFill>
                <a:latin typeface="Calibri" panose="020F0502020204030204" pitchFamily="34" charset="0"/>
              </a:rPr>
              <a:t>destination</a:t>
            </a:r>
            <a:r>
              <a:rPr lang="en-US" dirty="0">
                <a:latin typeface="Calibri" panose="020F0502020204030204" pitchFamily="34" charset="0"/>
              </a:rPr>
              <a:t>) → </a:t>
            </a:r>
            <a:r>
              <a:rPr lang="en-US" dirty="0">
                <a:solidFill>
                  <a:srgbClr val="FF0000"/>
                </a:solidFill>
                <a:latin typeface="Calibri" panose="020F0502020204030204" pitchFamily="34" charset="0"/>
              </a:rPr>
              <a:t>register</a:t>
            </a:r>
          </a:p>
          <a:p>
            <a:pPr lvl="1">
              <a:buSzPct val="100000"/>
              <a:buFont typeface="Symbol" panose="05050102010706020507" pitchFamily="18" charset="2"/>
              <a:buChar char="*"/>
            </a:pPr>
            <a:r>
              <a:rPr lang="en-US" dirty="0">
                <a:latin typeface="Calibri" panose="020F0502020204030204" pitchFamily="34" charset="0"/>
              </a:rPr>
              <a:t>First source operand (</a:t>
            </a:r>
            <a:r>
              <a:rPr lang="en-US" dirty="0">
                <a:solidFill>
                  <a:srgbClr val="FF0000"/>
                </a:solidFill>
                <a:latin typeface="Calibri" panose="020F0502020204030204" pitchFamily="34" charset="0"/>
              </a:rPr>
              <a:t>register</a:t>
            </a:r>
            <a:r>
              <a:rPr lang="en-US" dirty="0">
                <a:latin typeface="Calibri" panose="020F0502020204030204" pitchFamily="34" charset="0"/>
              </a:rPr>
              <a:t> or </a:t>
            </a:r>
            <a:r>
              <a:rPr lang="en-US" dirty="0">
                <a:solidFill>
                  <a:srgbClr val="004A4A"/>
                </a:solidFill>
                <a:latin typeface="Calibri" panose="020F0502020204030204" pitchFamily="34" charset="0"/>
              </a:rPr>
              <a:t>memory</a:t>
            </a:r>
            <a:r>
              <a:rPr lang="en-US" dirty="0">
                <a:latin typeface="Calibri" panose="020F0502020204030204" pitchFamily="34" charset="0"/>
              </a:rPr>
              <a:t>)</a:t>
            </a:r>
          </a:p>
          <a:p>
            <a:pPr lvl="1">
              <a:buSzPct val="100000"/>
              <a:buFont typeface="Symbol" panose="05050102010706020507" pitchFamily="18" charset="2"/>
              <a:buChar char="*"/>
            </a:pPr>
            <a:r>
              <a:rPr lang="en-US" dirty="0">
                <a:latin typeface="Calibri" panose="020F0502020204030204" pitchFamily="34" charset="0"/>
              </a:rPr>
              <a:t>Second source operand (</a:t>
            </a:r>
            <a:r>
              <a:rPr lang="en-US" dirty="0">
                <a:solidFill>
                  <a:srgbClr val="280099"/>
                </a:solidFill>
                <a:latin typeface="Calibri" panose="020F0502020204030204" pitchFamily="34" charset="0"/>
              </a:rPr>
              <a:t>immediate</a:t>
            </a:r>
            <a:r>
              <a:rPr lang="en-US" dirty="0">
                <a:latin typeface="Calibri" panose="020F0502020204030204" pitchFamily="34" charset="0"/>
              </a:rPr>
              <a:t>)</a:t>
            </a:r>
          </a:p>
        </p:txBody>
      </p:sp>
      <p:grpSp>
        <p:nvGrpSpPr>
          <p:cNvPr id="4" name="Group 5"/>
          <p:cNvGrpSpPr>
            <a:grpSpLocks noChangeAspect="1"/>
          </p:cNvGrpSpPr>
          <p:nvPr/>
        </p:nvGrpSpPr>
        <p:grpSpPr bwMode="auto">
          <a:xfrm>
            <a:off x="2514600" y="1600201"/>
            <a:ext cx="7754938" cy="1884363"/>
            <a:chOff x="784" y="1104"/>
            <a:chExt cx="4885" cy="1187"/>
          </a:xfrm>
        </p:grpSpPr>
        <p:sp>
          <p:nvSpPr>
            <p:cNvPr id="5" name="AutoShape 4"/>
            <p:cNvSpPr>
              <a:spLocks noChangeAspect="1" noChangeArrowheads="1" noTextEdit="1"/>
            </p:cNvSpPr>
            <p:nvPr/>
          </p:nvSpPr>
          <p:spPr bwMode="auto">
            <a:xfrm>
              <a:off x="784" y="1104"/>
              <a:ext cx="4885" cy="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noEditPoints="1"/>
            </p:cNvSpPr>
            <p:nvPr/>
          </p:nvSpPr>
          <p:spPr bwMode="auto">
            <a:xfrm>
              <a:off x="800" y="1120"/>
              <a:ext cx="4851" cy="181"/>
            </a:xfrm>
            <a:custGeom>
              <a:avLst/>
              <a:gdLst>
                <a:gd name="T0" fmla="*/ 0 w 590"/>
                <a:gd name="T1" fmla="*/ 0 h 22"/>
                <a:gd name="T2" fmla="*/ 590 w 590"/>
                <a:gd name="T3" fmla="*/ 0 h 22"/>
                <a:gd name="T4" fmla="*/ 0 w 590"/>
                <a:gd name="T5" fmla="*/ 4 h 22"/>
                <a:gd name="T6" fmla="*/ 590 w 590"/>
                <a:gd name="T7" fmla="*/ 4 h 22"/>
                <a:gd name="T8" fmla="*/ 0 w 590"/>
                <a:gd name="T9" fmla="*/ 22 h 22"/>
                <a:gd name="T10" fmla="*/ 0 w 590"/>
                <a:gd name="T11" fmla="*/ 4 h 22"/>
                <a:gd name="T12" fmla="*/ 4 w 590"/>
                <a:gd name="T13" fmla="*/ 22 h 22"/>
                <a:gd name="T14" fmla="*/ 4 w 59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0" h="22">
                  <a:moveTo>
                    <a:pt x="0" y="0"/>
                  </a:moveTo>
                  <a:lnTo>
                    <a:pt x="590" y="0"/>
                  </a:lnTo>
                  <a:moveTo>
                    <a:pt x="0" y="4"/>
                  </a:moveTo>
                  <a:lnTo>
                    <a:pt x="590" y="4"/>
                  </a:lnTo>
                  <a:moveTo>
                    <a:pt x="0" y="22"/>
                  </a:moveTo>
                  <a:lnTo>
                    <a:pt x="0" y="4"/>
                  </a:lnTo>
                  <a:moveTo>
                    <a:pt x="4" y="22"/>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7"/>
            <p:cNvSpPr>
              <a:spLocks noChangeArrowheads="1"/>
            </p:cNvSpPr>
            <p:nvPr/>
          </p:nvSpPr>
          <p:spPr bwMode="auto">
            <a:xfrm>
              <a:off x="907" y="1145"/>
              <a:ext cx="49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Semantics</a:t>
              </a:r>
              <a:endParaRPr lang="en-US">
                <a:latin typeface="Arial" pitchFamily="34" charset="0"/>
              </a:endParaRPr>
            </a:p>
          </p:txBody>
        </p:sp>
        <p:sp>
          <p:nvSpPr>
            <p:cNvPr id="8" name="Line 8"/>
            <p:cNvSpPr>
              <a:spLocks noChangeShapeType="1"/>
            </p:cNvSpPr>
            <p:nvPr/>
          </p:nvSpPr>
          <p:spPr bwMode="auto">
            <a:xfrm flipV="1">
              <a:off x="2412" y="1153"/>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9"/>
            <p:cNvSpPr>
              <a:spLocks noChangeArrowheads="1"/>
            </p:cNvSpPr>
            <p:nvPr/>
          </p:nvSpPr>
          <p:spPr bwMode="auto">
            <a:xfrm>
              <a:off x="2486" y="1145"/>
              <a:ext cx="42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Example</a:t>
              </a:r>
              <a:endParaRPr lang="en-US">
                <a:latin typeface="Arial" pitchFamily="34" charset="0"/>
              </a:endParaRPr>
            </a:p>
          </p:txBody>
        </p:sp>
        <p:sp>
          <p:nvSpPr>
            <p:cNvPr id="10" name="Line 10"/>
            <p:cNvSpPr>
              <a:spLocks noChangeShapeType="1"/>
            </p:cNvSpPr>
            <p:nvPr/>
          </p:nvSpPr>
          <p:spPr bwMode="auto">
            <a:xfrm flipV="1">
              <a:off x="3719" y="1153"/>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1"/>
            <p:cNvSpPr>
              <a:spLocks noChangeArrowheads="1"/>
            </p:cNvSpPr>
            <p:nvPr/>
          </p:nvSpPr>
          <p:spPr bwMode="auto">
            <a:xfrm>
              <a:off x="3793" y="1145"/>
              <a:ext cx="58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Explanation</a:t>
              </a:r>
              <a:endParaRPr lang="en-US">
                <a:latin typeface="Arial" pitchFamily="34" charset="0"/>
              </a:endParaRPr>
            </a:p>
          </p:txBody>
        </p:sp>
        <p:sp>
          <p:nvSpPr>
            <p:cNvPr id="12" name="Freeform 12"/>
            <p:cNvSpPr>
              <a:spLocks noEditPoints="1"/>
            </p:cNvSpPr>
            <p:nvPr/>
          </p:nvSpPr>
          <p:spPr bwMode="auto">
            <a:xfrm>
              <a:off x="800" y="1153"/>
              <a:ext cx="4851" cy="329"/>
            </a:xfrm>
            <a:custGeom>
              <a:avLst/>
              <a:gdLst>
                <a:gd name="T0" fmla="*/ 586 w 590"/>
                <a:gd name="T1" fmla="*/ 18 h 40"/>
                <a:gd name="T2" fmla="*/ 586 w 590"/>
                <a:gd name="T3" fmla="*/ 0 h 40"/>
                <a:gd name="T4" fmla="*/ 590 w 590"/>
                <a:gd name="T5" fmla="*/ 18 h 40"/>
                <a:gd name="T6" fmla="*/ 590 w 590"/>
                <a:gd name="T7" fmla="*/ 0 h 40"/>
                <a:gd name="T8" fmla="*/ 0 w 590"/>
                <a:gd name="T9" fmla="*/ 18 h 40"/>
                <a:gd name="T10" fmla="*/ 590 w 590"/>
                <a:gd name="T11" fmla="*/ 18 h 40"/>
                <a:gd name="T12" fmla="*/ 0 w 590"/>
                <a:gd name="T13" fmla="*/ 22 h 40"/>
                <a:gd name="T14" fmla="*/ 590 w 590"/>
                <a:gd name="T15" fmla="*/ 22 h 40"/>
                <a:gd name="T16" fmla="*/ 0 w 590"/>
                <a:gd name="T17" fmla="*/ 40 h 40"/>
                <a:gd name="T18" fmla="*/ 0 w 590"/>
                <a:gd name="T19" fmla="*/ 22 h 40"/>
                <a:gd name="T20" fmla="*/ 4 w 590"/>
                <a:gd name="T21" fmla="*/ 40 h 40"/>
                <a:gd name="T22" fmla="*/ 4 w 590"/>
                <a:gd name="T23"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0" h="40">
                  <a:moveTo>
                    <a:pt x="586" y="18"/>
                  </a:moveTo>
                  <a:lnTo>
                    <a:pt x="586" y="0"/>
                  </a:lnTo>
                  <a:moveTo>
                    <a:pt x="590" y="18"/>
                  </a:moveTo>
                  <a:lnTo>
                    <a:pt x="590" y="0"/>
                  </a:lnTo>
                  <a:moveTo>
                    <a:pt x="0" y="18"/>
                  </a:moveTo>
                  <a:lnTo>
                    <a:pt x="590" y="18"/>
                  </a:lnTo>
                  <a:moveTo>
                    <a:pt x="0" y="22"/>
                  </a:moveTo>
                  <a:lnTo>
                    <a:pt x="590" y="22"/>
                  </a:lnTo>
                  <a:moveTo>
                    <a:pt x="0" y="40"/>
                  </a:moveTo>
                  <a:lnTo>
                    <a:pt x="0" y="22"/>
                  </a:lnTo>
                  <a:moveTo>
                    <a:pt x="4" y="40"/>
                  </a:moveTo>
                  <a:lnTo>
                    <a:pt x="4"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3"/>
            <p:cNvSpPr>
              <a:spLocks noChangeArrowheads="1"/>
            </p:cNvSpPr>
            <p:nvPr/>
          </p:nvSpPr>
          <p:spPr bwMode="auto">
            <a:xfrm>
              <a:off x="907" y="1326"/>
              <a:ext cx="135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imm</a:t>
              </a:r>
              <a:endParaRPr lang="en-US" sz="1600" i="1" dirty="0">
                <a:latin typeface="Times New Roman" pitchFamily="18" charset="0"/>
                <a:cs typeface="Times New Roman" pitchFamily="18" charset="0"/>
              </a:endParaRPr>
            </a:p>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14" name="Line 14"/>
            <p:cNvSpPr>
              <a:spLocks noChangeShapeType="1"/>
            </p:cNvSpPr>
            <p:nvPr/>
          </p:nvSpPr>
          <p:spPr bwMode="auto">
            <a:xfrm flipV="1">
              <a:off x="2412" y="1334"/>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5"/>
            <p:cNvSpPr>
              <a:spLocks noChangeArrowheads="1"/>
            </p:cNvSpPr>
            <p:nvPr/>
          </p:nvSpPr>
          <p:spPr bwMode="auto">
            <a:xfrm>
              <a:off x="2486" y="1325"/>
              <a:ext cx="1113"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imul</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a:t>
              </a:r>
            </a:p>
            <a:p>
              <a:r>
                <a:rPr lang="fr-FR" sz="1600" dirty="0" err="1">
                  <a:latin typeface="Times New Roman" pitchFamily="18" charset="0"/>
                  <a:cs typeface="Times New Roman" pitchFamily="18" charset="0"/>
                </a:rPr>
                <a:t>imul</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ecx</a:t>
              </a:r>
              <a:r>
                <a:rPr lang="fr-FR" sz="1600" dirty="0">
                  <a:latin typeface="Times New Roman" pitchFamily="18" charset="0"/>
                  <a:cs typeface="Times New Roman" pitchFamily="18" charset="0"/>
                </a:rPr>
                <a:t>, [</a:t>
              </a:r>
              <a:r>
                <a:rPr lang="fr-FR" sz="1600" dirty="0" err="1">
                  <a:latin typeface="Times New Roman" pitchFamily="18" charset="0"/>
                  <a:cs typeface="Times New Roman" pitchFamily="18" charset="0"/>
                </a:rPr>
                <a:t>eax</a:t>
              </a:r>
              <a:r>
                <a:rPr lang="fr-FR" sz="1600" dirty="0">
                  <a:latin typeface="Times New Roman" pitchFamily="18" charset="0"/>
                  <a:cs typeface="Times New Roman" pitchFamily="18" charset="0"/>
                </a:rPr>
                <a:t> + 4], 5</a:t>
              </a:r>
            </a:p>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p:txBody>
        </p:sp>
        <p:sp>
          <p:nvSpPr>
            <p:cNvPr id="16" name="Line 16"/>
            <p:cNvSpPr>
              <a:spLocks noChangeShapeType="1"/>
            </p:cNvSpPr>
            <p:nvPr/>
          </p:nvSpPr>
          <p:spPr bwMode="auto">
            <a:xfrm flipV="1">
              <a:off x="3719" y="1334"/>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7"/>
            <p:cNvSpPr>
              <a:spLocks noChangeArrowheads="1"/>
            </p:cNvSpPr>
            <p:nvPr/>
          </p:nvSpPr>
          <p:spPr bwMode="auto">
            <a:xfrm>
              <a:off x="3793" y="1325"/>
              <a:ext cx="1753" cy="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edx:eax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ecx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a:t>
              </a:r>
            </a:p>
            <a:p>
              <a:r>
                <a:rPr lang="en-US" sz="1600" dirty="0" err="1">
                  <a:latin typeface="Times New Roman" pitchFamily="18" charset="0"/>
                  <a:cs typeface="Times New Roman" pitchFamily="18" charset="0"/>
                </a:rPr>
                <a:t>ecx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+ 4] * 5</a:t>
              </a:r>
            </a:p>
            <a:p>
              <a:r>
                <a:rPr lang="en-US" sz="1600" dirty="0">
                  <a:latin typeface="Times New Roman" pitchFamily="18" charset="0"/>
                  <a:cs typeface="Times New Roman" pitchFamily="18" charset="0"/>
                </a:rPr>
                <a:t>Divide (</a:t>
              </a:r>
              <a:r>
                <a:rPr lang="en-US" sz="1600" dirty="0" err="1">
                  <a:latin typeface="Times New Roman" pitchFamily="18" charset="0"/>
                  <a:cs typeface="Times New Roman" pitchFamily="18" charset="0"/>
                </a:rPr>
                <a:t>edx:eax</a:t>
              </a:r>
              <a:r>
                <a:rPr lang="en-US" sz="1600" dirty="0">
                  <a:latin typeface="Times New Roman" pitchFamily="18" charset="0"/>
                  <a:cs typeface="Times New Roman" pitchFamily="18" charset="0"/>
                </a:rPr>
                <a:t>) by the contents</a:t>
              </a:r>
            </a:p>
            <a:p>
              <a:r>
                <a:rPr lang="en-US" sz="1600" dirty="0">
                  <a:latin typeface="Times New Roman" pitchFamily="18" charset="0"/>
                  <a:cs typeface="Times New Roman" pitchFamily="18" charset="0"/>
                </a:rPr>
                <a:t>of </a:t>
              </a:r>
              <a:r>
                <a:rPr lang="en-US" sz="1600" dirty="0" err="1">
                  <a:latin typeface="Times New Roman" pitchFamily="18" charset="0"/>
                  <a:cs typeface="Times New Roman" pitchFamily="18" charset="0"/>
                </a:rPr>
                <a:t>ebx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contains the quotient,</a:t>
              </a:r>
            </a:p>
            <a:p>
              <a:r>
                <a:rPr lang="en-US" sz="1600" dirty="0">
                  <a:latin typeface="Times New Roman" pitchFamily="18" charset="0"/>
                  <a:cs typeface="Times New Roman" pitchFamily="18" charset="0"/>
                </a:rPr>
                <a:t>and </a:t>
              </a:r>
              <a:r>
                <a:rPr lang="en-US" sz="1600" dirty="0" err="1">
                  <a:latin typeface="Times New Roman" pitchFamily="18" charset="0"/>
                  <a:cs typeface="Times New Roman" pitchFamily="18" charset="0"/>
                </a:rPr>
                <a:t>edx</a:t>
              </a:r>
              <a:r>
                <a:rPr lang="en-US" sz="1600" dirty="0">
                  <a:latin typeface="Times New Roman" pitchFamily="18" charset="0"/>
                  <a:cs typeface="Times New Roman" pitchFamily="18" charset="0"/>
                </a:rPr>
                <a:t> contains the remainder.</a:t>
              </a:r>
            </a:p>
          </p:txBody>
        </p:sp>
        <p:sp>
          <p:nvSpPr>
            <p:cNvPr id="18" name="Freeform 18"/>
            <p:cNvSpPr>
              <a:spLocks noEditPoints="1"/>
            </p:cNvSpPr>
            <p:nvPr/>
          </p:nvSpPr>
          <p:spPr bwMode="auto">
            <a:xfrm>
              <a:off x="800" y="1334"/>
              <a:ext cx="4851" cy="304"/>
            </a:xfrm>
            <a:custGeom>
              <a:avLst/>
              <a:gdLst>
                <a:gd name="T0" fmla="*/ 586 w 590"/>
                <a:gd name="T1" fmla="*/ 18 h 37"/>
                <a:gd name="T2" fmla="*/ 586 w 590"/>
                <a:gd name="T3" fmla="*/ 0 h 37"/>
                <a:gd name="T4" fmla="*/ 590 w 590"/>
                <a:gd name="T5" fmla="*/ 18 h 37"/>
                <a:gd name="T6" fmla="*/ 590 w 590"/>
                <a:gd name="T7" fmla="*/ 0 h 37"/>
                <a:gd name="T8" fmla="*/ 0 w 590"/>
                <a:gd name="T9" fmla="*/ 18 h 37"/>
                <a:gd name="T10" fmla="*/ 590 w 590"/>
                <a:gd name="T11" fmla="*/ 18 h 37"/>
                <a:gd name="T12" fmla="*/ 0 w 590"/>
                <a:gd name="T13" fmla="*/ 37 h 37"/>
                <a:gd name="T14" fmla="*/ 0 w 590"/>
                <a:gd name="T15" fmla="*/ 19 h 37"/>
                <a:gd name="T16" fmla="*/ 4 w 590"/>
                <a:gd name="T17" fmla="*/ 37 h 37"/>
                <a:gd name="T18" fmla="*/ 4 w 59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37">
                  <a:moveTo>
                    <a:pt x="586" y="18"/>
                  </a:moveTo>
                  <a:lnTo>
                    <a:pt x="586" y="0"/>
                  </a:lnTo>
                  <a:moveTo>
                    <a:pt x="590" y="18"/>
                  </a:moveTo>
                  <a:lnTo>
                    <a:pt x="590" y="0"/>
                  </a:lnTo>
                  <a:moveTo>
                    <a:pt x="0" y="18"/>
                  </a:moveTo>
                  <a:lnTo>
                    <a:pt x="590" y="18"/>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20"/>
            <p:cNvSpPr>
              <a:spLocks noChangeShapeType="1"/>
            </p:cNvSpPr>
            <p:nvPr/>
          </p:nvSpPr>
          <p:spPr bwMode="auto">
            <a:xfrm flipV="1">
              <a:off x="2412" y="1490"/>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22"/>
            <p:cNvSpPr>
              <a:spLocks noChangeShapeType="1"/>
            </p:cNvSpPr>
            <p:nvPr/>
          </p:nvSpPr>
          <p:spPr bwMode="auto">
            <a:xfrm flipV="1">
              <a:off x="3719" y="1490"/>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25"/>
            <p:cNvSpPr>
              <a:spLocks noEditPoints="1"/>
            </p:cNvSpPr>
            <p:nvPr/>
          </p:nvSpPr>
          <p:spPr bwMode="auto">
            <a:xfrm>
              <a:off x="800" y="1490"/>
              <a:ext cx="4851" cy="296"/>
            </a:xfrm>
            <a:custGeom>
              <a:avLst/>
              <a:gdLst>
                <a:gd name="T0" fmla="*/ 586 w 590"/>
                <a:gd name="T1" fmla="*/ 18 h 36"/>
                <a:gd name="T2" fmla="*/ 586 w 590"/>
                <a:gd name="T3" fmla="*/ 0 h 36"/>
                <a:gd name="T4" fmla="*/ 590 w 590"/>
                <a:gd name="T5" fmla="*/ 18 h 36"/>
                <a:gd name="T6" fmla="*/ 590 w 590"/>
                <a:gd name="T7" fmla="*/ 0 h 36"/>
                <a:gd name="T8" fmla="*/ 0 w 590"/>
                <a:gd name="T9" fmla="*/ 18 h 36"/>
                <a:gd name="T10" fmla="*/ 590 w 590"/>
                <a:gd name="T11" fmla="*/ 18 h 36"/>
                <a:gd name="T12" fmla="*/ 0 w 590"/>
                <a:gd name="T13" fmla="*/ 36 h 36"/>
                <a:gd name="T14" fmla="*/ 0 w 590"/>
                <a:gd name="T15" fmla="*/ 18 h 36"/>
                <a:gd name="T16" fmla="*/ 4 w 590"/>
                <a:gd name="T17" fmla="*/ 36 h 36"/>
                <a:gd name="T18" fmla="*/ 4 w 59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36">
                  <a:moveTo>
                    <a:pt x="586" y="18"/>
                  </a:moveTo>
                  <a:lnTo>
                    <a:pt x="586" y="0"/>
                  </a:lnTo>
                  <a:moveTo>
                    <a:pt x="590" y="18"/>
                  </a:moveTo>
                  <a:lnTo>
                    <a:pt x="590" y="0"/>
                  </a:lnTo>
                  <a:moveTo>
                    <a:pt x="0" y="18"/>
                  </a:moveTo>
                  <a:lnTo>
                    <a:pt x="590" y="18"/>
                  </a:lnTo>
                  <a:moveTo>
                    <a:pt x="0" y="36"/>
                  </a:moveTo>
                  <a:lnTo>
                    <a:pt x="0" y="18"/>
                  </a:lnTo>
                  <a:moveTo>
                    <a:pt x="4" y="36"/>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27"/>
            <p:cNvSpPr>
              <a:spLocks noChangeShapeType="1"/>
            </p:cNvSpPr>
            <p:nvPr/>
          </p:nvSpPr>
          <p:spPr bwMode="auto">
            <a:xfrm flipV="1">
              <a:off x="2412" y="1638"/>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9"/>
            <p:cNvSpPr>
              <a:spLocks noChangeShapeType="1"/>
            </p:cNvSpPr>
            <p:nvPr/>
          </p:nvSpPr>
          <p:spPr bwMode="auto">
            <a:xfrm flipV="1">
              <a:off x="3719" y="1638"/>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31"/>
            <p:cNvSpPr>
              <a:spLocks noEditPoints="1"/>
            </p:cNvSpPr>
            <p:nvPr/>
          </p:nvSpPr>
          <p:spPr bwMode="auto">
            <a:xfrm>
              <a:off x="800" y="1638"/>
              <a:ext cx="4851" cy="601"/>
            </a:xfrm>
            <a:custGeom>
              <a:avLst/>
              <a:gdLst>
                <a:gd name="T0" fmla="*/ 586 w 590"/>
                <a:gd name="T1" fmla="*/ 18 h 73"/>
                <a:gd name="T2" fmla="*/ 586 w 590"/>
                <a:gd name="T3" fmla="*/ 0 h 73"/>
                <a:gd name="T4" fmla="*/ 590 w 590"/>
                <a:gd name="T5" fmla="*/ 18 h 73"/>
                <a:gd name="T6" fmla="*/ 590 w 590"/>
                <a:gd name="T7" fmla="*/ 0 h 73"/>
                <a:gd name="T8" fmla="*/ 0 w 590"/>
                <a:gd name="T9" fmla="*/ 19 h 73"/>
                <a:gd name="T10" fmla="*/ 590 w 590"/>
                <a:gd name="T11" fmla="*/ 19 h 73"/>
                <a:gd name="T12" fmla="*/ 0 w 590"/>
                <a:gd name="T13" fmla="*/ 73 h 73"/>
                <a:gd name="T14" fmla="*/ 0 w 590"/>
                <a:gd name="T15" fmla="*/ 19 h 73"/>
                <a:gd name="T16" fmla="*/ 4 w 590"/>
                <a:gd name="T17" fmla="*/ 73 h 73"/>
                <a:gd name="T18" fmla="*/ 4 w 590"/>
                <a:gd name="T19" fmla="*/ 1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0" h="73">
                  <a:moveTo>
                    <a:pt x="586" y="18"/>
                  </a:moveTo>
                  <a:lnTo>
                    <a:pt x="586" y="0"/>
                  </a:lnTo>
                  <a:moveTo>
                    <a:pt x="590" y="18"/>
                  </a:moveTo>
                  <a:lnTo>
                    <a:pt x="590" y="0"/>
                  </a:lnTo>
                  <a:moveTo>
                    <a:pt x="0" y="19"/>
                  </a:moveTo>
                  <a:lnTo>
                    <a:pt x="590" y="19"/>
                  </a:lnTo>
                  <a:moveTo>
                    <a:pt x="0" y="73"/>
                  </a:moveTo>
                  <a:lnTo>
                    <a:pt x="0" y="19"/>
                  </a:lnTo>
                  <a:moveTo>
                    <a:pt x="4" y="73"/>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33"/>
            <p:cNvSpPr>
              <a:spLocks noChangeShapeType="1"/>
            </p:cNvSpPr>
            <p:nvPr/>
          </p:nvSpPr>
          <p:spPr bwMode="auto">
            <a:xfrm flipV="1">
              <a:off x="2412" y="1795"/>
              <a:ext cx="0" cy="4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35"/>
            <p:cNvSpPr>
              <a:spLocks noChangeShapeType="1"/>
            </p:cNvSpPr>
            <p:nvPr/>
          </p:nvSpPr>
          <p:spPr bwMode="auto">
            <a:xfrm flipV="1">
              <a:off x="3719" y="1795"/>
              <a:ext cx="0" cy="444"/>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37"/>
            <p:cNvSpPr>
              <a:spLocks noEditPoints="1"/>
            </p:cNvSpPr>
            <p:nvPr/>
          </p:nvSpPr>
          <p:spPr bwMode="auto">
            <a:xfrm>
              <a:off x="800" y="1795"/>
              <a:ext cx="4851" cy="476"/>
            </a:xfrm>
            <a:custGeom>
              <a:avLst/>
              <a:gdLst>
                <a:gd name="T0" fmla="*/ 586 w 590"/>
                <a:gd name="T1" fmla="*/ 54 h 58"/>
                <a:gd name="T2" fmla="*/ 586 w 590"/>
                <a:gd name="T3" fmla="*/ 0 h 58"/>
                <a:gd name="T4" fmla="*/ 590 w 590"/>
                <a:gd name="T5" fmla="*/ 54 h 58"/>
                <a:gd name="T6" fmla="*/ 590 w 590"/>
                <a:gd name="T7" fmla="*/ 0 h 58"/>
                <a:gd name="T8" fmla="*/ 0 w 590"/>
                <a:gd name="T9" fmla="*/ 54 h 58"/>
                <a:gd name="T10" fmla="*/ 590 w 590"/>
                <a:gd name="T11" fmla="*/ 54 h 58"/>
                <a:gd name="T12" fmla="*/ 0 w 590"/>
                <a:gd name="T13" fmla="*/ 58 h 58"/>
                <a:gd name="T14" fmla="*/ 590 w 590"/>
                <a:gd name="T15" fmla="*/ 58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0" h="58">
                  <a:moveTo>
                    <a:pt x="586" y="54"/>
                  </a:moveTo>
                  <a:lnTo>
                    <a:pt x="586" y="0"/>
                  </a:lnTo>
                  <a:moveTo>
                    <a:pt x="590" y="54"/>
                  </a:moveTo>
                  <a:lnTo>
                    <a:pt x="590" y="0"/>
                  </a:lnTo>
                  <a:moveTo>
                    <a:pt x="0" y="54"/>
                  </a:moveTo>
                  <a:lnTo>
                    <a:pt x="590" y="54"/>
                  </a:lnTo>
                  <a:moveTo>
                    <a:pt x="0" y="58"/>
                  </a:moveTo>
                  <a:lnTo>
                    <a:pt x="590" y="5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idiv</a:t>
            </a:r>
            <a:r>
              <a:rPr lang="fr-FR" dirty="0">
                <a:solidFill>
                  <a:schemeClr val="tx1"/>
                </a:solidFill>
              </a:rPr>
              <a:t> Instruction</a:t>
            </a:r>
          </a:p>
        </p:txBody>
      </p:sp>
      <p:sp>
        <p:nvSpPr>
          <p:cNvPr id="3" name="Text Placeholder 2"/>
          <p:cNvSpPr txBox="1">
            <a:spLocks noGrp="1"/>
          </p:cNvSpPr>
          <p:nvPr>
            <p:ph type="body" idx="4294967295"/>
          </p:nvPr>
        </p:nvSpPr>
        <p:spPr>
          <a:xfrm>
            <a:off x="2310027" y="2971800"/>
            <a:ext cx="7721600" cy="41910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Takes a single </a:t>
            </a:r>
            <a:r>
              <a:rPr lang="en-US" sz="2800" dirty="0">
                <a:solidFill>
                  <a:srgbClr val="00AE00"/>
                </a:solidFill>
                <a:latin typeface="Calibri" panose="020F0502020204030204" pitchFamily="34" charset="0"/>
              </a:rPr>
              <a:t>operand</a:t>
            </a:r>
            <a:r>
              <a:rPr lang="en-US" sz="2800" dirty="0">
                <a:latin typeface="Calibri" panose="020F0502020204030204" pitchFamily="34" charset="0"/>
              </a:rPr>
              <a:t> (register or memory)</a:t>
            </a:r>
          </a:p>
          <a:p>
            <a:pPr lvl="1">
              <a:buSzPct val="100000"/>
              <a:buFont typeface="Symbol" panose="05050102010706020507" pitchFamily="18" charset="2"/>
              <a:buChar char="*"/>
            </a:pPr>
            <a:r>
              <a:rPr lang="en-US" sz="2200" dirty="0">
                <a:solidFill>
                  <a:srgbClr val="0000FF"/>
                </a:solidFill>
                <a:latin typeface="Calibri" panose="020F0502020204030204" pitchFamily="34" charset="0"/>
              </a:rPr>
              <a:t>Dividend</a:t>
            </a:r>
            <a:r>
              <a:rPr lang="en-US" sz="2200" dirty="0">
                <a:latin typeface="Calibri" panose="020F0502020204030204" pitchFamily="34" charset="0"/>
              </a:rPr>
              <a:t> is contained in </a:t>
            </a:r>
            <a:r>
              <a:rPr lang="en-US" sz="2200" dirty="0" err="1">
                <a:latin typeface="Calibri" panose="020F0502020204030204" pitchFamily="34" charset="0"/>
              </a:rPr>
              <a:t>edx:eax</a:t>
            </a:r>
            <a:endParaRPr lang="en-US" sz="2200" dirty="0">
              <a:latin typeface="Calibri" panose="020F0502020204030204" pitchFamily="34" charset="0"/>
            </a:endParaRPr>
          </a:p>
          <a:p>
            <a:pPr lvl="2">
              <a:buSzPct val="100000"/>
              <a:buFont typeface="Symbol" panose="05050102010706020507" pitchFamily="18" charset="2"/>
              <a:buChar char="*"/>
            </a:pPr>
            <a:r>
              <a:rPr lang="en-US" sz="1800" dirty="0" err="1">
                <a:solidFill>
                  <a:srgbClr val="FF0000"/>
                </a:solidFill>
                <a:latin typeface="Calibri" panose="020F0502020204030204" pitchFamily="34" charset="0"/>
              </a:rPr>
              <a:t>edx</a:t>
            </a:r>
            <a:r>
              <a:rPr lang="en-US" sz="1800" dirty="0">
                <a:latin typeface="Calibri" panose="020F0502020204030204" pitchFamily="34" charset="0"/>
              </a:rPr>
              <a:t> contains the upper 32 bits</a:t>
            </a:r>
          </a:p>
          <a:p>
            <a:pPr lvl="2">
              <a:buSzPct val="100000"/>
              <a:buFont typeface="Symbol" panose="05050102010706020507" pitchFamily="18" charset="2"/>
              <a:buChar char="*"/>
            </a:pPr>
            <a:r>
              <a:rPr lang="en-US" sz="1800" dirty="0" err="1">
                <a:solidFill>
                  <a:srgbClr val="280099"/>
                </a:solidFill>
                <a:latin typeface="Calibri" panose="020F0502020204030204" pitchFamily="34" charset="0"/>
              </a:rPr>
              <a:t>eax</a:t>
            </a:r>
            <a:r>
              <a:rPr lang="en-US" sz="1800" dirty="0">
                <a:latin typeface="Calibri" panose="020F0502020204030204" pitchFamily="34" charset="0"/>
              </a:rPr>
              <a:t> contains the lower 32 bits</a:t>
            </a:r>
          </a:p>
          <a:p>
            <a:pPr lvl="1">
              <a:buSzPct val="100000"/>
              <a:buFont typeface="Symbol" panose="05050102010706020507" pitchFamily="18" charset="2"/>
              <a:buChar char="*"/>
            </a:pPr>
            <a:r>
              <a:rPr lang="en-US" sz="2200" dirty="0">
                <a:latin typeface="Calibri" panose="020F0502020204030204" pitchFamily="34" charset="0"/>
              </a:rPr>
              <a:t>The </a:t>
            </a:r>
            <a:r>
              <a:rPr lang="en-US" sz="2200" dirty="0">
                <a:solidFill>
                  <a:srgbClr val="B80047"/>
                </a:solidFill>
                <a:latin typeface="Calibri" panose="020F0502020204030204" pitchFamily="34" charset="0"/>
              </a:rPr>
              <a:t>input operand</a:t>
            </a:r>
            <a:r>
              <a:rPr lang="en-US" sz="2200" dirty="0">
                <a:latin typeface="Calibri" panose="020F0502020204030204" pitchFamily="34" charset="0"/>
              </a:rPr>
              <a:t> contains the </a:t>
            </a:r>
            <a:r>
              <a:rPr lang="en-US" sz="2200" dirty="0">
                <a:solidFill>
                  <a:srgbClr val="2300DC"/>
                </a:solidFill>
                <a:latin typeface="Calibri" panose="020F0502020204030204" pitchFamily="34" charset="0"/>
              </a:rPr>
              <a:t>divisor</a:t>
            </a:r>
          </a:p>
          <a:p>
            <a:pPr lvl="2">
              <a:buSzPct val="100000"/>
              <a:buFont typeface="Symbol" panose="05050102010706020507" pitchFamily="18" charset="2"/>
              <a:buChar char="*"/>
            </a:pPr>
            <a:r>
              <a:rPr lang="en-US" sz="1800" dirty="0" err="1">
                <a:solidFill>
                  <a:srgbClr val="FF0000"/>
                </a:solidFill>
                <a:latin typeface="Calibri" panose="020F0502020204030204" pitchFamily="34" charset="0"/>
              </a:rPr>
              <a:t>eax</a:t>
            </a:r>
            <a:r>
              <a:rPr lang="en-US" sz="1800" dirty="0">
                <a:latin typeface="Calibri" panose="020F0502020204030204" pitchFamily="34" charset="0"/>
              </a:rPr>
              <a:t> contains the quotient</a:t>
            </a:r>
          </a:p>
          <a:p>
            <a:pPr lvl="2">
              <a:buSzPct val="100000"/>
              <a:buFont typeface="Symbol" panose="05050102010706020507" pitchFamily="18" charset="2"/>
              <a:buChar char="*"/>
            </a:pPr>
            <a:r>
              <a:rPr lang="en-US" sz="1800" dirty="0" err="1">
                <a:solidFill>
                  <a:srgbClr val="280099"/>
                </a:solidFill>
                <a:latin typeface="Calibri" panose="020F0502020204030204" pitchFamily="34" charset="0"/>
              </a:rPr>
              <a:t>edx</a:t>
            </a:r>
            <a:r>
              <a:rPr lang="en-US" sz="1800" dirty="0">
                <a:latin typeface="Calibri" panose="020F0502020204030204" pitchFamily="34" charset="0"/>
              </a:rPr>
              <a:t> contains the remainder</a:t>
            </a:r>
          </a:p>
          <a:p>
            <a:pPr lvl="2">
              <a:buSzPct val="100000"/>
              <a:buFont typeface="Symbol" panose="05050102010706020507" pitchFamily="18" charset="2"/>
              <a:buChar char="*"/>
            </a:pPr>
            <a:r>
              <a:rPr lang="en-US" sz="1800" dirty="0">
                <a:latin typeface="Calibri" panose="020F0502020204030204" pitchFamily="34" charset="0"/>
              </a:rPr>
              <a:t>While dividing by a negative number (set </a:t>
            </a:r>
            <a:r>
              <a:rPr lang="en-US" sz="1800" dirty="0" err="1">
                <a:latin typeface="Calibri" panose="020F0502020204030204" pitchFamily="34" charset="0"/>
              </a:rPr>
              <a:t>edx</a:t>
            </a:r>
            <a:r>
              <a:rPr lang="en-US" sz="1800" dirty="0">
                <a:latin typeface="Calibri" panose="020F0502020204030204" pitchFamily="34" charset="0"/>
              </a:rPr>
              <a:t> to -1 for sign extension)</a:t>
            </a:r>
          </a:p>
        </p:txBody>
      </p:sp>
      <p:sp>
        <p:nvSpPr>
          <p:cNvPr id="5" name="AutoShape 4"/>
          <p:cNvSpPr>
            <a:spLocks noChangeAspect="1" noChangeArrowheads="1" noTextEdit="1"/>
          </p:cNvSpPr>
          <p:nvPr/>
        </p:nvSpPr>
        <p:spPr bwMode="auto">
          <a:xfrm>
            <a:off x="2371811" y="1165226"/>
            <a:ext cx="7754938" cy="188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noEditPoints="1"/>
          </p:cNvSpPr>
          <p:nvPr/>
        </p:nvSpPr>
        <p:spPr bwMode="auto">
          <a:xfrm>
            <a:off x="2390389" y="1489754"/>
            <a:ext cx="7700963" cy="287338"/>
          </a:xfrm>
          <a:custGeom>
            <a:avLst/>
            <a:gdLst>
              <a:gd name="T0" fmla="*/ 0 w 590"/>
              <a:gd name="T1" fmla="*/ 0 h 22"/>
              <a:gd name="T2" fmla="*/ 590 w 590"/>
              <a:gd name="T3" fmla="*/ 0 h 22"/>
              <a:gd name="T4" fmla="*/ 0 w 590"/>
              <a:gd name="T5" fmla="*/ 4 h 22"/>
              <a:gd name="T6" fmla="*/ 590 w 590"/>
              <a:gd name="T7" fmla="*/ 4 h 22"/>
              <a:gd name="T8" fmla="*/ 0 w 590"/>
              <a:gd name="T9" fmla="*/ 22 h 22"/>
              <a:gd name="T10" fmla="*/ 0 w 590"/>
              <a:gd name="T11" fmla="*/ 4 h 22"/>
              <a:gd name="T12" fmla="*/ 4 w 590"/>
              <a:gd name="T13" fmla="*/ 22 h 22"/>
              <a:gd name="T14" fmla="*/ 4 w 59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0" h="22">
                <a:moveTo>
                  <a:pt x="0" y="0"/>
                </a:moveTo>
                <a:lnTo>
                  <a:pt x="590" y="0"/>
                </a:lnTo>
                <a:moveTo>
                  <a:pt x="0" y="4"/>
                </a:moveTo>
                <a:lnTo>
                  <a:pt x="590" y="4"/>
                </a:lnTo>
                <a:moveTo>
                  <a:pt x="0" y="22"/>
                </a:moveTo>
                <a:lnTo>
                  <a:pt x="0" y="4"/>
                </a:lnTo>
                <a:moveTo>
                  <a:pt x="4" y="22"/>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7"/>
          <p:cNvSpPr>
            <a:spLocks noChangeArrowheads="1"/>
          </p:cNvSpPr>
          <p:nvPr/>
        </p:nvSpPr>
        <p:spPr bwMode="auto">
          <a:xfrm>
            <a:off x="2560252" y="1529442"/>
            <a:ext cx="7886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Semantics</a:t>
            </a:r>
            <a:endParaRPr lang="en-US">
              <a:latin typeface="Arial" pitchFamily="34" charset="0"/>
            </a:endParaRPr>
          </a:p>
        </p:txBody>
      </p:sp>
      <p:sp>
        <p:nvSpPr>
          <p:cNvPr id="8" name="Line 8"/>
          <p:cNvSpPr>
            <a:spLocks noChangeShapeType="1"/>
          </p:cNvSpPr>
          <p:nvPr/>
        </p:nvSpPr>
        <p:spPr bwMode="auto">
          <a:xfrm flipV="1">
            <a:off x="4949438" y="1542142"/>
            <a:ext cx="0" cy="23495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9"/>
          <p:cNvSpPr>
            <a:spLocks noChangeArrowheads="1"/>
          </p:cNvSpPr>
          <p:nvPr/>
        </p:nvSpPr>
        <p:spPr bwMode="auto">
          <a:xfrm>
            <a:off x="5066914" y="1529442"/>
            <a:ext cx="68127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Example</a:t>
            </a:r>
            <a:endParaRPr lang="en-US">
              <a:latin typeface="Arial" pitchFamily="34" charset="0"/>
            </a:endParaRPr>
          </a:p>
        </p:txBody>
      </p:sp>
      <p:sp>
        <p:nvSpPr>
          <p:cNvPr id="10" name="Line 10"/>
          <p:cNvSpPr>
            <a:spLocks noChangeShapeType="1"/>
          </p:cNvSpPr>
          <p:nvPr/>
        </p:nvSpPr>
        <p:spPr bwMode="auto">
          <a:xfrm flipV="1">
            <a:off x="7024301" y="1542142"/>
            <a:ext cx="0" cy="23495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1"/>
          <p:cNvSpPr>
            <a:spLocks noChangeArrowheads="1"/>
          </p:cNvSpPr>
          <p:nvPr/>
        </p:nvSpPr>
        <p:spPr bwMode="auto">
          <a:xfrm>
            <a:off x="7141776" y="1529442"/>
            <a:ext cx="9265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rPr>
              <a:t>Explanation</a:t>
            </a:r>
            <a:endParaRPr lang="en-US">
              <a:latin typeface="Arial" pitchFamily="34" charset="0"/>
            </a:endParaRPr>
          </a:p>
        </p:txBody>
      </p:sp>
      <p:sp>
        <p:nvSpPr>
          <p:cNvPr id="13" name="Rectangle 13"/>
          <p:cNvSpPr>
            <a:spLocks noChangeArrowheads="1"/>
          </p:cNvSpPr>
          <p:nvPr/>
        </p:nvSpPr>
        <p:spPr bwMode="auto">
          <a:xfrm>
            <a:off x="2660177" y="1981721"/>
            <a:ext cx="12202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15" name="Rectangle 15"/>
          <p:cNvSpPr>
            <a:spLocks noChangeArrowheads="1"/>
          </p:cNvSpPr>
          <p:nvPr/>
        </p:nvSpPr>
        <p:spPr bwMode="auto">
          <a:xfrm>
            <a:off x="5211046" y="1958187"/>
            <a:ext cx="6684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idiv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p:txBody>
      </p:sp>
      <p:sp>
        <p:nvSpPr>
          <p:cNvPr id="17" name="Rectangle 17"/>
          <p:cNvSpPr>
            <a:spLocks noChangeArrowheads="1"/>
          </p:cNvSpPr>
          <p:nvPr/>
        </p:nvSpPr>
        <p:spPr bwMode="auto">
          <a:xfrm>
            <a:off x="7141777" y="1815192"/>
            <a:ext cx="273151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Divide (</a:t>
            </a:r>
            <a:r>
              <a:rPr lang="en-US" sz="1600" dirty="0" err="1">
                <a:latin typeface="Times New Roman" pitchFamily="18" charset="0"/>
                <a:cs typeface="Times New Roman" pitchFamily="18" charset="0"/>
              </a:rPr>
              <a:t>edx:eax</a:t>
            </a:r>
            <a:r>
              <a:rPr lang="en-US" sz="1600" dirty="0">
                <a:latin typeface="Times New Roman" pitchFamily="18" charset="0"/>
                <a:cs typeface="Times New Roman" pitchFamily="18" charset="0"/>
              </a:rPr>
              <a:t>) by the contents</a:t>
            </a:r>
          </a:p>
          <a:p>
            <a:r>
              <a:rPr lang="en-US" sz="1600" dirty="0">
                <a:latin typeface="Times New Roman" pitchFamily="18" charset="0"/>
                <a:cs typeface="Times New Roman" pitchFamily="18" charset="0"/>
              </a:rPr>
              <a:t>of </a:t>
            </a:r>
            <a:r>
              <a:rPr lang="en-US" sz="1600" dirty="0" err="1">
                <a:latin typeface="Times New Roman" pitchFamily="18" charset="0"/>
                <a:cs typeface="Times New Roman" pitchFamily="18" charset="0"/>
              </a:rPr>
              <a:t>ebx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contains the quotient,</a:t>
            </a:r>
          </a:p>
          <a:p>
            <a:r>
              <a:rPr lang="en-US" sz="1600" dirty="0">
                <a:latin typeface="Times New Roman" pitchFamily="18" charset="0"/>
                <a:cs typeface="Times New Roman" pitchFamily="18" charset="0"/>
              </a:rPr>
              <a:t>and </a:t>
            </a:r>
            <a:r>
              <a:rPr lang="en-US" sz="1600" dirty="0" err="1">
                <a:latin typeface="Times New Roman" pitchFamily="18" charset="0"/>
                <a:cs typeface="Times New Roman" pitchFamily="18" charset="0"/>
              </a:rPr>
              <a:t>edx</a:t>
            </a:r>
            <a:r>
              <a:rPr lang="en-US" sz="1600" dirty="0">
                <a:latin typeface="Times New Roman" pitchFamily="18" charset="0"/>
                <a:cs typeface="Times New Roman" pitchFamily="18" charset="0"/>
              </a:rPr>
              <a:t> contains the remainder.</a:t>
            </a:r>
          </a:p>
        </p:txBody>
      </p:sp>
      <p:cxnSp>
        <p:nvCxnSpPr>
          <p:cNvPr id="29" name="Straight Connector 28"/>
          <p:cNvCxnSpPr/>
          <p:nvPr/>
        </p:nvCxnSpPr>
        <p:spPr>
          <a:xfrm>
            <a:off x="2371811" y="1777092"/>
            <a:ext cx="7719540" cy="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10091351" y="1489754"/>
            <a:ext cx="0" cy="287338"/>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6" name="Rectangle 5"/>
          <p:cNvSpPr/>
          <p:nvPr/>
        </p:nvSpPr>
        <p:spPr>
          <a:xfrm>
            <a:off x="2819400" y="1905001"/>
            <a:ext cx="6705600" cy="3139321"/>
          </a:xfrm>
          <a:prstGeom prst="rect">
            <a:avLst/>
          </a:prstGeom>
        </p:spPr>
        <p:txBody>
          <a:bodyPr wrap="square">
            <a:spAutoFit/>
          </a:bodyPr>
          <a:lstStyle/>
          <a:p>
            <a:r>
              <a:rPr lang="en-US" i="1" dirty="0">
                <a:latin typeface="Times New Roman" pitchFamily="18" charset="0"/>
                <a:cs typeface="Times New Roman" pitchFamily="18" charset="0"/>
              </a:rPr>
              <a:t>Write an assembly code snippet to divide -50 by 3. Save the quotient in</a:t>
            </a:r>
          </a:p>
          <a:p>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 and remainder in </a:t>
            </a:r>
            <a:r>
              <a:rPr lang="en-US" i="1" dirty="0" err="1">
                <a:latin typeface="Times New Roman" pitchFamily="18" charset="0"/>
                <a:cs typeface="Times New Roman" pitchFamily="18" charset="0"/>
              </a:rPr>
              <a:t>edx</a:t>
            </a:r>
            <a:r>
              <a:rPr lang="en-US" i="1" dirty="0">
                <a:latin typeface="Times New Roman" pitchFamily="18" charset="0"/>
                <a:cs typeface="Times New Roman" pitchFamily="18" charset="0"/>
              </a:rPr>
              <a:t>.</a:t>
            </a:r>
          </a:p>
          <a:p>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a:t>
            </a:r>
          </a:p>
          <a:p>
            <a:endParaRPr lang="en-US" dirty="0">
              <a:latin typeface="Courier New" pitchFamily="49" charset="0"/>
              <a:cs typeface="Courier New" pitchFamily="49" charset="0"/>
            </a:endParaRP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edx</a:t>
            </a:r>
            <a:r>
              <a:rPr lang="en-US" dirty="0">
                <a:latin typeface="Courier New" pitchFamily="49" charset="0"/>
                <a:cs typeface="Courier New" pitchFamily="49" charset="0"/>
              </a:rPr>
              <a:t>, -1</a:t>
            </a: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-50</a:t>
            </a: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ebx</a:t>
            </a:r>
            <a:r>
              <a:rPr lang="en-US" dirty="0">
                <a:latin typeface="Courier New" pitchFamily="49" charset="0"/>
                <a:cs typeface="Courier New" pitchFamily="49" charset="0"/>
              </a:rPr>
              <a:t>, 3</a:t>
            </a:r>
          </a:p>
          <a:p>
            <a:r>
              <a:rPr lang="en-US" dirty="0" err="1">
                <a:latin typeface="Courier New" pitchFamily="49" charset="0"/>
                <a:cs typeface="Courier New" pitchFamily="49" charset="0"/>
              </a:rPr>
              <a:t>idiv</a:t>
            </a:r>
            <a:r>
              <a:rPr lang="en-US" dirty="0">
                <a:latin typeface="Courier New" pitchFamily="49" charset="0"/>
                <a:cs typeface="Courier New" pitchFamily="49" charset="0"/>
              </a:rPr>
              <a:t> </a:t>
            </a:r>
            <a:r>
              <a:rPr lang="en-US" dirty="0" err="1">
                <a:latin typeface="Courier New" pitchFamily="49" charset="0"/>
                <a:cs typeface="Courier New" pitchFamily="49" charset="0"/>
              </a:rPr>
              <a:t>ebx</a:t>
            </a:r>
            <a:endParaRPr lang="en-US" dirty="0">
              <a:latin typeface="Courier New" pitchFamily="49" charset="0"/>
              <a:cs typeface="Courier New" pitchFamily="49" charset="0"/>
            </a:endParaRPr>
          </a:p>
          <a:p>
            <a:endParaRPr lang="en-US" i="1" dirty="0">
              <a:latin typeface="Times New Roman" pitchFamily="18" charset="0"/>
              <a:cs typeface="Times New Roman" pitchFamily="18" charset="0"/>
            </a:endParaRPr>
          </a:p>
          <a:p>
            <a:r>
              <a:rPr lang="en-US" i="1" dirty="0">
                <a:latin typeface="Times New Roman" pitchFamily="18" charset="0"/>
                <a:cs typeface="Times New Roman" pitchFamily="18" charset="0"/>
              </a:rPr>
              <a:t>	At the end </a:t>
            </a:r>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 contains -16, and </a:t>
            </a:r>
            <a:r>
              <a:rPr lang="en-US" i="1" dirty="0" err="1">
                <a:latin typeface="Times New Roman" pitchFamily="18" charset="0"/>
                <a:cs typeface="Times New Roman" pitchFamily="18" charset="0"/>
              </a:rPr>
              <a:t>edx</a:t>
            </a:r>
            <a:r>
              <a:rPr lang="en-US" i="1" dirty="0">
                <a:latin typeface="Times New Roman" pitchFamily="18" charset="0"/>
                <a:cs typeface="Times New Roman" pitchFamily="18" charset="0"/>
              </a:rPr>
              <a:t> contains -2.</a:t>
            </a:r>
            <a:endParaRPr lang="en-US"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Logical</a:t>
            </a:r>
            <a:r>
              <a:rPr lang="fr-FR" dirty="0">
                <a:solidFill>
                  <a:schemeClr val="tx1"/>
                </a:solidFill>
              </a:rPr>
              <a:t> Instructions</a:t>
            </a:r>
          </a:p>
        </p:txBody>
      </p:sp>
      <p:sp>
        <p:nvSpPr>
          <p:cNvPr id="3" name="Text Placeholder 2"/>
          <p:cNvSpPr txBox="1">
            <a:spLocks noGrp="1"/>
          </p:cNvSpPr>
          <p:nvPr>
            <p:ph type="body" idx="4294967295"/>
          </p:nvPr>
        </p:nvSpPr>
        <p:spPr>
          <a:xfrm>
            <a:off x="2362200" y="3505201"/>
            <a:ext cx="7924800" cy="266382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solidFill>
                  <a:srgbClr val="2300DC"/>
                </a:solidFill>
                <a:latin typeface="Calibri" panose="020F0502020204030204" pitchFamily="34" charset="0"/>
              </a:rPr>
              <a:t>and</a:t>
            </a:r>
            <a:r>
              <a:rPr lang="en-US" dirty="0">
                <a:latin typeface="Calibri" panose="020F0502020204030204" pitchFamily="34" charset="0"/>
              </a:rPr>
              <a:t>, </a:t>
            </a:r>
            <a:r>
              <a:rPr lang="en-US" dirty="0">
                <a:solidFill>
                  <a:srgbClr val="2300DC"/>
                </a:solidFill>
                <a:latin typeface="Calibri" panose="020F0502020204030204" pitchFamily="34" charset="0"/>
              </a:rPr>
              <a:t>or</a:t>
            </a:r>
            <a:r>
              <a:rPr lang="en-US" dirty="0">
                <a:latin typeface="Calibri" panose="020F0502020204030204" pitchFamily="34" charset="0"/>
              </a:rPr>
              <a:t>, and </a:t>
            </a:r>
            <a:r>
              <a:rPr lang="en-US" dirty="0" err="1">
                <a:solidFill>
                  <a:srgbClr val="2300DC"/>
                </a:solidFill>
                <a:latin typeface="Calibri" panose="020F0502020204030204" pitchFamily="34" charset="0"/>
              </a:rPr>
              <a:t>xor</a:t>
            </a:r>
            <a:r>
              <a:rPr lang="en-US" dirty="0">
                <a:latin typeface="Calibri" panose="020F0502020204030204" pitchFamily="34" charset="0"/>
              </a:rPr>
              <a:t> are standard 2 operand ALU instructions where the first operand is also the destination</a:t>
            </a:r>
          </a:p>
          <a:p>
            <a:pPr lvl="0">
              <a:buSzPct val="100000"/>
              <a:buFont typeface="Symbol" panose="05050102010706020507" pitchFamily="18" charset="2"/>
              <a:buChar char="*"/>
            </a:pPr>
            <a:r>
              <a:rPr lang="en-US" dirty="0">
                <a:latin typeface="Calibri" panose="020F0502020204030204" pitchFamily="34" charset="0"/>
              </a:rPr>
              <a:t>The </a:t>
            </a:r>
            <a:r>
              <a:rPr lang="en-US" dirty="0">
                <a:solidFill>
                  <a:srgbClr val="FF3333"/>
                </a:solidFill>
                <a:latin typeface="Calibri" panose="020F0502020204030204" pitchFamily="34" charset="0"/>
              </a:rPr>
              <a:t>not</a:t>
            </a:r>
            <a:r>
              <a:rPr lang="en-US" dirty="0">
                <a:latin typeface="Calibri" panose="020F0502020204030204" pitchFamily="34" charset="0"/>
              </a:rPr>
              <a:t> instruction is a 1 operand instruction</a:t>
            </a:r>
          </a:p>
        </p:txBody>
      </p:sp>
      <p:grpSp>
        <p:nvGrpSpPr>
          <p:cNvPr id="7" name="Group 6"/>
          <p:cNvGrpSpPr>
            <a:grpSpLocks noChangeAspect="1"/>
          </p:cNvGrpSpPr>
          <p:nvPr/>
        </p:nvGrpSpPr>
        <p:grpSpPr bwMode="auto">
          <a:xfrm>
            <a:off x="2898776" y="1828800"/>
            <a:ext cx="6626225" cy="1371600"/>
            <a:chOff x="1104" y="1056"/>
            <a:chExt cx="4174" cy="864"/>
          </a:xfrm>
        </p:grpSpPr>
        <p:sp>
          <p:nvSpPr>
            <p:cNvPr id="8" name="AutoShape 5"/>
            <p:cNvSpPr>
              <a:spLocks noChangeAspect="1" noChangeArrowheads="1" noTextEdit="1"/>
            </p:cNvSpPr>
            <p:nvPr/>
          </p:nvSpPr>
          <p:spPr bwMode="auto">
            <a:xfrm>
              <a:off x="1104" y="1056"/>
              <a:ext cx="4174"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9" name="Line 7"/>
            <p:cNvSpPr>
              <a:spLocks noChangeShapeType="1"/>
            </p:cNvSpPr>
            <p:nvPr/>
          </p:nvSpPr>
          <p:spPr bwMode="auto">
            <a:xfrm flipV="1">
              <a:off x="1154" y="1106"/>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0" name="Line 8"/>
            <p:cNvSpPr>
              <a:spLocks noChangeShapeType="1"/>
            </p:cNvSpPr>
            <p:nvPr/>
          </p:nvSpPr>
          <p:spPr bwMode="auto">
            <a:xfrm flipV="1">
              <a:off x="1121" y="1106"/>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1" name="Line 9"/>
            <p:cNvSpPr>
              <a:spLocks noChangeShapeType="1"/>
            </p:cNvSpPr>
            <p:nvPr/>
          </p:nvSpPr>
          <p:spPr bwMode="auto">
            <a:xfrm>
              <a:off x="1121" y="1106"/>
              <a:ext cx="4134" cy="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2" name="Line 10"/>
            <p:cNvSpPr>
              <a:spLocks noChangeShapeType="1"/>
            </p:cNvSpPr>
            <p:nvPr/>
          </p:nvSpPr>
          <p:spPr bwMode="auto">
            <a:xfrm>
              <a:off x="1121" y="1073"/>
              <a:ext cx="4134" cy="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3" name="Rectangle 11"/>
            <p:cNvSpPr>
              <a:spLocks noChangeArrowheads="1"/>
            </p:cNvSpPr>
            <p:nvPr/>
          </p:nvSpPr>
          <p:spPr bwMode="auto">
            <a:xfrm>
              <a:off x="1228" y="1098"/>
              <a:ext cx="53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cs typeface="Times New Roman" pitchFamily="18" charset="0"/>
                </a:rPr>
                <a:t>Semantics</a:t>
              </a:r>
              <a:endParaRPr lang="en-US" sz="1600">
                <a:latin typeface="Times New Roman" pitchFamily="18" charset="0"/>
                <a:cs typeface="Times New Roman" pitchFamily="18" charset="0"/>
              </a:endParaRPr>
            </a:p>
          </p:txBody>
        </p:sp>
        <p:sp>
          <p:nvSpPr>
            <p:cNvPr id="14" name="Line 12"/>
            <p:cNvSpPr>
              <a:spLocks noChangeShapeType="1"/>
            </p:cNvSpPr>
            <p:nvPr/>
          </p:nvSpPr>
          <p:spPr bwMode="auto">
            <a:xfrm flipV="1">
              <a:off x="3113" y="1106"/>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5" name="Rectangle 13"/>
            <p:cNvSpPr>
              <a:spLocks noChangeArrowheads="1"/>
            </p:cNvSpPr>
            <p:nvPr/>
          </p:nvSpPr>
          <p:spPr bwMode="auto">
            <a:xfrm>
              <a:off x="3188" y="1098"/>
              <a:ext cx="4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1A1B1C"/>
                  </a:solidFill>
                  <a:latin typeface="Times New Roman" pitchFamily="18" charset="0"/>
                  <a:cs typeface="Times New Roman" pitchFamily="18" charset="0"/>
                </a:rPr>
                <a:t>Example</a:t>
              </a:r>
              <a:endParaRPr lang="en-US" sz="1600" dirty="0">
                <a:latin typeface="Times New Roman" pitchFamily="18" charset="0"/>
                <a:cs typeface="Times New Roman" pitchFamily="18" charset="0"/>
              </a:endParaRPr>
            </a:p>
          </p:txBody>
        </p:sp>
        <p:sp>
          <p:nvSpPr>
            <p:cNvPr id="16" name="Line 14"/>
            <p:cNvSpPr>
              <a:spLocks noChangeShapeType="1"/>
            </p:cNvSpPr>
            <p:nvPr/>
          </p:nvSpPr>
          <p:spPr bwMode="auto">
            <a:xfrm flipV="1">
              <a:off x="3949" y="1106"/>
              <a:ext cx="0" cy="148"/>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7" name="Rectangle 15"/>
            <p:cNvSpPr>
              <a:spLocks noChangeArrowheads="1"/>
            </p:cNvSpPr>
            <p:nvPr/>
          </p:nvSpPr>
          <p:spPr bwMode="auto">
            <a:xfrm>
              <a:off x="4031" y="1098"/>
              <a:ext cx="6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cs typeface="Times New Roman" pitchFamily="18" charset="0"/>
                </a:rPr>
                <a:t>Explanation</a:t>
              </a:r>
              <a:endParaRPr lang="en-US" sz="1600">
                <a:latin typeface="Times New Roman" pitchFamily="18" charset="0"/>
                <a:cs typeface="Times New Roman" pitchFamily="18" charset="0"/>
              </a:endParaRPr>
            </a:p>
          </p:txBody>
        </p:sp>
        <p:sp>
          <p:nvSpPr>
            <p:cNvPr id="18" name="Freeform 16"/>
            <p:cNvSpPr>
              <a:spLocks noEditPoints="1"/>
            </p:cNvSpPr>
            <p:nvPr/>
          </p:nvSpPr>
          <p:spPr bwMode="auto">
            <a:xfrm>
              <a:off x="1121" y="1106"/>
              <a:ext cx="4134" cy="297"/>
            </a:xfrm>
            <a:custGeom>
              <a:avLst/>
              <a:gdLst>
                <a:gd name="T0" fmla="*/ 496 w 500"/>
                <a:gd name="T1" fmla="*/ 18 h 36"/>
                <a:gd name="T2" fmla="*/ 496 w 500"/>
                <a:gd name="T3" fmla="*/ 0 h 36"/>
                <a:gd name="T4" fmla="*/ 500 w 500"/>
                <a:gd name="T5" fmla="*/ 18 h 36"/>
                <a:gd name="T6" fmla="*/ 500 w 500"/>
                <a:gd name="T7" fmla="*/ 0 h 36"/>
                <a:gd name="T8" fmla="*/ 0 w 500"/>
                <a:gd name="T9" fmla="*/ 18 h 36"/>
                <a:gd name="T10" fmla="*/ 500 w 500"/>
                <a:gd name="T11" fmla="*/ 18 h 36"/>
                <a:gd name="T12" fmla="*/ 0 w 500"/>
                <a:gd name="T13" fmla="*/ 36 h 36"/>
                <a:gd name="T14" fmla="*/ 0 w 500"/>
                <a:gd name="T15" fmla="*/ 18 h 36"/>
                <a:gd name="T16" fmla="*/ 4 w 500"/>
                <a:gd name="T17" fmla="*/ 36 h 36"/>
                <a:gd name="T18" fmla="*/ 4 w 50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36">
                  <a:moveTo>
                    <a:pt x="496" y="18"/>
                  </a:moveTo>
                  <a:lnTo>
                    <a:pt x="496" y="0"/>
                  </a:lnTo>
                  <a:moveTo>
                    <a:pt x="500" y="18"/>
                  </a:moveTo>
                  <a:lnTo>
                    <a:pt x="500" y="0"/>
                  </a:lnTo>
                  <a:moveTo>
                    <a:pt x="0" y="18"/>
                  </a:moveTo>
                  <a:lnTo>
                    <a:pt x="500" y="18"/>
                  </a:lnTo>
                  <a:moveTo>
                    <a:pt x="0" y="36"/>
                  </a:moveTo>
                  <a:lnTo>
                    <a:pt x="0" y="18"/>
                  </a:lnTo>
                  <a:moveTo>
                    <a:pt x="4" y="36"/>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9" name="Rectangle 17"/>
            <p:cNvSpPr>
              <a:spLocks noChangeArrowheads="1"/>
            </p:cNvSpPr>
            <p:nvPr/>
          </p:nvSpPr>
          <p:spPr bwMode="auto">
            <a:xfrm>
              <a:off x="1228" y="1255"/>
              <a:ext cx="1611"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and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imm</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or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imm</a:t>
              </a:r>
              <a:r>
                <a:rPr lang="en-US" sz="1600" dirty="0">
                  <a:latin typeface="Times New Roman" pitchFamily="18" charset="0"/>
                  <a:cs typeface="Times New Roman" pitchFamily="18" charset="0"/>
                </a:rPr>
                <a:t>)</a:t>
              </a:r>
            </a:p>
            <a:p>
              <a:r>
                <a:rPr lang="en-US" sz="1600" dirty="0" err="1">
                  <a:latin typeface="Times New Roman" pitchFamily="18" charset="0"/>
                  <a:cs typeface="Times New Roman" pitchFamily="18" charset="0"/>
                </a:rPr>
                <a:t>xor</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imm</a:t>
              </a:r>
              <a:r>
                <a:rPr lang="en-US" sz="1600" dirty="0">
                  <a:latin typeface="Times New Roman" pitchFamily="18" charset="0"/>
                  <a:cs typeface="Times New Roman" pitchFamily="18" charset="0"/>
                </a:rPr>
                <a:t>)</a:t>
              </a:r>
            </a:p>
            <a:p>
              <a:r>
                <a:rPr lang="en-US" sz="1600" dirty="0">
                  <a:latin typeface="Times New Roman" pitchFamily="18" charset="0"/>
                  <a:cs typeface="Times New Roman" pitchFamily="18" charset="0"/>
                </a:rPr>
                <a:t>not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a:t>
              </a:r>
              <a:r>
                <a:rPr lang="en-US" sz="1600" i="1" dirty="0" err="1">
                  <a:latin typeface="Times New Roman" pitchFamily="18" charset="0"/>
                  <a:cs typeface="Times New Roman" pitchFamily="18" charset="0"/>
                </a:rPr>
                <a:t>mem</a:t>
              </a:r>
              <a:r>
                <a:rPr lang="en-US" sz="1600" dirty="0">
                  <a:latin typeface="Times New Roman" pitchFamily="18" charset="0"/>
                  <a:cs typeface="Times New Roman" pitchFamily="18" charset="0"/>
                </a:rPr>
                <a:t>)</a:t>
              </a:r>
            </a:p>
          </p:txBody>
        </p:sp>
        <p:sp>
          <p:nvSpPr>
            <p:cNvPr id="20" name="Line 18"/>
            <p:cNvSpPr>
              <a:spLocks noChangeShapeType="1"/>
            </p:cNvSpPr>
            <p:nvPr/>
          </p:nvSpPr>
          <p:spPr bwMode="auto">
            <a:xfrm flipV="1">
              <a:off x="3113" y="1254"/>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1" name="Rectangle 19"/>
            <p:cNvSpPr>
              <a:spLocks noChangeArrowheads="1"/>
            </p:cNvSpPr>
            <p:nvPr/>
          </p:nvSpPr>
          <p:spPr bwMode="auto">
            <a:xfrm>
              <a:off x="3188" y="1255"/>
              <a:ext cx="65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and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or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xor</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not </a:t>
              </a:r>
              <a:r>
                <a:rPr lang="en-US" sz="1600" dirty="0" err="1">
                  <a:latin typeface="Times New Roman" pitchFamily="18" charset="0"/>
                  <a:cs typeface="Times New Roman" pitchFamily="18" charset="0"/>
                </a:rPr>
                <a:t>eax</a:t>
              </a:r>
              <a:endParaRPr lang="en-US" sz="1600" dirty="0">
                <a:latin typeface="Times New Roman" pitchFamily="18" charset="0"/>
                <a:cs typeface="Times New Roman" pitchFamily="18" charset="0"/>
              </a:endParaRPr>
            </a:p>
          </p:txBody>
        </p:sp>
        <p:sp>
          <p:nvSpPr>
            <p:cNvPr id="22" name="Line 20"/>
            <p:cNvSpPr>
              <a:spLocks noChangeShapeType="1"/>
            </p:cNvSpPr>
            <p:nvPr/>
          </p:nvSpPr>
          <p:spPr bwMode="auto">
            <a:xfrm flipV="1">
              <a:off x="3949" y="1254"/>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3" name="Rectangle 21"/>
            <p:cNvSpPr>
              <a:spLocks noChangeArrowheads="1"/>
            </p:cNvSpPr>
            <p:nvPr/>
          </p:nvSpPr>
          <p:spPr bwMode="auto">
            <a:xfrm>
              <a:off x="4031" y="1255"/>
              <a:ext cx="1076"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AND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OR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XOR </a:t>
              </a:r>
              <a:r>
                <a:rPr lang="en-US" sz="1600" dirty="0" err="1">
                  <a:latin typeface="Times New Roman" pitchFamily="18" charset="0"/>
                  <a:cs typeface="Times New Roman" pitchFamily="18" charset="0"/>
                </a:rPr>
                <a:t>ebx</a:t>
              </a:r>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endParaRPr lang="en-US" sz="1600" dirty="0">
                <a:latin typeface="Times New Roman" pitchFamily="18" charset="0"/>
                <a:cs typeface="Times New Roman" pitchFamily="18" charset="0"/>
              </a:endParaRPr>
            </a:p>
          </p:txBody>
        </p:sp>
        <p:sp>
          <p:nvSpPr>
            <p:cNvPr id="24" name="Freeform 22"/>
            <p:cNvSpPr>
              <a:spLocks noEditPoints="1"/>
            </p:cNvSpPr>
            <p:nvPr/>
          </p:nvSpPr>
          <p:spPr bwMode="auto">
            <a:xfrm>
              <a:off x="1121" y="1254"/>
              <a:ext cx="4134" cy="306"/>
            </a:xfrm>
            <a:custGeom>
              <a:avLst/>
              <a:gdLst>
                <a:gd name="T0" fmla="*/ 496 w 500"/>
                <a:gd name="T1" fmla="*/ 18 h 37"/>
                <a:gd name="T2" fmla="*/ 496 w 500"/>
                <a:gd name="T3" fmla="*/ 0 h 37"/>
                <a:gd name="T4" fmla="*/ 500 w 500"/>
                <a:gd name="T5" fmla="*/ 18 h 37"/>
                <a:gd name="T6" fmla="*/ 500 w 500"/>
                <a:gd name="T7" fmla="*/ 0 h 37"/>
                <a:gd name="T8" fmla="*/ 0 w 500"/>
                <a:gd name="T9" fmla="*/ 19 h 37"/>
                <a:gd name="T10" fmla="*/ 500 w 500"/>
                <a:gd name="T11" fmla="*/ 19 h 37"/>
                <a:gd name="T12" fmla="*/ 0 w 500"/>
                <a:gd name="T13" fmla="*/ 37 h 37"/>
                <a:gd name="T14" fmla="*/ 0 w 500"/>
                <a:gd name="T15" fmla="*/ 19 h 37"/>
                <a:gd name="T16" fmla="*/ 4 w 500"/>
                <a:gd name="T17" fmla="*/ 37 h 37"/>
                <a:gd name="T18" fmla="*/ 4 w 50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37">
                  <a:moveTo>
                    <a:pt x="496" y="18"/>
                  </a:moveTo>
                  <a:lnTo>
                    <a:pt x="496" y="0"/>
                  </a:lnTo>
                  <a:moveTo>
                    <a:pt x="500" y="18"/>
                  </a:moveTo>
                  <a:lnTo>
                    <a:pt x="500" y="0"/>
                  </a:lnTo>
                  <a:moveTo>
                    <a:pt x="0" y="19"/>
                  </a:moveTo>
                  <a:lnTo>
                    <a:pt x="500" y="19"/>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5" name="Line 23"/>
            <p:cNvSpPr>
              <a:spLocks noChangeShapeType="1"/>
            </p:cNvSpPr>
            <p:nvPr/>
          </p:nvSpPr>
          <p:spPr bwMode="auto">
            <a:xfrm flipV="1">
              <a:off x="3113" y="1411"/>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6" name="Line 24"/>
            <p:cNvSpPr>
              <a:spLocks noChangeShapeType="1"/>
            </p:cNvSpPr>
            <p:nvPr/>
          </p:nvSpPr>
          <p:spPr bwMode="auto">
            <a:xfrm flipV="1">
              <a:off x="3949" y="1411"/>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7" name="Freeform 25"/>
            <p:cNvSpPr>
              <a:spLocks noEditPoints="1"/>
            </p:cNvSpPr>
            <p:nvPr/>
          </p:nvSpPr>
          <p:spPr bwMode="auto">
            <a:xfrm>
              <a:off x="1121" y="1411"/>
              <a:ext cx="4134" cy="306"/>
            </a:xfrm>
            <a:custGeom>
              <a:avLst/>
              <a:gdLst>
                <a:gd name="T0" fmla="*/ 496 w 500"/>
                <a:gd name="T1" fmla="*/ 18 h 37"/>
                <a:gd name="T2" fmla="*/ 496 w 500"/>
                <a:gd name="T3" fmla="*/ 0 h 37"/>
                <a:gd name="T4" fmla="*/ 500 w 500"/>
                <a:gd name="T5" fmla="*/ 18 h 37"/>
                <a:gd name="T6" fmla="*/ 500 w 500"/>
                <a:gd name="T7" fmla="*/ 0 h 37"/>
                <a:gd name="T8" fmla="*/ 0 w 500"/>
                <a:gd name="T9" fmla="*/ 18 h 37"/>
                <a:gd name="T10" fmla="*/ 500 w 500"/>
                <a:gd name="T11" fmla="*/ 18 h 37"/>
                <a:gd name="T12" fmla="*/ 0 w 500"/>
                <a:gd name="T13" fmla="*/ 37 h 37"/>
                <a:gd name="T14" fmla="*/ 0 w 500"/>
                <a:gd name="T15" fmla="*/ 19 h 37"/>
                <a:gd name="T16" fmla="*/ 4 w 500"/>
                <a:gd name="T17" fmla="*/ 37 h 37"/>
                <a:gd name="T18" fmla="*/ 4 w 50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37">
                  <a:moveTo>
                    <a:pt x="496" y="18"/>
                  </a:moveTo>
                  <a:lnTo>
                    <a:pt x="496" y="0"/>
                  </a:lnTo>
                  <a:moveTo>
                    <a:pt x="500" y="18"/>
                  </a:moveTo>
                  <a:lnTo>
                    <a:pt x="500" y="0"/>
                  </a:lnTo>
                  <a:moveTo>
                    <a:pt x="0" y="18"/>
                  </a:moveTo>
                  <a:lnTo>
                    <a:pt x="500" y="18"/>
                  </a:lnTo>
                  <a:moveTo>
                    <a:pt x="0" y="37"/>
                  </a:moveTo>
                  <a:lnTo>
                    <a:pt x="0" y="19"/>
                  </a:lnTo>
                  <a:moveTo>
                    <a:pt x="4" y="37"/>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8" name="Line 26"/>
            <p:cNvSpPr>
              <a:spLocks noChangeShapeType="1"/>
            </p:cNvSpPr>
            <p:nvPr/>
          </p:nvSpPr>
          <p:spPr bwMode="auto">
            <a:xfrm flipV="1">
              <a:off x="3113" y="1568"/>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29" name="Line 27"/>
            <p:cNvSpPr>
              <a:spLocks noChangeShapeType="1"/>
            </p:cNvSpPr>
            <p:nvPr/>
          </p:nvSpPr>
          <p:spPr bwMode="auto">
            <a:xfrm flipV="1">
              <a:off x="3949" y="1568"/>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0" name="Freeform 28"/>
            <p:cNvSpPr>
              <a:spLocks noEditPoints="1"/>
            </p:cNvSpPr>
            <p:nvPr/>
          </p:nvSpPr>
          <p:spPr bwMode="auto">
            <a:xfrm>
              <a:off x="1121" y="1568"/>
              <a:ext cx="4134" cy="298"/>
            </a:xfrm>
            <a:custGeom>
              <a:avLst/>
              <a:gdLst>
                <a:gd name="T0" fmla="*/ 496 w 500"/>
                <a:gd name="T1" fmla="*/ 18 h 36"/>
                <a:gd name="T2" fmla="*/ 496 w 500"/>
                <a:gd name="T3" fmla="*/ 0 h 36"/>
                <a:gd name="T4" fmla="*/ 500 w 500"/>
                <a:gd name="T5" fmla="*/ 18 h 36"/>
                <a:gd name="T6" fmla="*/ 500 w 500"/>
                <a:gd name="T7" fmla="*/ 0 h 36"/>
                <a:gd name="T8" fmla="*/ 0 w 500"/>
                <a:gd name="T9" fmla="*/ 18 h 36"/>
                <a:gd name="T10" fmla="*/ 500 w 500"/>
                <a:gd name="T11" fmla="*/ 18 h 36"/>
                <a:gd name="T12" fmla="*/ 0 w 500"/>
                <a:gd name="T13" fmla="*/ 36 h 36"/>
                <a:gd name="T14" fmla="*/ 0 w 500"/>
                <a:gd name="T15" fmla="*/ 18 h 36"/>
                <a:gd name="T16" fmla="*/ 4 w 500"/>
                <a:gd name="T17" fmla="*/ 36 h 36"/>
                <a:gd name="T18" fmla="*/ 4 w 50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0" h="36">
                  <a:moveTo>
                    <a:pt x="496" y="18"/>
                  </a:moveTo>
                  <a:lnTo>
                    <a:pt x="496" y="0"/>
                  </a:lnTo>
                  <a:moveTo>
                    <a:pt x="500" y="18"/>
                  </a:moveTo>
                  <a:lnTo>
                    <a:pt x="500" y="0"/>
                  </a:lnTo>
                  <a:moveTo>
                    <a:pt x="0" y="18"/>
                  </a:moveTo>
                  <a:lnTo>
                    <a:pt x="500" y="18"/>
                  </a:lnTo>
                  <a:moveTo>
                    <a:pt x="0" y="36"/>
                  </a:moveTo>
                  <a:lnTo>
                    <a:pt x="0" y="18"/>
                  </a:lnTo>
                  <a:moveTo>
                    <a:pt x="4" y="36"/>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31" name="Line 29"/>
            <p:cNvSpPr>
              <a:spLocks noChangeShapeType="1"/>
            </p:cNvSpPr>
            <p:nvPr/>
          </p:nvSpPr>
          <p:spPr bwMode="auto">
            <a:xfrm flipV="1">
              <a:off x="3113" y="1717"/>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4336" name="Line 30"/>
            <p:cNvSpPr>
              <a:spLocks noChangeShapeType="1"/>
            </p:cNvSpPr>
            <p:nvPr/>
          </p:nvSpPr>
          <p:spPr bwMode="auto">
            <a:xfrm flipV="1">
              <a:off x="3949" y="1717"/>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sp>
          <p:nvSpPr>
            <p:cNvPr id="14337" name="Freeform 31"/>
            <p:cNvSpPr>
              <a:spLocks noEditPoints="1"/>
            </p:cNvSpPr>
            <p:nvPr/>
          </p:nvSpPr>
          <p:spPr bwMode="auto">
            <a:xfrm>
              <a:off x="1121" y="1717"/>
              <a:ext cx="4134" cy="182"/>
            </a:xfrm>
            <a:custGeom>
              <a:avLst/>
              <a:gdLst>
                <a:gd name="T0" fmla="*/ 496 w 500"/>
                <a:gd name="T1" fmla="*/ 18 h 22"/>
                <a:gd name="T2" fmla="*/ 496 w 500"/>
                <a:gd name="T3" fmla="*/ 0 h 22"/>
                <a:gd name="T4" fmla="*/ 500 w 500"/>
                <a:gd name="T5" fmla="*/ 18 h 22"/>
                <a:gd name="T6" fmla="*/ 500 w 500"/>
                <a:gd name="T7" fmla="*/ 0 h 22"/>
                <a:gd name="T8" fmla="*/ 0 w 500"/>
                <a:gd name="T9" fmla="*/ 18 h 22"/>
                <a:gd name="T10" fmla="*/ 500 w 500"/>
                <a:gd name="T11" fmla="*/ 18 h 22"/>
                <a:gd name="T12" fmla="*/ 0 w 500"/>
                <a:gd name="T13" fmla="*/ 22 h 22"/>
                <a:gd name="T14" fmla="*/ 500 w 500"/>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0" h="22">
                  <a:moveTo>
                    <a:pt x="496" y="18"/>
                  </a:moveTo>
                  <a:lnTo>
                    <a:pt x="496" y="0"/>
                  </a:lnTo>
                  <a:moveTo>
                    <a:pt x="500" y="18"/>
                  </a:moveTo>
                  <a:lnTo>
                    <a:pt x="500" y="0"/>
                  </a:lnTo>
                  <a:moveTo>
                    <a:pt x="0" y="18"/>
                  </a:moveTo>
                  <a:lnTo>
                    <a:pt x="500" y="18"/>
                  </a:lnTo>
                  <a:moveTo>
                    <a:pt x="0" y="22"/>
                  </a:moveTo>
                  <a:lnTo>
                    <a:pt x="500"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600">
                <a:latin typeface="Times New Roman" pitchFamily="18" charset="0"/>
                <a:cs typeface="Times New Roman" pitchFamily="18" charset="0"/>
              </a:endParaRPr>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Shift Instructions</a:t>
            </a:r>
          </a:p>
        </p:txBody>
      </p:sp>
      <p:sp>
        <p:nvSpPr>
          <p:cNvPr id="3" name="Text Placeholder 2"/>
          <p:cNvSpPr txBox="1">
            <a:spLocks noGrp="1"/>
          </p:cNvSpPr>
          <p:nvPr>
            <p:ph type="body" idx="4294967295"/>
          </p:nvPr>
        </p:nvSpPr>
        <p:spPr>
          <a:xfrm>
            <a:off x="2514600" y="3360737"/>
            <a:ext cx="7415212" cy="27114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err="1">
                <a:latin typeface="Calibri" panose="020F0502020204030204" pitchFamily="34" charset="0"/>
              </a:rPr>
              <a:t>sar</a:t>
            </a:r>
            <a:r>
              <a:rPr lang="en-US" sz="2800" dirty="0">
                <a:latin typeface="Calibri" panose="020F0502020204030204" pitchFamily="34" charset="0"/>
              </a:rPr>
              <a:t> (</a:t>
            </a:r>
            <a:r>
              <a:rPr lang="en-US" sz="2800" dirty="0">
                <a:solidFill>
                  <a:srgbClr val="000080"/>
                </a:solidFill>
                <a:latin typeface="Calibri" panose="020F0502020204030204" pitchFamily="34" charset="0"/>
              </a:rPr>
              <a:t>shift arithmetic right</a:t>
            </a:r>
            <a:r>
              <a:rPr lang="en-US" sz="2800" dirty="0">
                <a:latin typeface="Calibri" panose="020F0502020204030204" pitchFamily="34" charset="0"/>
              </a:rPr>
              <a:t>)</a:t>
            </a:r>
          </a:p>
          <a:p>
            <a:pPr lvl="0">
              <a:buSzPct val="100000"/>
              <a:buFont typeface="Symbol" panose="05050102010706020507" pitchFamily="18" charset="2"/>
              <a:buChar char="*"/>
            </a:pPr>
            <a:r>
              <a:rPr lang="en-US" sz="2800" dirty="0" err="1">
                <a:latin typeface="Calibri" panose="020F0502020204030204" pitchFamily="34" charset="0"/>
              </a:rPr>
              <a:t>shr</a:t>
            </a:r>
            <a:r>
              <a:rPr lang="en-US" sz="2800" dirty="0">
                <a:latin typeface="Calibri" panose="020F0502020204030204" pitchFamily="34" charset="0"/>
              </a:rPr>
              <a:t> (</a:t>
            </a:r>
            <a:r>
              <a:rPr lang="en-US" sz="2800" dirty="0">
                <a:solidFill>
                  <a:srgbClr val="FF0000"/>
                </a:solidFill>
                <a:latin typeface="Calibri" panose="020F0502020204030204" pitchFamily="34" charset="0"/>
              </a:rPr>
              <a:t>shift logical right</a:t>
            </a:r>
            <a:r>
              <a:rPr lang="en-US" sz="2800" dirty="0">
                <a:latin typeface="Calibri" panose="020F0502020204030204" pitchFamily="34" charset="0"/>
              </a:rPr>
              <a:t>)</a:t>
            </a:r>
          </a:p>
          <a:p>
            <a:pPr lvl="0">
              <a:buSzPct val="100000"/>
              <a:buFont typeface="Symbol" panose="05050102010706020507" pitchFamily="18" charset="2"/>
              <a:buChar char="*"/>
            </a:pPr>
            <a:r>
              <a:rPr lang="en-US" sz="2800" dirty="0" err="1">
                <a:latin typeface="Calibri" panose="020F0502020204030204" pitchFamily="34" charset="0"/>
              </a:rPr>
              <a:t>sal</a:t>
            </a:r>
            <a:r>
              <a:rPr lang="en-US" sz="2800" dirty="0">
                <a:latin typeface="Calibri" panose="020F0502020204030204" pitchFamily="34" charset="0"/>
              </a:rPr>
              <a:t>/</a:t>
            </a:r>
            <a:r>
              <a:rPr lang="en-US" sz="2800" dirty="0" err="1">
                <a:latin typeface="Calibri" panose="020F0502020204030204" pitchFamily="34" charset="0"/>
              </a:rPr>
              <a:t>shl</a:t>
            </a:r>
            <a:r>
              <a:rPr lang="en-US" sz="2800" dirty="0">
                <a:latin typeface="Calibri" panose="020F0502020204030204" pitchFamily="34" charset="0"/>
              </a:rPr>
              <a:t> (</a:t>
            </a:r>
            <a:r>
              <a:rPr lang="en-US" sz="2800" dirty="0">
                <a:solidFill>
                  <a:srgbClr val="4700B8"/>
                </a:solidFill>
                <a:latin typeface="Calibri" panose="020F0502020204030204" pitchFamily="34" charset="0"/>
              </a:rPr>
              <a:t>shift left</a:t>
            </a:r>
            <a:r>
              <a:rPr lang="en-US" sz="2800" dirty="0">
                <a:latin typeface="Calibri" panose="020F0502020204030204" pitchFamily="34" charset="0"/>
              </a:rPr>
              <a:t>)</a:t>
            </a:r>
          </a:p>
          <a:p>
            <a:pPr lvl="0">
              <a:buSzPct val="100000"/>
              <a:buFont typeface="Symbol" panose="05050102010706020507" pitchFamily="18" charset="2"/>
              <a:buChar char="*"/>
            </a:pPr>
            <a:r>
              <a:rPr lang="en-US" sz="2800" dirty="0">
                <a:latin typeface="Calibri" panose="020F0502020204030204" pitchFamily="34" charset="0"/>
              </a:rPr>
              <a:t>The second operand(</a:t>
            </a:r>
            <a:r>
              <a:rPr lang="en-US" sz="2800" dirty="0">
                <a:solidFill>
                  <a:srgbClr val="FF0000"/>
                </a:solidFill>
                <a:latin typeface="Calibri" panose="020F0502020204030204" pitchFamily="34" charset="0"/>
              </a:rPr>
              <a:t>shift amount</a:t>
            </a:r>
            <a:r>
              <a:rPr lang="en-US" sz="2800" dirty="0">
                <a:latin typeface="Calibri" panose="020F0502020204030204" pitchFamily="34" charset="0"/>
              </a:rPr>
              <a:t>) needs to be an </a:t>
            </a:r>
            <a:r>
              <a:rPr lang="en-US" sz="2800" b="1" dirty="0">
                <a:solidFill>
                  <a:srgbClr val="004A4A"/>
                </a:solidFill>
                <a:latin typeface="Calibri" panose="020F0502020204030204" pitchFamily="34" charset="0"/>
              </a:rPr>
              <a:t>immediate</a:t>
            </a:r>
          </a:p>
        </p:txBody>
      </p:sp>
      <p:grpSp>
        <p:nvGrpSpPr>
          <p:cNvPr id="7" name="Group 5"/>
          <p:cNvGrpSpPr>
            <a:grpSpLocks noChangeAspect="1"/>
          </p:cNvGrpSpPr>
          <p:nvPr/>
        </p:nvGrpSpPr>
        <p:grpSpPr bwMode="auto">
          <a:xfrm>
            <a:off x="2767012" y="1524000"/>
            <a:ext cx="6629400" cy="1435100"/>
            <a:chOff x="1248" y="1147"/>
            <a:chExt cx="4176" cy="904"/>
          </a:xfrm>
        </p:grpSpPr>
        <p:sp>
          <p:nvSpPr>
            <p:cNvPr id="8" name="AutoShape 4"/>
            <p:cNvSpPr>
              <a:spLocks noChangeAspect="1" noChangeArrowheads="1" noTextEdit="1"/>
            </p:cNvSpPr>
            <p:nvPr/>
          </p:nvSpPr>
          <p:spPr bwMode="auto">
            <a:xfrm>
              <a:off x="1248" y="1147"/>
              <a:ext cx="4176" cy="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 name="Freeform 6"/>
            <p:cNvSpPr>
              <a:spLocks noEditPoints="1"/>
            </p:cNvSpPr>
            <p:nvPr/>
          </p:nvSpPr>
          <p:spPr bwMode="auto">
            <a:xfrm>
              <a:off x="1269" y="1168"/>
              <a:ext cx="4129" cy="232"/>
            </a:xfrm>
            <a:custGeom>
              <a:avLst/>
              <a:gdLst>
                <a:gd name="T0" fmla="*/ 0 w 392"/>
                <a:gd name="T1" fmla="*/ 0 h 22"/>
                <a:gd name="T2" fmla="*/ 392 w 392"/>
                <a:gd name="T3" fmla="*/ 0 h 22"/>
                <a:gd name="T4" fmla="*/ 0 w 392"/>
                <a:gd name="T5" fmla="*/ 3 h 22"/>
                <a:gd name="T6" fmla="*/ 392 w 392"/>
                <a:gd name="T7" fmla="*/ 3 h 22"/>
                <a:gd name="T8" fmla="*/ 0 w 392"/>
                <a:gd name="T9" fmla="*/ 22 h 22"/>
                <a:gd name="T10" fmla="*/ 0 w 392"/>
                <a:gd name="T11" fmla="*/ 4 h 22"/>
                <a:gd name="T12" fmla="*/ 4 w 392"/>
                <a:gd name="T13" fmla="*/ 22 h 22"/>
                <a:gd name="T14" fmla="*/ 4 w 392"/>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22">
                  <a:moveTo>
                    <a:pt x="0" y="0"/>
                  </a:moveTo>
                  <a:lnTo>
                    <a:pt x="392" y="0"/>
                  </a:lnTo>
                  <a:moveTo>
                    <a:pt x="0" y="3"/>
                  </a:moveTo>
                  <a:lnTo>
                    <a:pt x="392" y="3"/>
                  </a:lnTo>
                  <a:moveTo>
                    <a:pt x="0" y="22"/>
                  </a:moveTo>
                  <a:lnTo>
                    <a:pt x="0" y="4"/>
                  </a:lnTo>
                  <a:moveTo>
                    <a:pt x="4" y="22"/>
                  </a:moveTo>
                  <a:lnTo>
                    <a:pt x="4" y="4"/>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0" name="Rectangle 7"/>
            <p:cNvSpPr>
              <a:spLocks noChangeArrowheads="1"/>
            </p:cNvSpPr>
            <p:nvPr/>
          </p:nvSpPr>
          <p:spPr bwMode="auto">
            <a:xfrm>
              <a:off x="1406" y="1199"/>
              <a:ext cx="662"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1A1B1C"/>
                  </a:solidFill>
                  <a:latin typeface="Times New Roman" pitchFamily="18" charset="0"/>
                  <a:cs typeface="Times New Roman" pitchFamily="18" charset="0"/>
                </a:rPr>
                <a:t>Semantics</a:t>
              </a:r>
              <a:endParaRPr lang="en-US">
                <a:latin typeface="Times New Roman" pitchFamily="18" charset="0"/>
                <a:cs typeface="Times New Roman" pitchFamily="18" charset="0"/>
              </a:endParaRPr>
            </a:p>
          </p:txBody>
        </p:sp>
        <p:sp>
          <p:nvSpPr>
            <p:cNvPr id="11" name="Line 8"/>
            <p:cNvSpPr>
              <a:spLocks noChangeShapeType="1"/>
            </p:cNvSpPr>
            <p:nvPr/>
          </p:nvSpPr>
          <p:spPr bwMode="auto">
            <a:xfrm flipV="1">
              <a:off x="3176" y="1210"/>
              <a:ext cx="0" cy="190"/>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2" name="Rectangle 9"/>
            <p:cNvSpPr>
              <a:spLocks noChangeArrowheads="1"/>
            </p:cNvSpPr>
            <p:nvPr/>
          </p:nvSpPr>
          <p:spPr bwMode="auto">
            <a:xfrm>
              <a:off x="3270" y="1199"/>
              <a:ext cx="57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1A1B1C"/>
                  </a:solidFill>
                  <a:latin typeface="Times New Roman" pitchFamily="18" charset="0"/>
                  <a:cs typeface="Times New Roman" pitchFamily="18" charset="0"/>
                </a:rPr>
                <a:t>Example</a:t>
              </a:r>
              <a:endParaRPr lang="en-US">
                <a:latin typeface="Times New Roman" pitchFamily="18" charset="0"/>
                <a:cs typeface="Times New Roman" pitchFamily="18" charset="0"/>
              </a:endParaRPr>
            </a:p>
          </p:txBody>
        </p:sp>
        <p:sp>
          <p:nvSpPr>
            <p:cNvPr id="13" name="Line 10"/>
            <p:cNvSpPr>
              <a:spLocks noChangeShapeType="1"/>
            </p:cNvSpPr>
            <p:nvPr/>
          </p:nvSpPr>
          <p:spPr bwMode="auto">
            <a:xfrm flipV="1">
              <a:off x="4039" y="1210"/>
              <a:ext cx="0" cy="190"/>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4" name="Rectangle 11"/>
            <p:cNvSpPr>
              <a:spLocks noChangeArrowheads="1"/>
            </p:cNvSpPr>
            <p:nvPr/>
          </p:nvSpPr>
          <p:spPr bwMode="auto">
            <a:xfrm>
              <a:off x="4145" y="1199"/>
              <a:ext cx="78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1A1B1C"/>
                  </a:solidFill>
                  <a:latin typeface="Times New Roman" pitchFamily="18" charset="0"/>
                  <a:cs typeface="Times New Roman" pitchFamily="18" charset="0"/>
                </a:rPr>
                <a:t>Explanation</a:t>
              </a:r>
              <a:endParaRPr lang="en-US">
                <a:latin typeface="Times New Roman" pitchFamily="18" charset="0"/>
                <a:cs typeface="Times New Roman" pitchFamily="18" charset="0"/>
              </a:endParaRPr>
            </a:p>
          </p:txBody>
        </p:sp>
        <p:sp>
          <p:nvSpPr>
            <p:cNvPr id="15" name="Freeform 12"/>
            <p:cNvSpPr>
              <a:spLocks noEditPoints="1"/>
            </p:cNvSpPr>
            <p:nvPr/>
          </p:nvSpPr>
          <p:spPr bwMode="auto">
            <a:xfrm>
              <a:off x="1269" y="1210"/>
              <a:ext cx="4129" cy="379"/>
            </a:xfrm>
            <a:custGeom>
              <a:avLst/>
              <a:gdLst>
                <a:gd name="T0" fmla="*/ 388 w 392"/>
                <a:gd name="T1" fmla="*/ 18 h 36"/>
                <a:gd name="T2" fmla="*/ 388 w 392"/>
                <a:gd name="T3" fmla="*/ 0 h 36"/>
                <a:gd name="T4" fmla="*/ 392 w 392"/>
                <a:gd name="T5" fmla="*/ 18 h 36"/>
                <a:gd name="T6" fmla="*/ 392 w 392"/>
                <a:gd name="T7" fmla="*/ 0 h 36"/>
                <a:gd name="T8" fmla="*/ 0 w 392"/>
                <a:gd name="T9" fmla="*/ 18 h 36"/>
                <a:gd name="T10" fmla="*/ 392 w 392"/>
                <a:gd name="T11" fmla="*/ 18 h 36"/>
                <a:gd name="T12" fmla="*/ 0 w 392"/>
                <a:gd name="T13" fmla="*/ 36 h 36"/>
                <a:gd name="T14" fmla="*/ 0 w 392"/>
                <a:gd name="T15" fmla="*/ 18 h 36"/>
                <a:gd name="T16" fmla="*/ 4 w 392"/>
                <a:gd name="T17" fmla="*/ 36 h 36"/>
                <a:gd name="T18" fmla="*/ 4 w 392"/>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36">
                  <a:moveTo>
                    <a:pt x="388" y="18"/>
                  </a:moveTo>
                  <a:lnTo>
                    <a:pt x="388" y="0"/>
                  </a:lnTo>
                  <a:moveTo>
                    <a:pt x="392" y="18"/>
                  </a:moveTo>
                  <a:lnTo>
                    <a:pt x="392" y="0"/>
                  </a:lnTo>
                  <a:moveTo>
                    <a:pt x="0" y="18"/>
                  </a:moveTo>
                  <a:lnTo>
                    <a:pt x="392" y="18"/>
                  </a:lnTo>
                  <a:moveTo>
                    <a:pt x="0" y="36"/>
                  </a:moveTo>
                  <a:lnTo>
                    <a:pt x="0" y="18"/>
                  </a:lnTo>
                  <a:moveTo>
                    <a:pt x="4" y="36"/>
                  </a:moveTo>
                  <a:lnTo>
                    <a:pt x="4" y="18"/>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6" name="Rectangle 13"/>
            <p:cNvSpPr>
              <a:spLocks noChangeArrowheads="1"/>
            </p:cNvSpPr>
            <p:nvPr/>
          </p:nvSpPr>
          <p:spPr bwMode="auto">
            <a:xfrm>
              <a:off x="1406" y="1399"/>
              <a:ext cx="1477"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2000" dirty="0" err="1">
                  <a:latin typeface="Times New Roman" pitchFamily="18" charset="0"/>
                  <a:cs typeface="Times New Roman" pitchFamily="18" charset="0"/>
                </a:rPr>
                <a:t>sar</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reg</a:t>
              </a:r>
              <a:r>
                <a:rPr lang="en-US" sz="2000" dirty="0">
                  <a:latin typeface="Times New Roman" pitchFamily="18" charset="0"/>
                  <a:cs typeface="Times New Roman" pitchFamily="18" charset="0"/>
                </a:rPr>
                <a:t>/</a:t>
              </a:r>
              <a:r>
                <a:rPr lang="en-US" sz="2000" i="1" dirty="0" err="1">
                  <a:latin typeface="Times New Roman" pitchFamily="18" charset="0"/>
                  <a:cs typeface="Times New Roman" pitchFamily="18" charset="0"/>
                </a:rPr>
                <a:t>mem</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imm</a:t>
              </a:r>
              <a:endParaRPr lang="en-US" sz="2000" i="1" dirty="0">
                <a:latin typeface="Times New Roman" pitchFamily="18" charset="0"/>
                <a:cs typeface="Times New Roman" pitchFamily="18" charset="0"/>
              </a:endParaRPr>
            </a:p>
            <a:p>
              <a:r>
                <a:rPr lang="en-US" sz="2000" dirty="0" err="1">
                  <a:latin typeface="Times New Roman" pitchFamily="18" charset="0"/>
                  <a:cs typeface="Times New Roman" pitchFamily="18" charset="0"/>
                </a:rPr>
                <a:t>shr</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reg</a:t>
              </a:r>
              <a:r>
                <a:rPr lang="en-US" sz="2000" dirty="0">
                  <a:latin typeface="Times New Roman" pitchFamily="18" charset="0"/>
                  <a:cs typeface="Times New Roman" pitchFamily="18" charset="0"/>
                </a:rPr>
                <a:t>/</a:t>
              </a:r>
              <a:r>
                <a:rPr lang="en-US" sz="2000" i="1" dirty="0" err="1">
                  <a:latin typeface="Times New Roman" pitchFamily="18" charset="0"/>
                  <a:cs typeface="Times New Roman" pitchFamily="18" charset="0"/>
                </a:rPr>
                <a:t>mem</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imm</a:t>
              </a:r>
              <a:endParaRPr lang="en-US" sz="2000" i="1" dirty="0">
                <a:latin typeface="Times New Roman" pitchFamily="18" charset="0"/>
                <a:cs typeface="Times New Roman" pitchFamily="18" charset="0"/>
              </a:endParaRPr>
            </a:p>
            <a:p>
              <a:r>
                <a:rPr lang="en-US" sz="2000" dirty="0" err="1">
                  <a:latin typeface="Times New Roman" pitchFamily="18" charset="0"/>
                  <a:cs typeface="Times New Roman" pitchFamily="18" charset="0"/>
                </a:rPr>
                <a:t>sal</a:t>
              </a:r>
              <a:r>
                <a:rPr lang="en-US" sz="2000" dirty="0">
                  <a:latin typeface="Times New Roman" pitchFamily="18" charset="0"/>
                  <a:cs typeface="Times New Roman" pitchFamily="18" charset="0"/>
                </a:rPr>
                <a:t>/</a:t>
              </a:r>
              <a:r>
                <a:rPr lang="en-US" sz="2000" dirty="0" err="1">
                  <a:latin typeface="Times New Roman" pitchFamily="18" charset="0"/>
                  <a:cs typeface="Times New Roman" pitchFamily="18" charset="0"/>
                </a:rPr>
                <a:t>shl</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reg</a:t>
              </a:r>
              <a:r>
                <a:rPr lang="en-US" sz="2000" dirty="0">
                  <a:latin typeface="Times New Roman" pitchFamily="18" charset="0"/>
                  <a:cs typeface="Times New Roman" pitchFamily="18" charset="0"/>
                </a:rPr>
                <a:t>/</a:t>
              </a:r>
              <a:r>
                <a:rPr lang="en-US" sz="2000" i="1" dirty="0" err="1">
                  <a:latin typeface="Times New Roman" pitchFamily="18" charset="0"/>
                  <a:cs typeface="Times New Roman" pitchFamily="18" charset="0"/>
                </a:rPr>
                <a:t>mem</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imm</a:t>
              </a:r>
              <a:endParaRPr lang="en-US" sz="2000" dirty="0">
                <a:latin typeface="Times New Roman" pitchFamily="18" charset="0"/>
                <a:cs typeface="Times New Roman" pitchFamily="18" charset="0"/>
              </a:endParaRPr>
            </a:p>
          </p:txBody>
        </p:sp>
        <p:sp>
          <p:nvSpPr>
            <p:cNvPr id="17" name="Line 14"/>
            <p:cNvSpPr>
              <a:spLocks noChangeShapeType="1"/>
            </p:cNvSpPr>
            <p:nvPr/>
          </p:nvSpPr>
          <p:spPr bwMode="auto">
            <a:xfrm flipV="1">
              <a:off x="3176" y="1400"/>
              <a:ext cx="0" cy="189"/>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8" name="Rectangle 15"/>
            <p:cNvSpPr>
              <a:spLocks noChangeArrowheads="1"/>
            </p:cNvSpPr>
            <p:nvPr/>
          </p:nvSpPr>
          <p:spPr bwMode="auto">
            <a:xfrm>
              <a:off x="3270" y="1399"/>
              <a:ext cx="627"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2000" dirty="0" err="1">
                  <a:latin typeface="Times New Roman" pitchFamily="18" charset="0"/>
                  <a:cs typeface="Times New Roman" pitchFamily="18" charset="0"/>
                </a:rPr>
                <a:t>sar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3</a:t>
              </a:r>
            </a:p>
            <a:p>
              <a:r>
                <a:rPr lang="en-US" sz="2000" dirty="0" err="1">
                  <a:latin typeface="Times New Roman" pitchFamily="18" charset="0"/>
                  <a:cs typeface="Times New Roman" pitchFamily="18" charset="0"/>
                </a:rPr>
                <a:t>shr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3</a:t>
              </a:r>
            </a:p>
            <a:p>
              <a:r>
                <a:rPr lang="en-US" sz="2000" dirty="0" err="1">
                  <a:latin typeface="Times New Roman" pitchFamily="18" charset="0"/>
                  <a:cs typeface="Times New Roman" pitchFamily="18" charset="0"/>
                </a:rPr>
                <a:t>sal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2</a:t>
              </a:r>
            </a:p>
          </p:txBody>
        </p:sp>
        <p:sp>
          <p:nvSpPr>
            <p:cNvPr id="19" name="Line 16"/>
            <p:cNvSpPr>
              <a:spLocks noChangeShapeType="1"/>
            </p:cNvSpPr>
            <p:nvPr/>
          </p:nvSpPr>
          <p:spPr bwMode="auto">
            <a:xfrm flipV="1">
              <a:off x="4039" y="1400"/>
              <a:ext cx="0" cy="189"/>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0" name="Rectangle 17"/>
            <p:cNvSpPr>
              <a:spLocks noChangeArrowheads="1"/>
            </p:cNvSpPr>
            <p:nvPr/>
          </p:nvSpPr>
          <p:spPr bwMode="auto">
            <a:xfrm>
              <a:off x="4145" y="1399"/>
              <a:ext cx="1125"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&gt;&gt; 3</a:t>
              </a:r>
            </a:p>
            <a:p>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&gt;&gt;&gt; 3</a:t>
              </a:r>
            </a:p>
            <a:p>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 </a:t>
              </a:r>
              <a:r>
                <a:rPr lang="en-US" sz="2000" dirty="0" err="1">
                  <a:latin typeface="Times New Roman" pitchFamily="18" charset="0"/>
                  <a:cs typeface="Times New Roman" pitchFamily="18" charset="0"/>
                </a:rPr>
                <a:t>eax</a:t>
              </a:r>
              <a:r>
                <a:rPr lang="en-US" sz="2000" dirty="0">
                  <a:latin typeface="Times New Roman" pitchFamily="18" charset="0"/>
                  <a:cs typeface="Times New Roman" pitchFamily="18" charset="0"/>
                </a:rPr>
                <a:t>  &lt;&lt;</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2</a:t>
              </a:r>
            </a:p>
          </p:txBody>
        </p:sp>
        <p:sp>
          <p:nvSpPr>
            <p:cNvPr id="21" name="Freeform 18"/>
            <p:cNvSpPr>
              <a:spLocks noEditPoints="1"/>
            </p:cNvSpPr>
            <p:nvPr/>
          </p:nvSpPr>
          <p:spPr bwMode="auto">
            <a:xfrm>
              <a:off x="1269" y="1400"/>
              <a:ext cx="4129" cy="389"/>
            </a:xfrm>
            <a:custGeom>
              <a:avLst/>
              <a:gdLst>
                <a:gd name="T0" fmla="*/ 388 w 392"/>
                <a:gd name="T1" fmla="*/ 18 h 37"/>
                <a:gd name="T2" fmla="*/ 388 w 392"/>
                <a:gd name="T3" fmla="*/ 0 h 37"/>
                <a:gd name="T4" fmla="*/ 392 w 392"/>
                <a:gd name="T5" fmla="*/ 18 h 37"/>
                <a:gd name="T6" fmla="*/ 392 w 392"/>
                <a:gd name="T7" fmla="*/ 0 h 37"/>
                <a:gd name="T8" fmla="*/ 0 w 392"/>
                <a:gd name="T9" fmla="*/ 18 h 37"/>
                <a:gd name="T10" fmla="*/ 392 w 392"/>
                <a:gd name="T11" fmla="*/ 18 h 37"/>
                <a:gd name="T12" fmla="*/ 0 w 392"/>
                <a:gd name="T13" fmla="*/ 37 h 37"/>
                <a:gd name="T14" fmla="*/ 0 w 392"/>
                <a:gd name="T15" fmla="*/ 19 h 37"/>
                <a:gd name="T16" fmla="*/ 4 w 392"/>
                <a:gd name="T17" fmla="*/ 37 h 37"/>
                <a:gd name="T18" fmla="*/ 4 w 392"/>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37">
                  <a:moveTo>
                    <a:pt x="388" y="18"/>
                  </a:moveTo>
                  <a:lnTo>
                    <a:pt x="388" y="0"/>
                  </a:lnTo>
                  <a:moveTo>
                    <a:pt x="392" y="18"/>
                  </a:moveTo>
                  <a:lnTo>
                    <a:pt x="392" y="0"/>
                  </a:lnTo>
                  <a:moveTo>
                    <a:pt x="0" y="18"/>
                  </a:moveTo>
                  <a:lnTo>
                    <a:pt x="392" y="18"/>
                  </a:lnTo>
                  <a:moveTo>
                    <a:pt x="0" y="37"/>
                  </a:moveTo>
                  <a:lnTo>
                    <a:pt x="0" y="19"/>
                  </a:lnTo>
                  <a:moveTo>
                    <a:pt x="4" y="37"/>
                  </a:moveTo>
                  <a:lnTo>
                    <a:pt x="4" y="19"/>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2" name="Line 19"/>
            <p:cNvSpPr>
              <a:spLocks noChangeShapeType="1"/>
            </p:cNvSpPr>
            <p:nvPr/>
          </p:nvSpPr>
          <p:spPr bwMode="auto">
            <a:xfrm flipV="1">
              <a:off x="3176" y="1600"/>
              <a:ext cx="0" cy="189"/>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3" name="Line 20"/>
            <p:cNvSpPr>
              <a:spLocks noChangeShapeType="1"/>
            </p:cNvSpPr>
            <p:nvPr/>
          </p:nvSpPr>
          <p:spPr bwMode="auto">
            <a:xfrm flipV="1">
              <a:off x="4039" y="1600"/>
              <a:ext cx="0" cy="189"/>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4" name="Freeform 21"/>
            <p:cNvSpPr>
              <a:spLocks noEditPoints="1"/>
            </p:cNvSpPr>
            <p:nvPr/>
          </p:nvSpPr>
          <p:spPr bwMode="auto">
            <a:xfrm>
              <a:off x="1269" y="1600"/>
              <a:ext cx="4129" cy="378"/>
            </a:xfrm>
            <a:custGeom>
              <a:avLst/>
              <a:gdLst>
                <a:gd name="T0" fmla="*/ 388 w 392"/>
                <a:gd name="T1" fmla="*/ 18 h 36"/>
                <a:gd name="T2" fmla="*/ 388 w 392"/>
                <a:gd name="T3" fmla="*/ 0 h 36"/>
                <a:gd name="T4" fmla="*/ 392 w 392"/>
                <a:gd name="T5" fmla="*/ 18 h 36"/>
                <a:gd name="T6" fmla="*/ 392 w 392"/>
                <a:gd name="T7" fmla="*/ 0 h 36"/>
                <a:gd name="T8" fmla="*/ 0 w 392"/>
                <a:gd name="T9" fmla="*/ 18 h 36"/>
                <a:gd name="T10" fmla="*/ 392 w 392"/>
                <a:gd name="T11" fmla="*/ 18 h 36"/>
                <a:gd name="T12" fmla="*/ 0 w 392"/>
                <a:gd name="T13" fmla="*/ 36 h 36"/>
                <a:gd name="T14" fmla="*/ 0 w 392"/>
                <a:gd name="T15" fmla="*/ 18 h 36"/>
                <a:gd name="T16" fmla="*/ 4 w 392"/>
                <a:gd name="T17" fmla="*/ 36 h 36"/>
                <a:gd name="T18" fmla="*/ 4 w 392"/>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36">
                  <a:moveTo>
                    <a:pt x="388" y="18"/>
                  </a:moveTo>
                  <a:lnTo>
                    <a:pt x="388" y="0"/>
                  </a:lnTo>
                  <a:moveTo>
                    <a:pt x="392" y="18"/>
                  </a:moveTo>
                  <a:lnTo>
                    <a:pt x="392" y="0"/>
                  </a:lnTo>
                  <a:moveTo>
                    <a:pt x="0" y="18"/>
                  </a:moveTo>
                  <a:lnTo>
                    <a:pt x="392" y="18"/>
                  </a:lnTo>
                  <a:moveTo>
                    <a:pt x="0" y="36"/>
                  </a:moveTo>
                  <a:lnTo>
                    <a:pt x="0" y="18"/>
                  </a:lnTo>
                  <a:moveTo>
                    <a:pt x="4" y="36"/>
                  </a:moveTo>
                  <a:lnTo>
                    <a:pt x="4" y="18"/>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5" name="Line 22"/>
            <p:cNvSpPr>
              <a:spLocks noChangeShapeType="1"/>
            </p:cNvSpPr>
            <p:nvPr/>
          </p:nvSpPr>
          <p:spPr bwMode="auto">
            <a:xfrm flipV="1">
              <a:off x="3176" y="1789"/>
              <a:ext cx="0" cy="189"/>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6" name="Line 23"/>
            <p:cNvSpPr>
              <a:spLocks noChangeShapeType="1"/>
            </p:cNvSpPr>
            <p:nvPr/>
          </p:nvSpPr>
          <p:spPr bwMode="auto">
            <a:xfrm flipV="1">
              <a:off x="4039" y="1789"/>
              <a:ext cx="0" cy="189"/>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7" name="Freeform 24"/>
            <p:cNvSpPr>
              <a:spLocks noEditPoints="1"/>
            </p:cNvSpPr>
            <p:nvPr/>
          </p:nvSpPr>
          <p:spPr bwMode="auto">
            <a:xfrm>
              <a:off x="1269" y="1789"/>
              <a:ext cx="4129" cy="232"/>
            </a:xfrm>
            <a:custGeom>
              <a:avLst/>
              <a:gdLst>
                <a:gd name="T0" fmla="*/ 388 w 392"/>
                <a:gd name="T1" fmla="*/ 18 h 22"/>
                <a:gd name="T2" fmla="*/ 388 w 392"/>
                <a:gd name="T3" fmla="*/ 0 h 22"/>
                <a:gd name="T4" fmla="*/ 392 w 392"/>
                <a:gd name="T5" fmla="*/ 18 h 22"/>
                <a:gd name="T6" fmla="*/ 392 w 392"/>
                <a:gd name="T7" fmla="*/ 0 h 22"/>
                <a:gd name="T8" fmla="*/ 0 w 392"/>
                <a:gd name="T9" fmla="*/ 19 h 22"/>
                <a:gd name="T10" fmla="*/ 392 w 392"/>
                <a:gd name="T11" fmla="*/ 19 h 22"/>
                <a:gd name="T12" fmla="*/ 0 w 392"/>
                <a:gd name="T13" fmla="*/ 22 h 22"/>
                <a:gd name="T14" fmla="*/ 392 w 392"/>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2" h="22">
                  <a:moveTo>
                    <a:pt x="388" y="18"/>
                  </a:moveTo>
                  <a:lnTo>
                    <a:pt x="388" y="0"/>
                  </a:lnTo>
                  <a:moveTo>
                    <a:pt x="392" y="18"/>
                  </a:moveTo>
                  <a:lnTo>
                    <a:pt x="392" y="0"/>
                  </a:lnTo>
                  <a:moveTo>
                    <a:pt x="0" y="19"/>
                  </a:moveTo>
                  <a:lnTo>
                    <a:pt x="392" y="19"/>
                  </a:lnTo>
                  <a:moveTo>
                    <a:pt x="0" y="22"/>
                  </a:moveTo>
                  <a:lnTo>
                    <a:pt x="392" y="22"/>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grpSp>
        <p:nvGrpSpPr>
          <p:cNvPr id="9" name="Group 8"/>
          <p:cNvGrpSpPr/>
          <p:nvPr/>
        </p:nvGrpSpPr>
        <p:grpSpPr>
          <a:xfrm>
            <a:off x="3048000" y="1828800"/>
            <a:ext cx="6934200" cy="4190212"/>
            <a:chOff x="1524000" y="1828800"/>
            <a:chExt cx="6934200" cy="4190212"/>
          </a:xfrm>
        </p:grpSpPr>
        <p:sp>
          <p:nvSpPr>
            <p:cNvPr id="7" name="Rectangle 6"/>
            <p:cNvSpPr/>
            <p:nvPr/>
          </p:nvSpPr>
          <p:spPr>
            <a:xfrm>
              <a:off x="1524000" y="1828800"/>
              <a:ext cx="6934200" cy="1828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0" y="3949699"/>
              <a:ext cx="6934200" cy="206931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txBox="1">
            <a:spLocks noGrp="1"/>
          </p:cNvSpPr>
          <p:nvPr>
            <p:ph type="title" idx="4294967295"/>
          </p:nvPr>
        </p:nvSpPr>
        <p:spPr>
          <a:xfrm>
            <a:off x="23876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6" name="Rectangle 5"/>
          <p:cNvSpPr/>
          <p:nvPr/>
        </p:nvSpPr>
        <p:spPr>
          <a:xfrm>
            <a:off x="3276600" y="1828800"/>
            <a:ext cx="6705600" cy="3970318"/>
          </a:xfrm>
          <a:prstGeom prst="rect">
            <a:avLst/>
          </a:prstGeom>
        </p:spPr>
        <p:txBody>
          <a:bodyPr wrap="square">
            <a:spAutoFit/>
          </a:bodyPr>
          <a:lstStyle/>
          <a:p>
            <a:r>
              <a:rPr lang="en-US" i="1" dirty="0">
                <a:latin typeface="Times New Roman" pitchFamily="18" charset="0"/>
                <a:cs typeface="Times New Roman" pitchFamily="18" charset="0"/>
              </a:rPr>
              <a:t>What is the output of this code snippet?</a:t>
            </a:r>
          </a:p>
          <a:p>
            <a:endParaRPr lang="en-US" dirty="0">
              <a:latin typeface="Times New Roman" pitchFamily="18" charset="0"/>
              <a:cs typeface="Times New Roman" pitchFamily="18" charset="0"/>
            </a:endParaRP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0xdeadfeed</a:t>
            </a:r>
          </a:p>
          <a:p>
            <a:r>
              <a:rPr lang="en-US" dirty="0" err="1">
                <a:latin typeface="Courier New" pitchFamily="49" charset="0"/>
                <a:cs typeface="Courier New" pitchFamily="49" charset="0"/>
              </a:rPr>
              <a:t>sar</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4</a:t>
            </a:r>
          </a:p>
          <a:p>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   </a:t>
            </a:r>
            <a:r>
              <a:rPr lang="en-US" i="1" dirty="0">
                <a:latin typeface="Times New Roman" pitchFamily="18" charset="0"/>
                <a:cs typeface="Times New Roman" pitchFamily="18" charset="0"/>
              </a:rPr>
              <a:t>0xfdeadfee</a:t>
            </a:r>
          </a:p>
          <a:p>
            <a:endParaRPr lang="en-US" b="1" dirty="0">
              <a:latin typeface="Times New Roman" pitchFamily="18" charset="0"/>
              <a:cs typeface="Times New Roman" pitchFamily="18" charset="0"/>
            </a:endParaRPr>
          </a:p>
          <a:p>
            <a:endParaRPr lang="en-US" b="1" dirty="0">
              <a:latin typeface="Times New Roman" pitchFamily="18" charset="0"/>
              <a:cs typeface="Times New Roman" pitchFamily="18" charset="0"/>
            </a:endParaRPr>
          </a:p>
          <a:p>
            <a:r>
              <a:rPr lang="en-US" i="1" dirty="0">
                <a:latin typeface="Times New Roman" pitchFamily="18" charset="0"/>
                <a:cs typeface="Times New Roman" pitchFamily="18" charset="0"/>
              </a:rPr>
              <a:t>What is the output of this code snippet?</a:t>
            </a:r>
          </a:p>
          <a:p>
            <a:endParaRPr lang="en-US" dirty="0">
              <a:latin typeface="Times New Roman" pitchFamily="18" charset="0"/>
              <a:cs typeface="Times New Roman" pitchFamily="18" charset="0"/>
            </a:endParaRPr>
          </a:p>
          <a:p>
            <a:r>
              <a:rPr lang="en-US" dirty="0" err="1">
                <a:latin typeface="Courier New" pitchFamily="49" charset="0"/>
                <a:cs typeface="Courier New" pitchFamily="49" charset="0"/>
              </a:rPr>
              <a:t>mov</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0xdeadfeed</a:t>
            </a:r>
          </a:p>
          <a:p>
            <a:r>
              <a:rPr lang="en-US" dirty="0" err="1">
                <a:latin typeface="Courier New" pitchFamily="49" charset="0"/>
                <a:cs typeface="Courier New" pitchFamily="49" charset="0"/>
              </a:rPr>
              <a:t>shr</a:t>
            </a:r>
            <a:r>
              <a:rPr lang="en-US" dirty="0">
                <a:latin typeface="Courier New" pitchFamily="49" charset="0"/>
                <a:cs typeface="Courier New" pitchFamily="49" charset="0"/>
              </a:rPr>
              <a:t> </a:t>
            </a:r>
            <a:r>
              <a:rPr lang="en-US" dirty="0" err="1">
                <a:latin typeface="Courier New" pitchFamily="49" charset="0"/>
                <a:cs typeface="Courier New" pitchFamily="49" charset="0"/>
              </a:rPr>
              <a:t>eax</a:t>
            </a:r>
            <a:r>
              <a:rPr lang="en-US" dirty="0">
                <a:latin typeface="Courier New" pitchFamily="49" charset="0"/>
                <a:cs typeface="Courier New" pitchFamily="49" charset="0"/>
              </a:rPr>
              <a:t>, 4</a:t>
            </a:r>
          </a:p>
          <a:p>
            <a:endParaRPr lang="en-US" b="1"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   </a:t>
            </a:r>
            <a:r>
              <a:rPr lang="en-US" i="1" dirty="0">
                <a:latin typeface="Times New Roman" pitchFamily="18" charset="0"/>
                <a:cs typeface="Times New Roman" pitchFamily="18" charset="0"/>
              </a:rPr>
              <a:t>0xdeadfee</a:t>
            </a:r>
            <a:endParaRPr lang="en-US" dirty="0">
              <a:latin typeface="Times New Roman" pitchFamily="18" charset="0"/>
              <a:cs typeface="Times New Roman" pitchFamily="18" charset="0"/>
            </a:endParaRPr>
          </a:p>
        </p:txBody>
      </p:sp>
      <p:sp>
        <p:nvSpPr>
          <p:cNvPr id="10" name="Rectangle 9"/>
          <p:cNvSpPr/>
          <p:nvPr/>
        </p:nvSpPr>
        <p:spPr>
          <a:xfrm>
            <a:off x="4191000" y="5397500"/>
            <a:ext cx="1219200" cy="381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1301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Main </a:t>
            </a:r>
            <a:r>
              <a:rPr lang="fr-FR" dirty="0" err="1">
                <a:solidFill>
                  <a:schemeClr val="tx1"/>
                </a:solidFill>
              </a:rPr>
              <a:t>Features</a:t>
            </a:r>
            <a:r>
              <a:rPr lang="fr-FR" dirty="0">
                <a:solidFill>
                  <a:schemeClr val="tx1"/>
                </a:solidFill>
              </a:rPr>
              <a:t> of the x86 ISA</a:t>
            </a:r>
          </a:p>
        </p:txBody>
      </p:sp>
      <p:sp>
        <p:nvSpPr>
          <p:cNvPr id="3" name="Text Placeholder 2"/>
          <p:cNvSpPr txBox="1">
            <a:spLocks noGrp="1"/>
          </p:cNvSpPr>
          <p:nvPr>
            <p:ph type="body" idx="4294967295"/>
          </p:nvPr>
        </p:nvSpPr>
        <p:spPr>
          <a:xfrm>
            <a:off x="2413000" y="1676400"/>
            <a:ext cx="7569200" cy="42672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71500" indent="-508000">
              <a:buSzPct val="100000"/>
              <a:buFont typeface="Symbol" panose="05050102010706020507" pitchFamily="18" charset="2"/>
              <a:buChar char="*"/>
            </a:pPr>
            <a:r>
              <a:rPr lang="en-US" dirty="0">
                <a:latin typeface="Calibri" panose="020F0502020204030204" pitchFamily="34" charset="0"/>
              </a:rPr>
              <a:t>It is a </a:t>
            </a:r>
            <a:r>
              <a:rPr lang="en-US" dirty="0">
                <a:solidFill>
                  <a:srgbClr val="DC2300"/>
                </a:solidFill>
                <a:latin typeface="Calibri" panose="020F0502020204030204" pitchFamily="34" charset="0"/>
              </a:rPr>
              <a:t>CISC</a:t>
            </a:r>
            <a:r>
              <a:rPr lang="en-US" dirty="0">
                <a:latin typeface="Calibri" panose="020F0502020204030204" pitchFamily="34" charset="0"/>
              </a:rPr>
              <a:t> ISA</a:t>
            </a:r>
          </a:p>
          <a:p>
            <a:pPr marL="571500" indent="-508000">
              <a:buSzPct val="100000"/>
              <a:buFont typeface="Symbol" panose="05050102010706020507" pitchFamily="18" charset="2"/>
              <a:buChar char="*"/>
            </a:pPr>
            <a:r>
              <a:rPr lang="en-US" dirty="0">
                <a:latin typeface="Calibri" panose="020F0502020204030204" pitchFamily="34" charset="0"/>
              </a:rPr>
              <a:t>Has more than 300+ </a:t>
            </a:r>
            <a:r>
              <a:rPr lang="en-US" dirty="0">
                <a:solidFill>
                  <a:srgbClr val="008000"/>
                </a:solidFill>
                <a:latin typeface="Calibri" panose="020F0502020204030204" pitchFamily="34" charset="0"/>
              </a:rPr>
              <a:t>instructions</a:t>
            </a:r>
          </a:p>
          <a:p>
            <a:pPr marL="571500" indent="-508000">
              <a:buSzPct val="100000"/>
              <a:buFont typeface="Symbol" panose="05050102010706020507" pitchFamily="18" charset="2"/>
              <a:buChar char="*"/>
            </a:pPr>
            <a:r>
              <a:rPr lang="en-US" dirty="0">
                <a:solidFill>
                  <a:srgbClr val="008080"/>
                </a:solidFill>
                <a:latin typeface="Calibri" panose="020F0502020204030204" pitchFamily="34" charset="0"/>
              </a:rPr>
              <a:t>Instructions</a:t>
            </a:r>
            <a:r>
              <a:rPr lang="en-US" dirty="0">
                <a:latin typeface="Calibri" panose="020F0502020204030204" pitchFamily="34" charset="0"/>
              </a:rPr>
              <a:t> can have a source/ destination memory operand</a:t>
            </a:r>
          </a:p>
          <a:p>
            <a:pPr marL="571500" indent="-508000">
              <a:buSzPct val="100000"/>
              <a:buFont typeface="Symbol" panose="05050102010706020507" pitchFamily="18" charset="2"/>
              <a:buChar char="*"/>
            </a:pPr>
            <a:r>
              <a:rPr lang="en-US" dirty="0">
                <a:latin typeface="Calibri" panose="020F0502020204030204" pitchFamily="34" charset="0"/>
              </a:rPr>
              <a:t>Uses the stack for passing arguments, and return addresses</a:t>
            </a:r>
          </a:p>
          <a:p>
            <a:pPr marL="571500" indent="-508000">
              <a:buSzPct val="100000"/>
              <a:buFont typeface="Symbol" panose="05050102010706020507" pitchFamily="18" charset="2"/>
              <a:buChar char="*"/>
            </a:pPr>
            <a:r>
              <a:rPr lang="en-US" dirty="0">
                <a:latin typeface="Calibri" panose="020F0502020204030204" pitchFamily="34" charset="0"/>
              </a:rPr>
              <a:t>Uses </a:t>
            </a:r>
            <a:r>
              <a:rPr lang="en-US" dirty="0">
                <a:solidFill>
                  <a:srgbClr val="2300DC"/>
                </a:solidFill>
                <a:latin typeface="Calibri" panose="020F0502020204030204" pitchFamily="34" charset="0"/>
              </a:rPr>
              <a:t>segmented</a:t>
            </a:r>
            <a:r>
              <a:rPr lang="en-US" dirty="0">
                <a:latin typeface="Calibri" panose="020F0502020204030204" pitchFamily="34" charset="0"/>
              </a:rPr>
              <a:t> memory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87600" y="305355"/>
            <a:ext cx="7416800" cy="738664"/>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800" dirty="0" err="1">
                <a:solidFill>
                  <a:schemeClr val="tx1"/>
                </a:solidFill>
              </a:rPr>
              <a:t>Outline</a:t>
            </a:r>
            <a:endParaRPr lang="fr-FR" sz="4800" dirty="0">
              <a:solidFill>
                <a:schemeClr val="tx1"/>
              </a:solidFill>
            </a:endParaRPr>
          </a:p>
        </p:txBody>
      </p:sp>
      <p:sp>
        <p:nvSpPr>
          <p:cNvPr id="3" name="Text Placeholder 2"/>
          <p:cNvSpPr txBox="1">
            <a:spLocks noGrp="1"/>
          </p:cNvSpPr>
          <p:nvPr>
            <p:ph type="body" idx="4294967295"/>
          </p:nvPr>
        </p:nvSpPr>
        <p:spPr>
          <a:xfrm>
            <a:off x="2667001" y="1752600"/>
            <a:ext cx="5862637" cy="3879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35000" indent="-520700">
              <a:buSzPct val="100000"/>
              <a:buFont typeface="Symbol" panose="05050102010706020507" pitchFamily="18" charset="2"/>
              <a:buChar char="*"/>
            </a:pPr>
            <a:r>
              <a:rPr lang="en-US" dirty="0">
                <a:latin typeface="Calibri" panose="020F0502020204030204" pitchFamily="34" charset="0"/>
              </a:rPr>
              <a:t>x86 Machine Model</a:t>
            </a:r>
          </a:p>
          <a:p>
            <a:pPr marL="635000" indent="-520700">
              <a:buSzPct val="100000"/>
              <a:buFont typeface="Symbol" panose="05050102010706020507" pitchFamily="18" charset="2"/>
              <a:buChar char="*"/>
            </a:pPr>
            <a:r>
              <a:rPr lang="en-US" dirty="0">
                <a:latin typeface="Calibri" panose="020F0502020204030204" pitchFamily="34" charset="0"/>
              </a:rPr>
              <a:t>Simple Integer Instructions</a:t>
            </a:r>
          </a:p>
          <a:p>
            <a:pPr marL="635000" indent="-520700">
              <a:buSzPct val="100000"/>
              <a:buFont typeface="Symbol" panose="05050102010706020507" pitchFamily="18" charset="2"/>
              <a:buChar char="*"/>
            </a:pPr>
            <a:r>
              <a:rPr lang="en-US" dirty="0">
                <a:latin typeface="Calibri" panose="020F0502020204030204" pitchFamily="34" charset="0"/>
              </a:rPr>
              <a:t>Branch Instructions</a:t>
            </a:r>
          </a:p>
          <a:p>
            <a:pPr marL="635000" indent="-520700">
              <a:buSzPct val="100000"/>
              <a:buFont typeface="Symbol" panose="05050102010706020507" pitchFamily="18" charset="2"/>
              <a:buChar char="*"/>
            </a:pPr>
            <a:r>
              <a:rPr lang="en-US" dirty="0">
                <a:latin typeface="Calibri" panose="020F0502020204030204" pitchFamily="34" charset="0"/>
              </a:rPr>
              <a:t>Advanced Memory Instructions</a:t>
            </a:r>
          </a:p>
          <a:p>
            <a:pPr marL="635000" indent="-520700">
              <a:buSzPct val="100000"/>
              <a:buFont typeface="Symbol" panose="05050102010706020507" pitchFamily="18" charset="2"/>
              <a:buChar char="*"/>
            </a:pPr>
            <a:r>
              <a:rPr lang="en-US" dirty="0">
                <a:latin typeface="Calibri" panose="020F0502020204030204" pitchFamily="34" charset="0"/>
              </a:rPr>
              <a:t>Floating Point Instructions</a:t>
            </a:r>
          </a:p>
          <a:p>
            <a:pPr marL="635000" indent="-520700">
              <a:buSzPct val="100000"/>
              <a:buFont typeface="Symbol" panose="05050102010706020507" pitchFamily="18" charset="2"/>
              <a:buChar char="*"/>
            </a:pPr>
            <a:r>
              <a:rPr lang="en-US" dirty="0">
                <a:latin typeface="Calibri" panose="020F0502020204030204" pitchFamily="34" charset="0"/>
              </a:rPr>
              <a:t>Encoding the x86 ISA</a:t>
            </a:r>
          </a:p>
        </p:txBody>
      </p:sp>
      <p:pic>
        <p:nvPicPr>
          <p:cNvPr id="4" name="Picture 3"/>
          <p:cNvPicPr>
            <a:picLocks noChangeAspect="1"/>
          </p:cNvPicPr>
          <p:nvPr/>
        </p:nvPicPr>
        <p:blipFill>
          <a:blip r:embed="rId3">
            <a:lum/>
            <a:alphaModFix/>
          </a:blip>
          <a:srcRect/>
          <a:stretch>
            <a:fillRect/>
          </a:stretch>
        </p:blipFill>
        <p:spPr>
          <a:xfrm rot="10800000">
            <a:off x="8724840" y="2971800"/>
            <a:ext cx="1181160" cy="837359"/>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Simple </a:t>
            </a:r>
            <a:r>
              <a:rPr lang="fr-FR" dirty="0" err="1">
                <a:solidFill>
                  <a:schemeClr val="tx1"/>
                </a:solidFill>
              </a:rPr>
              <a:t>Branch</a:t>
            </a:r>
            <a:r>
              <a:rPr lang="fr-FR" dirty="0">
                <a:solidFill>
                  <a:schemeClr val="tx1"/>
                </a:solidFill>
              </a:rPr>
              <a:t> Instructions</a:t>
            </a:r>
          </a:p>
        </p:txBody>
      </p:sp>
      <p:sp>
        <p:nvSpPr>
          <p:cNvPr id="3" name="Text Placeholder 2"/>
          <p:cNvSpPr txBox="1">
            <a:spLocks noGrp="1"/>
          </p:cNvSpPr>
          <p:nvPr>
            <p:ph type="body" idx="4294967295"/>
          </p:nvPr>
        </p:nvSpPr>
        <p:spPr>
          <a:xfrm>
            <a:off x="2641600" y="3505201"/>
            <a:ext cx="7416800" cy="252571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b="1" dirty="0" err="1">
                <a:solidFill>
                  <a:srgbClr val="4700B8"/>
                </a:solidFill>
                <a:latin typeface="Calibri" panose="020F0502020204030204" pitchFamily="34" charset="0"/>
              </a:rPr>
              <a:t>jmp</a:t>
            </a:r>
            <a:r>
              <a:rPr lang="en-US" dirty="0">
                <a:latin typeface="Calibri" panose="020F0502020204030204" pitchFamily="34" charset="0"/>
              </a:rPr>
              <a:t> is a simple unconditional branch instruction</a:t>
            </a:r>
          </a:p>
          <a:p>
            <a:pPr lvl="0">
              <a:buSzPct val="100000"/>
              <a:buFont typeface="Symbol" panose="05050102010706020507" pitchFamily="18" charset="2"/>
              <a:buChar char="*"/>
            </a:pPr>
            <a:r>
              <a:rPr lang="en-US" dirty="0">
                <a:latin typeface="Calibri" panose="020F0502020204030204" pitchFamily="34" charset="0"/>
              </a:rPr>
              <a:t>The conditional branches are of the form : j</a:t>
            </a:r>
            <a:r>
              <a:rPr lang="en-US" dirty="0">
                <a:solidFill>
                  <a:srgbClr val="DC2300"/>
                </a:solidFill>
                <a:latin typeface="Calibri" panose="020F0502020204030204" pitchFamily="34" charset="0"/>
              </a:rPr>
              <a:t>&lt;</a:t>
            </a:r>
            <a:r>
              <a:rPr lang="en-US" dirty="0" err="1">
                <a:solidFill>
                  <a:srgbClr val="DC2300"/>
                </a:solidFill>
                <a:latin typeface="Calibri" panose="020F0502020204030204" pitchFamily="34" charset="0"/>
              </a:rPr>
              <a:t>condcode</a:t>
            </a:r>
            <a:r>
              <a:rPr lang="en-US" dirty="0">
                <a:solidFill>
                  <a:srgbClr val="DC2300"/>
                </a:solidFill>
                <a:latin typeface="Calibri" panose="020F0502020204030204" pitchFamily="34" charset="0"/>
              </a:rPr>
              <a:t>&gt;</a:t>
            </a:r>
            <a:r>
              <a:rPr lang="en-US" dirty="0">
                <a:latin typeface="Calibri" panose="020F0502020204030204" pitchFamily="34" charset="0"/>
              </a:rPr>
              <a:t> such as </a:t>
            </a:r>
            <a:r>
              <a:rPr lang="en-US" dirty="0" err="1">
                <a:latin typeface="Calibri" panose="020F0502020204030204" pitchFamily="34" charset="0"/>
              </a:rPr>
              <a:t>jeq</a:t>
            </a:r>
            <a:r>
              <a:rPr lang="en-US" dirty="0">
                <a:latin typeface="Calibri" panose="020F0502020204030204" pitchFamily="34" charset="0"/>
              </a:rPr>
              <a:t>, </a:t>
            </a:r>
            <a:r>
              <a:rPr lang="en-US" dirty="0" err="1">
                <a:latin typeface="Calibri" panose="020F0502020204030204" pitchFamily="34" charset="0"/>
              </a:rPr>
              <a:t>jne</a:t>
            </a:r>
            <a:endParaRPr lang="en-US" dirty="0">
              <a:latin typeface="Calibri" panose="020F0502020204030204" pitchFamily="34" charset="0"/>
            </a:endParaRPr>
          </a:p>
        </p:txBody>
      </p:sp>
      <p:grpSp>
        <p:nvGrpSpPr>
          <p:cNvPr id="7" name="Group 5"/>
          <p:cNvGrpSpPr>
            <a:grpSpLocks noChangeAspect="1"/>
          </p:cNvGrpSpPr>
          <p:nvPr/>
        </p:nvGrpSpPr>
        <p:grpSpPr bwMode="auto">
          <a:xfrm>
            <a:off x="2590800" y="1981201"/>
            <a:ext cx="7086600" cy="1114425"/>
            <a:chOff x="1056" y="1248"/>
            <a:chExt cx="4464" cy="702"/>
          </a:xfrm>
        </p:grpSpPr>
        <p:sp>
          <p:nvSpPr>
            <p:cNvPr id="8" name="AutoShape 4"/>
            <p:cNvSpPr>
              <a:spLocks noChangeAspect="1" noChangeArrowheads="1" noTextEdit="1"/>
            </p:cNvSpPr>
            <p:nvPr/>
          </p:nvSpPr>
          <p:spPr bwMode="auto">
            <a:xfrm>
              <a:off x="1056" y="1248"/>
              <a:ext cx="4464"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 name="Freeform 6"/>
            <p:cNvSpPr>
              <a:spLocks noEditPoints="1"/>
            </p:cNvSpPr>
            <p:nvPr/>
          </p:nvSpPr>
          <p:spPr bwMode="auto">
            <a:xfrm>
              <a:off x="1072" y="1264"/>
              <a:ext cx="4424" cy="182"/>
            </a:xfrm>
            <a:custGeom>
              <a:avLst/>
              <a:gdLst>
                <a:gd name="T0" fmla="*/ 0 w 538"/>
                <a:gd name="T1" fmla="*/ 0 h 22"/>
                <a:gd name="T2" fmla="*/ 538 w 538"/>
                <a:gd name="T3" fmla="*/ 0 h 22"/>
                <a:gd name="T4" fmla="*/ 0 w 538"/>
                <a:gd name="T5" fmla="*/ 4 h 22"/>
                <a:gd name="T6" fmla="*/ 538 w 538"/>
                <a:gd name="T7" fmla="*/ 4 h 22"/>
                <a:gd name="T8" fmla="*/ 0 w 538"/>
                <a:gd name="T9" fmla="*/ 22 h 22"/>
                <a:gd name="T10" fmla="*/ 0 w 538"/>
                <a:gd name="T11" fmla="*/ 4 h 22"/>
                <a:gd name="T12" fmla="*/ 4 w 538"/>
                <a:gd name="T13" fmla="*/ 22 h 22"/>
                <a:gd name="T14" fmla="*/ 4 w 538"/>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8" h="22">
                  <a:moveTo>
                    <a:pt x="0" y="0"/>
                  </a:moveTo>
                  <a:lnTo>
                    <a:pt x="538" y="0"/>
                  </a:lnTo>
                  <a:moveTo>
                    <a:pt x="0" y="4"/>
                  </a:moveTo>
                  <a:lnTo>
                    <a:pt x="538" y="4"/>
                  </a:lnTo>
                  <a:moveTo>
                    <a:pt x="0" y="22"/>
                  </a:moveTo>
                  <a:lnTo>
                    <a:pt x="0" y="4"/>
                  </a:lnTo>
                  <a:moveTo>
                    <a:pt x="4" y="22"/>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0" name="Rectangle 7"/>
            <p:cNvSpPr>
              <a:spLocks noChangeArrowheads="1"/>
            </p:cNvSpPr>
            <p:nvPr/>
          </p:nvSpPr>
          <p:spPr bwMode="auto">
            <a:xfrm>
              <a:off x="1179" y="1289"/>
              <a:ext cx="49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cs typeface="Times New Roman" pitchFamily="18" charset="0"/>
                </a:rPr>
                <a:t>Semantics</a:t>
              </a:r>
              <a:endParaRPr lang="en-US">
                <a:latin typeface="Times New Roman" pitchFamily="18" charset="0"/>
                <a:cs typeface="Times New Roman" pitchFamily="18" charset="0"/>
              </a:endParaRPr>
            </a:p>
          </p:txBody>
        </p:sp>
        <p:sp>
          <p:nvSpPr>
            <p:cNvPr id="11" name="Line 8"/>
            <p:cNvSpPr>
              <a:spLocks noChangeShapeType="1"/>
            </p:cNvSpPr>
            <p:nvPr/>
          </p:nvSpPr>
          <p:spPr bwMode="auto">
            <a:xfrm flipV="1">
              <a:off x="2034" y="1297"/>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2" name="Rectangle 9"/>
            <p:cNvSpPr>
              <a:spLocks noChangeArrowheads="1"/>
            </p:cNvSpPr>
            <p:nvPr/>
          </p:nvSpPr>
          <p:spPr bwMode="auto">
            <a:xfrm>
              <a:off x="2117" y="1289"/>
              <a:ext cx="42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cs typeface="Times New Roman" pitchFamily="18" charset="0"/>
                </a:rPr>
                <a:t>Example</a:t>
              </a:r>
              <a:endParaRPr lang="en-US">
                <a:latin typeface="Times New Roman" pitchFamily="18" charset="0"/>
                <a:cs typeface="Times New Roman" pitchFamily="18" charset="0"/>
              </a:endParaRPr>
            </a:p>
          </p:txBody>
        </p:sp>
        <p:sp>
          <p:nvSpPr>
            <p:cNvPr id="13" name="Line 10"/>
            <p:cNvSpPr>
              <a:spLocks noChangeShapeType="1"/>
            </p:cNvSpPr>
            <p:nvPr/>
          </p:nvSpPr>
          <p:spPr bwMode="auto">
            <a:xfrm flipV="1">
              <a:off x="3210" y="1297"/>
              <a:ext cx="0" cy="149"/>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4" name="Rectangle 11"/>
            <p:cNvSpPr>
              <a:spLocks noChangeArrowheads="1"/>
            </p:cNvSpPr>
            <p:nvPr/>
          </p:nvSpPr>
          <p:spPr bwMode="auto">
            <a:xfrm>
              <a:off x="3292" y="1289"/>
              <a:ext cx="58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1A1B1C"/>
                  </a:solidFill>
                  <a:latin typeface="Times New Roman" pitchFamily="18" charset="0"/>
                  <a:cs typeface="Times New Roman" pitchFamily="18" charset="0"/>
                </a:rPr>
                <a:t>Explanation</a:t>
              </a:r>
              <a:endParaRPr lang="en-US">
                <a:latin typeface="Times New Roman" pitchFamily="18" charset="0"/>
                <a:cs typeface="Times New Roman" pitchFamily="18" charset="0"/>
              </a:endParaRPr>
            </a:p>
          </p:txBody>
        </p:sp>
        <p:sp>
          <p:nvSpPr>
            <p:cNvPr id="15" name="Freeform 12"/>
            <p:cNvSpPr>
              <a:spLocks noEditPoints="1"/>
            </p:cNvSpPr>
            <p:nvPr/>
          </p:nvSpPr>
          <p:spPr bwMode="auto">
            <a:xfrm>
              <a:off x="1072" y="1297"/>
              <a:ext cx="4424" cy="305"/>
            </a:xfrm>
            <a:custGeom>
              <a:avLst/>
              <a:gdLst>
                <a:gd name="T0" fmla="*/ 534 w 538"/>
                <a:gd name="T1" fmla="*/ 18 h 37"/>
                <a:gd name="T2" fmla="*/ 534 w 538"/>
                <a:gd name="T3" fmla="*/ 0 h 37"/>
                <a:gd name="T4" fmla="*/ 538 w 538"/>
                <a:gd name="T5" fmla="*/ 18 h 37"/>
                <a:gd name="T6" fmla="*/ 538 w 538"/>
                <a:gd name="T7" fmla="*/ 0 h 37"/>
                <a:gd name="T8" fmla="*/ 0 w 538"/>
                <a:gd name="T9" fmla="*/ 18 h 37"/>
                <a:gd name="T10" fmla="*/ 538 w 538"/>
                <a:gd name="T11" fmla="*/ 18 h 37"/>
                <a:gd name="T12" fmla="*/ 0 w 538"/>
                <a:gd name="T13" fmla="*/ 37 h 37"/>
                <a:gd name="T14" fmla="*/ 0 w 538"/>
                <a:gd name="T15" fmla="*/ 18 h 37"/>
                <a:gd name="T16" fmla="*/ 4 w 538"/>
                <a:gd name="T17" fmla="*/ 37 h 37"/>
                <a:gd name="T18" fmla="*/ 4 w 538"/>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8" h="37">
                  <a:moveTo>
                    <a:pt x="534" y="18"/>
                  </a:moveTo>
                  <a:lnTo>
                    <a:pt x="534" y="0"/>
                  </a:lnTo>
                  <a:moveTo>
                    <a:pt x="538" y="18"/>
                  </a:moveTo>
                  <a:lnTo>
                    <a:pt x="538" y="0"/>
                  </a:lnTo>
                  <a:moveTo>
                    <a:pt x="0" y="18"/>
                  </a:moveTo>
                  <a:lnTo>
                    <a:pt x="538" y="18"/>
                  </a:lnTo>
                  <a:moveTo>
                    <a:pt x="0" y="37"/>
                  </a:moveTo>
                  <a:lnTo>
                    <a:pt x="0" y="18"/>
                  </a:lnTo>
                  <a:moveTo>
                    <a:pt x="4" y="37"/>
                  </a:moveTo>
                  <a:lnTo>
                    <a:pt x="4" y="18"/>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6" name="Rectangle 13"/>
            <p:cNvSpPr>
              <a:spLocks noChangeArrowheads="1"/>
            </p:cNvSpPr>
            <p:nvPr/>
          </p:nvSpPr>
          <p:spPr bwMode="auto">
            <a:xfrm>
              <a:off x="1179" y="1446"/>
              <a:ext cx="770"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jmp</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&lt; label &gt;</a:t>
              </a:r>
            </a:p>
            <a:p>
              <a:r>
                <a:rPr lang="en-US" sz="1600" dirty="0">
                  <a:latin typeface="Times New Roman" pitchFamily="18" charset="0"/>
                  <a:cs typeface="Times New Roman" pitchFamily="18" charset="0"/>
                </a:rPr>
                <a:t>j</a:t>
              </a:r>
              <a:r>
                <a:rPr lang="en-US" sz="1600" i="1" dirty="0">
                  <a:latin typeface="Times New Roman" pitchFamily="18" charset="0"/>
                  <a:cs typeface="Times New Roman" pitchFamily="18" charset="0"/>
                </a:rPr>
                <a:t>&lt; </a:t>
              </a:r>
              <a:r>
                <a:rPr lang="en-US" sz="1600" i="1" dirty="0" err="1">
                  <a:latin typeface="Times New Roman" pitchFamily="18" charset="0"/>
                  <a:cs typeface="Times New Roman" pitchFamily="18" charset="0"/>
                </a:rPr>
                <a:t>condcode</a:t>
              </a:r>
              <a:r>
                <a:rPr lang="en-US" sz="1600" i="1" dirty="0">
                  <a:latin typeface="Times New Roman" pitchFamily="18" charset="0"/>
                  <a:cs typeface="Times New Roman" pitchFamily="18" charset="0"/>
                </a:rPr>
                <a:t> &gt;</a:t>
              </a:r>
              <a:endParaRPr lang="en-US" sz="1600" dirty="0">
                <a:latin typeface="Times New Roman" pitchFamily="18" charset="0"/>
                <a:cs typeface="Times New Roman" pitchFamily="18" charset="0"/>
              </a:endParaRPr>
            </a:p>
          </p:txBody>
        </p:sp>
        <p:sp>
          <p:nvSpPr>
            <p:cNvPr id="17" name="Line 14"/>
            <p:cNvSpPr>
              <a:spLocks noChangeShapeType="1"/>
            </p:cNvSpPr>
            <p:nvPr/>
          </p:nvSpPr>
          <p:spPr bwMode="auto">
            <a:xfrm flipV="1">
              <a:off x="2034" y="1446"/>
              <a:ext cx="0" cy="15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8" name="Rectangle 15"/>
            <p:cNvSpPr>
              <a:spLocks noChangeArrowheads="1"/>
            </p:cNvSpPr>
            <p:nvPr/>
          </p:nvSpPr>
          <p:spPr bwMode="auto">
            <a:xfrm>
              <a:off x="2117" y="1446"/>
              <a:ext cx="1008"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jmp</a:t>
              </a:r>
              <a:r>
                <a:rPr lang="en-US" sz="1600" dirty="0">
                  <a:latin typeface="Times New Roman" pitchFamily="18" charset="0"/>
                  <a:cs typeface="Times New Roman" pitchFamily="18" charset="0"/>
                </a:rPr>
                <a:t> .foo</a:t>
              </a:r>
            </a:p>
            <a:p>
              <a:r>
                <a:rPr lang="en-US" sz="1600" dirty="0">
                  <a:latin typeface="Times New Roman" pitchFamily="18" charset="0"/>
                  <a:cs typeface="Times New Roman" pitchFamily="18" charset="0"/>
                </a:rPr>
                <a:t>j</a:t>
              </a:r>
              <a:r>
                <a:rPr lang="en-US" sz="1600" i="1" dirty="0">
                  <a:latin typeface="Times New Roman" pitchFamily="18" charset="0"/>
                  <a:cs typeface="Times New Roman" pitchFamily="18" charset="0"/>
                </a:rPr>
                <a:t>&lt; </a:t>
              </a:r>
              <a:r>
                <a:rPr lang="en-US" sz="1600" i="1" dirty="0" err="1">
                  <a:latin typeface="Times New Roman" pitchFamily="18" charset="0"/>
                  <a:cs typeface="Times New Roman" pitchFamily="18" charset="0"/>
                </a:rPr>
                <a:t>condcode</a:t>
              </a:r>
              <a:r>
                <a:rPr lang="en-US" sz="1600" i="1" dirty="0">
                  <a:latin typeface="Times New Roman" pitchFamily="18" charset="0"/>
                  <a:cs typeface="Times New Roman" pitchFamily="18" charset="0"/>
                </a:rPr>
                <a:t> &gt; </a:t>
              </a:r>
              <a:r>
                <a:rPr lang="en-US" sz="1600" dirty="0">
                  <a:latin typeface="Times New Roman" pitchFamily="18" charset="0"/>
                  <a:cs typeface="Times New Roman" pitchFamily="18" charset="0"/>
                </a:rPr>
                <a:t>.foo</a:t>
              </a:r>
            </a:p>
          </p:txBody>
        </p:sp>
        <p:sp>
          <p:nvSpPr>
            <p:cNvPr id="19" name="Line 16"/>
            <p:cNvSpPr>
              <a:spLocks noChangeShapeType="1"/>
            </p:cNvSpPr>
            <p:nvPr/>
          </p:nvSpPr>
          <p:spPr bwMode="auto">
            <a:xfrm flipV="1">
              <a:off x="3210" y="1446"/>
              <a:ext cx="0" cy="15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0" name="Rectangle 17"/>
            <p:cNvSpPr>
              <a:spLocks noChangeArrowheads="1"/>
            </p:cNvSpPr>
            <p:nvPr/>
          </p:nvSpPr>
          <p:spPr bwMode="auto">
            <a:xfrm>
              <a:off x="3243" y="1446"/>
              <a:ext cx="2229"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jump to .foo</a:t>
              </a:r>
            </a:p>
            <a:p>
              <a:r>
                <a:rPr lang="en-US" sz="1600" dirty="0">
                  <a:latin typeface="Times New Roman" pitchFamily="18" charset="0"/>
                  <a:cs typeface="Times New Roman" pitchFamily="18" charset="0"/>
                </a:rPr>
                <a:t>jump to .foo if the </a:t>
              </a:r>
              <a:r>
                <a:rPr lang="en-US" sz="1600" i="1" dirty="0">
                  <a:latin typeface="Times New Roman" pitchFamily="18" charset="0"/>
                  <a:cs typeface="Times New Roman" pitchFamily="18" charset="0"/>
                </a:rPr>
                <a:t>&lt; </a:t>
              </a:r>
              <a:r>
                <a:rPr lang="en-US" sz="1600" i="1" dirty="0" err="1">
                  <a:latin typeface="Times New Roman" pitchFamily="18" charset="0"/>
                  <a:cs typeface="Times New Roman" pitchFamily="18" charset="0"/>
                </a:rPr>
                <a:t>condcode</a:t>
              </a:r>
              <a:r>
                <a:rPr lang="en-US" sz="1600" i="1" dirty="0">
                  <a:latin typeface="Times New Roman" pitchFamily="18" charset="0"/>
                  <a:cs typeface="Times New Roman" pitchFamily="18" charset="0"/>
                </a:rPr>
                <a:t> &gt; </a:t>
              </a:r>
              <a:r>
                <a:rPr lang="en-US" sz="1600" dirty="0">
                  <a:latin typeface="Times New Roman" pitchFamily="18" charset="0"/>
                  <a:cs typeface="Times New Roman" pitchFamily="18" charset="0"/>
                </a:rPr>
                <a:t>condition</a:t>
              </a:r>
            </a:p>
            <a:p>
              <a:r>
                <a:rPr lang="en-US" sz="1600" dirty="0">
                  <a:latin typeface="Times New Roman" pitchFamily="18" charset="0"/>
                  <a:cs typeface="Times New Roman" pitchFamily="18" charset="0"/>
                </a:rPr>
                <a:t>is satisfied</a:t>
              </a:r>
            </a:p>
          </p:txBody>
        </p:sp>
        <p:sp>
          <p:nvSpPr>
            <p:cNvPr id="21" name="Freeform 18"/>
            <p:cNvSpPr>
              <a:spLocks noEditPoints="1"/>
            </p:cNvSpPr>
            <p:nvPr/>
          </p:nvSpPr>
          <p:spPr bwMode="auto">
            <a:xfrm>
              <a:off x="1072" y="1446"/>
              <a:ext cx="4424" cy="452"/>
            </a:xfrm>
            <a:custGeom>
              <a:avLst/>
              <a:gdLst>
                <a:gd name="T0" fmla="*/ 534 w 538"/>
                <a:gd name="T1" fmla="*/ 19 h 55"/>
                <a:gd name="T2" fmla="*/ 534 w 538"/>
                <a:gd name="T3" fmla="*/ 0 h 55"/>
                <a:gd name="T4" fmla="*/ 538 w 538"/>
                <a:gd name="T5" fmla="*/ 19 h 55"/>
                <a:gd name="T6" fmla="*/ 538 w 538"/>
                <a:gd name="T7" fmla="*/ 0 h 55"/>
                <a:gd name="T8" fmla="*/ 0 w 538"/>
                <a:gd name="T9" fmla="*/ 19 h 55"/>
                <a:gd name="T10" fmla="*/ 538 w 538"/>
                <a:gd name="T11" fmla="*/ 19 h 55"/>
                <a:gd name="T12" fmla="*/ 0 w 538"/>
                <a:gd name="T13" fmla="*/ 55 h 55"/>
                <a:gd name="T14" fmla="*/ 0 w 538"/>
                <a:gd name="T15" fmla="*/ 19 h 55"/>
                <a:gd name="T16" fmla="*/ 4 w 538"/>
                <a:gd name="T17" fmla="*/ 55 h 55"/>
                <a:gd name="T18" fmla="*/ 4 w 538"/>
                <a:gd name="T19"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8" h="55">
                  <a:moveTo>
                    <a:pt x="534" y="19"/>
                  </a:moveTo>
                  <a:lnTo>
                    <a:pt x="534" y="0"/>
                  </a:lnTo>
                  <a:moveTo>
                    <a:pt x="538" y="19"/>
                  </a:moveTo>
                  <a:lnTo>
                    <a:pt x="538" y="0"/>
                  </a:lnTo>
                  <a:moveTo>
                    <a:pt x="0" y="19"/>
                  </a:moveTo>
                  <a:lnTo>
                    <a:pt x="538" y="19"/>
                  </a:lnTo>
                  <a:moveTo>
                    <a:pt x="0" y="55"/>
                  </a:moveTo>
                  <a:lnTo>
                    <a:pt x="0" y="19"/>
                  </a:lnTo>
                  <a:moveTo>
                    <a:pt x="4" y="55"/>
                  </a:moveTo>
                  <a:lnTo>
                    <a:pt x="4" y="19"/>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3" name="Line 20"/>
            <p:cNvSpPr>
              <a:spLocks noChangeShapeType="1"/>
            </p:cNvSpPr>
            <p:nvPr/>
          </p:nvSpPr>
          <p:spPr bwMode="auto">
            <a:xfrm flipV="1">
              <a:off x="2034" y="1602"/>
              <a:ext cx="0" cy="29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5" name="Line 22"/>
            <p:cNvSpPr>
              <a:spLocks noChangeShapeType="1"/>
            </p:cNvSpPr>
            <p:nvPr/>
          </p:nvSpPr>
          <p:spPr bwMode="auto">
            <a:xfrm flipV="1">
              <a:off x="3210" y="1602"/>
              <a:ext cx="0" cy="296"/>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6" name="Freeform 23"/>
            <p:cNvSpPr>
              <a:spLocks noEditPoints="1"/>
            </p:cNvSpPr>
            <p:nvPr/>
          </p:nvSpPr>
          <p:spPr bwMode="auto">
            <a:xfrm>
              <a:off x="1072" y="1602"/>
              <a:ext cx="4424" cy="329"/>
            </a:xfrm>
            <a:custGeom>
              <a:avLst/>
              <a:gdLst>
                <a:gd name="T0" fmla="*/ 534 w 538"/>
                <a:gd name="T1" fmla="*/ 36 h 40"/>
                <a:gd name="T2" fmla="*/ 534 w 538"/>
                <a:gd name="T3" fmla="*/ 0 h 40"/>
                <a:gd name="T4" fmla="*/ 538 w 538"/>
                <a:gd name="T5" fmla="*/ 36 h 40"/>
                <a:gd name="T6" fmla="*/ 538 w 538"/>
                <a:gd name="T7" fmla="*/ 0 h 40"/>
                <a:gd name="T8" fmla="*/ 0 w 538"/>
                <a:gd name="T9" fmla="*/ 36 h 40"/>
                <a:gd name="T10" fmla="*/ 538 w 538"/>
                <a:gd name="T11" fmla="*/ 36 h 40"/>
                <a:gd name="T12" fmla="*/ 0 w 538"/>
                <a:gd name="T13" fmla="*/ 40 h 40"/>
                <a:gd name="T14" fmla="*/ 538 w 538"/>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8" h="40">
                  <a:moveTo>
                    <a:pt x="534" y="36"/>
                  </a:moveTo>
                  <a:lnTo>
                    <a:pt x="534" y="0"/>
                  </a:lnTo>
                  <a:moveTo>
                    <a:pt x="538" y="36"/>
                  </a:moveTo>
                  <a:lnTo>
                    <a:pt x="538" y="0"/>
                  </a:lnTo>
                  <a:moveTo>
                    <a:pt x="0" y="36"/>
                  </a:moveTo>
                  <a:lnTo>
                    <a:pt x="538" y="36"/>
                  </a:lnTo>
                  <a:moveTo>
                    <a:pt x="0" y="40"/>
                  </a:moveTo>
                  <a:lnTo>
                    <a:pt x="538" y="40"/>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Condition Codes in x86</a:t>
            </a:r>
          </a:p>
        </p:txBody>
      </p:sp>
      <p:grpSp>
        <p:nvGrpSpPr>
          <p:cNvPr id="6" name="Group 6"/>
          <p:cNvGrpSpPr>
            <a:grpSpLocks noChangeAspect="1"/>
          </p:cNvGrpSpPr>
          <p:nvPr/>
        </p:nvGrpSpPr>
        <p:grpSpPr bwMode="auto">
          <a:xfrm>
            <a:off x="2971800" y="1752601"/>
            <a:ext cx="7132638" cy="4310063"/>
            <a:chOff x="912" y="1104"/>
            <a:chExt cx="4493" cy="2715"/>
          </a:xfrm>
        </p:grpSpPr>
        <p:sp>
          <p:nvSpPr>
            <p:cNvPr id="7" name="AutoShape 5"/>
            <p:cNvSpPr>
              <a:spLocks noChangeAspect="1" noChangeArrowheads="1" noTextEdit="1"/>
            </p:cNvSpPr>
            <p:nvPr/>
          </p:nvSpPr>
          <p:spPr bwMode="auto">
            <a:xfrm>
              <a:off x="912" y="1104"/>
              <a:ext cx="4493" cy="2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Line 7"/>
            <p:cNvSpPr>
              <a:spLocks noChangeShapeType="1"/>
            </p:cNvSpPr>
            <p:nvPr/>
          </p:nvSpPr>
          <p:spPr bwMode="auto">
            <a:xfrm flipV="1">
              <a:off x="972" y="1164"/>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8"/>
            <p:cNvSpPr>
              <a:spLocks noChangeShapeType="1"/>
            </p:cNvSpPr>
            <p:nvPr/>
          </p:nvSpPr>
          <p:spPr bwMode="auto">
            <a:xfrm flipV="1">
              <a:off x="932" y="1164"/>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9"/>
            <p:cNvSpPr>
              <a:spLocks noChangeShapeType="1"/>
            </p:cNvSpPr>
            <p:nvPr/>
          </p:nvSpPr>
          <p:spPr bwMode="auto">
            <a:xfrm>
              <a:off x="932" y="1164"/>
              <a:ext cx="4448" cy="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0"/>
            <p:cNvSpPr>
              <a:spLocks noChangeShapeType="1"/>
            </p:cNvSpPr>
            <p:nvPr/>
          </p:nvSpPr>
          <p:spPr bwMode="auto">
            <a:xfrm>
              <a:off x="932" y="1124"/>
              <a:ext cx="4448" cy="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1"/>
            <p:cNvSpPr>
              <a:spLocks noChangeArrowheads="1"/>
            </p:cNvSpPr>
            <p:nvPr/>
          </p:nvSpPr>
          <p:spPr bwMode="auto">
            <a:xfrm>
              <a:off x="1061" y="1154"/>
              <a:ext cx="9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dirty="0">
                  <a:solidFill>
                    <a:srgbClr val="1A1B1C"/>
                  </a:solidFill>
                  <a:latin typeface="Times New Roman" pitchFamily="18" charset="0"/>
                </a:rPr>
                <a:t>Condition code</a:t>
              </a:r>
              <a:endParaRPr lang="en-US" dirty="0">
                <a:latin typeface="Arial" pitchFamily="34" charset="0"/>
              </a:endParaRPr>
            </a:p>
          </p:txBody>
        </p:sp>
        <p:sp>
          <p:nvSpPr>
            <p:cNvPr id="13" name="Line 12"/>
            <p:cNvSpPr>
              <a:spLocks noChangeShapeType="1"/>
            </p:cNvSpPr>
            <p:nvPr/>
          </p:nvSpPr>
          <p:spPr bwMode="auto">
            <a:xfrm flipV="1">
              <a:off x="2146" y="1164"/>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3"/>
            <p:cNvSpPr>
              <a:spLocks noChangeArrowheads="1"/>
            </p:cNvSpPr>
            <p:nvPr/>
          </p:nvSpPr>
          <p:spPr bwMode="auto">
            <a:xfrm>
              <a:off x="2236" y="1154"/>
              <a:ext cx="5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Meaning</a:t>
              </a:r>
              <a:endParaRPr lang="en-US">
                <a:latin typeface="Arial" pitchFamily="34" charset="0"/>
              </a:endParaRPr>
            </a:p>
          </p:txBody>
        </p:sp>
        <p:sp>
          <p:nvSpPr>
            <p:cNvPr id="15" name="Freeform 14"/>
            <p:cNvSpPr>
              <a:spLocks noEditPoints="1"/>
            </p:cNvSpPr>
            <p:nvPr/>
          </p:nvSpPr>
          <p:spPr bwMode="auto">
            <a:xfrm>
              <a:off x="932" y="1164"/>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8 h 37"/>
                <a:gd name="T10" fmla="*/ 447 w 447"/>
                <a:gd name="T11" fmla="*/ 18 h 37"/>
                <a:gd name="T12" fmla="*/ 0 w 447"/>
                <a:gd name="T13" fmla="*/ 37 h 37"/>
                <a:gd name="T14" fmla="*/ 0 w 447"/>
                <a:gd name="T15" fmla="*/ 18 h 37"/>
                <a:gd name="T16" fmla="*/ 4 w 447"/>
                <a:gd name="T17" fmla="*/ 37 h 37"/>
                <a:gd name="T18" fmla="*/ 4 w 447"/>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8"/>
                  </a:moveTo>
                  <a:lnTo>
                    <a:pt x="447" y="18"/>
                  </a:lnTo>
                  <a:moveTo>
                    <a:pt x="0" y="37"/>
                  </a:moveTo>
                  <a:lnTo>
                    <a:pt x="0" y="18"/>
                  </a:lnTo>
                  <a:moveTo>
                    <a:pt x="4" y="37"/>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5"/>
            <p:cNvSpPr>
              <a:spLocks noChangeArrowheads="1"/>
            </p:cNvSpPr>
            <p:nvPr/>
          </p:nvSpPr>
          <p:spPr bwMode="auto">
            <a:xfrm>
              <a:off x="1061" y="1343"/>
              <a:ext cx="7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dirty="0">
                  <a:solidFill>
                    <a:srgbClr val="1A1B1C"/>
                  </a:solidFill>
                  <a:latin typeface="Times New Roman" pitchFamily="18" charset="0"/>
                </a:rPr>
                <a:t>o</a:t>
              </a:r>
              <a:endParaRPr lang="en-US" i="1" dirty="0">
                <a:latin typeface="Arial" pitchFamily="34" charset="0"/>
              </a:endParaRPr>
            </a:p>
          </p:txBody>
        </p:sp>
        <p:sp>
          <p:nvSpPr>
            <p:cNvPr id="17" name="Line 16"/>
            <p:cNvSpPr>
              <a:spLocks noChangeShapeType="1"/>
            </p:cNvSpPr>
            <p:nvPr/>
          </p:nvSpPr>
          <p:spPr bwMode="auto">
            <a:xfrm flipV="1">
              <a:off x="2146" y="1343"/>
              <a:ext cx="0" cy="18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7"/>
            <p:cNvSpPr>
              <a:spLocks noChangeArrowheads="1"/>
            </p:cNvSpPr>
            <p:nvPr/>
          </p:nvSpPr>
          <p:spPr bwMode="auto">
            <a:xfrm>
              <a:off x="2236" y="1363"/>
              <a:ext cx="58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Overflow</a:t>
              </a:r>
              <a:endParaRPr lang="en-US">
                <a:latin typeface="Arial" pitchFamily="34" charset="0"/>
              </a:endParaRPr>
            </a:p>
          </p:txBody>
        </p:sp>
        <p:sp>
          <p:nvSpPr>
            <p:cNvPr id="19" name="Rectangle 18"/>
            <p:cNvSpPr>
              <a:spLocks noChangeArrowheads="1"/>
            </p:cNvSpPr>
            <p:nvPr/>
          </p:nvSpPr>
          <p:spPr bwMode="auto">
            <a:xfrm>
              <a:off x="2236" y="1532"/>
              <a:ext cx="781"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No overflow</a:t>
              </a:r>
              <a:endParaRPr lang="en-US">
                <a:latin typeface="Arial" pitchFamily="34" charset="0"/>
              </a:endParaRPr>
            </a:p>
          </p:txBody>
        </p:sp>
        <p:sp>
          <p:nvSpPr>
            <p:cNvPr id="20" name="Rectangle 19"/>
            <p:cNvSpPr>
              <a:spLocks noChangeArrowheads="1"/>
            </p:cNvSpPr>
            <p:nvPr/>
          </p:nvSpPr>
          <p:spPr bwMode="auto">
            <a:xfrm>
              <a:off x="2236" y="1721"/>
              <a:ext cx="166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Below (unsigned less than)</a:t>
              </a:r>
              <a:endParaRPr lang="en-US">
                <a:latin typeface="Arial" pitchFamily="34" charset="0"/>
              </a:endParaRPr>
            </a:p>
          </p:txBody>
        </p:sp>
        <p:sp>
          <p:nvSpPr>
            <p:cNvPr id="21" name="Rectangle 20"/>
            <p:cNvSpPr>
              <a:spLocks noChangeArrowheads="1"/>
            </p:cNvSpPr>
            <p:nvPr/>
          </p:nvSpPr>
          <p:spPr bwMode="auto">
            <a:xfrm>
              <a:off x="2236" y="1900"/>
              <a:ext cx="279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Not below (unsigned greater than or equal to)</a:t>
              </a:r>
              <a:endParaRPr lang="en-US">
                <a:latin typeface="Arial" pitchFamily="34" charset="0"/>
              </a:endParaRPr>
            </a:p>
          </p:txBody>
        </p:sp>
        <p:sp>
          <p:nvSpPr>
            <p:cNvPr id="22" name="Rectangle 21"/>
            <p:cNvSpPr>
              <a:spLocks noChangeArrowheads="1"/>
            </p:cNvSpPr>
            <p:nvPr/>
          </p:nvSpPr>
          <p:spPr bwMode="auto">
            <a:xfrm>
              <a:off x="2236" y="2089"/>
              <a:ext cx="82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Equal or zero</a:t>
              </a:r>
              <a:endParaRPr lang="en-US">
                <a:latin typeface="Arial" pitchFamily="34" charset="0"/>
              </a:endParaRPr>
            </a:p>
          </p:txBody>
        </p:sp>
        <p:sp>
          <p:nvSpPr>
            <p:cNvPr id="23" name="Rectangle 22"/>
            <p:cNvSpPr>
              <a:spLocks noChangeArrowheads="1"/>
            </p:cNvSpPr>
            <p:nvPr/>
          </p:nvSpPr>
          <p:spPr bwMode="auto">
            <a:xfrm>
              <a:off x="2236" y="2268"/>
              <a:ext cx="130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Not equal or not zero</a:t>
              </a:r>
              <a:endParaRPr lang="en-US">
                <a:latin typeface="Arial" pitchFamily="34" charset="0"/>
              </a:endParaRPr>
            </a:p>
          </p:txBody>
        </p:sp>
        <p:sp>
          <p:nvSpPr>
            <p:cNvPr id="24" name="Rectangle 23"/>
            <p:cNvSpPr>
              <a:spLocks noChangeArrowheads="1"/>
            </p:cNvSpPr>
            <p:nvPr/>
          </p:nvSpPr>
          <p:spPr bwMode="auto">
            <a:xfrm>
              <a:off x="2236" y="2457"/>
              <a:ext cx="273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Below or equal (unsigned less than or equal)</a:t>
              </a:r>
              <a:endParaRPr lang="en-US">
                <a:latin typeface="Arial" pitchFamily="34" charset="0"/>
              </a:endParaRPr>
            </a:p>
          </p:txBody>
        </p:sp>
        <p:sp>
          <p:nvSpPr>
            <p:cNvPr id="25" name="Rectangle 24"/>
            <p:cNvSpPr>
              <a:spLocks noChangeArrowheads="1"/>
            </p:cNvSpPr>
            <p:nvPr/>
          </p:nvSpPr>
          <p:spPr bwMode="auto">
            <a:xfrm>
              <a:off x="2236" y="2637"/>
              <a:ext cx="139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Sign bit is 1 (negative)</a:t>
              </a:r>
              <a:endParaRPr lang="en-US">
                <a:latin typeface="Arial" pitchFamily="34" charset="0"/>
              </a:endParaRPr>
            </a:p>
          </p:txBody>
        </p:sp>
        <p:sp>
          <p:nvSpPr>
            <p:cNvPr id="26" name="Rectangle 25"/>
            <p:cNvSpPr>
              <a:spLocks noChangeArrowheads="1"/>
            </p:cNvSpPr>
            <p:nvPr/>
          </p:nvSpPr>
          <p:spPr bwMode="auto">
            <a:xfrm>
              <a:off x="2236" y="2826"/>
              <a:ext cx="1645"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Sign bit is 0 (0 or positive)</a:t>
              </a:r>
              <a:endParaRPr lang="en-US">
                <a:latin typeface="Arial" pitchFamily="34" charset="0"/>
              </a:endParaRPr>
            </a:p>
          </p:txBody>
        </p:sp>
        <p:sp>
          <p:nvSpPr>
            <p:cNvPr id="27" name="Rectangle 26"/>
            <p:cNvSpPr>
              <a:spLocks noChangeArrowheads="1"/>
            </p:cNvSpPr>
            <p:nvPr/>
          </p:nvSpPr>
          <p:spPr bwMode="auto">
            <a:xfrm>
              <a:off x="2236" y="3005"/>
              <a:ext cx="169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Less than (signed less than)</a:t>
              </a:r>
              <a:endParaRPr lang="en-US">
                <a:latin typeface="Arial" pitchFamily="34" charset="0"/>
              </a:endParaRPr>
            </a:p>
          </p:txBody>
        </p:sp>
        <p:sp>
          <p:nvSpPr>
            <p:cNvPr id="28" name="Rectangle 27"/>
            <p:cNvSpPr>
              <a:spLocks noChangeArrowheads="1"/>
            </p:cNvSpPr>
            <p:nvPr/>
          </p:nvSpPr>
          <p:spPr bwMode="auto">
            <a:xfrm>
              <a:off x="2236" y="3194"/>
              <a:ext cx="166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Less than or equal (signed)</a:t>
              </a:r>
              <a:endParaRPr lang="en-US">
                <a:latin typeface="Arial" pitchFamily="34" charset="0"/>
              </a:endParaRPr>
            </a:p>
          </p:txBody>
        </p:sp>
        <p:sp>
          <p:nvSpPr>
            <p:cNvPr id="29" name="Rectangle 28"/>
            <p:cNvSpPr>
              <a:spLocks noChangeArrowheads="1"/>
            </p:cNvSpPr>
            <p:nvPr/>
          </p:nvSpPr>
          <p:spPr bwMode="auto">
            <a:xfrm>
              <a:off x="2236" y="3373"/>
              <a:ext cx="130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Greater than (signed)</a:t>
              </a:r>
              <a:endParaRPr lang="en-US">
                <a:latin typeface="Arial" pitchFamily="34" charset="0"/>
              </a:endParaRPr>
            </a:p>
          </p:txBody>
        </p:sp>
        <p:sp>
          <p:nvSpPr>
            <p:cNvPr id="30" name="Rectangle 29"/>
            <p:cNvSpPr>
              <a:spLocks noChangeArrowheads="1"/>
            </p:cNvSpPr>
            <p:nvPr/>
          </p:nvSpPr>
          <p:spPr bwMode="auto">
            <a:xfrm>
              <a:off x="2236" y="3562"/>
              <a:ext cx="183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Greater than or equal (signed)</a:t>
              </a:r>
              <a:endParaRPr lang="en-US">
                <a:latin typeface="Arial" pitchFamily="34" charset="0"/>
              </a:endParaRPr>
            </a:p>
          </p:txBody>
        </p:sp>
        <p:sp>
          <p:nvSpPr>
            <p:cNvPr id="31" name="Freeform 30"/>
            <p:cNvSpPr>
              <a:spLocks noEditPoints="1"/>
            </p:cNvSpPr>
            <p:nvPr/>
          </p:nvSpPr>
          <p:spPr bwMode="auto">
            <a:xfrm>
              <a:off x="932" y="1343"/>
              <a:ext cx="4448" cy="368"/>
            </a:xfrm>
            <a:custGeom>
              <a:avLst/>
              <a:gdLst>
                <a:gd name="T0" fmla="*/ 443 w 447"/>
                <a:gd name="T1" fmla="*/ 19 h 37"/>
                <a:gd name="T2" fmla="*/ 443 w 447"/>
                <a:gd name="T3" fmla="*/ 0 h 37"/>
                <a:gd name="T4" fmla="*/ 447 w 447"/>
                <a:gd name="T5" fmla="*/ 19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9"/>
                  </a:moveTo>
                  <a:lnTo>
                    <a:pt x="443" y="0"/>
                  </a:lnTo>
                  <a:moveTo>
                    <a:pt x="447" y="19"/>
                  </a:moveTo>
                  <a:lnTo>
                    <a:pt x="447" y="0"/>
                  </a:lnTo>
                  <a:moveTo>
                    <a:pt x="0" y="19"/>
                  </a:moveTo>
                  <a:lnTo>
                    <a:pt x="447"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08" name="Rectangle 31"/>
            <p:cNvSpPr>
              <a:spLocks noChangeArrowheads="1"/>
            </p:cNvSpPr>
            <p:nvPr/>
          </p:nvSpPr>
          <p:spPr bwMode="auto">
            <a:xfrm>
              <a:off x="1061" y="1532"/>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no</a:t>
              </a:r>
              <a:endParaRPr lang="en-US" i="1">
                <a:latin typeface="Arial" pitchFamily="34" charset="0"/>
              </a:endParaRPr>
            </a:p>
          </p:txBody>
        </p:sp>
        <p:sp>
          <p:nvSpPr>
            <p:cNvPr id="17409" name="Line 32"/>
            <p:cNvSpPr>
              <a:spLocks noChangeShapeType="1"/>
            </p:cNvSpPr>
            <p:nvPr/>
          </p:nvSpPr>
          <p:spPr bwMode="auto">
            <a:xfrm flipV="1">
              <a:off x="2146" y="1532"/>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2" name="Freeform 33"/>
            <p:cNvSpPr>
              <a:spLocks noEditPoints="1"/>
            </p:cNvSpPr>
            <p:nvPr/>
          </p:nvSpPr>
          <p:spPr bwMode="auto">
            <a:xfrm>
              <a:off x="932" y="1532"/>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8 h 37"/>
                <a:gd name="T10" fmla="*/ 447 w 447"/>
                <a:gd name="T11" fmla="*/ 18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8"/>
                  </a:moveTo>
                  <a:lnTo>
                    <a:pt x="447" y="18"/>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3" name="Rectangle 34"/>
            <p:cNvSpPr>
              <a:spLocks noChangeArrowheads="1"/>
            </p:cNvSpPr>
            <p:nvPr/>
          </p:nvSpPr>
          <p:spPr bwMode="auto">
            <a:xfrm>
              <a:off x="1061" y="1711"/>
              <a:ext cx="7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b</a:t>
              </a:r>
              <a:endParaRPr lang="en-US" i="1">
                <a:latin typeface="Arial" pitchFamily="34" charset="0"/>
              </a:endParaRPr>
            </a:p>
          </p:txBody>
        </p:sp>
        <p:sp>
          <p:nvSpPr>
            <p:cNvPr id="17414" name="Line 35"/>
            <p:cNvSpPr>
              <a:spLocks noChangeShapeType="1"/>
            </p:cNvSpPr>
            <p:nvPr/>
          </p:nvSpPr>
          <p:spPr bwMode="auto">
            <a:xfrm flipV="1">
              <a:off x="2146" y="1721"/>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5" name="Freeform 36"/>
            <p:cNvSpPr>
              <a:spLocks noEditPoints="1"/>
            </p:cNvSpPr>
            <p:nvPr/>
          </p:nvSpPr>
          <p:spPr bwMode="auto">
            <a:xfrm>
              <a:off x="932" y="1721"/>
              <a:ext cx="4448" cy="358"/>
            </a:xfrm>
            <a:custGeom>
              <a:avLst/>
              <a:gdLst>
                <a:gd name="T0" fmla="*/ 443 w 447"/>
                <a:gd name="T1" fmla="*/ 18 h 36"/>
                <a:gd name="T2" fmla="*/ 443 w 447"/>
                <a:gd name="T3" fmla="*/ 0 h 36"/>
                <a:gd name="T4" fmla="*/ 447 w 447"/>
                <a:gd name="T5" fmla="*/ 18 h 36"/>
                <a:gd name="T6" fmla="*/ 447 w 447"/>
                <a:gd name="T7" fmla="*/ 0 h 36"/>
                <a:gd name="T8" fmla="*/ 0 w 447"/>
                <a:gd name="T9" fmla="*/ 18 h 36"/>
                <a:gd name="T10" fmla="*/ 447 w 447"/>
                <a:gd name="T11" fmla="*/ 18 h 36"/>
                <a:gd name="T12" fmla="*/ 0 w 447"/>
                <a:gd name="T13" fmla="*/ 36 h 36"/>
                <a:gd name="T14" fmla="*/ 0 w 447"/>
                <a:gd name="T15" fmla="*/ 18 h 36"/>
                <a:gd name="T16" fmla="*/ 4 w 447"/>
                <a:gd name="T17" fmla="*/ 36 h 36"/>
                <a:gd name="T18" fmla="*/ 4 w 447"/>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6">
                  <a:moveTo>
                    <a:pt x="443" y="18"/>
                  </a:moveTo>
                  <a:lnTo>
                    <a:pt x="443" y="0"/>
                  </a:lnTo>
                  <a:moveTo>
                    <a:pt x="447" y="18"/>
                  </a:moveTo>
                  <a:lnTo>
                    <a:pt x="447" y="0"/>
                  </a:lnTo>
                  <a:moveTo>
                    <a:pt x="0" y="18"/>
                  </a:moveTo>
                  <a:lnTo>
                    <a:pt x="447"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6" name="Rectangle 37"/>
            <p:cNvSpPr>
              <a:spLocks noChangeArrowheads="1"/>
            </p:cNvSpPr>
            <p:nvPr/>
          </p:nvSpPr>
          <p:spPr bwMode="auto">
            <a:xfrm>
              <a:off x="1061" y="1900"/>
              <a:ext cx="15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nb</a:t>
              </a:r>
              <a:endParaRPr lang="en-US" i="1">
                <a:latin typeface="Arial" pitchFamily="34" charset="0"/>
              </a:endParaRPr>
            </a:p>
          </p:txBody>
        </p:sp>
        <p:sp>
          <p:nvSpPr>
            <p:cNvPr id="17417" name="Line 38"/>
            <p:cNvSpPr>
              <a:spLocks noChangeShapeType="1"/>
            </p:cNvSpPr>
            <p:nvPr/>
          </p:nvSpPr>
          <p:spPr bwMode="auto">
            <a:xfrm flipV="1">
              <a:off x="2146" y="1900"/>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8" name="Freeform 39"/>
            <p:cNvSpPr>
              <a:spLocks noEditPoints="1"/>
            </p:cNvSpPr>
            <p:nvPr/>
          </p:nvSpPr>
          <p:spPr bwMode="auto">
            <a:xfrm>
              <a:off x="932" y="1900"/>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9"/>
                  </a:moveTo>
                  <a:lnTo>
                    <a:pt x="447"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19" name="Rectangle 40"/>
            <p:cNvSpPr>
              <a:spLocks noChangeArrowheads="1"/>
            </p:cNvSpPr>
            <p:nvPr/>
          </p:nvSpPr>
          <p:spPr bwMode="auto">
            <a:xfrm>
              <a:off x="1061" y="2089"/>
              <a:ext cx="17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e/z</a:t>
              </a:r>
              <a:endParaRPr lang="en-US" i="1">
                <a:latin typeface="Arial" pitchFamily="34" charset="0"/>
              </a:endParaRPr>
            </a:p>
          </p:txBody>
        </p:sp>
        <p:sp>
          <p:nvSpPr>
            <p:cNvPr id="17420" name="Line 41"/>
            <p:cNvSpPr>
              <a:spLocks noChangeShapeType="1"/>
            </p:cNvSpPr>
            <p:nvPr/>
          </p:nvSpPr>
          <p:spPr bwMode="auto">
            <a:xfrm flipV="1">
              <a:off x="2146" y="2089"/>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1" name="Freeform 42"/>
            <p:cNvSpPr>
              <a:spLocks noEditPoints="1"/>
            </p:cNvSpPr>
            <p:nvPr/>
          </p:nvSpPr>
          <p:spPr bwMode="auto">
            <a:xfrm>
              <a:off x="932" y="2089"/>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8 h 37"/>
                <a:gd name="T10" fmla="*/ 447 w 447"/>
                <a:gd name="T11" fmla="*/ 18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8"/>
                  </a:moveTo>
                  <a:lnTo>
                    <a:pt x="447" y="18"/>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2" name="Rectangle 43"/>
            <p:cNvSpPr>
              <a:spLocks noChangeArrowheads="1"/>
            </p:cNvSpPr>
            <p:nvPr/>
          </p:nvSpPr>
          <p:spPr bwMode="auto">
            <a:xfrm>
              <a:off x="1061" y="2268"/>
              <a:ext cx="323"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dirty="0">
                  <a:solidFill>
                    <a:srgbClr val="1A1B1C"/>
                  </a:solidFill>
                  <a:latin typeface="Times New Roman" pitchFamily="18" charset="0"/>
                </a:rPr>
                <a:t>ne/</a:t>
              </a:r>
              <a:r>
                <a:rPr lang="en-US" sz="1900" i="1" dirty="0" err="1">
                  <a:solidFill>
                    <a:srgbClr val="1A1B1C"/>
                  </a:solidFill>
                  <a:latin typeface="Times New Roman" pitchFamily="18" charset="0"/>
                </a:rPr>
                <a:t>nz</a:t>
              </a:r>
              <a:endParaRPr lang="en-US" i="1" dirty="0">
                <a:latin typeface="Arial" pitchFamily="34" charset="0"/>
              </a:endParaRPr>
            </a:p>
          </p:txBody>
        </p:sp>
        <p:sp>
          <p:nvSpPr>
            <p:cNvPr id="17423" name="Line 44"/>
            <p:cNvSpPr>
              <a:spLocks noChangeShapeType="1"/>
            </p:cNvSpPr>
            <p:nvPr/>
          </p:nvSpPr>
          <p:spPr bwMode="auto">
            <a:xfrm flipV="1">
              <a:off x="2146" y="2278"/>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4" name="Freeform 45"/>
            <p:cNvSpPr>
              <a:spLocks noEditPoints="1"/>
            </p:cNvSpPr>
            <p:nvPr/>
          </p:nvSpPr>
          <p:spPr bwMode="auto">
            <a:xfrm>
              <a:off x="932" y="2278"/>
              <a:ext cx="4448" cy="358"/>
            </a:xfrm>
            <a:custGeom>
              <a:avLst/>
              <a:gdLst>
                <a:gd name="T0" fmla="*/ 443 w 447"/>
                <a:gd name="T1" fmla="*/ 18 h 36"/>
                <a:gd name="T2" fmla="*/ 443 w 447"/>
                <a:gd name="T3" fmla="*/ 0 h 36"/>
                <a:gd name="T4" fmla="*/ 447 w 447"/>
                <a:gd name="T5" fmla="*/ 18 h 36"/>
                <a:gd name="T6" fmla="*/ 447 w 447"/>
                <a:gd name="T7" fmla="*/ 0 h 36"/>
                <a:gd name="T8" fmla="*/ 0 w 447"/>
                <a:gd name="T9" fmla="*/ 18 h 36"/>
                <a:gd name="T10" fmla="*/ 447 w 447"/>
                <a:gd name="T11" fmla="*/ 18 h 36"/>
                <a:gd name="T12" fmla="*/ 0 w 447"/>
                <a:gd name="T13" fmla="*/ 36 h 36"/>
                <a:gd name="T14" fmla="*/ 0 w 447"/>
                <a:gd name="T15" fmla="*/ 18 h 36"/>
                <a:gd name="T16" fmla="*/ 4 w 447"/>
                <a:gd name="T17" fmla="*/ 36 h 36"/>
                <a:gd name="T18" fmla="*/ 4 w 447"/>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6">
                  <a:moveTo>
                    <a:pt x="443" y="18"/>
                  </a:moveTo>
                  <a:lnTo>
                    <a:pt x="443" y="0"/>
                  </a:lnTo>
                  <a:moveTo>
                    <a:pt x="447" y="18"/>
                  </a:moveTo>
                  <a:lnTo>
                    <a:pt x="447" y="0"/>
                  </a:lnTo>
                  <a:moveTo>
                    <a:pt x="0" y="18"/>
                  </a:moveTo>
                  <a:lnTo>
                    <a:pt x="447"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5" name="Rectangle 46"/>
            <p:cNvSpPr>
              <a:spLocks noChangeArrowheads="1"/>
            </p:cNvSpPr>
            <p:nvPr/>
          </p:nvSpPr>
          <p:spPr bwMode="auto">
            <a:xfrm>
              <a:off x="1061" y="2457"/>
              <a:ext cx="1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be</a:t>
              </a:r>
              <a:endParaRPr lang="en-US" i="1">
                <a:latin typeface="Arial" pitchFamily="34" charset="0"/>
              </a:endParaRPr>
            </a:p>
          </p:txBody>
        </p:sp>
        <p:sp>
          <p:nvSpPr>
            <p:cNvPr id="17426" name="Line 47"/>
            <p:cNvSpPr>
              <a:spLocks noChangeShapeType="1"/>
            </p:cNvSpPr>
            <p:nvPr/>
          </p:nvSpPr>
          <p:spPr bwMode="auto">
            <a:xfrm flipV="1">
              <a:off x="2146" y="2457"/>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7" name="Freeform 48"/>
            <p:cNvSpPr>
              <a:spLocks noEditPoints="1"/>
            </p:cNvSpPr>
            <p:nvPr/>
          </p:nvSpPr>
          <p:spPr bwMode="auto">
            <a:xfrm>
              <a:off x="932" y="2457"/>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9"/>
                  </a:moveTo>
                  <a:lnTo>
                    <a:pt x="447"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28" name="Rectangle 49"/>
            <p:cNvSpPr>
              <a:spLocks noChangeArrowheads="1"/>
            </p:cNvSpPr>
            <p:nvPr/>
          </p:nvSpPr>
          <p:spPr bwMode="auto">
            <a:xfrm>
              <a:off x="1061" y="2647"/>
              <a:ext cx="6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s</a:t>
              </a:r>
              <a:endParaRPr lang="en-US" i="1">
                <a:latin typeface="Arial" pitchFamily="34" charset="0"/>
              </a:endParaRPr>
            </a:p>
          </p:txBody>
        </p:sp>
        <p:sp>
          <p:nvSpPr>
            <p:cNvPr id="17429" name="Line 50"/>
            <p:cNvSpPr>
              <a:spLocks noChangeShapeType="1"/>
            </p:cNvSpPr>
            <p:nvPr/>
          </p:nvSpPr>
          <p:spPr bwMode="auto">
            <a:xfrm flipV="1">
              <a:off x="2146" y="2646"/>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0" name="Freeform 51"/>
            <p:cNvSpPr>
              <a:spLocks noEditPoints="1"/>
            </p:cNvSpPr>
            <p:nvPr/>
          </p:nvSpPr>
          <p:spPr bwMode="auto">
            <a:xfrm>
              <a:off x="932" y="2646"/>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8 h 37"/>
                <a:gd name="T10" fmla="*/ 447 w 447"/>
                <a:gd name="T11" fmla="*/ 18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8"/>
                  </a:moveTo>
                  <a:lnTo>
                    <a:pt x="447" y="18"/>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1" name="Rectangle 52"/>
            <p:cNvSpPr>
              <a:spLocks noChangeArrowheads="1"/>
            </p:cNvSpPr>
            <p:nvPr/>
          </p:nvSpPr>
          <p:spPr bwMode="auto">
            <a:xfrm>
              <a:off x="1061" y="2826"/>
              <a:ext cx="136"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ns</a:t>
              </a:r>
              <a:endParaRPr lang="en-US" i="1">
                <a:latin typeface="Arial" pitchFamily="34" charset="0"/>
              </a:endParaRPr>
            </a:p>
          </p:txBody>
        </p:sp>
        <p:sp>
          <p:nvSpPr>
            <p:cNvPr id="17432" name="Line 53"/>
            <p:cNvSpPr>
              <a:spLocks noChangeShapeType="1"/>
            </p:cNvSpPr>
            <p:nvPr/>
          </p:nvSpPr>
          <p:spPr bwMode="auto">
            <a:xfrm flipV="1">
              <a:off x="2146" y="2835"/>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3" name="Freeform 54"/>
            <p:cNvSpPr>
              <a:spLocks noEditPoints="1"/>
            </p:cNvSpPr>
            <p:nvPr/>
          </p:nvSpPr>
          <p:spPr bwMode="auto">
            <a:xfrm>
              <a:off x="932" y="2835"/>
              <a:ext cx="4448" cy="358"/>
            </a:xfrm>
            <a:custGeom>
              <a:avLst/>
              <a:gdLst>
                <a:gd name="T0" fmla="*/ 443 w 447"/>
                <a:gd name="T1" fmla="*/ 18 h 36"/>
                <a:gd name="T2" fmla="*/ 443 w 447"/>
                <a:gd name="T3" fmla="*/ 0 h 36"/>
                <a:gd name="T4" fmla="*/ 447 w 447"/>
                <a:gd name="T5" fmla="*/ 18 h 36"/>
                <a:gd name="T6" fmla="*/ 447 w 447"/>
                <a:gd name="T7" fmla="*/ 0 h 36"/>
                <a:gd name="T8" fmla="*/ 0 w 447"/>
                <a:gd name="T9" fmla="*/ 18 h 36"/>
                <a:gd name="T10" fmla="*/ 447 w 447"/>
                <a:gd name="T11" fmla="*/ 18 h 36"/>
                <a:gd name="T12" fmla="*/ 0 w 447"/>
                <a:gd name="T13" fmla="*/ 36 h 36"/>
                <a:gd name="T14" fmla="*/ 0 w 447"/>
                <a:gd name="T15" fmla="*/ 18 h 36"/>
                <a:gd name="T16" fmla="*/ 4 w 447"/>
                <a:gd name="T17" fmla="*/ 36 h 36"/>
                <a:gd name="T18" fmla="*/ 4 w 447"/>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6">
                  <a:moveTo>
                    <a:pt x="443" y="18"/>
                  </a:moveTo>
                  <a:lnTo>
                    <a:pt x="443" y="0"/>
                  </a:lnTo>
                  <a:moveTo>
                    <a:pt x="447" y="18"/>
                  </a:moveTo>
                  <a:lnTo>
                    <a:pt x="447" y="0"/>
                  </a:lnTo>
                  <a:moveTo>
                    <a:pt x="0" y="18"/>
                  </a:moveTo>
                  <a:lnTo>
                    <a:pt x="447"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4" name="Rectangle 55"/>
            <p:cNvSpPr>
              <a:spLocks noChangeArrowheads="1"/>
            </p:cNvSpPr>
            <p:nvPr/>
          </p:nvSpPr>
          <p:spPr bwMode="auto">
            <a:xfrm>
              <a:off x="1061" y="3015"/>
              <a:ext cx="4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l</a:t>
              </a:r>
              <a:endParaRPr lang="en-US" i="1">
                <a:latin typeface="Arial" pitchFamily="34" charset="0"/>
              </a:endParaRPr>
            </a:p>
          </p:txBody>
        </p:sp>
        <p:sp>
          <p:nvSpPr>
            <p:cNvPr id="17435" name="Line 56"/>
            <p:cNvSpPr>
              <a:spLocks noChangeShapeType="1"/>
            </p:cNvSpPr>
            <p:nvPr/>
          </p:nvSpPr>
          <p:spPr bwMode="auto">
            <a:xfrm flipV="1">
              <a:off x="2146" y="3014"/>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6" name="Freeform 57"/>
            <p:cNvSpPr>
              <a:spLocks noEditPoints="1"/>
            </p:cNvSpPr>
            <p:nvPr/>
          </p:nvSpPr>
          <p:spPr bwMode="auto">
            <a:xfrm>
              <a:off x="932" y="3014"/>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9"/>
                  </a:moveTo>
                  <a:lnTo>
                    <a:pt x="447"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7" name="Rectangle 58"/>
            <p:cNvSpPr>
              <a:spLocks noChangeArrowheads="1"/>
            </p:cNvSpPr>
            <p:nvPr/>
          </p:nvSpPr>
          <p:spPr bwMode="auto">
            <a:xfrm>
              <a:off x="1061" y="3194"/>
              <a:ext cx="11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le</a:t>
              </a:r>
              <a:endParaRPr lang="en-US" i="1">
                <a:latin typeface="Arial" pitchFamily="34" charset="0"/>
              </a:endParaRPr>
            </a:p>
          </p:txBody>
        </p:sp>
        <p:sp>
          <p:nvSpPr>
            <p:cNvPr id="17438" name="Line 59"/>
            <p:cNvSpPr>
              <a:spLocks noChangeShapeType="1"/>
            </p:cNvSpPr>
            <p:nvPr/>
          </p:nvSpPr>
          <p:spPr bwMode="auto">
            <a:xfrm flipV="1">
              <a:off x="2146" y="3203"/>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39" name="Freeform 60"/>
            <p:cNvSpPr>
              <a:spLocks noEditPoints="1"/>
            </p:cNvSpPr>
            <p:nvPr/>
          </p:nvSpPr>
          <p:spPr bwMode="auto">
            <a:xfrm>
              <a:off x="932" y="3203"/>
              <a:ext cx="4448" cy="368"/>
            </a:xfrm>
            <a:custGeom>
              <a:avLst/>
              <a:gdLst>
                <a:gd name="T0" fmla="*/ 443 w 447"/>
                <a:gd name="T1" fmla="*/ 18 h 37"/>
                <a:gd name="T2" fmla="*/ 443 w 447"/>
                <a:gd name="T3" fmla="*/ 0 h 37"/>
                <a:gd name="T4" fmla="*/ 447 w 447"/>
                <a:gd name="T5" fmla="*/ 18 h 37"/>
                <a:gd name="T6" fmla="*/ 447 w 447"/>
                <a:gd name="T7" fmla="*/ 0 h 37"/>
                <a:gd name="T8" fmla="*/ 0 w 447"/>
                <a:gd name="T9" fmla="*/ 18 h 37"/>
                <a:gd name="T10" fmla="*/ 447 w 447"/>
                <a:gd name="T11" fmla="*/ 18 h 37"/>
                <a:gd name="T12" fmla="*/ 0 w 447"/>
                <a:gd name="T13" fmla="*/ 37 h 37"/>
                <a:gd name="T14" fmla="*/ 0 w 447"/>
                <a:gd name="T15" fmla="*/ 18 h 37"/>
                <a:gd name="T16" fmla="*/ 4 w 447"/>
                <a:gd name="T17" fmla="*/ 37 h 37"/>
                <a:gd name="T18" fmla="*/ 4 w 447"/>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8"/>
                  </a:moveTo>
                  <a:lnTo>
                    <a:pt x="447" y="18"/>
                  </a:lnTo>
                  <a:moveTo>
                    <a:pt x="0" y="37"/>
                  </a:moveTo>
                  <a:lnTo>
                    <a:pt x="0" y="18"/>
                  </a:lnTo>
                  <a:moveTo>
                    <a:pt x="4" y="37"/>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40" name="Rectangle 61"/>
            <p:cNvSpPr>
              <a:spLocks noChangeArrowheads="1"/>
            </p:cNvSpPr>
            <p:nvPr/>
          </p:nvSpPr>
          <p:spPr bwMode="auto">
            <a:xfrm>
              <a:off x="1061" y="3383"/>
              <a:ext cx="77"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g</a:t>
              </a:r>
              <a:endParaRPr lang="en-US" i="1">
                <a:latin typeface="Arial" pitchFamily="34" charset="0"/>
              </a:endParaRPr>
            </a:p>
          </p:txBody>
        </p:sp>
        <p:sp>
          <p:nvSpPr>
            <p:cNvPr id="17441" name="Line 62"/>
            <p:cNvSpPr>
              <a:spLocks noChangeShapeType="1"/>
            </p:cNvSpPr>
            <p:nvPr/>
          </p:nvSpPr>
          <p:spPr bwMode="auto">
            <a:xfrm flipV="1">
              <a:off x="2146" y="3382"/>
              <a:ext cx="0" cy="18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42" name="Freeform 63"/>
            <p:cNvSpPr>
              <a:spLocks noEditPoints="1"/>
            </p:cNvSpPr>
            <p:nvPr/>
          </p:nvSpPr>
          <p:spPr bwMode="auto">
            <a:xfrm>
              <a:off x="932" y="3382"/>
              <a:ext cx="4448" cy="369"/>
            </a:xfrm>
            <a:custGeom>
              <a:avLst/>
              <a:gdLst>
                <a:gd name="T0" fmla="*/ 443 w 447"/>
                <a:gd name="T1" fmla="*/ 19 h 37"/>
                <a:gd name="T2" fmla="*/ 443 w 447"/>
                <a:gd name="T3" fmla="*/ 0 h 37"/>
                <a:gd name="T4" fmla="*/ 447 w 447"/>
                <a:gd name="T5" fmla="*/ 19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9"/>
                  </a:moveTo>
                  <a:lnTo>
                    <a:pt x="443" y="0"/>
                  </a:lnTo>
                  <a:moveTo>
                    <a:pt x="447" y="19"/>
                  </a:moveTo>
                  <a:lnTo>
                    <a:pt x="447" y="0"/>
                  </a:lnTo>
                  <a:moveTo>
                    <a:pt x="0" y="19"/>
                  </a:moveTo>
                  <a:lnTo>
                    <a:pt x="447"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43" name="Rectangle 64"/>
            <p:cNvSpPr>
              <a:spLocks noChangeArrowheads="1"/>
            </p:cNvSpPr>
            <p:nvPr/>
          </p:nvSpPr>
          <p:spPr bwMode="auto">
            <a:xfrm>
              <a:off x="1061" y="3572"/>
              <a:ext cx="1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i="1">
                  <a:solidFill>
                    <a:srgbClr val="1A1B1C"/>
                  </a:solidFill>
                  <a:latin typeface="Times New Roman" pitchFamily="18" charset="0"/>
                </a:rPr>
                <a:t>ge</a:t>
              </a:r>
              <a:endParaRPr lang="en-US" i="1">
                <a:latin typeface="Arial" pitchFamily="34" charset="0"/>
              </a:endParaRPr>
            </a:p>
          </p:txBody>
        </p:sp>
        <p:sp>
          <p:nvSpPr>
            <p:cNvPr id="17444" name="Line 65"/>
            <p:cNvSpPr>
              <a:spLocks noChangeShapeType="1"/>
            </p:cNvSpPr>
            <p:nvPr/>
          </p:nvSpPr>
          <p:spPr bwMode="auto">
            <a:xfrm flipV="1">
              <a:off x="2146" y="3571"/>
              <a:ext cx="0" cy="180"/>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45" name="Freeform 66"/>
            <p:cNvSpPr>
              <a:spLocks noEditPoints="1"/>
            </p:cNvSpPr>
            <p:nvPr/>
          </p:nvSpPr>
          <p:spPr bwMode="auto">
            <a:xfrm>
              <a:off x="932" y="3571"/>
              <a:ext cx="4448" cy="219"/>
            </a:xfrm>
            <a:custGeom>
              <a:avLst/>
              <a:gdLst>
                <a:gd name="T0" fmla="*/ 443 w 447"/>
                <a:gd name="T1" fmla="*/ 18 h 22"/>
                <a:gd name="T2" fmla="*/ 443 w 447"/>
                <a:gd name="T3" fmla="*/ 0 h 22"/>
                <a:gd name="T4" fmla="*/ 447 w 447"/>
                <a:gd name="T5" fmla="*/ 18 h 22"/>
                <a:gd name="T6" fmla="*/ 447 w 447"/>
                <a:gd name="T7" fmla="*/ 0 h 22"/>
                <a:gd name="T8" fmla="*/ 0 w 447"/>
                <a:gd name="T9" fmla="*/ 18 h 22"/>
                <a:gd name="T10" fmla="*/ 447 w 447"/>
                <a:gd name="T11" fmla="*/ 18 h 22"/>
                <a:gd name="T12" fmla="*/ 0 w 447"/>
                <a:gd name="T13" fmla="*/ 22 h 22"/>
                <a:gd name="T14" fmla="*/ 447 w 447"/>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7" h="22">
                  <a:moveTo>
                    <a:pt x="443" y="18"/>
                  </a:moveTo>
                  <a:lnTo>
                    <a:pt x="443" y="0"/>
                  </a:lnTo>
                  <a:moveTo>
                    <a:pt x="447" y="18"/>
                  </a:moveTo>
                  <a:lnTo>
                    <a:pt x="447" y="0"/>
                  </a:lnTo>
                  <a:moveTo>
                    <a:pt x="0" y="18"/>
                  </a:moveTo>
                  <a:lnTo>
                    <a:pt x="447" y="18"/>
                  </a:lnTo>
                  <a:moveTo>
                    <a:pt x="0" y="22"/>
                  </a:moveTo>
                  <a:lnTo>
                    <a:pt x="447" y="22"/>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3048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r>
              <a:rPr lang="fr-FR" dirty="0">
                <a:solidFill>
                  <a:schemeClr val="tx1"/>
                </a:solidFill>
              </a:rPr>
              <a:t> : Test if a </a:t>
            </a:r>
            <a:r>
              <a:rPr lang="fr-FR" dirty="0" err="1">
                <a:solidFill>
                  <a:schemeClr val="tx1"/>
                </a:solidFill>
              </a:rPr>
              <a:t>number</a:t>
            </a:r>
            <a:r>
              <a:rPr lang="fr-FR" dirty="0">
                <a:solidFill>
                  <a:schemeClr val="tx1"/>
                </a:solidFill>
              </a:rPr>
              <a:t> in </a:t>
            </a:r>
            <a:r>
              <a:rPr lang="fr-FR" i="1" dirty="0" err="1">
                <a:solidFill>
                  <a:schemeClr val="tx1"/>
                </a:solidFill>
              </a:rPr>
              <a:t>eax</a:t>
            </a:r>
            <a:r>
              <a:rPr lang="fr-FR" dirty="0">
                <a:solidFill>
                  <a:schemeClr val="tx1"/>
                </a:solidFill>
              </a:rPr>
              <a:t> </a:t>
            </a:r>
            <a:r>
              <a:rPr lang="fr-FR" dirty="0" err="1">
                <a:solidFill>
                  <a:schemeClr val="tx1"/>
                </a:solidFill>
              </a:rPr>
              <a:t>is</a:t>
            </a:r>
            <a:r>
              <a:rPr lang="fr-FR" dirty="0">
                <a:solidFill>
                  <a:schemeClr val="tx1"/>
                </a:solidFill>
              </a:rPr>
              <a:t> prime. Put the </a:t>
            </a:r>
            <a:r>
              <a:rPr lang="fr-FR" dirty="0" err="1">
                <a:solidFill>
                  <a:schemeClr val="tx1"/>
                </a:solidFill>
              </a:rPr>
              <a:t>result</a:t>
            </a:r>
            <a:r>
              <a:rPr lang="fr-FR" dirty="0">
                <a:solidFill>
                  <a:schemeClr val="tx1"/>
                </a:solidFill>
              </a:rPr>
              <a:t> in </a:t>
            </a:r>
            <a:r>
              <a:rPr lang="fr-FR" i="1" dirty="0" err="1">
                <a:solidFill>
                  <a:schemeClr val="tx1"/>
                </a:solidFill>
              </a:rPr>
              <a:t>eax</a:t>
            </a:r>
            <a:endParaRPr lang="fr-FR" i="1" dirty="0">
              <a:solidFill>
                <a:schemeClr val="tx1"/>
              </a:solidFill>
            </a:endParaRPr>
          </a:p>
        </p:txBody>
      </p:sp>
      <p:grpSp>
        <p:nvGrpSpPr>
          <p:cNvPr id="11" name="Group 10"/>
          <p:cNvGrpSpPr/>
          <p:nvPr/>
        </p:nvGrpSpPr>
        <p:grpSpPr>
          <a:xfrm>
            <a:off x="2819401" y="1828800"/>
            <a:ext cx="7626615" cy="4207200"/>
            <a:chOff x="1974585" y="1981200"/>
            <a:chExt cx="6788415" cy="4207200"/>
          </a:xfrm>
        </p:grpSpPr>
        <p:sp>
          <p:nvSpPr>
            <p:cNvPr id="7" name="Freeform 6"/>
            <p:cNvSpPr>
              <a:spLocks/>
            </p:cNvSpPr>
            <p:nvPr/>
          </p:nvSpPr>
          <p:spPr bwMode="auto">
            <a:xfrm>
              <a:off x="1974585" y="2111051"/>
              <a:ext cx="6788415" cy="4077349"/>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4194586" y="1981200"/>
              <a:ext cx="1825216" cy="189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p:cNvSpPr>
              <a:spLocks noChangeArrowheads="1"/>
            </p:cNvSpPr>
            <p:nvPr/>
          </p:nvSpPr>
          <p:spPr bwMode="auto">
            <a:xfrm>
              <a:off x="4218280" y="1981201"/>
              <a:ext cx="162515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i="1" dirty="0">
                  <a:latin typeface="Courier New" pitchFamily="49" charset="0"/>
                  <a:cs typeface="Courier New" pitchFamily="49" charset="0"/>
                </a:rPr>
                <a:t>x86 assembly code</a:t>
              </a:r>
              <a:endParaRPr lang="en-US" sz="1400" dirty="0">
                <a:latin typeface="Courier New" pitchFamily="49" charset="0"/>
                <a:cs typeface="Courier New" pitchFamily="49" charset="0"/>
              </a:endParaRPr>
            </a:p>
          </p:txBody>
        </p:sp>
      </p:grpSp>
      <p:sp>
        <p:nvSpPr>
          <p:cNvPr id="12" name="Rectangle 11"/>
          <p:cNvSpPr/>
          <p:nvPr/>
        </p:nvSpPr>
        <p:spPr>
          <a:xfrm>
            <a:off x="2895601" y="2018586"/>
            <a:ext cx="7550415" cy="3970318"/>
          </a:xfrm>
          <a:prstGeom prst="rect">
            <a:avLst/>
          </a:prstGeom>
        </p:spPr>
        <p:txBody>
          <a:bodyPr wrap="square">
            <a:spAutoFit/>
          </a:bodyPr>
          <a:lstStyle/>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ebx</a:t>
            </a:r>
            <a:r>
              <a:rPr lang="en-US" sz="1400" i="1" dirty="0">
                <a:latin typeface="Courier New" pitchFamily="49" charset="0"/>
                <a:cs typeface="Courier New" pitchFamily="49" charset="0"/>
              </a:rPr>
              <a:t>, 2	; starting index</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ecx</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a:t>
            </a:r>
            <a:r>
              <a:rPr lang="en-US" sz="1400" i="1" dirty="0" err="1">
                <a:latin typeface="Courier New" pitchFamily="49" charset="0"/>
                <a:cs typeface="Courier New" pitchFamily="49" charset="0"/>
              </a:rPr>
              <a:t>ecx</a:t>
            </a:r>
            <a:r>
              <a:rPr lang="en-US" sz="1400" i="1" dirty="0">
                <a:latin typeface="Courier New" pitchFamily="49" charset="0"/>
                <a:cs typeface="Courier New" pitchFamily="49" charset="0"/>
              </a:rPr>
              <a:t> contains the original number</a:t>
            </a:r>
          </a:p>
          <a:p>
            <a:r>
              <a:rPr lang="en-US" sz="1400" i="1" dirty="0">
                <a:latin typeface="Courier New" pitchFamily="49" charset="0"/>
                <a:cs typeface="Courier New" pitchFamily="49" charset="0"/>
              </a:rPr>
              <a:t>.loop:</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edx</a:t>
            </a:r>
            <a:r>
              <a:rPr lang="en-US" sz="1400" i="1" dirty="0">
                <a:latin typeface="Courier New" pitchFamily="49" charset="0"/>
                <a:cs typeface="Courier New" pitchFamily="49" charset="0"/>
              </a:rPr>
              <a:t>, 0	; required for correct division</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idiv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ebx</a:t>
            </a:r>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cmp</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edx</a:t>
            </a:r>
            <a:r>
              <a:rPr lang="en-US" sz="1400" i="1" dirty="0">
                <a:latin typeface="Courier New" pitchFamily="49" charset="0"/>
                <a:cs typeface="Courier New" pitchFamily="49" charset="0"/>
              </a:rPr>
              <a:t>, 0	; compare the remainder</a:t>
            </a:r>
          </a:p>
          <a:p>
            <a:r>
              <a:rPr lang="en-US" sz="1400" i="1" dirty="0">
                <a:latin typeface="Courier New" pitchFamily="49" charset="0"/>
                <a:cs typeface="Courier New" pitchFamily="49" charset="0"/>
              </a:rPr>
              <a:t>		je .</a:t>
            </a:r>
            <a:r>
              <a:rPr lang="en-US" sz="1400" i="1" dirty="0" err="1">
                <a:latin typeface="Courier New" pitchFamily="49" charset="0"/>
                <a:cs typeface="Courier New" pitchFamily="49" charset="0"/>
              </a:rPr>
              <a:t>notprime</a:t>
            </a:r>
            <a:r>
              <a:rPr lang="en-US" sz="1400" i="1" dirty="0">
                <a:latin typeface="Courier New" pitchFamily="49" charset="0"/>
                <a:cs typeface="Courier New" pitchFamily="49" charset="0"/>
              </a:rPr>
              <a:t> 	; number is composite</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inc</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ebx</a:t>
            </a:r>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ecx</a:t>
            </a:r>
            <a:r>
              <a:rPr lang="en-US" sz="1400" i="1" dirty="0">
                <a:latin typeface="Courier New" pitchFamily="49" charset="0"/>
                <a:cs typeface="Courier New" pitchFamily="49" charset="0"/>
              </a:rPr>
              <a:t> 	; set the value of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again</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cmp</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ebx</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compare the index and the number</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jl</a:t>
            </a:r>
            <a:r>
              <a:rPr lang="en-US" sz="1400" i="1" dirty="0">
                <a:latin typeface="Courier New" pitchFamily="49" charset="0"/>
                <a:cs typeface="Courier New" pitchFamily="49" charset="0"/>
              </a:rPr>
              <a:t> .loop</a:t>
            </a:r>
          </a:p>
          <a:p>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		; end of the loop</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1 	; number is prime</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jmp</a:t>
            </a:r>
            <a:r>
              <a:rPr lang="en-US" sz="1400" i="1" dirty="0">
                <a:latin typeface="Courier New" pitchFamily="49" charset="0"/>
                <a:cs typeface="Courier New" pitchFamily="49" charset="0"/>
              </a:rPr>
              <a:t> .exit 	; exit</a:t>
            </a:r>
          </a:p>
          <a:p>
            <a:r>
              <a:rPr lang="en-US" sz="1400" i="1" dirty="0">
                <a:latin typeface="Courier New" pitchFamily="49" charset="0"/>
                <a:cs typeface="Courier New" pitchFamily="49" charset="0"/>
              </a:rPr>
              <a:t>.</a:t>
            </a:r>
            <a:r>
              <a:rPr lang="en-US" sz="1400" i="1" dirty="0" err="1">
                <a:latin typeface="Courier New" pitchFamily="49" charset="0"/>
                <a:cs typeface="Courier New" pitchFamily="49" charset="0"/>
              </a:rPr>
              <a:t>notprime</a:t>
            </a:r>
            <a:r>
              <a:rPr lang="en-US" sz="1400" i="1" dirty="0">
                <a:latin typeface="Courier New" pitchFamily="49" charset="0"/>
                <a:cs typeface="Courier New" pitchFamily="49" charset="0"/>
              </a:rPr>
              <a:t>:</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0</a:t>
            </a:r>
          </a:p>
          <a:p>
            <a:r>
              <a:rPr lang="en-US" sz="1400" i="1" dirty="0">
                <a:latin typeface="Courier New" pitchFamily="49" charset="0"/>
                <a:cs typeface="Courier New" pitchFamily="49" charset="0"/>
              </a:rPr>
              <a:t>.exit:</a:t>
            </a:r>
            <a:endParaRPr lang="en-US" sz="1400" dirty="0">
              <a:latin typeface="Courier New" pitchFamily="49" charset="0"/>
              <a:cs typeface="Courier New" pitchFamily="49"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87600" y="3048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Function</a:t>
            </a:r>
            <a:r>
              <a:rPr lang="fr-FR" dirty="0">
                <a:solidFill>
                  <a:schemeClr val="tx1"/>
                </a:solidFill>
              </a:rPr>
              <a:t> Call and Return Instructions</a:t>
            </a:r>
          </a:p>
        </p:txBody>
      </p:sp>
      <p:sp>
        <p:nvSpPr>
          <p:cNvPr id="3" name="Text Placeholder 2"/>
          <p:cNvSpPr txBox="1">
            <a:spLocks noGrp="1"/>
          </p:cNvSpPr>
          <p:nvPr>
            <p:ph type="body" idx="4294967295"/>
          </p:nvPr>
        </p:nvSpPr>
        <p:spPr>
          <a:xfrm>
            <a:off x="2489200" y="3900488"/>
            <a:ext cx="7416800" cy="189071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anose="020F0502020204030204" pitchFamily="34" charset="0"/>
              </a:rPr>
              <a:t>The </a:t>
            </a:r>
            <a:r>
              <a:rPr lang="en-US" sz="2600" dirty="0">
                <a:solidFill>
                  <a:srgbClr val="4700B8"/>
                </a:solidFill>
                <a:latin typeface="Calibri" panose="020F0502020204030204" pitchFamily="34" charset="0"/>
              </a:rPr>
              <a:t>call</a:t>
            </a:r>
            <a:r>
              <a:rPr lang="en-US" sz="2600" dirty="0">
                <a:latin typeface="Calibri" panose="020F0502020204030204" pitchFamily="34" charset="0"/>
              </a:rPr>
              <a:t> instruction jumps to the &lt;label&gt;, and pushes the return address on the stack</a:t>
            </a:r>
          </a:p>
          <a:p>
            <a:pPr lvl="0">
              <a:buSzPct val="100000"/>
              <a:buFont typeface="Symbol" panose="05050102010706020507" pitchFamily="18" charset="2"/>
              <a:buChar char="*"/>
            </a:pPr>
            <a:r>
              <a:rPr lang="en-US" sz="2600" dirty="0">
                <a:solidFill>
                  <a:srgbClr val="FF3366"/>
                </a:solidFill>
                <a:latin typeface="Calibri" panose="020F0502020204030204" pitchFamily="34" charset="0"/>
              </a:rPr>
              <a:t>Pops</a:t>
            </a:r>
            <a:r>
              <a:rPr lang="en-US" sz="2600" dirty="0">
                <a:latin typeface="Calibri" panose="020F0502020204030204" pitchFamily="34" charset="0"/>
              </a:rPr>
              <a:t> the stack </a:t>
            </a:r>
            <a:r>
              <a:rPr lang="en-US" sz="2600" dirty="0">
                <a:solidFill>
                  <a:srgbClr val="B80047"/>
                </a:solidFill>
                <a:latin typeface="Calibri" panose="020F0502020204030204" pitchFamily="34" charset="0"/>
              </a:rPr>
              <a:t>top</a:t>
            </a:r>
            <a:r>
              <a:rPr lang="en-US" sz="2600" dirty="0">
                <a:latin typeface="Calibri" panose="020F0502020204030204" pitchFamily="34" charset="0"/>
              </a:rPr>
              <a:t> (assume it contains the </a:t>
            </a:r>
            <a:r>
              <a:rPr lang="en-US" sz="2600" dirty="0">
                <a:solidFill>
                  <a:srgbClr val="0047FF"/>
                </a:solidFill>
                <a:latin typeface="Calibri" panose="020F0502020204030204" pitchFamily="34" charset="0"/>
              </a:rPr>
              <a:t>return address</a:t>
            </a:r>
            <a:r>
              <a:rPr lang="en-US" sz="2600" dirty="0">
                <a:latin typeface="Calibri" panose="020F0502020204030204" pitchFamily="34" charset="0"/>
              </a:rPr>
              <a:t>)</a:t>
            </a:r>
          </a:p>
        </p:txBody>
      </p:sp>
      <p:grpSp>
        <p:nvGrpSpPr>
          <p:cNvPr id="7" name="Group 5"/>
          <p:cNvGrpSpPr>
            <a:grpSpLocks noChangeAspect="1"/>
          </p:cNvGrpSpPr>
          <p:nvPr/>
        </p:nvGrpSpPr>
        <p:grpSpPr bwMode="auto">
          <a:xfrm>
            <a:off x="3213100" y="1905001"/>
            <a:ext cx="6781800" cy="1490663"/>
            <a:chOff x="1064" y="1344"/>
            <a:chExt cx="4272" cy="939"/>
          </a:xfrm>
        </p:grpSpPr>
        <p:sp>
          <p:nvSpPr>
            <p:cNvPr id="8" name="AutoShape 4"/>
            <p:cNvSpPr>
              <a:spLocks noChangeAspect="1" noChangeArrowheads="1" noTextEdit="1"/>
            </p:cNvSpPr>
            <p:nvPr/>
          </p:nvSpPr>
          <p:spPr bwMode="auto">
            <a:xfrm>
              <a:off x="1064" y="1344"/>
              <a:ext cx="4272" cy="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082" y="1362"/>
              <a:ext cx="4233" cy="200"/>
            </a:xfrm>
            <a:custGeom>
              <a:avLst/>
              <a:gdLst>
                <a:gd name="T0" fmla="*/ 0 w 466"/>
                <a:gd name="T1" fmla="*/ 0 h 22"/>
                <a:gd name="T2" fmla="*/ 466 w 466"/>
                <a:gd name="T3" fmla="*/ 0 h 22"/>
                <a:gd name="T4" fmla="*/ 0 w 466"/>
                <a:gd name="T5" fmla="*/ 4 h 22"/>
                <a:gd name="T6" fmla="*/ 466 w 466"/>
                <a:gd name="T7" fmla="*/ 4 h 22"/>
                <a:gd name="T8" fmla="*/ 0 w 466"/>
                <a:gd name="T9" fmla="*/ 22 h 22"/>
                <a:gd name="T10" fmla="*/ 0 w 466"/>
                <a:gd name="T11" fmla="*/ 4 h 22"/>
                <a:gd name="T12" fmla="*/ 4 w 466"/>
                <a:gd name="T13" fmla="*/ 22 h 22"/>
                <a:gd name="T14" fmla="*/ 4 w 466"/>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22">
                  <a:moveTo>
                    <a:pt x="0" y="0"/>
                  </a:moveTo>
                  <a:lnTo>
                    <a:pt x="466" y="0"/>
                  </a:lnTo>
                  <a:moveTo>
                    <a:pt x="0" y="4"/>
                  </a:moveTo>
                  <a:lnTo>
                    <a:pt x="466" y="4"/>
                  </a:lnTo>
                  <a:moveTo>
                    <a:pt x="0" y="22"/>
                  </a:moveTo>
                  <a:lnTo>
                    <a:pt x="0" y="4"/>
                  </a:lnTo>
                  <a:moveTo>
                    <a:pt x="4" y="22"/>
                  </a:moveTo>
                  <a:lnTo>
                    <a:pt x="4" y="4"/>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200" y="1390"/>
              <a:ext cx="5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Semantics</a:t>
              </a:r>
              <a:endParaRPr lang="en-US">
                <a:latin typeface="Arial" pitchFamily="34" charset="0"/>
              </a:endParaRPr>
            </a:p>
          </p:txBody>
        </p:sp>
        <p:sp>
          <p:nvSpPr>
            <p:cNvPr id="11" name="Line 8"/>
            <p:cNvSpPr>
              <a:spLocks noChangeShapeType="1"/>
            </p:cNvSpPr>
            <p:nvPr/>
          </p:nvSpPr>
          <p:spPr bwMode="auto">
            <a:xfrm flipV="1">
              <a:off x="2099" y="1399"/>
              <a:ext cx="0" cy="163"/>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181" y="1390"/>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Example</a:t>
              </a:r>
              <a:endParaRPr lang="en-US">
                <a:latin typeface="Arial" pitchFamily="34" charset="0"/>
              </a:endParaRPr>
            </a:p>
          </p:txBody>
        </p:sp>
        <p:sp>
          <p:nvSpPr>
            <p:cNvPr id="13" name="Line 10"/>
            <p:cNvSpPr>
              <a:spLocks noChangeShapeType="1"/>
            </p:cNvSpPr>
            <p:nvPr/>
          </p:nvSpPr>
          <p:spPr bwMode="auto">
            <a:xfrm flipV="1">
              <a:off x="2790" y="1399"/>
              <a:ext cx="0" cy="163"/>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2872" y="1390"/>
              <a:ext cx="6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Explanation</a:t>
              </a:r>
              <a:endParaRPr lang="en-US">
                <a:latin typeface="Arial" pitchFamily="34" charset="0"/>
              </a:endParaRPr>
            </a:p>
          </p:txBody>
        </p:sp>
        <p:sp>
          <p:nvSpPr>
            <p:cNvPr id="15" name="Freeform 12"/>
            <p:cNvSpPr>
              <a:spLocks noEditPoints="1"/>
            </p:cNvSpPr>
            <p:nvPr/>
          </p:nvSpPr>
          <p:spPr bwMode="auto">
            <a:xfrm>
              <a:off x="1082" y="1399"/>
              <a:ext cx="4233" cy="499"/>
            </a:xfrm>
            <a:custGeom>
              <a:avLst/>
              <a:gdLst>
                <a:gd name="T0" fmla="*/ 462 w 466"/>
                <a:gd name="T1" fmla="*/ 18 h 55"/>
                <a:gd name="T2" fmla="*/ 462 w 466"/>
                <a:gd name="T3" fmla="*/ 0 h 55"/>
                <a:gd name="T4" fmla="*/ 466 w 466"/>
                <a:gd name="T5" fmla="*/ 18 h 55"/>
                <a:gd name="T6" fmla="*/ 466 w 466"/>
                <a:gd name="T7" fmla="*/ 0 h 55"/>
                <a:gd name="T8" fmla="*/ 0 w 466"/>
                <a:gd name="T9" fmla="*/ 18 h 55"/>
                <a:gd name="T10" fmla="*/ 466 w 466"/>
                <a:gd name="T11" fmla="*/ 18 h 55"/>
                <a:gd name="T12" fmla="*/ 0 w 466"/>
                <a:gd name="T13" fmla="*/ 55 h 55"/>
                <a:gd name="T14" fmla="*/ 0 w 466"/>
                <a:gd name="T15" fmla="*/ 18 h 55"/>
                <a:gd name="T16" fmla="*/ 4 w 466"/>
                <a:gd name="T17" fmla="*/ 55 h 55"/>
                <a:gd name="T18" fmla="*/ 4 w 466"/>
                <a:gd name="T19" fmla="*/ 1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6" h="55">
                  <a:moveTo>
                    <a:pt x="462" y="18"/>
                  </a:moveTo>
                  <a:lnTo>
                    <a:pt x="462" y="0"/>
                  </a:lnTo>
                  <a:moveTo>
                    <a:pt x="466" y="18"/>
                  </a:moveTo>
                  <a:lnTo>
                    <a:pt x="466" y="0"/>
                  </a:lnTo>
                  <a:moveTo>
                    <a:pt x="0" y="18"/>
                  </a:moveTo>
                  <a:lnTo>
                    <a:pt x="466" y="18"/>
                  </a:lnTo>
                  <a:moveTo>
                    <a:pt x="0" y="55"/>
                  </a:moveTo>
                  <a:lnTo>
                    <a:pt x="0" y="18"/>
                  </a:lnTo>
                  <a:moveTo>
                    <a:pt x="4" y="55"/>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1200" y="1580"/>
              <a:ext cx="718"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call </a:t>
              </a:r>
              <a:r>
                <a:rPr lang="en-US" sz="1600" i="1" dirty="0">
                  <a:latin typeface="Times New Roman" pitchFamily="18" charset="0"/>
                  <a:cs typeface="Times New Roman" pitchFamily="18" charset="0"/>
                </a:rPr>
                <a:t>&lt; label &gt;</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ret</a:t>
              </a:r>
            </a:p>
          </p:txBody>
        </p:sp>
        <p:sp>
          <p:nvSpPr>
            <p:cNvPr id="17" name="Line 14"/>
            <p:cNvSpPr>
              <a:spLocks noChangeShapeType="1"/>
            </p:cNvSpPr>
            <p:nvPr/>
          </p:nvSpPr>
          <p:spPr bwMode="auto">
            <a:xfrm flipV="1">
              <a:off x="2099" y="1562"/>
              <a:ext cx="0" cy="33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2181" y="1580"/>
              <a:ext cx="425"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call .foo</a:t>
              </a:r>
            </a:p>
            <a:p>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ret</a:t>
              </a:r>
            </a:p>
          </p:txBody>
        </p:sp>
        <p:sp>
          <p:nvSpPr>
            <p:cNvPr id="19" name="Line 16"/>
            <p:cNvSpPr>
              <a:spLocks noChangeShapeType="1"/>
            </p:cNvSpPr>
            <p:nvPr/>
          </p:nvSpPr>
          <p:spPr bwMode="auto">
            <a:xfrm flipV="1">
              <a:off x="2790" y="1562"/>
              <a:ext cx="0" cy="33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p:cNvSpPr>
              <a:spLocks noChangeArrowheads="1"/>
            </p:cNvSpPr>
            <p:nvPr/>
          </p:nvSpPr>
          <p:spPr bwMode="auto">
            <a:xfrm>
              <a:off x="2872" y="1580"/>
              <a:ext cx="2044" cy="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Push the return address on the stack.</a:t>
              </a:r>
            </a:p>
            <a:p>
              <a:r>
                <a:rPr lang="en-US" sz="1600" dirty="0">
                  <a:latin typeface="Times New Roman" pitchFamily="18" charset="0"/>
                  <a:cs typeface="Times New Roman" pitchFamily="18" charset="0"/>
                </a:rPr>
                <a:t>Jump to the label .foo.</a:t>
              </a:r>
            </a:p>
            <a:p>
              <a:r>
                <a:rPr lang="en-US" sz="1600" dirty="0">
                  <a:latin typeface="Times New Roman" pitchFamily="18" charset="0"/>
                  <a:cs typeface="Times New Roman" pitchFamily="18" charset="0"/>
                </a:rPr>
                <a:t>Return to the address saved on the top</a:t>
              </a:r>
            </a:p>
            <a:p>
              <a:r>
                <a:rPr lang="en-US" sz="1600" dirty="0">
                  <a:latin typeface="Times New Roman" pitchFamily="18" charset="0"/>
                  <a:cs typeface="Times New Roman" pitchFamily="18" charset="0"/>
                </a:rPr>
                <a:t>of the stack, and pop the entry</a:t>
              </a:r>
            </a:p>
          </p:txBody>
        </p:sp>
        <p:sp>
          <p:nvSpPr>
            <p:cNvPr id="21" name="Freeform 18"/>
            <p:cNvSpPr>
              <a:spLocks noEditPoints="1"/>
            </p:cNvSpPr>
            <p:nvPr/>
          </p:nvSpPr>
          <p:spPr bwMode="auto">
            <a:xfrm>
              <a:off x="1082" y="1562"/>
              <a:ext cx="4233" cy="663"/>
            </a:xfrm>
            <a:custGeom>
              <a:avLst/>
              <a:gdLst>
                <a:gd name="T0" fmla="*/ 462 w 466"/>
                <a:gd name="T1" fmla="*/ 37 h 73"/>
                <a:gd name="T2" fmla="*/ 462 w 466"/>
                <a:gd name="T3" fmla="*/ 0 h 73"/>
                <a:gd name="T4" fmla="*/ 466 w 466"/>
                <a:gd name="T5" fmla="*/ 37 h 73"/>
                <a:gd name="T6" fmla="*/ 466 w 466"/>
                <a:gd name="T7" fmla="*/ 0 h 73"/>
                <a:gd name="T8" fmla="*/ 0 w 466"/>
                <a:gd name="T9" fmla="*/ 37 h 73"/>
                <a:gd name="T10" fmla="*/ 466 w 466"/>
                <a:gd name="T11" fmla="*/ 37 h 73"/>
                <a:gd name="T12" fmla="*/ 0 w 466"/>
                <a:gd name="T13" fmla="*/ 73 h 73"/>
                <a:gd name="T14" fmla="*/ 0 w 466"/>
                <a:gd name="T15" fmla="*/ 37 h 73"/>
                <a:gd name="T16" fmla="*/ 4 w 466"/>
                <a:gd name="T17" fmla="*/ 73 h 73"/>
                <a:gd name="T18" fmla="*/ 4 w 466"/>
                <a:gd name="T19" fmla="*/ 3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6" h="73">
                  <a:moveTo>
                    <a:pt x="462" y="37"/>
                  </a:moveTo>
                  <a:lnTo>
                    <a:pt x="462" y="0"/>
                  </a:lnTo>
                  <a:moveTo>
                    <a:pt x="466" y="37"/>
                  </a:moveTo>
                  <a:lnTo>
                    <a:pt x="466" y="0"/>
                  </a:lnTo>
                  <a:moveTo>
                    <a:pt x="0" y="37"/>
                  </a:moveTo>
                  <a:lnTo>
                    <a:pt x="466" y="37"/>
                  </a:lnTo>
                  <a:moveTo>
                    <a:pt x="0" y="73"/>
                  </a:moveTo>
                  <a:lnTo>
                    <a:pt x="0" y="37"/>
                  </a:lnTo>
                  <a:moveTo>
                    <a:pt x="4" y="73"/>
                  </a:moveTo>
                  <a:lnTo>
                    <a:pt x="4" y="37"/>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flipV="1">
              <a:off x="2099" y="1898"/>
              <a:ext cx="0" cy="327"/>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p:cNvSpPr>
              <a:spLocks noChangeShapeType="1"/>
            </p:cNvSpPr>
            <p:nvPr/>
          </p:nvSpPr>
          <p:spPr bwMode="auto">
            <a:xfrm flipV="1">
              <a:off x="2790" y="1898"/>
              <a:ext cx="0" cy="327"/>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noEditPoints="1"/>
            </p:cNvSpPr>
            <p:nvPr/>
          </p:nvSpPr>
          <p:spPr bwMode="auto">
            <a:xfrm>
              <a:off x="1082" y="1898"/>
              <a:ext cx="4233" cy="364"/>
            </a:xfrm>
            <a:custGeom>
              <a:avLst/>
              <a:gdLst>
                <a:gd name="T0" fmla="*/ 462 w 466"/>
                <a:gd name="T1" fmla="*/ 36 h 40"/>
                <a:gd name="T2" fmla="*/ 462 w 466"/>
                <a:gd name="T3" fmla="*/ 0 h 40"/>
                <a:gd name="T4" fmla="*/ 466 w 466"/>
                <a:gd name="T5" fmla="*/ 36 h 40"/>
                <a:gd name="T6" fmla="*/ 466 w 466"/>
                <a:gd name="T7" fmla="*/ 0 h 40"/>
                <a:gd name="T8" fmla="*/ 0 w 466"/>
                <a:gd name="T9" fmla="*/ 36 h 40"/>
                <a:gd name="T10" fmla="*/ 466 w 466"/>
                <a:gd name="T11" fmla="*/ 36 h 40"/>
                <a:gd name="T12" fmla="*/ 0 w 466"/>
                <a:gd name="T13" fmla="*/ 40 h 40"/>
                <a:gd name="T14" fmla="*/ 466 w 46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6" h="40">
                  <a:moveTo>
                    <a:pt x="462" y="36"/>
                  </a:moveTo>
                  <a:lnTo>
                    <a:pt x="462" y="0"/>
                  </a:lnTo>
                  <a:moveTo>
                    <a:pt x="466" y="36"/>
                  </a:moveTo>
                  <a:lnTo>
                    <a:pt x="466" y="0"/>
                  </a:lnTo>
                  <a:moveTo>
                    <a:pt x="0" y="36"/>
                  </a:moveTo>
                  <a:lnTo>
                    <a:pt x="466" y="36"/>
                  </a:lnTo>
                  <a:moveTo>
                    <a:pt x="0" y="40"/>
                  </a:moveTo>
                  <a:lnTo>
                    <a:pt x="466" y="40"/>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1524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What</a:t>
            </a:r>
            <a:r>
              <a:rPr lang="fr-FR" dirty="0">
                <a:solidFill>
                  <a:schemeClr val="tx1"/>
                </a:solidFill>
              </a:rPr>
              <a:t> </a:t>
            </a:r>
            <a:r>
              <a:rPr lang="fr-FR" dirty="0" err="1">
                <a:solidFill>
                  <a:schemeClr val="tx1"/>
                </a:solidFill>
              </a:rPr>
              <a:t>does</a:t>
            </a:r>
            <a:r>
              <a:rPr lang="fr-FR" dirty="0">
                <a:solidFill>
                  <a:schemeClr val="tx1"/>
                </a:solidFill>
              </a:rPr>
              <a:t> a </a:t>
            </a:r>
            <a:r>
              <a:rPr lang="fr-FR" dirty="0" err="1">
                <a:solidFill>
                  <a:schemeClr val="tx1"/>
                </a:solidFill>
              </a:rPr>
              <a:t>typical</a:t>
            </a:r>
            <a:r>
              <a:rPr lang="fr-FR" dirty="0">
                <a:solidFill>
                  <a:schemeClr val="tx1"/>
                </a:solidFill>
              </a:rPr>
              <a:t> </a:t>
            </a:r>
            <a:r>
              <a:rPr lang="fr-FR" dirty="0" err="1">
                <a:solidFill>
                  <a:schemeClr val="tx1"/>
                </a:solidFill>
              </a:rPr>
              <a:t>function</a:t>
            </a:r>
            <a:r>
              <a:rPr lang="fr-FR" dirty="0">
                <a:solidFill>
                  <a:schemeClr val="tx1"/>
                </a:solidFill>
              </a:rPr>
              <a:t> do ?</a:t>
            </a:r>
          </a:p>
        </p:txBody>
      </p:sp>
      <p:sp>
        <p:nvSpPr>
          <p:cNvPr id="3" name="Text Placeholder 2"/>
          <p:cNvSpPr txBox="1">
            <a:spLocks noGrp="1"/>
          </p:cNvSpPr>
          <p:nvPr>
            <p:ph type="body" idx="4294967295"/>
          </p:nvPr>
        </p:nvSpPr>
        <p:spPr>
          <a:xfrm>
            <a:off x="2870200" y="1617664"/>
            <a:ext cx="7416800" cy="4554537"/>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20700" indent="-520700">
              <a:buSzPct val="100000"/>
              <a:buFont typeface="Symbol" panose="05050102010706020507" pitchFamily="18" charset="2"/>
              <a:buChar char="*"/>
            </a:pPr>
            <a:r>
              <a:rPr lang="en-US" sz="2800" dirty="0">
                <a:latin typeface="Calibri" panose="020F0502020204030204" pitchFamily="34" charset="0"/>
              </a:rPr>
              <a:t>Extracts the </a:t>
            </a:r>
            <a:r>
              <a:rPr lang="en-US" sz="2800" dirty="0">
                <a:solidFill>
                  <a:srgbClr val="DC2300"/>
                </a:solidFill>
                <a:latin typeface="Calibri" panose="020F0502020204030204" pitchFamily="34" charset="0"/>
              </a:rPr>
              <a:t>arguments</a:t>
            </a:r>
            <a:r>
              <a:rPr lang="en-US" sz="2800" dirty="0">
                <a:latin typeface="Calibri" panose="020F0502020204030204" pitchFamily="34" charset="0"/>
              </a:rPr>
              <a:t> from the stack</a:t>
            </a:r>
          </a:p>
          <a:p>
            <a:pPr marL="520700" indent="-520700">
              <a:buSzPct val="100000"/>
              <a:buFont typeface="Symbol" panose="05050102010706020507" pitchFamily="18" charset="2"/>
              <a:buChar char="*"/>
            </a:pPr>
            <a:r>
              <a:rPr lang="en-US" sz="2800" dirty="0">
                <a:solidFill>
                  <a:srgbClr val="2300DC"/>
                </a:solidFill>
                <a:latin typeface="Calibri" panose="020F0502020204030204" pitchFamily="34" charset="0"/>
              </a:rPr>
              <a:t>Creates</a:t>
            </a:r>
            <a:r>
              <a:rPr lang="en-US" sz="2800" dirty="0">
                <a:latin typeface="Calibri" panose="020F0502020204030204" pitchFamily="34" charset="0"/>
              </a:rPr>
              <a:t> space on the stack to store the activation block</a:t>
            </a:r>
          </a:p>
          <a:p>
            <a:pPr marL="520700" indent="-520700">
              <a:buSzPct val="100000"/>
              <a:buFont typeface="Symbol" panose="05050102010706020507" pitchFamily="18" charset="2"/>
              <a:buChar char="*"/>
            </a:pPr>
            <a:r>
              <a:rPr lang="en-US" sz="2800" dirty="0">
                <a:solidFill>
                  <a:srgbClr val="2300DC"/>
                </a:solidFill>
                <a:latin typeface="Calibri" panose="020F0502020204030204" pitchFamily="34" charset="0"/>
              </a:rPr>
              <a:t>Spills</a:t>
            </a:r>
            <a:r>
              <a:rPr lang="en-US" sz="2800" dirty="0">
                <a:latin typeface="Calibri" panose="020F0502020204030204" pitchFamily="34" charset="0"/>
              </a:rPr>
              <a:t> some </a:t>
            </a:r>
            <a:r>
              <a:rPr lang="en-US" sz="2800" dirty="0">
                <a:solidFill>
                  <a:srgbClr val="FF3333"/>
                </a:solidFill>
                <a:latin typeface="Calibri" panose="020F0502020204030204" pitchFamily="34" charset="0"/>
              </a:rPr>
              <a:t>registers</a:t>
            </a:r>
            <a:r>
              <a:rPr lang="en-US" sz="2800" dirty="0">
                <a:latin typeface="Calibri" panose="020F0502020204030204" pitchFamily="34" charset="0"/>
              </a:rPr>
              <a:t> (if required)</a:t>
            </a:r>
          </a:p>
          <a:p>
            <a:pPr marL="520700" indent="-520700">
              <a:buSzPct val="100000"/>
              <a:buFont typeface="Symbol" panose="05050102010706020507" pitchFamily="18" charset="2"/>
              <a:buChar char="*"/>
            </a:pPr>
            <a:r>
              <a:rPr lang="en-US" sz="2800" dirty="0">
                <a:solidFill>
                  <a:srgbClr val="008000"/>
                </a:solidFill>
                <a:latin typeface="Calibri" panose="020F0502020204030204" pitchFamily="34" charset="0"/>
              </a:rPr>
              <a:t>Calls</a:t>
            </a:r>
            <a:r>
              <a:rPr lang="en-US" sz="2800" dirty="0">
                <a:latin typeface="Calibri" panose="020F0502020204030204" pitchFamily="34" charset="0"/>
              </a:rPr>
              <a:t> other functions</a:t>
            </a:r>
          </a:p>
          <a:p>
            <a:pPr marL="520700" indent="-520700">
              <a:buSzPct val="100000"/>
              <a:buFont typeface="Symbol" panose="05050102010706020507" pitchFamily="18" charset="2"/>
              <a:buChar char="*"/>
            </a:pPr>
            <a:r>
              <a:rPr lang="en-US" sz="2800" dirty="0">
                <a:latin typeface="Calibri" panose="020F0502020204030204" pitchFamily="34" charset="0"/>
              </a:rPr>
              <a:t>Does some </a:t>
            </a:r>
            <a:r>
              <a:rPr lang="en-US" sz="2800" dirty="0">
                <a:solidFill>
                  <a:srgbClr val="0000FF"/>
                </a:solidFill>
                <a:latin typeface="Calibri" panose="020F0502020204030204" pitchFamily="34" charset="0"/>
              </a:rPr>
              <a:t>processing</a:t>
            </a:r>
          </a:p>
          <a:p>
            <a:pPr marL="520700" indent="-520700">
              <a:buSzPct val="100000"/>
              <a:buFont typeface="Symbol" panose="05050102010706020507" pitchFamily="18" charset="2"/>
              <a:buChar char="*"/>
            </a:pPr>
            <a:r>
              <a:rPr lang="en-US" sz="2800" dirty="0">
                <a:solidFill>
                  <a:srgbClr val="0000FF"/>
                </a:solidFill>
                <a:latin typeface="Calibri" panose="020F0502020204030204" pitchFamily="34" charset="0"/>
              </a:rPr>
              <a:t>Restores</a:t>
            </a:r>
            <a:r>
              <a:rPr lang="en-US" sz="2800" dirty="0">
                <a:latin typeface="Calibri" panose="020F0502020204030204" pitchFamily="34" charset="0"/>
              </a:rPr>
              <a:t> the stack pointer</a:t>
            </a:r>
          </a:p>
          <a:p>
            <a:pPr marL="520700" indent="-520700">
              <a:buSzPct val="100000"/>
              <a:buFont typeface="Symbol" panose="05050102010706020507" pitchFamily="18" charset="2"/>
              <a:buChar char="*"/>
            </a:pPr>
            <a:r>
              <a:rPr lang="en-US" sz="2800" dirty="0">
                <a:solidFill>
                  <a:srgbClr val="FF3333"/>
                </a:solidFill>
                <a:latin typeface="Calibri" panose="020F0502020204030204" pitchFamily="34" charset="0"/>
              </a:rPr>
              <a:t>Returns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name="page44">
    <p:spTree>
      <p:nvGrpSpPr>
        <p:cNvPr id="1" name=""/>
        <p:cNvGrpSpPr/>
        <p:nvPr/>
      </p:nvGrpSpPr>
      <p:grpSpPr>
        <a:xfrm>
          <a:off x="0" y="0"/>
          <a:ext cx="0" cy="0"/>
          <a:chOff x="0" y="0"/>
          <a:chExt cx="0" cy="0"/>
        </a:xfrm>
      </p:grpSpPr>
      <p:sp>
        <p:nvSpPr>
          <p:cNvPr id="2" name="Rectangle 1"/>
          <p:cNvSpPr/>
          <p:nvPr/>
        </p:nvSpPr>
        <p:spPr>
          <a:xfrm>
            <a:off x="2677746" y="1670881"/>
            <a:ext cx="6864615" cy="830997"/>
          </a:xfrm>
          <a:prstGeom prst="rect">
            <a:avLst/>
          </a:prstGeom>
        </p:spPr>
        <p:txBody>
          <a:bodyPr wrap="square">
            <a:spAutoFit/>
          </a:bodyPr>
          <a:lstStyle/>
          <a:p>
            <a:r>
              <a:rPr lang="en-US" sz="1600" i="1" dirty="0">
                <a:latin typeface="Times New Roman" pitchFamily="18" charset="0"/>
                <a:cs typeface="Times New Roman" pitchFamily="18" charset="0"/>
              </a:rPr>
              <a:t>Write a recursive function to compute the factorial of a number (≥ </a:t>
            </a:r>
            <a:r>
              <a:rPr lang="en-US" sz="1600" dirty="0">
                <a:latin typeface="Times New Roman" pitchFamily="18" charset="0"/>
                <a:cs typeface="Times New Roman" pitchFamily="18" charset="0"/>
              </a:rPr>
              <a:t>1</a:t>
            </a:r>
            <a:r>
              <a:rPr lang="en-US" sz="1600" i="1" dirty="0">
                <a:latin typeface="Times New Roman" pitchFamily="18" charset="0"/>
                <a:cs typeface="Times New Roman" pitchFamily="18" charset="0"/>
              </a:rPr>
              <a:t>) stored in </a:t>
            </a:r>
            <a:r>
              <a:rPr lang="en-US" sz="1600" i="1" dirty="0" err="1">
                <a:latin typeface="Times New Roman" pitchFamily="18" charset="0"/>
                <a:cs typeface="Times New Roman" pitchFamily="18" charset="0"/>
              </a:rPr>
              <a:t>eax</a:t>
            </a:r>
            <a:r>
              <a:rPr lang="en-US" sz="1600" i="1" dirty="0">
                <a:latin typeface="Times New Roman" pitchFamily="18" charset="0"/>
                <a:cs typeface="Times New Roman" pitchFamily="18" charset="0"/>
              </a:rPr>
              <a:t>. Save the result in </a:t>
            </a:r>
            <a:r>
              <a:rPr lang="en-US" sz="1600" i="1" dirty="0" err="1">
                <a:latin typeface="Times New Roman" pitchFamily="18" charset="0"/>
                <a:cs typeface="Times New Roman" pitchFamily="18" charset="0"/>
              </a:rPr>
              <a:t>ebx</a:t>
            </a:r>
            <a:r>
              <a:rPr lang="en-US" sz="1600" i="1" dirty="0">
                <a:latin typeface="Times New Roman" pitchFamily="18" charset="0"/>
                <a:cs typeface="Times New Roman" pitchFamily="18" charset="0"/>
              </a:rPr>
              <a:t>. </a:t>
            </a:r>
          </a:p>
          <a:p>
            <a:r>
              <a:rPr lang="en-US" sz="1600" b="1" i="1" dirty="0">
                <a:latin typeface="Times New Roman" pitchFamily="18" charset="0"/>
                <a:cs typeface="Times New Roman" pitchFamily="18" charset="0"/>
              </a:rPr>
              <a:t>Answer:</a:t>
            </a:r>
            <a:endParaRPr lang="en-US" sz="1600" dirty="0">
              <a:latin typeface="Times New Roman" pitchFamily="18" charset="0"/>
              <a:cs typeface="Times New Roman" pitchFamily="18" charset="0"/>
            </a:endParaRPr>
          </a:p>
        </p:txBody>
      </p:sp>
      <p:grpSp>
        <p:nvGrpSpPr>
          <p:cNvPr id="13" name="Group 12"/>
          <p:cNvGrpSpPr/>
          <p:nvPr/>
        </p:nvGrpSpPr>
        <p:grpSpPr>
          <a:xfrm>
            <a:off x="2753946" y="2438401"/>
            <a:ext cx="7228254" cy="3505201"/>
            <a:chOff x="1752600" y="2438400"/>
            <a:chExt cx="6788415" cy="3505201"/>
          </a:xfrm>
        </p:grpSpPr>
        <p:sp>
          <p:nvSpPr>
            <p:cNvPr id="8" name="Freeform 7"/>
            <p:cNvSpPr>
              <a:spLocks/>
            </p:cNvSpPr>
            <p:nvPr/>
          </p:nvSpPr>
          <p:spPr bwMode="auto">
            <a:xfrm>
              <a:off x="1752600" y="2568251"/>
              <a:ext cx="6788415" cy="3375350"/>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a:xfrm>
              <a:off x="3886200" y="2438400"/>
              <a:ext cx="1981200" cy="215444"/>
              <a:chOff x="3886200" y="2880716"/>
              <a:chExt cx="1981200" cy="215444"/>
            </a:xfrm>
          </p:grpSpPr>
          <p:sp>
            <p:nvSpPr>
              <p:cNvPr id="10" name="Rectangle 9"/>
              <p:cNvSpPr/>
              <p:nvPr/>
            </p:nvSpPr>
            <p:spPr>
              <a:xfrm>
                <a:off x="3886200" y="2880716"/>
                <a:ext cx="1981200" cy="215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p:cNvSpPr>
                <a:spLocks noChangeArrowheads="1"/>
              </p:cNvSpPr>
              <p:nvPr/>
            </p:nvSpPr>
            <p:spPr bwMode="auto">
              <a:xfrm>
                <a:off x="3971995" y="2880716"/>
                <a:ext cx="17147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i="1" dirty="0">
                    <a:latin typeface="Courier New" pitchFamily="49" charset="0"/>
                    <a:cs typeface="Courier New" pitchFamily="49" charset="0"/>
                  </a:rPr>
                  <a:t>x86 assembly code</a:t>
                </a:r>
                <a:endParaRPr lang="en-US" sz="1400" dirty="0">
                  <a:latin typeface="Courier New" pitchFamily="49" charset="0"/>
                  <a:cs typeface="Courier New" pitchFamily="49" charset="0"/>
                </a:endParaRPr>
              </a:p>
            </p:txBody>
          </p:sp>
        </p:grpSp>
      </p:grpSp>
      <p:sp>
        <p:nvSpPr>
          <p:cNvPr id="12" name="Rectangle 11"/>
          <p:cNvSpPr/>
          <p:nvPr/>
        </p:nvSpPr>
        <p:spPr>
          <a:xfrm>
            <a:off x="2753946" y="2729488"/>
            <a:ext cx="7228254" cy="3108543"/>
          </a:xfrm>
          <a:prstGeom prst="rect">
            <a:avLst/>
          </a:prstGeom>
        </p:spPr>
        <p:txBody>
          <a:bodyPr wrap="square">
            <a:spAutoFit/>
          </a:bodyPr>
          <a:lstStyle/>
          <a:p>
            <a:r>
              <a:rPr lang="en-US" sz="1400" i="1" dirty="0">
                <a:latin typeface="Courier New" pitchFamily="49" charset="0"/>
                <a:cs typeface="Courier New" pitchFamily="49" charset="0"/>
              </a:rPr>
              <a:t>factorial:</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ebx</a:t>
            </a:r>
            <a:r>
              <a:rPr lang="en-US" sz="1400" i="1" dirty="0">
                <a:latin typeface="Courier New" pitchFamily="49" charset="0"/>
                <a:cs typeface="Courier New" pitchFamily="49" charset="0"/>
              </a:rPr>
              <a:t>, 1 	; default return value</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cmp</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1 	; compare </a:t>
            </a:r>
            <a:r>
              <a:rPr lang="en-US" sz="1400" i="1" dirty="0" err="1">
                <a:latin typeface="Courier New" pitchFamily="49" charset="0"/>
                <a:cs typeface="Courier New" pitchFamily="49" charset="0"/>
              </a:rPr>
              <a:t>num</a:t>
            </a:r>
            <a:r>
              <a:rPr lang="en-US" sz="1400" i="1" dirty="0">
                <a:latin typeface="Courier New" pitchFamily="49" charset="0"/>
                <a:cs typeface="Courier New" pitchFamily="49" charset="0"/>
              </a:rPr>
              <a:t> (input) with 1</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jz</a:t>
            </a:r>
            <a:r>
              <a:rPr lang="en-US" sz="1400" i="1" dirty="0">
                <a:latin typeface="Courier New" pitchFamily="49" charset="0"/>
                <a:cs typeface="Courier New" pitchFamily="49" charset="0"/>
              </a:rPr>
              <a:t> .return	; return if input is equal to 1</a:t>
            </a:r>
          </a:p>
          <a:p>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		; recursive step</a:t>
            </a:r>
          </a:p>
          <a:p>
            <a:r>
              <a:rPr lang="en-US" sz="1400" i="1" dirty="0">
                <a:latin typeface="Courier New" pitchFamily="49" charset="0"/>
                <a:cs typeface="Courier New" pitchFamily="49" charset="0"/>
              </a:rPr>
              <a:t>		push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save input on the stack</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dec</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a:t>
            </a:r>
            <a:r>
              <a:rPr lang="en-US" sz="1400" i="1" dirty="0" err="1">
                <a:latin typeface="Courier New" pitchFamily="49" charset="0"/>
                <a:cs typeface="Courier New" pitchFamily="49" charset="0"/>
              </a:rPr>
              <a:t>num</a:t>
            </a:r>
            <a:r>
              <a:rPr lang="en-US" sz="1400" i="1" dirty="0">
                <a:latin typeface="Courier New" pitchFamily="49" charset="0"/>
                <a:cs typeface="Courier New" pitchFamily="49" charset="0"/>
              </a:rPr>
              <a:t>--</a:t>
            </a:r>
          </a:p>
          <a:p>
            <a:r>
              <a:rPr lang="en-US" sz="1400" i="1" dirty="0">
                <a:latin typeface="Courier New" pitchFamily="49" charset="0"/>
                <a:cs typeface="Courier New" pitchFamily="49" charset="0"/>
              </a:rPr>
              <a:t>		</a:t>
            </a:r>
            <a:r>
              <a:rPr lang="en-US" sz="1400" b="1" i="1" dirty="0">
                <a:solidFill>
                  <a:srgbClr val="FF0000"/>
                </a:solidFill>
                <a:latin typeface="Courier New" pitchFamily="49" charset="0"/>
                <a:cs typeface="Courier New" pitchFamily="49" charset="0"/>
              </a:rPr>
              <a:t>call factorial</a:t>
            </a:r>
            <a:r>
              <a:rPr lang="en-US" sz="1400" i="1" dirty="0">
                <a:latin typeface="Courier New" pitchFamily="49" charset="0"/>
                <a:cs typeface="Courier New" pitchFamily="49" charset="0"/>
              </a:rPr>
              <a:t>   ; recursive call</a:t>
            </a:r>
          </a:p>
          <a:p>
            <a:r>
              <a:rPr lang="en-US" sz="1400" i="1" dirty="0">
                <a:latin typeface="Courier New" pitchFamily="49" charset="0"/>
                <a:cs typeface="Courier New" pitchFamily="49" charset="0"/>
              </a:rPr>
              <a:t>		pop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retrieve input</a:t>
            </a:r>
          </a:p>
          <a:p>
            <a:r>
              <a:rPr lang="pt-BR" sz="1400" i="1" dirty="0">
                <a:latin typeface="Courier New" pitchFamily="49" charset="0"/>
                <a:cs typeface="Courier New" pitchFamily="49" charset="0"/>
              </a:rPr>
              <a:t>		imul ebx, eax    ; prod = prod * num</a:t>
            </a:r>
          </a:p>
          <a:p>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.return:</a:t>
            </a:r>
          </a:p>
          <a:p>
            <a:r>
              <a:rPr lang="en-US" sz="1400" i="1" dirty="0">
                <a:latin typeface="Courier New" pitchFamily="49" charset="0"/>
                <a:cs typeface="Courier New" pitchFamily="49" charset="0"/>
              </a:rPr>
              <a:t>		</a:t>
            </a:r>
            <a:r>
              <a:rPr lang="en-US" sz="1400" b="1" i="1" dirty="0">
                <a:solidFill>
                  <a:srgbClr val="FF0000"/>
                </a:solidFill>
                <a:latin typeface="Courier New" pitchFamily="49" charset="0"/>
                <a:cs typeface="Courier New" pitchFamily="49" charset="0"/>
              </a:rPr>
              <a:t>ret</a:t>
            </a:r>
            <a:r>
              <a:rPr lang="en-US" sz="1400" i="1" dirty="0">
                <a:latin typeface="Courier New" pitchFamily="49" charset="0"/>
                <a:cs typeface="Courier New" pitchFamily="49" charset="0"/>
              </a:rPr>
              <a:t> 		; return</a:t>
            </a:r>
            <a:endParaRPr lang="en-US" sz="1400" dirty="0">
              <a:latin typeface="Courier New" pitchFamily="49" charset="0"/>
              <a:cs typeface="Courier New" pitchFamily="49" charset="0"/>
            </a:endParaRPr>
          </a:p>
        </p:txBody>
      </p:sp>
      <p:sp>
        <p:nvSpPr>
          <p:cNvPr id="14" name="Title 1"/>
          <p:cNvSpPr txBox="1">
            <a:spLocks/>
          </p:cNvSpPr>
          <p:nvPr/>
        </p:nvSpPr>
        <p:spPr>
          <a:xfrm>
            <a:off x="2362200" y="152401"/>
            <a:ext cx="7416800" cy="936625"/>
          </a:xfrm>
          <a:prstGeom prst="rect">
            <a:avLst/>
          </a:prstGeom>
        </p:spPr>
        <p:txBody>
          <a:bodyPr vert="horz" lIns="0" tIns="0" rIns="0" bIns="0" rtlCol="0" anchor="ctr">
            <a:normAutofit fontScale="90000"/>
          </a:bodyPr>
          <a:lstStyle>
            <a:defPPr lvl="0">
              <a:buSzPct val="45000"/>
              <a:buFont typeface="StarSymbol"/>
              <a:buNone/>
              <a:defRPr/>
            </a:defPPr>
            <a:lvl1pPr lvl="0" algn="ctr" defTabSz="914400" rtl="0" eaLnBrk="1" latinLnBrk="0" hangingPunct="1">
              <a:spcBef>
                <a:spcPct val="0"/>
              </a:spcBef>
              <a:buSzPct val="45000"/>
              <a:buFont typeface="StarSymbol"/>
              <a:buChar char="●"/>
              <a:defRPr sz="4400" kern="1200">
                <a:solidFill>
                  <a:srgbClr val="FFFFFF"/>
                </a:solidFill>
                <a:latin typeface="+mj-lt"/>
                <a:ea typeface="+mj-ea"/>
                <a:cs typeface="+mj-cs"/>
              </a:defRPr>
            </a:lvl1pPr>
            <a:lvl2pPr lvl="1" eaLnBrk="1" hangingPunct="1">
              <a:buSzPct val="45000"/>
              <a:buFont typeface="StarSymbol"/>
              <a:buChar char="●"/>
              <a:defRPr>
                <a:solidFill>
                  <a:schemeClr val="tx2"/>
                </a:solidFill>
              </a:defRPr>
            </a:lvl2pPr>
            <a:lvl3pPr lvl="2" eaLnBrk="1" hangingPunct="1">
              <a:buSzPct val="45000"/>
              <a:buFont typeface="StarSymbol"/>
              <a:buChar char="●"/>
              <a:defRPr>
                <a:solidFill>
                  <a:schemeClr val="tx2"/>
                </a:solidFill>
              </a:defRPr>
            </a:lvl3pPr>
            <a:lvl4pPr lvl="3" eaLnBrk="1" hangingPunct="1">
              <a:buSzPct val="45000"/>
              <a:buFont typeface="StarSymbol"/>
              <a:buChar char="●"/>
              <a:defRPr>
                <a:solidFill>
                  <a:schemeClr val="tx2"/>
                </a:solidFill>
              </a:defRPr>
            </a:lvl4pPr>
            <a:lvl5pPr lvl="4" eaLnBrk="1" hangingPunct="1">
              <a:buSzPct val="45000"/>
              <a:buFont typeface="StarSymbol"/>
              <a:buChar char="●"/>
              <a:defRPr>
                <a:solidFill>
                  <a:schemeClr val="tx2"/>
                </a:solidFill>
              </a:defRPr>
            </a:lvl5pPr>
            <a:lvl6pPr lvl="5" eaLnBrk="1" hangingPunct="1">
              <a:buSzPct val="45000"/>
              <a:buFont typeface="StarSymbol"/>
              <a:buChar char="●"/>
              <a:defRPr>
                <a:solidFill>
                  <a:schemeClr val="tx2"/>
                </a:solidFill>
              </a:defRPr>
            </a:lvl6pPr>
            <a:lvl7pPr lvl="6" eaLnBrk="1" hangingPunct="1">
              <a:buSzPct val="45000"/>
              <a:buFont typeface="StarSymbol"/>
              <a:buChar char="●"/>
              <a:defRPr>
                <a:solidFill>
                  <a:schemeClr val="tx2"/>
                </a:solidFill>
              </a:defRPr>
            </a:lvl7pPr>
            <a:lvl8pPr lvl="7" eaLnBrk="1" hangingPunct="1">
              <a:buSzPct val="45000"/>
              <a:buFont typeface="StarSymbol"/>
              <a:buChar char="●"/>
              <a:defRPr>
                <a:solidFill>
                  <a:schemeClr val="tx2"/>
                </a:solidFill>
              </a:defRPr>
            </a:lvl8pPr>
            <a:lvl9pPr lvl="8" eaLnBrk="1" hangingPunct="1">
              <a:buSzPct val="45000"/>
              <a:buFont typeface="StarSymbol"/>
              <a:buChar char="●"/>
              <a:defRPr>
                <a:solidFill>
                  <a:schemeClr val="tx2"/>
                </a:solidFill>
              </a:defRPr>
            </a:lvl9pPr>
          </a:lstStyle>
          <a:p>
            <a:pPr>
              <a:buFont typeface="StarSymbol"/>
              <a:buNone/>
            </a:pPr>
            <a:r>
              <a:rPr lang="fr-FR" dirty="0" err="1">
                <a:solidFill>
                  <a:schemeClr val="tx1"/>
                </a:solidFill>
              </a:rPr>
              <a:t>Example</a:t>
            </a:r>
            <a:r>
              <a:rPr lang="fr-FR" dirty="0">
                <a:solidFill>
                  <a:schemeClr val="tx1"/>
                </a:solidFill>
              </a:rPr>
              <a:t> of a </a:t>
            </a:r>
            <a:r>
              <a:rPr lang="fr-FR" dirty="0" err="1">
                <a:solidFill>
                  <a:schemeClr val="tx1"/>
                </a:solidFill>
              </a:rPr>
              <a:t>Recursive</a:t>
            </a:r>
            <a:r>
              <a:rPr lang="fr-FR" dirty="0">
                <a:solidFill>
                  <a:schemeClr val="tx1"/>
                </a:solidFill>
              </a:rPr>
              <a:t> </a:t>
            </a:r>
            <a:r>
              <a:rPr lang="fr-FR" dirty="0" err="1">
                <a:solidFill>
                  <a:schemeClr val="tx1"/>
                </a:solidFill>
              </a:rPr>
              <a:t>Function</a:t>
            </a:r>
            <a:endParaRPr lang="fr-FR" dirty="0">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name="page4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Implementing</a:t>
            </a:r>
            <a:r>
              <a:rPr lang="fr-FR" dirty="0">
                <a:solidFill>
                  <a:schemeClr val="tx1"/>
                </a:solidFill>
              </a:rPr>
              <a:t> a </a:t>
            </a:r>
            <a:r>
              <a:rPr lang="fr-FR" dirty="0" err="1">
                <a:solidFill>
                  <a:schemeClr val="tx1"/>
                </a:solidFill>
              </a:rPr>
              <a:t>Function</a:t>
            </a:r>
            <a:endParaRPr lang="fr-FR" dirty="0">
              <a:solidFill>
                <a:schemeClr val="tx1"/>
              </a:solidFill>
            </a:endParaRPr>
          </a:p>
        </p:txBody>
      </p:sp>
      <p:sp>
        <p:nvSpPr>
          <p:cNvPr id="3" name="Text Placeholder 2"/>
          <p:cNvSpPr txBox="1">
            <a:spLocks noGrp="1"/>
          </p:cNvSpPr>
          <p:nvPr>
            <p:ph type="body" idx="4294967295"/>
          </p:nvPr>
        </p:nvSpPr>
        <p:spPr>
          <a:xfrm>
            <a:off x="2362200" y="1524000"/>
            <a:ext cx="7772400" cy="45720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35000" indent="-342900">
              <a:buSzPct val="100000"/>
              <a:buFont typeface="Symbol" panose="05050102010706020507" pitchFamily="18" charset="2"/>
              <a:buChar char="*"/>
            </a:pPr>
            <a:r>
              <a:rPr lang="en-US" sz="2500" dirty="0">
                <a:latin typeface="Calibri" panose="020F0502020204030204" pitchFamily="34" charset="0"/>
              </a:rPr>
              <a:t>Using </a:t>
            </a:r>
            <a:r>
              <a:rPr lang="en-US" sz="2500" i="1" dirty="0">
                <a:solidFill>
                  <a:srgbClr val="2300DC"/>
                </a:solidFill>
                <a:latin typeface="Calibri" panose="020F0502020204030204" pitchFamily="34" charset="0"/>
              </a:rPr>
              <a:t>push</a:t>
            </a:r>
            <a:r>
              <a:rPr lang="en-US" sz="2500" i="1" dirty="0">
                <a:latin typeface="Calibri" panose="020F0502020204030204" pitchFamily="34" charset="0"/>
              </a:rPr>
              <a:t> </a:t>
            </a:r>
            <a:r>
              <a:rPr lang="en-US" sz="2500" dirty="0">
                <a:latin typeface="Calibri" panose="020F0502020204030204" pitchFamily="34" charset="0"/>
              </a:rPr>
              <a:t> and </a:t>
            </a:r>
            <a:r>
              <a:rPr lang="en-US" sz="2500" i="1" dirty="0">
                <a:solidFill>
                  <a:srgbClr val="008000"/>
                </a:solidFill>
                <a:latin typeface="Calibri" panose="020F0502020204030204" pitchFamily="34" charset="0"/>
              </a:rPr>
              <a:t>pop</a:t>
            </a:r>
            <a:r>
              <a:rPr lang="en-US" sz="2500" i="1" dirty="0">
                <a:latin typeface="Calibri" panose="020F0502020204030204" pitchFamily="34" charset="0"/>
              </a:rPr>
              <a:t> </a:t>
            </a:r>
            <a:r>
              <a:rPr lang="en-US" sz="2500" dirty="0">
                <a:latin typeface="Calibri" panose="020F0502020204030204" pitchFamily="34" charset="0"/>
              </a:rPr>
              <a:t>instructions is fine for small </a:t>
            </a:r>
            <a:r>
              <a:rPr lang="en-US" sz="2500" dirty="0">
                <a:solidFill>
                  <a:srgbClr val="000080"/>
                </a:solidFill>
                <a:latin typeface="Calibri" panose="020F0502020204030204" pitchFamily="34" charset="0"/>
              </a:rPr>
              <a:t>functions</a:t>
            </a:r>
          </a:p>
          <a:p>
            <a:pPr marL="635000" indent="-342900">
              <a:buSzPct val="100000"/>
              <a:buFont typeface="Symbol" panose="05050102010706020507" pitchFamily="18" charset="2"/>
              <a:buChar char="*"/>
            </a:pPr>
            <a:r>
              <a:rPr lang="en-US" sz="2500" dirty="0">
                <a:latin typeface="Calibri" panose="020F0502020204030204" pitchFamily="34" charset="0"/>
              </a:rPr>
              <a:t>For large </a:t>
            </a:r>
            <a:r>
              <a:rPr lang="en-US" sz="2500" dirty="0">
                <a:solidFill>
                  <a:srgbClr val="000080"/>
                </a:solidFill>
                <a:latin typeface="Calibri" panose="020F0502020204030204" pitchFamily="34" charset="0"/>
              </a:rPr>
              <a:t>functions</a:t>
            </a:r>
            <a:r>
              <a:rPr lang="en-US" sz="2500" dirty="0">
                <a:latin typeface="Calibri" panose="020F0502020204030204" pitchFamily="34" charset="0"/>
              </a:rPr>
              <a:t> that have a lot of internal variables, it might be necessary to push and pop a lot of </a:t>
            </a:r>
            <a:r>
              <a:rPr lang="en-US" sz="2500" dirty="0">
                <a:solidFill>
                  <a:srgbClr val="2323DC"/>
                </a:solidFill>
                <a:latin typeface="Calibri" panose="020F0502020204030204" pitchFamily="34" charset="0"/>
              </a:rPr>
              <a:t>values</a:t>
            </a:r>
            <a:r>
              <a:rPr lang="en-US" sz="2500" dirty="0">
                <a:latin typeface="Calibri" panose="020F0502020204030204" pitchFamily="34" charset="0"/>
              </a:rPr>
              <a:t> from the stack</a:t>
            </a:r>
          </a:p>
          <a:p>
            <a:pPr marL="635000" indent="-342900">
              <a:buSzPct val="100000"/>
              <a:buFont typeface="Symbol" panose="05050102010706020507" pitchFamily="18" charset="2"/>
              <a:buChar char="*"/>
            </a:pPr>
            <a:r>
              <a:rPr lang="en-US" sz="2500" dirty="0">
                <a:latin typeface="Calibri" panose="020F0502020204030204" pitchFamily="34" charset="0"/>
              </a:rPr>
              <a:t>For languages like C++ that dynamically declare </a:t>
            </a:r>
            <a:r>
              <a:rPr lang="en-US" sz="2500" dirty="0">
                <a:solidFill>
                  <a:srgbClr val="2323DC"/>
                </a:solidFill>
                <a:latin typeface="Calibri" panose="020F0502020204030204" pitchFamily="34" charset="0"/>
              </a:rPr>
              <a:t>local variables</a:t>
            </a:r>
            <a:r>
              <a:rPr lang="en-US" sz="2500" dirty="0">
                <a:latin typeface="Calibri" panose="020F0502020204030204" pitchFamily="34" charset="0"/>
              </a:rPr>
              <a:t>, it might be difficult to keep track of the </a:t>
            </a:r>
            <a:r>
              <a:rPr lang="en-US" sz="2500" dirty="0">
                <a:solidFill>
                  <a:srgbClr val="FF0000"/>
                </a:solidFill>
                <a:latin typeface="Calibri" panose="020F0502020204030204" pitchFamily="34" charset="0"/>
              </a:rPr>
              <a:t>size</a:t>
            </a:r>
            <a:r>
              <a:rPr lang="en-US" sz="2500" dirty="0">
                <a:latin typeface="Calibri" panose="020F0502020204030204" pitchFamily="34" charset="0"/>
              </a:rPr>
              <a:t> of the </a:t>
            </a:r>
            <a:r>
              <a:rPr lang="en-US" sz="2500" dirty="0">
                <a:solidFill>
                  <a:srgbClr val="2323DC"/>
                </a:solidFill>
                <a:latin typeface="Calibri" panose="020F0502020204030204" pitchFamily="34" charset="0"/>
              </a:rPr>
              <a:t>activation block</a:t>
            </a:r>
            <a:r>
              <a:rPr lang="en-US" sz="2500" dirty="0">
                <a:latin typeface="Calibri" panose="020F0502020204030204" pitchFamily="34" charset="0"/>
              </a:rPr>
              <a:t>.</a:t>
            </a:r>
          </a:p>
          <a:p>
            <a:pPr marL="635000" indent="-342900">
              <a:buSzPct val="100000"/>
              <a:buFont typeface="Symbol" panose="05050102010706020507" pitchFamily="18" charset="2"/>
              <a:buChar char="*"/>
            </a:pPr>
            <a:r>
              <a:rPr lang="en-US" sz="2500" dirty="0">
                <a:latin typeface="Calibri" panose="020F0502020204030204" pitchFamily="34" charset="0"/>
              </a:rPr>
              <a:t>x86 processors thus save the starting value of </a:t>
            </a:r>
            <a:r>
              <a:rPr lang="en-US" sz="2500" dirty="0" err="1">
                <a:solidFill>
                  <a:srgbClr val="0000FF"/>
                </a:solidFill>
                <a:latin typeface="Calibri" panose="020F0502020204030204" pitchFamily="34" charset="0"/>
              </a:rPr>
              <a:t>esp</a:t>
            </a:r>
            <a:r>
              <a:rPr lang="en-US" sz="2500" dirty="0">
                <a:latin typeface="Calibri" panose="020F0502020204030204" pitchFamily="34" charset="0"/>
              </a:rPr>
              <a:t> in the </a:t>
            </a:r>
            <a:r>
              <a:rPr lang="en-US" sz="2500" dirty="0" err="1">
                <a:solidFill>
                  <a:srgbClr val="FF0000"/>
                </a:solidFill>
                <a:latin typeface="Calibri" panose="020F0502020204030204" pitchFamily="34" charset="0"/>
              </a:rPr>
              <a:t>ebp</a:t>
            </a:r>
            <a:r>
              <a:rPr lang="en-US" sz="2500" dirty="0">
                <a:latin typeface="Calibri" panose="020F0502020204030204" pitchFamily="34" charset="0"/>
              </a:rPr>
              <a:t> register. At the end they set </a:t>
            </a:r>
            <a:r>
              <a:rPr lang="en-US" sz="2500" dirty="0" err="1">
                <a:solidFill>
                  <a:srgbClr val="0000FF"/>
                </a:solidFill>
                <a:latin typeface="Calibri" panose="020F0502020204030204" pitchFamily="34" charset="0"/>
              </a:rPr>
              <a:t>esp</a:t>
            </a:r>
            <a:r>
              <a:rPr lang="en-US" sz="2500" dirty="0">
                <a:latin typeface="Calibri" panose="020F0502020204030204" pitchFamily="34" charset="0"/>
              </a:rPr>
              <a:t> to </a:t>
            </a:r>
            <a:r>
              <a:rPr lang="en-US" sz="2500" dirty="0" err="1">
                <a:solidFill>
                  <a:srgbClr val="FF0000"/>
                </a:solidFill>
                <a:latin typeface="Calibri" panose="020F0502020204030204" pitchFamily="34" charset="0"/>
              </a:rPr>
              <a:t>ebp</a:t>
            </a:r>
            <a:r>
              <a:rPr lang="en-US" sz="2500" dirty="0">
                <a:latin typeface="Calibri" panose="020F0502020204030204" pitchFamily="34" charset="0"/>
              </a:rPr>
              <a: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name="page4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048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Recursive</a:t>
            </a:r>
            <a:r>
              <a:rPr lang="fr-FR" dirty="0">
                <a:solidFill>
                  <a:schemeClr val="tx1"/>
                </a:solidFill>
              </a:rPr>
              <a:t> </a:t>
            </a:r>
            <a:r>
              <a:rPr lang="fr-FR" dirty="0" err="1">
                <a:solidFill>
                  <a:schemeClr val="tx1"/>
                </a:solidFill>
              </a:rPr>
              <a:t>function</a:t>
            </a:r>
            <a:r>
              <a:rPr lang="fr-FR" dirty="0">
                <a:solidFill>
                  <a:schemeClr val="tx1"/>
                </a:solidFill>
              </a:rPr>
              <a:t> for </a:t>
            </a:r>
            <a:r>
              <a:rPr lang="fr-FR" dirty="0" err="1">
                <a:solidFill>
                  <a:schemeClr val="tx1"/>
                </a:solidFill>
              </a:rPr>
              <a:t>factorial</a:t>
            </a:r>
            <a:r>
              <a:rPr lang="fr-FR" dirty="0">
                <a:solidFill>
                  <a:schemeClr val="tx1"/>
                </a:solidFill>
              </a:rPr>
              <a:t> : </a:t>
            </a:r>
            <a:r>
              <a:rPr lang="fr-FR" dirty="0" err="1">
                <a:solidFill>
                  <a:schemeClr val="tx1"/>
                </a:solidFill>
              </a:rPr>
              <a:t>without</a:t>
            </a:r>
            <a:r>
              <a:rPr lang="fr-FR" dirty="0">
                <a:solidFill>
                  <a:schemeClr val="tx1"/>
                </a:solidFill>
              </a:rPr>
              <a:t> push/pop instructions</a:t>
            </a:r>
          </a:p>
        </p:txBody>
      </p:sp>
      <p:grpSp>
        <p:nvGrpSpPr>
          <p:cNvPr id="7" name="Group 6"/>
          <p:cNvGrpSpPr/>
          <p:nvPr/>
        </p:nvGrpSpPr>
        <p:grpSpPr>
          <a:xfrm>
            <a:off x="2634342" y="1447801"/>
            <a:ext cx="7467600" cy="5105401"/>
            <a:chOff x="1378215" y="2438400"/>
            <a:chExt cx="6553200" cy="4746951"/>
          </a:xfrm>
        </p:grpSpPr>
        <p:sp>
          <p:nvSpPr>
            <p:cNvPr id="8" name="Freeform 7"/>
            <p:cNvSpPr>
              <a:spLocks/>
            </p:cNvSpPr>
            <p:nvPr/>
          </p:nvSpPr>
          <p:spPr bwMode="auto">
            <a:xfrm>
              <a:off x="1378215" y="2590801"/>
              <a:ext cx="6553200" cy="4594550"/>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a:xfrm>
              <a:off x="3886200" y="2438400"/>
              <a:ext cx="1981200" cy="215444"/>
              <a:chOff x="3886200" y="2880716"/>
              <a:chExt cx="1981200" cy="215444"/>
            </a:xfrm>
          </p:grpSpPr>
          <p:sp>
            <p:nvSpPr>
              <p:cNvPr id="10" name="Rectangle 9"/>
              <p:cNvSpPr/>
              <p:nvPr/>
            </p:nvSpPr>
            <p:spPr>
              <a:xfrm>
                <a:off x="3886200" y="2880716"/>
                <a:ext cx="1981200" cy="215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p:cNvSpPr>
                <a:spLocks noChangeArrowheads="1"/>
              </p:cNvSpPr>
              <p:nvPr/>
            </p:nvSpPr>
            <p:spPr bwMode="auto">
              <a:xfrm>
                <a:off x="3971995" y="2880716"/>
                <a:ext cx="1602251" cy="200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i="1" dirty="0">
                    <a:latin typeface="Courier New" pitchFamily="49" charset="0"/>
                    <a:cs typeface="Courier New" pitchFamily="49" charset="0"/>
                  </a:rPr>
                  <a:t>x86 assembly code</a:t>
                </a:r>
                <a:endParaRPr lang="en-US" sz="1400" dirty="0">
                  <a:latin typeface="Courier New" pitchFamily="49" charset="0"/>
                  <a:cs typeface="Courier New" pitchFamily="49" charset="0"/>
                </a:endParaRPr>
              </a:p>
            </p:txBody>
          </p:sp>
        </p:grpSp>
      </p:grpSp>
      <p:sp>
        <p:nvSpPr>
          <p:cNvPr id="12" name="Rectangle 11"/>
          <p:cNvSpPr/>
          <p:nvPr/>
        </p:nvSpPr>
        <p:spPr>
          <a:xfrm>
            <a:off x="2590801" y="1611899"/>
            <a:ext cx="7696199" cy="5293757"/>
          </a:xfrm>
          <a:prstGeom prst="rect">
            <a:avLst/>
          </a:prstGeom>
        </p:spPr>
        <p:txBody>
          <a:bodyPr wrap="square">
            <a:spAutoFit/>
          </a:bodyPr>
          <a:lstStyle/>
          <a:p>
            <a:r>
              <a:rPr lang="en-US" sz="1300" i="1" dirty="0">
                <a:latin typeface="Courier New" pitchFamily="49" charset="0"/>
                <a:cs typeface="Courier New" pitchFamily="49" charset="0"/>
              </a:rPr>
              <a:t>factorial:</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mov</a:t>
            </a:r>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eax</a:t>
            </a:r>
            <a:r>
              <a:rPr lang="en-US" sz="1300" i="1" dirty="0">
                <a:latin typeface="Courier New" pitchFamily="49" charset="0"/>
                <a:cs typeface="Courier New" pitchFamily="49" charset="0"/>
              </a:rPr>
              <a:t>, [esp+4]; get the value of </a:t>
            </a:r>
            <a:r>
              <a:rPr lang="en-US" sz="1300" i="1" dirty="0" err="1">
                <a:latin typeface="Courier New" pitchFamily="49" charset="0"/>
                <a:cs typeface="Courier New" pitchFamily="49" charset="0"/>
              </a:rPr>
              <a:t>eax</a:t>
            </a:r>
            <a:r>
              <a:rPr lang="en-US" sz="1300" i="1" dirty="0">
                <a:latin typeface="Courier New" pitchFamily="49" charset="0"/>
                <a:cs typeface="Courier New" pitchFamily="49" charset="0"/>
              </a:rPr>
              <a:t> from the stack</a:t>
            </a:r>
          </a:p>
          <a:p>
            <a:endParaRPr lang="en-US" sz="1300" i="1" dirty="0">
              <a:latin typeface="Courier New" pitchFamily="49" charset="0"/>
              <a:cs typeface="Courier New" pitchFamily="49" charset="0"/>
            </a:endParaRPr>
          </a:p>
          <a:p>
            <a:r>
              <a:rPr lang="en-US" sz="1300" i="1" dirty="0">
                <a:latin typeface="Courier New" pitchFamily="49" charset="0"/>
                <a:cs typeface="Courier New" pitchFamily="49" charset="0"/>
              </a:rPr>
              <a:t>		</a:t>
            </a:r>
            <a:r>
              <a:rPr lang="en-US" sz="1300" b="1" i="1" dirty="0">
                <a:solidFill>
                  <a:srgbClr val="FF0000"/>
                </a:solidFill>
                <a:latin typeface="Courier New" pitchFamily="49" charset="0"/>
                <a:cs typeface="Courier New" pitchFamily="49" charset="0"/>
              </a:rPr>
              <a:t>push </a:t>
            </a:r>
            <a:r>
              <a:rPr lang="en-US" sz="1300" b="1" i="1" dirty="0" err="1">
                <a:solidFill>
                  <a:srgbClr val="FF0000"/>
                </a:solidFill>
                <a:latin typeface="Courier New" pitchFamily="49" charset="0"/>
                <a:cs typeface="Courier New" pitchFamily="49" charset="0"/>
              </a:rPr>
              <a:t>ebp</a:t>
            </a:r>
            <a:r>
              <a:rPr lang="en-US" sz="1300" i="1" dirty="0">
                <a:latin typeface="Courier New" pitchFamily="49" charset="0"/>
                <a:cs typeface="Courier New" pitchFamily="49" charset="0"/>
              </a:rPr>
              <a:t>		         ; *** save </a:t>
            </a:r>
            <a:r>
              <a:rPr lang="en-US" sz="1300" i="1" dirty="0" err="1">
                <a:latin typeface="Courier New" pitchFamily="49" charset="0"/>
                <a:cs typeface="Courier New" pitchFamily="49" charset="0"/>
              </a:rPr>
              <a:t>ebp</a:t>
            </a:r>
            <a:endParaRPr lang="en-US" sz="1300" i="1" dirty="0">
              <a:latin typeface="Courier New" pitchFamily="49" charset="0"/>
              <a:cs typeface="Courier New" pitchFamily="49" charset="0"/>
            </a:endParaRPr>
          </a:p>
          <a:p>
            <a:r>
              <a:rPr lang="en-US" sz="1300" i="1" dirty="0">
                <a:latin typeface="Courier New" pitchFamily="49" charset="0"/>
                <a:cs typeface="Courier New" pitchFamily="49" charset="0"/>
              </a:rPr>
              <a:t>		</a:t>
            </a:r>
            <a:r>
              <a:rPr lang="en-US" sz="1300" b="1" i="1" dirty="0" err="1">
                <a:solidFill>
                  <a:srgbClr val="FF0000"/>
                </a:solidFill>
                <a:latin typeface="Courier New" pitchFamily="49" charset="0"/>
                <a:cs typeface="Courier New" pitchFamily="49" charset="0"/>
              </a:rPr>
              <a:t>mov</a:t>
            </a:r>
            <a:r>
              <a:rPr lang="en-US" sz="1300" b="1" i="1" dirty="0">
                <a:solidFill>
                  <a:srgbClr val="FF0000"/>
                </a:solidFill>
                <a:latin typeface="Courier New" pitchFamily="49" charset="0"/>
                <a:cs typeface="Courier New" pitchFamily="49" charset="0"/>
              </a:rPr>
              <a:t> </a:t>
            </a:r>
            <a:r>
              <a:rPr lang="en-US" sz="1300" b="1" i="1" dirty="0" err="1">
                <a:solidFill>
                  <a:srgbClr val="FF0000"/>
                </a:solidFill>
                <a:latin typeface="Courier New" pitchFamily="49" charset="0"/>
                <a:cs typeface="Courier New" pitchFamily="49" charset="0"/>
              </a:rPr>
              <a:t>ebp</a:t>
            </a:r>
            <a:r>
              <a:rPr lang="en-US" sz="1300" b="1" i="1" dirty="0">
                <a:solidFill>
                  <a:srgbClr val="FF0000"/>
                </a:solidFill>
                <a:latin typeface="Courier New" pitchFamily="49" charset="0"/>
                <a:cs typeface="Courier New" pitchFamily="49" charset="0"/>
              </a:rPr>
              <a:t>, </a:t>
            </a:r>
            <a:r>
              <a:rPr lang="en-US" sz="1300" b="1" i="1" dirty="0" err="1">
                <a:solidFill>
                  <a:srgbClr val="FF0000"/>
                </a:solidFill>
                <a:latin typeface="Courier New" pitchFamily="49" charset="0"/>
                <a:cs typeface="Courier New" pitchFamily="49" charset="0"/>
              </a:rPr>
              <a:t>esp</a:t>
            </a:r>
            <a:r>
              <a:rPr lang="en-US" sz="1300" i="1" dirty="0">
                <a:latin typeface="Courier New" pitchFamily="49" charset="0"/>
                <a:cs typeface="Courier New" pitchFamily="49" charset="0"/>
              </a:rPr>
              <a:t>	         ; *** save the stack pointer</a:t>
            </a:r>
          </a:p>
          <a:p>
            <a:r>
              <a:rPr lang="en-US" sz="1300" i="1" dirty="0">
                <a:latin typeface="Courier New" pitchFamily="49" charset="0"/>
                <a:cs typeface="Courier New" pitchFamily="49" charset="0"/>
              </a:rPr>
              <a:t>		</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mov</a:t>
            </a:r>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ebx</a:t>
            </a:r>
            <a:r>
              <a:rPr lang="en-US" sz="1300" i="1" dirty="0">
                <a:latin typeface="Courier New" pitchFamily="49" charset="0"/>
                <a:cs typeface="Courier New" pitchFamily="49" charset="0"/>
              </a:rPr>
              <a:t>, 1 		; default return value</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cmp</a:t>
            </a:r>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eax</a:t>
            </a:r>
            <a:r>
              <a:rPr lang="en-US" sz="1300" i="1" dirty="0">
                <a:latin typeface="Courier New" pitchFamily="49" charset="0"/>
                <a:cs typeface="Courier New" pitchFamily="49" charset="0"/>
              </a:rPr>
              <a:t>, 1 		; compare </a:t>
            </a:r>
            <a:r>
              <a:rPr lang="en-US" sz="1300" i="1" dirty="0" err="1">
                <a:latin typeface="Courier New" pitchFamily="49" charset="0"/>
                <a:cs typeface="Courier New" pitchFamily="49" charset="0"/>
              </a:rPr>
              <a:t>num</a:t>
            </a:r>
            <a:r>
              <a:rPr lang="en-US" sz="1300" i="1" dirty="0">
                <a:latin typeface="Courier New" pitchFamily="49" charset="0"/>
                <a:cs typeface="Courier New" pitchFamily="49" charset="0"/>
              </a:rPr>
              <a:t> (input) with 1</a:t>
            </a:r>
          </a:p>
          <a:p>
            <a:r>
              <a:rPr lang="en-US" sz="1300" i="1" dirty="0">
                <a:latin typeface="Courier New" pitchFamily="49" charset="0"/>
                <a:cs typeface="Courier New" pitchFamily="49" charset="0"/>
              </a:rPr>
              <a:t>		</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jz</a:t>
            </a:r>
            <a:r>
              <a:rPr lang="en-US" sz="1300" i="1" dirty="0">
                <a:latin typeface="Courier New" pitchFamily="49" charset="0"/>
                <a:cs typeface="Courier New" pitchFamily="49" charset="0"/>
              </a:rPr>
              <a:t> .return 		; return if input is equal</a:t>
            </a:r>
          </a:p>
          <a:p>
            <a:r>
              <a:rPr lang="en-US" sz="1300" i="1" dirty="0">
                <a:latin typeface="Courier New" pitchFamily="49" charset="0"/>
                <a:cs typeface="Courier New" pitchFamily="49" charset="0"/>
              </a:rPr>
              <a:t>		</a:t>
            </a:r>
          </a:p>
          <a:p>
            <a:r>
              <a:rPr lang="en-US" sz="1300" i="1" dirty="0">
                <a:latin typeface="Courier New" pitchFamily="49" charset="0"/>
                <a:cs typeface="Courier New" pitchFamily="49" charset="0"/>
              </a:rPr>
              <a:t>		; recursive step</a:t>
            </a:r>
          </a:p>
          <a:p>
            <a:r>
              <a:rPr lang="en-US" sz="1300" i="1" dirty="0">
                <a:latin typeface="Courier New" pitchFamily="49" charset="0"/>
                <a:cs typeface="Courier New" pitchFamily="49" charset="0"/>
              </a:rPr>
              <a:t>		sub </a:t>
            </a:r>
            <a:r>
              <a:rPr lang="en-US" sz="1300" i="1" dirty="0" err="1">
                <a:latin typeface="Courier New" pitchFamily="49" charset="0"/>
                <a:cs typeface="Courier New" pitchFamily="49" charset="0"/>
              </a:rPr>
              <a:t>esp</a:t>
            </a:r>
            <a:r>
              <a:rPr lang="en-US" sz="1300" i="1" dirty="0">
                <a:latin typeface="Courier New" pitchFamily="49" charset="0"/>
                <a:cs typeface="Courier New" pitchFamily="49" charset="0"/>
              </a:rPr>
              <a:t>, 8 		; create space on the stack</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mov</a:t>
            </a:r>
            <a:r>
              <a:rPr lang="en-US" sz="1300" i="1" dirty="0">
                <a:latin typeface="Courier New" pitchFamily="49" charset="0"/>
                <a:cs typeface="Courier New" pitchFamily="49" charset="0"/>
              </a:rPr>
              <a:t> [esp+4], </a:t>
            </a:r>
            <a:r>
              <a:rPr lang="en-US" sz="1300" i="1" dirty="0" err="1">
                <a:latin typeface="Courier New" pitchFamily="49" charset="0"/>
                <a:cs typeface="Courier New" pitchFamily="49" charset="0"/>
              </a:rPr>
              <a:t>eax</a:t>
            </a:r>
            <a:r>
              <a:rPr lang="en-US" sz="1300" i="1" dirty="0">
                <a:latin typeface="Courier New" pitchFamily="49" charset="0"/>
                <a:cs typeface="Courier New" pitchFamily="49" charset="0"/>
              </a:rPr>
              <a:t> 	         ; save input on the stack</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dec</a:t>
            </a:r>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eax</a:t>
            </a:r>
            <a:r>
              <a:rPr lang="en-US" sz="1300" i="1" dirty="0">
                <a:latin typeface="Courier New" pitchFamily="49" charset="0"/>
                <a:cs typeface="Courier New" pitchFamily="49" charset="0"/>
              </a:rPr>
              <a:t> 			; </a:t>
            </a:r>
            <a:r>
              <a:rPr lang="en-US" sz="1300" i="1" dirty="0" err="1">
                <a:latin typeface="Courier New" pitchFamily="49" charset="0"/>
                <a:cs typeface="Courier New" pitchFamily="49" charset="0"/>
              </a:rPr>
              <a:t>num</a:t>
            </a:r>
            <a:r>
              <a:rPr lang="en-US" sz="1300" i="1" dirty="0">
                <a:latin typeface="Courier New" pitchFamily="49" charset="0"/>
                <a:cs typeface="Courier New" pitchFamily="49" charset="0"/>
              </a:rPr>
              <a:t>--</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mov</a:t>
            </a:r>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esp</a:t>
            </a:r>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eax</a:t>
            </a:r>
            <a:r>
              <a:rPr lang="en-US" sz="1300" i="1" dirty="0">
                <a:latin typeface="Courier New" pitchFamily="49" charset="0"/>
                <a:cs typeface="Courier New" pitchFamily="49" charset="0"/>
              </a:rPr>
              <a:t> 		; push the argument</a:t>
            </a:r>
          </a:p>
          <a:p>
            <a:r>
              <a:rPr lang="en-US" sz="1300" i="1" dirty="0">
                <a:latin typeface="Courier New" pitchFamily="49" charset="0"/>
                <a:cs typeface="Courier New" pitchFamily="49" charset="0"/>
              </a:rPr>
              <a:t>		call factorial 	         ; recursive call</a:t>
            </a:r>
          </a:p>
          <a:p>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mov</a:t>
            </a:r>
            <a:r>
              <a:rPr lang="en-US" sz="1300" i="1" dirty="0">
                <a:latin typeface="Courier New" pitchFamily="49" charset="0"/>
                <a:cs typeface="Courier New" pitchFamily="49" charset="0"/>
              </a:rPr>
              <a:t> </a:t>
            </a:r>
            <a:r>
              <a:rPr lang="en-US" sz="1300" i="1" dirty="0" err="1">
                <a:latin typeface="Courier New" pitchFamily="49" charset="0"/>
                <a:cs typeface="Courier New" pitchFamily="49" charset="0"/>
              </a:rPr>
              <a:t>eax</a:t>
            </a:r>
            <a:r>
              <a:rPr lang="en-US" sz="1300" i="1" dirty="0">
                <a:latin typeface="Courier New" pitchFamily="49" charset="0"/>
                <a:cs typeface="Courier New" pitchFamily="49" charset="0"/>
              </a:rPr>
              <a:t>, [esp+4] 	         ; retrieve input</a:t>
            </a:r>
          </a:p>
          <a:p>
            <a:r>
              <a:rPr lang="pt-BR" sz="1300" i="1" dirty="0">
                <a:latin typeface="Courier New" pitchFamily="49" charset="0"/>
                <a:cs typeface="Courier New" pitchFamily="49" charset="0"/>
              </a:rPr>
              <a:t>		imul ebx, eax 	         ; prod = prod * num</a:t>
            </a:r>
          </a:p>
          <a:p>
            <a:endParaRPr lang="en-US" sz="1300" i="1" dirty="0">
              <a:latin typeface="Courier New" pitchFamily="49" charset="0"/>
              <a:cs typeface="Courier New" pitchFamily="49" charset="0"/>
            </a:endParaRPr>
          </a:p>
          <a:p>
            <a:r>
              <a:rPr lang="en-US" sz="1300" i="1" dirty="0">
                <a:latin typeface="Courier New" pitchFamily="49" charset="0"/>
                <a:cs typeface="Courier New" pitchFamily="49" charset="0"/>
              </a:rPr>
              <a:t>.return:</a:t>
            </a:r>
          </a:p>
          <a:p>
            <a:r>
              <a:rPr lang="en-US" sz="1300" i="1" dirty="0">
                <a:latin typeface="Courier New" pitchFamily="49" charset="0"/>
                <a:cs typeface="Courier New" pitchFamily="49" charset="0"/>
              </a:rPr>
              <a:t>		</a:t>
            </a:r>
            <a:r>
              <a:rPr lang="en-US" sz="1300" b="1" i="1" dirty="0" err="1">
                <a:solidFill>
                  <a:srgbClr val="FF0000"/>
                </a:solidFill>
                <a:latin typeface="Courier New" pitchFamily="49" charset="0"/>
                <a:cs typeface="Courier New" pitchFamily="49" charset="0"/>
              </a:rPr>
              <a:t>mov</a:t>
            </a:r>
            <a:r>
              <a:rPr lang="en-US" sz="1300" b="1" i="1" dirty="0">
                <a:solidFill>
                  <a:srgbClr val="FF0000"/>
                </a:solidFill>
                <a:latin typeface="Courier New" pitchFamily="49" charset="0"/>
                <a:cs typeface="Courier New" pitchFamily="49" charset="0"/>
              </a:rPr>
              <a:t> </a:t>
            </a:r>
            <a:r>
              <a:rPr lang="en-US" sz="1300" b="1" i="1" dirty="0" err="1">
                <a:solidFill>
                  <a:srgbClr val="FF0000"/>
                </a:solidFill>
                <a:latin typeface="Courier New" pitchFamily="49" charset="0"/>
                <a:cs typeface="Courier New" pitchFamily="49" charset="0"/>
              </a:rPr>
              <a:t>esp</a:t>
            </a:r>
            <a:r>
              <a:rPr lang="en-US" sz="1300" b="1" i="1" dirty="0">
                <a:solidFill>
                  <a:srgbClr val="FF0000"/>
                </a:solidFill>
                <a:latin typeface="Courier New" pitchFamily="49" charset="0"/>
                <a:cs typeface="Courier New" pitchFamily="49" charset="0"/>
              </a:rPr>
              <a:t>, </a:t>
            </a:r>
            <a:r>
              <a:rPr lang="en-US" sz="1300" b="1" i="1" dirty="0" err="1">
                <a:solidFill>
                  <a:srgbClr val="FF0000"/>
                </a:solidFill>
                <a:latin typeface="Courier New" pitchFamily="49" charset="0"/>
                <a:cs typeface="Courier New" pitchFamily="49" charset="0"/>
              </a:rPr>
              <a:t>ebp</a:t>
            </a:r>
            <a:r>
              <a:rPr lang="en-US" sz="1300" b="1" i="1" dirty="0">
                <a:solidFill>
                  <a:srgbClr val="FF0000"/>
                </a:solidFill>
                <a:latin typeface="Courier New" pitchFamily="49" charset="0"/>
                <a:cs typeface="Courier New" pitchFamily="49" charset="0"/>
              </a:rPr>
              <a:t> </a:t>
            </a:r>
            <a:r>
              <a:rPr lang="en-US" sz="1300" i="1" dirty="0">
                <a:latin typeface="Courier New" pitchFamily="49" charset="0"/>
                <a:cs typeface="Courier New" pitchFamily="49" charset="0"/>
              </a:rPr>
              <a:t>	   ; *** restore the stack pointer</a:t>
            </a:r>
          </a:p>
          <a:p>
            <a:r>
              <a:rPr lang="en-US" sz="1300" i="1" dirty="0">
                <a:latin typeface="Courier New" pitchFamily="49" charset="0"/>
                <a:cs typeface="Courier New" pitchFamily="49" charset="0"/>
              </a:rPr>
              <a:t>		</a:t>
            </a:r>
            <a:r>
              <a:rPr lang="en-US" sz="1300" b="1" i="1" dirty="0">
                <a:solidFill>
                  <a:srgbClr val="FF0000"/>
                </a:solidFill>
                <a:latin typeface="Courier New" pitchFamily="49" charset="0"/>
                <a:cs typeface="Courier New" pitchFamily="49" charset="0"/>
              </a:rPr>
              <a:t>pop </a:t>
            </a:r>
            <a:r>
              <a:rPr lang="en-US" sz="1300" b="1" i="1" dirty="0" err="1">
                <a:solidFill>
                  <a:srgbClr val="FF0000"/>
                </a:solidFill>
                <a:latin typeface="Courier New" pitchFamily="49" charset="0"/>
                <a:cs typeface="Courier New" pitchFamily="49" charset="0"/>
              </a:rPr>
              <a:t>ebp</a:t>
            </a:r>
            <a:r>
              <a:rPr lang="en-US" sz="1300" b="1" i="1" dirty="0">
                <a:solidFill>
                  <a:srgbClr val="FF0000"/>
                </a:solidFill>
                <a:latin typeface="Courier New" pitchFamily="49" charset="0"/>
                <a:cs typeface="Courier New" pitchFamily="49" charset="0"/>
              </a:rPr>
              <a:t> </a:t>
            </a:r>
            <a:r>
              <a:rPr lang="en-US" sz="1300" i="1" dirty="0">
                <a:latin typeface="Courier New" pitchFamily="49" charset="0"/>
                <a:cs typeface="Courier New" pitchFamily="49" charset="0"/>
              </a:rPr>
              <a:t>		   ; *** restore </a:t>
            </a:r>
            <a:r>
              <a:rPr lang="en-US" sz="1300" i="1" dirty="0" err="1">
                <a:latin typeface="Courier New" pitchFamily="49" charset="0"/>
                <a:cs typeface="Courier New" pitchFamily="49" charset="0"/>
              </a:rPr>
              <a:t>ebp</a:t>
            </a:r>
            <a:endParaRPr lang="en-US" sz="1300" i="1" dirty="0">
              <a:latin typeface="Courier New" pitchFamily="49" charset="0"/>
              <a:cs typeface="Courier New" pitchFamily="49" charset="0"/>
            </a:endParaRPr>
          </a:p>
          <a:p>
            <a:r>
              <a:rPr lang="en-US" sz="1300" i="1" dirty="0">
                <a:latin typeface="Courier New" pitchFamily="49" charset="0"/>
                <a:cs typeface="Courier New" pitchFamily="49" charset="0"/>
              </a:rPr>
              <a:t>		ret 		   ; return</a:t>
            </a:r>
            <a:endParaRPr lang="en-US" sz="1300" dirty="0">
              <a:latin typeface="Courier New" pitchFamily="49" charset="0"/>
              <a:cs typeface="Courier New" pitchFamily="49" charset="0"/>
            </a:endParaRPr>
          </a:p>
          <a:p>
            <a:endParaRPr lang="en-US" sz="1300" dirty="0">
              <a:latin typeface="Courier New" pitchFamily="49" charset="0"/>
              <a:cs typeface="Courier New" pitchFamily="49"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name="page4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Enter and </a:t>
            </a:r>
            <a:r>
              <a:rPr lang="fr-FR" dirty="0" err="1">
                <a:solidFill>
                  <a:schemeClr val="tx1"/>
                </a:solidFill>
              </a:rPr>
              <a:t>Leave</a:t>
            </a:r>
            <a:r>
              <a:rPr lang="fr-FR" dirty="0">
                <a:solidFill>
                  <a:schemeClr val="tx1"/>
                </a:solidFill>
              </a:rPr>
              <a:t> Instructions</a:t>
            </a:r>
          </a:p>
        </p:txBody>
      </p:sp>
      <p:sp>
        <p:nvSpPr>
          <p:cNvPr id="3" name="Text Placeholder 2"/>
          <p:cNvSpPr txBox="1">
            <a:spLocks noGrp="1"/>
          </p:cNvSpPr>
          <p:nvPr>
            <p:ph type="body" idx="4294967295"/>
          </p:nvPr>
        </p:nvSpPr>
        <p:spPr>
          <a:xfrm>
            <a:off x="2667000" y="3540126"/>
            <a:ext cx="8001000" cy="331787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400" dirty="0">
                <a:latin typeface="Calibri" panose="020F0502020204030204" pitchFamily="34" charset="0"/>
              </a:rPr>
              <a:t>push </a:t>
            </a:r>
            <a:r>
              <a:rPr lang="en-US" sz="2400" dirty="0" err="1">
                <a:latin typeface="Calibri" panose="020F0502020204030204" pitchFamily="34" charset="0"/>
              </a:rPr>
              <a:t>ebp</a:t>
            </a:r>
            <a:r>
              <a:rPr lang="en-US" sz="2400" dirty="0">
                <a:latin typeface="Calibri" panose="020F0502020204030204" pitchFamily="34" charset="0"/>
              </a:rPr>
              <a:t> ;  </a:t>
            </a:r>
            <a:r>
              <a:rPr lang="en-US" sz="2400" dirty="0" err="1">
                <a:latin typeface="Calibri" panose="020F0502020204030204" pitchFamily="34" charset="0"/>
              </a:rPr>
              <a:t>mov</a:t>
            </a:r>
            <a:r>
              <a:rPr lang="en-US" sz="2400" dirty="0">
                <a:latin typeface="Calibri" panose="020F0502020204030204" pitchFamily="34" charset="0"/>
              </a:rPr>
              <a:t> </a:t>
            </a:r>
            <a:r>
              <a:rPr lang="en-US" sz="2400" dirty="0" err="1">
                <a:latin typeface="Calibri" panose="020F0502020204030204" pitchFamily="34" charset="0"/>
              </a:rPr>
              <a:t>ebp</a:t>
            </a:r>
            <a:r>
              <a:rPr lang="en-US" sz="2400" dirty="0">
                <a:latin typeface="Calibri" panose="020F0502020204030204" pitchFamily="34" charset="0"/>
              </a:rPr>
              <a:t>, </a:t>
            </a:r>
            <a:r>
              <a:rPr lang="en-US" sz="2400" dirty="0" err="1">
                <a:latin typeface="Calibri" panose="020F0502020204030204" pitchFamily="34" charset="0"/>
              </a:rPr>
              <a:t>esp</a:t>
            </a:r>
            <a:r>
              <a:rPr lang="en-US" sz="2400" dirty="0">
                <a:latin typeface="Calibri" panose="020F0502020204030204" pitchFamily="34" charset="0"/>
              </a:rPr>
              <a:t> ;  sub </a:t>
            </a:r>
            <a:r>
              <a:rPr lang="en-US" sz="2400" dirty="0" err="1">
                <a:latin typeface="Calibri" panose="020F0502020204030204" pitchFamily="34" charset="0"/>
              </a:rPr>
              <a:t>esp</a:t>
            </a:r>
            <a:r>
              <a:rPr lang="en-US" sz="2400" dirty="0">
                <a:latin typeface="Calibri" panose="020F0502020204030204" pitchFamily="34" charset="0"/>
              </a:rPr>
              <a:t>, &lt;stack size&gt;    is a </a:t>
            </a:r>
            <a:r>
              <a:rPr lang="en-US" sz="2400" dirty="0">
                <a:solidFill>
                  <a:srgbClr val="2300DC"/>
                </a:solidFill>
                <a:latin typeface="Calibri" panose="020F0502020204030204" pitchFamily="34" charset="0"/>
              </a:rPr>
              <a:t>standard sequence </a:t>
            </a:r>
            <a:r>
              <a:rPr lang="en-US" sz="2400" dirty="0">
                <a:latin typeface="Calibri" panose="020F0502020204030204" pitchFamily="34" charset="0"/>
              </a:rPr>
              <a:t>of </a:t>
            </a:r>
            <a:r>
              <a:rPr lang="en-US" sz="2400" dirty="0">
                <a:solidFill>
                  <a:srgbClr val="FF0000"/>
                </a:solidFill>
                <a:latin typeface="Calibri" panose="020F0502020204030204" pitchFamily="34" charset="0"/>
              </a:rPr>
              <a:t>operations</a:t>
            </a:r>
          </a:p>
          <a:p>
            <a:pPr lvl="1">
              <a:buSzPct val="100000"/>
              <a:buFont typeface="Symbol" panose="05050102010706020507" pitchFamily="18" charset="2"/>
              <a:buChar char="*"/>
            </a:pPr>
            <a:r>
              <a:rPr lang="en-US" dirty="0">
                <a:latin typeface="Calibri" panose="020F0502020204030204" pitchFamily="34" charset="0"/>
              </a:rPr>
              <a:t>The </a:t>
            </a:r>
            <a:r>
              <a:rPr lang="en-US" dirty="0">
                <a:solidFill>
                  <a:srgbClr val="2300DC"/>
                </a:solidFill>
                <a:latin typeface="Calibri" panose="020F0502020204030204" pitchFamily="34" charset="0"/>
              </a:rPr>
              <a:t>enter</a:t>
            </a:r>
            <a:r>
              <a:rPr lang="en-US" dirty="0">
                <a:latin typeface="Calibri" panose="020F0502020204030204" pitchFamily="34" charset="0"/>
              </a:rPr>
              <a:t> instruction does all the three operations</a:t>
            </a:r>
          </a:p>
          <a:p>
            <a:pPr lvl="0">
              <a:buSzPct val="100000"/>
              <a:buFont typeface="Symbol" panose="05050102010706020507" pitchFamily="18" charset="2"/>
              <a:buChar char="*"/>
            </a:pPr>
            <a:r>
              <a:rPr lang="en-US" sz="2400" dirty="0" err="1">
                <a:latin typeface="Calibri" panose="020F0502020204030204" pitchFamily="34" charset="0"/>
              </a:rPr>
              <a:t>mov</a:t>
            </a:r>
            <a:r>
              <a:rPr lang="en-US" sz="2400" dirty="0">
                <a:latin typeface="Calibri" panose="020F0502020204030204" pitchFamily="34" charset="0"/>
              </a:rPr>
              <a:t> </a:t>
            </a:r>
            <a:r>
              <a:rPr lang="en-US" sz="2400" dirty="0" err="1">
                <a:latin typeface="Calibri" panose="020F0502020204030204" pitchFamily="34" charset="0"/>
              </a:rPr>
              <a:t>esp</a:t>
            </a:r>
            <a:r>
              <a:rPr lang="en-US" sz="2400" dirty="0">
                <a:latin typeface="Calibri" panose="020F0502020204030204" pitchFamily="34" charset="0"/>
              </a:rPr>
              <a:t>, </a:t>
            </a:r>
            <a:r>
              <a:rPr lang="en-US" sz="2400" dirty="0" err="1">
                <a:latin typeface="Calibri" panose="020F0502020204030204" pitchFamily="34" charset="0"/>
              </a:rPr>
              <a:t>ebp</a:t>
            </a:r>
            <a:r>
              <a:rPr lang="en-US" sz="2400" dirty="0">
                <a:latin typeface="Calibri" panose="020F0502020204030204" pitchFamily="34" charset="0"/>
              </a:rPr>
              <a:t> ; pop </a:t>
            </a:r>
            <a:r>
              <a:rPr lang="en-US" sz="2400" dirty="0" err="1">
                <a:latin typeface="Calibri" panose="020F0502020204030204" pitchFamily="34" charset="0"/>
              </a:rPr>
              <a:t>ebp</a:t>
            </a:r>
            <a:endParaRPr lang="en-US" sz="2400" dirty="0">
              <a:latin typeface="Calibri" panose="020F0502020204030204" pitchFamily="34" charset="0"/>
            </a:endParaRPr>
          </a:p>
          <a:p>
            <a:pPr lvl="1">
              <a:buSzPct val="100000"/>
              <a:buFont typeface="Symbol" panose="05050102010706020507" pitchFamily="18" charset="2"/>
              <a:buChar char="*"/>
            </a:pPr>
            <a:r>
              <a:rPr lang="en-US" dirty="0">
                <a:solidFill>
                  <a:srgbClr val="2300DC"/>
                </a:solidFill>
                <a:latin typeface="Calibri" panose="020F0502020204030204" pitchFamily="34" charset="0"/>
              </a:rPr>
              <a:t>Standard sequence</a:t>
            </a:r>
            <a:r>
              <a:rPr lang="en-US" dirty="0">
                <a:latin typeface="Calibri" panose="020F0502020204030204" pitchFamily="34" charset="0"/>
              </a:rPr>
              <a:t> at the </a:t>
            </a:r>
            <a:r>
              <a:rPr lang="en-US" dirty="0">
                <a:solidFill>
                  <a:srgbClr val="DC2300"/>
                </a:solidFill>
                <a:latin typeface="Calibri" panose="020F0502020204030204" pitchFamily="34" charset="0"/>
              </a:rPr>
              <a:t>end</a:t>
            </a:r>
            <a:r>
              <a:rPr lang="en-US" dirty="0">
                <a:latin typeface="Calibri" panose="020F0502020204030204" pitchFamily="34" charset="0"/>
              </a:rPr>
              <a:t> of a </a:t>
            </a:r>
            <a:r>
              <a:rPr lang="en-US" dirty="0">
                <a:solidFill>
                  <a:srgbClr val="008000"/>
                </a:solidFill>
                <a:latin typeface="Calibri" panose="020F0502020204030204" pitchFamily="34" charset="0"/>
              </a:rPr>
              <a:t>function</a:t>
            </a:r>
          </a:p>
          <a:p>
            <a:pPr lvl="1">
              <a:buSzPct val="100000"/>
              <a:buFont typeface="Symbol" panose="05050102010706020507" pitchFamily="18" charset="2"/>
              <a:buChar char="*"/>
            </a:pPr>
            <a:r>
              <a:rPr lang="en-US" dirty="0">
                <a:latin typeface="Calibri" panose="020F0502020204030204" pitchFamily="34" charset="0"/>
              </a:rPr>
              <a:t>Both the </a:t>
            </a:r>
            <a:r>
              <a:rPr lang="en-US" dirty="0">
                <a:solidFill>
                  <a:srgbClr val="DC2300"/>
                </a:solidFill>
                <a:latin typeface="Calibri" panose="020F0502020204030204" pitchFamily="34" charset="0"/>
              </a:rPr>
              <a:t>operations</a:t>
            </a:r>
            <a:r>
              <a:rPr lang="en-US" dirty="0">
                <a:latin typeface="Calibri" panose="020F0502020204030204" pitchFamily="34" charset="0"/>
              </a:rPr>
              <a:t> are done by the </a:t>
            </a:r>
            <a:r>
              <a:rPr lang="en-US" dirty="0">
                <a:solidFill>
                  <a:srgbClr val="2323DC"/>
                </a:solidFill>
                <a:latin typeface="Calibri" panose="020F0502020204030204" pitchFamily="34" charset="0"/>
              </a:rPr>
              <a:t>leave</a:t>
            </a:r>
            <a:r>
              <a:rPr lang="en-US" dirty="0">
                <a:latin typeface="Calibri" panose="020F0502020204030204" pitchFamily="34" charset="0"/>
              </a:rPr>
              <a:t> instruction</a:t>
            </a:r>
          </a:p>
        </p:txBody>
      </p:sp>
      <p:grpSp>
        <p:nvGrpSpPr>
          <p:cNvPr id="7" name="Group 5"/>
          <p:cNvGrpSpPr>
            <a:grpSpLocks noChangeAspect="1"/>
          </p:cNvGrpSpPr>
          <p:nvPr/>
        </p:nvGrpSpPr>
        <p:grpSpPr bwMode="auto">
          <a:xfrm>
            <a:off x="2590801" y="1600201"/>
            <a:ext cx="7312025" cy="1808163"/>
            <a:chOff x="1008" y="912"/>
            <a:chExt cx="4606" cy="1139"/>
          </a:xfrm>
        </p:grpSpPr>
        <p:sp>
          <p:nvSpPr>
            <p:cNvPr id="8" name="AutoShape 4"/>
            <p:cNvSpPr>
              <a:spLocks noChangeAspect="1" noChangeArrowheads="1" noTextEdit="1"/>
            </p:cNvSpPr>
            <p:nvPr/>
          </p:nvSpPr>
          <p:spPr bwMode="auto">
            <a:xfrm>
              <a:off x="1008" y="912"/>
              <a:ext cx="4606" cy="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027" y="931"/>
              <a:ext cx="4563" cy="213"/>
            </a:xfrm>
            <a:custGeom>
              <a:avLst/>
              <a:gdLst>
                <a:gd name="T0" fmla="*/ 0 w 472"/>
                <a:gd name="T1" fmla="*/ 0 h 22"/>
                <a:gd name="T2" fmla="*/ 472 w 472"/>
                <a:gd name="T3" fmla="*/ 0 h 22"/>
                <a:gd name="T4" fmla="*/ 0 w 472"/>
                <a:gd name="T5" fmla="*/ 4 h 22"/>
                <a:gd name="T6" fmla="*/ 472 w 472"/>
                <a:gd name="T7" fmla="*/ 4 h 22"/>
                <a:gd name="T8" fmla="*/ 0 w 472"/>
                <a:gd name="T9" fmla="*/ 22 h 22"/>
                <a:gd name="T10" fmla="*/ 0 w 472"/>
                <a:gd name="T11" fmla="*/ 4 h 22"/>
                <a:gd name="T12" fmla="*/ 4 w 472"/>
                <a:gd name="T13" fmla="*/ 22 h 22"/>
                <a:gd name="T14" fmla="*/ 4 w 472"/>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2" h="22">
                  <a:moveTo>
                    <a:pt x="0" y="0"/>
                  </a:moveTo>
                  <a:lnTo>
                    <a:pt x="472" y="0"/>
                  </a:lnTo>
                  <a:moveTo>
                    <a:pt x="0" y="4"/>
                  </a:moveTo>
                  <a:lnTo>
                    <a:pt x="472" y="4"/>
                  </a:lnTo>
                  <a:moveTo>
                    <a:pt x="0" y="22"/>
                  </a:moveTo>
                  <a:lnTo>
                    <a:pt x="0" y="4"/>
                  </a:lnTo>
                  <a:moveTo>
                    <a:pt x="4" y="22"/>
                  </a:moveTo>
                  <a:lnTo>
                    <a:pt x="4" y="4"/>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153" y="960"/>
              <a:ext cx="59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Semantics</a:t>
              </a:r>
              <a:endParaRPr lang="en-US">
                <a:latin typeface="Arial" pitchFamily="34" charset="0"/>
              </a:endParaRPr>
            </a:p>
          </p:txBody>
        </p:sp>
        <p:sp>
          <p:nvSpPr>
            <p:cNvPr id="11" name="Line 8"/>
            <p:cNvSpPr>
              <a:spLocks noChangeShapeType="1"/>
            </p:cNvSpPr>
            <p:nvPr/>
          </p:nvSpPr>
          <p:spPr bwMode="auto">
            <a:xfrm flipV="1">
              <a:off x="2052" y="970"/>
              <a:ext cx="0" cy="17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139" y="960"/>
              <a:ext cx="51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Example</a:t>
              </a:r>
              <a:endParaRPr lang="en-US">
                <a:latin typeface="Arial" pitchFamily="34" charset="0"/>
              </a:endParaRPr>
            </a:p>
          </p:txBody>
        </p:sp>
        <p:sp>
          <p:nvSpPr>
            <p:cNvPr id="13" name="Line 10"/>
            <p:cNvSpPr>
              <a:spLocks noChangeShapeType="1"/>
            </p:cNvSpPr>
            <p:nvPr/>
          </p:nvSpPr>
          <p:spPr bwMode="auto">
            <a:xfrm flipV="1">
              <a:off x="2903" y="970"/>
              <a:ext cx="0" cy="174"/>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2990" y="960"/>
              <a:ext cx="70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Explanation</a:t>
              </a:r>
              <a:endParaRPr lang="en-US">
                <a:latin typeface="Arial" pitchFamily="34" charset="0"/>
              </a:endParaRPr>
            </a:p>
          </p:txBody>
        </p:sp>
        <p:sp>
          <p:nvSpPr>
            <p:cNvPr id="15" name="Freeform 12"/>
            <p:cNvSpPr>
              <a:spLocks noEditPoints="1"/>
            </p:cNvSpPr>
            <p:nvPr/>
          </p:nvSpPr>
          <p:spPr bwMode="auto">
            <a:xfrm>
              <a:off x="1027" y="970"/>
              <a:ext cx="4563" cy="696"/>
            </a:xfrm>
            <a:custGeom>
              <a:avLst/>
              <a:gdLst>
                <a:gd name="T0" fmla="*/ 468 w 472"/>
                <a:gd name="T1" fmla="*/ 18 h 72"/>
                <a:gd name="T2" fmla="*/ 468 w 472"/>
                <a:gd name="T3" fmla="*/ 0 h 72"/>
                <a:gd name="T4" fmla="*/ 472 w 472"/>
                <a:gd name="T5" fmla="*/ 18 h 72"/>
                <a:gd name="T6" fmla="*/ 472 w 472"/>
                <a:gd name="T7" fmla="*/ 0 h 72"/>
                <a:gd name="T8" fmla="*/ 0 w 472"/>
                <a:gd name="T9" fmla="*/ 18 h 72"/>
                <a:gd name="T10" fmla="*/ 472 w 472"/>
                <a:gd name="T11" fmla="*/ 18 h 72"/>
                <a:gd name="T12" fmla="*/ 0 w 472"/>
                <a:gd name="T13" fmla="*/ 72 h 72"/>
                <a:gd name="T14" fmla="*/ 0 w 472"/>
                <a:gd name="T15" fmla="*/ 18 h 72"/>
                <a:gd name="T16" fmla="*/ 4 w 472"/>
                <a:gd name="T17" fmla="*/ 72 h 72"/>
                <a:gd name="T18" fmla="*/ 4 w 472"/>
                <a:gd name="T19" fmla="*/ 18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2" h="72">
                  <a:moveTo>
                    <a:pt x="468" y="18"/>
                  </a:moveTo>
                  <a:lnTo>
                    <a:pt x="468" y="0"/>
                  </a:lnTo>
                  <a:moveTo>
                    <a:pt x="472" y="18"/>
                  </a:moveTo>
                  <a:lnTo>
                    <a:pt x="472" y="0"/>
                  </a:lnTo>
                  <a:moveTo>
                    <a:pt x="0" y="18"/>
                  </a:moveTo>
                  <a:lnTo>
                    <a:pt x="472" y="18"/>
                  </a:lnTo>
                  <a:moveTo>
                    <a:pt x="0" y="72"/>
                  </a:moveTo>
                  <a:lnTo>
                    <a:pt x="0" y="18"/>
                  </a:lnTo>
                  <a:moveTo>
                    <a:pt x="4" y="72"/>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1153" y="1144"/>
              <a:ext cx="723"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latin typeface="Times New Roman" pitchFamily="18" charset="0"/>
                  <a:cs typeface="Times New Roman" pitchFamily="18" charset="0"/>
                </a:rPr>
                <a:t>enter </a:t>
              </a:r>
              <a:r>
                <a:rPr lang="en-US" i="1" dirty="0" err="1">
                  <a:latin typeface="Times New Roman" pitchFamily="18" charset="0"/>
                  <a:cs typeface="Times New Roman" pitchFamily="18" charset="0"/>
                </a:rPr>
                <a:t>imm</a:t>
              </a:r>
              <a:r>
                <a:rPr lang="en-US" dirty="0">
                  <a:latin typeface="Times New Roman" pitchFamily="18" charset="0"/>
                  <a:cs typeface="Times New Roman" pitchFamily="18" charset="0"/>
                </a:rPr>
                <a:t>, 0</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leave</a:t>
              </a:r>
            </a:p>
          </p:txBody>
        </p:sp>
        <p:sp>
          <p:nvSpPr>
            <p:cNvPr id="17" name="Line 14"/>
            <p:cNvSpPr>
              <a:spLocks noChangeShapeType="1"/>
            </p:cNvSpPr>
            <p:nvPr/>
          </p:nvSpPr>
          <p:spPr bwMode="auto">
            <a:xfrm flipV="1">
              <a:off x="2052" y="1144"/>
              <a:ext cx="0" cy="522"/>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2139" y="1144"/>
              <a:ext cx="642" cy="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latin typeface="Times New Roman" pitchFamily="18" charset="0"/>
                  <a:cs typeface="Times New Roman" pitchFamily="18" charset="0"/>
                </a:rPr>
                <a:t>enter 32, 0</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leave</a:t>
              </a:r>
            </a:p>
          </p:txBody>
        </p:sp>
        <p:sp>
          <p:nvSpPr>
            <p:cNvPr id="19" name="Line 16"/>
            <p:cNvSpPr>
              <a:spLocks noChangeShapeType="1"/>
            </p:cNvSpPr>
            <p:nvPr/>
          </p:nvSpPr>
          <p:spPr bwMode="auto">
            <a:xfrm flipV="1">
              <a:off x="2903" y="1144"/>
              <a:ext cx="0" cy="522"/>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p:cNvSpPr>
              <a:spLocks noChangeArrowheads="1"/>
            </p:cNvSpPr>
            <p:nvPr/>
          </p:nvSpPr>
          <p:spPr bwMode="auto">
            <a:xfrm>
              <a:off x="2990" y="1144"/>
              <a:ext cx="2345"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latin typeface="Times New Roman" pitchFamily="18" charset="0"/>
                  <a:cs typeface="Times New Roman" pitchFamily="18" charset="0"/>
                </a:rPr>
                <a:t>push </a:t>
              </a:r>
              <a:r>
                <a:rPr lang="en-US" dirty="0" err="1">
                  <a:latin typeface="Times New Roman" pitchFamily="18" charset="0"/>
                  <a:cs typeface="Times New Roman" pitchFamily="18" charset="0"/>
                </a:rPr>
                <a:t>ebp</a:t>
              </a:r>
              <a:r>
                <a:rPr lang="en-US" dirty="0">
                  <a:latin typeface="Times New Roman" pitchFamily="18" charset="0"/>
                  <a:cs typeface="Times New Roman" pitchFamily="18" charset="0"/>
                </a:rPr>
                <a:t> (push the value of </a:t>
              </a:r>
              <a:r>
                <a:rPr lang="en-US" i="1" dirty="0" err="1">
                  <a:latin typeface="Times New Roman" pitchFamily="18" charset="0"/>
                  <a:cs typeface="Times New Roman" pitchFamily="18" charset="0"/>
                </a:rPr>
                <a:t>ebp</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on the</a:t>
              </a:r>
            </a:p>
            <a:p>
              <a:r>
                <a:rPr lang="en-US" dirty="0">
                  <a:latin typeface="Times New Roman" pitchFamily="18" charset="0"/>
                  <a:cs typeface="Times New Roman" pitchFamily="18" charset="0"/>
                </a:rPr>
                <a:t>stack); </a:t>
              </a:r>
              <a:r>
                <a:rPr lang="en-US" dirty="0" err="1">
                  <a:latin typeface="Times New Roman" pitchFamily="18" charset="0"/>
                  <a:cs typeface="Times New Roman" pitchFamily="18" charset="0"/>
                </a:rPr>
                <a:t>mov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ebp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esp</a:t>
              </a:r>
              <a:r>
                <a:rPr lang="en-US" dirty="0">
                  <a:latin typeface="Times New Roman" pitchFamily="18" charset="0"/>
                  <a:cs typeface="Times New Roman" pitchFamily="18" charset="0"/>
                </a:rPr>
                <a:t> (save the stack</a:t>
              </a:r>
            </a:p>
            <a:p>
              <a:r>
                <a:rPr lang="en-US" dirty="0">
                  <a:latin typeface="Times New Roman" pitchFamily="18" charset="0"/>
                  <a:cs typeface="Times New Roman" pitchFamily="18" charset="0"/>
                </a:rPr>
                <a:t>pointer in </a:t>
              </a:r>
              <a:r>
                <a:rPr lang="en-US" i="1" dirty="0" err="1">
                  <a:latin typeface="Times New Roman" pitchFamily="18" charset="0"/>
                  <a:cs typeface="Times New Roman" pitchFamily="18" charset="0"/>
                </a:rPr>
                <a:t>ebp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esp</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dirty="0" err="1">
                  <a:latin typeface="Times New Roman" pitchFamily="18" charset="0"/>
                  <a:cs typeface="Times New Roman" pitchFamily="18" charset="0"/>
                </a:rPr>
                <a:t>esp</a:t>
              </a:r>
              <a:r>
                <a:rPr lang="en-US" dirty="0">
                  <a:latin typeface="Times New Roman" pitchFamily="18" charset="0"/>
                  <a:cs typeface="Times New Roman" pitchFamily="18" charset="0"/>
                </a:rPr>
                <a:t> - 32</a:t>
              </a:r>
            </a:p>
            <a:p>
              <a:r>
                <a:rPr lang="en-US" dirty="0" err="1">
                  <a:latin typeface="Times New Roman" pitchFamily="18" charset="0"/>
                  <a:cs typeface="Times New Roman" pitchFamily="18" charset="0"/>
                </a:rPr>
                <a:t>mov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esp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ebp</a:t>
              </a:r>
              <a:r>
                <a:rPr lang="en-US" dirty="0">
                  <a:latin typeface="Times New Roman" pitchFamily="18" charset="0"/>
                  <a:cs typeface="Times New Roman" pitchFamily="18" charset="0"/>
                </a:rPr>
                <a:t> (restore the value of </a:t>
              </a:r>
              <a:r>
                <a:rPr lang="en-US" i="1" dirty="0" err="1">
                  <a:latin typeface="Times New Roman" pitchFamily="18" charset="0"/>
                  <a:cs typeface="Times New Roman" pitchFamily="18" charset="0"/>
                </a:rPr>
                <a:t>esp</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pop </a:t>
              </a:r>
              <a:r>
                <a:rPr lang="en-US" dirty="0" err="1">
                  <a:latin typeface="Times New Roman" pitchFamily="18" charset="0"/>
                  <a:cs typeface="Times New Roman" pitchFamily="18" charset="0"/>
                </a:rPr>
                <a:t>ebp</a:t>
              </a:r>
              <a:r>
                <a:rPr lang="en-US" dirty="0">
                  <a:latin typeface="Times New Roman" pitchFamily="18" charset="0"/>
                  <a:cs typeface="Times New Roman" pitchFamily="18" charset="0"/>
                </a:rPr>
                <a:t> (restore the value of </a:t>
              </a:r>
              <a:r>
                <a:rPr lang="en-US" i="1" dirty="0" err="1">
                  <a:latin typeface="Times New Roman" pitchFamily="18" charset="0"/>
                  <a:cs typeface="Times New Roman" pitchFamily="18" charset="0"/>
                </a:rPr>
                <a:t>ebp</a:t>
              </a:r>
              <a:r>
                <a:rPr lang="en-US" dirty="0">
                  <a:latin typeface="Times New Roman" pitchFamily="18" charset="0"/>
                  <a:cs typeface="Times New Roman" pitchFamily="18" charset="0"/>
                </a:rPr>
                <a:t>)</a:t>
              </a:r>
            </a:p>
          </p:txBody>
        </p:sp>
        <p:sp>
          <p:nvSpPr>
            <p:cNvPr id="21" name="Freeform 18"/>
            <p:cNvSpPr>
              <a:spLocks noEditPoints="1"/>
            </p:cNvSpPr>
            <p:nvPr/>
          </p:nvSpPr>
          <p:spPr bwMode="auto">
            <a:xfrm>
              <a:off x="1027" y="1144"/>
              <a:ext cx="4563" cy="879"/>
            </a:xfrm>
            <a:custGeom>
              <a:avLst/>
              <a:gdLst>
                <a:gd name="T0" fmla="*/ 468 w 472"/>
                <a:gd name="T1" fmla="*/ 54 h 91"/>
                <a:gd name="T2" fmla="*/ 468 w 472"/>
                <a:gd name="T3" fmla="*/ 0 h 91"/>
                <a:gd name="T4" fmla="*/ 472 w 472"/>
                <a:gd name="T5" fmla="*/ 54 h 91"/>
                <a:gd name="T6" fmla="*/ 472 w 472"/>
                <a:gd name="T7" fmla="*/ 0 h 91"/>
                <a:gd name="T8" fmla="*/ 0 w 472"/>
                <a:gd name="T9" fmla="*/ 55 h 91"/>
                <a:gd name="T10" fmla="*/ 472 w 472"/>
                <a:gd name="T11" fmla="*/ 55 h 91"/>
                <a:gd name="T12" fmla="*/ 0 w 472"/>
                <a:gd name="T13" fmla="*/ 91 h 91"/>
                <a:gd name="T14" fmla="*/ 0 w 472"/>
                <a:gd name="T15" fmla="*/ 55 h 91"/>
                <a:gd name="T16" fmla="*/ 4 w 472"/>
                <a:gd name="T17" fmla="*/ 91 h 91"/>
                <a:gd name="T18" fmla="*/ 4 w 472"/>
                <a:gd name="T19" fmla="*/ 5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72" h="91">
                  <a:moveTo>
                    <a:pt x="468" y="54"/>
                  </a:moveTo>
                  <a:lnTo>
                    <a:pt x="468" y="0"/>
                  </a:lnTo>
                  <a:moveTo>
                    <a:pt x="472" y="54"/>
                  </a:moveTo>
                  <a:lnTo>
                    <a:pt x="472" y="0"/>
                  </a:lnTo>
                  <a:moveTo>
                    <a:pt x="0" y="55"/>
                  </a:moveTo>
                  <a:lnTo>
                    <a:pt x="472" y="55"/>
                  </a:lnTo>
                  <a:moveTo>
                    <a:pt x="0" y="91"/>
                  </a:moveTo>
                  <a:lnTo>
                    <a:pt x="0" y="55"/>
                  </a:lnTo>
                  <a:moveTo>
                    <a:pt x="4" y="91"/>
                  </a:moveTo>
                  <a:lnTo>
                    <a:pt x="4" y="55"/>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flipV="1">
              <a:off x="2052" y="1675"/>
              <a:ext cx="0" cy="348"/>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0"/>
            <p:cNvSpPr>
              <a:spLocks noChangeShapeType="1"/>
            </p:cNvSpPr>
            <p:nvPr/>
          </p:nvSpPr>
          <p:spPr bwMode="auto">
            <a:xfrm flipV="1">
              <a:off x="2903" y="1675"/>
              <a:ext cx="0" cy="348"/>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1"/>
            <p:cNvSpPr>
              <a:spLocks noEditPoints="1"/>
            </p:cNvSpPr>
            <p:nvPr/>
          </p:nvSpPr>
          <p:spPr bwMode="auto">
            <a:xfrm>
              <a:off x="1027" y="1675"/>
              <a:ext cx="4563" cy="348"/>
            </a:xfrm>
            <a:custGeom>
              <a:avLst/>
              <a:gdLst>
                <a:gd name="T0" fmla="*/ 468 w 472"/>
                <a:gd name="T1" fmla="*/ 36 h 36"/>
                <a:gd name="T2" fmla="*/ 468 w 472"/>
                <a:gd name="T3" fmla="*/ 0 h 36"/>
                <a:gd name="T4" fmla="*/ 472 w 472"/>
                <a:gd name="T5" fmla="*/ 36 h 36"/>
                <a:gd name="T6" fmla="*/ 472 w 472"/>
                <a:gd name="T7" fmla="*/ 0 h 36"/>
                <a:gd name="T8" fmla="*/ 0 w 472"/>
                <a:gd name="T9" fmla="*/ 36 h 36"/>
                <a:gd name="T10" fmla="*/ 472 w 472"/>
                <a:gd name="T11" fmla="*/ 36 h 36"/>
              </a:gdLst>
              <a:ahLst/>
              <a:cxnLst>
                <a:cxn ang="0">
                  <a:pos x="T0" y="T1"/>
                </a:cxn>
                <a:cxn ang="0">
                  <a:pos x="T2" y="T3"/>
                </a:cxn>
                <a:cxn ang="0">
                  <a:pos x="T4" y="T5"/>
                </a:cxn>
                <a:cxn ang="0">
                  <a:pos x="T6" y="T7"/>
                </a:cxn>
                <a:cxn ang="0">
                  <a:pos x="T8" y="T9"/>
                </a:cxn>
                <a:cxn ang="0">
                  <a:pos x="T10" y="T11"/>
                </a:cxn>
              </a:cxnLst>
              <a:rect l="0" t="0" r="r" b="b"/>
              <a:pathLst>
                <a:path w="472" h="36">
                  <a:moveTo>
                    <a:pt x="468" y="36"/>
                  </a:moveTo>
                  <a:lnTo>
                    <a:pt x="468" y="0"/>
                  </a:lnTo>
                  <a:moveTo>
                    <a:pt x="472" y="36"/>
                  </a:moveTo>
                  <a:lnTo>
                    <a:pt x="472" y="0"/>
                  </a:lnTo>
                  <a:moveTo>
                    <a:pt x="0" y="36"/>
                  </a:moveTo>
                  <a:lnTo>
                    <a:pt x="472" y="36"/>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583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3009841" y="1911350"/>
            <a:ext cx="5938837" cy="3879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35000" indent="-571500">
              <a:buSzPct val="100000"/>
              <a:buFont typeface="Symbol" panose="05050102010706020507" pitchFamily="18" charset="2"/>
              <a:buChar char="*"/>
            </a:pPr>
            <a:r>
              <a:rPr lang="en-US" dirty="0">
                <a:latin typeface="Calibri" pitchFamily="34"/>
              </a:rPr>
              <a:t>x86 Machine Model</a:t>
            </a:r>
          </a:p>
          <a:p>
            <a:pPr marL="635000" indent="-571500">
              <a:buSzPct val="100000"/>
              <a:buFont typeface="Symbol" panose="05050102010706020507" pitchFamily="18" charset="2"/>
              <a:buChar char="*"/>
            </a:pPr>
            <a:r>
              <a:rPr lang="en-US" dirty="0">
                <a:latin typeface="Calibri" pitchFamily="34"/>
              </a:rPr>
              <a:t>Simple Integer Instructions</a:t>
            </a:r>
          </a:p>
          <a:p>
            <a:pPr marL="635000" indent="-571500">
              <a:buSzPct val="100000"/>
              <a:buFont typeface="Symbol" panose="05050102010706020507" pitchFamily="18" charset="2"/>
              <a:buChar char="*"/>
            </a:pPr>
            <a:r>
              <a:rPr lang="en-US" dirty="0">
                <a:latin typeface="Calibri" pitchFamily="34"/>
              </a:rPr>
              <a:t>Branch Instructions</a:t>
            </a:r>
          </a:p>
          <a:p>
            <a:pPr marL="635000" indent="-571500">
              <a:buSzPct val="100000"/>
              <a:buFont typeface="Symbol" panose="05050102010706020507" pitchFamily="18" charset="2"/>
              <a:buChar char="*"/>
            </a:pPr>
            <a:r>
              <a:rPr lang="en-US" dirty="0">
                <a:latin typeface="Calibri" pitchFamily="34"/>
              </a:rPr>
              <a:t>Advanced Memory Instructions</a:t>
            </a:r>
          </a:p>
          <a:p>
            <a:pPr marL="635000" indent="-571500">
              <a:buSzPct val="100000"/>
              <a:buFont typeface="Symbol" panose="05050102010706020507" pitchFamily="18" charset="2"/>
              <a:buChar char="*"/>
            </a:pPr>
            <a:r>
              <a:rPr lang="en-US" dirty="0">
                <a:latin typeface="Calibri" pitchFamily="34"/>
              </a:rPr>
              <a:t>Floating Point Instructions</a:t>
            </a:r>
          </a:p>
          <a:p>
            <a:pPr marL="635000" indent="-571500">
              <a:buSzPct val="100000"/>
              <a:buFont typeface="Symbol" panose="05050102010706020507" pitchFamily="18" charset="2"/>
              <a:buChar char="*"/>
            </a:pPr>
            <a:r>
              <a:rPr lang="en-US" dirty="0">
                <a:latin typeface="Calibri" pitchFamily="34"/>
              </a:rPr>
              <a:t>Encoding the x86 ISA</a:t>
            </a:r>
          </a:p>
        </p:txBody>
      </p:sp>
      <p:pic>
        <p:nvPicPr>
          <p:cNvPr id="4" name="Picture 3"/>
          <p:cNvPicPr>
            <a:picLocks noChangeAspect="1"/>
          </p:cNvPicPr>
          <p:nvPr/>
        </p:nvPicPr>
        <p:blipFill>
          <a:blip r:embed="rId3">
            <a:lum/>
            <a:alphaModFix/>
          </a:blip>
          <a:srcRect/>
          <a:stretch>
            <a:fillRect/>
          </a:stretch>
        </p:blipFill>
        <p:spPr>
          <a:xfrm rot="10800000">
            <a:off x="8420040" y="1811510"/>
            <a:ext cx="1181160" cy="837359"/>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r>
              <a:rPr lang="fr-FR" dirty="0">
                <a:solidFill>
                  <a:schemeClr val="tx1"/>
                </a:solidFill>
              </a:rPr>
              <a:t> </a:t>
            </a:r>
            <a:r>
              <a:rPr lang="fr-FR" dirty="0" err="1">
                <a:solidFill>
                  <a:schemeClr val="tx1"/>
                </a:solidFill>
              </a:rPr>
              <a:t>with</a:t>
            </a:r>
            <a:r>
              <a:rPr lang="fr-FR" dirty="0">
                <a:solidFill>
                  <a:schemeClr val="tx1"/>
                </a:solidFill>
              </a:rPr>
              <a:t> </a:t>
            </a:r>
            <a:r>
              <a:rPr lang="fr-FR" i="1" dirty="0">
                <a:solidFill>
                  <a:schemeClr val="tx1"/>
                </a:solidFill>
              </a:rPr>
              <a:t>enter</a:t>
            </a:r>
            <a:r>
              <a:rPr lang="fr-FR" dirty="0">
                <a:solidFill>
                  <a:schemeClr val="tx1"/>
                </a:solidFill>
              </a:rPr>
              <a:t> and </a:t>
            </a:r>
            <a:r>
              <a:rPr lang="fr-FR" i="1" dirty="0" err="1">
                <a:solidFill>
                  <a:schemeClr val="tx1"/>
                </a:solidFill>
              </a:rPr>
              <a:t>leave</a:t>
            </a:r>
            <a:endParaRPr lang="fr-FR" i="1" dirty="0">
              <a:solidFill>
                <a:schemeClr val="tx1"/>
              </a:solidFill>
            </a:endParaRPr>
          </a:p>
        </p:txBody>
      </p:sp>
      <p:grpSp>
        <p:nvGrpSpPr>
          <p:cNvPr id="6" name="Group 5"/>
          <p:cNvGrpSpPr/>
          <p:nvPr/>
        </p:nvGrpSpPr>
        <p:grpSpPr>
          <a:xfrm>
            <a:off x="2667000" y="1653850"/>
            <a:ext cx="7239000" cy="4746951"/>
            <a:chOff x="1378215" y="2438400"/>
            <a:chExt cx="6553200" cy="4746951"/>
          </a:xfrm>
        </p:grpSpPr>
        <p:sp>
          <p:nvSpPr>
            <p:cNvPr id="7" name="Freeform 6"/>
            <p:cNvSpPr>
              <a:spLocks/>
            </p:cNvSpPr>
            <p:nvPr/>
          </p:nvSpPr>
          <p:spPr bwMode="auto">
            <a:xfrm>
              <a:off x="1378215" y="2590801"/>
              <a:ext cx="6553200" cy="4594550"/>
            </a:xfrm>
            <a:custGeom>
              <a:avLst/>
              <a:gdLst>
                <a:gd name="T0" fmla="*/ 256 w 490"/>
                <a:gd name="T1" fmla="*/ 0 h 137"/>
                <a:gd name="T2" fmla="*/ 490 w 490"/>
                <a:gd name="T3" fmla="*/ 0 h 137"/>
                <a:gd name="T4" fmla="*/ 490 w 490"/>
                <a:gd name="T5" fmla="*/ 137 h 137"/>
                <a:gd name="T6" fmla="*/ 0 w 490"/>
                <a:gd name="T7" fmla="*/ 137 h 137"/>
                <a:gd name="T8" fmla="*/ 0 w 490"/>
                <a:gd name="T9" fmla="*/ 0 h 137"/>
                <a:gd name="T10" fmla="*/ 234 w 490"/>
                <a:gd name="T11" fmla="*/ 0 h 137"/>
              </a:gdLst>
              <a:ahLst/>
              <a:cxnLst>
                <a:cxn ang="0">
                  <a:pos x="T0" y="T1"/>
                </a:cxn>
                <a:cxn ang="0">
                  <a:pos x="T2" y="T3"/>
                </a:cxn>
                <a:cxn ang="0">
                  <a:pos x="T4" y="T5"/>
                </a:cxn>
                <a:cxn ang="0">
                  <a:pos x="T6" y="T7"/>
                </a:cxn>
                <a:cxn ang="0">
                  <a:pos x="T8" y="T9"/>
                </a:cxn>
                <a:cxn ang="0">
                  <a:pos x="T10" y="T11"/>
                </a:cxn>
              </a:cxnLst>
              <a:rect l="0" t="0" r="r" b="b"/>
              <a:pathLst>
                <a:path w="490" h="137">
                  <a:moveTo>
                    <a:pt x="256" y="0"/>
                  </a:moveTo>
                  <a:lnTo>
                    <a:pt x="490" y="0"/>
                  </a:lnTo>
                  <a:lnTo>
                    <a:pt x="490" y="137"/>
                  </a:lnTo>
                  <a:lnTo>
                    <a:pt x="0" y="137"/>
                  </a:lnTo>
                  <a:lnTo>
                    <a:pt x="0" y="0"/>
                  </a:lnTo>
                  <a:lnTo>
                    <a:pt x="234" y="0"/>
                  </a:lnTo>
                </a:path>
              </a:pathLst>
            </a:custGeom>
            <a:noFill/>
            <a:ln w="6" cap="flat">
              <a:solidFill>
                <a:srgbClr val="24211D"/>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8" name="Group 7"/>
            <p:cNvGrpSpPr/>
            <p:nvPr/>
          </p:nvGrpSpPr>
          <p:grpSpPr>
            <a:xfrm>
              <a:off x="3886200" y="2438400"/>
              <a:ext cx="1981200" cy="215444"/>
              <a:chOff x="3886200" y="2880716"/>
              <a:chExt cx="1981200" cy="215444"/>
            </a:xfrm>
          </p:grpSpPr>
          <p:sp>
            <p:nvSpPr>
              <p:cNvPr id="9" name="Rectangle 8"/>
              <p:cNvSpPr/>
              <p:nvPr/>
            </p:nvSpPr>
            <p:spPr>
              <a:xfrm>
                <a:off x="3886200" y="2880716"/>
                <a:ext cx="1981200" cy="215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
              <p:cNvSpPr>
                <a:spLocks noChangeArrowheads="1"/>
              </p:cNvSpPr>
              <p:nvPr/>
            </p:nvSpPr>
            <p:spPr bwMode="auto">
              <a:xfrm>
                <a:off x="3971995" y="2880716"/>
                <a:ext cx="165284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i="1" dirty="0">
                    <a:latin typeface="Courier New" pitchFamily="49" charset="0"/>
                    <a:cs typeface="Courier New" pitchFamily="49" charset="0"/>
                  </a:rPr>
                  <a:t>x86 assembly code</a:t>
                </a:r>
                <a:endParaRPr lang="en-US" sz="1400" dirty="0">
                  <a:latin typeface="Courier New" pitchFamily="49" charset="0"/>
                  <a:cs typeface="Courier New" pitchFamily="49" charset="0"/>
                </a:endParaRPr>
              </a:p>
            </p:txBody>
          </p:sp>
        </p:grpSp>
      </p:grpSp>
      <p:sp>
        <p:nvSpPr>
          <p:cNvPr id="11" name="Rectangle 10"/>
          <p:cNvSpPr/>
          <p:nvPr/>
        </p:nvSpPr>
        <p:spPr>
          <a:xfrm>
            <a:off x="2667000" y="1907037"/>
            <a:ext cx="7239000" cy="4401205"/>
          </a:xfrm>
          <a:prstGeom prst="rect">
            <a:avLst/>
          </a:prstGeom>
        </p:spPr>
        <p:txBody>
          <a:bodyPr wrap="square">
            <a:spAutoFit/>
          </a:bodyPr>
          <a:lstStyle/>
          <a:p>
            <a:r>
              <a:rPr lang="en-US" sz="1400" i="1" dirty="0">
                <a:latin typeface="Courier New" pitchFamily="49" charset="0"/>
                <a:cs typeface="Courier New" pitchFamily="49" charset="0"/>
              </a:rPr>
              <a:t>factorial:</a:t>
            </a:r>
          </a:p>
          <a:p>
            <a:pPr defTabSz="685800">
              <a:tabLst>
                <a:tab pos="1371600" algn="l"/>
                <a:tab pos="24003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[esp+4]     ; read the argument                           </a:t>
            </a:r>
          </a:p>
          <a:p>
            <a:pPr>
              <a:tabLst>
                <a:tab pos="1371600" algn="l"/>
                <a:tab pos="2400300" algn="l"/>
              </a:tabLst>
            </a:pPr>
            <a:r>
              <a:rPr lang="en-US" sz="1400" i="1" dirty="0">
                <a:latin typeface="Courier New" pitchFamily="49" charset="0"/>
                <a:cs typeface="Courier New" pitchFamily="49" charset="0"/>
              </a:rPr>
              <a:t>	</a:t>
            </a:r>
          </a:p>
          <a:p>
            <a:pPr defTabSz="342900">
              <a:tabLst>
                <a:tab pos="1371600" algn="l"/>
                <a:tab pos="2400300" algn="l"/>
                <a:tab pos="3200400" algn="l"/>
              </a:tabLst>
            </a:pPr>
            <a:r>
              <a:rPr lang="en-US" sz="1400" i="1" dirty="0">
                <a:latin typeface="Courier New" pitchFamily="49" charset="0"/>
                <a:cs typeface="Courier New" pitchFamily="49" charset="0"/>
              </a:rPr>
              <a:t>	</a:t>
            </a:r>
            <a:r>
              <a:rPr lang="en-US" sz="1400" b="1" i="1" dirty="0">
                <a:solidFill>
                  <a:srgbClr val="FF0000"/>
                </a:solidFill>
                <a:latin typeface="Courier New" pitchFamily="49" charset="0"/>
                <a:cs typeface="Courier New" pitchFamily="49" charset="0"/>
              </a:rPr>
              <a:t>enter 8, 0</a:t>
            </a:r>
            <a:r>
              <a:rPr lang="en-US" sz="1400" i="1" dirty="0">
                <a:latin typeface="Courier New" pitchFamily="49" charset="0"/>
                <a:cs typeface="Courier New" pitchFamily="49" charset="0"/>
              </a:rPr>
              <a:t>	    ; *** save </a:t>
            </a:r>
            <a:r>
              <a:rPr lang="en-US" sz="1400" i="1" dirty="0" err="1">
                <a:latin typeface="Courier New" pitchFamily="49" charset="0"/>
                <a:cs typeface="Courier New" pitchFamily="49" charset="0"/>
              </a:rPr>
              <a:t>ebp</a:t>
            </a:r>
            <a:r>
              <a:rPr lang="en-US" sz="1400" i="1" dirty="0">
                <a:latin typeface="Courier New" pitchFamily="49" charset="0"/>
                <a:cs typeface="Courier New" pitchFamily="49" charset="0"/>
              </a:rPr>
              <a:t> and </a:t>
            </a:r>
            <a:r>
              <a:rPr lang="en-US" sz="1400" i="1" dirty="0" err="1">
                <a:latin typeface="Courier New" pitchFamily="49" charset="0"/>
                <a:cs typeface="Courier New" pitchFamily="49" charset="0"/>
              </a:rPr>
              <a:t>esp</a:t>
            </a:r>
            <a:endParaRPr lang="en-US" sz="1400" i="1" dirty="0">
              <a:latin typeface="Courier New" pitchFamily="49" charset="0"/>
              <a:cs typeface="Courier New" pitchFamily="49" charset="0"/>
            </a:endParaRPr>
          </a:p>
          <a:p>
            <a:pPr defTabSz="342900">
              <a:tabLst>
                <a:tab pos="1371600" algn="l"/>
                <a:tab pos="2400300" algn="l"/>
                <a:tab pos="3200400" algn="l"/>
              </a:tabLst>
            </a:pPr>
            <a:endParaRPr lang="en-US" sz="1400" i="1" dirty="0">
              <a:latin typeface="Courier New" pitchFamily="49" charset="0"/>
              <a:cs typeface="Courier New" pitchFamily="49" charset="0"/>
            </a:endParaRPr>
          </a:p>
          <a:p>
            <a:pPr defTabSz="342900">
              <a:tabLst>
                <a:tab pos="1371600" algn="l"/>
                <a:tab pos="2400300" algn="l"/>
                <a:tab pos="36576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ebx</a:t>
            </a:r>
            <a:r>
              <a:rPr lang="en-US" sz="1400" i="1" dirty="0">
                <a:latin typeface="Courier New" pitchFamily="49" charset="0"/>
                <a:cs typeface="Courier New" pitchFamily="49" charset="0"/>
              </a:rPr>
              <a:t>, 1	; default return value</a:t>
            </a:r>
          </a:p>
          <a:p>
            <a:pPr defTabSz="342900">
              <a:tabLst>
                <a:tab pos="1371600" algn="l"/>
                <a:tab pos="2400300" algn="l"/>
                <a:tab pos="36576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cmp</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1 	; compare </a:t>
            </a:r>
            <a:r>
              <a:rPr lang="en-US" sz="1400" i="1" dirty="0" err="1">
                <a:latin typeface="Courier New" pitchFamily="49" charset="0"/>
                <a:cs typeface="Courier New" pitchFamily="49" charset="0"/>
              </a:rPr>
              <a:t>num</a:t>
            </a:r>
            <a:r>
              <a:rPr lang="en-US" sz="1400" i="1" dirty="0">
                <a:latin typeface="Courier New" pitchFamily="49" charset="0"/>
                <a:cs typeface="Courier New" pitchFamily="49" charset="0"/>
              </a:rPr>
              <a:t> (input) with 1</a:t>
            </a:r>
          </a:p>
          <a:p>
            <a:pPr defTabSz="342900">
              <a:tabLst>
                <a:tab pos="1371600" algn="l"/>
                <a:tab pos="2400300" algn="l"/>
                <a:tab pos="36576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jz</a:t>
            </a:r>
            <a:r>
              <a:rPr lang="en-US" sz="1400" i="1" dirty="0">
                <a:latin typeface="Courier New" pitchFamily="49" charset="0"/>
                <a:cs typeface="Courier New" pitchFamily="49" charset="0"/>
              </a:rPr>
              <a:t> .return 	; return if input is equal to 1</a:t>
            </a:r>
          </a:p>
          <a:p>
            <a:pPr defTabSz="342900">
              <a:tabLst>
                <a:tab pos="1371600" algn="l"/>
                <a:tab pos="2400300" algn="l"/>
                <a:tab pos="3657600" algn="l"/>
              </a:tabLst>
            </a:pPr>
            <a:endParaRPr lang="en-US" sz="1400" i="1" dirty="0">
              <a:latin typeface="Courier New" pitchFamily="49" charset="0"/>
              <a:cs typeface="Courier New" pitchFamily="49" charset="0"/>
            </a:endParaRPr>
          </a:p>
          <a:p>
            <a:pPr defTabSz="342900">
              <a:tabLst>
                <a:tab pos="1371600" algn="l"/>
                <a:tab pos="2400300" algn="l"/>
                <a:tab pos="3657600" algn="l"/>
                <a:tab pos="4800600" algn="l"/>
              </a:tabLst>
            </a:pPr>
            <a:r>
              <a:rPr lang="en-US" sz="1400" i="1" dirty="0">
                <a:latin typeface="Courier New" pitchFamily="49" charset="0"/>
                <a:cs typeface="Courier New" pitchFamily="49" charset="0"/>
              </a:rPr>
              <a:t>	; recursive step</a:t>
            </a:r>
          </a:p>
          <a:p>
            <a:pPr defTabSz="342900">
              <a:tabLst>
                <a:tab pos="1371600" algn="l"/>
                <a:tab pos="2400300" algn="l"/>
                <a:tab pos="3657600" algn="l"/>
                <a:tab pos="48006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[esp+4],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save input on the stack</a:t>
            </a:r>
          </a:p>
          <a:p>
            <a:pPr defTabSz="342900">
              <a:tabLst>
                <a:tab pos="1371600" algn="l"/>
                <a:tab pos="2400300" algn="l"/>
                <a:tab pos="3657600" algn="l"/>
                <a:tab pos="48006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dec</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a:t>
            </a:r>
            <a:r>
              <a:rPr lang="en-US" sz="1400" i="1" dirty="0" err="1">
                <a:latin typeface="Courier New" pitchFamily="49" charset="0"/>
                <a:cs typeface="Courier New" pitchFamily="49" charset="0"/>
              </a:rPr>
              <a:t>num</a:t>
            </a:r>
            <a:r>
              <a:rPr lang="en-US" sz="1400" i="1" dirty="0">
                <a:latin typeface="Courier New" pitchFamily="49" charset="0"/>
                <a:cs typeface="Courier New" pitchFamily="49" charset="0"/>
              </a:rPr>
              <a:t>--</a:t>
            </a:r>
          </a:p>
          <a:p>
            <a:pPr defTabSz="342900">
              <a:tabLst>
                <a:tab pos="1371600" algn="l"/>
                <a:tab pos="2400300" algn="l"/>
                <a:tab pos="3657600" algn="l"/>
                <a:tab pos="48006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esp</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 push the argument</a:t>
            </a:r>
          </a:p>
          <a:p>
            <a:pPr defTabSz="342900">
              <a:tabLst>
                <a:tab pos="1371600" algn="l"/>
                <a:tab pos="2400300" algn="l"/>
                <a:tab pos="3200400" algn="l"/>
                <a:tab pos="3657600" algn="l"/>
                <a:tab pos="4800600" algn="l"/>
              </a:tabLst>
            </a:pPr>
            <a:r>
              <a:rPr lang="en-US" sz="1400" i="1" dirty="0">
                <a:latin typeface="Courier New" pitchFamily="49" charset="0"/>
                <a:cs typeface="Courier New" pitchFamily="49" charset="0"/>
              </a:rPr>
              <a:t>	call factorial	    ; recursive call</a:t>
            </a:r>
          </a:p>
          <a:p>
            <a:pPr defTabSz="342900">
              <a:tabLst>
                <a:tab pos="1371600" algn="l"/>
                <a:tab pos="2400300" algn="l"/>
                <a:tab pos="3200400" algn="l"/>
                <a:tab pos="3657600" algn="l"/>
                <a:tab pos="4800600" algn="l"/>
              </a:tabLst>
            </a:pP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[esp+4]     ; retrieve input</a:t>
            </a:r>
          </a:p>
          <a:p>
            <a:pPr defTabSz="342900">
              <a:tabLst>
                <a:tab pos="1371600" algn="l"/>
                <a:tab pos="2400300" algn="l"/>
                <a:tab pos="3200400" algn="l"/>
                <a:tab pos="3657600" algn="l"/>
                <a:tab pos="4800600" algn="l"/>
              </a:tabLst>
            </a:pPr>
            <a:r>
              <a:rPr lang="pt-BR" sz="1400" i="1" dirty="0">
                <a:latin typeface="Courier New" pitchFamily="49" charset="0"/>
                <a:cs typeface="Courier New" pitchFamily="49" charset="0"/>
              </a:rPr>
              <a:t>	imul ebx, eax 	    ; prod = prod * num</a:t>
            </a:r>
          </a:p>
          <a:p>
            <a:pPr defTabSz="342900">
              <a:tabLst>
                <a:tab pos="1371600" algn="l"/>
                <a:tab pos="2400300" algn="l"/>
                <a:tab pos="3200400" algn="l"/>
                <a:tab pos="3657600" algn="l"/>
                <a:tab pos="4800600" algn="l"/>
              </a:tabLst>
            </a:pPr>
            <a:endParaRPr lang="en-US" sz="1400" i="1" dirty="0">
              <a:latin typeface="Courier New" pitchFamily="49" charset="0"/>
              <a:cs typeface="Courier New" pitchFamily="49" charset="0"/>
            </a:endParaRPr>
          </a:p>
          <a:p>
            <a:pPr defTabSz="342900">
              <a:tabLst>
                <a:tab pos="1371600" algn="l"/>
                <a:tab pos="2400300" algn="l"/>
                <a:tab pos="3200400" algn="l"/>
                <a:tab pos="3657600" algn="l"/>
                <a:tab pos="4800600" algn="l"/>
              </a:tabLst>
            </a:pPr>
            <a:r>
              <a:rPr lang="en-US" sz="1400" i="1" dirty="0">
                <a:latin typeface="Courier New" pitchFamily="49" charset="0"/>
                <a:cs typeface="Courier New" pitchFamily="49" charset="0"/>
              </a:rPr>
              <a:t>.return:</a:t>
            </a:r>
          </a:p>
          <a:p>
            <a:pPr defTabSz="342900">
              <a:tabLst>
                <a:tab pos="1371600" algn="l"/>
                <a:tab pos="2400300" algn="l"/>
                <a:tab pos="3200400" algn="l"/>
                <a:tab pos="3657600" algn="l"/>
                <a:tab pos="4178300" algn="l"/>
              </a:tabLst>
            </a:pPr>
            <a:r>
              <a:rPr lang="en-US" sz="1400" i="1" dirty="0">
                <a:latin typeface="Courier New" pitchFamily="49" charset="0"/>
                <a:cs typeface="Courier New" pitchFamily="49" charset="0"/>
              </a:rPr>
              <a:t>	</a:t>
            </a:r>
            <a:r>
              <a:rPr lang="en-US" sz="1400" b="1" i="1" dirty="0">
                <a:solidFill>
                  <a:srgbClr val="FF0000"/>
                </a:solidFill>
                <a:latin typeface="Courier New" pitchFamily="49" charset="0"/>
                <a:cs typeface="Courier New" pitchFamily="49" charset="0"/>
              </a:rPr>
              <a:t>leave</a:t>
            </a:r>
            <a:r>
              <a:rPr lang="en-US" sz="1400" i="1" dirty="0">
                <a:latin typeface="Courier New" pitchFamily="49" charset="0"/>
                <a:cs typeface="Courier New" pitchFamily="49" charset="0"/>
              </a:rPr>
              <a:t> 				; *** load </a:t>
            </a:r>
            <a:r>
              <a:rPr lang="en-US" sz="1400" i="1" dirty="0" err="1">
                <a:latin typeface="Courier New" pitchFamily="49" charset="0"/>
                <a:cs typeface="Courier New" pitchFamily="49" charset="0"/>
              </a:rPr>
              <a:t>esp</a:t>
            </a:r>
            <a:r>
              <a:rPr lang="en-US" sz="1400" i="1" dirty="0">
                <a:latin typeface="Courier New" pitchFamily="49" charset="0"/>
                <a:cs typeface="Courier New" pitchFamily="49" charset="0"/>
              </a:rPr>
              <a:t> and </a:t>
            </a:r>
            <a:r>
              <a:rPr lang="en-US" sz="1400" i="1" dirty="0" err="1">
                <a:latin typeface="Courier New" pitchFamily="49" charset="0"/>
                <a:cs typeface="Courier New" pitchFamily="49" charset="0"/>
              </a:rPr>
              <a:t>ebp</a:t>
            </a:r>
            <a:endParaRPr lang="en-US" sz="1400" i="1" dirty="0">
              <a:latin typeface="Courier New" pitchFamily="49" charset="0"/>
              <a:cs typeface="Courier New" pitchFamily="49" charset="0"/>
            </a:endParaRPr>
          </a:p>
          <a:p>
            <a:pPr defTabSz="342900">
              <a:tabLst>
                <a:tab pos="1371600" algn="l"/>
                <a:tab pos="2400300" algn="l"/>
                <a:tab pos="3200400" algn="l"/>
                <a:tab pos="3657600" algn="l"/>
                <a:tab pos="4800600" algn="l"/>
              </a:tabLst>
            </a:pPr>
            <a:r>
              <a:rPr lang="en-US" sz="1400" i="1" dirty="0">
                <a:latin typeface="Courier New" pitchFamily="49" charset="0"/>
                <a:cs typeface="Courier New" pitchFamily="49" charset="0"/>
              </a:rPr>
              <a:t>	ret 			     ; return</a:t>
            </a:r>
            <a:endParaRPr lang="en-US" sz="1400" dirty="0">
              <a:latin typeface="Courier New" pitchFamily="49" charset="0"/>
              <a:cs typeface="Courier New" pitchFamily="49"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name="page4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3583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971801" y="1622425"/>
            <a:ext cx="6091237" cy="3879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20700" indent="-520700">
              <a:buSzPct val="100000"/>
              <a:buFont typeface="Symbol" panose="05050102010706020507" pitchFamily="18" charset="2"/>
              <a:buChar char="*"/>
            </a:pPr>
            <a:r>
              <a:rPr lang="en-US" dirty="0">
                <a:latin typeface="Calibri" pitchFamily="34"/>
              </a:rPr>
              <a:t>x86 Machine Model</a:t>
            </a:r>
          </a:p>
          <a:p>
            <a:pPr marL="520700" indent="-520700">
              <a:buSzPct val="100000"/>
              <a:buFont typeface="Symbol" panose="05050102010706020507" pitchFamily="18" charset="2"/>
              <a:buChar char="*"/>
            </a:pPr>
            <a:r>
              <a:rPr lang="en-US" dirty="0">
                <a:latin typeface="Calibri" pitchFamily="34"/>
              </a:rPr>
              <a:t>Simple Integer Instructions</a:t>
            </a:r>
          </a:p>
          <a:p>
            <a:pPr marL="520700" indent="-520700">
              <a:buSzPct val="100000"/>
              <a:buFont typeface="Symbol" panose="05050102010706020507" pitchFamily="18" charset="2"/>
              <a:buChar char="*"/>
            </a:pPr>
            <a:r>
              <a:rPr lang="en-US" dirty="0">
                <a:latin typeface="Calibri" pitchFamily="34"/>
              </a:rPr>
              <a:t>Branch Instructions</a:t>
            </a:r>
          </a:p>
          <a:p>
            <a:pPr marL="520700" indent="-520700">
              <a:buSzPct val="100000"/>
              <a:buFont typeface="Symbol" panose="05050102010706020507" pitchFamily="18" charset="2"/>
              <a:buChar char="*"/>
            </a:pPr>
            <a:r>
              <a:rPr lang="en-US" dirty="0">
                <a:latin typeface="Calibri" pitchFamily="34"/>
              </a:rPr>
              <a:t>Advanced Memory Instructions</a:t>
            </a:r>
          </a:p>
          <a:p>
            <a:pPr marL="520700" indent="-520700">
              <a:buSzPct val="100000"/>
              <a:buFont typeface="Symbol" panose="05050102010706020507" pitchFamily="18" charset="2"/>
              <a:buChar char="*"/>
            </a:pPr>
            <a:r>
              <a:rPr lang="en-US" dirty="0">
                <a:latin typeface="Calibri" pitchFamily="34"/>
              </a:rPr>
              <a:t>Floating Point Instructions</a:t>
            </a:r>
          </a:p>
          <a:p>
            <a:pPr marL="520700" indent="-520700">
              <a:buSzPct val="100000"/>
              <a:buFont typeface="Symbol" panose="05050102010706020507" pitchFamily="18" charset="2"/>
              <a:buChar char="*"/>
            </a:pPr>
            <a:r>
              <a:rPr lang="en-US" dirty="0">
                <a:latin typeface="Calibri" pitchFamily="34"/>
              </a:rPr>
              <a:t>Encoding the x86 ISA</a:t>
            </a:r>
          </a:p>
        </p:txBody>
      </p:sp>
      <p:pic>
        <p:nvPicPr>
          <p:cNvPr id="4" name="Picture 3"/>
          <p:cNvPicPr>
            <a:picLocks noChangeAspect="1"/>
          </p:cNvPicPr>
          <p:nvPr/>
        </p:nvPicPr>
        <p:blipFill>
          <a:blip r:embed="rId3">
            <a:lum/>
            <a:alphaModFix/>
          </a:blip>
          <a:srcRect/>
          <a:stretch>
            <a:fillRect/>
          </a:stretch>
        </p:blipFill>
        <p:spPr>
          <a:xfrm rot="10800000">
            <a:off x="8839200" y="3429001"/>
            <a:ext cx="1181160" cy="837359"/>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name="page5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Advanced Memory Instructions</a:t>
            </a:r>
          </a:p>
        </p:txBody>
      </p:sp>
      <p:sp>
        <p:nvSpPr>
          <p:cNvPr id="3" name="Text Placeholder 2"/>
          <p:cNvSpPr txBox="1">
            <a:spLocks noGrp="1"/>
          </p:cNvSpPr>
          <p:nvPr>
            <p:ph type="body" idx="4294967295"/>
          </p:nvPr>
        </p:nvSpPr>
        <p:spPr>
          <a:xfrm>
            <a:off x="2514600" y="1676400"/>
            <a:ext cx="7359650" cy="41910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These instructions are useful in moving a large </a:t>
            </a:r>
            <a:r>
              <a:rPr lang="en-US" sz="2800" dirty="0">
                <a:solidFill>
                  <a:srgbClr val="2323DC"/>
                </a:solidFill>
                <a:latin typeface="Calibri" panose="020F0502020204030204" pitchFamily="34" charset="0"/>
              </a:rPr>
              <a:t>sequence</a:t>
            </a:r>
            <a:r>
              <a:rPr lang="en-US" sz="2800" dirty="0">
                <a:latin typeface="Calibri" panose="020F0502020204030204" pitchFamily="34" charset="0"/>
              </a:rPr>
              <a:t> of </a:t>
            </a:r>
            <a:r>
              <a:rPr lang="en-US" sz="2800" dirty="0">
                <a:solidFill>
                  <a:srgbClr val="DC2300"/>
                </a:solidFill>
                <a:latin typeface="Calibri" panose="020F0502020204030204" pitchFamily="34" charset="0"/>
              </a:rPr>
              <a:t>bytes</a:t>
            </a:r>
            <a:r>
              <a:rPr lang="en-US" sz="2800" dirty="0">
                <a:latin typeface="Calibri" panose="020F0502020204030204" pitchFamily="34" charset="0"/>
              </a:rPr>
              <a:t> from one location to another</a:t>
            </a:r>
          </a:p>
          <a:p>
            <a:pPr lvl="0">
              <a:buSzPct val="100000"/>
              <a:buFont typeface="Symbol" panose="05050102010706020507" pitchFamily="18" charset="2"/>
              <a:buChar char="*"/>
            </a:pPr>
            <a:r>
              <a:rPr lang="en-US" sz="2800" dirty="0">
                <a:latin typeface="Calibri" panose="020F0502020204030204" pitchFamily="34" charset="0"/>
              </a:rPr>
              <a:t>Also known as </a:t>
            </a:r>
            <a:r>
              <a:rPr lang="en-US" sz="2800" dirty="0">
                <a:solidFill>
                  <a:srgbClr val="2323DC"/>
                </a:solidFill>
                <a:latin typeface="Calibri" panose="020F0502020204030204" pitchFamily="34" charset="0"/>
              </a:rPr>
              <a:t>string</a:t>
            </a:r>
            <a:r>
              <a:rPr lang="en-US" sz="2800" dirty="0">
                <a:latin typeface="Calibri" panose="020F0502020204030204" pitchFamily="34" charset="0"/>
              </a:rPr>
              <a:t> instructions</a:t>
            </a:r>
          </a:p>
          <a:p>
            <a:pPr lvl="0">
              <a:buSzPct val="100000"/>
              <a:buFont typeface="Symbol" panose="05050102010706020507" pitchFamily="18" charset="2"/>
              <a:buChar char="*"/>
            </a:pPr>
            <a:r>
              <a:rPr lang="en-US" sz="2800" dirty="0">
                <a:latin typeface="Calibri" panose="020F0502020204030204" pitchFamily="34" charset="0"/>
              </a:rPr>
              <a:t>They make special use of the </a:t>
            </a:r>
            <a:r>
              <a:rPr lang="en-US" sz="2800" dirty="0" err="1">
                <a:solidFill>
                  <a:srgbClr val="DC2300"/>
                </a:solidFill>
                <a:latin typeface="Calibri" panose="020F0502020204030204" pitchFamily="34" charset="0"/>
              </a:rPr>
              <a:t>edi</a:t>
            </a:r>
            <a:r>
              <a:rPr lang="en-US" sz="2800" dirty="0">
                <a:latin typeface="Calibri" panose="020F0502020204030204" pitchFamily="34" charset="0"/>
              </a:rPr>
              <a:t> and </a:t>
            </a:r>
            <a:r>
              <a:rPr lang="en-US" sz="2800" dirty="0" err="1">
                <a:solidFill>
                  <a:srgbClr val="2300DC"/>
                </a:solidFill>
                <a:latin typeface="Calibri" panose="020F0502020204030204" pitchFamily="34" charset="0"/>
              </a:rPr>
              <a:t>esi</a:t>
            </a:r>
            <a:r>
              <a:rPr lang="en-US" sz="2800" dirty="0">
                <a:latin typeface="Calibri" panose="020F0502020204030204" pitchFamily="34" charset="0"/>
              </a:rPr>
              <a:t> registers</a:t>
            </a:r>
          </a:p>
          <a:p>
            <a:pPr lvl="1">
              <a:buSzPct val="100000"/>
              <a:buFont typeface="Symbol" panose="05050102010706020507" pitchFamily="18" charset="2"/>
              <a:buChar char="*"/>
            </a:pPr>
            <a:r>
              <a:rPr lang="en-US" sz="2200" dirty="0" err="1">
                <a:solidFill>
                  <a:srgbClr val="DC2300"/>
                </a:solidFill>
                <a:latin typeface="Calibri" panose="020F0502020204030204" pitchFamily="34" charset="0"/>
              </a:rPr>
              <a:t>edi</a:t>
            </a:r>
            <a:r>
              <a:rPr lang="en-US" sz="2200" dirty="0">
                <a:latin typeface="Calibri" panose="020F0502020204030204" pitchFamily="34" charset="0"/>
              </a:rPr>
              <a:t> contains the default </a:t>
            </a:r>
            <a:r>
              <a:rPr lang="en-US" sz="2200" dirty="0">
                <a:solidFill>
                  <a:srgbClr val="FF0000"/>
                </a:solidFill>
                <a:latin typeface="Calibri" panose="020F0502020204030204" pitchFamily="34" charset="0"/>
              </a:rPr>
              <a:t>destination</a:t>
            </a:r>
          </a:p>
          <a:p>
            <a:pPr lvl="1">
              <a:buSzPct val="100000"/>
              <a:buFont typeface="Symbol" panose="05050102010706020507" pitchFamily="18" charset="2"/>
              <a:buChar char="*"/>
            </a:pPr>
            <a:r>
              <a:rPr lang="en-US" sz="2200" dirty="0" err="1">
                <a:solidFill>
                  <a:srgbClr val="2300DC"/>
                </a:solidFill>
                <a:latin typeface="Calibri" panose="020F0502020204030204" pitchFamily="34" charset="0"/>
              </a:rPr>
              <a:t>esi</a:t>
            </a:r>
            <a:r>
              <a:rPr lang="en-US" sz="2200" dirty="0">
                <a:latin typeface="Calibri" panose="020F0502020204030204" pitchFamily="34" charset="0"/>
              </a:rPr>
              <a:t> contains the default </a:t>
            </a:r>
            <a:r>
              <a:rPr lang="en-US" sz="2200" dirty="0">
                <a:solidFill>
                  <a:srgbClr val="2300DC"/>
                </a:solidFill>
                <a:latin typeface="Calibri" panose="020F0502020204030204" pitchFamily="34" charset="0"/>
              </a:rPr>
              <a:t>source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name="page5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The </a:t>
            </a:r>
            <a:r>
              <a:rPr lang="fr-FR" i="1" dirty="0" err="1">
                <a:solidFill>
                  <a:schemeClr val="tx1"/>
                </a:solidFill>
              </a:rPr>
              <a:t>lea</a:t>
            </a:r>
            <a:r>
              <a:rPr lang="fr-FR" dirty="0">
                <a:solidFill>
                  <a:schemeClr val="tx1"/>
                </a:solidFill>
              </a:rPr>
              <a:t> instruction</a:t>
            </a:r>
          </a:p>
        </p:txBody>
      </p:sp>
      <p:sp>
        <p:nvSpPr>
          <p:cNvPr id="3" name="Text Placeholder 2"/>
          <p:cNvSpPr txBox="1">
            <a:spLocks noGrp="1"/>
          </p:cNvSpPr>
          <p:nvPr>
            <p:ph type="body" idx="4294967295"/>
          </p:nvPr>
        </p:nvSpPr>
        <p:spPr>
          <a:xfrm>
            <a:off x="2362200" y="1676400"/>
            <a:ext cx="7416800" cy="39624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The </a:t>
            </a:r>
            <a:r>
              <a:rPr lang="en-US" i="1" dirty="0">
                <a:solidFill>
                  <a:srgbClr val="008000"/>
                </a:solidFill>
                <a:latin typeface="Calibri" panose="020F0502020204030204" pitchFamily="34" charset="0"/>
              </a:rPr>
              <a:t>lea</a:t>
            </a:r>
            <a:r>
              <a:rPr lang="en-US" dirty="0">
                <a:latin typeface="Calibri" panose="020F0502020204030204" pitchFamily="34" charset="0"/>
              </a:rPr>
              <a:t> (load effective address) inst. is used to load an address in to the </a:t>
            </a:r>
            <a:r>
              <a:rPr lang="en-US" dirty="0" err="1">
                <a:solidFill>
                  <a:srgbClr val="280099"/>
                </a:solidFill>
                <a:latin typeface="Calibri" panose="020F0502020204030204" pitchFamily="34" charset="0"/>
              </a:rPr>
              <a:t>edi</a:t>
            </a:r>
            <a:r>
              <a:rPr lang="en-US" dirty="0">
                <a:latin typeface="Calibri" panose="020F0502020204030204" pitchFamily="34" charset="0"/>
              </a:rPr>
              <a:t> and </a:t>
            </a:r>
            <a:r>
              <a:rPr lang="en-US" dirty="0" err="1">
                <a:solidFill>
                  <a:srgbClr val="DC2300"/>
                </a:solidFill>
                <a:latin typeface="Calibri" panose="020F0502020204030204" pitchFamily="34" charset="0"/>
              </a:rPr>
              <a:t>esi</a:t>
            </a:r>
            <a:r>
              <a:rPr lang="en-US" dirty="0">
                <a:latin typeface="Calibri" panose="020F0502020204030204" pitchFamily="34" charset="0"/>
              </a:rPr>
              <a:t> </a:t>
            </a:r>
            <a:r>
              <a:rPr lang="en-US" dirty="0">
                <a:solidFill>
                  <a:srgbClr val="0000FF"/>
                </a:solidFill>
                <a:latin typeface="Calibri" panose="020F0502020204030204" pitchFamily="34" charset="0"/>
              </a:rPr>
              <a:t>registers</a:t>
            </a:r>
          </a:p>
          <a:p>
            <a:pPr lvl="1">
              <a:buSzPct val="100000"/>
              <a:buFont typeface="Symbol" panose="05050102010706020507" pitchFamily="18" charset="2"/>
              <a:buChar char="*"/>
            </a:pPr>
            <a:r>
              <a:rPr lang="en-US" dirty="0">
                <a:latin typeface="Calibri" panose="020F0502020204030204" pitchFamily="34" charset="0"/>
              </a:rPr>
              <a:t>In general, </a:t>
            </a:r>
            <a:r>
              <a:rPr lang="en-US" i="1" dirty="0">
                <a:latin typeface="Calibri" panose="020F0502020204030204" pitchFamily="34" charset="0"/>
              </a:rPr>
              <a:t>lea</a:t>
            </a:r>
            <a:r>
              <a:rPr lang="en-US" dirty="0">
                <a:latin typeface="Calibri" panose="020F0502020204030204" pitchFamily="34" charset="0"/>
              </a:rPr>
              <a:t> can be used to load an address in to any register</a:t>
            </a:r>
          </a:p>
          <a:p>
            <a:pPr lvl="0">
              <a:buSzPct val="100000"/>
              <a:buFont typeface="Symbol" panose="05050102010706020507" pitchFamily="18" charset="2"/>
              <a:buChar char="*"/>
            </a:pPr>
            <a:r>
              <a:rPr lang="en-US" dirty="0">
                <a:latin typeface="Calibri" panose="020F0502020204030204" pitchFamily="34" charset="0"/>
              </a:rPr>
              <a:t>lea </a:t>
            </a:r>
            <a:r>
              <a:rPr lang="en-US" dirty="0" err="1">
                <a:latin typeface="Calibri" panose="020F0502020204030204" pitchFamily="34" charset="0"/>
              </a:rPr>
              <a:t>ebx</a:t>
            </a:r>
            <a:r>
              <a:rPr lang="en-US" dirty="0">
                <a:latin typeface="Calibri" panose="020F0502020204030204" pitchFamily="34" charset="0"/>
              </a:rPr>
              <a:t>, [</a:t>
            </a:r>
            <a:r>
              <a:rPr lang="en-US" dirty="0" err="1">
                <a:latin typeface="Calibri" panose="020F0502020204030204" pitchFamily="34" charset="0"/>
              </a:rPr>
              <a:t>ecx</a:t>
            </a:r>
            <a:r>
              <a:rPr lang="en-US" dirty="0">
                <a:latin typeface="Calibri" panose="020F0502020204030204" pitchFamily="34" charset="0"/>
              </a:rPr>
              <a:t> + </a:t>
            </a:r>
            <a:r>
              <a:rPr lang="en-US" dirty="0" err="1">
                <a:latin typeface="Calibri" panose="020F0502020204030204" pitchFamily="34" charset="0"/>
              </a:rPr>
              <a:t>edx</a:t>
            </a:r>
            <a:r>
              <a:rPr lang="en-US" dirty="0">
                <a:latin typeface="Calibri" panose="020F0502020204030204" pitchFamily="34" charset="0"/>
              </a:rPr>
              <a:t>*2 + 16]</a:t>
            </a:r>
          </a:p>
          <a:p>
            <a:pPr lvl="1">
              <a:buSzPct val="100000"/>
              <a:buFont typeface="Symbol" panose="05050102010706020507" pitchFamily="18" charset="2"/>
              <a:buChar char="*"/>
            </a:pPr>
            <a:r>
              <a:rPr lang="en-US" dirty="0" err="1">
                <a:latin typeface="Calibri" panose="020F0502020204030204" pitchFamily="34" charset="0"/>
              </a:rPr>
              <a:t>ebx</a:t>
            </a:r>
            <a:r>
              <a:rPr lang="en-US" dirty="0">
                <a:latin typeface="Calibri" panose="020F0502020204030204" pitchFamily="34" charset="0"/>
              </a:rPr>
              <a:t> ← </a:t>
            </a:r>
            <a:r>
              <a:rPr lang="en-US" dirty="0" err="1">
                <a:latin typeface="Calibri" panose="020F0502020204030204" pitchFamily="34" charset="0"/>
              </a:rPr>
              <a:t>ecx</a:t>
            </a:r>
            <a:r>
              <a:rPr lang="en-US" dirty="0">
                <a:latin typeface="Calibri" panose="020F0502020204030204" pitchFamily="34" charset="0"/>
              </a:rPr>
              <a:t> + 2 * </a:t>
            </a:r>
            <a:r>
              <a:rPr lang="en-US" dirty="0" err="1">
                <a:latin typeface="Calibri" panose="020F0502020204030204" pitchFamily="34" charset="0"/>
              </a:rPr>
              <a:t>edx</a:t>
            </a:r>
            <a:r>
              <a:rPr lang="en-US" dirty="0">
                <a:latin typeface="Calibri" panose="020F0502020204030204" pitchFamily="34" charset="0"/>
              </a:rPr>
              <a:t>  + 16</a:t>
            </a:r>
          </a:p>
          <a:p>
            <a:pPr lvl="1">
              <a:buSzPct val="100000"/>
              <a:buFont typeface="Symbol" panose="05050102010706020507" pitchFamily="18" charset="2"/>
              <a:buChar char="*"/>
            </a:pPr>
            <a:endParaRPr lang="en-US" dirty="0">
              <a:latin typeface="Calibri" panose="020F050202020403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name="page5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i="1" dirty="0" err="1">
                <a:solidFill>
                  <a:schemeClr val="tx1"/>
                </a:solidFill>
              </a:rPr>
              <a:t>stosd</a:t>
            </a:r>
            <a:r>
              <a:rPr lang="fr-FR" dirty="0">
                <a:solidFill>
                  <a:schemeClr val="tx1"/>
                </a:solidFill>
              </a:rPr>
              <a:t>  instruction</a:t>
            </a:r>
          </a:p>
        </p:txBody>
      </p:sp>
      <p:sp>
        <p:nvSpPr>
          <p:cNvPr id="3" name="Text Placeholder 2"/>
          <p:cNvSpPr txBox="1">
            <a:spLocks noGrp="1"/>
          </p:cNvSpPr>
          <p:nvPr>
            <p:ph type="body" idx="4294967295"/>
          </p:nvPr>
        </p:nvSpPr>
        <p:spPr>
          <a:xfrm>
            <a:off x="2514600" y="1524000"/>
            <a:ext cx="7696200" cy="45720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The </a:t>
            </a:r>
            <a:r>
              <a:rPr lang="en-US" dirty="0" err="1">
                <a:solidFill>
                  <a:srgbClr val="280099"/>
                </a:solidFill>
                <a:latin typeface="Calibri" panose="020F0502020204030204" pitchFamily="34" charset="0"/>
              </a:rPr>
              <a:t>stosd</a:t>
            </a:r>
            <a:r>
              <a:rPr lang="en-US" dirty="0">
                <a:latin typeface="Calibri" panose="020F0502020204030204" pitchFamily="34" charset="0"/>
              </a:rPr>
              <a:t> instruction does not have any operands</a:t>
            </a:r>
          </a:p>
          <a:p>
            <a:pPr lvl="1">
              <a:buSzPct val="100000"/>
              <a:buFont typeface="Symbol" panose="05050102010706020507" pitchFamily="18" charset="2"/>
              <a:buChar char="*"/>
            </a:pPr>
            <a:r>
              <a:rPr lang="en-US" dirty="0">
                <a:latin typeface="Calibri" panose="020F0502020204030204" pitchFamily="34" charset="0"/>
              </a:rPr>
              <a:t>It saves the value in </a:t>
            </a:r>
            <a:r>
              <a:rPr lang="en-US" dirty="0" err="1">
                <a:solidFill>
                  <a:srgbClr val="DC2300"/>
                </a:solidFill>
                <a:latin typeface="Calibri" panose="020F0502020204030204" pitchFamily="34" charset="0"/>
              </a:rPr>
              <a:t>eax</a:t>
            </a:r>
            <a:r>
              <a:rPr lang="en-US" dirty="0">
                <a:latin typeface="Calibri" panose="020F0502020204030204" pitchFamily="34" charset="0"/>
              </a:rPr>
              <a:t> to </a:t>
            </a:r>
            <a:r>
              <a:rPr lang="en-US" dirty="0">
                <a:solidFill>
                  <a:srgbClr val="280099"/>
                </a:solidFill>
                <a:latin typeface="Calibri" panose="020F0502020204030204" pitchFamily="34" charset="0"/>
              </a:rPr>
              <a:t>[</a:t>
            </a:r>
            <a:r>
              <a:rPr lang="en-US" dirty="0" err="1">
                <a:solidFill>
                  <a:srgbClr val="280099"/>
                </a:solidFill>
                <a:latin typeface="Calibri" panose="020F0502020204030204" pitchFamily="34" charset="0"/>
              </a:rPr>
              <a:t>edi</a:t>
            </a:r>
            <a:r>
              <a:rPr lang="en-US" dirty="0">
                <a:solidFill>
                  <a:srgbClr val="280099"/>
                </a:solidFill>
                <a:latin typeface="Calibri" panose="020F0502020204030204" pitchFamily="34" charset="0"/>
              </a:rPr>
              <a:t>]</a:t>
            </a:r>
            <a:r>
              <a:rPr lang="en-US" dirty="0">
                <a:latin typeface="Calibri" panose="020F0502020204030204" pitchFamily="34" charset="0"/>
              </a:rPr>
              <a:t> (memory location in </a:t>
            </a:r>
            <a:r>
              <a:rPr lang="en-US" dirty="0" err="1">
                <a:solidFill>
                  <a:srgbClr val="280099"/>
                </a:solidFill>
                <a:latin typeface="Calibri" panose="020F0502020204030204" pitchFamily="34" charset="0"/>
              </a:rPr>
              <a:t>edi</a:t>
            </a:r>
            <a:r>
              <a:rPr lang="en-US" dirty="0">
                <a:latin typeface="Calibri" panose="020F0502020204030204" pitchFamily="34" charset="0"/>
              </a:rPr>
              <a:t>)</a:t>
            </a:r>
          </a:p>
          <a:p>
            <a:pPr lvl="1">
              <a:buSzPct val="100000"/>
              <a:buFont typeface="Symbol" panose="05050102010706020507" pitchFamily="18" charset="2"/>
              <a:buChar char="*"/>
            </a:pPr>
            <a:r>
              <a:rPr lang="en-US" dirty="0">
                <a:latin typeface="Calibri" panose="020F0502020204030204" pitchFamily="34" charset="0"/>
              </a:rPr>
              <a:t>If the </a:t>
            </a:r>
            <a:r>
              <a:rPr lang="en-US" dirty="0">
                <a:solidFill>
                  <a:srgbClr val="004586"/>
                </a:solidFill>
                <a:latin typeface="Calibri" panose="020F0502020204030204" pitchFamily="34" charset="0"/>
              </a:rPr>
              <a:t>value</a:t>
            </a:r>
            <a:r>
              <a:rPr lang="en-US" dirty="0">
                <a:latin typeface="Calibri" panose="020F0502020204030204" pitchFamily="34" charset="0"/>
              </a:rPr>
              <a:t> of the </a:t>
            </a:r>
            <a:r>
              <a:rPr lang="en-US" dirty="0">
                <a:solidFill>
                  <a:srgbClr val="C5000B"/>
                </a:solidFill>
                <a:latin typeface="Calibri" panose="020F0502020204030204" pitchFamily="34" charset="0"/>
              </a:rPr>
              <a:t>DF flag</a:t>
            </a:r>
            <a:r>
              <a:rPr lang="en-US" dirty="0">
                <a:latin typeface="Calibri" panose="020F0502020204030204" pitchFamily="34" charset="0"/>
              </a:rPr>
              <a:t> in the flags register is 1</a:t>
            </a:r>
          </a:p>
          <a:p>
            <a:pPr lvl="2">
              <a:buFont typeface="Symbol" panose="05050102010706020507" pitchFamily="18" charset="2"/>
              <a:buChar char="*"/>
            </a:pPr>
            <a:r>
              <a:rPr lang="en-US" dirty="0">
                <a:latin typeface="Calibri" panose="020F0502020204030204" pitchFamily="34" charset="0"/>
              </a:rPr>
              <a:t> </a:t>
            </a:r>
            <a:r>
              <a:rPr lang="en-US" dirty="0" err="1">
                <a:latin typeface="Calibri" panose="020F0502020204030204" pitchFamily="34" charset="0"/>
              </a:rPr>
              <a:t>edi</a:t>
            </a:r>
            <a:r>
              <a:rPr lang="en-US" dirty="0">
                <a:latin typeface="Calibri" panose="020F0502020204030204" pitchFamily="34" charset="0"/>
              </a:rPr>
              <a:t> ← </a:t>
            </a:r>
            <a:r>
              <a:rPr lang="en-US" dirty="0" err="1">
                <a:latin typeface="Calibri" panose="020F0502020204030204" pitchFamily="34" charset="0"/>
              </a:rPr>
              <a:t>edi</a:t>
            </a:r>
            <a:r>
              <a:rPr lang="en-US" dirty="0">
                <a:latin typeface="Calibri" panose="020F0502020204030204" pitchFamily="34" charset="0"/>
              </a:rPr>
              <a:t>  – 4</a:t>
            </a:r>
          </a:p>
          <a:p>
            <a:pPr lvl="1">
              <a:buSzPct val="100000"/>
              <a:buFont typeface="Symbol" panose="05050102010706020507" pitchFamily="18" charset="2"/>
              <a:buChar char="*"/>
            </a:pPr>
            <a:r>
              <a:rPr lang="en-US" dirty="0">
                <a:latin typeface="Calibri" panose="020F0502020204030204" pitchFamily="34" charset="0"/>
              </a:rPr>
              <a:t>If the value in the </a:t>
            </a:r>
            <a:r>
              <a:rPr lang="en-US" dirty="0">
                <a:solidFill>
                  <a:srgbClr val="C5000B"/>
                </a:solidFill>
                <a:latin typeface="Calibri" panose="020F0502020204030204" pitchFamily="34" charset="0"/>
              </a:rPr>
              <a:t>DF flag</a:t>
            </a:r>
            <a:r>
              <a:rPr lang="en-US" dirty="0">
                <a:latin typeface="Calibri" panose="020F0502020204030204" pitchFamily="34" charset="0"/>
              </a:rPr>
              <a:t> in the flags register is 0</a:t>
            </a:r>
          </a:p>
          <a:p>
            <a:pPr lvl="2">
              <a:buFont typeface="Symbol" panose="05050102010706020507" pitchFamily="18" charset="2"/>
              <a:buChar char="*"/>
            </a:pPr>
            <a:r>
              <a:rPr lang="en-US" dirty="0" err="1">
                <a:latin typeface="Calibri" panose="020F0502020204030204" pitchFamily="34" charset="0"/>
              </a:rPr>
              <a:t>edi</a:t>
            </a:r>
            <a:r>
              <a:rPr lang="en-US" dirty="0">
                <a:latin typeface="Calibri" panose="020F0502020204030204" pitchFamily="34" charset="0"/>
              </a:rPr>
              <a:t> ← </a:t>
            </a:r>
            <a:r>
              <a:rPr lang="en-US" dirty="0" err="1">
                <a:latin typeface="Calibri" panose="020F0502020204030204" pitchFamily="34" charset="0"/>
              </a:rPr>
              <a:t>edi</a:t>
            </a:r>
            <a:r>
              <a:rPr lang="en-US" dirty="0">
                <a:latin typeface="Calibri" panose="020F0502020204030204" pitchFamily="34" charset="0"/>
              </a:rPr>
              <a:t> + 4</a:t>
            </a:r>
          </a:p>
          <a:p>
            <a:pPr lvl="0">
              <a:buSzPct val="100000"/>
              <a:buFont typeface="Symbol" panose="05050102010706020507" pitchFamily="18" charset="2"/>
              <a:buChar char="*"/>
            </a:pPr>
            <a:r>
              <a:rPr lang="en-US" dirty="0">
                <a:latin typeface="Calibri" panose="020F0502020204030204" pitchFamily="34" charset="0"/>
              </a:rPr>
              <a:t>It is a </a:t>
            </a:r>
            <a:r>
              <a:rPr lang="en-US" dirty="0">
                <a:solidFill>
                  <a:srgbClr val="004586"/>
                </a:solidFill>
                <a:latin typeface="Calibri" panose="020F0502020204030204" pitchFamily="34" charset="0"/>
              </a:rPr>
              <a:t>post-indexed</a:t>
            </a:r>
            <a:r>
              <a:rPr lang="en-US" dirty="0">
                <a:latin typeface="Calibri" panose="020F0502020204030204" pitchFamily="34" charset="0"/>
              </a:rPr>
              <a:t> addressing </a:t>
            </a:r>
            <a:r>
              <a:rPr lang="en-US" dirty="0">
                <a:solidFill>
                  <a:srgbClr val="C5000B"/>
                </a:solidFill>
                <a:latin typeface="Calibri" panose="020F0502020204030204" pitchFamily="34" charset="0"/>
              </a:rPr>
              <a:t>mode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name="page5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i="1" dirty="0" err="1">
                <a:solidFill>
                  <a:schemeClr val="tx1"/>
                </a:solidFill>
              </a:rPr>
              <a:t>lodsd</a:t>
            </a:r>
            <a:r>
              <a:rPr lang="fr-FR" dirty="0">
                <a:solidFill>
                  <a:schemeClr val="tx1"/>
                </a:solidFill>
              </a:rPr>
              <a:t> instruction</a:t>
            </a:r>
          </a:p>
        </p:txBody>
      </p:sp>
      <p:sp>
        <p:nvSpPr>
          <p:cNvPr id="3" name="Text Placeholder 2"/>
          <p:cNvSpPr txBox="1">
            <a:spLocks noGrp="1"/>
          </p:cNvSpPr>
          <p:nvPr>
            <p:ph type="body" idx="4294967295"/>
          </p:nvPr>
        </p:nvSpPr>
        <p:spPr>
          <a:xfrm>
            <a:off x="2590800" y="1676400"/>
            <a:ext cx="7588250" cy="44196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The </a:t>
            </a:r>
            <a:r>
              <a:rPr lang="en-US" dirty="0" err="1">
                <a:solidFill>
                  <a:srgbClr val="280099"/>
                </a:solidFill>
                <a:latin typeface="Calibri" panose="020F0502020204030204" pitchFamily="34" charset="0"/>
              </a:rPr>
              <a:t>lodsd</a:t>
            </a:r>
            <a:r>
              <a:rPr lang="en-US" dirty="0">
                <a:latin typeface="Calibri" panose="020F0502020204030204" pitchFamily="34" charset="0"/>
              </a:rPr>
              <a:t> instruction does not have any operands</a:t>
            </a:r>
          </a:p>
          <a:p>
            <a:pPr lvl="1">
              <a:buSzPct val="100000"/>
              <a:buFont typeface="Symbol" panose="05050102010706020507" pitchFamily="18" charset="2"/>
              <a:buChar char="*"/>
            </a:pPr>
            <a:r>
              <a:rPr lang="en-US" dirty="0">
                <a:latin typeface="Calibri" panose="020F0502020204030204" pitchFamily="34" charset="0"/>
              </a:rPr>
              <a:t>It saves the value in </a:t>
            </a:r>
            <a:r>
              <a:rPr lang="en-US" dirty="0">
                <a:solidFill>
                  <a:srgbClr val="DC2300"/>
                </a:solidFill>
                <a:latin typeface="Calibri" panose="020F0502020204030204" pitchFamily="34" charset="0"/>
              </a:rPr>
              <a:t>[</a:t>
            </a:r>
            <a:r>
              <a:rPr lang="en-US" dirty="0" err="1">
                <a:solidFill>
                  <a:srgbClr val="DC2300"/>
                </a:solidFill>
                <a:latin typeface="Calibri" panose="020F0502020204030204" pitchFamily="34" charset="0"/>
              </a:rPr>
              <a:t>esi</a:t>
            </a:r>
            <a:r>
              <a:rPr lang="en-US" dirty="0">
                <a:solidFill>
                  <a:srgbClr val="DC2300"/>
                </a:solidFill>
                <a:latin typeface="Calibri" panose="020F0502020204030204" pitchFamily="34" charset="0"/>
              </a:rPr>
              <a:t>]</a:t>
            </a:r>
            <a:r>
              <a:rPr lang="en-US" dirty="0">
                <a:latin typeface="Calibri" panose="020F0502020204030204" pitchFamily="34" charset="0"/>
              </a:rPr>
              <a:t> to </a:t>
            </a:r>
            <a:r>
              <a:rPr lang="en-US" dirty="0" err="1">
                <a:solidFill>
                  <a:srgbClr val="280099"/>
                </a:solidFill>
                <a:latin typeface="Calibri" panose="020F0502020204030204" pitchFamily="34" charset="0"/>
              </a:rPr>
              <a:t>eax</a:t>
            </a:r>
            <a:r>
              <a:rPr lang="en-US" dirty="0">
                <a:latin typeface="Calibri" panose="020F0502020204030204" pitchFamily="34" charset="0"/>
              </a:rPr>
              <a:t> (memory location in </a:t>
            </a:r>
            <a:r>
              <a:rPr lang="en-US" dirty="0" err="1">
                <a:solidFill>
                  <a:srgbClr val="280099"/>
                </a:solidFill>
                <a:latin typeface="Calibri" panose="020F0502020204030204" pitchFamily="34" charset="0"/>
              </a:rPr>
              <a:t>esi</a:t>
            </a:r>
            <a:r>
              <a:rPr lang="en-US" dirty="0">
                <a:latin typeface="Calibri" panose="020F0502020204030204" pitchFamily="34" charset="0"/>
              </a:rPr>
              <a:t>)</a:t>
            </a:r>
          </a:p>
          <a:p>
            <a:pPr lvl="1">
              <a:buSzPct val="100000"/>
              <a:buFont typeface="Symbol" panose="05050102010706020507" pitchFamily="18" charset="2"/>
              <a:buChar char="*"/>
            </a:pPr>
            <a:r>
              <a:rPr lang="en-US" dirty="0">
                <a:latin typeface="Calibri" panose="020F0502020204030204" pitchFamily="34" charset="0"/>
              </a:rPr>
              <a:t>If the </a:t>
            </a:r>
            <a:r>
              <a:rPr lang="en-US" dirty="0">
                <a:solidFill>
                  <a:srgbClr val="004586"/>
                </a:solidFill>
                <a:latin typeface="Calibri" panose="020F0502020204030204" pitchFamily="34" charset="0"/>
              </a:rPr>
              <a:t>value</a:t>
            </a:r>
            <a:r>
              <a:rPr lang="en-US" dirty="0">
                <a:latin typeface="Calibri" panose="020F0502020204030204" pitchFamily="34" charset="0"/>
              </a:rPr>
              <a:t> of the </a:t>
            </a:r>
            <a:r>
              <a:rPr lang="en-US" dirty="0">
                <a:solidFill>
                  <a:srgbClr val="C5000B"/>
                </a:solidFill>
                <a:latin typeface="Calibri" panose="020F0502020204030204" pitchFamily="34" charset="0"/>
              </a:rPr>
              <a:t>DF flag</a:t>
            </a:r>
            <a:r>
              <a:rPr lang="en-US" dirty="0">
                <a:latin typeface="Calibri" panose="020F0502020204030204" pitchFamily="34" charset="0"/>
              </a:rPr>
              <a:t> in the flags register is 1</a:t>
            </a:r>
          </a:p>
          <a:p>
            <a:pPr lvl="2">
              <a:buFont typeface="Symbol" panose="05050102010706020507" pitchFamily="18" charset="2"/>
              <a:buChar char="*"/>
            </a:pPr>
            <a:r>
              <a:rPr lang="en-US" dirty="0">
                <a:latin typeface="Calibri" panose="020F0502020204030204" pitchFamily="34" charset="0"/>
              </a:rPr>
              <a:t> </a:t>
            </a:r>
            <a:r>
              <a:rPr lang="en-US" dirty="0" err="1">
                <a:latin typeface="Calibri" panose="020F0502020204030204" pitchFamily="34" charset="0"/>
              </a:rPr>
              <a:t>esi</a:t>
            </a:r>
            <a:r>
              <a:rPr lang="en-US" dirty="0">
                <a:latin typeface="Calibri" panose="020F0502020204030204" pitchFamily="34" charset="0"/>
              </a:rPr>
              <a:t> ← </a:t>
            </a:r>
            <a:r>
              <a:rPr lang="en-US" dirty="0" err="1">
                <a:latin typeface="Calibri" panose="020F0502020204030204" pitchFamily="34" charset="0"/>
              </a:rPr>
              <a:t>esi</a:t>
            </a:r>
            <a:r>
              <a:rPr lang="en-US" dirty="0">
                <a:latin typeface="Calibri" panose="020F0502020204030204" pitchFamily="34" charset="0"/>
              </a:rPr>
              <a:t>  – 4</a:t>
            </a:r>
          </a:p>
          <a:p>
            <a:pPr lvl="1">
              <a:buSzPct val="100000"/>
              <a:buFont typeface="Symbol" panose="05050102010706020507" pitchFamily="18" charset="2"/>
              <a:buChar char="*"/>
            </a:pPr>
            <a:r>
              <a:rPr lang="en-US" dirty="0">
                <a:latin typeface="Calibri" panose="020F0502020204030204" pitchFamily="34" charset="0"/>
              </a:rPr>
              <a:t>If the value in the </a:t>
            </a:r>
            <a:r>
              <a:rPr lang="en-US" dirty="0">
                <a:solidFill>
                  <a:srgbClr val="C5000B"/>
                </a:solidFill>
                <a:latin typeface="Calibri" panose="020F0502020204030204" pitchFamily="34" charset="0"/>
              </a:rPr>
              <a:t>DF flag</a:t>
            </a:r>
            <a:r>
              <a:rPr lang="en-US" dirty="0">
                <a:latin typeface="Calibri" panose="020F0502020204030204" pitchFamily="34" charset="0"/>
              </a:rPr>
              <a:t> in the flags register is 0</a:t>
            </a:r>
          </a:p>
          <a:p>
            <a:pPr lvl="2">
              <a:buFont typeface="Symbol" panose="05050102010706020507" pitchFamily="18" charset="2"/>
              <a:buChar char="*"/>
            </a:pPr>
            <a:r>
              <a:rPr lang="en-US" dirty="0" err="1">
                <a:latin typeface="Calibri" panose="020F0502020204030204" pitchFamily="34" charset="0"/>
              </a:rPr>
              <a:t>esi</a:t>
            </a:r>
            <a:r>
              <a:rPr lang="en-US" dirty="0">
                <a:latin typeface="Calibri" panose="020F0502020204030204" pitchFamily="34" charset="0"/>
              </a:rPr>
              <a:t> ← </a:t>
            </a:r>
            <a:r>
              <a:rPr lang="en-US" dirty="0" err="1">
                <a:latin typeface="Calibri" panose="020F0502020204030204" pitchFamily="34" charset="0"/>
              </a:rPr>
              <a:t>esi</a:t>
            </a:r>
            <a:r>
              <a:rPr lang="en-US" dirty="0">
                <a:latin typeface="Calibri" panose="020F0502020204030204" pitchFamily="34" charset="0"/>
              </a:rPr>
              <a:t> + 4</a:t>
            </a:r>
          </a:p>
          <a:p>
            <a:pPr lvl="0">
              <a:buSzPct val="100000"/>
              <a:buFont typeface="Symbol" panose="05050102010706020507" pitchFamily="18" charset="2"/>
              <a:buChar char="*"/>
            </a:pPr>
            <a:r>
              <a:rPr lang="en-US" dirty="0">
                <a:latin typeface="Calibri" panose="020F0502020204030204" pitchFamily="34" charset="0"/>
              </a:rPr>
              <a:t>It is a </a:t>
            </a:r>
            <a:r>
              <a:rPr lang="en-US" dirty="0">
                <a:solidFill>
                  <a:srgbClr val="004586"/>
                </a:solidFill>
                <a:latin typeface="Calibri" panose="020F0502020204030204" pitchFamily="34" charset="0"/>
              </a:rPr>
              <a:t>post-indexed</a:t>
            </a:r>
            <a:r>
              <a:rPr lang="en-US" dirty="0">
                <a:latin typeface="Calibri" panose="020F0502020204030204" pitchFamily="34" charset="0"/>
              </a:rPr>
              <a:t> addressing </a:t>
            </a:r>
            <a:r>
              <a:rPr lang="en-US" dirty="0">
                <a:solidFill>
                  <a:srgbClr val="C5000B"/>
                </a:solidFill>
                <a:latin typeface="Calibri" panose="020F0502020204030204" pitchFamily="34" charset="0"/>
              </a:rPr>
              <a:t>mode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name="page5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1524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Summary</a:t>
            </a:r>
            <a:r>
              <a:rPr lang="fr-FR" dirty="0">
                <a:solidFill>
                  <a:schemeClr val="tx1"/>
                </a:solidFill>
              </a:rPr>
              <a:t> of Memory Instructions</a:t>
            </a:r>
          </a:p>
        </p:txBody>
      </p:sp>
      <p:sp>
        <p:nvSpPr>
          <p:cNvPr id="3" name="Text Placeholder 2"/>
          <p:cNvSpPr txBox="1">
            <a:spLocks noGrp="1"/>
          </p:cNvSpPr>
          <p:nvPr>
            <p:ph type="body" idx="4294967295"/>
          </p:nvPr>
        </p:nvSpPr>
        <p:spPr>
          <a:xfrm>
            <a:off x="2590800" y="3740150"/>
            <a:ext cx="7283450" cy="25844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i="1" dirty="0" err="1">
                <a:latin typeface="Calibri" panose="020F0502020204030204" pitchFamily="34" charset="0"/>
              </a:rPr>
              <a:t>movsd</a:t>
            </a:r>
            <a:r>
              <a:rPr lang="en-US" i="1" dirty="0">
                <a:latin typeface="Calibri" panose="020F0502020204030204" pitchFamily="34" charset="0"/>
              </a:rPr>
              <a:t> </a:t>
            </a:r>
            <a:r>
              <a:rPr lang="en-US" dirty="0">
                <a:latin typeface="Calibri" panose="020F0502020204030204" pitchFamily="34" charset="0"/>
              </a:rPr>
              <a:t>: [</a:t>
            </a:r>
            <a:r>
              <a:rPr lang="en-US" dirty="0" err="1">
                <a:solidFill>
                  <a:srgbClr val="004586"/>
                </a:solidFill>
                <a:latin typeface="Calibri" panose="020F0502020204030204" pitchFamily="34" charset="0"/>
              </a:rPr>
              <a:t>edi</a:t>
            </a:r>
            <a:r>
              <a:rPr lang="en-US" dirty="0">
                <a:latin typeface="Calibri" panose="020F0502020204030204" pitchFamily="34" charset="0"/>
              </a:rPr>
              <a:t>] ← [</a:t>
            </a:r>
            <a:r>
              <a:rPr lang="en-US" dirty="0" err="1">
                <a:solidFill>
                  <a:srgbClr val="3DEB3D"/>
                </a:solidFill>
                <a:latin typeface="Calibri" panose="020F0502020204030204" pitchFamily="34" charset="0"/>
              </a:rPr>
              <a:t>esi</a:t>
            </a:r>
            <a:r>
              <a:rPr lang="en-US" dirty="0">
                <a:latin typeface="Calibri" panose="020F0502020204030204" pitchFamily="34" charset="0"/>
              </a:rPr>
              <a:t>]</a:t>
            </a:r>
          </a:p>
          <a:p>
            <a:pPr lvl="1">
              <a:buSzPct val="100000"/>
              <a:buFont typeface="Symbol" panose="05050102010706020507" pitchFamily="18" charset="2"/>
              <a:buChar char="*"/>
            </a:pPr>
            <a:r>
              <a:rPr lang="en-US" dirty="0">
                <a:latin typeface="Calibri" panose="020F0502020204030204" pitchFamily="34" charset="0"/>
              </a:rPr>
              <a:t>Auto </a:t>
            </a:r>
            <a:r>
              <a:rPr lang="en-US" dirty="0">
                <a:solidFill>
                  <a:srgbClr val="C5000B"/>
                </a:solidFill>
                <a:latin typeface="Calibri" panose="020F0502020204030204" pitchFamily="34" charset="0"/>
              </a:rPr>
              <a:t>increments</a:t>
            </a:r>
            <a:r>
              <a:rPr lang="en-US" dirty="0">
                <a:latin typeface="Calibri" panose="020F0502020204030204" pitchFamily="34" charset="0"/>
              </a:rPr>
              <a:t> </a:t>
            </a:r>
            <a:r>
              <a:rPr lang="en-US" dirty="0" err="1">
                <a:solidFill>
                  <a:srgbClr val="3DEB3D"/>
                </a:solidFill>
                <a:latin typeface="Calibri" panose="020F0502020204030204" pitchFamily="34" charset="0"/>
              </a:rPr>
              <a:t>esi</a:t>
            </a:r>
            <a:r>
              <a:rPr lang="en-US" dirty="0">
                <a:latin typeface="Calibri" panose="020F0502020204030204" pitchFamily="34" charset="0"/>
              </a:rPr>
              <a:t>, and </a:t>
            </a:r>
            <a:r>
              <a:rPr lang="en-US" dirty="0" err="1">
                <a:solidFill>
                  <a:srgbClr val="004586"/>
                </a:solidFill>
                <a:latin typeface="Calibri" panose="020F0502020204030204" pitchFamily="34" charset="0"/>
              </a:rPr>
              <a:t>edi</a:t>
            </a:r>
            <a:r>
              <a:rPr lang="en-US" dirty="0">
                <a:latin typeface="Calibri" panose="020F0502020204030204" pitchFamily="34" charset="0"/>
              </a:rPr>
              <a:t> based on the DF flag</a:t>
            </a:r>
          </a:p>
          <a:p>
            <a:pPr lvl="0">
              <a:buSzPct val="100000"/>
              <a:buFont typeface="Symbol" panose="05050102010706020507" pitchFamily="18" charset="2"/>
              <a:buChar char="*"/>
            </a:pPr>
            <a:r>
              <a:rPr lang="en-US" dirty="0" err="1">
                <a:latin typeface="Calibri" panose="020F0502020204030204" pitchFamily="34" charset="0"/>
              </a:rPr>
              <a:t>std</a:t>
            </a:r>
            <a:r>
              <a:rPr lang="en-US" dirty="0">
                <a:latin typeface="Calibri" panose="020F0502020204030204" pitchFamily="34" charset="0"/>
              </a:rPr>
              <a:t> : Sets the </a:t>
            </a:r>
            <a:r>
              <a:rPr lang="en-US" dirty="0">
                <a:solidFill>
                  <a:srgbClr val="C5000B"/>
                </a:solidFill>
                <a:latin typeface="Calibri" panose="020F0502020204030204" pitchFamily="34" charset="0"/>
              </a:rPr>
              <a:t>DF flag</a:t>
            </a:r>
            <a:r>
              <a:rPr lang="en-US" dirty="0">
                <a:latin typeface="Calibri" panose="020F0502020204030204" pitchFamily="34" charset="0"/>
              </a:rPr>
              <a:t> to 1</a:t>
            </a:r>
          </a:p>
          <a:p>
            <a:pPr lvl="0">
              <a:buSzPct val="100000"/>
              <a:buFont typeface="Symbol" panose="05050102010706020507" pitchFamily="18" charset="2"/>
              <a:buChar char="*"/>
            </a:pPr>
            <a:r>
              <a:rPr lang="en-US" dirty="0" err="1">
                <a:latin typeface="Calibri" panose="020F0502020204030204" pitchFamily="34" charset="0"/>
              </a:rPr>
              <a:t>cld</a:t>
            </a:r>
            <a:r>
              <a:rPr lang="en-US" dirty="0">
                <a:latin typeface="Calibri" panose="020F0502020204030204" pitchFamily="34" charset="0"/>
              </a:rPr>
              <a:t> : Sets the </a:t>
            </a:r>
            <a:r>
              <a:rPr lang="en-US" dirty="0">
                <a:solidFill>
                  <a:srgbClr val="C5000B"/>
                </a:solidFill>
                <a:latin typeface="Calibri" panose="020F0502020204030204" pitchFamily="34" charset="0"/>
              </a:rPr>
              <a:t>DF flag</a:t>
            </a:r>
            <a:r>
              <a:rPr lang="en-US" dirty="0">
                <a:latin typeface="Calibri" panose="020F0502020204030204" pitchFamily="34" charset="0"/>
              </a:rPr>
              <a:t> to 0</a:t>
            </a:r>
          </a:p>
        </p:txBody>
      </p:sp>
      <p:grpSp>
        <p:nvGrpSpPr>
          <p:cNvPr id="21525" name="Group 52"/>
          <p:cNvGrpSpPr>
            <a:grpSpLocks noChangeAspect="1"/>
          </p:cNvGrpSpPr>
          <p:nvPr/>
        </p:nvGrpSpPr>
        <p:grpSpPr bwMode="auto">
          <a:xfrm>
            <a:off x="2624138" y="1497012"/>
            <a:ext cx="6977062" cy="2084388"/>
            <a:chOff x="1027" y="1008"/>
            <a:chExt cx="4395" cy="1313"/>
          </a:xfrm>
        </p:grpSpPr>
        <p:sp>
          <p:nvSpPr>
            <p:cNvPr id="21526" name="AutoShape 51"/>
            <p:cNvSpPr>
              <a:spLocks noChangeAspect="1" noChangeArrowheads="1" noTextEdit="1"/>
            </p:cNvSpPr>
            <p:nvPr/>
          </p:nvSpPr>
          <p:spPr bwMode="auto">
            <a:xfrm>
              <a:off x="1027" y="1008"/>
              <a:ext cx="4395" cy="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27" name="Freeform 53"/>
            <p:cNvSpPr>
              <a:spLocks noEditPoints="1"/>
            </p:cNvSpPr>
            <p:nvPr/>
          </p:nvSpPr>
          <p:spPr bwMode="auto">
            <a:xfrm>
              <a:off x="1042" y="1023"/>
              <a:ext cx="4361" cy="161"/>
            </a:xfrm>
            <a:custGeom>
              <a:avLst/>
              <a:gdLst>
                <a:gd name="T0" fmla="*/ 0 w 594"/>
                <a:gd name="T1" fmla="*/ 0 h 22"/>
                <a:gd name="T2" fmla="*/ 594 w 594"/>
                <a:gd name="T3" fmla="*/ 0 h 22"/>
                <a:gd name="T4" fmla="*/ 0 w 594"/>
                <a:gd name="T5" fmla="*/ 4 h 22"/>
                <a:gd name="T6" fmla="*/ 594 w 594"/>
                <a:gd name="T7" fmla="*/ 4 h 22"/>
                <a:gd name="T8" fmla="*/ 0 w 594"/>
                <a:gd name="T9" fmla="*/ 22 h 22"/>
                <a:gd name="T10" fmla="*/ 0 w 594"/>
                <a:gd name="T11" fmla="*/ 4 h 22"/>
                <a:gd name="T12" fmla="*/ 4 w 594"/>
                <a:gd name="T13" fmla="*/ 22 h 22"/>
                <a:gd name="T14" fmla="*/ 4 w 594"/>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4" h="22">
                  <a:moveTo>
                    <a:pt x="0" y="0"/>
                  </a:moveTo>
                  <a:lnTo>
                    <a:pt x="594" y="0"/>
                  </a:lnTo>
                  <a:moveTo>
                    <a:pt x="0" y="4"/>
                  </a:moveTo>
                  <a:lnTo>
                    <a:pt x="594" y="4"/>
                  </a:lnTo>
                  <a:moveTo>
                    <a:pt x="0" y="22"/>
                  </a:moveTo>
                  <a:lnTo>
                    <a:pt x="0" y="4"/>
                  </a:lnTo>
                  <a:moveTo>
                    <a:pt x="4" y="22"/>
                  </a:moveTo>
                  <a:lnTo>
                    <a:pt x="4" y="4"/>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28" name="Rectangle 54"/>
            <p:cNvSpPr>
              <a:spLocks noChangeArrowheads="1"/>
            </p:cNvSpPr>
            <p:nvPr/>
          </p:nvSpPr>
          <p:spPr bwMode="auto">
            <a:xfrm>
              <a:off x="1137" y="1045"/>
              <a:ext cx="46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cs typeface="Times New Roman" pitchFamily="18" charset="0"/>
                </a:rPr>
                <a:t>Semantics</a:t>
              </a:r>
              <a:endParaRPr lang="en-US">
                <a:latin typeface="Times New Roman" pitchFamily="18" charset="0"/>
                <a:cs typeface="Times New Roman" pitchFamily="18" charset="0"/>
              </a:endParaRPr>
            </a:p>
          </p:txBody>
        </p:sp>
        <p:sp>
          <p:nvSpPr>
            <p:cNvPr id="21529" name="Line 55"/>
            <p:cNvSpPr>
              <a:spLocks noChangeShapeType="1"/>
            </p:cNvSpPr>
            <p:nvPr/>
          </p:nvSpPr>
          <p:spPr bwMode="auto">
            <a:xfrm flipV="1">
              <a:off x="1959" y="1052"/>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30" name="Rectangle 56"/>
            <p:cNvSpPr>
              <a:spLocks noChangeArrowheads="1"/>
            </p:cNvSpPr>
            <p:nvPr/>
          </p:nvSpPr>
          <p:spPr bwMode="auto">
            <a:xfrm>
              <a:off x="2026" y="1045"/>
              <a:ext cx="40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cs typeface="Times New Roman" pitchFamily="18" charset="0"/>
                </a:rPr>
                <a:t>Example</a:t>
              </a:r>
              <a:endParaRPr lang="en-US">
                <a:latin typeface="Times New Roman" pitchFamily="18" charset="0"/>
                <a:cs typeface="Times New Roman" pitchFamily="18" charset="0"/>
              </a:endParaRPr>
            </a:p>
          </p:txBody>
        </p:sp>
        <p:sp>
          <p:nvSpPr>
            <p:cNvPr id="21531" name="Line 57"/>
            <p:cNvSpPr>
              <a:spLocks noChangeShapeType="1"/>
            </p:cNvSpPr>
            <p:nvPr/>
          </p:nvSpPr>
          <p:spPr bwMode="auto">
            <a:xfrm flipV="1">
              <a:off x="3362" y="1052"/>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32" name="Rectangle 58"/>
            <p:cNvSpPr>
              <a:spLocks noChangeArrowheads="1"/>
            </p:cNvSpPr>
            <p:nvPr/>
          </p:nvSpPr>
          <p:spPr bwMode="auto">
            <a:xfrm>
              <a:off x="3428" y="1045"/>
              <a:ext cx="54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1A1B1C"/>
                  </a:solidFill>
                  <a:latin typeface="Times New Roman" pitchFamily="18" charset="0"/>
                  <a:cs typeface="Times New Roman" pitchFamily="18" charset="0"/>
                </a:rPr>
                <a:t>Explanation</a:t>
              </a:r>
              <a:endParaRPr lang="en-US">
                <a:latin typeface="Times New Roman" pitchFamily="18" charset="0"/>
                <a:cs typeface="Times New Roman" pitchFamily="18" charset="0"/>
              </a:endParaRPr>
            </a:p>
          </p:txBody>
        </p:sp>
        <p:sp>
          <p:nvSpPr>
            <p:cNvPr id="21533" name="Freeform 59"/>
            <p:cNvSpPr>
              <a:spLocks noEditPoints="1"/>
            </p:cNvSpPr>
            <p:nvPr/>
          </p:nvSpPr>
          <p:spPr bwMode="auto">
            <a:xfrm>
              <a:off x="1042" y="1052"/>
              <a:ext cx="4361" cy="264"/>
            </a:xfrm>
            <a:custGeom>
              <a:avLst/>
              <a:gdLst>
                <a:gd name="T0" fmla="*/ 590 w 594"/>
                <a:gd name="T1" fmla="*/ 18 h 36"/>
                <a:gd name="T2" fmla="*/ 590 w 594"/>
                <a:gd name="T3" fmla="*/ 0 h 36"/>
                <a:gd name="T4" fmla="*/ 594 w 594"/>
                <a:gd name="T5" fmla="*/ 18 h 36"/>
                <a:gd name="T6" fmla="*/ 594 w 594"/>
                <a:gd name="T7" fmla="*/ 0 h 36"/>
                <a:gd name="T8" fmla="*/ 0 w 594"/>
                <a:gd name="T9" fmla="*/ 18 h 36"/>
                <a:gd name="T10" fmla="*/ 594 w 594"/>
                <a:gd name="T11" fmla="*/ 18 h 36"/>
                <a:gd name="T12" fmla="*/ 0 w 594"/>
                <a:gd name="T13" fmla="*/ 36 h 36"/>
                <a:gd name="T14" fmla="*/ 0 w 594"/>
                <a:gd name="T15" fmla="*/ 18 h 36"/>
                <a:gd name="T16" fmla="*/ 4 w 594"/>
                <a:gd name="T17" fmla="*/ 36 h 36"/>
                <a:gd name="T18" fmla="*/ 4 w 5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4" h="36">
                  <a:moveTo>
                    <a:pt x="590" y="18"/>
                  </a:moveTo>
                  <a:lnTo>
                    <a:pt x="590" y="0"/>
                  </a:lnTo>
                  <a:moveTo>
                    <a:pt x="594" y="18"/>
                  </a:moveTo>
                  <a:lnTo>
                    <a:pt x="594" y="0"/>
                  </a:lnTo>
                  <a:moveTo>
                    <a:pt x="0" y="18"/>
                  </a:moveTo>
                  <a:lnTo>
                    <a:pt x="594" y="18"/>
                  </a:lnTo>
                  <a:moveTo>
                    <a:pt x="0" y="36"/>
                  </a:moveTo>
                  <a:lnTo>
                    <a:pt x="0" y="18"/>
                  </a:lnTo>
                  <a:moveTo>
                    <a:pt x="4" y="36"/>
                  </a:moveTo>
                  <a:lnTo>
                    <a:pt x="4" y="18"/>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34" name="Rectangle 60"/>
            <p:cNvSpPr>
              <a:spLocks noChangeArrowheads="1"/>
            </p:cNvSpPr>
            <p:nvPr/>
          </p:nvSpPr>
          <p:spPr bwMode="auto">
            <a:xfrm>
              <a:off x="1137" y="1185"/>
              <a:ext cx="665" cy="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dirty="0">
                  <a:latin typeface="Times New Roman" pitchFamily="18" charset="0"/>
                  <a:cs typeface="Times New Roman" pitchFamily="18" charset="0"/>
                </a:rPr>
                <a:t>lea </a:t>
              </a:r>
              <a:r>
                <a:rPr lang="en-US" sz="1400" i="1" dirty="0" err="1">
                  <a:latin typeface="Times New Roman" pitchFamily="18" charset="0"/>
                  <a:cs typeface="Times New Roman" pitchFamily="18" charset="0"/>
                </a:rPr>
                <a:t>reg</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mem</a:t>
              </a:r>
              <a:endParaRPr lang="en-US" sz="1400" i="1" dirty="0">
                <a:latin typeface="Times New Roman" pitchFamily="18" charset="0"/>
                <a:cs typeface="Times New Roman" pitchFamily="18" charset="0"/>
              </a:endParaRPr>
            </a:p>
            <a:p>
              <a:r>
                <a:rPr lang="en-US" sz="1400" dirty="0" err="1">
                  <a:latin typeface="Times New Roman" pitchFamily="18" charset="0"/>
                  <a:cs typeface="Times New Roman" pitchFamily="18" charset="0"/>
                </a:rPr>
                <a:t>stos</a:t>
              </a:r>
              <a:r>
                <a:rPr lang="en-US" sz="1400" dirty="0">
                  <a:latin typeface="Times New Roman" pitchFamily="18" charset="0"/>
                  <a:cs typeface="Times New Roman" pitchFamily="18" charset="0"/>
                </a:rPr>
                <a:t>(b/w/d/q)</a:t>
              </a:r>
            </a:p>
            <a:p>
              <a:r>
                <a:rPr lang="en-US" sz="1400" dirty="0" err="1">
                  <a:latin typeface="Times New Roman" pitchFamily="18" charset="0"/>
                  <a:cs typeface="Times New Roman" pitchFamily="18" charset="0"/>
                </a:rPr>
                <a:t>lods</a:t>
              </a:r>
              <a:r>
                <a:rPr lang="en-US" sz="1400" dirty="0">
                  <a:latin typeface="Times New Roman" pitchFamily="18" charset="0"/>
                  <a:cs typeface="Times New Roman" pitchFamily="18" charset="0"/>
                </a:rPr>
                <a:t>(b/w/d/q)</a:t>
              </a:r>
            </a:p>
            <a:p>
              <a:r>
                <a:rPr lang="en-US" sz="1400" dirty="0" err="1">
                  <a:latin typeface="Times New Roman" pitchFamily="18" charset="0"/>
                  <a:cs typeface="Times New Roman" pitchFamily="18" charset="0"/>
                </a:rPr>
                <a:t>movs</a:t>
              </a:r>
              <a:r>
                <a:rPr lang="en-US" sz="1400" dirty="0">
                  <a:latin typeface="Times New Roman" pitchFamily="18" charset="0"/>
                  <a:cs typeface="Times New Roman" pitchFamily="18" charset="0"/>
                </a:rPr>
                <a:t>(b/w/d/q)</a:t>
              </a:r>
            </a:p>
            <a:p>
              <a:endParaRPr lang="en-US" sz="1400" dirty="0">
                <a:latin typeface="Times New Roman" pitchFamily="18" charset="0"/>
                <a:cs typeface="Times New Roman" pitchFamily="18" charset="0"/>
              </a:endParaRPr>
            </a:p>
            <a:p>
              <a:r>
                <a:rPr lang="en-US" sz="1400" dirty="0" err="1">
                  <a:latin typeface="Times New Roman" pitchFamily="18" charset="0"/>
                  <a:cs typeface="Times New Roman" pitchFamily="18" charset="0"/>
                </a:rPr>
                <a:t>std</a:t>
              </a:r>
              <a:endParaRPr lang="en-US" sz="1400" dirty="0">
                <a:latin typeface="Times New Roman" pitchFamily="18" charset="0"/>
                <a:cs typeface="Times New Roman" pitchFamily="18" charset="0"/>
              </a:endParaRPr>
            </a:p>
            <a:p>
              <a:r>
                <a:rPr lang="en-US" sz="1400" dirty="0" err="1">
                  <a:latin typeface="Times New Roman" pitchFamily="18" charset="0"/>
                  <a:cs typeface="Times New Roman" pitchFamily="18" charset="0"/>
                </a:rPr>
                <a:t>cld</a:t>
              </a:r>
              <a:endParaRPr lang="en-US" sz="1400" dirty="0">
                <a:latin typeface="Times New Roman" pitchFamily="18" charset="0"/>
                <a:cs typeface="Times New Roman" pitchFamily="18" charset="0"/>
              </a:endParaRPr>
            </a:p>
          </p:txBody>
        </p:sp>
        <p:sp>
          <p:nvSpPr>
            <p:cNvPr id="21535" name="Line 61"/>
            <p:cNvSpPr>
              <a:spLocks noChangeShapeType="1"/>
            </p:cNvSpPr>
            <p:nvPr/>
          </p:nvSpPr>
          <p:spPr bwMode="auto">
            <a:xfrm flipV="1">
              <a:off x="1959" y="1184"/>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36" name="Rectangle 62"/>
            <p:cNvSpPr>
              <a:spLocks noChangeArrowheads="1"/>
            </p:cNvSpPr>
            <p:nvPr/>
          </p:nvSpPr>
          <p:spPr bwMode="auto">
            <a:xfrm>
              <a:off x="2026" y="1185"/>
              <a:ext cx="1186" cy="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it-IT" sz="1400" dirty="0">
                  <a:latin typeface="Times New Roman" pitchFamily="18" charset="0"/>
                  <a:cs typeface="Times New Roman" pitchFamily="18" charset="0"/>
                </a:rPr>
                <a:t>lea ebx, [esi + edi*2 + 10]</a:t>
              </a:r>
            </a:p>
            <a:p>
              <a:r>
                <a:rPr lang="en-US" sz="1400" dirty="0" err="1">
                  <a:latin typeface="Times New Roman" pitchFamily="18" charset="0"/>
                  <a:cs typeface="Times New Roman" pitchFamily="18" charset="0"/>
                </a:rPr>
                <a:t>stosd</a:t>
              </a:r>
              <a:endParaRPr lang="en-US" sz="1400" dirty="0">
                <a:latin typeface="Times New Roman" pitchFamily="18" charset="0"/>
                <a:cs typeface="Times New Roman" pitchFamily="18" charset="0"/>
              </a:endParaRPr>
            </a:p>
            <a:p>
              <a:r>
                <a:rPr lang="en-US" sz="1400" dirty="0" err="1">
                  <a:latin typeface="Times New Roman" pitchFamily="18" charset="0"/>
                  <a:cs typeface="Times New Roman" pitchFamily="18" charset="0"/>
                </a:rPr>
                <a:t>lodsd</a:t>
              </a:r>
              <a:endParaRPr lang="en-US" sz="1400" dirty="0">
                <a:latin typeface="Times New Roman" pitchFamily="18" charset="0"/>
                <a:cs typeface="Times New Roman" pitchFamily="18" charset="0"/>
              </a:endParaRPr>
            </a:p>
            <a:p>
              <a:r>
                <a:rPr lang="en-US" sz="1400" dirty="0" err="1">
                  <a:latin typeface="Times New Roman" pitchFamily="18" charset="0"/>
                  <a:cs typeface="Times New Roman" pitchFamily="18" charset="0"/>
                </a:rPr>
                <a:t>movsd</a:t>
              </a:r>
              <a:endParaRPr lang="en-US"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a:p>
              <a:r>
                <a:rPr lang="en-US" sz="1400" dirty="0" err="1">
                  <a:latin typeface="Times New Roman" pitchFamily="18" charset="0"/>
                  <a:cs typeface="Times New Roman" pitchFamily="18" charset="0"/>
                </a:rPr>
                <a:t>std</a:t>
              </a:r>
              <a:endParaRPr lang="en-US" sz="1400" dirty="0">
                <a:latin typeface="Times New Roman" pitchFamily="18" charset="0"/>
                <a:cs typeface="Times New Roman" pitchFamily="18" charset="0"/>
              </a:endParaRPr>
            </a:p>
            <a:p>
              <a:r>
                <a:rPr lang="en-US" sz="1400" dirty="0" err="1">
                  <a:latin typeface="Times New Roman" pitchFamily="18" charset="0"/>
                  <a:cs typeface="Times New Roman" pitchFamily="18" charset="0"/>
                </a:rPr>
                <a:t>cld</a:t>
              </a:r>
              <a:endParaRPr lang="en-US" sz="1400" dirty="0">
                <a:latin typeface="Times New Roman" pitchFamily="18" charset="0"/>
                <a:cs typeface="Times New Roman" pitchFamily="18" charset="0"/>
              </a:endParaRPr>
            </a:p>
          </p:txBody>
        </p:sp>
        <p:sp>
          <p:nvSpPr>
            <p:cNvPr id="21537" name="Line 63"/>
            <p:cNvSpPr>
              <a:spLocks noChangeShapeType="1"/>
            </p:cNvSpPr>
            <p:nvPr/>
          </p:nvSpPr>
          <p:spPr bwMode="auto">
            <a:xfrm flipV="1">
              <a:off x="3362" y="1184"/>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38" name="Rectangle 64"/>
            <p:cNvSpPr>
              <a:spLocks noChangeArrowheads="1"/>
            </p:cNvSpPr>
            <p:nvPr/>
          </p:nvSpPr>
          <p:spPr bwMode="auto">
            <a:xfrm>
              <a:off x="3428" y="1185"/>
              <a:ext cx="1692" cy="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dirty="0" err="1">
                  <a:latin typeface="Times New Roman" pitchFamily="18" charset="0"/>
                  <a:cs typeface="Times New Roman" pitchFamily="18" charset="0"/>
                </a:rPr>
                <a:t>ebx</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esi</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edi</a:t>
              </a:r>
              <a:r>
                <a:rPr lang="en-US" sz="1400" dirty="0">
                  <a:latin typeface="Times New Roman" pitchFamily="18" charset="0"/>
                  <a:cs typeface="Times New Roman" pitchFamily="18" charset="0"/>
                </a:rPr>
                <a:t>*2 + 10</a:t>
              </a:r>
            </a:p>
            <a:p>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edi</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eax</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edi</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edi</a:t>
              </a:r>
              <a:r>
                <a:rPr lang="en-US" sz="1400" dirty="0">
                  <a:latin typeface="Times New Roman" pitchFamily="18" charset="0"/>
                  <a:cs typeface="Times New Roman" pitchFamily="18" charset="0"/>
                </a:rPr>
                <a:t> + 4 * (</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1)</a:t>
              </a:r>
              <a:r>
                <a:rPr lang="en-US" sz="1400" i="1" baseline="30000" dirty="0">
                  <a:latin typeface="Times New Roman" pitchFamily="18" charset="0"/>
                  <a:cs typeface="Times New Roman" pitchFamily="18" charset="0"/>
                </a:rPr>
                <a:t>DF</a:t>
              </a:r>
            </a:p>
            <a:p>
              <a:r>
                <a:rPr lang="en-US" sz="1400" dirty="0" err="1">
                  <a:latin typeface="Times New Roman" pitchFamily="18" charset="0"/>
                  <a:cs typeface="Times New Roman" pitchFamily="18" charset="0"/>
                </a:rPr>
                <a:t>eax</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a:t>
              </a:r>
              <a:r>
                <a:rPr lang="en-US" sz="1400" dirty="0" err="1">
                  <a:latin typeface="Times New Roman" pitchFamily="18" charset="0"/>
                  <a:cs typeface="Times New Roman" pitchFamily="18" charset="0"/>
                </a:rPr>
                <a:t>esi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esi</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esi</a:t>
              </a:r>
              <a:r>
                <a:rPr lang="en-US" sz="1400" dirty="0">
                  <a:latin typeface="Times New Roman" pitchFamily="18" charset="0"/>
                  <a:cs typeface="Times New Roman" pitchFamily="18" charset="0"/>
                </a:rPr>
                <a:t> + 4 * (</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1)</a:t>
              </a:r>
              <a:r>
                <a:rPr lang="en-US" sz="1400" i="1" baseline="30000" dirty="0">
                  <a:latin typeface="Times New Roman" pitchFamily="18" charset="0"/>
                  <a:cs typeface="Times New Roman" pitchFamily="18" charset="0"/>
                </a:rPr>
                <a:t>DF</a:t>
              </a:r>
            </a:p>
            <a:p>
              <a:r>
                <a:rPr lang="it-IT" sz="1400" dirty="0">
                  <a:latin typeface="Times New Roman" pitchFamily="18" charset="0"/>
                  <a:cs typeface="Times New Roman" pitchFamily="18" charset="0"/>
                </a:rPr>
                <a:t>[edi] </a:t>
              </a:r>
              <a:r>
                <a:rPr lang="it-IT" sz="1400" i="1" dirty="0">
                  <a:latin typeface="Times New Roman" pitchFamily="18" charset="0"/>
                  <a:cs typeface="Times New Roman" pitchFamily="18" charset="0"/>
                </a:rPr>
                <a:t>← </a:t>
              </a:r>
              <a:r>
                <a:rPr lang="it-IT" sz="1400" dirty="0">
                  <a:latin typeface="Times New Roman" pitchFamily="18" charset="0"/>
                  <a:cs typeface="Times New Roman" pitchFamily="18" charset="0"/>
                </a:rPr>
                <a:t>[esi] ; esi </a:t>
              </a:r>
              <a:r>
                <a:rPr lang="it-IT" sz="1400" i="1" dirty="0">
                  <a:latin typeface="Times New Roman" pitchFamily="18" charset="0"/>
                  <a:cs typeface="Times New Roman" pitchFamily="18" charset="0"/>
                </a:rPr>
                <a:t>← </a:t>
              </a:r>
              <a:r>
                <a:rPr lang="it-IT" sz="1400" dirty="0">
                  <a:latin typeface="Times New Roman" pitchFamily="18" charset="0"/>
                  <a:cs typeface="Times New Roman" pitchFamily="18" charset="0"/>
                </a:rPr>
                <a:t>esi + 4 * (</a:t>
              </a:r>
              <a:r>
                <a:rPr lang="it-IT" sz="1400" i="1" dirty="0">
                  <a:latin typeface="Times New Roman" pitchFamily="18" charset="0"/>
                  <a:cs typeface="Times New Roman" pitchFamily="18" charset="0"/>
                </a:rPr>
                <a:t>−</a:t>
              </a:r>
              <a:r>
                <a:rPr lang="it-IT" sz="1400" dirty="0">
                  <a:latin typeface="Times New Roman" pitchFamily="18" charset="0"/>
                  <a:cs typeface="Times New Roman" pitchFamily="18" charset="0"/>
                </a:rPr>
                <a:t>1)</a:t>
              </a:r>
              <a:r>
                <a:rPr lang="it-IT" sz="1400" i="1" baseline="30000" dirty="0">
                  <a:latin typeface="Times New Roman" pitchFamily="18" charset="0"/>
                  <a:cs typeface="Times New Roman" pitchFamily="18" charset="0"/>
                </a:rPr>
                <a:t>DF</a:t>
              </a:r>
            </a:p>
            <a:p>
              <a:r>
                <a:rPr lang="en-US" sz="1400" dirty="0" err="1">
                  <a:latin typeface="Times New Roman" pitchFamily="18" charset="0"/>
                  <a:cs typeface="Times New Roman" pitchFamily="18" charset="0"/>
                </a:rPr>
                <a:t>edi</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edi</a:t>
              </a:r>
              <a:r>
                <a:rPr lang="en-US" sz="1400" dirty="0">
                  <a:latin typeface="Times New Roman" pitchFamily="18" charset="0"/>
                  <a:cs typeface="Times New Roman" pitchFamily="18" charset="0"/>
                </a:rPr>
                <a:t> + 4 * (</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1)</a:t>
              </a:r>
              <a:r>
                <a:rPr lang="en-US" sz="1400" i="1" baseline="30000" dirty="0">
                  <a:latin typeface="Times New Roman" pitchFamily="18" charset="0"/>
                  <a:cs typeface="Times New Roman" pitchFamily="18" charset="0"/>
                </a:rPr>
                <a:t>DF</a:t>
              </a:r>
            </a:p>
            <a:p>
              <a:r>
                <a:rPr lang="en-US" sz="1400" dirty="0">
                  <a:latin typeface="Times New Roman" pitchFamily="18" charset="0"/>
                  <a:cs typeface="Times New Roman" pitchFamily="18" charset="0"/>
                </a:rPr>
                <a:t>DF </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1</a:t>
              </a:r>
            </a:p>
            <a:p>
              <a:r>
                <a:rPr lang="en-US" sz="1400" dirty="0">
                  <a:latin typeface="Times New Roman" pitchFamily="18" charset="0"/>
                  <a:cs typeface="Times New Roman" pitchFamily="18" charset="0"/>
                </a:rPr>
                <a:t>DF </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0</a:t>
              </a:r>
            </a:p>
          </p:txBody>
        </p:sp>
        <p:sp>
          <p:nvSpPr>
            <p:cNvPr id="21539" name="Freeform 65"/>
            <p:cNvSpPr>
              <a:spLocks noEditPoints="1"/>
            </p:cNvSpPr>
            <p:nvPr/>
          </p:nvSpPr>
          <p:spPr bwMode="auto">
            <a:xfrm>
              <a:off x="1042" y="1184"/>
              <a:ext cx="4361" cy="272"/>
            </a:xfrm>
            <a:custGeom>
              <a:avLst/>
              <a:gdLst>
                <a:gd name="T0" fmla="*/ 590 w 594"/>
                <a:gd name="T1" fmla="*/ 18 h 37"/>
                <a:gd name="T2" fmla="*/ 590 w 594"/>
                <a:gd name="T3" fmla="*/ 0 h 37"/>
                <a:gd name="T4" fmla="*/ 594 w 594"/>
                <a:gd name="T5" fmla="*/ 18 h 37"/>
                <a:gd name="T6" fmla="*/ 594 w 594"/>
                <a:gd name="T7" fmla="*/ 0 h 37"/>
                <a:gd name="T8" fmla="*/ 0 w 594"/>
                <a:gd name="T9" fmla="*/ 19 h 37"/>
                <a:gd name="T10" fmla="*/ 594 w 594"/>
                <a:gd name="T11" fmla="*/ 19 h 37"/>
                <a:gd name="T12" fmla="*/ 0 w 594"/>
                <a:gd name="T13" fmla="*/ 37 h 37"/>
                <a:gd name="T14" fmla="*/ 0 w 594"/>
                <a:gd name="T15" fmla="*/ 19 h 37"/>
                <a:gd name="T16" fmla="*/ 4 w 594"/>
                <a:gd name="T17" fmla="*/ 37 h 37"/>
                <a:gd name="T18" fmla="*/ 4 w 5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4" h="37">
                  <a:moveTo>
                    <a:pt x="590" y="18"/>
                  </a:moveTo>
                  <a:lnTo>
                    <a:pt x="590" y="0"/>
                  </a:lnTo>
                  <a:moveTo>
                    <a:pt x="594" y="18"/>
                  </a:moveTo>
                  <a:lnTo>
                    <a:pt x="594" y="0"/>
                  </a:lnTo>
                  <a:moveTo>
                    <a:pt x="0" y="19"/>
                  </a:moveTo>
                  <a:lnTo>
                    <a:pt x="594" y="19"/>
                  </a:lnTo>
                  <a:moveTo>
                    <a:pt x="0" y="37"/>
                  </a:moveTo>
                  <a:lnTo>
                    <a:pt x="0" y="19"/>
                  </a:lnTo>
                  <a:moveTo>
                    <a:pt x="4" y="37"/>
                  </a:moveTo>
                  <a:lnTo>
                    <a:pt x="4" y="19"/>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0" name="Line 66"/>
            <p:cNvSpPr>
              <a:spLocks noChangeShapeType="1"/>
            </p:cNvSpPr>
            <p:nvPr/>
          </p:nvSpPr>
          <p:spPr bwMode="auto">
            <a:xfrm flipV="1">
              <a:off x="1959" y="1324"/>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1" name="Line 67"/>
            <p:cNvSpPr>
              <a:spLocks noChangeShapeType="1"/>
            </p:cNvSpPr>
            <p:nvPr/>
          </p:nvSpPr>
          <p:spPr bwMode="auto">
            <a:xfrm flipV="1">
              <a:off x="3362" y="1324"/>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2" name="Freeform 68"/>
            <p:cNvSpPr>
              <a:spLocks noEditPoints="1"/>
            </p:cNvSpPr>
            <p:nvPr/>
          </p:nvSpPr>
          <p:spPr bwMode="auto">
            <a:xfrm>
              <a:off x="1042" y="1324"/>
              <a:ext cx="4361" cy="271"/>
            </a:xfrm>
            <a:custGeom>
              <a:avLst/>
              <a:gdLst>
                <a:gd name="T0" fmla="*/ 590 w 594"/>
                <a:gd name="T1" fmla="*/ 18 h 37"/>
                <a:gd name="T2" fmla="*/ 590 w 594"/>
                <a:gd name="T3" fmla="*/ 0 h 37"/>
                <a:gd name="T4" fmla="*/ 594 w 594"/>
                <a:gd name="T5" fmla="*/ 18 h 37"/>
                <a:gd name="T6" fmla="*/ 594 w 594"/>
                <a:gd name="T7" fmla="*/ 0 h 37"/>
                <a:gd name="T8" fmla="*/ 0 w 594"/>
                <a:gd name="T9" fmla="*/ 18 h 37"/>
                <a:gd name="T10" fmla="*/ 594 w 594"/>
                <a:gd name="T11" fmla="*/ 18 h 37"/>
                <a:gd name="T12" fmla="*/ 0 w 594"/>
                <a:gd name="T13" fmla="*/ 37 h 37"/>
                <a:gd name="T14" fmla="*/ 0 w 594"/>
                <a:gd name="T15" fmla="*/ 19 h 37"/>
                <a:gd name="T16" fmla="*/ 4 w 594"/>
                <a:gd name="T17" fmla="*/ 37 h 37"/>
                <a:gd name="T18" fmla="*/ 4 w 5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4" h="37">
                  <a:moveTo>
                    <a:pt x="590" y="18"/>
                  </a:moveTo>
                  <a:lnTo>
                    <a:pt x="590" y="0"/>
                  </a:lnTo>
                  <a:moveTo>
                    <a:pt x="594" y="18"/>
                  </a:moveTo>
                  <a:lnTo>
                    <a:pt x="594" y="0"/>
                  </a:lnTo>
                  <a:moveTo>
                    <a:pt x="0" y="18"/>
                  </a:moveTo>
                  <a:lnTo>
                    <a:pt x="594" y="18"/>
                  </a:lnTo>
                  <a:moveTo>
                    <a:pt x="0" y="37"/>
                  </a:moveTo>
                  <a:lnTo>
                    <a:pt x="0" y="19"/>
                  </a:lnTo>
                  <a:moveTo>
                    <a:pt x="4" y="37"/>
                  </a:moveTo>
                  <a:lnTo>
                    <a:pt x="4" y="19"/>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3" name="Line 69"/>
            <p:cNvSpPr>
              <a:spLocks noChangeShapeType="1"/>
            </p:cNvSpPr>
            <p:nvPr/>
          </p:nvSpPr>
          <p:spPr bwMode="auto">
            <a:xfrm flipV="1">
              <a:off x="1959" y="1463"/>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4" name="Line 70"/>
            <p:cNvSpPr>
              <a:spLocks noChangeShapeType="1"/>
            </p:cNvSpPr>
            <p:nvPr/>
          </p:nvSpPr>
          <p:spPr bwMode="auto">
            <a:xfrm flipV="1">
              <a:off x="3362" y="1463"/>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5" name="Freeform 71"/>
            <p:cNvSpPr>
              <a:spLocks noEditPoints="1"/>
            </p:cNvSpPr>
            <p:nvPr/>
          </p:nvSpPr>
          <p:spPr bwMode="auto">
            <a:xfrm>
              <a:off x="1042" y="1463"/>
              <a:ext cx="4361" cy="397"/>
            </a:xfrm>
            <a:custGeom>
              <a:avLst/>
              <a:gdLst>
                <a:gd name="T0" fmla="*/ 590 w 594"/>
                <a:gd name="T1" fmla="*/ 18 h 54"/>
                <a:gd name="T2" fmla="*/ 590 w 594"/>
                <a:gd name="T3" fmla="*/ 0 h 54"/>
                <a:gd name="T4" fmla="*/ 594 w 594"/>
                <a:gd name="T5" fmla="*/ 18 h 54"/>
                <a:gd name="T6" fmla="*/ 594 w 594"/>
                <a:gd name="T7" fmla="*/ 0 h 54"/>
                <a:gd name="T8" fmla="*/ 0 w 594"/>
                <a:gd name="T9" fmla="*/ 18 h 54"/>
                <a:gd name="T10" fmla="*/ 594 w 594"/>
                <a:gd name="T11" fmla="*/ 18 h 54"/>
                <a:gd name="T12" fmla="*/ 0 w 594"/>
                <a:gd name="T13" fmla="*/ 54 h 54"/>
                <a:gd name="T14" fmla="*/ 0 w 594"/>
                <a:gd name="T15" fmla="*/ 18 h 54"/>
                <a:gd name="T16" fmla="*/ 4 w 594"/>
                <a:gd name="T17" fmla="*/ 54 h 54"/>
                <a:gd name="T18" fmla="*/ 4 w 594"/>
                <a:gd name="T19" fmla="*/ 1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4" h="54">
                  <a:moveTo>
                    <a:pt x="590" y="18"/>
                  </a:moveTo>
                  <a:lnTo>
                    <a:pt x="590" y="0"/>
                  </a:lnTo>
                  <a:moveTo>
                    <a:pt x="594" y="18"/>
                  </a:moveTo>
                  <a:lnTo>
                    <a:pt x="594" y="0"/>
                  </a:lnTo>
                  <a:moveTo>
                    <a:pt x="0" y="18"/>
                  </a:moveTo>
                  <a:lnTo>
                    <a:pt x="594" y="18"/>
                  </a:lnTo>
                  <a:moveTo>
                    <a:pt x="0" y="54"/>
                  </a:moveTo>
                  <a:lnTo>
                    <a:pt x="0" y="18"/>
                  </a:lnTo>
                  <a:moveTo>
                    <a:pt x="4" y="54"/>
                  </a:moveTo>
                  <a:lnTo>
                    <a:pt x="4" y="18"/>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6" name="Line 72"/>
            <p:cNvSpPr>
              <a:spLocks noChangeShapeType="1"/>
            </p:cNvSpPr>
            <p:nvPr/>
          </p:nvSpPr>
          <p:spPr bwMode="auto">
            <a:xfrm flipV="1">
              <a:off x="1959" y="1595"/>
              <a:ext cx="0" cy="265"/>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7" name="Line 73"/>
            <p:cNvSpPr>
              <a:spLocks noChangeShapeType="1"/>
            </p:cNvSpPr>
            <p:nvPr/>
          </p:nvSpPr>
          <p:spPr bwMode="auto">
            <a:xfrm flipV="1">
              <a:off x="3362" y="1595"/>
              <a:ext cx="0" cy="265"/>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8" name="Freeform 74"/>
            <p:cNvSpPr>
              <a:spLocks noEditPoints="1"/>
            </p:cNvSpPr>
            <p:nvPr/>
          </p:nvSpPr>
          <p:spPr bwMode="auto">
            <a:xfrm>
              <a:off x="1042" y="1595"/>
              <a:ext cx="4361" cy="404"/>
            </a:xfrm>
            <a:custGeom>
              <a:avLst/>
              <a:gdLst>
                <a:gd name="T0" fmla="*/ 590 w 594"/>
                <a:gd name="T1" fmla="*/ 36 h 55"/>
                <a:gd name="T2" fmla="*/ 590 w 594"/>
                <a:gd name="T3" fmla="*/ 0 h 55"/>
                <a:gd name="T4" fmla="*/ 594 w 594"/>
                <a:gd name="T5" fmla="*/ 36 h 55"/>
                <a:gd name="T6" fmla="*/ 594 w 594"/>
                <a:gd name="T7" fmla="*/ 0 h 55"/>
                <a:gd name="T8" fmla="*/ 0 w 594"/>
                <a:gd name="T9" fmla="*/ 37 h 55"/>
                <a:gd name="T10" fmla="*/ 594 w 594"/>
                <a:gd name="T11" fmla="*/ 37 h 55"/>
                <a:gd name="T12" fmla="*/ 0 w 594"/>
                <a:gd name="T13" fmla="*/ 55 h 55"/>
                <a:gd name="T14" fmla="*/ 0 w 594"/>
                <a:gd name="T15" fmla="*/ 37 h 55"/>
                <a:gd name="T16" fmla="*/ 4 w 594"/>
                <a:gd name="T17" fmla="*/ 55 h 55"/>
                <a:gd name="T18" fmla="*/ 4 w 594"/>
                <a:gd name="T19" fmla="*/ 3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4" h="55">
                  <a:moveTo>
                    <a:pt x="590" y="36"/>
                  </a:moveTo>
                  <a:lnTo>
                    <a:pt x="590" y="0"/>
                  </a:lnTo>
                  <a:moveTo>
                    <a:pt x="594" y="36"/>
                  </a:moveTo>
                  <a:lnTo>
                    <a:pt x="594" y="0"/>
                  </a:lnTo>
                  <a:moveTo>
                    <a:pt x="0" y="37"/>
                  </a:moveTo>
                  <a:lnTo>
                    <a:pt x="594" y="37"/>
                  </a:lnTo>
                  <a:moveTo>
                    <a:pt x="0" y="55"/>
                  </a:moveTo>
                  <a:lnTo>
                    <a:pt x="0" y="37"/>
                  </a:lnTo>
                  <a:moveTo>
                    <a:pt x="4" y="55"/>
                  </a:moveTo>
                  <a:lnTo>
                    <a:pt x="4" y="37"/>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49" name="Line 75"/>
            <p:cNvSpPr>
              <a:spLocks noChangeShapeType="1"/>
            </p:cNvSpPr>
            <p:nvPr/>
          </p:nvSpPr>
          <p:spPr bwMode="auto">
            <a:xfrm flipV="1">
              <a:off x="1959" y="1867"/>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50" name="Line 76"/>
            <p:cNvSpPr>
              <a:spLocks noChangeShapeType="1"/>
            </p:cNvSpPr>
            <p:nvPr/>
          </p:nvSpPr>
          <p:spPr bwMode="auto">
            <a:xfrm flipV="1">
              <a:off x="3362" y="1867"/>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51" name="Freeform 77"/>
            <p:cNvSpPr>
              <a:spLocks noEditPoints="1"/>
            </p:cNvSpPr>
            <p:nvPr/>
          </p:nvSpPr>
          <p:spPr bwMode="auto">
            <a:xfrm>
              <a:off x="1042" y="1867"/>
              <a:ext cx="4361" cy="272"/>
            </a:xfrm>
            <a:custGeom>
              <a:avLst/>
              <a:gdLst>
                <a:gd name="T0" fmla="*/ 590 w 594"/>
                <a:gd name="T1" fmla="*/ 18 h 37"/>
                <a:gd name="T2" fmla="*/ 590 w 594"/>
                <a:gd name="T3" fmla="*/ 0 h 37"/>
                <a:gd name="T4" fmla="*/ 594 w 594"/>
                <a:gd name="T5" fmla="*/ 18 h 37"/>
                <a:gd name="T6" fmla="*/ 594 w 594"/>
                <a:gd name="T7" fmla="*/ 0 h 37"/>
                <a:gd name="T8" fmla="*/ 0 w 594"/>
                <a:gd name="T9" fmla="*/ 18 h 37"/>
                <a:gd name="T10" fmla="*/ 594 w 594"/>
                <a:gd name="T11" fmla="*/ 18 h 37"/>
                <a:gd name="T12" fmla="*/ 0 w 594"/>
                <a:gd name="T13" fmla="*/ 37 h 37"/>
                <a:gd name="T14" fmla="*/ 0 w 594"/>
                <a:gd name="T15" fmla="*/ 19 h 37"/>
                <a:gd name="T16" fmla="*/ 4 w 594"/>
                <a:gd name="T17" fmla="*/ 37 h 37"/>
                <a:gd name="T18" fmla="*/ 4 w 5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4" h="37">
                  <a:moveTo>
                    <a:pt x="590" y="18"/>
                  </a:moveTo>
                  <a:lnTo>
                    <a:pt x="590" y="0"/>
                  </a:lnTo>
                  <a:moveTo>
                    <a:pt x="594" y="18"/>
                  </a:moveTo>
                  <a:lnTo>
                    <a:pt x="594" y="0"/>
                  </a:lnTo>
                  <a:moveTo>
                    <a:pt x="0" y="18"/>
                  </a:moveTo>
                  <a:lnTo>
                    <a:pt x="594" y="18"/>
                  </a:lnTo>
                  <a:moveTo>
                    <a:pt x="0" y="37"/>
                  </a:moveTo>
                  <a:lnTo>
                    <a:pt x="0" y="19"/>
                  </a:lnTo>
                  <a:moveTo>
                    <a:pt x="4" y="37"/>
                  </a:moveTo>
                  <a:lnTo>
                    <a:pt x="4" y="19"/>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52" name="Line 78"/>
            <p:cNvSpPr>
              <a:spLocks noChangeShapeType="1"/>
            </p:cNvSpPr>
            <p:nvPr/>
          </p:nvSpPr>
          <p:spPr bwMode="auto">
            <a:xfrm flipV="1">
              <a:off x="1959" y="2007"/>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54" name="Line 79"/>
            <p:cNvSpPr>
              <a:spLocks noChangeShapeType="1"/>
            </p:cNvSpPr>
            <p:nvPr/>
          </p:nvSpPr>
          <p:spPr bwMode="auto">
            <a:xfrm flipV="1">
              <a:off x="3362" y="2007"/>
              <a:ext cx="0" cy="132"/>
            </a:xfrm>
            <a:prstGeom prst="line">
              <a:avLst/>
            </a:prstGeom>
            <a:noFill/>
            <a:ln w="7"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55" name="Freeform 80"/>
            <p:cNvSpPr>
              <a:spLocks noEditPoints="1"/>
            </p:cNvSpPr>
            <p:nvPr/>
          </p:nvSpPr>
          <p:spPr bwMode="auto">
            <a:xfrm>
              <a:off x="1042" y="2007"/>
              <a:ext cx="4361" cy="264"/>
            </a:xfrm>
            <a:custGeom>
              <a:avLst/>
              <a:gdLst>
                <a:gd name="T0" fmla="*/ 590 w 594"/>
                <a:gd name="T1" fmla="*/ 18 h 36"/>
                <a:gd name="T2" fmla="*/ 590 w 594"/>
                <a:gd name="T3" fmla="*/ 0 h 36"/>
                <a:gd name="T4" fmla="*/ 594 w 594"/>
                <a:gd name="T5" fmla="*/ 18 h 36"/>
                <a:gd name="T6" fmla="*/ 594 w 594"/>
                <a:gd name="T7" fmla="*/ 0 h 36"/>
                <a:gd name="T8" fmla="*/ 0 w 594"/>
                <a:gd name="T9" fmla="*/ 18 h 36"/>
                <a:gd name="T10" fmla="*/ 594 w 594"/>
                <a:gd name="T11" fmla="*/ 18 h 36"/>
                <a:gd name="T12" fmla="*/ 0 w 594"/>
                <a:gd name="T13" fmla="*/ 36 h 36"/>
                <a:gd name="T14" fmla="*/ 0 w 594"/>
                <a:gd name="T15" fmla="*/ 18 h 36"/>
                <a:gd name="T16" fmla="*/ 4 w 594"/>
                <a:gd name="T17" fmla="*/ 36 h 36"/>
                <a:gd name="T18" fmla="*/ 4 w 5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94" h="36">
                  <a:moveTo>
                    <a:pt x="590" y="18"/>
                  </a:moveTo>
                  <a:lnTo>
                    <a:pt x="590" y="0"/>
                  </a:lnTo>
                  <a:moveTo>
                    <a:pt x="594" y="18"/>
                  </a:moveTo>
                  <a:lnTo>
                    <a:pt x="594" y="0"/>
                  </a:lnTo>
                  <a:moveTo>
                    <a:pt x="0" y="18"/>
                  </a:moveTo>
                  <a:lnTo>
                    <a:pt x="594" y="18"/>
                  </a:lnTo>
                  <a:moveTo>
                    <a:pt x="0" y="36"/>
                  </a:moveTo>
                  <a:lnTo>
                    <a:pt x="0" y="18"/>
                  </a:lnTo>
                  <a:moveTo>
                    <a:pt x="4" y="36"/>
                  </a:moveTo>
                  <a:lnTo>
                    <a:pt x="4" y="18"/>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556" name="Rectangle 81"/>
            <p:cNvSpPr>
              <a:spLocks noChangeArrowheads="1"/>
            </p:cNvSpPr>
            <p:nvPr/>
          </p:nvSpPr>
          <p:spPr bwMode="auto">
            <a:xfrm>
              <a:off x="2694" y="2139"/>
              <a:ext cx="976"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400" i="1" dirty="0">
                  <a:latin typeface="Times New Roman" pitchFamily="18" charset="0"/>
                  <a:cs typeface="Times New Roman" pitchFamily="18" charset="0"/>
                </a:rPr>
                <a:t>DF → </a:t>
              </a:r>
              <a:r>
                <a:rPr lang="en-US" sz="1400" dirty="0">
                  <a:latin typeface="Times New Roman" pitchFamily="18" charset="0"/>
                  <a:cs typeface="Times New Roman" pitchFamily="18" charset="0"/>
                </a:rPr>
                <a:t>Direction Flag</a:t>
              </a:r>
            </a:p>
          </p:txBody>
        </p:sp>
        <p:sp>
          <p:nvSpPr>
            <p:cNvPr id="21557" name="Freeform 82"/>
            <p:cNvSpPr>
              <a:spLocks noEditPoints="1"/>
            </p:cNvSpPr>
            <p:nvPr/>
          </p:nvSpPr>
          <p:spPr bwMode="auto">
            <a:xfrm>
              <a:off x="1042" y="2139"/>
              <a:ext cx="4361" cy="161"/>
            </a:xfrm>
            <a:custGeom>
              <a:avLst/>
              <a:gdLst>
                <a:gd name="T0" fmla="*/ 590 w 594"/>
                <a:gd name="T1" fmla="*/ 18 h 22"/>
                <a:gd name="T2" fmla="*/ 590 w 594"/>
                <a:gd name="T3" fmla="*/ 0 h 22"/>
                <a:gd name="T4" fmla="*/ 594 w 594"/>
                <a:gd name="T5" fmla="*/ 18 h 22"/>
                <a:gd name="T6" fmla="*/ 594 w 594"/>
                <a:gd name="T7" fmla="*/ 0 h 22"/>
                <a:gd name="T8" fmla="*/ 0 w 594"/>
                <a:gd name="T9" fmla="*/ 18 h 22"/>
                <a:gd name="T10" fmla="*/ 594 w 594"/>
                <a:gd name="T11" fmla="*/ 18 h 22"/>
                <a:gd name="T12" fmla="*/ 0 w 594"/>
                <a:gd name="T13" fmla="*/ 22 h 22"/>
                <a:gd name="T14" fmla="*/ 594 w 594"/>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94" h="22">
                  <a:moveTo>
                    <a:pt x="590" y="18"/>
                  </a:moveTo>
                  <a:lnTo>
                    <a:pt x="590" y="0"/>
                  </a:lnTo>
                  <a:moveTo>
                    <a:pt x="594" y="18"/>
                  </a:moveTo>
                  <a:lnTo>
                    <a:pt x="594" y="0"/>
                  </a:lnTo>
                  <a:moveTo>
                    <a:pt x="0" y="18"/>
                  </a:moveTo>
                  <a:lnTo>
                    <a:pt x="594" y="18"/>
                  </a:lnTo>
                  <a:moveTo>
                    <a:pt x="0" y="22"/>
                  </a:moveTo>
                  <a:lnTo>
                    <a:pt x="594" y="22"/>
                  </a:lnTo>
                </a:path>
              </a:pathLst>
            </a:custGeom>
            <a:noFill/>
            <a:ln w="7"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name="page55">
    <p:spTree>
      <p:nvGrpSpPr>
        <p:cNvPr id="1" name=""/>
        <p:cNvGrpSpPr/>
        <p:nvPr/>
      </p:nvGrpSpPr>
      <p:grpSpPr>
        <a:xfrm>
          <a:off x="0" y="0"/>
          <a:ext cx="0" cy="0"/>
          <a:chOff x="0" y="0"/>
          <a:chExt cx="0" cy="0"/>
        </a:xfrm>
      </p:grpSpPr>
      <p:sp>
        <p:nvSpPr>
          <p:cNvPr id="2" name="Rectangle 1"/>
          <p:cNvSpPr/>
          <p:nvPr/>
        </p:nvSpPr>
        <p:spPr>
          <a:xfrm>
            <a:off x="2362200" y="1600200"/>
            <a:ext cx="7467600" cy="369332"/>
          </a:xfrm>
          <a:prstGeom prst="rect">
            <a:avLst/>
          </a:prstGeom>
        </p:spPr>
        <p:txBody>
          <a:bodyPr wrap="square">
            <a:spAutoFit/>
          </a:bodyPr>
          <a:lstStyle/>
          <a:p>
            <a:r>
              <a:rPr lang="en-US" i="1" dirty="0">
                <a:latin typeface="Times New Roman" pitchFamily="18" charset="0"/>
                <a:cs typeface="Times New Roman" pitchFamily="18" charset="0"/>
              </a:rPr>
              <a:t>What is the value of </a:t>
            </a:r>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 after executing this code snippet?</a:t>
            </a:r>
            <a:endParaRPr lang="en-US" dirty="0">
              <a:latin typeface="Times New Roman" pitchFamily="18" charset="0"/>
              <a:cs typeface="Times New Roman" pitchFamily="18" charset="0"/>
            </a:endParaRPr>
          </a:p>
        </p:txBody>
      </p:sp>
      <p:sp>
        <p:nvSpPr>
          <p:cNvPr id="6" name="Rectangle 5"/>
          <p:cNvSpPr/>
          <p:nvPr/>
        </p:nvSpPr>
        <p:spPr>
          <a:xfrm>
            <a:off x="2362200" y="3981272"/>
            <a:ext cx="7467600" cy="1200329"/>
          </a:xfrm>
          <a:prstGeom prst="rect">
            <a:avLst/>
          </a:prstGeom>
        </p:spPr>
        <p:txBody>
          <a:bodyPr wrap="square">
            <a:spAutoFit/>
          </a:bodyPr>
          <a:lstStyle/>
          <a:p>
            <a:r>
              <a:rPr lang="en-US" b="1" i="1" dirty="0">
                <a:latin typeface="Times New Roman" pitchFamily="18" charset="0"/>
                <a:cs typeface="Times New Roman" pitchFamily="18" charset="0"/>
              </a:rPr>
              <a:t>Answer: </a:t>
            </a:r>
            <a:r>
              <a:rPr lang="en-US" i="1" dirty="0">
                <a:latin typeface="Times New Roman" pitchFamily="18" charset="0"/>
                <a:cs typeface="Times New Roman" pitchFamily="18" charset="0"/>
              </a:rPr>
              <a:t>The </a:t>
            </a:r>
            <a:r>
              <a:rPr lang="en-US" i="1" dirty="0" err="1">
                <a:latin typeface="Times New Roman" pitchFamily="18" charset="0"/>
                <a:cs typeface="Times New Roman" pitchFamily="18" charset="0"/>
              </a:rPr>
              <a:t>movsd</a:t>
            </a:r>
            <a:r>
              <a:rPr lang="en-US" i="1" dirty="0">
                <a:latin typeface="Times New Roman" pitchFamily="18" charset="0"/>
                <a:cs typeface="Times New Roman" pitchFamily="18" charset="0"/>
              </a:rPr>
              <a:t> instruction transfer 4 bytes from the memory address</a:t>
            </a:r>
          </a:p>
          <a:p>
            <a:r>
              <a:rPr lang="en-US" i="1" dirty="0">
                <a:latin typeface="Times New Roman" pitchFamily="18" charset="0"/>
                <a:cs typeface="Times New Roman" pitchFamily="18" charset="0"/>
              </a:rPr>
              <a:t>specified in </a:t>
            </a:r>
            <a:r>
              <a:rPr lang="en-US" i="1" dirty="0" err="1">
                <a:latin typeface="Times New Roman" pitchFamily="18" charset="0"/>
                <a:cs typeface="Times New Roman" pitchFamily="18" charset="0"/>
              </a:rPr>
              <a:t>esi</a:t>
            </a:r>
            <a:r>
              <a:rPr lang="en-US" i="1" dirty="0">
                <a:latin typeface="Times New Roman" pitchFamily="18" charset="0"/>
                <a:cs typeface="Times New Roman" pitchFamily="18" charset="0"/>
              </a:rPr>
              <a:t> to the memory address specified in </a:t>
            </a:r>
            <a:r>
              <a:rPr lang="en-US" i="1" dirty="0" err="1">
                <a:latin typeface="Times New Roman" pitchFamily="18" charset="0"/>
                <a:cs typeface="Times New Roman" pitchFamily="18" charset="0"/>
              </a:rPr>
              <a:t>edi</a:t>
            </a:r>
            <a:r>
              <a:rPr lang="en-US" i="1" dirty="0">
                <a:latin typeface="Times New Roman" pitchFamily="18" charset="0"/>
                <a:cs typeface="Times New Roman" pitchFamily="18" charset="0"/>
              </a:rPr>
              <a:t>. Since we write</a:t>
            </a:r>
          </a:p>
          <a:p>
            <a:r>
              <a:rPr lang="en-US" i="1" dirty="0">
                <a:latin typeface="Times New Roman" pitchFamily="18" charset="0"/>
                <a:cs typeface="Times New Roman" pitchFamily="18" charset="0"/>
              </a:rPr>
              <a:t>192 to the memory address specified in </a:t>
            </a:r>
            <a:r>
              <a:rPr lang="en-US" i="1" dirty="0" err="1">
                <a:latin typeface="Times New Roman" pitchFamily="18" charset="0"/>
                <a:cs typeface="Times New Roman" pitchFamily="18" charset="0"/>
              </a:rPr>
              <a:t>esi</a:t>
            </a:r>
            <a:r>
              <a:rPr lang="en-US" i="1" dirty="0">
                <a:latin typeface="Times New Roman" pitchFamily="18" charset="0"/>
                <a:cs typeface="Times New Roman" pitchFamily="18" charset="0"/>
              </a:rPr>
              <a:t>, we shall read back the same</a:t>
            </a:r>
          </a:p>
          <a:p>
            <a:r>
              <a:rPr lang="en-US" i="1" dirty="0">
                <a:latin typeface="Times New Roman" pitchFamily="18" charset="0"/>
                <a:cs typeface="Times New Roman" pitchFamily="18" charset="0"/>
              </a:rPr>
              <a:t>value in the last line.</a:t>
            </a:r>
            <a:endParaRPr lang="en-US" dirty="0">
              <a:latin typeface="Times New Roman" pitchFamily="18" charset="0"/>
              <a:cs typeface="Times New Roman" pitchFamily="18" charset="0"/>
            </a:endParaRPr>
          </a:p>
        </p:txBody>
      </p:sp>
      <p:sp>
        <p:nvSpPr>
          <p:cNvPr id="7" name="Rectangle 6"/>
          <p:cNvSpPr/>
          <p:nvPr/>
        </p:nvSpPr>
        <p:spPr>
          <a:xfrm>
            <a:off x="2438400" y="2093745"/>
            <a:ext cx="4572000" cy="1477328"/>
          </a:xfrm>
          <a:prstGeom prst="rect">
            <a:avLst/>
          </a:prstGeom>
        </p:spPr>
        <p:txBody>
          <a:bodyPr>
            <a:spAutoFit/>
          </a:bodyPr>
          <a:lstStyle/>
          <a:p>
            <a:r>
              <a:rPr lang="en-US" i="1" dirty="0" err="1">
                <a:latin typeface="Courier New" pitchFamily="49" charset="0"/>
                <a:cs typeface="Courier New" pitchFamily="49" charset="0"/>
              </a:rPr>
              <a:t>mov</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dword</a:t>
            </a:r>
            <a:r>
              <a:rPr lang="en-US" i="1" dirty="0">
                <a:latin typeface="Courier New" pitchFamily="49" charset="0"/>
                <a:cs typeface="Courier New" pitchFamily="49" charset="0"/>
              </a:rPr>
              <a:t> [esp+4], 192</a:t>
            </a:r>
          </a:p>
          <a:p>
            <a:r>
              <a:rPr lang="en-US" i="1" dirty="0">
                <a:latin typeface="Courier New" pitchFamily="49" charset="0"/>
                <a:cs typeface="Courier New" pitchFamily="49" charset="0"/>
              </a:rPr>
              <a:t>lea </a:t>
            </a:r>
            <a:r>
              <a:rPr lang="en-US" i="1" dirty="0" err="1">
                <a:latin typeface="Courier New" pitchFamily="49" charset="0"/>
                <a:cs typeface="Courier New" pitchFamily="49" charset="0"/>
              </a:rPr>
              <a:t>esi</a:t>
            </a:r>
            <a:r>
              <a:rPr lang="en-US" i="1" dirty="0">
                <a:latin typeface="Courier New" pitchFamily="49" charset="0"/>
                <a:cs typeface="Courier New" pitchFamily="49" charset="0"/>
              </a:rPr>
              <a:t>, [esp+4]</a:t>
            </a:r>
          </a:p>
          <a:p>
            <a:r>
              <a:rPr lang="en-US" i="1" dirty="0">
                <a:latin typeface="Courier New" pitchFamily="49" charset="0"/>
                <a:cs typeface="Courier New" pitchFamily="49" charset="0"/>
              </a:rPr>
              <a:t>lea </a:t>
            </a:r>
            <a:r>
              <a:rPr lang="en-US" i="1" dirty="0" err="1">
                <a:latin typeface="Courier New" pitchFamily="49" charset="0"/>
                <a:cs typeface="Courier New" pitchFamily="49" charset="0"/>
              </a:rPr>
              <a:t>edi</a:t>
            </a:r>
            <a:r>
              <a:rPr lang="en-US" i="1" dirty="0">
                <a:latin typeface="Courier New" pitchFamily="49" charset="0"/>
                <a:cs typeface="Courier New" pitchFamily="49" charset="0"/>
              </a:rPr>
              <a:t>, [esp+8]</a:t>
            </a:r>
          </a:p>
          <a:p>
            <a:r>
              <a:rPr lang="en-US" i="1" dirty="0" err="1">
                <a:latin typeface="Courier New" pitchFamily="49" charset="0"/>
                <a:cs typeface="Courier New" pitchFamily="49" charset="0"/>
              </a:rPr>
              <a:t>movsd</a:t>
            </a:r>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mov</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eax</a:t>
            </a:r>
            <a:r>
              <a:rPr lang="en-US" i="1" dirty="0">
                <a:latin typeface="Courier New" pitchFamily="49" charset="0"/>
                <a:cs typeface="Courier New" pitchFamily="49" charset="0"/>
              </a:rPr>
              <a:t>, [esp+8]</a:t>
            </a:r>
            <a:endParaRPr lang="en-US" dirty="0">
              <a:latin typeface="Courier New" pitchFamily="49" charset="0"/>
              <a:cs typeface="Courier New" pitchFamily="49" charset="0"/>
            </a:endParaRPr>
          </a:p>
        </p:txBody>
      </p:sp>
      <p:sp>
        <p:nvSpPr>
          <p:cNvPr id="8" name="Rectangle 7"/>
          <p:cNvSpPr/>
          <p:nvPr/>
        </p:nvSpPr>
        <p:spPr>
          <a:xfrm>
            <a:off x="2438400" y="2093745"/>
            <a:ext cx="7010400" cy="165306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name="page5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Power of String Instructions</a:t>
            </a:r>
          </a:p>
        </p:txBody>
      </p:sp>
      <p:sp>
        <p:nvSpPr>
          <p:cNvPr id="3" name="Text Placeholder 2"/>
          <p:cNvSpPr txBox="1">
            <a:spLocks noGrp="1"/>
          </p:cNvSpPr>
          <p:nvPr>
            <p:ph type="body" idx="4294967295"/>
          </p:nvPr>
        </p:nvSpPr>
        <p:spPr>
          <a:xfrm>
            <a:off x="2565400" y="4065588"/>
            <a:ext cx="7416800" cy="187801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solidFill>
                  <a:srgbClr val="0084D1"/>
                </a:solidFill>
                <a:latin typeface="Calibri" panose="020F0502020204030204" pitchFamily="34" charset="0"/>
              </a:rPr>
              <a:t>Copy</a:t>
            </a:r>
            <a:r>
              <a:rPr lang="en-US" dirty="0">
                <a:latin typeface="Calibri" panose="020F0502020204030204" pitchFamily="34" charset="0"/>
              </a:rPr>
              <a:t> a 10 element array</a:t>
            </a:r>
          </a:p>
          <a:p>
            <a:pPr lvl="1">
              <a:buSzPct val="100000"/>
              <a:buFont typeface="Symbol" panose="05050102010706020507" pitchFamily="18" charset="2"/>
              <a:buChar char="*"/>
            </a:pPr>
            <a:r>
              <a:rPr lang="en-US" dirty="0">
                <a:latin typeface="Calibri" panose="020F0502020204030204" pitchFamily="34" charset="0"/>
              </a:rPr>
              <a:t>Starting </a:t>
            </a:r>
            <a:r>
              <a:rPr lang="en-US" dirty="0">
                <a:solidFill>
                  <a:srgbClr val="C5000B"/>
                </a:solidFill>
                <a:latin typeface="Calibri" panose="020F0502020204030204" pitchFamily="34" charset="0"/>
              </a:rPr>
              <a:t>address</a:t>
            </a:r>
            <a:r>
              <a:rPr lang="en-US" dirty="0">
                <a:latin typeface="Calibri" panose="020F0502020204030204" pitchFamily="34" charset="0"/>
              </a:rPr>
              <a:t> of </a:t>
            </a:r>
            <a:r>
              <a:rPr lang="en-US" dirty="0">
                <a:solidFill>
                  <a:srgbClr val="004586"/>
                </a:solidFill>
                <a:latin typeface="Calibri" panose="020F0502020204030204" pitchFamily="34" charset="0"/>
              </a:rPr>
              <a:t>source array</a:t>
            </a:r>
            <a:r>
              <a:rPr lang="en-US" dirty="0">
                <a:latin typeface="Calibri" panose="020F0502020204030204" pitchFamily="34" charset="0"/>
              </a:rPr>
              <a:t> in </a:t>
            </a:r>
            <a:r>
              <a:rPr lang="en-US" dirty="0" err="1">
                <a:solidFill>
                  <a:srgbClr val="33CC66"/>
                </a:solidFill>
                <a:latin typeface="Calibri" panose="020F0502020204030204" pitchFamily="34" charset="0"/>
              </a:rPr>
              <a:t>esi</a:t>
            </a:r>
            <a:endParaRPr lang="en-US" dirty="0">
              <a:solidFill>
                <a:srgbClr val="33CC66"/>
              </a:solidFill>
              <a:latin typeface="Calibri" panose="020F0502020204030204" pitchFamily="34" charset="0"/>
            </a:endParaRPr>
          </a:p>
          <a:p>
            <a:pPr lvl="1">
              <a:buSzPct val="100000"/>
              <a:buFont typeface="Symbol" panose="05050102010706020507" pitchFamily="18" charset="2"/>
              <a:buChar char="*"/>
            </a:pPr>
            <a:r>
              <a:rPr lang="en-US" dirty="0">
                <a:latin typeface="Calibri" panose="020F0502020204030204" pitchFamily="34" charset="0"/>
              </a:rPr>
              <a:t>Starting </a:t>
            </a:r>
            <a:r>
              <a:rPr lang="en-US" dirty="0">
                <a:solidFill>
                  <a:srgbClr val="C5000B"/>
                </a:solidFill>
                <a:latin typeface="Calibri" panose="020F0502020204030204" pitchFamily="34" charset="0"/>
              </a:rPr>
              <a:t>address</a:t>
            </a:r>
            <a:r>
              <a:rPr lang="en-US" dirty="0">
                <a:latin typeface="Calibri" panose="020F0502020204030204" pitchFamily="34" charset="0"/>
              </a:rPr>
              <a:t> of </a:t>
            </a:r>
            <a:r>
              <a:rPr lang="en-US" dirty="0">
                <a:solidFill>
                  <a:srgbClr val="33CC66"/>
                </a:solidFill>
                <a:latin typeface="Calibri" panose="020F0502020204030204" pitchFamily="34" charset="0"/>
              </a:rPr>
              <a:t>destination array</a:t>
            </a:r>
            <a:r>
              <a:rPr lang="en-US" dirty="0">
                <a:latin typeface="Calibri" panose="020F0502020204030204" pitchFamily="34" charset="0"/>
              </a:rPr>
              <a:t> in </a:t>
            </a:r>
            <a:r>
              <a:rPr lang="en-US" dirty="0" err="1">
                <a:solidFill>
                  <a:srgbClr val="7E0021"/>
                </a:solidFill>
                <a:latin typeface="Calibri" panose="020F0502020204030204" pitchFamily="34" charset="0"/>
              </a:rPr>
              <a:t>edi</a:t>
            </a:r>
            <a:endParaRPr lang="en-US" dirty="0">
              <a:solidFill>
                <a:srgbClr val="7E0021"/>
              </a:solidFill>
              <a:latin typeface="Calibri" panose="020F0502020204030204" pitchFamily="34" charset="0"/>
            </a:endParaRPr>
          </a:p>
        </p:txBody>
      </p:sp>
      <p:sp>
        <p:nvSpPr>
          <p:cNvPr id="7" name="Rectangle 6"/>
          <p:cNvSpPr/>
          <p:nvPr/>
        </p:nvSpPr>
        <p:spPr>
          <a:xfrm>
            <a:off x="2133600" y="1828800"/>
            <a:ext cx="7239000" cy="1981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133600" y="1828800"/>
            <a:ext cx="8382000" cy="1815882"/>
          </a:xfrm>
          <a:prstGeom prst="rect">
            <a:avLst/>
          </a:prstGeom>
        </p:spPr>
        <p:txBody>
          <a:bodyPr wrap="square">
            <a:spAutoFit/>
          </a:bodyPr>
          <a:lstStyle/>
          <a:p>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cld</a:t>
            </a:r>
            <a:r>
              <a:rPr lang="en-US" sz="1600" i="1" dirty="0">
                <a:latin typeface="Courier New" pitchFamily="49" charset="0"/>
                <a:cs typeface="Courier New" pitchFamily="49" charset="0"/>
              </a:rPr>
              <a:t>           ; DF = 0</a:t>
            </a:r>
          </a:p>
          <a:p>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mov</a:t>
            </a: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ebx</a:t>
            </a:r>
            <a:r>
              <a:rPr lang="en-US" sz="1600" i="1" dirty="0">
                <a:latin typeface="Courier New" pitchFamily="49" charset="0"/>
                <a:cs typeface="Courier New" pitchFamily="49" charset="0"/>
              </a:rPr>
              <a:t>, 0    ; </a:t>
            </a:r>
            <a:r>
              <a:rPr lang="en-US" sz="1600" i="1" dirty="0" err="1">
                <a:latin typeface="Courier New" pitchFamily="49" charset="0"/>
                <a:cs typeface="Courier New" pitchFamily="49" charset="0"/>
              </a:rPr>
              <a:t>initialisation</a:t>
            </a:r>
            <a:r>
              <a:rPr lang="en-US" sz="1600" i="1" dirty="0">
                <a:latin typeface="Courier New" pitchFamily="49" charset="0"/>
                <a:cs typeface="Courier New" pitchFamily="49" charset="0"/>
              </a:rPr>
              <a:t> of the loop index</a:t>
            </a:r>
          </a:p>
          <a:p>
            <a:r>
              <a:rPr lang="en-US" sz="1600" i="1" dirty="0">
                <a:latin typeface="Courier New" pitchFamily="49" charset="0"/>
                <a:cs typeface="Courier New" pitchFamily="49" charset="0"/>
              </a:rPr>
              <a:t>.loop:</a:t>
            </a:r>
          </a:p>
          <a:p>
            <a:pPr>
              <a:tabLst>
                <a:tab pos="914400" algn="l"/>
                <a:tab pos="54864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movsd</a:t>
            </a:r>
            <a:r>
              <a:rPr lang="en-US" sz="1600" i="1" dirty="0">
                <a:latin typeface="Courier New" pitchFamily="49" charset="0"/>
                <a:cs typeface="Courier New" pitchFamily="49" charset="0"/>
              </a:rPr>
              <a:t>                     </a:t>
            </a:r>
            <a:r>
              <a:rPr lang="en-US" sz="1600" dirty="0">
                <a:latin typeface="Courier New" pitchFamily="49" charset="0"/>
                <a:cs typeface="Courier New" pitchFamily="49" charset="0"/>
              </a:rPr>
              <a:t>;</a:t>
            </a: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edi</a:t>
            </a:r>
            <a:r>
              <a:rPr lang="en-US" sz="1600" i="1" dirty="0">
                <a:latin typeface="Courier New" pitchFamily="49" charset="0"/>
                <a:cs typeface="Courier New" pitchFamily="49" charset="0"/>
              </a:rPr>
              <a:t>] &lt;-- [</a:t>
            </a:r>
            <a:r>
              <a:rPr lang="en-US" sz="1600" i="1" dirty="0" err="1">
                <a:latin typeface="Courier New" pitchFamily="49" charset="0"/>
                <a:cs typeface="Courier New" pitchFamily="49" charset="0"/>
              </a:rPr>
              <a:t>esi</a:t>
            </a:r>
            <a:r>
              <a:rPr lang="en-US" sz="1600" i="1" dirty="0">
                <a:latin typeface="Courier New" pitchFamily="49" charset="0"/>
                <a:cs typeface="Courier New" pitchFamily="49" charset="0"/>
              </a:rPr>
              <a:t>]	</a:t>
            </a:r>
          </a:p>
          <a:p>
            <a:pPr>
              <a:tabLst>
                <a:tab pos="914400" algn="l"/>
                <a:tab pos="54864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inc</a:t>
            </a: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ebx</a:t>
            </a:r>
            <a:r>
              <a:rPr lang="en-US" sz="1600" i="1" dirty="0">
                <a:latin typeface="Courier New" pitchFamily="49" charset="0"/>
                <a:cs typeface="Courier New" pitchFamily="49" charset="0"/>
              </a:rPr>
              <a:t>                   </a:t>
            </a:r>
            <a:r>
              <a:rPr lang="en-US" sz="1600" dirty="0">
                <a:latin typeface="Courier New" pitchFamily="49" charset="0"/>
                <a:cs typeface="Courier New" pitchFamily="49" charset="0"/>
              </a:rPr>
              <a:t>;</a:t>
            </a:r>
            <a:r>
              <a:rPr lang="en-US" sz="1600" i="1" dirty="0">
                <a:latin typeface="Courier New" pitchFamily="49" charset="0"/>
                <a:cs typeface="Courier New" pitchFamily="49" charset="0"/>
              </a:rPr>
              <a:t> increment the index</a:t>
            </a:r>
          </a:p>
          <a:p>
            <a:pPr>
              <a:tabLst>
                <a:tab pos="914400" algn="l"/>
                <a:tab pos="54864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cmp</a:t>
            </a: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ebx</a:t>
            </a:r>
            <a:r>
              <a:rPr lang="en-US" sz="1600" i="1" dirty="0">
                <a:latin typeface="Courier New" pitchFamily="49" charset="0"/>
                <a:cs typeface="Courier New" pitchFamily="49" charset="0"/>
              </a:rPr>
              <a:t>, 10               </a:t>
            </a:r>
            <a:r>
              <a:rPr lang="en-US" sz="1600" dirty="0">
                <a:latin typeface="Courier New" pitchFamily="49" charset="0"/>
                <a:cs typeface="Courier New" pitchFamily="49" charset="0"/>
              </a:rPr>
              <a:t>;</a:t>
            </a:r>
            <a:r>
              <a:rPr lang="en-US" sz="1600" i="1" dirty="0">
                <a:latin typeface="Courier New" pitchFamily="49" charset="0"/>
                <a:cs typeface="Courier New" pitchFamily="49" charset="0"/>
              </a:rPr>
              <a:t> loop condition</a:t>
            </a:r>
          </a:p>
          <a:p>
            <a:pPr>
              <a:tabLst>
                <a:tab pos="914400" algn="l"/>
                <a:tab pos="5486400" algn="l"/>
              </a:tabLst>
            </a:pP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jne</a:t>
            </a:r>
            <a:r>
              <a:rPr lang="en-US" sz="1600" i="1" dirty="0">
                <a:latin typeface="Courier New" pitchFamily="49" charset="0"/>
                <a:cs typeface="Courier New" pitchFamily="49" charset="0"/>
              </a:rPr>
              <a:t> .loop</a:t>
            </a:r>
            <a:endParaRPr lang="en-US" sz="1600" dirty="0">
              <a:latin typeface="Courier New" pitchFamily="49" charset="0"/>
              <a:cs typeface="Courier New" pitchFamily="49"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name="page5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The </a:t>
            </a:r>
            <a:r>
              <a:rPr lang="fr-FR" i="1" dirty="0" err="1">
                <a:solidFill>
                  <a:schemeClr val="tx1"/>
                </a:solidFill>
              </a:rPr>
              <a:t>rep</a:t>
            </a:r>
            <a:r>
              <a:rPr lang="fr-FR" i="1" dirty="0">
                <a:solidFill>
                  <a:schemeClr val="tx1"/>
                </a:solidFill>
              </a:rPr>
              <a:t> </a:t>
            </a:r>
            <a:r>
              <a:rPr lang="fr-FR" dirty="0" err="1">
                <a:solidFill>
                  <a:schemeClr val="tx1"/>
                </a:solidFill>
              </a:rPr>
              <a:t>prefix</a:t>
            </a:r>
            <a:endParaRPr lang="fr-FR" dirty="0">
              <a:solidFill>
                <a:schemeClr val="tx1"/>
              </a:solidFill>
            </a:endParaRPr>
          </a:p>
        </p:txBody>
      </p:sp>
      <p:sp>
        <p:nvSpPr>
          <p:cNvPr id="3" name="Text Placeholder 2"/>
          <p:cNvSpPr txBox="1">
            <a:spLocks noGrp="1"/>
          </p:cNvSpPr>
          <p:nvPr>
            <p:ph type="body" idx="4294967295"/>
          </p:nvPr>
        </p:nvSpPr>
        <p:spPr>
          <a:xfrm>
            <a:off x="2438400" y="3195638"/>
            <a:ext cx="7416800" cy="122396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Repeats a given instruction </a:t>
            </a:r>
            <a:r>
              <a:rPr lang="en-US" i="1" dirty="0">
                <a:solidFill>
                  <a:srgbClr val="004586"/>
                </a:solidFill>
                <a:latin typeface="Calibri" panose="020F0502020204030204" pitchFamily="34" charset="0"/>
              </a:rPr>
              <a:t>n </a:t>
            </a:r>
            <a:r>
              <a:rPr lang="en-US" dirty="0">
                <a:solidFill>
                  <a:srgbClr val="004586"/>
                </a:solidFill>
                <a:latin typeface="Calibri" panose="020F0502020204030204" pitchFamily="34" charset="0"/>
              </a:rPr>
              <a:t>times</a:t>
            </a:r>
          </a:p>
          <a:p>
            <a:pPr lvl="1">
              <a:buSzPct val="100000"/>
              <a:buFont typeface="Symbol" panose="05050102010706020507" pitchFamily="18" charset="2"/>
              <a:buChar char="*"/>
            </a:pPr>
            <a:r>
              <a:rPr lang="en-US" i="1" dirty="0">
                <a:solidFill>
                  <a:srgbClr val="004586"/>
                </a:solidFill>
                <a:latin typeface="Calibri" panose="020F0502020204030204" pitchFamily="34" charset="0"/>
              </a:rPr>
              <a:t>n</a:t>
            </a:r>
            <a:r>
              <a:rPr lang="en-US" dirty="0">
                <a:solidFill>
                  <a:srgbClr val="004586"/>
                </a:solidFill>
                <a:latin typeface="Calibri" panose="020F0502020204030204" pitchFamily="34" charset="0"/>
              </a:rPr>
              <a:t> </a:t>
            </a:r>
            <a:r>
              <a:rPr lang="en-US" dirty="0">
                <a:latin typeface="Calibri" panose="020F0502020204030204" pitchFamily="34" charset="0"/>
              </a:rPr>
              <a:t>is the </a:t>
            </a:r>
            <a:r>
              <a:rPr lang="en-US" dirty="0">
                <a:solidFill>
                  <a:srgbClr val="C5000B"/>
                </a:solidFill>
                <a:latin typeface="Calibri" panose="020F0502020204030204" pitchFamily="34" charset="0"/>
              </a:rPr>
              <a:t>value</a:t>
            </a:r>
            <a:r>
              <a:rPr lang="en-US" dirty="0">
                <a:latin typeface="Calibri" panose="020F0502020204030204" pitchFamily="34" charset="0"/>
              </a:rPr>
              <a:t> stored in </a:t>
            </a:r>
            <a:r>
              <a:rPr lang="en-US" dirty="0" err="1">
                <a:solidFill>
                  <a:srgbClr val="33CC66"/>
                </a:solidFill>
                <a:latin typeface="Calibri" panose="020F0502020204030204" pitchFamily="34" charset="0"/>
              </a:rPr>
              <a:t>ecx</a:t>
            </a:r>
            <a:endParaRPr lang="en-US" dirty="0">
              <a:solidFill>
                <a:srgbClr val="33CC66"/>
              </a:solidFill>
              <a:latin typeface="Calibri" panose="020F0502020204030204" pitchFamily="34" charset="0"/>
            </a:endParaRPr>
          </a:p>
        </p:txBody>
      </p:sp>
      <p:grpSp>
        <p:nvGrpSpPr>
          <p:cNvPr id="8" name="Group 5"/>
          <p:cNvGrpSpPr>
            <a:grpSpLocks noChangeAspect="1"/>
          </p:cNvGrpSpPr>
          <p:nvPr/>
        </p:nvGrpSpPr>
        <p:grpSpPr bwMode="auto">
          <a:xfrm>
            <a:off x="2514600" y="1828800"/>
            <a:ext cx="7086600" cy="1035050"/>
            <a:chOff x="1099" y="1152"/>
            <a:chExt cx="4464" cy="652"/>
          </a:xfrm>
        </p:grpSpPr>
        <p:sp>
          <p:nvSpPr>
            <p:cNvPr id="9" name="AutoShape 4"/>
            <p:cNvSpPr>
              <a:spLocks noChangeAspect="1" noChangeArrowheads="1" noTextEdit="1"/>
            </p:cNvSpPr>
            <p:nvPr/>
          </p:nvSpPr>
          <p:spPr bwMode="auto">
            <a:xfrm>
              <a:off x="1099" y="1152"/>
              <a:ext cx="4464" cy="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6"/>
            <p:cNvSpPr>
              <a:spLocks noEditPoints="1"/>
            </p:cNvSpPr>
            <p:nvPr/>
          </p:nvSpPr>
          <p:spPr bwMode="auto">
            <a:xfrm>
              <a:off x="1119" y="1172"/>
              <a:ext cx="4423" cy="215"/>
            </a:xfrm>
            <a:custGeom>
              <a:avLst/>
              <a:gdLst>
                <a:gd name="T0" fmla="*/ 0 w 452"/>
                <a:gd name="T1" fmla="*/ 0 h 22"/>
                <a:gd name="T2" fmla="*/ 452 w 452"/>
                <a:gd name="T3" fmla="*/ 0 h 22"/>
                <a:gd name="T4" fmla="*/ 0 w 452"/>
                <a:gd name="T5" fmla="*/ 4 h 22"/>
                <a:gd name="T6" fmla="*/ 452 w 452"/>
                <a:gd name="T7" fmla="*/ 4 h 22"/>
                <a:gd name="T8" fmla="*/ 0 w 452"/>
                <a:gd name="T9" fmla="*/ 22 h 22"/>
                <a:gd name="T10" fmla="*/ 0 w 452"/>
                <a:gd name="T11" fmla="*/ 4 h 22"/>
                <a:gd name="T12" fmla="*/ 4 w 452"/>
                <a:gd name="T13" fmla="*/ 22 h 22"/>
                <a:gd name="T14" fmla="*/ 4 w 452"/>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 h="22">
                  <a:moveTo>
                    <a:pt x="0" y="0"/>
                  </a:moveTo>
                  <a:lnTo>
                    <a:pt x="452" y="0"/>
                  </a:lnTo>
                  <a:moveTo>
                    <a:pt x="0" y="4"/>
                  </a:moveTo>
                  <a:lnTo>
                    <a:pt x="452" y="4"/>
                  </a:lnTo>
                  <a:moveTo>
                    <a:pt x="0" y="22"/>
                  </a:moveTo>
                  <a:lnTo>
                    <a:pt x="0" y="4"/>
                  </a:lnTo>
                  <a:moveTo>
                    <a:pt x="4" y="22"/>
                  </a:moveTo>
                  <a:lnTo>
                    <a:pt x="4" y="4"/>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p:cNvSpPr>
              <a:spLocks noChangeArrowheads="1"/>
            </p:cNvSpPr>
            <p:nvPr/>
          </p:nvSpPr>
          <p:spPr bwMode="auto">
            <a:xfrm>
              <a:off x="1246" y="1201"/>
              <a:ext cx="59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Semantics</a:t>
              </a:r>
              <a:endParaRPr lang="en-US">
                <a:latin typeface="Arial" pitchFamily="34" charset="0"/>
              </a:endParaRPr>
            </a:p>
          </p:txBody>
        </p:sp>
        <p:sp>
          <p:nvSpPr>
            <p:cNvPr id="12" name="Line 8"/>
            <p:cNvSpPr>
              <a:spLocks noChangeShapeType="1"/>
            </p:cNvSpPr>
            <p:nvPr/>
          </p:nvSpPr>
          <p:spPr bwMode="auto">
            <a:xfrm flipV="1">
              <a:off x="1980" y="1211"/>
              <a:ext cx="0" cy="176"/>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9"/>
            <p:cNvSpPr>
              <a:spLocks noChangeArrowheads="1"/>
            </p:cNvSpPr>
            <p:nvPr/>
          </p:nvSpPr>
          <p:spPr bwMode="auto">
            <a:xfrm>
              <a:off x="2068" y="1201"/>
              <a:ext cx="51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Example</a:t>
              </a:r>
              <a:endParaRPr lang="en-US">
                <a:latin typeface="Arial" pitchFamily="34" charset="0"/>
              </a:endParaRPr>
            </a:p>
          </p:txBody>
        </p:sp>
        <p:sp>
          <p:nvSpPr>
            <p:cNvPr id="14" name="Line 10"/>
            <p:cNvSpPr>
              <a:spLocks noChangeShapeType="1"/>
            </p:cNvSpPr>
            <p:nvPr/>
          </p:nvSpPr>
          <p:spPr bwMode="auto">
            <a:xfrm flipV="1">
              <a:off x="2822" y="1211"/>
              <a:ext cx="0" cy="176"/>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1"/>
            <p:cNvSpPr>
              <a:spLocks noChangeArrowheads="1"/>
            </p:cNvSpPr>
            <p:nvPr/>
          </p:nvSpPr>
          <p:spPr bwMode="auto">
            <a:xfrm>
              <a:off x="2910" y="1201"/>
              <a:ext cx="70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rPr>
                <a:t>Explanation</a:t>
              </a:r>
              <a:endParaRPr lang="en-US">
                <a:latin typeface="Arial" pitchFamily="34" charset="0"/>
              </a:endParaRPr>
            </a:p>
          </p:txBody>
        </p:sp>
        <p:sp>
          <p:nvSpPr>
            <p:cNvPr id="16" name="Freeform 12"/>
            <p:cNvSpPr>
              <a:spLocks noEditPoints="1"/>
            </p:cNvSpPr>
            <p:nvPr/>
          </p:nvSpPr>
          <p:spPr bwMode="auto">
            <a:xfrm>
              <a:off x="1119" y="1211"/>
              <a:ext cx="4423" cy="528"/>
            </a:xfrm>
            <a:custGeom>
              <a:avLst/>
              <a:gdLst>
                <a:gd name="T0" fmla="*/ 448 w 452"/>
                <a:gd name="T1" fmla="*/ 18 h 54"/>
                <a:gd name="T2" fmla="*/ 448 w 452"/>
                <a:gd name="T3" fmla="*/ 0 h 54"/>
                <a:gd name="T4" fmla="*/ 452 w 452"/>
                <a:gd name="T5" fmla="*/ 18 h 54"/>
                <a:gd name="T6" fmla="*/ 452 w 452"/>
                <a:gd name="T7" fmla="*/ 0 h 54"/>
                <a:gd name="T8" fmla="*/ 0 w 452"/>
                <a:gd name="T9" fmla="*/ 18 h 54"/>
                <a:gd name="T10" fmla="*/ 452 w 452"/>
                <a:gd name="T11" fmla="*/ 18 h 54"/>
                <a:gd name="T12" fmla="*/ 0 w 452"/>
                <a:gd name="T13" fmla="*/ 54 h 54"/>
                <a:gd name="T14" fmla="*/ 0 w 452"/>
                <a:gd name="T15" fmla="*/ 18 h 54"/>
                <a:gd name="T16" fmla="*/ 4 w 452"/>
                <a:gd name="T17" fmla="*/ 54 h 54"/>
                <a:gd name="T18" fmla="*/ 4 w 452"/>
                <a:gd name="T19" fmla="*/ 18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2" h="54">
                  <a:moveTo>
                    <a:pt x="448" y="18"/>
                  </a:moveTo>
                  <a:lnTo>
                    <a:pt x="448" y="0"/>
                  </a:lnTo>
                  <a:moveTo>
                    <a:pt x="452" y="18"/>
                  </a:moveTo>
                  <a:lnTo>
                    <a:pt x="452" y="0"/>
                  </a:lnTo>
                  <a:moveTo>
                    <a:pt x="0" y="18"/>
                  </a:moveTo>
                  <a:lnTo>
                    <a:pt x="452" y="18"/>
                  </a:lnTo>
                  <a:moveTo>
                    <a:pt x="0" y="54"/>
                  </a:moveTo>
                  <a:lnTo>
                    <a:pt x="0" y="18"/>
                  </a:lnTo>
                  <a:moveTo>
                    <a:pt x="4" y="54"/>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3"/>
            <p:cNvSpPr>
              <a:spLocks noChangeArrowheads="1"/>
            </p:cNvSpPr>
            <p:nvPr/>
          </p:nvSpPr>
          <p:spPr bwMode="auto">
            <a:xfrm>
              <a:off x="1246" y="1387"/>
              <a:ext cx="43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rep </a:t>
              </a:r>
              <a:r>
                <a:rPr lang="en-US" dirty="0" err="1">
                  <a:solidFill>
                    <a:srgbClr val="1A1B1C"/>
                  </a:solidFill>
                  <a:latin typeface="Times New Roman" pitchFamily="18" charset="0"/>
                </a:rPr>
                <a:t>inst</a:t>
              </a:r>
              <a:endParaRPr lang="en-US" dirty="0">
                <a:latin typeface="Arial" pitchFamily="34" charset="0"/>
              </a:endParaRPr>
            </a:p>
          </p:txBody>
        </p:sp>
        <p:sp>
          <p:nvSpPr>
            <p:cNvPr id="18" name="Line 14"/>
            <p:cNvSpPr>
              <a:spLocks noChangeShapeType="1"/>
            </p:cNvSpPr>
            <p:nvPr/>
          </p:nvSpPr>
          <p:spPr bwMode="auto">
            <a:xfrm flipV="1">
              <a:off x="1980" y="1387"/>
              <a:ext cx="0" cy="352"/>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p:cNvSpPr>
              <a:spLocks noChangeArrowheads="1"/>
            </p:cNvSpPr>
            <p:nvPr/>
          </p:nvSpPr>
          <p:spPr bwMode="auto">
            <a:xfrm>
              <a:off x="2068" y="1387"/>
              <a:ext cx="61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rPr>
                <a:t>rep </a:t>
              </a:r>
              <a:r>
                <a:rPr lang="en-US" dirty="0" err="1">
                  <a:solidFill>
                    <a:srgbClr val="1A1B1C"/>
                  </a:solidFill>
                  <a:latin typeface="Times New Roman" pitchFamily="18" charset="0"/>
                </a:rPr>
                <a:t>movsd</a:t>
              </a:r>
              <a:endParaRPr lang="en-US" dirty="0">
                <a:latin typeface="Arial" pitchFamily="34" charset="0"/>
              </a:endParaRPr>
            </a:p>
          </p:txBody>
        </p:sp>
        <p:sp>
          <p:nvSpPr>
            <p:cNvPr id="20" name="Line 16"/>
            <p:cNvSpPr>
              <a:spLocks noChangeShapeType="1"/>
            </p:cNvSpPr>
            <p:nvPr/>
          </p:nvSpPr>
          <p:spPr bwMode="auto">
            <a:xfrm flipV="1">
              <a:off x="2822" y="1387"/>
              <a:ext cx="0" cy="352"/>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7"/>
            <p:cNvSpPr>
              <a:spLocks noChangeArrowheads="1"/>
            </p:cNvSpPr>
            <p:nvPr/>
          </p:nvSpPr>
          <p:spPr bwMode="auto">
            <a:xfrm>
              <a:off x="2910" y="1387"/>
              <a:ext cx="2440"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dirty="0" err="1">
                  <a:solidFill>
                    <a:srgbClr val="1A1B1C"/>
                  </a:solidFill>
                  <a:latin typeface="Times New Roman" pitchFamily="18" charset="0"/>
                </a:rPr>
                <a:t>val</a:t>
              </a:r>
              <a:r>
                <a:rPr lang="en-US" dirty="0">
                  <a:solidFill>
                    <a:srgbClr val="1A1B1C"/>
                  </a:solidFill>
                  <a:latin typeface="Times New Roman" pitchFamily="18" charset="0"/>
                </a:rPr>
                <a:t> ← </a:t>
              </a:r>
              <a:r>
                <a:rPr lang="en-US" dirty="0" err="1">
                  <a:solidFill>
                    <a:srgbClr val="1A1B1C"/>
                  </a:solidFill>
                  <a:latin typeface="Times New Roman" pitchFamily="18" charset="0"/>
                </a:rPr>
                <a:t>ecx</a:t>
              </a:r>
              <a:r>
                <a:rPr lang="en-US" dirty="0">
                  <a:solidFill>
                    <a:srgbClr val="1A1B1C"/>
                  </a:solidFill>
                  <a:latin typeface="Times New Roman" pitchFamily="18" charset="0"/>
                </a:rPr>
                <a:t>; Execute the </a:t>
              </a:r>
              <a:r>
                <a:rPr lang="en-US" dirty="0" err="1">
                  <a:solidFill>
                    <a:srgbClr val="1A1B1C"/>
                  </a:solidFill>
                  <a:latin typeface="Times New Roman" pitchFamily="18" charset="0"/>
                </a:rPr>
                <a:t>movsd</a:t>
              </a:r>
              <a:r>
                <a:rPr lang="en-US" dirty="0">
                  <a:solidFill>
                    <a:srgbClr val="1A1B1C"/>
                  </a:solidFill>
                  <a:latin typeface="Times New Roman" pitchFamily="18" charset="0"/>
                </a:rPr>
                <a:t> instruction</a:t>
              </a:r>
            </a:p>
            <a:p>
              <a:pPr lvl="0" fontAlgn="base">
                <a:spcBef>
                  <a:spcPct val="0"/>
                </a:spcBef>
                <a:spcAft>
                  <a:spcPct val="0"/>
                </a:spcAft>
              </a:pPr>
              <a:r>
                <a:rPr lang="en-US" dirty="0" err="1">
                  <a:solidFill>
                    <a:srgbClr val="1A1B1C"/>
                  </a:solidFill>
                  <a:latin typeface="Times New Roman" pitchFamily="18" charset="0"/>
                </a:rPr>
                <a:t>val</a:t>
              </a:r>
              <a:r>
                <a:rPr lang="en-US" dirty="0">
                  <a:solidFill>
                    <a:srgbClr val="1A1B1C"/>
                  </a:solidFill>
                  <a:latin typeface="Times New Roman" pitchFamily="18" charset="0"/>
                </a:rPr>
                <a:t> times; </a:t>
              </a:r>
              <a:r>
                <a:rPr lang="en-US" dirty="0" err="1">
                  <a:solidFill>
                    <a:srgbClr val="1A1B1C"/>
                  </a:solidFill>
                  <a:latin typeface="Times New Roman" pitchFamily="18" charset="0"/>
                </a:rPr>
                <a:t>ecx</a:t>
              </a:r>
              <a:r>
                <a:rPr lang="en-US" dirty="0">
                  <a:solidFill>
                    <a:srgbClr val="1A1B1C"/>
                  </a:solidFill>
                  <a:latin typeface="Times New Roman" pitchFamily="18" charset="0"/>
                </a:rPr>
                <a:t> ← 0</a:t>
              </a:r>
              <a:endParaRPr lang="en-US" dirty="0">
                <a:latin typeface="Arial" pitchFamily="34" charset="0"/>
              </a:endParaRPr>
            </a:p>
          </p:txBody>
        </p:sp>
        <p:sp>
          <p:nvSpPr>
            <p:cNvPr id="22" name="Freeform 18"/>
            <p:cNvSpPr>
              <a:spLocks noEditPoints="1"/>
            </p:cNvSpPr>
            <p:nvPr/>
          </p:nvSpPr>
          <p:spPr bwMode="auto">
            <a:xfrm>
              <a:off x="1119" y="1387"/>
              <a:ext cx="4423" cy="392"/>
            </a:xfrm>
            <a:custGeom>
              <a:avLst/>
              <a:gdLst>
                <a:gd name="T0" fmla="*/ 448 w 452"/>
                <a:gd name="T1" fmla="*/ 36 h 40"/>
                <a:gd name="T2" fmla="*/ 448 w 452"/>
                <a:gd name="T3" fmla="*/ 0 h 40"/>
                <a:gd name="T4" fmla="*/ 452 w 452"/>
                <a:gd name="T5" fmla="*/ 36 h 40"/>
                <a:gd name="T6" fmla="*/ 452 w 452"/>
                <a:gd name="T7" fmla="*/ 0 h 40"/>
                <a:gd name="T8" fmla="*/ 0 w 452"/>
                <a:gd name="T9" fmla="*/ 36 h 40"/>
                <a:gd name="T10" fmla="*/ 452 w 452"/>
                <a:gd name="T11" fmla="*/ 36 h 40"/>
                <a:gd name="T12" fmla="*/ 0 w 452"/>
                <a:gd name="T13" fmla="*/ 40 h 40"/>
                <a:gd name="T14" fmla="*/ 452 w 452"/>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2" h="40">
                  <a:moveTo>
                    <a:pt x="448" y="36"/>
                  </a:moveTo>
                  <a:lnTo>
                    <a:pt x="448" y="0"/>
                  </a:lnTo>
                  <a:moveTo>
                    <a:pt x="452" y="36"/>
                  </a:moveTo>
                  <a:lnTo>
                    <a:pt x="452" y="0"/>
                  </a:lnTo>
                  <a:moveTo>
                    <a:pt x="0" y="36"/>
                  </a:moveTo>
                  <a:lnTo>
                    <a:pt x="452" y="36"/>
                  </a:lnTo>
                  <a:moveTo>
                    <a:pt x="0" y="40"/>
                  </a:moveTo>
                  <a:lnTo>
                    <a:pt x="452" y="40"/>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4" name="Rectangle 23"/>
          <p:cNvSpPr/>
          <p:nvPr/>
        </p:nvSpPr>
        <p:spPr>
          <a:xfrm>
            <a:off x="2689226" y="4569960"/>
            <a:ext cx="6403974" cy="106884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766034" y="4569961"/>
            <a:ext cx="5488966" cy="830997"/>
          </a:xfrm>
          <a:prstGeom prst="rect">
            <a:avLst/>
          </a:prstGeom>
        </p:spPr>
        <p:txBody>
          <a:bodyPr wrap="square">
            <a:spAutoFit/>
          </a:bodyPr>
          <a:lstStyle/>
          <a:p>
            <a:r>
              <a:rPr lang="en-US" sz="1600" i="1" dirty="0" err="1">
                <a:latin typeface="Courier New" pitchFamily="49" charset="0"/>
                <a:cs typeface="Courier New" pitchFamily="49" charset="0"/>
              </a:rPr>
              <a:t>cld</a:t>
            </a:r>
            <a:r>
              <a:rPr lang="en-US" sz="1600" i="1" dirty="0">
                <a:latin typeface="Courier New" pitchFamily="49" charset="0"/>
                <a:cs typeface="Courier New" pitchFamily="49" charset="0"/>
              </a:rPr>
              <a:t> 	           ; DF = 0</a:t>
            </a:r>
          </a:p>
          <a:p>
            <a:r>
              <a:rPr lang="en-US" sz="1600" i="1" dirty="0" err="1">
                <a:latin typeface="Courier New" pitchFamily="49" charset="0"/>
                <a:cs typeface="Courier New" pitchFamily="49" charset="0"/>
              </a:rPr>
              <a:t>mov</a:t>
            </a:r>
            <a:r>
              <a:rPr lang="en-US" sz="1600" i="1" dirty="0">
                <a:latin typeface="Courier New" pitchFamily="49" charset="0"/>
                <a:cs typeface="Courier New" pitchFamily="49" charset="0"/>
              </a:rPr>
              <a:t> </a:t>
            </a:r>
            <a:r>
              <a:rPr lang="en-US" sz="1600" i="1" dirty="0" err="1">
                <a:latin typeface="Courier New" pitchFamily="49" charset="0"/>
                <a:cs typeface="Courier New" pitchFamily="49" charset="0"/>
              </a:rPr>
              <a:t>ecx</a:t>
            </a:r>
            <a:r>
              <a:rPr lang="en-US" sz="1600" i="1" dirty="0">
                <a:latin typeface="Courier New" pitchFamily="49" charset="0"/>
                <a:cs typeface="Courier New" pitchFamily="49" charset="0"/>
              </a:rPr>
              <a:t>, 10       ; Set the count to 10</a:t>
            </a:r>
          </a:p>
          <a:p>
            <a:pPr>
              <a:tabLst>
                <a:tab pos="2178050" algn="l"/>
              </a:tabLst>
            </a:pPr>
            <a:r>
              <a:rPr lang="en-US" sz="1600" i="1" dirty="0">
                <a:latin typeface="Courier New" pitchFamily="49" charset="0"/>
                <a:cs typeface="Courier New" pitchFamily="49" charset="0"/>
              </a:rPr>
              <a:t>rep </a:t>
            </a:r>
            <a:r>
              <a:rPr lang="en-US" sz="1600" i="1" dirty="0" err="1">
                <a:latin typeface="Courier New" pitchFamily="49" charset="0"/>
                <a:cs typeface="Courier New" pitchFamily="49" charset="0"/>
              </a:rPr>
              <a:t>movsd</a:t>
            </a:r>
            <a:r>
              <a:rPr lang="en-US" sz="1600" i="1" dirty="0">
                <a:latin typeface="Courier New" pitchFamily="49" charset="0"/>
                <a:cs typeface="Courier New" pitchFamily="49" charset="0"/>
              </a:rPr>
              <a:t> 	; Execute </a:t>
            </a:r>
            <a:r>
              <a:rPr lang="en-US" sz="1600" i="1" dirty="0" err="1">
                <a:latin typeface="Courier New" pitchFamily="49" charset="0"/>
                <a:cs typeface="Courier New" pitchFamily="49" charset="0"/>
              </a:rPr>
              <a:t>movsd</a:t>
            </a:r>
            <a:r>
              <a:rPr lang="en-US" sz="1600" i="1" dirty="0">
                <a:latin typeface="Courier New" pitchFamily="49" charset="0"/>
                <a:cs typeface="Courier New" pitchFamily="49" charset="0"/>
              </a:rPr>
              <a:t> 10 times</a:t>
            </a:r>
            <a:endParaRPr lang="en-US" sz="1600" dirty="0">
              <a:latin typeface="Courier New" pitchFamily="49" charset="0"/>
              <a:cs typeface="Courier New" pitchFamily="49"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View</a:t>
            </a:r>
            <a:r>
              <a:rPr lang="fr-FR" dirty="0">
                <a:solidFill>
                  <a:schemeClr val="tx1"/>
                </a:solidFill>
              </a:rPr>
              <a:t> of </a:t>
            </a:r>
            <a:r>
              <a:rPr lang="fr-FR" dirty="0" err="1">
                <a:solidFill>
                  <a:schemeClr val="tx1"/>
                </a:solidFill>
              </a:rPr>
              <a:t>Registers</a:t>
            </a:r>
            <a:endParaRPr lang="fr-FR" dirty="0">
              <a:solidFill>
                <a:schemeClr val="tx1"/>
              </a:solidFill>
            </a:endParaRPr>
          </a:p>
        </p:txBody>
      </p:sp>
      <p:sp>
        <p:nvSpPr>
          <p:cNvPr id="3" name="Text Placeholder 2"/>
          <p:cNvSpPr txBox="1">
            <a:spLocks noGrp="1"/>
          </p:cNvSpPr>
          <p:nvPr>
            <p:ph type="body" idx="4294967295"/>
          </p:nvPr>
        </p:nvSpPr>
        <p:spPr>
          <a:xfrm>
            <a:off x="2489200" y="1722438"/>
            <a:ext cx="7416800" cy="43735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20700" indent="-323850">
              <a:buSzPct val="100000"/>
              <a:buFont typeface="Symbol" panose="05050102010706020507" pitchFamily="18" charset="2"/>
              <a:buChar char="*"/>
            </a:pPr>
            <a:r>
              <a:rPr lang="en-US" sz="2800" dirty="0">
                <a:latin typeface="Calibri" panose="020F0502020204030204" pitchFamily="34" charset="0"/>
              </a:rPr>
              <a:t>Modern Intel machines are still ISA compatible with the </a:t>
            </a:r>
            <a:r>
              <a:rPr lang="en-US" sz="2800" dirty="0">
                <a:solidFill>
                  <a:srgbClr val="008080"/>
                </a:solidFill>
                <a:latin typeface="Calibri" panose="020F0502020204030204" pitchFamily="34" charset="0"/>
              </a:rPr>
              <a:t>arcane</a:t>
            </a:r>
            <a:r>
              <a:rPr lang="en-US" sz="2800" dirty="0">
                <a:latin typeface="Calibri" panose="020F0502020204030204" pitchFamily="34" charset="0"/>
              </a:rPr>
              <a:t> 16 bit 8086 processor</a:t>
            </a:r>
          </a:p>
          <a:p>
            <a:pPr marL="520700" indent="-323850">
              <a:buSzPct val="100000"/>
              <a:buFont typeface="Symbol" panose="05050102010706020507" pitchFamily="18" charset="2"/>
              <a:buChar char="*"/>
            </a:pPr>
            <a:r>
              <a:rPr lang="en-US" sz="2800" dirty="0">
                <a:latin typeface="Calibri" panose="020F0502020204030204" pitchFamily="34" charset="0"/>
              </a:rPr>
              <a:t>In fact, due to </a:t>
            </a:r>
            <a:r>
              <a:rPr lang="en-US" sz="2800" dirty="0">
                <a:solidFill>
                  <a:srgbClr val="FF0000"/>
                </a:solidFill>
                <a:latin typeface="Calibri" panose="020F0502020204030204" pitchFamily="34" charset="0"/>
              </a:rPr>
              <a:t>market</a:t>
            </a:r>
            <a:r>
              <a:rPr lang="en-US" sz="2800" dirty="0">
                <a:latin typeface="Calibri" panose="020F0502020204030204" pitchFamily="34" charset="0"/>
              </a:rPr>
              <a:t> requirements, a </a:t>
            </a:r>
            <a:r>
              <a:rPr lang="en-US" sz="2800" dirty="0">
                <a:solidFill>
                  <a:srgbClr val="008080"/>
                </a:solidFill>
                <a:latin typeface="Calibri" panose="020F0502020204030204" pitchFamily="34" charset="0"/>
              </a:rPr>
              <a:t>64 bit processor</a:t>
            </a:r>
            <a:r>
              <a:rPr lang="en-US" sz="2800" dirty="0">
                <a:latin typeface="Calibri" panose="020F0502020204030204" pitchFamily="34" charset="0"/>
              </a:rPr>
              <a:t> needs to be ISA compatible with all 32 bit, and 16 bit ISAs</a:t>
            </a:r>
          </a:p>
          <a:p>
            <a:pPr marL="520700" indent="-323850">
              <a:buSzPct val="100000"/>
              <a:buFont typeface="Symbol" panose="05050102010706020507" pitchFamily="18" charset="2"/>
              <a:buChar char="*"/>
            </a:pPr>
            <a:r>
              <a:rPr lang="en-US" sz="2800" dirty="0">
                <a:latin typeface="Calibri" panose="020F0502020204030204" pitchFamily="34" charset="0"/>
              </a:rPr>
              <a:t>What do we do with </a:t>
            </a:r>
            <a:r>
              <a:rPr lang="en-US" sz="2800" dirty="0">
                <a:solidFill>
                  <a:srgbClr val="FF0000"/>
                </a:solidFill>
                <a:latin typeface="Calibri" panose="020F0502020204030204" pitchFamily="34" charset="0"/>
              </a:rPr>
              <a:t>registers</a:t>
            </a:r>
            <a:r>
              <a:rPr lang="en-US" sz="2800" dirty="0">
                <a:latin typeface="Calibri" panose="020F0502020204030204" pitchFamily="34" charset="0"/>
              </a:rPr>
              <a:t>?</a:t>
            </a:r>
          </a:p>
          <a:p>
            <a:pPr marL="520700" indent="-323850">
              <a:buSzPct val="100000"/>
              <a:buFont typeface="Symbol" panose="05050102010706020507" pitchFamily="18" charset="2"/>
              <a:buChar char="*"/>
            </a:pPr>
            <a:r>
              <a:rPr lang="en-US" sz="2800" dirty="0">
                <a:latin typeface="Calibri" panose="020F0502020204030204" pitchFamily="34" charset="0"/>
              </a:rPr>
              <a:t>Do we define a new set of </a:t>
            </a:r>
            <a:r>
              <a:rPr lang="en-US" sz="2800" dirty="0">
                <a:solidFill>
                  <a:srgbClr val="FF0000"/>
                </a:solidFill>
                <a:latin typeface="Calibri" panose="020F0502020204030204" pitchFamily="34" charset="0"/>
              </a:rPr>
              <a:t>registers</a:t>
            </a:r>
            <a:r>
              <a:rPr lang="en-US" sz="2800" dirty="0">
                <a:latin typeface="Calibri" panose="020F0502020204030204" pitchFamily="34" charset="0"/>
              </a:rPr>
              <a:t> for each type of x86 ISA?    </a:t>
            </a:r>
            <a:r>
              <a:rPr lang="en-US" sz="2800" b="1" dirty="0">
                <a:solidFill>
                  <a:srgbClr val="000080"/>
                </a:solidFill>
                <a:latin typeface="Calibri" panose="020F0502020204030204" pitchFamily="34" charset="0"/>
              </a:rPr>
              <a:t>ANSWER</a:t>
            </a:r>
            <a:r>
              <a:rPr lang="en-US" sz="2800" dirty="0">
                <a:latin typeface="Calibri" panose="020F0502020204030204" pitchFamily="34" charset="0"/>
              </a:rPr>
              <a:t> : </a:t>
            </a:r>
            <a:r>
              <a:rPr lang="en-US" sz="2800" b="1" dirty="0">
                <a:solidFill>
                  <a:srgbClr val="FF0000"/>
                </a:solidFill>
                <a:latin typeface="Calibri" panose="020F0502020204030204" pitchFamily="34" charset="0"/>
              </a:rPr>
              <a:t>NO</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name="page5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3583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743201" y="1758950"/>
            <a:ext cx="6091237" cy="3879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71500" indent="-457200">
              <a:buSzPct val="100000"/>
              <a:buFont typeface="Symbol" panose="05050102010706020507" pitchFamily="18" charset="2"/>
              <a:buChar char="*"/>
            </a:pPr>
            <a:r>
              <a:rPr lang="en-US" dirty="0">
                <a:latin typeface="Calibri" panose="020F0502020204030204" pitchFamily="34" charset="0"/>
              </a:rPr>
              <a:t>x86 Machine Model</a:t>
            </a:r>
          </a:p>
          <a:p>
            <a:pPr marL="571500" indent="-457200">
              <a:buSzPct val="100000"/>
              <a:buFont typeface="Symbol" panose="05050102010706020507" pitchFamily="18" charset="2"/>
              <a:buChar char="*"/>
            </a:pPr>
            <a:r>
              <a:rPr lang="en-US" dirty="0">
                <a:latin typeface="Calibri" panose="020F0502020204030204" pitchFamily="34" charset="0"/>
              </a:rPr>
              <a:t>Simple Integer Instructions</a:t>
            </a:r>
          </a:p>
          <a:p>
            <a:pPr marL="571500" indent="-457200">
              <a:buSzPct val="100000"/>
              <a:buFont typeface="Symbol" panose="05050102010706020507" pitchFamily="18" charset="2"/>
              <a:buChar char="*"/>
            </a:pPr>
            <a:r>
              <a:rPr lang="en-US" dirty="0">
                <a:latin typeface="Calibri" panose="020F0502020204030204" pitchFamily="34" charset="0"/>
              </a:rPr>
              <a:t>Branch Instructions</a:t>
            </a:r>
          </a:p>
          <a:p>
            <a:pPr marL="571500" indent="-457200">
              <a:buSzPct val="100000"/>
              <a:buFont typeface="Symbol" panose="05050102010706020507" pitchFamily="18" charset="2"/>
              <a:buChar char="*"/>
            </a:pPr>
            <a:r>
              <a:rPr lang="en-US" dirty="0">
                <a:latin typeface="Calibri" panose="020F0502020204030204" pitchFamily="34" charset="0"/>
              </a:rPr>
              <a:t>Advanced Memory Instructions</a:t>
            </a:r>
          </a:p>
          <a:p>
            <a:pPr marL="571500" indent="-457200">
              <a:buSzPct val="100000"/>
              <a:buFont typeface="Symbol" panose="05050102010706020507" pitchFamily="18" charset="2"/>
              <a:buChar char="*"/>
            </a:pPr>
            <a:r>
              <a:rPr lang="en-US" dirty="0">
                <a:latin typeface="Calibri" panose="020F0502020204030204" pitchFamily="34" charset="0"/>
              </a:rPr>
              <a:t>Floating Point Instructions</a:t>
            </a:r>
          </a:p>
          <a:p>
            <a:pPr marL="571500" indent="-457200">
              <a:buSzPct val="100000"/>
              <a:buFont typeface="Symbol" panose="05050102010706020507" pitchFamily="18" charset="2"/>
              <a:buChar char="*"/>
            </a:pPr>
            <a:r>
              <a:rPr lang="en-US" dirty="0">
                <a:latin typeface="Calibri" panose="020F0502020204030204" pitchFamily="34" charset="0"/>
              </a:rPr>
              <a:t>Encoding the x86 ISA</a:t>
            </a:r>
          </a:p>
        </p:txBody>
      </p:sp>
      <p:pic>
        <p:nvPicPr>
          <p:cNvPr id="4" name="Picture 3"/>
          <p:cNvPicPr>
            <a:picLocks noChangeAspect="1"/>
          </p:cNvPicPr>
          <p:nvPr/>
        </p:nvPicPr>
        <p:blipFill>
          <a:blip r:embed="rId3">
            <a:lum/>
            <a:alphaModFix/>
          </a:blip>
          <a:srcRect/>
          <a:stretch>
            <a:fillRect/>
          </a:stretch>
        </p:blipFill>
        <p:spPr>
          <a:xfrm rot="10800000">
            <a:off x="8001000" y="4343401"/>
            <a:ext cx="1181160" cy="837359"/>
          </a:xfrm>
          <a:prstGeom prst="rect">
            <a:avLst/>
          </a:prstGeom>
          <a:noFill/>
          <a:ln>
            <a:noFill/>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name="page5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FP Machine Model</a:t>
            </a:r>
          </a:p>
        </p:txBody>
      </p:sp>
      <p:sp>
        <p:nvSpPr>
          <p:cNvPr id="3" name="Text Placeholder 2"/>
          <p:cNvSpPr txBox="1">
            <a:spLocks noGrp="1"/>
          </p:cNvSpPr>
          <p:nvPr>
            <p:ph type="body" idx="4294967295"/>
          </p:nvPr>
        </p:nvSpPr>
        <p:spPr>
          <a:xfrm>
            <a:off x="2622550" y="3875088"/>
            <a:ext cx="7588250" cy="229711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71500" indent="-342900">
              <a:buSzPct val="100000"/>
              <a:buFont typeface="Symbol" panose="05050102010706020507" pitchFamily="18" charset="2"/>
              <a:buChar char="*"/>
            </a:pPr>
            <a:r>
              <a:rPr lang="en-US" sz="2600" dirty="0">
                <a:latin typeface="Calibri" panose="020F0502020204030204" pitchFamily="34" charset="0"/>
              </a:rPr>
              <a:t>There is no direct connection between </a:t>
            </a:r>
            <a:r>
              <a:rPr lang="en-US" sz="2600" dirty="0">
                <a:solidFill>
                  <a:srgbClr val="004586"/>
                </a:solidFill>
                <a:latin typeface="Calibri" panose="020F0502020204030204" pitchFamily="34" charset="0"/>
              </a:rPr>
              <a:t>integer</a:t>
            </a:r>
            <a:r>
              <a:rPr lang="en-US" sz="2600" dirty="0">
                <a:latin typeface="Calibri" panose="020F0502020204030204" pitchFamily="34" charset="0"/>
              </a:rPr>
              <a:t> and </a:t>
            </a:r>
            <a:r>
              <a:rPr lang="en-US" sz="2600" dirty="0">
                <a:solidFill>
                  <a:srgbClr val="00AE00"/>
                </a:solidFill>
                <a:latin typeface="Calibri" panose="020F0502020204030204" pitchFamily="34" charset="0"/>
              </a:rPr>
              <a:t>FP</a:t>
            </a:r>
            <a:r>
              <a:rPr lang="en-US" sz="2600" dirty="0">
                <a:latin typeface="Calibri" panose="020F0502020204030204" pitchFamily="34" charset="0"/>
              </a:rPr>
              <a:t> </a:t>
            </a:r>
            <a:r>
              <a:rPr lang="en-US" sz="2600" dirty="0">
                <a:solidFill>
                  <a:srgbClr val="FF0000"/>
                </a:solidFill>
                <a:latin typeface="Calibri" panose="020F0502020204030204" pitchFamily="34" charset="0"/>
              </a:rPr>
              <a:t>registers</a:t>
            </a:r>
          </a:p>
          <a:p>
            <a:pPr marL="571500" indent="-342900">
              <a:buSzPct val="100000"/>
              <a:buFont typeface="Symbol" panose="05050102010706020507" pitchFamily="18" charset="2"/>
              <a:buChar char="*"/>
            </a:pPr>
            <a:r>
              <a:rPr lang="en-US" sz="2600" dirty="0">
                <a:latin typeface="Calibri" panose="020F0502020204030204" pitchFamily="34" charset="0"/>
              </a:rPr>
              <a:t>They can only communicate through </a:t>
            </a:r>
            <a:r>
              <a:rPr lang="en-US" sz="2600" dirty="0">
                <a:solidFill>
                  <a:srgbClr val="FF0000"/>
                </a:solidFill>
                <a:latin typeface="Calibri" panose="020F0502020204030204" pitchFamily="34" charset="0"/>
              </a:rPr>
              <a:t>memory</a:t>
            </a:r>
          </a:p>
          <a:p>
            <a:pPr marL="571500" indent="-342900">
              <a:buSzPct val="100000"/>
              <a:buFont typeface="Symbol" panose="05050102010706020507" pitchFamily="18" charset="2"/>
              <a:buChar char="*"/>
            </a:pPr>
            <a:r>
              <a:rPr lang="en-US" sz="2600" dirty="0">
                <a:latin typeface="Calibri" panose="020F0502020204030204" pitchFamily="34" charset="0"/>
              </a:rPr>
              <a:t>No way to load</a:t>
            </a:r>
            <a:r>
              <a:rPr lang="en-US" sz="2600" dirty="0">
                <a:solidFill>
                  <a:srgbClr val="00AE00"/>
                </a:solidFill>
                <a:latin typeface="Calibri" panose="020F0502020204030204" pitchFamily="34" charset="0"/>
              </a:rPr>
              <a:t> floating-point</a:t>
            </a:r>
            <a:r>
              <a:rPr lang="en-US" sz="2600" dirty="0">
                <a:latin typeface="Calibri" panose="020F0502020204030204" pitchFamily="34" charset="0"/>
              </a:rPr>
              <a:t> </a:t>
            </a:r>
            <a:r>
              <a:rPr lang="en-US" sz="2600" dirty="0">
                <a:solidFill>
                  <a:srgbClr val="FF0000"/>
                </a:solidFill>
                <a:latin typeface="Calibri" panose="020F0502020204030204" pitchFamily="34" charset="0"/>
              </a:rPr>
              <a:t>immediates</a:t>
            </a:r>
            <a:r>
              <a:rPr lang="en-US" sz="2600" dirty="0">
                <a:latin typeface="Calibri" panose="020F0502020204030204" pitchFamily="34" charset="0"/>
              </a:rPr>
              <a:t> </a:t>
            </a:r>
            <a:r>
              <a:rPr lang="en-US" sz="2600" dirty="0">
                <a:solidFill>
                  <a:srgbClr val="2300DC"/>
                </a:solidFill>
                <a:latin typeface="Calibri" panose="020F0502020204030204" pitchFamily="34" charset="0"/>
              </a:rPr>
              <a:t>directly</a:t>
            </a:r>
          </a:p>
        </p:txBody>
      </p:sp>
      <p:grpSp>
        <p:nvGrpSpPr>
          <p:cNvPr id="8" name="Group 4"/>
          <p:cNvGrpSpPr>
            <a:grpSpLocks noChangeAspect="1"/>
          </p:cNvGrpSpPr>
          <p:nvPr/>
        </p:nvGrpSpPr>
        <p:grpSpPr bwMode="auto">
          <a:xfrm>
            <a:off x="4267200" y="1752600"/>
            <a:ext cx="3657600" cy="1836738"/>
            <a:chOff x="2160" y="1104"/>
            <a:chExt cx="2304" cy="1157"/>
          </a:xfrm>
        </p:grpSpPr>
        <p:sp>
          <p:nvSpPr>
            <p:cNvPr id="9" name="AutoShape 3"/>
            <p:cNvSpPr>
              <a:spLocks noChangeAspect="1" noChangeArrowheads="1" noTextEdit="1"/>
            </p:cNvSpPr>
            <p:nvPr/>
          </p:nvSpPr>
          <p:spPr bwMode="auto">
            <a:xfrm>
              <a:off x="2160" y="1104"/>
              <a:ext cx="2304" cy="1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2883" y="1172"/>
              <a:ext cx="625" cy="323"/>
            </a:xfrm>
            <a:prstGeom prst="rect">
              <a:avLst/>
            </a:prstGeom>
            <a:solidFill>
              <a:srgbClr val="FFE6D5"/>
            </a:solidFill>
            <a:ln w="9"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2243" y="1159"/>
              <a:ext cx="483" cy="314"/>
            </a:xfrm>
            <a:prstGeom prst="rect">
              <a:avLst/>
            </a:prstGeom>
            <a:solidFill>
              <a:srgbClr val="D5F6FF"/>
            </a:solidFill>
            <a:ln w="6"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7"/>
            <p:cNvSpPr>
              <a:spLocks noChangeArrowheads="1"/>
            </p:cNvSpPr>
            <p:nvPr/>
          </p:nvSpPr>
          <p:spPr bwMode="auto">
            <a:xfrm>
              <a:off x="2252" y="1785"/>
              <a:ext cx="2138" cy="382"/>
            </a:xfrm>
            <a:prstGeom prst="rect">
              <a:avLst/>
            </a:prstGeom>
            <a:solidFill>
              <a:srgbClr val="F4D7E3"/>
            </a:solidFill>
            <a:ln w="9"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8"/>
            <p:cNvSpPr>
              <a:spLocks noChangeArrowheads="1"/>
            </p:cNvSpPr>
            <p:nvPr/>
          </p:nvSpPr>
          <p:spPr bwMode="auto">
            <a:xfrm>
              <a:off x="2980" y="1872"/>
              <a:ext cx="6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400">
                  <a:solidFill>
                    <a:srgbClr val="000000"/>
                  </a:solidFill>
                  <a:latin typeface="Sans"/>
                </a:rPr>
                <a:t>Memory</a:t>
              </a:r>
              <a:endParaRPr lang="en-US">
                <a:latin typeface="Arial" pitchFamily="34" charset="0"/>
              </a:endParaRPr>
            </a:p>
          </p:txBody>
        </p:sp>
        <p:sp>
          <p:nvSpPr>
            <p:cNvPr id="14" name="Rectangle 9"/>
            <p:cNvSpPr>
              <a:spLocks noChangeArrowheads="1"/>
            </p:cNvSpPr>
            <p:nvPr/>
          </p:nvSpPr>
          <p:spPr bwMode="auto">
            <a:xfrm>
              <a:off x="3023" y="1202"/>
              <a:ext cx="35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Integer </a:t>
              </a:r>
              <a:endParaRPr lang="en-US">
                <a:latin typeface="Arial" pitchFamily="34" charset="0"/>
              </a:endParaRPr>
            </a:p>
          </p:txBody>
        </p:sp>
        <p:sp>
          <p:nvSpPr>
            <p:cNvPr id="15" name="Rectangle 10"/>
            <p:cNvSpPr>
              <a:spLocks noChangeArrowheads="1"/>
            </p:cNvSpPr>
            <p:nvPr/>
          </p:nvSpPr>
          <p:spPr bwMode="auto">
            <a:xfrm>
              <a:off x="2983" y="1347"/>
              <a:ext cx="39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registers</a:t>
              </a:r>
              <a:endParaRPr lang="en-US">
                <a:latin typeface="Arial" pitchFamily="34" charset="0"/>
              </a:endParaRPr>
            </a:p>
          </p:txBody>
        </p:sp>
        <p:sp>
          <p:nvSpPr>
            <p:cNvPr id="16" name="Rectangle 11"/>
            <p:cNvSpPr>
              <a:spLocks noChangeArrowheads="1"/>
            </p:cNvSpPr>
            <p:nvPr/>
          </p:nvSpPr>
          <p:spPr bwMode="auto">
            <a:xfrm>
              <a:off x="3776" y="1182"/>
              <a:ext cx="625" cy="323"/>
            </a:xfrm>
            <a:prstGeom prst="rect">
              <a:avLst/>
            </a:prstGeom>
            <a:solidFill>
              <a:srgbClr val="FFE6D5"/>
            </a:solidFill>
            <a:ln w="9"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2"/>
            <p:cNvSpPr>
              <a:spLocks noChangeArrowheads="1"/>
            </p:cNvSpPr>
            <p:nvPr/>
          </p:nvSpPr>
          <p:spPr bwMode="auto">
            <a:xfrm>
              <a:off x="4017" y="1211"/>
              <a:ext cx="11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FP</a:t>
              </a:r>
              <a:endParaRPr lang="en-US">
                <a:latin typeface="Arial" pitchFamily="34" charset="0"/>
              </a:endParaRPr>
            </a:p>
          </p:txBody>
        </p:sp>
        <p:sp>
          <p:nvSpPr>
            <p:cNvPr id="18" name="Rectangle 13"/>
            <p:cNvSpPr>
              <a:spLocks noChangeArrowheads="1"/>
            </p:cNvSpPr>
            <p:nvPr/>
          </p:nvSpPr>
          <p:spPr bwMode="auto">
            <a:xfrm>
              <a:off x="3876" y="1356"/>
              <a:ext cx="39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registers</a:t>
              </a:r>
              <a:endParaRPr lang="en-US">
                <a:latin typeface="Arial" pitchFamily="34" charset="0"/>
              </a:endParaRPr>
            </a:p>
          </p:txBody>
        </p:sp>
        <p:sp>
          <p:nvSpPr>
            <p:cNvPr id="19" name="Rectangle 14"/>
            <p:cNvSpPr>
              <a:spLocks noChangeArrowheads="1"/>
            </p:cNvSpPr>
            <p:nvPr/>
          </p:nvSpPr>
          <p:spPr bwMode="auto">
            <a:xfrm>
              <a:off x="2274" y="1278"/>
              <a:ext cx="35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Constants</a:t>
              </a:r>
              <a:endParaRPr lang="en-US">
                <a:latin typeface="Arial" pitchFamily="34" charset="0"/>
              </a:endParaRPr>
            </a:p>
          </p:txBody>
        </p:sp>
        <p:sp>
          <p:nvSpPr>
            <p:cNvPr id="20" name="Line 15"/>
            <p:cNvSpPr>
              <a:spLocks noChangeShapeType="1"/>
            </p:cNvSpPr>
            <p:nvPr/>
          </p:nvSpPr>
          <p:spPr bwMode="auto">
            <a:xfrm>
              <a:off x="2487" y="1464"/>
              <a:ext cx="0" cy="322"/>
            </a:xfrm>
            <a:prstGeom prst="line">
              <a:avLst/>
            </a:prstGeom>
            <a:noFill/>
            <a:ln w="11"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6"/>
            <p:cNvSpPr>
              <a:spLocks/>
            </p:cNvSpPr>
            <p:nvPr/>
          </p:nvSpPr>
          <p:spPr bwMode="auto">
            <a:xfrm>
              <a:off x="2466" y="1721"/>
              <a:ext cx="43" cy="76"/>
            </a:xfrm>
            <a:custGeom>
              <a:avLst/>
              <a:gdLst>
                <a:gd name="T0" fmla="*/ 21 w 43"/>
                <a:gd name="T1" fmla="*/ 21 h 76"/>
                <a:gd name="T2" fmla="*/ 0 w 43"/>
                <a:gd name="T3" fmla="*/ 0 h 76"/>
                <a:gd name="T4" fmla="*/ 21 w 43"/>
                <a:gd name="T5" fmla="*/ 76 h 76"/>
                <a:gd name="T6" fmla="*/ 43 w 43"/>
                <a:gd name="T7" fmla="*/ 0 h 76"/>
                <a:gd name="T8" fmla="*/ 21 w 43"/>
                <a:gd name="T9" fmla="*/ 21 h 76"/>
              </a:gdLst>
              <a:ahLst/>
              <a:cxnLst>
                <a:cxn ang="0">
                  <a:pos x="T0" y="T1"/>
                </a:cxn>
                <a:cxn ang="0">
                  <a:pos x="T2" y="T3"/>
                </a:cxn>
                <a:cxn ang="0">
                  <a:pos x="T4" y="T5"/>
                </a:cxn>
                <a:cxn ang="0">
                  <a:pos x="T6" y="T7"/>
                </a:cxn>
                <a:cxn ang="0">
                  <a:pos x="T8" y="T9"/>
                </a:cxn>
              </a:cxnLst>
              <a:rect l="0" t="0" r="r" b="b"/>
              <a:pathLst>
                <a:path w="43" h="76">
                  <a:moveTo>
                    <a:pt x="21" y="21"/>
                  </a:moveTo>
                  <a:lnTo>
                    <a:pt x="0" y="0"/>
                  </a:lnTo>
                  <a:lnTo>
                    <a:pt x="21" y="76"/>
                  </a:lnTo>
                  <a:lnTo>
                    <a:pt x="43" y="0"/>
                  </a:lnTo>
                  <a:lnTo>
                    <a:pt x="21" y="21"/>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Line 17"/>
            <p:cNvSpPr>
              <a:spLocks noChangeShapeType="1"/>
            </p:cNvSpPr>
            <p:nvPr/>
          </p:nvSpPr>
          <p:spPr bwMode="auto">
            <a:xfrm>
              <a:off x="2730" y="1320"/>
              <a:ext cx="161" cy="0"/>
            </a:xfrm>
            <a:prstGeom prst="line">
              <a:avLst/>
            </a:prstGeom>
            <a:noFill/>
            <a:ln w="11"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8"/>
            <p:cNvSpPr>
              <a:spLocks/>
            </p:cNvSpPr>
            <p:nvPr/>
          </p:nvSpPr>
          <p:spPr bwMode="auto">
            <a:xfrm>
              <a:off x="2827" y="1298"/>
              <a:ext cx="75" cy="44"/>
            </a:xfrm>
            <a:custGeom>
              <a:avLst/>
              <a:gdLst>
                <a:gd name="T0" fmla="*/ 21 w 75"/>
                <a:gd name="T1" fmla="*/ 22 h 44"/>
                <a:gd name="T2" fmla="*/ 0 w 75"/>
                <a:gd name="T3" fmla="*/ 44 h 44"/>
                <a:gd name="T4" fmla="*/ 75 w 75"/>
                <a:gd name="T5" fmla="*/ 22 h 44"/>
                <a:gd name="T6" fmla="*/ 0 w 75"/>
                <a:gd name="T7" fmla="*/ 0 h 44"/>
                <a:gd name="T8" fmla="*/ 21 w 75"/>
                <a:gd name="T9" fmla="*/ 22 h 44"/>
              </a:gdLst>
              <a:ahLst/>
              <a:cxnLst>
                <a:cxn ang="0">
                  <a:pos x="T0" y="T1"/>
                </a:cxn>
                <a:cxn ang="0">
                  <a:pos x="T2" y="T3"/>
                </a:cxn>
                <a:cxn ang="0">
                  <a:pos x="T4" y="T5"/>
                </a:cxn>
                <a:cxn ang="0">
                  <a:pos x="T6" y="T7"/>
                </a:cxn>
                <a:cxn ang="0">
                  <a:pos x="T8" y="T9"/>
                </a:cxn>
              </a:cxnLst>
              <a:rect l="0" t="0" r="r" b="b"/>
              <a:pathLst>
                <a:path w="75" h="44">
                  <a:moveTo>
                    <a:pt x="21" y="22"/>
                  </a:moveTo>
                  <a:lnTo>
                    <a:pt x="0" y="44"/>
                  </a:lnTo>
                  <a:lnTo>
                    <a:pt x="75" y="22"/>
                  </a:lnTo>
                  <a:lnTo>
                    <a:pt x="0" y="0"/>
                  </a:lnTo>
                  <a:lnTo>
                    <a:pt x="21" y="22"/>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Line 19"/>
            <p:cNvSpPr>
              <a:spLocks noChangeShapeType="1"/>
            </p:cNvSpPr>
            <p:nvPr/>
          </p:nvSpPr>
          <p:spPr bwMode="auto">
            <a:xfrm>
              <a:off x="3184" y="1516"/>
              <a:ext cx="0" cy="252"/>
            </a:xfrm>
            <a:prstGeom prst="line">
              <a:avLst/>
            </a:prstGeom>
            <a:noFill/>
            <a:ln w="9"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20"/>
            <p:cNvSpPr>
              <a:spLocks/>
            </p:cNvSpPr>
            <p:nvPr/>
          </p:nvSpPr>
          <p:spPr bwMode="auto">
            <a:xfrm>
              <a:off x="3165" y="1506"/>
              <a:ext cx="38" cy="68"/>
            </a:xfrm>
            <a:custGeom>
              <a:avLst/>
              <a:gdLst>
                <a:gd name="T0" fmla="*/ 19 w 38"/>
                <a:gd name="T1" fmla="*/ 48 h 68"/>
                <a:gd name="T2" fmla="*/ 38 w 38"/>
                <a:gd name="T3" fmla="*/ 68 h 68"/>
                <a:gd name="T4" fmla="*/ 19 w 38"/>
                <a:gd name="T5" fmla="*/ 0 h 68"/>
                <a:gd name="T6" fmla="*/ 0 w 38"/>
                <a:gd name="T7" fmla="*/ 68 h 68"/>
                <a:gd name="T8" fmla="*/ 19 w 38"/>
                <a:gd name="T9" fmla="*/ 48 h 68"/>
              </a:gdLst>
              <a:ahLst/>
              <a:cxnLst>
                <a:cxn ang="0">
                  <a:pos x="T0" y="T1"/>
                </a:cxn>
                <a:cxn ang="0">
                  <a:pos x="T2" y="T3"/>
                </a:cxn>
                <a:cxn ang="0">
                  <a:pos x="T4" y="T5"/>
                </a:cxn>
                <a:cxn ang="0">
                  <a:pos x="T6" y="T7"/>
                </a:cxn>
                <a:cxn ang="0">
                  <a:pos x="T8" y="T9"/>
                </a:cxn>
              </a:cxnLst>
              <a:rect l="0" t="0" r="r" b="b"/>
              <a:pathLst>
                <a:path w="38" h="68">
                  <a:moveTo>
                    <a:pt x="19" y="48"/>
                  </a:moveTo>
                  <a:lnTo>
                    <a:pt x="38" y="68"/>
                  </a:lnTo>
                  <a:lnTo>
                    <a:pt x="19" y="0"/>
                  </a:lnTo>
                  <a:lnTo>
                    <a:pt x="0" y="68"/>
                  </a:lnTo>
                  <a:lnTo>
                    <a:pt x="19" y="48"/>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1"/>
            <p:cNvSpPr>
              <a:spLocks/>
            </p:cNvSpPr>
            <p:nvPr/>
          </p:nvSpPr>
          <p:spPr bwMode="auto">
            <a:xfrm>
              <a:off x="3165" y="1710"/>
              <a:ext cx="38" cy="68"/>
            </a:xfrm>
            <a:custGeom>
              <a:avLst/>
              <a:gdLst>
                <a:gd name="T0" fmla="*/ 19 w 38"/>
                <a:gd name="T1" fmla="*/ 20 h 68"/>
                <a:gd name="T2" fmla="*/ 0 w 38"/>
                <a:gd name="T3" fmla="*/ 0 h 68"/>
                <a:gd name="T4" fmla="*/ 19 w 38"/>
                <a:gd name="T5" fmla="*/ 68 h 68"/>
                <a:gd name="T6" fmla="*/ 38 w 38"/>
                <a:gd name="T7" fmla="*/ 0 h 68"/>
                <a:gd name="T8" fmla="*/ 19 w 38"/>
                <a:gd name="T9" fmla="*/ 20 h 68"/>
              </a:gdLst>
              <a:ahLst/>
              <a:cxnLst>
                <a:cxn ang="0">
                  <a:pos x="T0" y="T1"/>
                </a:cxn>
                <a:cxn ang="0">
                  <a:pos x="T2" y="T3"/>
                </a:cxn>
                <a:cxn ang="0">
                  <a:pos x="T4" y="T5"/>
                </a:cxn>
                <a:cxn ang="0">
                  <a:pos x="T6" y="T7"/>
                </a:cxn>
                <a:cxn ang="0">
                  <a:pos x="T8" y="T9"/>
                </a:cxn>
              </a:cxnLst>
              <a:rect l="0" t="0" r="r" b="b"/>
              <a:pathLst>
                <a:path w="38" h="68">
                  <a:moveTo>
                    <a:pt x="19" y="20"/>
                  </a:moveTo>
                  <a:lnTo>
                    <a:pt x="0" y="0"/>
                  </a:lnTo>
                  <a:lnTo>
                    <a:pt x="19" y="68"/>
                  </a:lnTo>
                  <a:lnTo>
                    <a:pt x="38" y="0"/>
                  </a:lnTo>
                  <a:lnTo>
                    <a:pt x="19" y="20"/>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Line 22"/>
            <p:cNvSpPr>
              <a:spLocks noChangeShapeType="1"/>
            </p:cNvSpPr>
            <p:nvPr/>
          </p:nvSpPr>
          <p:spPr bwMode="auto">
            <a:xfrm>
              <a:off x="4096" y="1508"/>
              <a:ext cx="0" cy="253"/>
            </a:xfrm>
            <a:prstGeom prst="line">
              <a:avLst/>
            </a:prstGeom>
            <a:noFill/>
            <a:ln w="9" cap="flat">
              <a:solidFill>
                <a:srgbClr val="0000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3"/>
            <p:cNvSpPr>
              <a:spLocks/>
            </p:cNvSpPr>
            <p:nvPr/>
          </p:nvSpPr>
          <p:spPr bwMode="auto">
            <a:xfrm>
              <a:off x="4077" y="1499"/>
              <a:ext cx="39" cy="67"/>
            </a:xfrm>
            <a:custGeom>
              <a:avLst/>
              <a:gdLst>
                <a:gd name="T0" fmla="*/ 19 w 39"/>
                <a:gd name="T1" fmla="*/ 48 h 67"/>
                <a:gd name="T2" fmla="*/ 39 w 39"/>
                <a:gd name="T3" fmla="*/ 67 h 67"/>
                <a:gd name="T4" fmla="*/ 19 w 39"/>
                <a:gd name="T5" fmla="*/ 0 h 67"/>
                <a:gd name="T6" fmla="*/ 0 w 39"/>
                <a:gd name="T7" fmla="*/ 67 h 67"/>
                <a:gd name="T8" fmla="*/ 19 w 39"/>
                <a:gd name="T9" fmla="*/ 48 h 67"/>
              </a:gdLst>
              <a:ahLst/>
              <a:cxnLst>
                <a:cxn ang="0">
                  <a:pos x="T0" y="T1"/>
                </a:cxn>
                <a:cxn ang="0">
                  <a:pos x="T2" y="T3"/>
                </a:cxn>
                <a:cxn ang="0">
                  <a:pos x="T4" y="T5"/>
                </a:cxn>
                <a:cxn ang="0">
                  <a:pos x="T6" y="T7"/>
                </a:cxn>
                <a:cxn ang="0">
                  <a:pos x="T8" y="T9"/>
                </a:cxn>
              </a:cxnLst>
              <a:rect l="0" t="0" r="r" b="b"/>
              <a:pathLst>
                <a:path w="39" h="67">
                  <a:moveTo>
                    <a:pt x="19" y="48"/>
                  </a:moveTo>
                  <a:lnTo>
                    <a:pt x="39" y="67"/>
                  </a:lnTo>
                  <a:lnTo>
                    <a:pt x="19" y="0"/>
                  </a:lnTo>
                  <a:lnTo>
                    <a:pt x="0" y="67"/>
                  </a:lnTo>
                  <a:lnTo>
                    <a:pt x="19" y="48"/>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24"/>
            <p:cNvSpPr>
              <a:spLocks/>
            </p:cNvSpPr>
            <p:nvPr/>
          </p:nvSpPr>
          <p:spPr bwMode="auto">
            <a:xfrm>
              <a:off x="4077" y="1703"/>
              <a:ext cx="39" cy="67"/>
            </a:xfrm>
            <a:custGeom>
              <a:avLst/>
              <a:gdLst>
                <a:gd name="T0" fmla="*/ 19 w 39"/>
                <a:gd name="T1" fmla="*/ 19 h 67"/>
                <a:gd name="T2" fmla="*/ 0 w 39"/>
                <a:gd name="T3" fmla="*/ 0 h 67"/>
                <a:gd name="T4" fmla="*/ 19 w 39"/>
                <a:gd name="T5" fmla="*/ 67 h 67"/>
                <a:gd name="T6" fmla="*/ 39 w 39"/>
                <a:gd name="T7" fmla="*/ 0 h 67"/>
                <a:gd name="T8" fmla="*/ 19 w 39"/>
                <a:gd name="T9" fmla="*/ 19 h 67"/>
              </a:gdLst>
              <a:ahLst/>
              <a:cxnLst>
                <a:cxn ang="0">
                  <a:pos x="T0" y="T1"/>
                </a:cxn>
                <a:cxn ang="0">
                  <a:pos x="T2" y="T3"/>
                </a:cxn>
                <a:cxn ang="0">
                  <a:pos x="T4" y="T5"/>
                </a:cxn>
                <a:cxn ang="0">
                  <a:pos x="T6" y="T7"/>
                </a:cxn>
                <a:cxn ang="0">
                  <a:pos x="T8" y="T9"/>
                </a:cxn>
              </a:cxnLst>
              <a:rect l="0" t="0" r="r" b="b"/>
              <a:pathLst>
                <a:path w="39" h="67">
                  <a:moveTo>
                    <a:pt x="19" y="19"/>
                  </a:moveTo>
                  <a:lnTo>
                    <a:pt x="0" y="0"/>
                  </a:lnTo>
                  <a:lnTo>
                    <a:pt x="19" y="67"/>
                  </a:lnTo>
                  <a:lnTo>
                    <a:pt x="39" y="0"/>
                  </a:lnTo>
                  <a:lnTo>
                    <a:pt x="19" y="19"/>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name="page6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FP </a:t>
            </a:r>
            <a:r>
              <a:rPr lang="fr-FR" dirty="0" err="1">
                <a:solidFill>
                  <a:schemeClr val="tx1"/>
                </a:solidFill>
              </a:rPr>
              <a:t>Load</a:t>
            </a:r>
            <a:r>
              <a:rPr lang="fr-FR" dirty="0">
                <a:solidFill>
                  <a:schemeClr val="tx1"/>
                </a:solidFill>
              </a:rPr>
              <a:t> Instructions</a:t>
            </a:r>
          </a:p>
        </p:txBody>
      </p:sp>
      <p:sp>
        <p:nvSpPr>
          <p:cNvPr id="3" name="Text Placeholder 2"/>
          <p:cNvSpPr txBox="1">
            <a:spLocks noGrp="1"/>
          </p:cNvSpPr>
          <p:nvPr>
            <p:ph type="body" idx="4294967295"/>
          </p:nvPr>
        </p:nvSpPr>
        <p:spPr>
          <a:xfrm>
            <a:off x="2667000" y="4197350"/>
            <a:ext cx="7416800" cy="20510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The </a:t>
            </a:r>
            <a:r>
              <a:rPr lang="en-US" sz="2800" dirty="0" err="1">
                <a:solidFill>
                  <a:srgbClr val="2300DC"/>
                </a:solidFill>
                <a:latin typeface="Calibri" panose="020F0502020204030204" pitchFamily="34" charset="0"/>
              </a:rPr>
              <a:t>fld</a:t>
            </a:r>
            <a:r>
              <a:rPr lang="en-US" sz="2800" dirty="0">
                <a:latin typeface="Calibri" panose="020F0502020204030204" pitchFamily="34" charset="0"/>
              </a:rPr>
              <a:t> instruction pushes the value of the </a:t>
            </a:r>
            <a:r>
              <a:rPr lang="en-US" sz="2800" dirty="0">
                <a:solidFill>
                  <a:srgbClr val="00AE00"/>
                </a:solidFill>
                <a:latin typeface="Calibri" panose="020F0502020204030204" pitchFamily="34" charset="0"/>
              </a:rPr>
              <a:t>first operand</a:t>
            </a:r>
            <a:r>
              <a:rPr lang="en-US" sz="2800" dirty="0">
                <a:latin typeface="Calibri" panose="020F0502020204030204" pitchFamily="34" charset="0"/>
              </a:rPr>
              <a:t> (register/</a:t>
            </a:r>
            <a:r>
              <a:rPr lang="en-US" sz="2800" dirty="0" err="1">
                <a:latin typeface="Calibri" panose="020F0502020204030204" pitchFamily="34" charset="0"/>
              </a:rPr>
              <a:t>mem</a:t>
            </a:r>
            <a:r>
              <a:rPr lang="en-US" sz="2800" dirty="0">
                <a:latin typeface="Calibri" panose="020F0502020204030204" pitchFamily="34" charset="0"/>
              </a:rPr>
              <a:t>) to the</a:t>
            </a:r>
            <a:r>
              <a:rPr lang="en-US" sz="2800" dirty="0">
                <a:solidFill>
                  <a:srgbClr val="2300DC"/>
                </a:solidFill>
                <a:latin typeface="Calibri" panose="020F0502020204030204" pitchFamily="34" charset="0"/>
              </a:rPr>
              <a:t> FP stack</a:t>
            </a:r>
          </a:p>
          <a:p>
            <a:pPr lvl="0">
              <a:buSzPct val="100000"/>
              <a:buFont typeface="Symbol" panose="05050102010706020507" pitchFamily="18" charset="2"/>
              <a:buChar char="*"/>
            </a:pPr>
            <a:r>
              <a:rPr lang="en-US" sz="2800" dirty="0">
                <a:latin typeface="Calibri" panose="020F0502020204030204" pitchFamily="34" charset="0"/>
              </a:rPr>
              <a:t>The </a:t>
            </a:r>
            <a:r>
              <a:rPr lang="en-US" sz="2800" dirty="0" err="1">
                <a:solidFill>
                  <a:srgbClr val="FF0000"/>
                </a:solidFill>
                <a:latin typeface="Calibri" panose="020F0502020204030204" pitchFamily="34" charset="0"/>
              </a:rPr>
              <a:t>fild</a:t>
            </a:r>
            <a:r>
              <a:rPr lang="en-US" sz="2800" dirty="0">
                <a:latin typeface="Calibri" panose="020F0502020204030204" pitchFamily="34" charset="0"/>
              </a:rPr>
              <a:t> instruction pushes an </a:t>
            </a:r>
            <a:r>
              <a:rPr lang="en-US" sz="2800" dirty="0">
                <a:solidFill>
                  <a:srgbClr val="280099"/>
                </a:solidFill>
                <a:latin typeface="Calibri" panose="020F0502020204030204" pitchFamily="34" charset="0"/>
              </a:rPr>
              <a:t>integer</a:t>
            </a:r>
            <a:r>
              <a:rPr lang="en-US" sz="2800" dirty="0">
                <a:latin typeface="Calibri" panose="020F0502020204030204" pitchFamily="34" charset="0"/>
              </a:rPr>
              <a:t> stored in </a:t>
            </a:r>
            <a:r>
              <a:rPr lang="en-US" sz="2800" dirty="0">
                <a:solidFill>
                  <a:srgbClr val="FF0000"/>
                </a:solidFill>
                <a:latin typeface="Calibri" panose="020F0502020204030204" pitchFamily="34" charset="0"/>
              </a:rPr>
              <a:t>memory</a:t>
            </a:r>
            <a:r>
              <a:rPr lang="en-US" sz="2800" dirty="0">
                <a:latin typeface="Calibri" panose="020F0502020204030204" pitchFamily="34" charset="0"/>
              </a:rPr>
              <a:t> to the</a:t>
            </a:r>
            <a:r>
              <a:rPr lang="en-US" sz="2800" dirty="0">
                <a:solidFill>
                  <a:srgbClr val="2300DC"/>
                </a:solidFill>
                <a:latin typeface="Calibri" panose="020F0502020204030204" pitchFamily="34" charset="0"/>
              </a:rPr>
              <a:t> FP stack</a:t>
            </a:r>
          </a:p>
        </p:txBody>
      </p:sp>
      <p:grpSp>
        <p:nvGrpSpPr>
          <p:cNvPr id="7" name="Group 5"/>
          <p:cNvGrpSpPr>
            <a:grpSpLocks noChangeAspect="1"/>
          </p:cNvGrpSpPr>
          <p:nvPr/>
        </p:nvGrpSpPr>
        <p:grpSpPr bwMode="auto">
          <a:xfrm>
            <a:off x="2709862" y="1633538"/>
            <a:ext cx="6738939" cy="2176463"/>
            <a:chOff x="1152" y="1056"/>
            <a:chExt cx="4245" cy="1371"/>
          </a:xfrm>
        </p:grpSpPr>
        <p:sp>
          <p:nvSpPr>
            <p:cNvPr id="8" name="AutoShape 4"/>
            <p:cNvSpPr>
              <a:spLocks noChangeAspect="1" noChangeArrowheads="1" noTextEdit="1"/>
            </p:cNvSpPr>
            <p:nvPr/>
          </p:nvSpPr>
          <p:spPr bwMode="auto">
            <a:xfrm>
              <a:off x="1152" y="1056"/>
              <a:ext cx="4245" cy="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 name="Freeform 6"/>
            <p:cNvSpPr>
              <a:spLocks noEditPoints="1"/>
            </p:cNvSpPr>
            <p:nvPr/>
          </p:nvSpPr>
          <p:spPr bwMode="auto">
            <a:xfrm>
              <a:off x="1169" y="1073"/>
              <a:ext cx="4209" cy="191"/>
            </a:xfrm>
            <a:custGeom>
              <a:avLst/>
              <a:gdLst>
                <a:gd name="T0" fmla="*/ 0 w 486"/>
                <a:gd name="T1" fmla="*/ 0 h 22"/>
                <a:gd name="T2" fmla="*/ 486 w 486"/>
                <a:gd name="T3" fmla="*/ 0 h 22"/>
                <a:gd name="T4" fmla="*/ 0 w 486"/>
                <a:gd name="T5" fmla="*/ 4 h 22"/>
                <a:gd name="T6" fmla="*/ 486 w 486"/>
                <a:gd name="T7" fmla="*/ 4 h 22"/>
                <a:gd name="T8" fmla="*/ 0 w 486"/>
                <a:gd name="T9" fmla="*/ 22 h 22"/>
                <a:gd name="T10" fmla="*/ 0 w 486"/>
                <a:gd name="T11" fmla="*/ 4 h 22"/>
                <a:gd name="T12" fmla="*/ 4 w 486"/>
                <a:gd name="T13" fmla="*/ 22 h 22"/>
                <a:gd name="T14" fmla="*/ 4 w 486"/>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22">
                  <a:moveTo>
                    <a:pt x="0" y="0"/>
                  </a:moveTo>
                  <a:lnTo>
                    <a:pt x="486" y="0"/>
                  </a:lnTo>
                  <a:moveTo>
                    <a:pt x="0" y="4"/>
                  </a:moveTo>
                  <a:lnTo>
                    <a:pt x="486" y="4"/>
                  </a:lnTo>
                  <a:moveTo>
                    <a:pt x="0" y="22"/>
                  </a:moveTo>
                  <a:lnTo>
                    <a:pt x="0" y="4"/>
                  </a:lnTo>
                  <a:moveTo>
                    <a:pt x="4" y="22"/>
                  </a:moveTo>
                  <a:lnTo>
                    <a:pt x="4" y="4"/>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0" name="Rectangle 7"/>
            <p:cNvSpPr>
              <a:spLocks noChangeArrowheads="1"/>
            </p:cNvSpPr>
            <p:nvPr/>
          </p:nvSpPr>
          <p:spPr bwMode="auto">
            <a:xfrm>
              <a:off x="1282" y="1099"/>
              <a:ext cx="53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cs typeface="Times New Roman" pitchFamily="18" charset="0"/>
                </a:rPr>
                <a:t>Semantics</a:t>
              </a:r>
              <a:endParaRPr lang="en-US">
                <a:latin typeface="Times New Roman" pitchFamily="18" charset="0"/>
                <a:cs typeface="Times New Roman" pitchFamily="18" charset="0"/>
              </a:endParaRPr>
            </a:p>
          </p:txBody>
        </p:sp>
        <p:sp>
          <p:nvSpPr>
            <p:cNvPr id="11" name="Line 8"/>
            <p:cNvSpPr>
              <a:spLocks noChangeShapeType="1"/>
            </p:cNvSpPr>
            <p:nvPr/>
          </p:nvSpPr>
          <p:spPr bwMode="auto">
            <a:xfrm flipV="1">
              <a:off x="1931" y="1108"/>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2" name="Rectangle 9"/>
            <p:cNvSpPr>
              <a:spLocks noChangeArrowheads="1"/>
            </p:cNvSpPr>
            <p:nvPr/>
          </p:nvSpPr>
          <p:spPr bwMode="auto">
            <a:xfrm>
              <a:off x="2009" y="1099"/>
              <a:ext cx="46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cs typeface="Times New Roman" pitchFamily="18" charset="0"/>
                </a:rPr>
                <a:t>Example</a:t>
              </a:r>
              <a:endParaRPr lang="en-US">
                <a:latin typeface="Times New Roman" pitchFamily="18" charset="0"/>
                <a:cs typeface="Times New Roman" pitchFamily="18" charset="0"/>
              </a:endParaRPr>
            </a:p>
          </p:txBody>
        </p:sp>
        <p:sp>
          <p:nvSpPr>
            <p:cNvPr id="13" name="Line 10"/>
            <p:cNvSpPr>
              <a:spLocks noChangeShapeType="1"/>
            </p:cNvSpPr>
            <p:nvPr/>
          </p:nvSpPr>
          <p:spPr bwMode="auto">
            <a:xfrm flipV="1">
              <a:off x="2970" y="1108"/>
              <a:ext cx="0" cy="15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4" name="Rectangle 11"/>
            <p:cNvSpPr>
              <a:spLocks noChangeArrowheads="1"/>
            </p:cNvSpPr>
            <p:nvPr/>
          </p:nvSpPr>
          <p:spPr bwMode="auto">
            <a:xfrm>
              <a:off x="3048" y="1099"/>
              <a:ext cx="6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1A1B1C"/>
                  </a:solidFill>
                  <a:latin typeface="Times New Roman" pitchFamily="18" charset="0"/>
                  <a:cs typeface="Times New Roman" pitchFamily="18" charset="0"/>
                </a:rPr>
                <a:t>Explanation</a:t>
              </a:r>
              <a:endParaRPr lang="en-US">
                <a:latin typeface="Times New Roman" pitchFamily="18" charset="0"/>
                <a:cs typeface="Times New Roman" pitchFamily="18" charset="0"/>
              </a:endParaRPr>
            </a:p>
          </p:txBody>
        </p:sp>
        <p:sp>
          <p:nvSpPr>
            <p:cNvPr id="15" name="Freeform 12"/>
            <p:cNvSpPr>
              <a:spLocks noEditPoints="1"/>
            </p:cNvSpPr>
            <p:nvPr/>
          </p:nvSpPr>
          <p:spPr bwMode="auto">
            <a:xfrm>
              <a:off x="1169" y="1108"/>
              <a:ext cx="4209" cy="476"/>
            </a:xfrm>
            <a:custGeom>
              <a:avLst/>
              <a:gdLst>
                <a:gd name="T0" fmla="*/ 482 w 486"/>
                <a:gd name="T1" fmla="*/ 18 h 55"/>
                <a:gd name="T2" fmla="*/ 482 w 486"/>
                <a:gd name="T3" fmla="*/ 0 h 55"/>
                <a:gd name="T4" fmla="*/ 486 w 486"/>
                <a:gd name="T5" fmla="*/ 18 h 55"/>
                <a:gd name="T6" fmla="*/ 486 w 486"/>
                <a:gd name="T7" fmla="*/ 0 h 55"/>
                <a:gd name="T8" fmla="*/ 0 w 486"/>
                <a:gd name="T9" fmla="*/ 18 h 55"/>
                <a:gd name="T10" fmla="*/ 486 w 486"/>
                <a:gd name="T11" fmla="*/ 18 h 55"/>
                <a:gd name="T12" fmla="*/ 0 w 486"/>
                <a:gd name="T13" fmla="*/ 55 h 55"/>
                <a:gd name="T14" fmla="*/ 0 w 486"/>
                <a:gd name="T15" fmla="*/ 19 h 55"/>
                <a:gd name="T16" fmla="*/ 4 w 486"/>
                <a:gd name="T17" fmla="*/ 55 h 55"/>
                <a:gd name="T18" fmla="*/ 4 w 486"/>
                <a:gd name="T19"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6" h="55">
                  <a:moveTo>
                    <a:pt x="482" y="18"/>
                  </a:moveTo>
                  <a:lnTo>
                    <a:pt x="482" y="0"/>
                  </a:lnTo>
                  <a:moveTo>
                    <a:pt x="486" y="18"/>
                  </a:moveTo>
                  <a:lnTo>
                    <a:pt x="486" y="0"/>
                  </a:lnTo>
                  <a:moveTo>
                    <a:pt x="0" y="18"/>
                  </a:moveTo>
                  <a:lnTo>
                    <a:pt x="486" y="18"/>
                  </a:lnTo>
                  <a:moveTo>
                    <a:pt x="0" y="55"/>
                  </a:moveTo>
                  <a:lnTo>
                    <a:pt x="0" y="19"/>
                  </a:lnTo>
                  <a:moveTo>
                    <a:pt x="4" y="55"/>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6" name="Rectangle 13"/>
            <p:cNvSpPr>
              <a:spLocks noChangeArrowheads="1"/>
            </p:cNvSpPr>
            <p:nvPr/>
          </p:nvSpPr>
          <p:spPr bwMode="auto">
            <a:xfrm>
              <a:off x="1282" y="1287"/>
              <a:ext cx="460" cy="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fld</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mem</a:t>
              </a:r>
              <a:endParaRPr lang="en-US" sz="1600" i="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fld</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endParaRPr lang="en-US" sz="1600" i="1"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fild</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mem</a:t>
              </a:r>
              <a:endParaRPr lang="en-US" sz="1600" dirty="0">
                <a:latin typeface="Times New Roman" pitchFamily="18" charset="0"/>
                <a:cs typeface="Times New Roman" pitchFamily="18" charset="0"/>
              </a:endParaRPr>
            </a:p>
          </p:txBody>
        </p:sp>
        <p:sp>
          <p:nvSpPr>
            <p:cNvPr id="17" name="Line 14"/>
            <p:cNvSpPr>
              <a:spLocks noChangeShapeType="1"/>
            </p:cNvSpPr>
            <p:nvPr/>
          </p:nvSpPr>
          <p:spPr bwMode="auto">
            <a:xfrm flipV="1">
              <a:off x="1931" y="1273"/>
              <a:ext cx="0" cy="31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8" name="Rectangle 15"/>
            <p:cNvSpPr>
              <a:spLocks noChangeArrowheads="1"/>
            </p:cNvSpPr>
            <p:nvPr/>
          </p:nvSpPr>
          <p:spPr bwMode="auto">
            <a:xfrm>
              <a:off x="2009" y="1287"/>
              <a:ext cx="842" cy="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fld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dword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a:t>
              </a:r>
            </a:p>
            <a:p>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fld</a:t>
              </a:r>
              <a:r>
                <a:rPr lang="en-US" sz="1600" dirty="0">
                  <a:latin typeface="Times New Roman" pitchFamily="18" charset="0"/>
                  <a:cs typeface="Times New Roman" pitchFamily="18" charset="0"/>
                </a:rPr>
                <a:t> st1</a:t>
              </a:r>
            </a:p>
            <a:p>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fild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dword</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eax</a:t>
              </a:r>
              <a:r>
                <a:rPr lang="en-US" sz="1600" dirty="0">
                  <a:latin typeface="Times New Roman" pitchFamily="18" charset="0"/>
                  <a:cs typeface="Times New Roman" pitchFamily="18" charset="0"/>
                </a:rPr>
                <a:t>]</a:t>
              </a:r>
            </a:p>
          </p:txBody>
        </p:sp>
        <p:sp>
          <p:nvSpPr>
            <p:cNvPr id="19" name="Line 16"/>
            <p:cNvSpPr>
              <a:spLocks noChangeShapeType="1"/>
            </p:cNvSpPr>
            <p:nvPr/>
          </p:nvSpPr>
          <p:spPr bwMode="auto">
            <a:xfrm flipV="1">
              <a:off x="2970" y="1273"/>
              <a:ext cx="0" cy="31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0" name="Rectangle 17"/>
            <p:cNvSpPr>
              <a:spLocks noChangeArrowheads="1"/>
            </p:cNvSpPr>
            <p:nvPr/>
          </p:nvSpPr>
          <p:spPr bwMode="auto">
            <a:xfrm>
              <a:off x="3048" y="1287"/>
              <a:ext cx="2330" cy="1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Pushes an FP number stored in [</a:t>
              </a:r>
              <a:r>
                <a:rPr lang="en-US" sz="1600" i="1" dirty="0" err="1">
                  <a:latin typeface="Times New Roman" pitchFamily="18" charset="0"/>
                  <a:cs typeface="Times New Roman" pitchFamily="18" charset="0"/>
                </a:rPr>
                <a:t>eax</a:t>
              </a:r>
              <a:r>
                <a:rPr lang="en-US" sz="1600" dirty="0">
                  <a:latin typeface="Times New Roman" pitchFamily="18" charset="0"/>
                  <a:cs typeface="Times New Roman" pitchFamily="18" charset="0"/>
                </a:rPr>
                <a:t>] to</a:t>
              </a:r>
            </a:p>
            <a:p>
              <a:r>
                <a:rPr lang="en-US" sz="1600" dirty="0">
                  <a:latin typeface="Times New Roman" pitchFamily="18" charset="0"/>
                  <a:cs typeface="Times New Roman" pitchFamily="18" charset="0"/>
                </a:rPr>
                <a:t>the FP stack</a:t>
              </a:r>
            </a:p>
            <a:p>
              <a:r>
                <a:rPr lang="en-US" sz="1600" dirty="0">
                  <a:latin typeface="Times New Roman" pitchFamily="18" charset="0"/>
                  <a:cs typeface="Times New Roman" pitchFamily="18" charset="0"/>
                </a:rPr>
                <a:t>Pushes the contents of </a:t>
              </a:r>
              <a:r>
                <a:rPr lang="en-US" sz="1600" i="1" dirty="0">
                  <a:latin typeface="Times New Roman" pitchFamily="18" charset="0"/>
                  <a:cs typeface="Times New Roman" pitchFamily="18" charset="0"/>
                </a:rPr>
                <a:t>st</a:t>
              </a:r>
              <a:r>
                <a:rPr lang="en-US" sz="1600" dirty="0">
                  <a:latin typeface="Times New Roman" pitchFamily="18" charset="0"/>
                  <a:cs typeface="Times New Roman" pitchFamily="18" charset="0"/>
                </a:rPr>
                <a:t>1 to the top of</a:t>
              </a:r>
            </a:p>
            <a:p>
              <a:r>
                <a:rPr lang="en-US" sz="1600" dirty="0">
                  <a:latin typeface="Times New Roman" pitchFamily="18" charset="0"/>
                  <a:cs typeface="Times New Roman" pitchFamily="18" charset="0"/>
                </a:rPr>
                <a:t>the stack</a:t>
              </a:r>
            </a:p>
            <a:p>
              <a:r>
                <a:rPr lang="en-US" sz="1600" dirty="0">
                  <a:latin typeface="Times New Roman" pitchFamily="18" charset="0"/>
                  <a:cs typeface="Times New Roman" pitchFamily="18" charset="0"/>
                </a:rPr>
                <a:t>Pushes an integer stored in [</a:t>
              </a:r>
              <a:r>
                <a:rPr lang="en-US" sz="1600" i="1" dirty="0" err="1">
                  <a:latin typeface="Times New Roman" pitchFamily="18" charset="0"/>
                  <a:cs typeface="Times New Roman" pitchFamily="18" charset="0"/>
                </a:rPr>
                <a:t>eax</a:t>
              </a:r>
              <a:r>
                <a:rPr lang="en-US" sz="1600" dirty="0">
                  <a:latin typeface="Times New Roman" pitchFamily="18" charset="0"/>
                  <a:cs typeface="Times New Roman" pitchFamily="18" charset="0"/>
                </a:rPr>
                <a:t>] to the</a:t>
              </a:r>
            </a:p>
            <a:p>
              <a:r>
                <a:rPr lang="en-US" sz="1600" dirty="0">
                  <a:latin typeface="Times New Roman" pitchFamily="18" charset="0"/>
                  <a:cs typeface="Times New Roman" pitchFamily="18" charset="0"/>
                </a:rPr>
                <a:t>FP stack after converting it to a 32 bit</a:t>
              </a:r>
            </a:p>
            <a:p>
              <a:r>
                <a:rPr lang="en-US" sz="1600" dirty="0">
                  <a:latin typeface="Times New Roman" pitchFamily="18" charset="0"/>
                  <a:cs typeface="Times New Roman" pitchFamily="18" charset="0"/>
                </a:rPr>
                <a:t>floating point number</a:t>
              </a:r>
            </a:p>
          </p:txBody>
        </p:sp>
        <p:sp>
          <p:nvSpPr>
            <p:cNvPr id="21" name="Freeform 18"/>
            <p:cNvSpPr>
              <a:spLocks noEditPoints="1"/>
            </p:cNvSpPr>
            <p:nvPr/>
          </p:nvSpPr>
          <p:spPr bwMode="auto">
            <a:xfrm>
              <a:off x="1169" y="1273"/>
              <a:ext cx="4209" cy="623"/>
            </a:xfrm>
            <a:custGeom>
              <a:avLst/>
              <a:gdLst>
                <a:gd name="T0" fmla="*/ 482 w 486"/>
                <a:gd name="T1" fmla="*/ 36 h 72"/>
                <a:gd name="T2" fmla="*/ 482 w 486"/>
                <a:gd name="T3" fmla="*/ 0 h 72"/>
                <a:gd name="T4" fmla="*/ 486 w 486"/>
                <a:gd name="T5" fmla="*/ 36 h 72"/>
                <a:gd name="T6" fmla="*/ 486 w 486"/>
                <a:gd name="T7" fmla="*/ 0 h 72"/>
                <a:gd name="T8" fmla="*/ 0 w 486"/>
                <a:gd name="T9" fmla="*/ 36 h 72"/>
                <a:gd name="T10" fmla="*/ 486 w 486"/>
                <a:gd name="T11" fmla="*/ 36 h 72"/>
                <a:gd name="T12" fmla="*/ 0 w 486"/>
                <a:gd name="T13" fmla="*/ 72 h 72"/>
                <a:gd name="T14" fmla="*/ 0 w 486"/>
                <a:gd name="T15" fmla="*/ 36 h 72"/>
                <a:gd name="T16" fmla="*/ 4 w 486"/>
                <a:gd name="T17" fmla="*/ 72 h 72"/>
                <a:gd name="T18" fmla="*/ 4 w 486"/>
                <a:gd name="T19"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6" h="72">
                  <a:moveTo>
                    <a:pt x="482" y="36"/>
                  </a:moveTo>
                  <a:lnTo>
                    <a:pt x="482" y="0"/>
                  </a:lnTo>
                  <a:moveTo>
                    <a:pt x="486" y="36"/>
                  </a:moveTo>
                  <a:lnTo>
                    <a:pt x="486" y="0"/>
                  </a:lnTo>
                  <a:moveTo>
                    <a:pt x="0" y="36"/>
                  </a:moveTo>
                  <a:lnTo>
                    <a:pt x="486" y="36"/>
                  </a:lnTo>
                  <a:moveTo>
                    <a:pt x="0" y="72"/>
                  </a:moveTo>
                  <a:lnTo>
                    <a:pt x="0" y="36"/>
                  </a:lnTo>
                  <a:moveTo>
                    <a:pt x="4" y="72"/>
                  </a:moveTo>
                  <a:lnTo>
                    <a:pt x="4" y="36"/>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2" name="Line 19"/>
            <p:cNvSpPr>
              <a:spLocks noChangeShapeType="1"/>
            </p:cNvSpPr>
            <p:nvPr/>
          </p:nvSpPr>
          <p:spPr bwMode="auto">
            <a:xfrm flipV="1">
              <a:off x="1931" y="1584"/>
              <a:ext cx="0" cy="31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3" name="Line 20"/>
            <p:cNvSpPr>
              <a:spLocks noChangeShapeType="1"/>
            </p:cNvSpPr>
            <p:nvPr/>
          </p:nvSpPr>
          <p:spPr bwMode="auto">
            <a:xfrm flipV="1">
              <a:off x="2970" y="1584"/>
              <a:ext cx="0" cy="31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4" name="Freeform 21"/>
            <p:cNvSpPr>
              <a:spLocks noEditPoints="1"/>
            </p:cNvSpPr>
            <p:nvPr/>
          </p:nvSpPr>
          <p:spPr bwMode="auto">
            <a:xfrm>
              <a:off x="1169" y="1584"/>
              <a:ext cx="4209" cy="789"/>
            </a:xfrm>
            <a:custGeom>
              <a:avLst/>
              <a:gdLst>
                <a:gd name="T0" fmla="*/ 482 w 486"/>
                <a:gd name="T1" fmla="*/ 36 h 91"/>
                <a:gd name="T2" fmla="*/ 482 w 486"/>
                <a:gd name="T3" fmla="*/ 0 h 91"/>
                <a:gd name="T4" fmla="*/ 486 w 486"/>
                <a:gd name="T5" fmla="*/ 36 h 91"/>
                <a:gd name="T6" fmla="*/ 486 w 486"/>
                <a:gd name="T7" fmla="*/ 0 h 91"/>
                <a:gd name="T8" fmla="*/ 0 w 486"/>
                <a:gd name="T9" fmla="*/ 37 h 91"/>
                <a:gd name="T10" fmla="*/ 486 w 486"/>
                <a:gd name="T11" fmla="*/ 37 h 91"/>
                <a:gd name="T12" fmla="*/ 0 w 486"/>
                <a:gd name="T13" fmla="*/ 91 h 91"/>
                <a:gd name="T14" fmla="*/ 0 w 486"/>
                <a:gd name="T15" fmla="*/ 37 h 91"/>
                <a:gd name="T16" fmla="*/ 4 w 486"/>
                <a:gd name="T17" fmla="*/ 91 h 91"/>
                <a:gd name="T18" fmla="*/ 4 w 486"/>
                <a:gd name="T19" fmla="*/ 37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6" h="91">
                  <a:moveTo>
                    <a:pt x="482" y="36"/>
                  </a:moveTo>
                  <a:lnTo>
                    <a:pt x="482" y="0"/>
                  </a:lnTo>
                  <a:moveTo>
                    <a:pt x="486" y="36"/>
                  </a:moveTo>
                  <a:lnTo>
                    <a:pt x="486" y="0"/>
                  </a:lnTo>
                  <a:moveTo>
                    <a:pt x="0" y="37"/>
                  </a:moveTo>
                  <a:lnTo>
                    <a:pt x="486" y="37"/>
                  </a:lnTo>
                  <a:moveTo>
                    <a:pt x="0" y="91"/>
                  </a:moveTo>
                  <a:lnTo>
                    <a:pt x="0" y="37"/>
                  </a:lnTo>
                  <a:moveTo>
                    <a:pt x="4" y="91"/>
                  </a:moveTo>
                  <a:lnTo>
                    <a:pt x="4" y="37"/>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5" name="Line 22"/>
            <p:cNvSpPr>
              <a:spLocks noChangeShapeType="1"/>
            </p:cNvSpPr>
            <p:nvPr/>
          </p:nvSpPr>
          <p:spPr bwMode="auto">
            <a:xfrm flipV="1">
              <a:off x="1931" y="1905"/>
              <a:ext cx="0" cy="46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6" name="Line 23"/>
            <p:cNvSpPr>
              <a:spLocks noChangeShapeType="1"/>
            </p:cNvSpPr>
            <p:nvPr/>
          </p:nvSpPr>
          <p:spPr bwMode="auto">
            <a:xfrm flipV="1">
              <a:off x="2970" y="1905"/>
              <a:ext cx="0" cy="46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7" name="Freeform 24"/>
            <p:cNvSpPr>
              <a:spLocks noEditPoints="1"/>
            </p:cNvSpPr>
            <p:nvPr/>
          </p:nvSpPr>
          <p:spPr bwMode="auto">
            <a:xfrm>
              <a:off x="1169" y="1905"/>
              <a:ext cx="4209" cy="502"/>
            </a:xfrm>
            <a:custGeom>
              <a:avLst/>
              <a:gdLst>
                <a:gd name="T0" fmla="*/ 482 w 486"/>
                <a:gd name="T1" fmla="*/ 54 h 58"/>
                <a:gd name="T2" fmla="*/ 482 w 486"/>
                <a:gd name="T3" fmla="*/ 0 h 58"/>
                <a:gd name="T4" fmla="*/ 486 w 486"/>
                <a:gd name="T5" fmla="*/ 54 h 58"/>
                <a:gd name="T6" fmla="*/ 486 w 486"/>
                <a:gd name="T7" fmla="*/ 0 h 58"/>
                <a:gd name="T8" fmla="*/ 0 w 486"/>
                <a:gd name="T9" fmla="*/ 54 h 58"/>
                <a:gd name="T10" fmla="*/ 486 w 486"/>
                <a:gd name="T11" fmla="*/ 54 h 58"/>
                <a:gd name="T12" fmla="*/ 0 w 486"/>
                <a:gd name="T13" fmla="*/ 58 h 58"/>
                <a:gd name="T14" fmla="*/ 486 w 486"/>
                <a:gd name="T15" fmla="*/ 58 h 5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6" h="58">
                  <a:moveTo>
                    <a:pt x="482" y="54"/>
                  </a:moveTo>
                  <a:lnTo>
                    <a:pt x="482" y="0"/>
                  </a:lnTo>
                  <a:moveTo>
                    <a:pt x="486" y="54"/>
                  </a:moveTo>
                  <a:lnTo>
                    <a:pt x="486" y="0"/>
                  </a:lnTo>
                  <a:moveTo>
                    <a:pt x="0" y="54"/>
                  </a:moveTo>
                  <a:lnTo>
                    <a:pt x="486" y="54"/>
                  </a:lnTo>
                  <a:moveTo>
                    <a:pt x="0" y="58"/>
                  </a:moveTo>
                  <a:lnTo>
                    <a:pt x="486" y="5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name="page6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Assembler Directives</a:t>
            </a:r>
          </a:p>
        </p:txBody>
      </p:sp>
      <p:sp>
        <p:nvSpPr>
          <p:cNvPr id="3" name="Text Placeholder 2"/>
          <p:cNvSpPr txBox="1">
            <a:spLocks noGrp="1"/>
          </p:cNvSpPr>
          <p:nvPr>
            <p:ph type="body" idx="4294967295"/>
          </p:nvPr>
        </p:nvSpPr>
        <p:spPr>
          <a:xfrm>
            <a:off x="2209800" y="1447800"/>
            <a:ext cx="7848600" cy="30797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There are two ways to load an FP </a:t>
            </a:r>
            <a:r>
              <a:rPr lang="en-US" sz="2800" dirty="0">
                <a:solidFill>
                  <a:srgbClr val="FF0000"/>
                </a:solidFill>
                <a:latin typeface="Calibri" panose="020F0502020204030204" pitchFamily="34" charset="0"/>
              </a:rPr>
              <a:t>immediate</a:t>
            </a:r>
          </a:p>
          <a:p>
            <a:pPr lvl="1">
              <a:buSzPct val="100000"/>
              <a:buFont typeface="Symbol" panose="05050102010706020507" pitchFamily="18" charset="2"/>
              <a:buChar char="*"/>
            </a:pPr>
            <a:r>
              <a:rPr lang="en-US" sz="2200" dirty="0">
                <a:latin typeface="Calibri" panose="020F0502020204030204" pitchFamily="34" charset="0"/>
              </a:rPr>
              <a:t>Store its </a:t>
            </a:r>
            <a:r>
              <a:rPr lang="en-US" sz="2200" dirty="0">
                <a:solidFill>
                  <a:srgbClr val="FF0000"/>
                </a:solidFill>
                <a:latin typeface="Calibri" panose="020F0502020204030204" pitchFamily="34" charset="0"/>
              </a:rPr>
              <a:t>hex</a:t>
            </a:r>
            <a:r>
              <a:rPr lang="en-US" sz="2200" dirty="0">
                <a:latin typeface="Calibri" panose="020F0502020204030204" pitchFamily="34" charset="0"/>
              </a:rPr>
              <a:t> representation to </a:t>
            </a:r>
            <a:r>
              <a:rPr lang="en-US" sz="2200" dirty="0">
                <a:solidFill>
                  <a:schemeClr val="accent2"/>
                </a:solidFill>
                <a:latin typeface="Calibri" panose="020F0502020204030204" pitchFamily="34" charset="0"/>
              </a:rPr>
              <a:t>memory</a:t>
            </a:r>
            <a:r>
              <a:rPr lang="en-US" sz="2200" dirty="0">
                <a:latin typeface="Calibri" panose="020F0502020204030204" pitchFamily="34" charset="0"/>
              </a:rPr>
              <a:t>, and use the </a:t>
            </a:r>
            <a:r>
              <a:rPr lang="en-US" sz="2200" dirty="0" err="1">
                <a:solidFill>
                  <a:srgbClr val="2300DC"/>
                </a:solidFill>
                <a:latin typeface="Calibri" panose="020F0502020204030204" pitchFamily="34" charset="0"/>
              </a:rPr>
              <a:t>fld</a:t>
            </a:r>
            <a:r>
              <a:rPr lang="en-US" sz="2200" dirty="0">
                <a:latin typeface="Calibri" panose="020F0502020204030204" pitchFamily="34" charset="0"/>
              </a:rPr>
              <a:t> instruction to bring the value to a FP register.</a:t>
            </a:r>
          </a:p>
          <a:p>
            <a:pPr lvl="1">
              <a:buSzPct val="100000"/>
              <a:buFont typeface="Symbol" panose="05050102010706020507" pitchFamily="18" charset="2"/>
              <a:buChar char="*"/>
            </a:pPr>
            <a:r>
              <a:rPr lang="en-US" sz="2200" dirty="0">
                <a:latin typeface="Calibri" panose="020F0502020204030204" pitchFamily="34" charset="0"/>
              </a:rPr>
              <a:t>Use an </a:t>
            </a:r>
            <a:r>
              <a:rPr lang="en-US" sz="2200" dirty="0">
                <a:solidFill>
                  <a:srgbClr val="DC2300"/>
                </a:solidFill>
                <a:latin typeface="Calibri" panose="020F0502020204030204" pitchFamily="34" charset="0"/>
              </a:rPr>
              <a:t>assembler directive</a:t>
            </a:r>
            <a:r>
              <a:rPr lang="en-US" sz="2200" dirty="0">
                <a:latin typeface="Calibri" panose="020F0502020204030204" pitchFamily="34" charset="0"/>
              </a:rPr>
              <a:t> to store the </a:t>
            </a:r>
            <a:r>
              <a:rPr lang="en-US" sz="2200" dirty="0">
                <a:solidFill>
                  <a:srgbClr val="DC2300"/>
                </a:solidFill>
                <a:latin typeface="Calibri" panose="020F0502020204030204" pitchFamily="34" charset="0"/>
              </a:rPr>
              <a:t>immediate</a:t>
            </a:r>
            <a:r>
              <a:rPr lang="en-US" sz="2200" dirty="0">
                <a:latin typeface="Calibri" panose="020F0502020204030204" pitchFamily="34" charset="0"/>
              </a:rPr>
              <a:t> as a </a:t>
            </a:r>
            <a:r>
              <a:rPr lang="en-US" sz="2200" dirty="0">
                <a:solidFill>
                  <a:srgbClr val="0000FF"/>
                </a:solidFill>
                <a:latin typeface="Calibri" panose="020F0502020204030204" pitchFamily="34" charset="0"/>
              </a:rPr>
              <a:t>constant</a:t>
            </a:r>
            <a:r>
              <a:rPr lang="en-US" sz="2200" dirty="0">
                <a:latin typeface="Calibri" panose="020F0502020204030204" pitchFamily="34" charset="0"/>
              </a:rPr>
              <a:t> before the </a:t>
            </a:r>
            <a:r>
              <a:rPr lang="en-US" sz="2200" dirty="0">
                <a:solidFill>
                  <a:srgbClr val="00AE00"/>
                </a:solidFill>
                <a:latin typeface="Calibri" panose="020F0502020204030204" pitchFamily="34" charset="0"/>
              </a:rPr>
              <a:t>program</a:t>
            </a:r>
            <a:r>
              <a:rPr lang="en-US" sz="2200" dirty="0">
                <a:latin typeface="Calibri" panose="020F0502020204030204" pitchFamily="34" charset="0"/>
              </a:rPr>
              <a:t> starts. Then use the </a:t>
            </a:r>
            <a:r>
              <a:rPr lang="en-US" sz="2200" dirty="0" err="1">
                <a:solidFill>
                  <a:srgbClr val="00AE00"/>
                </a:solidFill>
                <a:latin typeface="Calibri" panose="020F0502020204030204" pitchFamily="34" charset="0"/>
              </a:rPr>
              <a:t>fld</a:t>
            </a:r>
            <a:r>
              <a:rPr lang="en-US" sz="2200" dirty="0">
                <a:latin typeface="Calibri" panose="020F0502020204030204" pitchFamily="34" charset="0"/>
              </a:rPr>
              <a:t> instruction to transfer the </a:t>
            </a:r>
            <a:r>
              <a:rPr lang="en-US" sz="2200" dirty="0">
                <a:solidFill>
                  <a:srgbClr val="0000FF"/>
                </a:solidFill>
                <a:latin typeface="Calibri" panose="020F0502020204030204" pitchFamily="34" charset="0"/>
              </a:rPr>
              <a:t>value</a:t>
            </a:r>
            <a:r>
              <a:rPr lang="en-US" sz="2200" dirty="0">
                <a:latin typeface="Calibri" panose="020F0502020204030204" pitchFamily="34" charset="0"/>
              </a:rPr>
              <a:t> to the</a:t>
            </a:r>
            <a:r>
              <a:rPr lang="en-US" sz="2200" dirty="0">
                <a:solidFill>
                  <a:srgbClr val="2300DC"/>
                </a:solidFill>
                <a:latin typeface="Calibri" panose="020F0502020204030204" pitchFamily="34" charset="0"/>
              </a:rPr>
              <a:t> FP stack</a:t>
            </a:r>
            <a:r>
              <a:rPr lang="en-US" sz="2200" dirty="0">
                <a:latin typeface="Calibri" panose="020F0502020204030204" pitchFamily="34" charset="0"/>
              </a:rPr>
              <a:t>.</a:t>
            </a:r>
          </a:p>
          <a:p>
            <a:pPr lvl="0">
              <a:buSzPct val="100000"/>
              <a:buFont typeface="Symbol" panose="05050102010706020507" pitchFamily="18" charset="2"/>
              <a:buChar char="*"/>
            </a:pPr>
            <a:r>
              <a:rPr lang="en-US" sz="2200" dirty="0">
                <a:latin typeface="Calibri" panose="020F0502020204030204" pitchFamily="34" charset="0"/>
              </a:rPr>
              <a:t>In NASM :</a:t>
            </a:r>
          </a:p>
        </p:txBody>
      </p:sp>
      <p:sp>
        <p:nvSpPr>
          <p:cNvPr id="5" name="Freeform 4"/>
          <p:cNvSpPr/>
          <p:nvPr/>
        </p:nvSpPr>
        <p:spPr>
          <a:xfrm>
            <a:off x="2895600" y="5740200"/>
            <a:ext cx="6781800" cy="432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dirty="0">
                <a:latin typeface="Calibri" panose="020F0502020204030204" pitchFamily="34" charset="0"/>
                <a:ea typeface="Microsoft YaHei" pitchFamily="2"/>
                <a:cs typeface="Mangal" pitchFamily="2"/>
              </a:rPr>
              <a:t>Declares a 32 bit floating-point constant : 2.392 in the data section</a:t>
            </a:r>
          </a:p>
        </p:txBody>
      </p:sp>
      <p:sp>
        <p:nvSpPr>
          <p:cNvPr id="8" name="Rectangle 7"/>
          <p:cNvSpPr/>
          <p:nvPr/>
        </p:nvSpPr>
        <p:spPr>
          <a:xfrm>
            <a:off x="3684000" y="4572000"/>
            <a:ext cx="5022090" cy="8382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783106" y="4667935"/>
            <a:ext cx="4572000" cy="646331"/>
          </a:xfrm>
          <a:prstGeom prst="rect">
            <a:avLst/>
          </a:prstGeom>
        </p:spPr>
        <p:txBody>
          <a:bodyPr>
            <a:spAutoFit/>
          </a:bodyPr>
          <a:lstStyle/>
          <a:p>
            <a:r>
              <a:rPr lang="en-US" i="1" dirty="0">
                <a:latin typeface="Courier New" pitchFamily="49" charset="0"/>
                <a:cs typeface="Courier New" pitchFamily="49" charset="0"/>
              </a:rPr>
              <a:t>section .data</a:t>
            </a:r>
          </a:p>
          <a:p>
            <a:r>
              <a:rPr lang="en-US" i="1" dirty="0">
                <a:latin typeface="Courier New" pitchFamily="49" charset="0"/>
                <a:cs typeface="Courier New" pitchFamily="49" charset="0"/>
              </a:rPr>
              <a:t>	 </a:t>
            </a:r>
            <a:r>
              <a:rPr lang="en-US" i="1" dirty="0" err="1">
                <a:latin typeface="Courier New" pitchFamily="49" charset="0"/>
                <a:cs typeface="Courier New" pitchFamily="49" charset="0"/>
              </a:rPr>
              <a:t>num</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dd</a:t>
            </a:r>
            <a:r>
              <a:rPr lang="en-US" i="1" dirty="0">
                <a:latin typeface="Courier New" pitchFamily="49" charset="0"/>
                <a:cs typeface="Courier New" pitchFamily="49" charset="0"/>
              </a:rPr>
              <a:t> 2.392</a:t>
            </a:r>
            <a:endParaRPr lang="en-US" dirty="0">
              <a:latin typeface="Courier New" pitchFamily="49" charset="0"/>
              <a:cs typeface="Courier New" pitchFamily="49"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name="page6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Assembler Directives – II</a:t>
            </a:r>
          </a:p>
        </p:txBody>
      </p:sp>
      <p:sp>
        <p:nvSpPr>
          <p:cNvPr id="3" name="Text Placeholder 2"/>
          <p:cNvSpPr txBox="1">
            <a:spLocks noGrp="1"/>
          </p:cNvSpPr>
          <p:nvPr>
            <p:ph type="body" idx="4294967295"/>
          </p:nvPr>
        </p:nvSpPr>
        <p:spPr>
          <a:xfrm>
            <a:off x="2209800" y="1855788"/>
            <a:ext cx="7924800" cy="385921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000" dirty="0">
                <a:latin typeface="Calibri" panose="020F0502020204030204" pitchFamily="34" charset="0"/>
              </a:rPr>
              <a:t>Furthermore, the assembler associates the label </a:t>
            </a:r>
            <a:r>
              <a:rPr lang="en-US" sz="3000" dirty="0" err="1">
                <a:solidFill>
                  <a:srgbClr val="004586"/>
                </a:solidFill>
                <a:latin typeface="Calibri" panose="020F0502020204030204" pitchFamily="34" charset="0"/>
              </a:rPr>
              <a:t>num</a:t>
            </a:r>
            <a:r>
              <a:rPr lang="en-US" sz="3000" dirty="0">
                <a:latin typeface="Calibri" panose="020F0502020204030204" pitchFamily="34" charset="0"/>
              </a:rPr>
              <a:t> with the </a:t>
            </a:r>
            <a:r>
              <a:rPr lang="en-US" sz="3000" dirty="0">
                <a:solidFill>
                  <a:srgbClr val="FF0000"/>
                </a:solidFill>
                <a:latin typeface="Calibri" panose="020F0502020204030204" pitchFamily="34" charset="0"/>
              </a:rPr>
              <a:t>memory address</a:t>
            </a:r>
            <a:r>
              <a:rPr lang="en-US" sz="3000" dirty="0">
                <a:latin typeface="Calibri" panose="020F0502020204030204" pitchFamily="34" charset="0"/>
              </a:rPr>
              <a:t> that saves </a:t>
            </a:r>
            <a:r>
              <a:rPr lang="en-US" sz="3000" dirty="0">
                <a:solidFill>
                  <a:srgbClr val="0000FF"/>
                </a:solidFill>
                <a:latin typeface="Calibri" panose="020F0502020204030204" pitchFamily="34" charset="0"/>
              </a:rPr>
              <a:t>2.392</a:t>
            </a:r>
          </a:p>
          <a:p>
            <a:pPr lvl="0">
              <a:buSzPct val="100000"/>
              <a:buFont typeface="Symbol" panose="05050102010706020507" pitchFamily="18" charset="2"/>
              <a:buChar char="*"/>
            </a:pPr>
            <a:r>
              <a:rPr lang="en-US" sz="3000" dirty="0">
                <a:latin typeface="Calibri" panose="020F0502020204030204" pitchFamily="34" charset="0"/>
              </a:rPr>
              <a:t>In the </a:t>
            </a:r>
            <a:r>
              <a:rPr lang="en-US" sz="3000" dirty="0">
                <a:solidFill>
                  <a:srgbClr val="FF0000"/>
                </a:solidFill>
                <a:latin typeface="Calibri" panose="020F0502020204030204" pitchFamily="34" charset="0"/>
              </a:rPr>
              <a:t>assembly program</a:t>
            </a:r>
            <a:r>
              <a:rPr lang="en-US" sz="3000" dirty="0">
                <a:latin typeface="Calibri" panose="020F0502020204030204" pitchFamily="34" charset="0"/>
              </a:rPr>
              <a:t>, we need to write:</a:t>
            </a:r>
          </a:p>
          <a:p>
            <a:pPr lvl="1">
              <a:buSzPct val="100000"/>
              <a:buFont typeface="Symbol" panose="05050102010706020507" pitchFamily="18" charset="2"/>
              <a:buChar char="*"/>
            </a:pPr>
            <a:r>
              <a:rPr lang="en-US" sz="3000" dirty="0" err="1">
                <a:latin typeface="Calibri" panose="020F0502020204030204" pitchFamily="34" charset="0"/>
              </a:rPr>
              <a:t>fld</a:t>
            </a:r>
            <a:r>
              <a:rPr lang="en-US" sz="3000" dirty="0">
                <a:latin typeface="Calibri" panose="020F0502020204030204" pitchFamily="34" charset="0"/>
              </a:rPr>
              <a:t> </a:t>
            </a:r>
            <a:r>
              <a:rPr lang="en-US" sz="3000" dirty="0" err="1">
                <a:latin typeface="Calibri" panose="020F0502020204030204" pitchFamily="34" charset="0"/>
              </a:rPr>
              <a:t>dword</a:t>
            </a:r>
            <a:r>
              <a:rPr lang="en-US" sz="3000" dirty="0">
                <a:latin typeface="Calibri" panose="020F0502020204030204" pitchFamily="34" charset="0"/>
              </a:rPr>
              <a:t> [</a:t>
            </a:r>
            <a:r>
              <a:rPr lang="en-US" sz="3000" dirty="0" err="1">
                <a:latin typeface="Calibri" panose="020F0502020204030204" pitchFamily="34" charset="0"/>
              </a:rPr>
              <a:t>num</a:t>
            </a:r>
            <a:r>
              <a:rPr lang="en-US" sz="3000" dirty="0">
                <a:latin typeface="Calibri" panose="020F0502020204030204" pitchFamily="34" charset="0"/>
              </a:rPr>
              <a:t>]</a:t>
            </a:r>
          </a:p>
          <a:p>
            <a:pPr lvl="0">
              <a:buSzPct val="100000"/>
              <a:buFont typeface="Symbol" panose="05050102010706020507" pitchFamily="18" charset="2"/>
              <a:buChar char="*"/>
            </a:pPr>
            <a:r>
              <a:rPr lang="en-US" sz="3000" dirty="0">
                <a:latin typeface="Calibri" panose="020F0502020204030204" pitchFamily="34" charset="0"/>
              </a:rPr>
              <a:t>With this method, we do not have to save the </a:t>
            </a:r>
            <a:r>
              <a:rPr lang="en-US" sz="3000" dirty="0">
                <a:solidFill>
                  <a:schemeClr val="accent3">
                    <a:lumMod val="50000"/>
                  </a:schemeClr>
                </a:solidFill>
                <a:latin typeface="Calibri" panose="020F0502020204030204" pitchFamily="34" charset="0"/>
              </a:rPr>
              <a:t>hex (binary)</a:t>
            </a:r>
            <a:r>
              <a:rPr lang="en-US" sz="3000" dirty="0">
                <a:latin typeface="Calibri" panose="020F0502020204030204" pitchFamily="34" charset="0"/>
              </a:rPr>
              <a:t> representation of a FP number. The assembler will automatically do it for us.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name="page6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FP Exchange</a:t>
            </a:r>
          </a:p>
        </p:txBody>
      </p:sp>
      <p:sp>
        <p:nvSpPr>
          <p:cNvPr id="3" name="Text Placeholder 2"/>
          <p:cNvSpPr txBox="1">
            <a:spLocks noGrp="1"/>
          </p:cNvSpPr>
          <p:nvPr>
            <p:ph type="body" idx="4294967295"/>
          </p:nvPr>
        </p:nvSpPr>
        <p:spPr>
          <a:xfrm>
            <a:off x="2286000" y="3429000"/>
            <a:ext cx="7848600" cy="19494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spcBef>
                <a:spcPts val="1400"/>
              </a:spcBef>
              <a:buSzPct val="100000"/>
              <a:buFont typeface="Symbol" panose="05050102010706020507" pitchFamily="18" charset="2"/>
              <a:buChar char="*"/>
            </a:pPr>
            <a:r>
              <a:rPr lang="en-US" dirty="0">
                <a:solidFill>
                  <a:srgbClr val="4700B8"/>
                </a:solidFill>
                <a:latin typeface="Calibri" panose="020F0502020204030204" pitchFamily="34" charset="0"/>
              </a:rPr>
              <a:t>Exchanges</a:t>
            </a:r>
            <a:r>
              <a:rPr lang="en-US" dirty="0">
                <a:latin typeface="Calibri" panose="020F0502020204030204" pitchFamily="34" charset="0"/>
              </a:rPr>
              <a:t> the contents of two floating point </a:t>
            </a:r>
            <a:r>
              <a:rPr lang="en-US" dirty="0">
                <a:solidFill>
                  <a:srgbClr val="FF0000"/>
                </a:solidFill>
                <a:latin typeface="Calibri" panose="020F0502020204030204" pitchFamily="34" charset="0"/>
              </a:rPr>
              <a:t>registers</a:t>
            </a:r>
          </a:p>
          <a:p>
            <a:pPr>
              <a:spcBef>
                <a:spcPts val="1400"/>
              </a:spcBef>
              <a:buSzPct val="100000"/>
              <a:buFont typeface="Symbol" panose="05050102010706020507" pitchFamily="18" charset="2"/>
              <a:buChar char="*"/>
            </a:pPr>
            <a:r>
              <a:rPr lang="en-US" i="1" dirty="0">
                <a:solidFill>
                  <a:srgbClr val="FF0000"/>
                </a:solidFill>
                <a:latin typeface="Calibri" panose="020F0502020204030204" pitchFamily="34" charset="0"/>
              </a:rPr>
              <a:t>st0</a:t>
            </a:r>
            <a:r>
              <a:rPr lang="en-US" dirty="0">
                <a:latin typeface="Calibri" panose="020F0502020204030204" pitchFamily="34" charset="0"/>
              </a:rPr>
              <a:t> is always one of the FP </a:t>
            </a:r>
            <a:r>
              <a:rPr lang="en-US" dirty="0">
                <a:solidFill>
                  <a:srgbClr val="FF0000"/>
                </a:solidFill>
                <a:latin typeface="Calibri" panose="020F0502020204030204" pitchFamily="34" charset="0"/>
              </a:rPr>
              <a:t>registers</a:t>
            </a:r>
          </a:p>
        </p:txBody>
      </p:sp>
      <p:grpSp>
        <p:nvGrpSpPr>
          <p:cNvPr id="7" name="Group 5"/>
          <p:cNvGrpSpPr>
            <a:grpSpLocks noChangeAspect="1"/>
          </p:cNvGrpSpPr>
          <p:nvPr/>
        </p:nvGrpSpPr>
        <p:grpSpPr bwMode="auto">
          <a:xfrm>
            <a:off x="2590800" y="1828800"/>
            <a:ext cx="7086600" cy="1068388"/>
            <a:chOff x="1008" y="1152"/>
            <a:chExt cx="4464" cy="673"/>
          </a:xfrm>
        </p:grpSpPr>
        <p:sp>
          <p:nvSpPr>
            <p:cNvPr id="8" name="AutoShape 4"/>
            <p:cNvSpPr>
              <a:spLocks noChangeAspect="1" noChangeArrowheads="1" noTextEdit="1"/>
            </p:cNvSpPr>
            <p:nvPr/>
          </p:nvSpPr>
          <p:spPr bwMode="auto">
            <a:xfrm>
              <a:off x="1008" y="1152"/>
              <a:ext cx="4464"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9" name="Freeform 6"/>
            <p:cNvSpPr>
              <a:spLocks noEditPoints="1"/>
            </p:cNvSpPr>
            <p:nvPr/>
          </p:nvSpPr>
          <p:spPr bwMode="auto">
            <a:xfrm>
              <a:off x="1028" y="1172"/>
              <a:ext cx="4416" cy="220"/>
            </a:xfrm>
            <a:custGeom>
              <a:avLst/>
              <a:gdLst>
                <a:gd name="T0" fmla="*/ 0 w 441"/>
                <a:gd name="T1" fmla="*/ 0 h 22"/>
                <a:gd name="T2" fmla="*/ 441 w 441"/>
                <a:gd name="T3" fmla="*/ 0 h 22"/>
                <a:gd name="T4" fmla="*/ 0 w 441"/>
                <a:gd name="T5" fmla="*/ 4 h 22"/>
                <a:gd name="T6" fmla="*/ 441 w 441"/>
                <a:gd name="T7" fmla="*/ 4 h 22"/>
                <a:gd name="T8" fmla="*/ 0 w 441"/>
                <a:gd name="T9" fmla="*/ 22 h 22"/>
                <a:gd name="T10" fmla="*/ 0 w 441"/>
                <a:gd name="T11" fmla="*/ 4 h 22"/>
                <a:gd name="T12" fmla="*/ 4 w 441"/>
                <a:gd name="T13" fmla="*/ 22 h 22"/>
                <a:gd name="T14" fmla="*/ 4 w 441"/>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22">
                  <a:moveTo>
                    <a:pt x="0" y="0"/>
                  </a:moveTo>
                  <a:lnTo>
                    <a:pt x="441" y="0"/>
                  </a:lnTo>
                  <a:moveTo>
                    <a:pt x="0" y="4"/>
                  </a:moveTo>
                  <a:lnTo>
                    <a:pt x="441" y="4"/>
                  </a:lnTo>
                  <a:moveTo>
                    <a:pt x="0" y="22"/>
                  </a:moveTo>
                  <a:lnTo>
                    <a:pt x="0" y="4"/>
                  </a:lnTo>
                  <a:moveTo>
                    <a:pt x="4" y="22"/>
                  </a:moveTo>
                  <a:lnTo>
                    <a:pt x="4" y="4"/>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0" name="Rectangle 7"/>
            <p:cNvSpPr>
              <a:spLocks noChangeArrowheads="1"/>
            </p:cNvSpPr>
            <p:nvPr/>
          </p:nvSpPr>
          <p:spPr bwMode="auto">
            <a:xfrm>
              <a:off x="1158" y="1202"/>
              <a:ext cx="59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Semantics</a:t>
              </a:r>
              <a:endParaRPr lang="en-US">
                <a:latin typeface="Times New Roman" pitchFamily="18" charset="0"/>
                <a:cs typeface="Times New Roman" pitchFamily="18" charset="0"/>
              </a:endParaRPr>
            </a:p>
          </p:txBody>
        </p:sp>
        <p:sp>
          <p:nvSpPr>
            <p:cNvPr id="11" name="Line 8"/>
            <p:cNvSpPr>
              <a:spLocks noChangeShapeType="1"/>
            </p:cNvSpPr>
            <p:nvPr/>
          </p:nvSpPr>
          <p:spPr bwMode="auto">
            <a:xfrm flipV="1">
              <a:off x="1899" y="1212"/>
              <a:ext cx="0" cy="180"/>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2" name="Rectangle 9"/>
            <p:cNvSpPr>
              <a:spLocks noChangeArrowheads="1"/>
            </p:cNvSpPr>
            <p:nvPr/>
          </p:nvSpPr>
          <p:spPr bwMode="auto">
            <a:xfrm>
              <a:off x="1999" y="1202"/>
              <a:ext cx="517"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Example</a:t>
              </a:r>
              <a:endParaRPr lang="en-US">
                <a:latin typeface="Times New Roman" pitchFamily="18" charset="0"/>
                <a:cs typeface="Times New Roman" pitchFamily="18" charset="0"/>
              </a:endParaRPr>
            </a:p>
          </p:txBody>
        </p:sp>
        <p:sp>
          <p:nvSpPr>
            <p:cNvPr id="13" name="Line 10"/>
            <p:cNvSpPr>
              <a:spLocks noChangeShapeType="1"/>
            </p:cNvSpPr>
            <p:nvPr/>
          </p:nvSpPr>
          <p:spPr bwMode="auto">
            <a:xfrm flipV="1">
              <a:off x="2660" y="1212"/>
              <a:ext cx="0" cy="180"/>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4" name="Rectangle 11"/>
            <p:cNvSpPr>
              <a:spLocks noChangeArrowheads="1"/>
            </p:cNvSpPr>
            <p:nvPr/>
          </p:nvSpPr>
          <p:spPr bwMode="auto">
            <a:xfrm>
              <a:off x="2760" y="1202"/>
              <a:ext cx="70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Explanation</a:t>
              </a:r>
              <a:endParaRPr lang="en-US">
                <a:latin typeface="Times New Roman" pitchFamily="18" charset="0"/>
                <a:cs typeface="Times New Roman" pitchFamily="18" charset="0"/>
              </a:endParaRPr>
            </a:p>
          </p:txBody>
        </p:sp>
        <p:sp>
          <p:nvSpPr>
            <p:cNvPr id="15" name="Freeform 12"/>
            <p:cNvSpPr>
              <a:spLocks noEditPoints="1"/>
            </p:cNvSpPr>
            <p:nvPr/>
          </p:nvSpPr>
          <p:spPr bwMode="auto">
            <a:xfrm>
              <a:off x="1028" y="1212"/>
              <a:ext cx="4416" cy="371"/>
            </a:xfrm>
            <a:custGeom>
              <a:avLst/>
              <a:gdLst>
                <a:gd name="T0" fmla="*/ 437 w 441"/>
                <a:gd name="T1" fmla="*/ 18 h 37"/>
                <a:gd name="T2" fmla="*/ 437 w 441"/>
                <a:gd name="T3" fmla="*/ 0 h 37"/>
                <a:gd name="T4" fmla="*/ 441 w 441"/>
                <a:gd name="T5" fmla="*/ 18 h 37"/>
                <a:gd name="T6" fmla="*/ 441 w 441"/>
                <a:gd name="T7" fmla="*/ 0 h 37"/>
                <a:gd name="T8" fmla="*/ 0 w 441"/>
                <a:gd name="T9" fmla="*/ 18 h 37"/>
                <a:gd name="T10" fmla="*/ 441 w 441"/>
                <a:gd name="T11" fmla="*/ 18 h 37"/>
                <a:gd name="T12" fmla="*/ 0 w 441"/>
                <a:gd name="T13" fmla="*/ 37 h 37"/>
                <a:gd name="T14" fmla="*/ 0 w 441"/>
                <a:gd name="T15" fmla="*/ 18 h 37"/>
                <a:gd name="T16" fmla="*/ 4 w 441"/>
                <a:gd name="T17" fmla="*/ 37 h 37"/>
                <a:gd name="T18" fmla="*/ 4 w 441"/>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37">
                  <a:moveTo>
                    <a:pt x="437" y="18"/>
                  </a:moveTo>
                  <a:lnTo>
                    <a:pt x="437" y="0"/>
                  </a:lnTo>
                  <a:moveTo>
                    <a:pt x="441" y="18"/>
                  </a:moveTo>
                  <a:lnTo>
                    <a:pt x="441" y="0"/>
                  </a:lnTo>
                  <a:moveTo>
                    <a:pt x="0" y="18"/>
                  </a:moveTo>
                  <a:lnTo>
                    <a:pt x="441" y="18"/>
                  </a:lnTo>
                  <a:moveTo>
                    <a:pt x="0" y="37"/>
                  </a:moveTo>
                  <a:lnTo>
                    <a:pt x="0" y="18"/>
                  </a:lnTo>
                  <a:moveTo>
                    <a:pt x="4" y="37"/>
                  </a:moveTo>
                  <a:lnTo>
                    <a:pt x="4" y="18"/>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6" name="Rectangle 13"/>
            <p:cNvSpPr>
              <a:spLocks noChangeArrowheads="1"/>
            </p:cNvSpPr>
            <p:nvPr/>
          </p:nvSpPr>
          <p:spPr bwMode="auto">
            <a:xfrm>
              <a:off x="1158" y="1393"/>
              <a:ext cx="48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fxch</a:t>
              </a:r>
              <a:r>
                <a:rPr lang="en-US" dirty="0">
                  <a:solidFill>
                    <a:srgbClr val="1A1B1C"/>
                  </a:solidFill>
                  <a:latin typeface="Times New Roman" pitchFamily="18" charset="0"/>
                  <a:cs typeface="Times New Roman" pitchFamily="18" charset="0"/>
                </a:rPr>
                <a:t> </a:t>
              </a:r>
              <a:r>
                <a:rPr lang="en-US" i="1" dirty="0" err="1">
                  <a:solidFill>
                    <a:srgbClr val="1A1B1C"/>
                  </a:solidFill>
                  <a:latin typeface="Times New Roman" pitchFamily="18" charset="0"/>
                  <a:cs typeface="Times New Roman" pitchFamily="18" charset="0"/>
                </a:rPr>
                <a:t>reg</a:t>
              </a:r>
              <a:endParaRPr lang="en-US" i="1" dirty="0">
                <a:latin typeface="Times New Roman" pitchFamily="18" charset="0"/>
                <a:cs typeface="Times New Roman" pitchFamily="18" charset="0"/>
              </a:endParaRPr>
            </a:p>
          </p:txBody>
        </p:sp>
        <p:sp>
          <p:nvSpPr>
            <p:cNvPr id="18" name="Line 15"/>
            <p:cNvSpPr>
              <a:spLocks noChangeShapeType="1"/>
            </p:cNvSpPr>
            <p:nvPr/>
          </p:nvSpPr>
          <p:spPr bwMode="auto">
            <a:xfrm flipV="1">
              <a:off x="1899" y="1392"/>
              <a:ext cx="0" cy="191"/>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19" name="Rectangle 16"/>
            <p:cNvSpPr>
              <a:spLocks noChangeArrowheads="1"/>
            </p:cNvSpPr>
            <p:nvPr/>
          </p:nvSpPr>
          <p:spPr bwMode="auto">
            <a:xfrm>
              <a:off x="1999" y="1393"/>
              <a:ext cx="46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err="1">
                  <a:solidFill>
                    <a:srgbClr val="1A1B1C"/>
                  </a:solidFill>
                  <a:latin typeface="Times New Roman" pitchFamily="18" charset="0"/>
                  <a:cs typeface="Times New Roman" pitchFamily="18" charset="0"/>
                </a:rPr>
                <a:t>fxch</a:t>
              </a:r>
              <a:r>
                <a:rPr lang="en-US" dirty="0">
                  <a:solidFill>
                    <a:srgbClr val="1A1B1C"/>
                  </a:solidFill>
                  <a:latin typeface="Times New Roman" pitchFamily="18" charset="0"/>
                  <a:cs typeface="Times New Roman" pitchFamily="18" charset="0"/>
                </a:rPr>
                <a:t> st3</a:t>
              </a:r>
              <a:endParaRPr lang="en-US" dirty="0">
                <a:latin typeface="Times New Roman" pitchFamily="18" charset="0"/>
                <a:cs typeface="Times New Roman" pitchFamily="18" charset="0"/>
              </a:endParaRPr>
            </a:p>
          </p:txBody>
        </p:sp>
        <p:sp>
          <p:nvSpPr>
            <p:cNvPr id="20" name="Line 17"/>
            <p:cNvSpPr>
              <a:spLocks noChangeShapeType="1"/>
            </p:cNvSpPr>
            <p:nvPr/>
          </p:nvSpPr>
          <p:spPr bwMode="auto">
            <a:xfrm flipV="1">
              <a:off x="2660" y="1392"/>
              <a:ext cx="0" cy="191"/>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1" name="Rectangle 18"/>
            <p:cNvSpPr>
              <a:spLocks noChangeArrowheads="1"/>
            </p:cNvSpPr>
            <p:nvPr/>
          </p:nvSpPr>
          <p:spPr bwMode="auto">
            <a:xfrm>
              <a:off x="2760" y="1393"/>
              <a:ext cx="212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latin typeface="Times New Roman" pitchFamily="18" charset="0"/>
                  <a:cs typeface="Times New Roman" pitchFamily="18" charset="0"/>
                </a:rPr>
                <a:t>Exchange the contents of </a:t>
              </a:r>
              <a:r>
                <a:rPr lang="en-US" i="1" dirty="0">
                  <a:latin typeface="Times New Roman" pitchFamily="18" charset="0"/>
                  <a:cs typeface="Times New Roman" pitchFamily="18" charset="0"/>
                </a:rPr>
                <a:t>st</a:t>
              </a:r>
              <a:r>
                <a:rPr lang="en-US" dirty="0">
                  <a:latin typeface="Times New Roman" pitchFamily="18" charset="0"/>
                  <a:cs typeface="Times New Roman" pitchFamily="18" charset="0"/>
                </a:rPr>
                <a:t>0 and </a:t>
              </a:r>
              <a:r>
                <a:rPr lang="en-US" i="1" dirty="0">
                  <a:latin typeface="Times New Roman" pitchFamily="18" charset="0"/>
                  <a:cs typeface="Times New Roman" pitchFamily="18" charset="0"/>
                </a:rPr>
                <a:t>st</a:t>
              </a:r>
              <a:r>
                <a:rPr lang="en-US" dirty="0">
                  <a:latin typeface="Times New Roman" pitchFamily="18" charset="0"/>
                  <a:cs typeface="Times New Roman" pitchFamily="18" charset="0"/>
                </a:rPr>
                <a:t>3</a:t>
              </a:r>
            </a:p>
          </p:txBody>
        </p:sp>
        <p:sp>
          <p:nvSpPr>
            <p:cNvPr id="22" name="Freeform 19"/>
            <p:cNvSpPr>
              <a:spLocks noEditPoints="1"/>
            </p:cNvSpPr>
            <p:nvPr/>
          </p:nvSpPr>
          <p:spPr bwMode="auto">
            <a:xfrm>
              <a:off x="1028" y="1392"/>
              <a:ext cx="4416" cy="371"/>
            </a:xfrm>
            <a:custGeom>
              <a:avLst/>
              <a:gdLst>
                <a:gd name="T0" fmla="*/ 437 w 441"/>
                <a:gd name="T1" fmla="*/ 19 h 37"/>
                <a:gd name="T2" fmla="*/ 437 w 441"/>
                <a:gd name="T3" fmla="*/ 0 h 37"/>
                <a:gd name="T4" fmla="*/ 441 w 441"/>
                <a:gd name="T5" fmla="*/ 19 h 37"/>
                <a:gd name="T6" fmla="*/ 441 w 441"/>
                <a:gd name="T7" fmla="*/ 0 h 37"/>
                <a:gd name="T8" fmla="*/ 0 w 441"/>
                <a:gd name="T9" fmla="*/ 19 h 37"/>
                <a:gd name="T10" fmla="*/ 441 w 441"/>
                <a:gd name="T11" fmla="*/ 19 h 37"/>
                <a:gd name="T12" fmla="*/ 0 w 441"/>
                <a:gd name="T13" fmla="*/ 37 h 37"/>
                <a:gd name="T14" fmla="*/ 0 w 441"/>
                <a:gd name="T15" fmla="*/ 19 h 37"/>
                <a:gd name="T16" fmla="*/ 4 w 441"/>
                <a:gd name="T17" fmla="*/ 37 h 37"/>
                <a:gd name="T18" fmla="*/ 4 w 441"/>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37">
                  <a:moveTo>
                    <a:pt x="437" y="19"/>
                  </a:moveTo>
                  <a:lnTo>
                    <a:pt x="437" y="0"/>
                  </a:lnTo>
                  <a:moveTo>
                    <a:pt x="441" y="19"/>
                  </a:moveTo>
                  <a:lnTo>
                    <a:pt x="441" y="0"/>
                  </a:lnTo>
                  <a:moveTo>
                    <a:pt x="0" y="19"/>
                  </a:moveTo>
                  <a:lnTo>
                    <a:pt x="441" y="19"/>
                  </a:lnTo>
                  <a:moveTo>
                    <a:pt x="0" y="37"/>
                  </a:moveTo>
                  <a:lnTo>
                    <a:pt x="0" y="19"/>
                  </a:lnTo>
                  <a:moveTo>
                    <a:pt x="4" y="37"/>
                  </a:moveTo>
                  <a:lnTo>
                    <a:pt x="4" y="19"/>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3" name="Rectangle 20"/>
            <p:cNvSpPr>
              <a:spLocks noChangeArrowheads="1"/>
            </p:cNvSpPr>
            <p:nvPr/>
          </p:nvSpPr>
          <p:spPr bwMode="auto">
            <a:xfrm>
              <a:off x="1158" y="1583"/>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fxch</a:t>
              </a:r>
              <a:endParaRPr lang="en-US">
                <a:latin typeface="Times New Roman" pitchFamily="18" charset="0"/>
                <a:cs typeface="Times New Roman" pitchFamily="18" charset="0"/>
              </a:endParaRPr>
            </a:p>
          </p:txBody>
        </p:sp>
        <p:sp>
          <p:nvSpPr>
            <p:cNvPr id="24" name="Line 21"/>
            <p:cNvSpPr>
              <a:spLocks noChangeShapeType="1"/>
            </p:cNvSpPr>
            <p:nvPr/>
          </p:nvSpPr>
          <p:spPr bwMode="auto">
            <a:xfrm flipV="1">
              <a:off x="1899" y="1583"/>
              <a:ext cx="0" cy="180"/>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5" name="Rectangle 22"/>
            <p:cNvSpPr>
              <a:spLocks noChangeArrowheads="1"/>
            </p:cNvSpPr>
            <p:nvPr/>
          </p:nvSpPr>
          <p:spPr bwMode="auto">
            <a:xfrm>
              <a:off x="1999" y="1583"/>
              <a:ext cx="25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fxch</a:t>
              </a:r>
              <a:endParaRPr lang="en-US">
                <a:latin typeface="Times New Roman" pitchFamily="18" charset="0"/>
                <a:cs typeface="Times New Roman" pitchFamily="18" charset="0"/>
              </a:endParaRPr>
            </a:p>
          </p:txBody>
        </p:sp>
        <p:sp>
          <p:nvSpPr>
            <p:cNvPr id="26" name="Line 23"/>
            <p:cNvSpPr>
              <a:spLocks noChangeShapeType="1"/>
            </p:cNvSpPr>
            <p:nvPr/>
          </p:nvSpPr>
          <p:spPr bwMode="auto">
            <a:xfrm flipV="1">
              <a:off x="2660" y="1583"/>
              <a:ext cx="0" cy="180"/>
            </a:xfrm>
            <a:prstGeom prst="line">
              <a:avLst/>
            </a:prstGeom>
            <a:noFill/>
            <a:ln w="10"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27" name="Rectangle 24"/>
            <p:cNvSpPr>
              <a:spLocks noChangeArrowheads="1"/>
            </p:cNvSpPr>
            <p:nvPr/>
          </p:nvSpPr>
          <p:spPr bwMode="auto">
            <a:xfrm>
              <a:off x="2760" y="1583"/>
              <a:ext cx="212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latin typeface="Times New Roman" pitchFamily="18" charset="0"/>
                  <a:cs typeface="Times New Roman" pitchFamily="18" charset="0"/>
                </a:rPr>
                <a:t>Exchange the contents of </a:t>
              </a:r>
              <a:r>
                <a:rPr lang="en-US" i="1" dirty="0">
                  <a:latin typeface="Times New Roman" pitchFamily="18" charset="0"/>
                  <a:cs typeface="Times New Roman" pitchFamily="18" charset="0"/>
                </a:rPr>
                <a:t>st</a:t>
              </a:r>
              <a:r>
                <a:rPr lang="en-US" dirty="0">
                  <a:latin typeface="Times New Roman" pitchFamily="18" charset="0"/>
                  <a:cs typeface="Times New Roman" pitchFamily="18" charset="0"/>
                </a:rPr>
                <a:t>0 and </a:t>
              </a:r>
              <a:r>
                <a:rPr lang="en-US" i="1" dirty="0">
                  <a:latin typeface="Times New Roman" pitchFamily="18" charset="0"/>
                  <a:cs typeface="Times New Roman" pitchFamily="18" charset="0"/>
                </a:rPr>
                <a:t>st</a:t>
              </a:r>
              <a:r>
                <a:rPr lang="en-US" dirty="0">
                  <a:latin typeface="Times New Roman" pitchFamily="18" charset="0"/>
                  <a:cs typeface="Times New Roman" pitchFamily="18" charset="0"/>
                </a:rPr>
                <a:t>1</a:t>
              </a:r>
            </a:p>
          </p:txBody>
        </p:sp>
        <p:sp>
          <p:nvSpPr>
            <p:cNvPr id="28" name="Freeform 25"/>
            <p:cNvSpPr>
              <a:spLocks noEditPoints="1"/>
            </p:cNvSpPr>
            <p:nvPr/>
          </p:nvSpPr>
          <p:spPr bwMode="auto">
            <a:xfrm>
              <a:off x="1028" y="1583"/>
              <a:ext cx="4416" cy="220"/>
            </a:xfrm>
            <a:custGeom>
              <a:avLst/>
              <a:gdLst>
                <a:gd name="T0" fmla="*/ 437 w 441"/>
                <a:gd name="T1" fmla="*/ 18 h 22"/>
                <a:gd name="T2" fmla="*/ 437 w 441"/>
                <a:gd name="T3" fmla="*/ 0 h 22"/>
                <a:gd name="T4" fmla="*/ 441 w 441"/>
                <a:gd name="T5" fmla="*/ 18 h 22"/>
                <a:gd name="T6" fmla="*/ 441 w 441"/>
                <a:gd name="T7" fmla="*/ 0 h 22"/>
                <a:gd name="T8" fmla="*/ 0 w 441"/>
                <a:gd name="T9" fmla="*/ 18 h 22"/>
                <a:gd name="T10" fmla="*/ 441 w 441"/>
                <a:gd name="T11" fmla="*/ 18 h 22"/>
                <a:gd name="T12" fmla="*/ 0 w 441"/>
                <a:gd name="T13" fmla="*/ 22 h 22"/>
                <a:gd name="T14" fmla="*/ 441 w 441"/>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22">
                  <a:moveTo>
                    <a:pt x="437" y="18"/>
                  </a:moveTo>
                  <a:lnTo>
                    <a:pt x="437" y="0"/>
                  </a:lnTo>
                  <a:moveTo>
                    <a:pt x="441" y="18"/>
                  </a:moveTo>
                  <a:lnTo>
                    <a:pt x="441" y="0"/>
                  </a:lnTo>
                  <a:moveTo>
                    <a:pt x="0" y="18"/>
                  </a:moveTo>
                  <a:lnTo>
                    <a:pt x="441" y="18"/>
                  </a:lnTo>
                  <a:moveTo>
                    <a:pt x="0" y="22"/>
                  </a:moveTo>
                  <a:lnTo>
                    <a:pt x="441" y="22"/>
                  </a:lnTo>
                </a:path>
              </a:pathLst>
            </a:custGeom>
            <a:noFill/>
            <a:ln w="10"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name="page6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FP Store Instruction</a:t>
            </a:r>
          </a:p>
        </p:txBody>
      </p:sp>
      <p:sp>
        <p:nvSpPr>
          <p:cNvPr id="3" name="Text Placeholder 2"/>
          <p:cNvSpPr txBox="1">
            <a:spLocks noGrp="1"/>
          </p:cNvSpPr>
          <p:nvPr>
            <p:ph type="body" idx="4294967295"/>
          </p:nvPr>
        </p:nvSpPr>
        <p:spPr>
          <a:xfrm>
            <a:off x="2281238" y="3429000"/>
            <a:ext cx="7853362" cy="22860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spcBef>
                <a:spcPts val="1200"/>
              </a:spcBef>
              <a:spcAft>
                <a:spcPts val="1300"/>
              </a:spcAft>
              <a:buSzPct val="100000"/>
              <a:buFont typeface="Symbol" panose="05050102010706020507" pitchFamily="18" charset="2"/>
              <a:buChar char="*"/>
            </a:pPr>
            <a:r>
              <a:rPr lang="en-US" sz="2600" dirty="0">
                <a:latin typeface="Calibri" panose="020F0502020204030204" pitchFamily="34" charset="0"/>
              </a:rPr>
              <a:t>The </a:t>
            </a:r>
            <a:r>
              <a:rPr lang="en-US" sz="2600" i="1" dirty="0" err="1">
                <a:solidFill>
                  <a:srgbClr val="280099"/>
                </a:solidFill>
                <a:latin typeface="Calibri" panose="020F0502020204030204" pitchFamily="34" charset="0"/>
              </a:rPr>
              <a:t>fst</a:t>
            </a:r>
            <a:r>
              <a:rPr lang="en-US" sz="2600" dirty="0">
                <a:latin typeface="Calibri" panose="020F0502020204030204" pitchFamily="34" charset="0"/>
              </a:rPr>
              <a:t> </a:t>
            </a:r>
            <a:r>
              <a:rPr lang="en-US" sz="2600" dirty="0">
                <a:solidFill>
                  <a:srgbClr val="00AE00"/>
                </a:solidFill>
                <a:latin typeface="Calibri" panose="020F0502020204030204" pitchFamily="34" charset="0"/>
              </a:rPr>
              <a:t>instruction</a:t>
            </a:r>
            <a:r>
              <a:rPr lang="en-US" sz="2600" dirty="0">
                <a:latin typeface="Calibri" panose="020F0502020204030204" pitchFamily="34" charset="0"/>
              </a:rPr>
              <a:t> saves the value of st0 to memory</a:t>
            </a:r>
          </a:p>
          <a:p>
            <a:pPr>
              <a:spcBef>
                <a:spcPts val="1200"/>
              </a:spcBef>
              <a:spcAft>
                <a:spcPts val="1300"/>
              </a:spcAft>
              <a:buSzPct val="100000"/>
              <a:buFont typeface="Symbol" panose="05050102010706020507" pitchFamily="18" charset="2"/>
              <a:buChar char="*"/>
            </a:pPr>
            <a:r>
              <a:rPr lang="en-US" sz="2600" dirty="0">
                <a:latin typeface="Calibri" panose="020F0502020204030204" pitchFamily="34" charset="0"/>
              </a:rPr>
              <a:t>The </a:t>
            </a:r>
            <a:r>
              <a:rPr lang="en-US" sz="2600" i="1" dirty="0">
                <a:solidFill>
                  <a:srgbClr val="0000FF"/>
                </a:solidFill>
                <a:latin typeface="Calibri" panose="020F0502020204030204" pitchFamily="34" charset="0"/>
              </a:rPr>
              <a:t>fist</a:t>
            </a:r>
            <a:r>
              <a:rPr lang="en-US" sz="2600" dirty="0">
                <a:latin typeface="Calibri" panose="020F0502020204030204" pitchFamily="34" charset="0"/>
              </a:rPr>
              <a:t> instruction </a:t>
            </a:r>
            <a:r>
              <a:rPr lang="en-US" sz="2600" dirty="0">
                <a:solidFill>
                  <a:srgbClr val="00AE00"/>
                </a:solidFill>
                <a:latin typeface="Calibri" panose="020F0502020204030204" pitchFamily="34" charset="0"/>
              </a:rPr>
              <a:t>converts</a:t>
            </a:r>
            <a:r>
              <a:rPr lang="en-US" sz="2600" dirty="0">
                <a:latin typeface="Calibri" panose="020F0502020204030204" pitchFamily="34" charset="0"/>
              </a:rPr>
              <a:t> the FP value to an integer, and than saves it in </a:t>
            </a:r>
            <a:r>
              <a:rPr lang="en-US" sz="2600" dirty="0">
                <a:solidFill>
                  <a:srgbClr val="FF0000"/>
                </a:solidFill>
                <a:latin typeface="Calibri" panose="020F0502020204030204" pitchFamily="34" charset="0"/>
              </a:rPr>
              <a:t>memory</a:t>
            </a:r>
            <a:r>
              <a:rPr lang="en-US" sz="2600" dirty="0">
                <a:latin typeface="Calibri" panose="020F0502020204030204" pitchFamily="34" charset="0"/>
              </a:rPr>
              <a:t>.</a:t>
            </a:r>
          </a:p>
          <a:p>
            <a:pPr>
              <a:spcBef>
                <a:spcPts val="1200"/>
              </a:spcBef>
              <a:spcAft>
                <a:spcPts val="1300"/>
              </a:spcAft>
              <a:buSzPct val="100000"/>
              <a:buFont typeface="Symbol" panose="05050102010706020507" pitchFamily="18" charset="2"/>
              <a:buChar char="*"/>
            </a:pPr>
            <a:r>
              <a:rPr lang="en-US" sz="2600" dirty="0">
                <a:latin typeface="Calibri" panose="020F0502020204030204" pitchFamily="34" charset="0"/>
              </a:rPr>
              <a:t>With the '</a:t>
            </a:r>
            <a:r>
              <a:rPr lang="en-US" sz="2600" dirty="0">
                <a:solidFill>
                  <a:srgbClr val="FF0000"/>
                </a:solidFill>
                <a:latin typeface="Calibri" panose="020F0502020204030204" pitchFamily="34" charset="0"/>
              </a:rPr>
              <a:t>p</a:t>
            </a:r>
            <a:r>
              <a:rPr lang="en-US" sz="2600" dirty="0">
                <a:latin typeface="Calibri" panose="020F0502020204030204" pitchFamily="34" charset="0"/>
              </a:rPr>
              <a:t>' suffix, the inst. also </a:t>
            </a:r>
            <a:r>
              <a:rPr lang="en-US" sz="2600" dirty="0">
                <a:solidFill>
                  <a:srgbClr val="00AE00"/>
                </a:solidFill>
                <a:latin typeface="Calibri" panose="020F0502020204030204" pitchFamily="34" charset="0"/>
              </a:rPr>
              <a:t>pops</a:t>
            </a:r>
            <a:r>
              <a:rPr lang="en-US" sz="2600" dirty="0">
                <a:latin typeface="Calibri" panose="020F0502020204030204" pitchFamily="34" charset="0"/>
              </a:rPr>
              <a:t> the </a:t>
            </a:r>
            <a:r>
              <a:rPr lang="en-US" sz="2600" dirty="0">
                <a:solidFill>
                  <a:srgbClr val="280099"/>
                </a:solidFill>
                <a:latin typeface="Calibri" panose="020F0502020204030204" pitchFamily="34" charset="0"/>
              </a:rPr>
              <a:t>FP stack</a:t>
            </a:r>
          </a:p>
        </p:txBody>
      </p:sp>
      <p:grpSp>
        <p:nvGrpSpPr>
          <p:cNvPr id="7" name="Group 5"/>
          <p:cNvGrpSpPr>
            <a:grpSpLocks noChangeAspect="1"/>
          </p:cNvGrpSpPr>
          <p:nvPr/>
        </p:nvGrpSpPr>
        <p:grpSpPr bwMode="auto">
          <a:xfrm>
            <a:off x="2286001" y="1295400"/>
            <a:ext cx="7781925" cy="1928812"/>
            <a:chOff x="760" y="953"/>
            <a:chExt cx="4902" cy="1215"/>
          </a:xfrm>
        </p:grpSpPr>
        <p:sp>
          <p:nvSpPr>
            <p:cNvPr id="8" name="AutoShape 4"/>
            <p:cNvSpPr>
              <a:spLocks noChangeAspect="1" noChangeArrowheads="1" noTextEdit="1"/>
            </p:cNvSpPr>
            <p:nvPr/>
          </p:nvSpPr>
          <p:spPr bwMode="auto">
            <a:xfrm>
              <a:off x="760" y="953"/>
              <a:ext cx="4902" cy="1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2089" y="1022"/>
              <a:ext cx="443" cy="453"/>
            </a:xfrm>
            <a:custGeom>
              <a:avLst/>
              <a:gdLst>
                <a:gd name="T0" fmla="*/ 37 w 45"/>
                <a:gd name="T1" fmla="*/ 8 h 46"/>
                <a:gd name="T2" fmla="*/ 38 w 45"/>
                <a:gd name="T3" fmla="*/ 37 h 46"/>
                <a:gd name="T4" fmla="*/ 9 w 45"/>
                <a:gd name="T5" fmla="*/ 38 h 46"/>
                <a:gd name="T6" fmla="*/ 8 w 45"/>
                <a:gd name="T7" fmla="*/ 9 h 46"/>
                <a:gd name="T8" fmla="*/ 37 w 45"/>
                <a:gd name="T9" fmla="*/ 8 h 46"/>
                <a:gd name="T10" fmla="*/ 37 w 45"/>
                <a:gd name="T11" fmla="*/ 8 h 46"/>
              </a:gdLst>
              <a:ahLst/>
              <a:cxnLst>
                <a:cxn ang="0">
                  <a:pos x="T0" y="T1"/>
                </a:cxn>
                <a:cxn ang="0">
                  <a:pos x="T2" y="T3"/>
                </a:cxn>
                <a:cxn ang="0">
                  <a:pos x="T4" y="T5"/>
                </a:cxn>
                <a:cxn ang="0">
                  <a:pos x="T6" y="T7"/>
                </a:cxn>
                <a:cxn ang="0">
                  <a:pos x="T8" y="T9"/>
                </a:cxn>
                <a:cxn ang="0">
                  <a:pos x="T10" y="T11"/>
                </a:cxn>
              </a:cxnLst>
              <a:rect l="0" t="0" r="r" b="b"/>
              <a:pathLst>
                <a:path w="45" h="46">
                  <a:moveTo>
                    <a:pt x="37" y="8"/>
                  </a:moveTo>
                  <a:cubicBezTo>
                    <a:pt x="45" y="16"/>
                    <a:pt x="45" y="29"/>
                    <a:pt x="38" y="37"/>
                  </a:cubicBezTo>
                  <a:cubicBezTo>
                    <a:pt x="30" y="45"/>
                    <a:pt x="17" y="46"/>
                    <a:pt x="9" y="38"/>
                  </a:cubicBezTo>
                  <a:cubicBezTo>
                    <a:pt x="0" y="30"/>
                    <a:pt x="0" y="17"/>
                    <a:pt x="8" y="9"/>
                  </a:cubicBezTo>
                  <a:cubicBezTo>
                    <a:pt x="15" y="0"/>
                    <a:pt x="28" y="0"/>
                    <a:pt x="37" y="8"/>
                  </a:cubicBezTo>
                  <a:close/>
                  <a:moveTo>
                    <a:pt x="37" y="8"/>
                  </a:moveTo>
                </a:path>
              </a:pathLst>
            </a:custGeom>
            <a:noFill/>
            <a:ln w="0">
              <a:solidFill>
                <a:srgbClr val="FAFBF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noEditPoints="1"/>
            </p:cNvSpPr>
            <p:nvPr/>
          </p:nvSpPr>
          <p:spPr bwMode="auto">
            <a:xfrm>
              <a:off x="780" y="973"/>
              <a:ext cx="4854" cy="217"/>
            </a:xfrm>
            <a:custGeom>
              <a:avLst/>
              <a:gdLst>
                <a:gd name="T0" fmla="*/ 0 w 493"/>
                <a:gd name="T1" fmla="*/ 0 h 22"/>
                <a:gd name="T2" fmla="*/ 493 w 493"/>
                <a:gd name="T3" fmla="*/ 0 h 22"/>
                <a:gd name="T4" fmla="*/ 0 w 493"/>
                <a:gd name="T5" fmla="*/ 4 h 22"/>
                <a:gd name="T6" fmla="*/ 493 w 493"/>
                <a:gd name="T7" fmla="*/ 4 h 22"/>
                <a:gd name="T8" fmla="*/ 0 w 493"/>
                <a:gd name="T9" fmla="*/ 22 h 22"/>
                <a:gd name="T10" fmla="*/ 0 w 493"/>
                <a:gd name="T11" fmla="*/ 4 h 22"/>
                <a:gd name="T12" fmla="*/ 4 w 493"/>
                <a:gd name="T13" fmla="*/ 22 h 22"/>
                <a:gd name="T14" fmla="*/ 4 w 493"/>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3" h="22">
                  <a:moveTo>
                    <a:pt x="0" y="0"/>
                  </a:moveTo>
                  <a:lnTo>
                    <a:pt x="493" y="0"/>
                  </a:lnTo>
                  <a:moveTo>
                    <a:pt x="0" y="4"/>
                  </a:moveTo>
                  <a:lnTo>
                    <a:pt x="493" y="4"/>
                  </a:lnTo>
                  <a:moveTo>
                    <a:pt x="0" y="22"/>
                  </a:moveTo>
                  <a:lnTo>
                    <a:pt x="0" y="4"/>
                  </a:lnTo>
                  <a:moveTo>
                    <a:pt x="4" y="22"/>
                  </a:moveTo>
                  <a:lnTo>
                    <a:pt x="4" y="4"/>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8"/>
            <p:cNvSpPr>
              <a:spLocks noChangeArrowheads="1"/>
            </p:cNvSpPr>
            <p:nvPr/>
          </p:nvSpPr>
          <p:spPr bwMode="auto">
            <a:xfrm>
              <a:off x="908" y="1002"/>
              <a:ext cx="62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Semantics</a:t>
              </a:r>
              <a:endParaRPr lang="en-US">
                <a:latin typeface="Arial" pitchFamily="34" charset="0"/>
              </a:endParaRPr>
            </a:p>
          </p:txBody>
        </p:sp>
        <p:sp>
          <p:nvSpPr>
            <p:cNvPr id="12" name="Line 9"/>
            <p:cNvSpPr>
              <a:spLocks noChangeShapeType="1"/>
            </p:cNvSpPr>
            <p:nvPr/>
          </p:nvSpPr>
          <p:spPr bwMode="auto">
            <a:xfrm flipV="1">
              <a:off x="1636" y="1012"/>
              <a:ext cx="0" cy="17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p:cNvSpPr>
              <a:spLocks noChangeArrowheads="1"/>
            </p:cNvSpPr>
            <p:nvPr/>
          </p:nvSpPr>
          <p:spPr bwMode="auto">
            <a:xfrm>
              <a:off x="1735" y="1002"/>
              <a:ext cx="5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Example</a:t>
              </a:r>
              <a:endParaRPr lang="en-US">
                <a:latin typeface="Arial" pitchFamily="34" charset="0"/>
              </a:endParaRPr>
            </a:p>
          </p:txBody>
        </p:sp>
        <p:sp>
          <p:nvSpPr>
            <p:cNvPr id="14" name="Line 11"/>
            <p:cNvSpPr>
              <a:spLocks noChangeShapeType="1"/>
            </p:cNvSpPr>
            <p:nvPr/>
          </p:nvSpPr>
          <p:spPr bwMode="auto">
            <a:xfrm flipV="1">
              <a:off x="2897" y="1012"/>
              <a:ext cx="0" cy="17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p:cNvSpPr>
              <a:spLocks noChangeArrowheads="1"/>
            </p:cNvSpPr>
            <p:nvPr/>
          </p:nvSpPr>
          <p:spPr bwMode="auto">
            <a:xfrm>
              <a:off x="2985" y="1002"/>
              <a:ext cx="7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Explanation</a:t>
              </a:r>
              <a:endParaRPr lang="en-US">
                <a:latin typeface="Arial" pitchFamily="34" charset="0"/>
              </a:endParaRPr>
            </a:p>
          </p:txBody>
        </p:sp>
        <p:sp>
          <p:nvSpPr>
            <p:cNvPr id="16" name="Freeform 13"/>
            <p:cNvSpPr>
              <a:spLocks noEditPoints="1"/>
            </p:cNvSpPr>
            <p:nvPr/>
          </p:nvSpPr>
          <p:spPr bwMode="auto">
            <a:xfrm>
              <a:off x="780" y="1012"/>
              <a:ext cx="4854" cy="365"/>
            </a:xfrm>
            <a:custGeom>
              <a:avLst/>
              <a:gdLst>
                <a:gd name="T0" fmla="*/ 489 w 493"/>
                <a:gd name="T1" fmla="*/ 18 h 37"/>
                <a:gd name="T2" fmla="*/ 489 w 493"/>
                <a:gd name="T3" fmla="*/ 0 h 37"/>
                <a:gd name="T4" fmla="*/ 493 w 493"/>
                <a:gd name="T5" fmla="*/ 18 h 37"/>
                <a:gd name="T6" fmla="*/ 493 w 493"/>
                <a:gd name="T7" fmla="*/ 0 h 37"/>
                <a:gd name="T8" fmla="*/ 0 w 493"/>
                <a:gd name="T9" fmla="*/ 18 h 37"/>
                <a:gd name="T10" fmla="*/ 493 w 493"/>
                <a:gd name="T11" fmla="*/ 18 h 37"/>
                <a:gd name="T12" fmla="*/ 0 w 493"/>
                <a:gd name="T13" fmla="*/ 37 h 37"/>
                <a:gd name="T14" fmla="*/ 0 w 493"/>
                <a:gd name="T15" fmla="*/ 18 h 37"/>
                <a:gd name="T16" fmla="*/ 4 w 493"/>
                <a:gd name="T17" fmla="*/ 37 h 37"/>
                <a:gd name="T18" fmla="*/ 4 w 493"/>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37">
                  <a:moveTo>
                    <a:pt x="489" y="18"/>
                  </a:moveTo>
                  <a:lnTo>
                    <a:pt x="489" y="0"/>
                  </a:lnTo>
                  <a:moveTo>
                    <a:pt x="493" y="18"/>
                  </a:moveTo>
                  <a:lnTo>
                    <a:pt x="493" y="0"/>
                  </a:lnTo>
                  <a:moveTo>
                    <a:pt x="0" y="18"/>
                  </a:moveTo>
                  <a:lnTo>
                    <a:pt x="493" y="18"/>
                  </a:lnTo>
                  <a:moveTo>
                    <a:pt x="0" y="37"/>
                  </a:moveTo>
                  <a:lnTo>
                    <a:pt x="0" y="18"/>
                  </a:lnTo>
                  <a:moveTo>
                    <a:pt x="4" y="37"/>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4"/>
            <p:cNvSpPr>
              <a:spLocks noChangeArrowheads="1"/>
            </p:cNvSpPr>
            <p:nvPr/>
          </p:nvSpPr>
          <p:spPr bwMode="auto">
            <a:xfrm>
              <a:off x="908" y="1190"/>
              <a:ext cx="601" cy="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900" dirty="0" err="1">
                  <a:latin typeface="Times New Roman" pitchFamily="18" charset="0"/>
                  <a:cs typeface="Times New Roman" pitchFamily="18" charset="0"/>
                </a:rPr>
                <a:t>fst</a:t>
              </a:r>
              <a:r>
                <a:rPr lang="en-US" sz="1900" dirty="0">
                  <a:latin typeface="Times New Roman" pitchFamily="18" charset="0"/>
                  <a:cs typeface="Times New Roman" pitchFamily="18" charset="0"/>
                </a:rPr>
                <a:t> </a:t>
              </a:r>
              <a:r>
                <a:rPr lang="en-US" sz="1900" i="1" dirty="0" err="1">
                  <a:latin typeface="Times New Roman" pitchFamily="18" charset="0"/>
                  <a:cs typeface="Times New Roman" pitchFamily="18" charset="0"/>
                </a:rPr>
                <a:t>mem</a:t>
              </a:r>
              <a:endParaRPr lang="en-US" sz="1900" i="1" dirty="0">
                <a:latin typeface="Times New Roman" pitchFamily="18" charset="0"/>
                <a:cs typeface="Times New Roman" pitchFamily="18" charset="0"/>
              </a:endParaRPr>
            </a:p>
            <a:p>
              <a:r>
                <a:rPr lang="en-US" sz="1900" dirty="0" err="1">
                  <a:latin typeface="Times New Roman" pitchFamily="18" charset="0"/>
                  <a:cs typeface="Times New Roman" pitchFamily="18" charset="0"/>
                </a:rPr>
                <a:t>fst</a:t>
              </a:r>
              <a:r>
                <a:rPr lang="en-US" sz="1900" dirty="0">
                  <a:latin typeface="Times New Roman" pitchFamily="18" charset="0"/>
                  <a:cs typeface="Times New Roman" pitchFamily="18" charset="0"/>
                </a:rPr>
                <a:t> </a:t>
              </a:r>
              <a:r>
                <a:rPr lang="en-US" sz="1900" i="1" dirty="0" err="1">
                  <a:latin typeface="Times New Roman" pitchFamily="18" charset="0"/>
                  <a:cs typeface="Times New Roman" pitchFamily="18" charset="0"/>
                </a:rPr>
                <a:t>reg</a:t>
              </a:r>
              <a:endParaRPr lang="en-US" sz="1900" i="1" dirty="0">
                <a:latin typeface="Times New Roman" pitchFamily="18" charset="0"/>
                <a:cs typeface="Times New Roman" pitchFamily="18" charset="0"/>
              </a:endParaRPr>
            </a:p>
            <a:p>
              <a:r>
                <a:rPr lang="en-US" sz="1900" dirty="0" err="1">
                  <a:latin typeface="Times New Roman" pitchFamily="18" charset="0"/>
                  <a:cs typeface="Times New Roman" pitchFamily="18" charset="0"/>
                </a:rPr>
                <a:t>fstp</a:t>
              </a:r>
              <a:r>
                <a:rPr lang="en-US" sz="1900" dirty="0">
                  <a:latin typeface="Times New Roman" pitchFamily="18" charset="0"/>
                  <a:cs typeface="Times New Roman" pitchFamily="18" charset="0"/>
                </a:rPr>
                <a:t> </a:t>
              </a:r>
              <a:r>
                <a:rPr lang="en-US" sz="1900" i="1" dirty="0" err="1">
                  <a:latin typeface="Times New Roman" pitchFamily="18" charset="0"/>
                  <a:cs typeface="Times New Roman" pitchFamily="18" charset="0"/>
                </a:rPr>
                <a:t>mem</a:t>
              </a:r>
              <a:endParaRPr lang="en-US" sz="1900" i="1" dirty="0">
                <a:latin typeface="Times New Roman" pitchFamily="18" charset="0"/>
                <a:cs typeface="Times New Roman" pitchFamily="18" charset="0"/>
              </a:endParaRPr>
            </a:p>
            <a:p>
              <a:r>
                <a:rPr lang="en-US" sz="1900" dirty="0">
                  <a:latin typeface="Times New Roman" pitchFamily="18" charset="0"/>
                  <a:cs typeface="Times New Roman" pitchFamily="18" charset="0"/>
                </a:rPr>
                <a:t>fist </a:t>
              </a:r>
              <a:r>
                <a:rPr lang="en-US" sz="1900" i="1" dirty="0" err="1">
                  <a:latin typeface="Times New Roman" pitchFamily="18" charset="0"/>
                  <a:cs typeface="Times New Roman" pitchFamily="18" charset="0"/>
                </a:rPr>
                <a:t>mem</a:t>
              </a:r>
              <a:endParaRPr lang="en-US" sz="1900" i="1" dirty="0">
                <a:latin typeface="Times New Roman" pitchFamily="18" charset="0"/>
                <a:cs typeface="Times New Roman" pitchFamily="18" charset="0"/>
              </a:endParaRPr>
            </a:p>
            <a:p>
              <a:r>
                <a:rPr lang="en-US" sz="1900" dirty="0" err="1">
                  <a:latin typeface="Times New Roman" pitchFamily="18" charset="0"/>
                  <a:cs typeface="Times New Roman" pitchFamily="18" charset="0"/>
                </a:rPr>
                <a:t>fistp</a:t>
              </a:r>
              <a:r>
                <a:rPr lang="en-US" sz="1900" dirty="0">
                  <a:latin typeface="Times New Roman" pitchFamily="18" charset="0"/>
                  <a:cs typeface="Times New Roman" pitchFamily="18" charset="0"/>
                </a:rPr>
                <a:t> </a:t>
              </a:r>
              <a:r>
                <a:rPr lang="en-US" sz="1900" i="1" dirty="0" err="1">
                  <a:latin typeface="Times New Roman" pitchFamily="18" charset="0"/>
                  <a:cs typeface="Times New Roman" pitchFamily="18" charset="0"/>
                </a:rPr>
                <a:t>mem</a:t>
              </a:r>
              <a:endParaRPr lang="en-US" sz="1900" dirty="0">
                <a:latin typeface="Times New Roman" pitchFamily="18" charset="0"/>
                <a:cs typeface="Times New Roman" pitchFamily="18" charset="0"/>
              </a:endParaRPr>
            </a:p>
          </p:txBody>
        </p:sp>
        <p:sp>
          <p:nvSpPr>
            <p:cNvPr id="18" name="Line 15"/>
            <p:cNvSpPr>
              <a:spLocks noChangeShapeType="1"/>
            </p:cNvSpPr>
            <p:nvPr/>
          </p:nvSpPr>
          <p:spPr bwMode="auto">
            <a:xfrm flipV="1">
              <a:off x="1636" y="1190"/>
              <a:ext cx="0" cy="18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1735" y="1190"/>
              <a:ext cx="1057" cy="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nl-NL" sz="1900" dirty="0">
                  <a:latin typeface="Times New Roman" pitchFamily="18" charset="0"/>
                  <a:cs typeface="Times New Roman" pitchFamily="18" charset="0"/>
                </a:rPr>
                <a:t>fst dword [eax]</a:t>
              </a:r>
            </a:p>
            <a:p>
              <a:r>
                <a:rPr lang="en-US" sz="1900" dirty="0" err="1">
                  <a:latin typeface="Times New Roman" pitchFamily="18" charset="0"/>
                  <a:cs typeface="Times New Roman" pitchFamily="18" charset="0"/>
                </a:rPr>
                <a:t>fst</a:t>
              </a:r>
              <a:r>
                <a:rPr lang="en-US" sz="1900" dirty="0">
                  <a:latin typeface="Times New Roman" pitchFamily="18" charset="0"/>
                  <a:cs typeface="Times New Roman" pitchFamily="18" charset="0"/>
                </a:rPr>
                <a:t> st4</a:t>
              </a:r>
            </a:p>
            <a:p>
              <a:r>
                <a:rPr lang="en-US" sz="1900" dirty="0" err="1">
                  <a:latin typeface="Times New Roman" pitchFamily="18" charset="0"/>
                  <a:cs typeface="Times New Roman" pitchFamily="18" charset="0"/>
                </a:rPr>
                <a:t>fstp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dword</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eax</a:t>
              </a:r>
              <a:r>
                <a:rPr lang="en-US" sz="1900" dirty="0">
                  <a:latin typeface="Times New Roman" pitchFamily="18" charset="0"/>
                  <a:cs typeface="Times New Roman" pitchFamily="18" charset="0"/>
                </a:rPr>
                <a:t>]</a:t>
              </a:r>
            </a:p>
            <a:p>
              <a:r>
                <a:rPr lang="en-US" sz="1900" dirty="0">
                  <a:latin typeface="Times New Roman" pitchFamily="18" charset="0"/>
                  <a:cs typeface="Times New Roman" pitchFamily="18" charset="0"/>
                </a:rPr>
                <a:t>fist </a:t>
              </a:r>
              <a:r>
                <a:rPr lang="en-US" sz="1900" dirty="0" err="1">
                  <a:latin typeface="Times New Roman" pitchFamily="18" charset="0"/>
                  <a:cs typeface="Times New Roman" pitchFamily="18" charset="0"/>
                </a:rPr>
                <a:t>dword</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eax</a:t>
              </a:r>
              <a:r>
                <a:rPr lang="en-US" sz="1900" dirty="0">
                  <a:latin typeface="Times New Roman" pitchFamily="18" charset="0"/>
                  <a:cs typeface="Times New Roman" pitchFamily="18" charset="0"/>
                </a:rPr>
                <a:t>]</a:t>
              </a:r>
            </a:p>
            <a:p>
              <a:r>
                <a:rPr lang="en-US" sz="1900" dirty="0" err="1">
                  <a:latin typeface="Times New Roman" pitchFamily="18" charset="0"/>
                  <a:cs typeface="Times New Roman" pitchFamily="18" charset="0"/>
                </a:rPr>
                <a:t>fistp</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dword</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eax</a:t>
              </a:r>
              <a:r>
                <a:rPr lang="en-US" sz="1900" dirty="0">
                  <a:latin typeface="Times New Roman" pitchFamily="18" charset="0"/>
                  <a:cs typeface="Times New Roman" pitchFamily="18" charset="0"/>
                </a:rPr>
                <a:t>]</a:t>
              </a:r>
            </a:p>
          </p:txBody>
        </p:sp>
        <p:sp>
          <p:nvSpPr>
            <p:cNvPr id="20" name="Line 17"/>
            <p:cNvSpPr>
              <a:spLocks noChangeShapeType="1"/>
            </p:cNvSpPr>
            <p:nvPr/>
          </p:nvSpPr>
          <p:spPr bwMode="auto">
            <a:xfrm flipV="1">
              <a:off x="2897" y="1190"/>
              <a:ext cx="0" cy="18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p:cNvSpPr>
              <a:spLocks noChangeArrowheads="1"/>
            </p:cNvSpPr>
            <p:nvPr/>
          </p:nvSpPr>
          <p:spPr bwMode="auto">
            <a:xfrm>
              <a:off x="2985" y="1190"/>
              <a:ext cx="2081" cy="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900" dirty="0">
                  <a:latin typeface="Times New Roman" pitchFamily="18" charset="0"/>
                  <a:cs typeface="Times New Roman" pitchFamily="18" charset="0"/>
                </a:rPr>
                <a:t>[</a:t>
              </a:r>
              <a:r>
                <a:rPr lang="en-US" sz="1900" dirty="0" err="1">
                  <a:latin typeface="Times New Roman" pitchFamily="18" charset="0"/>
                  <a:cs typeface="Times New Roman" pitchFamily="18" charset="0"/>
                </a:rPr>
                <a:t>eax</a:t>
              </a:r>
              <a:r>
                <a:rPr lang="en-US" sz="1900" dirty="0">
                  <a:latin typeface="Times New Roman" pitchFamily="18" charset="0"/>
                  <a:cs typeface="Times New Roman" pitchFamily="18" charset="0"/>
                </a:rPr>
                <a:t>] </a:t>
              </a:r>
              <a:r>
                <a:rPr lang="en-US" sz="1900" i="1" dirty="0">
                  <a:latin typeface="Times New Roman" pitchFamily="18" charset="0"/>
                  <a:cs typeface="Times New Roman" pitchFamily="18" charset="0"/>
                </a:rPr>
                <a:t>← </a:t>
              </a:r>
              <a:r>
                <a:rPr lang="en-US" sz="1900" dirty="0">
                  <a:latin typeface="Times New Roman" pitchFamily="18" charset="0"/>
                  <a:cs typeface="Times New Roman" pitchFamily="18" charset="0"/>
                </a:rPr>
                <a:t>st0</a:t>
              </a:r>
            </a:p>
            <a:p>
              <a:r>
                <a:rPr lang="en-US" sz="1900" dirty="0">
                  <a:latin typeface="Times New Roman" pitchFamily="18" charset="0"/>
                  <a:cs typeface="Times New Roman" pitchFamily="18" charset="0"/>
                </a:rPr>
                <a:t>st4 </a:t>
              </a:r>
              <a:r>
                <a:rPr lang="en-US" sz="1900" i="1" dirty="0">
                  <a:latin typeface="Times New Roman" pitchFamily="18" charset="0"/>
                  <a:cs typeface="Times New Roman" pitchFamily="18" charset="0"/>
                </a:rPr>
                <a:t>← </a:t>
              </a:r>
              <a:r>
                <a:rPr lang="en-US" sz="1900" dirty="0">
                  <a:latin typeface="Times New Roman" pitchFamily="18" charset="0"/>
                  <a:cs typeface="Times New Roman" pitchFamily="18" charset="0"/>
                </a:rPr>
                <a:t>st0</a:t>
              </a:r>
            </a:p>
            <a:p>
              <a:r>
                <a:rPr lang="en-US" sz="1900" dirty="0">
                  <a:latin typeface="Times New Roman" pitchFamily="18" charset="0"/>
                  <a:cs typeface="Times New Roman" pitchFamily="18" charset="0"/>
                </a:rPr>
                <a:t>[</a:t>
              </a:r>
              <a:r>
                <a:rPr lang="en-US" sz="1900" dirty="0" err="1">
                  <a:latin typeface="Times New Roman" pitchFamily="18" charset="0"/>
                  <a:cs typeface="Times New Roman" pitchFamily="18" charset="0"/>
                </a:rPr>
                <a:t>eax</a:t>
              </a:r>
              <a:r>
                <a:rPr lang="en-US" sz="1900" dirty="0">
                  <a:latin typeface="Times New Roman" pitchFamily="18" charset="0"/>
                  <a:cs typeface="Times New Roman" pitchFamily="18" charset="0"/>
                </a:rPr>
                <a:t>] </a:t>
              </a:r>
              <a:r>
                <a:rPr lang="en-US" sz="1900" i="1" dirty="0">
                  <a:latin typeface="Times New Roman" pitchFamily="18" charset="0"/>
                  <a:cs typeface="Times New Roman" pitchFamily="18" charset="0"/>
                </a:rPr>
                <a:t>← </a:t>
              </a:r>
              <a:r>
                <a:rPr lang="en-US" sz="1900" dirty="0">
                  <a:latin typeface="Times New Roman" pitchFamily="18" charset="0"/>
                  <a:cs typeface="Times New Roman" pitchFamily="18" charset="0"/>
                </a:rPr>
                <a:t>st0; pop the FP stack</a:t>
              </a:r>
            </a:p>
            <a:p>
              <a:r>
                <a:rPr lang="en-US" sz="1900" dirty="0">
                  <a:latin typeface="Times New Roman" pitchFamily="18" charset="0"/>
                  <a:cs typeface="Times New Roman" pitchFamily="18" charset="0"/>
                </a:rPr>
                <a:t>[</a:t>
              </a:r>
              <a:r>
                <a:rPr lang="en-US" sz="1900" dirty="0" err="1">
                  <a:latin typeface="Times New Roman" pitchFamily="18" charset="0"/>
                  <a:cs typeface="Times New Roman" pitchFamily="18" charset="0"/>
                </a:rPr>
                <a:t>eax</a:t>
              </a:r>
              <a:r>
                <a:rPr lang="en-US" sz="1900" dirty="0">
                  <a:latin typeface="Times New Roman" pitchFamily="18" charset="0"/>
                  <a:cs typeface="Times New Roman" pitchFamily="18" charset="0"/>
                </a:rPr>
                <a:t>] </a:t>
              </a:r>
              <a:r>
                <a:rPr lang="en-US" sz="1900" i="1" dirty="0">
                  <a:latin typeface="Times New Roman" pitchFamily="18" charset="0"/>
                  <a:cs typeface="Times New Roman" pitchFamily="18" charset="0"/>
                </a:rPr>
                <a:t>← </a:t>
              </a:r>
              <a:r>
                <a:rPr lang="en-US" sz="1900" dirty="0" err="1">
                  <a:latin typeface="Times New Roman" pitchFamily="18" charset="0"/>
                  <a:cs typeface="Times New Roman" pitchFamily="18" charset="0"/>
                </a:rPr>
                <a:t>int</a:t>
              </a:r>
              <a:r>
                <a:rPr lang="en-US" sz="1900" dirty="0">
                  <a:latin typeface="Times New Roman" pitchFamily="18" charset="0"/>
                  <a:cs typeface="Times New Roman" pitchFamily="18" charset="0"/>
                </a:rPr>
                <a:t>(st0)</a:t>
              </a:r>
            </a:p>
            <a:p>
              <a:r>
                <a:rPr lang="en-US" sz="1900" dirty="0">
                  <a:latin typeface="Times New Roman" pitchFamily="18" charset="0"/>
                  <a:cs typeface="Times New Roman" pitchFamily="18" charset="0"/>
                </a:rPr>
                <a:t>[</a:t>
              </a:r>
              <a:r>
                <a:rPr lang="en-US" sz="1900" dirty="0" err="1">
                  <a:latin typeface="Times New Roman" pitchFamily="18" charset="0"/>
                  <a:cs typeface="Times New Roman" pitchFamily="18" charset="0"/>
                </a:rPr>
                <a:t>eax</a:t>
              </a:r>
              <a:r>
                <a:rPr lang="en-US" sz="1900" dirty="0">
                  <a:latin typeface="Times New Roman" pitchFamily="18" charset="0"/>
                  <a:cs typeface="Times New Roman" pitchFamily="18" charset="0"/>
                </a:rPr>
                <a:t>] </a:t>
              </a:r>
              <a:r>
                <a:rPr lang="en-US" sz="1900" i="1" dirty="0">
                  <a:latin typeface="Times New Roman" pitchFamily="18" charset="0"/>
                  <a:cs typeface="Times New Roman" pitchFamily="18" charset="0"/>
                </a:rPr>
                <a:t>← </a:t>
              </a:r>
              <a:r>
                <a:rPr lang="en-US" sz="1900" dirty="0" err="1">
                  <a:latin typeface="Times New Roman" pitchFamily="18" charset="0"/>
                  <a:cs typeface="Times New Roman" pitchFamily="18" charset="0"/>
                </a:rPr>
                <a:t>int</a:t>
              </a:r>
              <a:r>
                <a:rPr lang="en-US" sz="1900" dirty="0">
                  <a:latin typeface="Times New Roman" pitchFamily="18" charset="0"/>
                  <a:cs typeface="Times New Roman" pitchFamily="18" charset="0"/>
                </a:rPr>
                <a:t>(st0); pop the FP stack</a:t>
              </a:r>
            </a:p>
          </p:txBody>
        </p:sp>
        <p:sp>
          <p:nvSpPr>
            <p:cNvPr id="23" name="Freeform 20"/>
            <p:cNvSpPr>
              <a:spLocks noEditPoints="1"/>
            </p:cNvSpPr>
            <p:nvPr/>
          </p:nvSpPr>
          <p:spPr bwMode="auto">
            <a:xfrm>
              <a:off x="780" y="1190"/>
              <a:ext cx="4854" cy="364"/>
            </a:xfrm>
            <a:custGeom>
              <a:avLst/>
              <a:gdLst>
                <a:gd name="T0" fmla="*/ 489 w 493"/>
                <a:gd name="T1" fmla="*/ 19 h 37"/>
                <a:gd name="T2" fmla="*/ 489 w 493"/>
                <a:gd name="T3" fmla="*/ 0 h 37"/>
                <a:gd name="T4" fmla="*/ 493 w 493"/>
                <a:gd name="T5" fmla="*/ 19 h 37"/>
                <a:gd name="T6" fmla="*/ 493 w 493"/>
                <a:gd name="T7" fmla="*/ 0 h 37"/>
                <a:gd name="T8" fmla="*/ 0 w 493"/>
                <a:gd name="T9" fmla="*/ 19 h 37"/>
                <a:gd name="T10" fmla="*/ 493 w 493"/>
                <a:gd name="T11" fmla="*/ 19 h 37"/>
                <a:gd name="T12" fmla="*/ 0 w 493"/>
                <a:gd name="T13" fmla="*/ 37 h 37"/>
                <a:gd name="T14" fmla="*/ 0 w 493"/>
                <a:gd name="T15" fmla="*/ 19 h 37"/>
                <a:gd name="T16" fmla="*/ 4 w 493"/>
                <a:gd name="T17" fmla="*/ 37 h 37"/>
                <a:gd name="T18" fmla="*/ 4 w 493"/>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37">
                  <a:moveTo>
                    <a:pt x="489" y="19"/>
                  </a:moveTo>
                  <a:lnTo>
                    <a:pt x="489" y="0"/>
                  </a:lnTo>
                  <a:moveTo>
                    <a:pt x="493" y="19"/>
                  </a:moveTo>
                  <a:lnTo>
                    <a:pt x="493" y="0"/>
                  </a:lnTo>
                  <a:moveTo>
                    <a:pt x="0" y="19"/>
                  </a:moveTo>
                  <a:lnTo>
                    <a:pt x="493"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1"/>
            <p:cNvSpPr>
              <a:spLocks noChangeShapeType="1"/>
            </p:cNvSpPr>
            <p:nvPr/>
          </p:nvSpPr>
          <p:spPr bwMode="auto">
            <a:xfrm flipV="1">
              <a:off x="1646" y="1377"/>
              <a:ext cx="0" cy="17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2"/>
            <p:cNvSpPr>
              <a:spLocks noChangeShapeType="1"/>
            </p:cNvSpPr>
            <p:nvPr/>
          </p:nvSpPr>
          <p:spPr bwMode="auto">
            <a:xfrm flipV="1">
              <a:off x="2897" y="1377"/>
              <a:ext cx="0" cy="17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23"/>
            <p:cNvSpPr>
              <a:spLocks noEditPoints="1"/>
            </p:cNvSpPr>
            <p:nvPr/>
          </p:nvSpPr>
          <p:spPr bwMode="auto">
            <a:xfrm>
              <a:off x="780" y="1377"/>
              <a:ext cx="4854" cy="365"/>
            </a:xfrm>
            <a:custGeom>
              <a:avLst/>
              <a:gdLst>
                <a:gd name="T0" fmla="*/ 489 w 493"/>
                <a:gd name="T1" fmla="*/ 18 h 37"/>
                <a:gd name="T2" fmla="*/ 489 w 493"/>
                <a:gd name="T3" fmla="*/ 0 h 37"/>
                <a:gd name="T4" fmla="*/ 493 w 493"/>
                <a:gd name="T5" fmla="*/ 18 h 37"/>
                <a:gd name="T6" fmla="*/ 493 w 493"/>
                <a:gd name="T7" fmla="*/ 0 h 37"/>
                <a:gd name="T8" fmla="*/ 0 w 493"/>
                <a:gd name="T9" fmla="*/ 19 h 37"/>
                <a:gd name="T10" fmla="*/ 493 w 493"/>
                <a:gd name="T11" fmla="*/ 19 h 37"/>
                <a:gd name="T12" fmla="*/ 0 w 493"/>
                <a:gd name="T13" fmla="*/ 37 h 37"/>
                <a:gd name="T14" fmla="*/ 0 w 493"/>
                <a:gd name="T15" fmla="*/ 19 h 37"/>
                <a:gd name="T16" fmla="*/ 4 w 493"/>
                <a:gd name="T17" fmla="*/ 37 h 37"/>
                <a:gd name="T18" fmla="*/ 4 w 493"/>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37">
                  <a:moveTo>
                    <a:pt x="489" y="18"/>
                  </a:moveTo>
                  <a:lnTo>
                    <a:pt x="489" y="0"/>
                  </a:lnTo>
                  <a:moveTo>
                    <a:pt x="493" y="18"/>
                  </a:moveTo>
                  <a:lnTo>
                    <a:pt x="493" y="0"/>
                  </a:lnTo>
                  <a:moveTo>
                    <a:pt x="0" y="19"/>
                  </a:moveTo>
                  <a:lnTo>
                    <a:pt x="493"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4"/>
            <p:cNvSpPr>
              <a:spLocks noChangeShapeType="1"/>
            </p:cNvSpPr>
            <p:nvPr/>
          </p:nvSpPr>
          <p:spPr bwMode="auto">
            <a:xfrm flipV="1">
              <a:off x="1646" y="1564"/>
              <a:ext cx="0" cy="17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5"/>
            <p:cNvSpPr>
              <a:spLocks noChangeShapeType="1"/>
            </p:cNvSpPr>
            <p:nvPr/>
          </p:nvSpPr>
          <p:spPr bwMode="auto">
            <a:xfrm flipV="1">
              <a:off x="2897" y="1564"/>
              <a:ext cx="0" cy="17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6"/>
            <p:cNvSpPr>
              <a:spLocks noEditPoints="1"/>
            </p:cNvSpPr>
            <p:nvPr/>
          </p:nvSpPr>
          <p:spPr bwMode="auto">
            <a:xfrm>
              <a:off x="780" y="1564"/>
              <a:ext cx="4854" cy="365"/>
            </a:xfrm>
            <a:custGeom>
              <a:avLst/>
              <a:gdLst>
                <a:gd name="T0" fmla="*/ 489 w 493"/>
                <a:gd name="T1" fmla="*/ 18 h 37"/>
                <a:gd name="T2" fmla="*/ 489 w 493"/>
                <a:gd name="T3" fmla="*/ 0 h 37"/>
                <a:gd name="T4" fmla="*/ 493 w 493"/>
                <a:gd name="T5" fmla="*/ 18 h 37"/>
                <a:gd name="T6" fmla="*/ 493 w 493"/>
                <a:gd name="T7" fmla="*/ 0 h 37"/>
                <a:gd name="T8" fmla="*/ 0 w 493"/>
                <a:gd name="T9" fmla="*/ 18 h 37"/>
                <a:gd name="T10" fmla="*/ 493 w 493"/>
                <a:gd name="T11" fmla="*/ 18 h 37"/>
                <a:gd name="T12" fmla="*/ 0 w 493"/>
                <a:gd name="T13" fmla="*/ 37 h 37"/>
                <a:gd name="T14" fmla="*/ 0 w 493"/>
                <a:gd name="T15" fmla="*/ 18 h 37"/>
                <a:gd name="T16" fmla="*/ 4 w 493"/>
                <a:gd name="T17" fmla="*/ 37 h 37"/>
                <a:gd name="T18" fmla="*/ 4 w 493"/>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37">
                  <a:moveTo>
                    <a:pt x="489" y="18"/>
                  </a:moveTo>
                  <a:lnTo>
                    <a:pt x="489" y="0"/>
                  </a:lnTo>
                  <a:moveTo>
                    <a:pt x="493" y="18"/>
                  </a:moveTo>
                  <a:lnTo>
                    <a:pt x="493" y="0"/>
                  </a:lnTo>
                  <a:moveTo>
                    <a:pt x="0" y="18"/>
                  </a:moveTo>
                  <a:lnTo>
                    <a:pt x="493" y="18"/>
                  </a:lnTo>
                  <a:moveTo>
                    <a:pt x="0" y="37"/>
                  </a:moveTo>
                  <a:lnTo>
                    <a:pt x="0" y="18"/>
                  </a:lnTo>
                  <a:moveTo>
                    <a:pt x="4" y="37"/>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27"/>
            <p:cNvSpPr>
              <a:spLocks noChangeShapeType="1"/>
            </p:cNvSpPr>
            <p:nvPr/>
          </p:nvSpPr>
          <p:spPr bwMode="auto">
            <a:xfrm flipV="1">
              <a:off x="1646" y="1742"/>
              <a:ext cx="0" cy="18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28"/>
            <p:cNvSpPr>
              <a:spLocks noChangeShapeType="1"/>
            </p:cNvSpPr>
            <p:nvPr/>
          </p:nvSpPr>
          <p:spPr bwMode="auto">
            <a:xfrm flipV="1">
              <a:off x="2897" y="1742"/>
              <a:ext cx="0" cy="18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24" name="Freeform 29"/>
            <p:cNvSpPr>
              <a:spLocks noEditPoints="1"/>
            </p:cNvSpPr>
            <p:nvPr/>
          </p:nvSpPr>
          <p:spPr bwMode="auto">
            <a:xfrm>
              <a:off x="780" y="1742"/>
              <a:ext cx="4854" cy="364"/>
            </a:xfrm>
            <a:custGeom>
              <a:avLst/>
              <a:gdLst>
                <a:gd name="T0" fmla="*/ 489 w 493"/>
                <a:gd name="T1" fmla="*/ 19 h 37"/>
                <a:gd name="T2" fmla="*/ 489 w 493"/>
                <a:gd name="T3" fmla="*/ 0 h 37"/>
                <a:gd name="T4" fmla="*/ 493 w 493"/>
                <a:gd name="T5" fmla="*/ 19 h 37"/>
                <a:gd name="T6" fmla="*/ 493 w 493"/>
                <a:gd name="T7" fmla="*/ 0 h 37"/>
                <a:gd name="T8" fmla="*/ 0 w 493"/>
                <a:gd name="T9" fmla="*/ 19 h 37"/>
                <a:gd name="T10" fmla="*/ 493 w 493"/>
                <a:gd name="T11" fmla="*/ 19 h 37"/>
                <a:gd name="T12" fmla="*/ 0 w 493"/>
                <a:gd name="T13" fmla="*/ 37 h 37"/>
                <a:gd name="T14" fmla="*/ 0 w 493"/>
                <a:gd name="T15" fmla="*/ 19 h 37"/>
                <a:gd name="T16" fmla="*/ 4 w 493"/>
                <a:gd name="T17" fmla="*/ 37 h 37"/>
                <a:gd name="T18" fmla="*/ 4 w 493"/>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37">
                  <a:moveTo>
                    <a:pt x="489" y="19"/>
                  </a:moveTo>
                  <a:lnTo>
                    <a:pt x="489" y="0"/>
                  </a:lnTo>
                  <a:moveTo>
                    <a:pt x="493" y="19"/>
                  </a:moveTo>
                  <a:lnTo>
                    <a:pt x="493" y="0"/>
                  </a:lnTo>
                  <a:moveTo>
                    <a:pt x="0" y="19"/>
                  </a:moveTo>
                  <a:lnTo>
                    <a:pt x="493" y="19"/>
                  </a:lnTo>
                  <a:moveTo>
                    <a:pt x="0" y="37"/>
                  </a:moveTo>
                  <a:lnTo>
                    <a:pt x="0" y="19"/>
                  </a:lnTo>
                  <a:moveTo>
                    <a:pt x="4" y="37"/>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25" name="Line 30"/>
            <p:cNvSpPr>
              <a:spLocks noChangeShapeType="1"/>
            </p:cNvSpPr>
            <p:nvPr/>
          </p:nvSpPr>
          <p:spPr bwMode="auto">
            <a:xfrm flipV="1">
              <a:off x="1646" y="1929"/>
              <a:ext cx="0" cy="17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27" name="Line 31"/>
            <p:cNvSpPr>
              <a:spLocks noChangeShapeType="1"/>
            </p:cNvSpPr>
            <p:nvPr/>
          </p:nvSpPr>
          <p:spPr bwMode="auto">
            <a:xfrm flipV="1">
              <a:off x="2897" y="1929"/>
              <a:ext cx="0" cy="17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28" name="Freeform 32"/>
            <p:cNvSpPr>
              <a:spLocks noEditPoints="1"/>
            </p:cNvSpPr>
            <p:nvPr/>
          </p:nvSpPr>
          <p:spPr bwMode="auto">
            <a:xfrm>
              <a:off x="780" y="1929"/>
              <a:ext cx="4854" cy="217"/>
            </a:xfrm>
            <a:custGeom>
              <a:avLst/>
              <a:gdLst>
                <a:gd name="T0" fmla="*/ 489 w 493"/>
                <a:gd name="T1" fmla="*/ 18 h 22"/>
                <a:gd name="T2" fmla="*/ 489 w 493"/>
                <a:gd name="T3" fmla="*/ 0 h 22"/>
                <a:gd name="T4" fmla="*/ 493 w 493"/>
                <a:gd name="T5" fmla="*/ 18 h 22"/>
                <a:gd name="T6" fmla="*/ 493 w 493"/>
                <a:gd name="T7" fmla="*/ 0 h 22"/>
                <a:gd name="T8" fmla="*/ 0 w 493"/>
                <a:gd name="T9" fmla="*/ 18 h 22"/>
                <a:gd name="T10" fmla="*/ 493 w 493"/>
                <a:gd name="T11" fmla="*/ 18 h 22"/>
                <a:gd name="T12" fmla="*/ 0 w 493"/>
                <a:gd name="T13" fmla="*/ 22 h 22"/>
                <a:gd name="T14" fmla="*/ 493 w 493"/>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3" h="22">
                  <a:moveTo>
                    <a:pt x="489" y="18"/>
                  </a:moveTo>
                  <a:lnTo>
                    <a:pt x="489" y="0"/>
                  </a:lnTo>
                  <a:moveTo>
                    <a:pt x="493" y="18"/>
                  </a:moveTo>
                  <a:lnTo>
                    <a:pt x="493" y="0"/>
                  </a:lnTo>
                  <a:moveTo>
                    <a:pt x="0" y="18"/>
                  </a:moveTo>
                  <a:lnTo>
                    <a:pt x="493" y="18"/>
                  </a:lnTo>
                  <a:moveTo>
                    <a:pt x="0" y="22"/>
                  </a:moveTo>
                  <a:lnTo>
                    <a:pt x="493" y="22"/>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name="page6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4925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6" name="Rectangle 5"/>
          <p:cNvSpPr/>
          <p:nvPr/>
        </p:nvSpPr>
        <p:spPr>
          <a:xfrm>
            <a:off x="2895600" y="2091063"/>
            <a:ext cx="7467600" cy="2031325"/>
          </a:xfrm>
          <a:prstGeom prst="rect">
            <a:avLst/>
          </a:prstGeom>
        </p:spPr>
        <p:txBody>
          <a:bodyPr wrap="square">
            <a:spAutoFit/>
          </a:bodyPr>
          <a:lstStyle/>
          <a:p>
            <a:r>
              <a:rPr lang="en-US" i="1" dirty="0">
                <a:latin typeface="Times New Roman" pitchFamily="18" charset="0"/>
                <a:cs typeface="Times New Roman" pitchFamily="18" charset="0"/>
              </a:rPr>
              <a:t>A 32 bit floating </a:t>
            </a:r>
            <a:r>
              <a:rPr lang="en-US" i="1">
                <a:latin typeface="Times New Roman" pitchFamily="18" charset="0"/>
                <a:cs typeface="Times New Roman" pitchFamily="18" charset="0"/>
              </a:rPr>
              <a:t>point number </a:t>
            </a:r>
            <a:r>
              <a:rPr lang="en-US" i="1" dirty="0">
                <a:latin typeface="Times New Roman" pitchFamily="18" charset="0"/>
                <a:cs typeface="Times New Roman" pitchFamily="18" charset="0"/>
              </a:rPr>
              <a:t>is loaded in st</a:t>
            </a:r>
            <a:r>
              <a:rPr lang="en-US" dirty="0">
                <a:latin typeface="Times New Roman" pitchFamily="18" charset="0"/>
                <a:cs typeface="Times New Roman" pitchFamily="18" charset="0"/>
              </a:rPr>
              <a:t>0</a:t>
            </a:r>
            <a:r>
              <a:rPr lang="en-US" i="1" dirty="0">
                <a:latin typeface="Times New Roman" pitchFamily="18" charset="0"/>
                <a:cs typeface="Times New Roman" pitchFamily="18" charset="0"/>
              </a:rPr>
              <a:t>. Convert it to an integer and save its value in </a:t>
            </a:r>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a:t>
            </a:r>
          </a:p>
          <a:p>
            <a:endParaRPr lang="en-US"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a:t>
            </a:r>
          </a:p>
          <a:p>
            <a:endParaRPr lang="en-US" b="1" i="1" dirty="0">
              <a:latin typeface="Times New Roman" pitchFamily="18" charset="0"/>
              <a:cs typeface="Times New Roman" pitchFamily="18" charset="0"/>
            </a:endParaRPr>
          </a:p>
          <a:p>
            <a:r>
              <a:rPr lang="en-US" i="1" dirty="0">
                <a:latin typeface="Courier New" pitchFamily="49" charset="0"/>
                <a:cs typeface="Courier New" pitchFamily="49" charset="0"/>
              </a:rPr>
              <a:t>fist </a:t>
            </a:r>
            <a:r>
              <a:rPr lang="en-US" i="1" dirty="0" err="1">
                <a:latin typeface="Courier New" pitchFamily="49" charset="0"/>
                <a:cs typeface="Courier New" pitchFamily="49" charset="0"/>
              </a:rPr>
              <a:t>dword</a:t>
            </a:r>
            <a:r>
              <a:rPr lang="en-US" i="1" dirty="0">
                <a:latin typeface="Courier New" pitchFamily="49" charset="0"/>
                <a:cs typeface="Courier New" pitchFamily="49" charset="0"/>
              </a:rPr>
              <a:t>[esp+4]        ; save st0 to [esp+4]</a:t>
            </a:r>
          </a:p>
          <a:p>
            <a:r>
              <a:rPr lang="en-US" i="1" dirty="0" err="1">
                <a:latin typeface="Courier New" pitchFamily="49" charset="0"/>
                <a:cs typeface="Courier New" pitchFamily="49" charset="0"/>
              </a:rPr>
              <a:t>mov</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eax</a:t>
            </a:r>
            <a:r>
              <a:rPr lang="en-US" i="1" dirty="0">
                <a:latin typeface="Courier New" pitchFamily="49" charset="0"/>
                <a:cs typeface="Courier New" pitchFamily="49" charset="0"/>
              </a:rPr>
              <a:t>, [esp+4]</a:t>
            </a:r>
            <a:endParaRPr lang="en-US" dirty="0">
              <a:latin typeface="Courier New" pitchFamily="49" charset="0"/>
              <a:cs typeface="Courier New" pitchFamily="49"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name="page6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82576"/>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Variants</a:t>
            </a:r>
            <a:r>
              <a:rPr lang="fr-FR" dirty="0">
                <a:solidFill>
                  <a:schemeClr val="tx1"/>
                </a:solidFill>
              </a:rPr>
              <a:t> of the FP </a:t>
            </a:r>
            <a:r>
              <a:rPr lang="fr-FR" i="1" dirty="0" err="1">
                <a:solidFill>
                  <a:schemeClr val="tx1"/>
                </a:solidFill>
              </a:rPr>
              <a:t>add</a:t>
            </a:r>
            <a:r>
              <a:rPr lang="fr-FR" dirty="0">
                <a:solidFill>
                  <a:schemeClr val="tx1"/>
                </a:solidFill>
              </a:rPr>
              <a:t> instruction</a:t>
            </a:r>
          </a:p>
        </p:txBody>
      </p:sp>
      <p:sp>
        <p:nvSpPr>
          <p:cNvPr id="3" name="Text Placeholder 2"/>
          <p:cNvSpPr txBox="1">
            <a:spLocks noGrp="1"/>
          </p:cNvSpPr>
          <p:nvPr>
            <p:ph type="body" idx="4294967295"/>
          </p:nvPr>
        </p:nvSpPr>
        <p:spPr>
          <a:xfrm>
            <a:off x="2743200" y="3978276"/>
            <a:ext cx="7620000" cy="234632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i="1" dirty="0" err="1">
                <a:solidFill>
                  <a:srgbClr val="280099"/>
                </a:solidFill>
                <a:latin typeface="Calibri" panose="020F0502020204030204" pitchFamily="34" charset="0"/>
              </a:rPr>
              <a:t>fadd</a:t>
            </a:r>
            <a:r>
              <a:rPr lang="en-US" dirty="0">
                <a:latin typeface="Calibri" panose="020F0502020204030204" pitchFamily="34" charset="0"/>
              </a:rPr>
              <a:t> adds two FP numbers</a:t>
            </a:r>
          </a:p>
          <a:p>
            <a:pPr lvl="0">
              <a:buSzPct val="100000"/>
              <a:buFont typeface="Symbol" panose="05050102010706020507" pitchFamily="18" charset="2"/>
              <a:buChar char="*"/>
            </a:pPr>
            <a:r>
              <a:rPr lang="en-US" i="1" dirty="0" err="1">
                <a:solidFill>
                  <a:srgbClr val="00AE00"/>
                </a:solidFill>
                <a:latin typeface="Calibri" panose="020F0502020204030204" pitchFamily="34" charset="0"/>
              </a:rPr>
              <a:t>faddp</a:t>
            </a:r>
            <a:r>
              <a:rPr lang="en-US" i="1" dirty="0">
                <a:latin typeface="Calibri" panose="020F0502020204030204" pitchFamily="34" charset="0"/>
              </a:rPr>
              <a:t> </a:t>
            </a:r>
            <a:r>
              <a:rPr lang="en-US" dirty="0">
                <a:latin typeface="Calibri" panose="020F0502020204030204" pitchFamily="34" charset="0"/>
              </a:rPr>
              <a:t>additionally pops the stack</a:t>
            </a:r>
          </a:p>
          <a:p>
            <a:pPr lvl="0">
              <a:buSzPct val="100000"/>
              <a:buFont typeface="Symbol" panose="05050102010706020507" pitchFamily="18" charset="2"/>
              <a:buChar char="*"/>
            </a:pPr>
            <a:r>
              <a:rPr lang="en-US" i="1" dirty="0" err="1">
                <a:solidFill>
                  <a:srgbClr val="FF0000"/>
                </a:solidFill>
                <a:latin typeface="Calibri" panose="020F0502020204030204" pitchFamily="34" charset="0"/>
              </a:rPr>
              <a:t>fiadd</a:t>
            </a:r>
            <a:r>
              <a:rPr lang="en-US" dirty="0">
                <a:latin typeface="Calibri" panose="020F0502020204030204" pitchFamily="34" charset="0"/>
              </a:rPr>
              <a:t> adds an integer in the first memory operand to </a:t>
            </a:r>
            <a:r>
              <a:rPr lang="en-US" i="1" dirty="0">
                <a:latin typeface="Calibri" panose="020F0502020204030204" pitchFamily="34" charset="0"/>
              </a:rPr>
              <a:t>st0</a:t>
            </a:r>
          </a:p>
        </p:txBody>
      </p:sp>
      <p:grpSp>
        <p:nvGrpSpPr>
          <p:cNvPr id="7" name="Group 5"/>
          <p:cNvGrpSpPr>
            <a:grpSpLocks noChangeAspect="1"/>
          </p:cNvGrpSpPr>
          <p:nvPr/>
        </p:nvGrpSpPr>
        <p:grpSpPr bwMode="auto">
          <a:xfrm>
            <a:off x="2438401" y="1295400"/>
            <a:ext cx="7554913" cy="1779588"/>
            <a:chOff x="870" y="1152"/>
            <a:chExt cx="4759" cy="1121"/>
          </a:xfrm>
        </p:grpSpPr>
        <p:sp>
          <p:nvSpPr>
            <p:cNvPr id="8" name="AutoShape 4"/>
            <p:cNvSpPr>
              <a:spLocks noChangeAspect="1" noChangeArrowheads="1" noTextEdit="1"/>
            </p:cNvSpPr>
            <p:nvPr/>
          </p:nvSpPr>
          <p:spPr bwMode="auto">
            <a:xfrm>
              <a:off x="870" y="1152"/>
              <a:ext cx="4759" cy="1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9" name="Line 6"/>
            <p:cNvSpPr>
              <a:spLocks noChangeShapeType="1"/>
            </p:cNvSpPr>
            <p:nvPr/>
          </p:nvSpPr>
          <p:spPr bwMode="auto">
            <a:xfrm flipV="1">
              <a:off x="925" y="1207"/>
              <a:ext cx="0" cy="164"/>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0" name="Line 7"/>
            <p:cNvSpPr>
              <a:spLocks noChangeShapeType="1"/>
            </p:cNvSpPr>
            <p:nvPr/>
          </p:nvSpPr>
          <p:spPr bwMode="auto">
            <a:xfrm flipV="1">
              <a:off x="888" y="1207"/>
              <a:ext cx="0" cy="164"/>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1" name="Line 8"/>
            <p:cNvSpPr>
              <a:spLocks noChangeShapeType="1"/>
            </p:cNvSpPr>
            <p:nvPr/>
          </p:nvSpPr>
          <p:spPr bwMode="auto">
            <a:xfrm>
              <a:off x="888" y="1207"/>
              <a:ext cx="4717"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2" name="Line 9"/>
            <p:cNvSpPr>
              <a:spLocks noChangeShapeType="1"/>
            </p:cNvSpPr>
            <p:nvPr/>
          </p:nvSpPr>
          <p:spPr bwMode="auto">
            <a:xfrm>
              <a:off x="888" y="1170"/>
              <a:ext cx="4717" cy="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3" name="Rectangle 10"/>
            <p:cNvSpPr>
              <a:spLocks noChangeArrowheads="1"/>
            </p:cNvSpPr>
            <p:nvPr/>
          </p:nvSpPr>
          <p:spPr bwMode="auto">
            <a:xfrm>
              <a:off x="1007" y="1197"/>
              <a:ext cx="5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cs typeface="Times New Roman" pitchFamily="18" charset="0"/>
                </a:rPr>
                <a:t>Semantics</a:t>
              </a:r>
              <a:endParaRPr lang="en-US" sz="1700">
                <a:latin typeface="Times New Roman" pitchFamily="18" charset="0"/>
                <a:cs typeface="Times New Roman" pitchFamily="18" charset="0"/>
              </a:endParaRPr>
            </a:p>
          </p:txBody>
        </p:sp>
        <p:sp>
          <p:nvSpPr>
            <p:cNvPr id="14" name="Line 11"/>
            <p:cNvSpPr>
              <a:spLocks noChangeShapeType="1"/>
            </p:cNvSpPr>
            <p:nvPr/>
          </p:nvSpPr>
          <p:spPr bwMode="auto">
            <a:xfrm flipV="1">
              <a:off x="1857" y="1207"/>
              <a:ext cx="0" cy="164"/>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5" name="Rectangle 12"/>
            <p:cNvSpPr>
              <a:spLocks noChangeArrowheads="1"/>
            </p:cNvSpPr>
            <p:nvPr/>
          </p:nvSpPr>
          <p:spPr bwMode="auto">
            <a:xfrm>
              <a:off x="1949" y="1197"/>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cs typeface="Times New Roman" pitchFamily="18" charset="0"/>
                </a:rPr>
                <a:t>Example</a:t>
              </a:r>
              <a:endParaRPr lang="en-US" sz="1700">
                <a:latin typeface="Times New Roman" pitchFamily="18" charset="0"/>
                <a:cs typeface="Times New Roman" pitchFamily="18" charset="0"/>
              </a:endParaRPr>
            </a:p>
          </p:txBody>
        </p:sp>
        <p:sp>
          <p:nvSpPr>
            <p:cNvPr id="16" name="Line 13"/>
            <p:cNvSpPr>
              <a:spLocks noChangeShapeType="1"/>
            </p:cNvSpPr>
            <p:nvPr/>
          </p:nvSpPr>
          <p:spPr bwMode="auto">
            <a:xfrm flipV="1">
              <a:off x="3064" y="1207"/>
              <a:ext cx="0" cy="164"/>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7" name="Rectangle 14"/>
            <p:cNvSpPr>
              <a:spLocks noChangeArrowheads="1"/>
            </p:cNvSpPr>
            <p:nvPr/>
          </p:nvSpPr>
          <p:spPr bwMode="auto">
            <a:xfrm>
              <a:off x="3146" y="1197"/>
              <a:ext cx="6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cs typeface="Times New Roman" pitchFamily="18" charset="0"/>
                </a:rPr>
                <a:t>Explanation</a:t>
              </a:r>
              <a:endParaRPr lang="en-US" sz="1700">
                <a:latin typeface="Times New Roman" pitchFamily="18" charset="0"/>
                <a:cs typeface="Times New Roman" pitchFamily="18" charset="0"/>
              </a:endParaRPr>
            </a:p>
          </p:txBody>
        </p:sp>
        <p:sp>
          <p:nvSpPr>
            <p:cNvPr id="18" name="Freeform 15"/>
            <p:cNvSpPr>
              <a:spLocks noEditPoints="1"/>
            </p:cNvSpPr>
            <p:nvPr/>
          </p:nvSpPr>
          <p:spPr bwMode="auto">
            <a:xfrm>
              <a:off x="888" y="1207"/>
              <a:ext cx="4717" cy="329"/>
            </a:xfrm>
            <a:custGeom>
              <a:avLst/>
              <a:gdLst>
                <a:gd name="T0" fmla="*/ 512 w 516"/>
                <a:gd name="T1" fmla="*/ 18 h 36"/>
                <a:gd name="T2" fmla="*/ 512 w 516"/>
                <a:gd name="T3" fmla="*/ 0 h 36"/>
                <a:gd name="T4" fmla="*/ 516 w 516"/>
                <a:gd name="T5" fmla="*/ 18 h 36"/>
                <a:gd name="T6" fmla="*/ 516 w 516"/>
                <a:gd name="T7" fmla="*/ 0 h 36"/>
                <a:gd name="T8" fmla="*/ 0 w 516"/>
                <a:gd name="T9" fmla="*/ 18 h 36"/>
                <a:gd name="T10" fmla="*/ 516 w 516"/>
                <a:gd name="T11" fmla="*/ 18 h 36"/>
                <a:gd name="T12" fmla="*/ 0 w 516"/>
                <a:gd name="T13" fmla="*/ 36 h 36"/>
                <a:gd name="T14" fmla="*/ 0 w 516"/>
                <a:gd name="T15" fmla="*/ 18 h 36"/>
                <a:gd name="T16" fmla="*/ 4 w 516"/>
                <a:gd name="T17" fmla="*/ 36 h 36"/>
                <a:gd name="T18" fmla="*/ 4 w 516"/>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6" h="36">
                  <a:moveTo>
                    <a:pt x="512" y="18"/>
                  </a:moveTo>
                  <a:lnTo>
                    <a:pt x="512" y="0"/>
                  </a:lnTo>
                  <a:moveTo>
                    <a:pt x="516" y="18"/>
                  </a:moveTo>
                  <a:lnTo>
                    <a:pt x="516" y="0"/>
                  </a:lnTo>
                  <a:moveTo>
                    <a:pt x="0" y="18"/>
                  </a:moveTo>
                  <a:lnTo>
                    <a:pt x="516"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9" name="Rectangle 16"/>
            <p:cNvSpPr>
              <a:spLocks noChangeArrowheads="1"/>
            </p:cNvSpPr>
            <p:nvPr/>
          </p:nvSpPr>
          <p:spPr bwMode="auto">
            <a:xfrm>
              <a:off x="1007" y="1371"/>
              <a:ext cx="770"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dirty="0" err="1">
                  <a:latin typeface="Times New Roman" pitchFamily="18" charset="0"/>
                  <a:cs typeface="Times New Roman" pitchFamily="18" charset="0"/>
                </a:rPr>
                <a:t>fadd</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mem</a:t>
              </a:r>
              <a:endParaRPr lang="en-US" sz="1700" i="1" dirty="0">
                <a:latin typeface="Times New Roman" pitchFamily="18" charset="0"/>
                <a:cs typeface="Times New Roman" pitchFamily="18" charset="0"/>
              </a:endParaRPr>
            </a:p>
            <a:p>
              <a:r>
                <a:rPr lang="en-US" sz="1700" dirty="0" err="1">
                  <a:latin typeface="Times New Roman" pitchFamily="18" charset="0"/>
                  <a:cs typeface="Times New Roman" pitchFamily="18" charset="0"/>
                </a:rPr>
                <a:t>fadd</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reg</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reg</a:t>
              </a:r>
              <a:endParaRPr lang="en-US" sz="1700" i="1" dirty="0">
                <a:latin typeface="Times New Roman" pitchFamily="18" charset="0"/>
                <a:cs typeface="Times New Roman" pitchFamily="18" charset="0"/>
              </a:endParaRPr>
            </a:p>
            <a:p>
              <a:endParaRPr lang="en-US" sz="1700" dirty="0">
                <a:latin typeface="Times New Roman" pitchFamily="18" charset="0"/>
                <a:cs typeface="Times New Roman" pitchFamily="18" charset="0"/>
              </a:endParaRPr>
            </a:p>
            <a:p>
              <a:r>
                <a:rPr lang="en-US" sz="1700" dirty="0" err="1">
                  <a:latin typeface="Times New Roman" pitchFamily="18" charset="0"/>
                  <a:cs typeface="Times New Roman" pitchFamily="18" charset="0"/>
                </a:rPr>
                <a:t>faddp</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reg</a:t>
              </a:r>
              <a:r>
                <a:rPr lang="en-US" sz="1700" i="1" dirty="0">
                  <a:latin typeface="Times New Roman" pitchFamily="18" charset="0"/>
                  <a:cs typeface="Times New Roman" pitchFamily="18" charset="0"/>
                </a:rPr>
                <a:t>, </a:t>
              </a:r>
              <a:r>
                <a:rPr lang="en-US" sz="1700" i="1" dirty="0" err="1">
                  <a:latin typeface="Times New Roman" pitchFamily="18" charset="0"/>
                  <a:cs typeface="Times New Roman" pitchFamily="18" charset="0"/>
                </a:rPr>
                <a:t>reg</a:t>
              </a:r>
              <a:endParaRPr lang="en-US" sz="1700" i="1" dirty="0">
                <a:latin typeface="Times New Roman" pitchFamily="18" charset="0"/>
                <a:cs typeface="Times New Roman" pitchFamily="18" charset="0"/>
              </a:endParaRPr>
            </a:p>
            <a:p>
              <a:r>
                <a:rPr lang="en-US" sz="1700" dirty="0" err="1">
                  <a:latin typeface="Times New Roman" pitchFamily="18" charset="0"/>
                  <a:cs typeface="Times New Roman" pitchFamily="18" charset="0"/>
                </a:rPr>
                <a:t>fiadd</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mem</a:t>
              </a:r>
              <a:endParaRPr lang="en-US" sz="1700" dirty="0">
                <a:latin typeface="Times New Roman" pitchFamily="18" charset="0"/>
                <a:cs typeface="Times New Roman" pitchFamily="18" charset="0"/>
              </a:endParaRPr>
            </a:p>
          </p:txBody>
        </p:sp>
        <p:sp>
          <p:nvSpPr>
            <p:cNvPr id="20" name="Line 17"/>
            <p:cNvSpPr>
              <a:spLocks noChangeShapeType="1"/>
            </p:cNvSpPr>
            <p:nvPr/>
          </p:nvSpPr>
          <p:spPr bwMode="auto">
            <a:xfrm flipV="1">
              <a:off x="1857" y="1371"/>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1" name="Rectangle 18"/>
            <p:cNvSpPr>
              <a:spLocks noChangeArrowheads="1"/>
            </p:cNvSpPr>
            <p:nvPr/>
          </p:nvSpPr>
          <p:spPr bwMode="auto">
            <a:xfrm>
              <a:off x="1949" y="1371"/>
              <a:ext cx="981"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dirty="0" err="1">
                  <a:latin typeface="Times New Roman" pitchFamily="18" charset="0"/>
                  <a:cs typeface="Times New Roman" pitchFamily="18" charset="0"/>
                </a:rPr>
                <a:t>fadd</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dword</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a:p>
              <a:r>
                <a:rPr lang="en-US" sz="1700" dirty="0" err="1">
                  <a:latin typeface="Times New Roman" pitchFamily="18" charset="0"/>
                  <a:cs typeface="Times New Roman" pitchFamily="18" charset="0"/>
                </a:rPr>
                <a:t>fadd</a:t>
              </a:r>
              <a:r>
                <a:rPr lang="en-US" sz="1700" dirty="0">
                  <a:latin typeface="Times New Roman" pitchFamily="18" charset="0"/>
                  <a:cs typeface="Times New Roman" pitchFamily="18" charset="0"/>
                </a:rPr>
                <a:t> st0, st1</a:t>
              </a:r>
            </a:p>
            <a:p>
              <a:endParaRPr lang="en-US" sz="1700" dirty="0">
                <a:latin typeface="Times New Roman" pitchFamily="18" charset="0"/>
                <a:cs typeface="Times New Roman" pitchFamily="18" charset="0"/>
              </a:endParaRPr>
            </a:p>
            <a:p>
              <a:r>
                <a:rPr lang="en-US" sz="1700" dirty="0" err="1">
                  <a:latin typeface="Times New Roman" pitchFamily="18" charset="0"/>
                  <a:cs typeface="Times New Roman" pitchFamily="18" charset="0"/>
                </a:rPr>
                <a:t>faddp</a:t>
              </a:r>
              <a:r>
                <a:rPr lang="en-US" sz="1700" dirty="0">
                  <a:latin typeface="Times New Roman" pitchFamily="18" charset="0"/>
                  <a:cs typeface="Times New Roman" pitchFamily="18" charset="0"/>
                </a:rPr>
                <a:t> st1, st0</a:t>
              </a:r>
            </a:p>
            <a:p>
              <a:r>
                <a:rPr lang="en-US" sz="1700" dirty="0" err="1">
                  <a:latin typeface="Times New Roman" pitchFamily="18" charset="0"/>
                  <a:cs typeface="Times New Roman" pitchFamily="18" charset="0"/>
                </a:rPr>
                <a:t>fiadd</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dword</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p:txBody>
        </p:sp>
        <p:sp>
          <p:nvSpPr>
            <p:cNvPr id="22" name="Line 19"/>
            <p:cNvSpPr>
              <a:spLocks noChangeShapeType="1"/>
            </p:cNvSpPr>
            <p:nvPr/>
          </p:nvSpPr>
          <p:spPr bwMode="auto">
            <a:xfrm flipV="1">
              <a:off x="3064" y="1371"/>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3" name="Rectangle 20"/>
            <p:cNvSpPr>
              <a:spLocks noChangeArrowheads="1"/>
            </p:cNvSpPr>
            <p:nvPr/>
          </p:nvSpPr>
          <p:spPr bwMode="auto">
            <a:xfrm>
              <a:off x="3146" y="1371"/>
              <a:ext cx="2178" cy="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dirty="0">
                  <a:latin typeface="Times New Roman" pitchFamily="18" charset="0"/>
                  <a:cs typeface="Times New Roman" pitchFamily="18" charset="0"/>
                </a:rPr>
                <a:t>st0 </a:t>
              </a:r>
              <a:r>
                <a:rPr lang="en-US" sz="1700" i="1" dirty="0">
                  <a:latin typeface="Times New Roman" pitchFamily="18" charset="0"/>
                  <a:cs typeface="Times New Roman" pitchFamily="18" charset="0"/>
                </a:rPr>
                <a:t>← </a:t>
              </a:r>
              <a:r>
                <a:rPr lang="en-US" sz="1700" dirty="0">
                  <a:latin typeface="Times New Roman" pitchFamily="18" charset="0"/>
                  <a:cs typeface="Times New Roman" pitchFamily="18" charset="0"/>
                </a:rPr>
                <a:t>st0 +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a:p>
              <a:r>
                <a:rPr lang="en-US" sz="1700" dirty="0">
                  <a:latin typeface="Times New Roman" pitchFamily="18" charset="0"/>
                  <a:cs typeface="Times New Roman" pitchFamily="18" charset="0"/>
                </a:rPr>
                <a:t>st0 </a:t>
              </a:r>
              <a:r>
                <a:rPr lang="en-US" sz="1700" i="1" dirty="0">
                  <a:latin typeface="Times New Roman" pitchFamily="18" charset="0"/>
                  <a:cs typeface="Times New Roman" pitchFamily="18" charset="0"/>
                </a:rPr>
                <a:t>← </a:t>
              </a:r>
              <a:r>
                <a:rPr lang="en-US" sz="1700" dirty="0">
                  <a:latin typeface="Times New Roman" pitchFamily="18" charset="0"/>
                  <a:cs typeface="Times New Roman" pitchFamily="18" charset="0"/>
                </a:rPr>
                <a:t>st0 + st1 (one of the registers has</a:t>
              </a:r>
            </a:p>
            <a:p>
              <a:r>
                <a:rPr lang="en-US" sz="1700" dirty="0">
                  <a:latin typeface="Times New Roman" pitchFamily="18" charset="0"/>
                  <a:cs typeface="Times New Roman" pitchFamily="18" charset="0"/>
                </a:rPr>
                <a:t>to be st0)</a:t>
              </a:r>
            </a:p>
            <a:p>
              <a:r>
                <a:rPr lang="en-US" sz="1700" dirty="0">
                  <a:latin typeface="Times New Roman" pitchFamily="18" charset="0"/>
                  <a:cs typeface="Times New Roman" pitchFamily="18" charset="0"/>
                </a:rPr>
                <a:t>st1 </a:t>
              </a:r>
              <a:r>
                <a:rPr lang="en-US" sz="1700" i="1" dirty="0">
                  <a:latin typeface="Times New Roman" pitchFamily="18" charset="0"/>
                  <a:cs typeface="Times New Roman" pitchFamily="18" charset="0"/>
                </a:rPr>
                <a:t>← </a:t>
              </a:r>
              <a:r>
                <a:rPr lang="en-US" sz="1700" dirty="0">
                  <a:latin typeface="Times New Roman" pitchFamily="18" charset="0"/>
                  <a:cs typeface="Times New Roman" pitchFamily="18" charset="0"/>
                </a:rPr>
                <a:t>st0 + st1; pop the FP stack</a:t>
              </a:r>
            </a:p>
            <a:p>
              <a:r>
                <a:rPr lang="en-US" sz="1700" dirty="0">
                  <a:latin typeface="Times New Roman" pitchFamily="18" charset="0"/>
                  <a:cs typeface="Times New Roman" pitchFamily="18" charset="0"/>
                </a:rPr>
                <a:t>st0 </a:t>
              </a:r>
              <a:r>
                <a:rPr lang="en-US" sz="1700" i="1" dirty="0">
                  <a:latin typeface="Times New Roman" pitchFamily="18" charset="0"/>
                  <a:cs typeface="Times New Roman" pitchFamily="18" charset="0"/>
                </a:rPr>
                <a:t>← </a:t>
              </a:r>
              <a:r>
                <a:rPr lang="en-US" sz="1700" dirty="0">
                  <a:latin typeface="Times New Roman" pitchFamily="18" charset="0"/>
                  <a:cs typeface="Times New Roman" pitchFamily="18" charset="0"/>
                </a:rPr>
                <a:t>st0 + float([</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p:txBody>
        </p:sp>
        <p:sp>
          <p:nvSpPr>
            <p:cNvPr id="24" name="Freeform 21"/>
            <p:cNvSpPr>
              <a:spLocks noEditPoints="1"/>
            </p:cNvSpPr>
            <p:nvPr/>
          </p:nvSpPr>
          <p:spPr bwMode="auto">
            <a:xfrm>
              <a:off x="888" y="1371"/>
              <a:ext cx="4717" cy="503"/>
            </a:xfrm>
            <a:custGeom>
              <a:avLst/>
              <a:gdLst>
                <a:gd name="T0" fmla="*/ 512 w 516"/>
                <a:gd name="T1" fmla="*/ 18 h 55"/>
                <a:gd name="T2" fmla="*/ 512 w 516"/>
                <a:gd name="T3" fmla="*/ 0 h 55"/>
                <a:gd name="T4" fmla="*/ 516 w 516"/>
                <a:gd name="T5" fmla="*/ 18 h 55"/>
                <a:gd name="T6" fmla="*/ 516 w 516"/>
                <a:gd name="T7" fmla="*/ 0 h 55"/>
                <a:gd name="T8" fmla="*/ 0 w 516"/>
                <a:gd name="T9" fmla="*/ 19 h 55"/>
                <a:gd name="T10" fmla="*/ 516 w 516"/>
                <a:gd name="T11" fmla="*/ 19 h 55"/>
                <a:gd name="T12" fmla="*/ 0 w 516"/>
                <a:gd name="T13" fmla="*/ 55 h 55"/>
                <a:gd name="T14" fmla="*/ 0 w 516"/>
                <a:gd name="T15" fmla="*/ 19 h 55"/>
                <a:gd name="T16" fmla="*/ 4 w 516"/>
                <a:gd name="T17" fmla="*/ 55 h 55"/>
                <a:gd name="T18" fmla="*/ 4 w 516"/>
                <a:gd name="T19"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6" h="55">
                  <a:moveTo>
                    <a:pt x="512" y="18"/>
                  </a:moveTo>
                  <a:lnTo>
                    <a:pt x="512" y="0"/>
                  </a:lnTo>
                  <a:moveTo>
                    <a:pt x="516" y="18"/>
                  </a:moveTo>
                  <a:lnTo>
                    <a:pt x="516" y="0"/>
                  </a:lnTo>
                  <a:moveTo>
                    <a:pt x="0" y="19"/>
                  </a:moveTo>
                  <a:lnTo>
                    <a:pt x="516" y="19"/>
                  </a:lnTo>
                  <a:moveTo>
                    <a:pt x="0" y="55"/>
                  </a:moveTo>
                  <a:lnTo>
                    <a:pt x="0" y="19"/>
                  </a:lnTo>
                  <a:moveTo>
                    <a:pt x="4" y="55"/>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5" name="Line 22"/>
            <p:cNvSpPr>
              <a:spLocks noChangeShapeType="1"/>
            </p:cNvSpPr>
            <p:nvPr/>
          </p:nvSpPr>
          <p:spPr bwMode="auto">
            <a:xfrm flipV="1">
              <a:off x="1857" y="1545"/>
              <a:ext cx="0" cy="32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6" name="Line 23"/>
            <p:cNvSpPr>
              <a:spLocks noChangeShapeType="1"/>
            </p:cNvSpPr>
            <p:nvPr/>
          </p:nvSpPr>
          <p:spPr bwMode="auto">
            <a:xfrm flipV="1">
              <a:off x="3064" y="1545"/>
              <a:ext cx="0" cy="329"/>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7" name="Freeform 24"/>
            <p:cNvSpPr>
              <a:spLocks noEditPoints="1"/>
            </p:cNvSpPr>
            <p:nvPr/>
          </p:nvSpPr>
          <p:spPr bwMode="auto">
            <a:xfrm>
              <a:off x="888" y="1545"/>
              <a:ext cx="4717" cy="503"/>
            </a:xfrm>
            <a:custGeom>
              <a:avLst/>
              <a:gdLst>
                <a:gd name="T0" fmla="*/ 512 w 516"/>
                <a:gd name="T1" fmla="*/ 36 h 55"/>
                <a:gd name="T2" fmla="*/ 512 w 516"/>
                <a:gd name="T3" fmla="*/ 0 h 55"/>
                <a:gd name="T4" fmla="*/ 516 w 516"/>
                <a:gd name="T5" fmla="*/ 36 h 55"/>
                <a:gd name="T6" fmla="*/ 516 w 516"/>
                <a:gd name="T7" fmla="*/ 0 h 55"/>
                <a:gd name="T8" fmla="*/ 0 w 516"/>
                <a:gd name="T9" fmla="*/ 36 h 55"/>
                <a:gd name="T10" fmla="*/ 516 w 516"/>
                <a:gd name="T11" fmla="*/ 36 h 55"/>
                <a:gd name="T12" fmla="*/ 0 w 516"/>
                <a:gd name="T13" fmla="*/ 55 h 55"/>
                <a:gd name="T14" fmla="*/ 0 w 516"/>
                <a:gd name="T15" fmla="*/ 37 h 55"/>
                <a:gd name="T16" fmla="*/ 4 w 516"/>
                <a:gd name="T17" fmla="*/ 55 h 55"/>
                <a:gd name="T18" fmla="*/ 4 w 516"/>
                <a:gd name="T19" fmla="*/ 37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6" h="55">
                  <a:moveTo>
                    <a:pt x="512" y="36"/>
                  </a:moveTo>
                  <a:lnTo>
                    <a:pt x="512" y="0"/>
                  </a:lnTo>
                  <a:moveTo>
                    <a:pt x="516" y="36"/>
                  </a:moveTo>
                  <a:lnTo>
                    <a:pt x="516" y="0"/>
                  </a:lnTo>
                  <a:moveTo>
                    <a:pt x="0" y="36"/>
                  </a:moveTo>
                  <a:lnTo>
                    <a:pt x="516" y="36"/>
                  </a:lnTo>
                  <a:moveTo>
                    <a:pt x="0" y="55"/>
                  </a:moveTo>
                  <a:lnTo>
                    <a:pt x="0" y="37"/>
                  </a:lnTo>
                  <a:moveTo>
                    <a:pt x="4" y="55"/>
                  </a:moveTo>
                  <a:lnTo>
                    <a:pt x="4" y="37"/>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8" name="Line 25"/>
            <p:cNvSpPr>
              <a:spLocks noChangeShapeType="1"/>
            </p:cNvSpPr>
            <p:nvPr/>
          </p:nvSpPr>
          <p:spPr bwMode="auto">
            <a:xfrm flipV="1">
              <a:off x="1857" y="188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9" name="Line 26"/>
            <p:cNvSpPr>
              <a:spLocks noChangeShapeType="1"/>
            </p:cNvSpPr>
            <p:nvPr/>
          </p:nvSpPr>
          <p:spPr bwMode="auto">
            <a:xfrm flipV="1">
              <a:off x="3064" y="1883"/>
              <a:ext cx="0" cy="16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30" name="Freeform 27"/>
            <p:cNvSpPr>
              <a:spLocks noEditPoints="1"/>
            </p:cNvSpPr>
            <p:nvPr/>
          </p:nvSpPr>
          <p:spPr bwMode="auto">
            <a:xfrm>
              <a:off x="888" y="1883"/>
              <a:ext cx="4717" cy="329"/>
            </a:xfrm>
            <a:custGeom>
              <a:avLst/>
              <a:gdLst>
                <a:gd name="T0" fmla="*/ 512 w 516"/>
                <a:gd name="T1" fmla="*/ 18 h 36"/>
                <a:gd name="T2" fmla="*/ 512 w 516"/>
                <a:gd name="T3" fmla="*/ 0 h 36"/>
                <a:gd name="T4" fmla="*/ 516 w 516"/>
                <a:gd name="T5" fmla="*/ 18 h 36"/>
                <a:gd name="T6" fmla="*/ 516 w 516"/>
                <a:gd name="T7" fmla="*/ 0 h 36"/>
                <a:gd name="T8" fmla="*/ 0 w 516"/>
                <a:gd name="T9" fmla="*/ 18 h 36"/>
                <a:gd name="T10" fmla="*/ 516 w 516"/>
                <a:gd name="T11" fmla="*/ 18 h 36"/>
                <a:gd name="T12" fmla="*/ 0 w 516"/>
                <a:gd name="T13" fmla="*/ 36 h 36"/>
                <a:gd name="T14" fmla="*/ 0 w 516"/>
                <a:gd name="T15" fmla="*/ 18 h 36"/>
                <a:gd name="T16" fmla="*/ 4 w 516"/>
                <a:gd name="T17" fmla="*/ 36 h 36"/>
                <a:gd name="T18" fmla="*/ 4 w 516"/>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6" h="36">
                  <a:moveTo>
                    <a:pt x="512" y="18"/>
                  </a:moveTo>
                  <a:lnTo>
                    <a:pt x="512" y="0"/>
                  </a:lnTo>
                  <a:moveTo>
                    <a:pt x="516" y="18"/>
                  </a:moveTo>
                  <a:lnTo>
                    <a:pt x="516" y="0"/>
                  </a:lnTo>
                  <a:moveTo>
                    <a:pt x="0" y="18"/>
                  </a:moveTo>
                  <a:lnTo>
                    <a:pt x="516"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31" name="Line 28"/>
            <p:cNvSpPr>
              <a:spLocks noChangeShapeType="1"/>
            </p:cNvSpPr>
            <p:nvPr/>
          </p:nvSpPr>
          <p:spPr bwMode="auto">
            <a:xfrm flipV="1">
              <a:off x="1857" y="2048"/>
              <a:ext cx="0" cy="164"/>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7648" name="Line 29"/>
            <p:cNvSpPr>
              <a:spLocks noChangeShapeType="1"/>
            </p:cNvSpPr>
            <p:nvPr/>
          </p:nvSpPr>
          <p:spPr bwMode="auto">
            <a:xfrm flipV="1">
              <a:off x="3064" y="2048"/>
              <a:ext cx="0" cy="164"/>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7649" name="Freeform 30"/>
            <p:cNvSpPr>
              <a:spLocks noEditPoints="1"/>
            </p:cNvSpPr>
            <p:nvPr/>
          </p:nvSpPr>
          <p:spPr bwMode="auto">
            <a:xfrm>
              <a:off x="888" y="2048"/>
              <a:ext cx="4717" cy="201"/>
            </a:xfrm>
            <a:custGeom>
              <a:avLst/>
              <a:gdLst>
                <a:gd name="T0" fmla="*/ 512 w 516"/>
                <a:gd name="T1" fmla="*/ 18 h 22"/>
                <a:gd name="T2" fmla="*/ 512 w 516"/>
                <a:gd name="T3" fmla="*/ 0 h 22"/>
                <a:gd name="T4" fmla="*/ 516 w 516"/>
                <a:gd name="T5" fmla="*/ 18 h 22"/>
                <a:gd name="T6" fmla="*/ 516 w 516"/>
                <a:gd name="T7" fmla="*/ 0 h 22"/>
                <a:gd name="T8" fmla="*/ 0 w 516"/>
                <a:gd name="T9" fmla="*/ 18 h 22"/>
                <a:gd name="T10" fmla="*/ 516 w 516"/>
                <a:gd name="T11" fmla="*/ 18 h 22"/>
                <a:gd name="T12" fmla="*/ 0 w 516"/>
                <a:gd name="T13" fmla="*/ 22 h 22"/>
                <a:gd name="T14" fmla="*/ 516 w 516"/>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6" h="22">
                  <a:moveTo>
                    <a:pt x="512" y="18"/>
                  </a:moveTo>
                  <a:lnTo>
                    <a:pt x="512" y="0"/>
                  </a:lnTo>
                  <a:moveTo>
                    <a:pt x="516" y="18"/>
                  </a:moveTo>
                  <a:lnTo>
                    <a:pt x="516" y="0"/>
                  </a:lnTo>
                  <a:moveTo>
                    <a:pt x="0" y="18"/>
                  </a:moveTo>
                  <a:lnTo>
                    <a:pt x="516" y="18"/>
                  </a:lnTo>
                  <a:moveTo>
                    <a:pt x="0" y="22"/>
                  </a:moveTo>
                  <a:lnTo>
                    <a:pt x="516" y="22"/>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grpSp>
      <p:graphicFrame>
        <p:nvGraphicFramePr>
          <p:cNvPr id="4" name="Table 3"/>
          <p:cNvGraphicFramePr>
            <a:graphicFrameLocks noGrp="1"/>
          </p:cNvGraphicFramePr>
          <p:nvPr>
            <p:extLst>
              <p:ext uri="{D42A27DB-BD31-4B8C-83A1-F6EECF244321}">
                <p14:modId xmlns:p14="http://schemas.microsoft.com/office/powerpoint/2010/main" val="2888990787"/>
              </p:ext>
            </p:extLst>
          </p:nvPr>
        </p:nvGraphicFramePr>
        <p:xfrm>
          <a:off x="2450041" y="3146956"/>
          <a:ext cx="7505172" cy="370840"/>
        </p:xfrm>
        <a:graphic>
          <a:graphicData uri="http://schemas.openxmlformats.org/drawingml/2006/table">
            <a:tbl>
              <a:tblPr firstRow="1" bandRow="1">
                <a:tableStyleId>{9D7B26C5-4107-4FEC-AEDC-1716B250A1EF}</a:tableStyleId>
              </a:tblPr>
              <a:tblGrid>
                <a:gridCol w="1588559">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4087813">
                  <a:extLst>
                    <a:ext uri="{9D8B030D-6E8A-4147-A177-3AD203B41FA5}">
                      <a16:colId xmlns:a16="http://schemas.microsoft.com/office/drawing/2014/main" val="20002"/>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a:latin typeface="Times New Roman" pitchFamily="18" charset="0"/>
                          <a:cs typeface="Times New Roman" pitchFamily="18" charset="0"/>
                        </a:rPr>
                        <a:t>fadd</a:t>
                      </a:r>
                      <a:r>
                        <a:rPr lang="en-US" sz="1800" b="0" dirty="0">
                          <a:latin typeface="Times New Roman" pitchFamily="18" charset="0"/>
                          <a:cs typeface="Times New Roman" pitchFamily="18" charset="0"/>
                        </a:rPr>
                        <a:t> </a:t>
                      </a:r>
                      <a:r>
                        <a:rPr lang="en-US" sz="1800" b="0" i="1" dirty="0" err="1">
                          <a:latin typeface="Times New Roman" pitchFamily="18" charset="0"/>
                          <a:cs typeface="Times New Roman" pitchFamily="18" charset="0"/>
                        </a:rPr>
                        <a:t>reg</a:t>
                      </a:r>
                      <a:endParaRPr lang="en-US" sz="1800" b="0" i="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err="1">
                          <a:latin typeface="Times New Roman" pitchFamily="18" charset="0"/>
                          <a:cs typeface="Times New Roman" pitchFamily="18" charset="0"/>
                        </a:rPr>
                        <a:t>fadd</a:t>
                      </a:r>
                      <a:r>
                        <a:rPr lang="en-US" sz="1800" b="0" dirty="0">
                          <a:latin typeface="Times New Roman" pitchFamily="18" charset="0"/>
                          <a:cs typeface="Times New Roman" pitchFamily="18" charset="0"/>
                        </a:rPr>
                        <a:t> </a:t>
                      </a:r>
                      <a:r>
                        <a:rPr lang="en-US" sz="1800" b="0" i="1" dirty="0">
                          <a:latin typeface="Times New Roman" pitchFamily="18" charset="0"/>
                          <a:cs typeface="Times New Roman" pitchFamily="18" charset="0"/>
                        </a:rPr>
                        <a:t>st1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latin typeface="Times New Roman" pitchFamily="18" charset="0"/>
                          <a:cs typeface="Times New Roman" pitchFamily="18" charset="0"/>
                        </a:rPr>
                        <a:t>st0 </a:t>
                      </a:r>
                      <a:r>
                        <a:rPr lang="en-US" sz="1800" b="0" i="1" dirty="0">
                          <a:latin typeface="Times New Roman" pitchFamily="18" charset="0"/>
                          <a:cs typeface="Times New Roman" pitchFamily="18" charset="0"/>
                        </a:rPr>
                        <a:t>← </a:t>
                      </a:r>
                      <a:r>
                        <a:rPr lang="en-US" sz="1800" b="0" dirty="0">
                          <a:latin typeface="Times New Roman" pitchFamily="18" charset="0"/>
                          <a:cs typeface="Times New Roman" pitchFamily="18" charset="0"/>
                        </a:rPr>
                        <a:t>st0 + st1 </a:t>
                      </a:r>
                      <a:endParaRPr lang="en-US" sz="1800" b="0" i="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5" name="TextBox 4"/>
          <p:cNvSpPr txBox="1"/>
          <p:nvPr/>
        </p:nvSpPr>
        <p:spPr>
          <a:xfrm>
            <a:off x="1676401" y="3200401"/>
            <a:ext cx="933269" cy="646331"/>
          </a:xfrm>
          <a:prstGeom prst="rect">
            <a:avLst/>
          </a:prstGeom>
          <a:noFill/>
        </p:spPr>
        <p:txBody>
          <a:bodyPr wrap="none" rtlCol="0">
            <a:spAutoFit/>
          </a:bodyPr>
          <a:lstStyle/>
          <a:p>
            <a:r>
              <a:rPr lang="en-US" b="1" dirty="0">
                <a:solidFill>
                  <a:srgbClr val="FF0000"/>
                </a:solidFill>
              </a:rPr>
              <a:t>NASM </a:t>
            </a:r>
          </a:p>
          <a:p>
            <a:r>
              <a:rPr lang="en-US" b="1" dirty="0">
                <a:solidFill>
                  <a:srgbClr val="FF0000"/>
                </a:solidFill>
              </a:rPr>
              <a:t>specific</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name="page6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4925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Subtraction</a:t>
            </a:r>
            <a:r>
              <a:rPr lang="fr-FR" dirty="0">
                <a:solidFill>
                  <a:schemeClr val="tx1"/>
                </a:solidFill>
              </a:rPr>
              <a:t>, Multiplication, Division</a:t>
            </a:r>
          </a:p>
        </p:txBody>
      </p:sp>
      <p:sp>
        <p:nvSpPr>
          <p:cNvPr id="3" name="Text Placeholder 2"/>
          <p:cNvSpPr txBox="1">
            <a:spLocks noGrp="1"/>
          </p:cNvSpPr>
          <p:nvPr>
            <p:ph type="body" idx="4294967295"/>
          </p:nvPr>
        </p:nvSpPr>
        <p:spPr>
          <a:xfrm>
            <a:off x="2489200" y="3976688"/>
            <a:ext cx="7416800" cy="112871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85800" indent="-457200">
              <a:buSzPct val="100000"/>
              <a:buFont typeface="Symbol" panose="05050102010706020507" pitchFamily="18" charset="2"/>
              <a:buChar char="*"/>
            </a:pPr>
            <a:r>
              <a:rPr lang="en-US" i="1" dirty="0" err="1">
                <a:solidFill>
                  <a:srgbClr val="00AE00"/>
                </a:solidFill>
                <a:latin typeface="Calibri" panose="020F0502020204030204" pitchFamily="34" charset="0"/>
              </a:rPr>
              <a:t>fsub</a:t>
            </a:r>
            <a:r>
              <a:rPr lang="en-US" i="1" dirty="0">
                <a:solidFill>
                  <a:srgbClr val="00AE00"/>
                </a:solidFill>
                <a:latin typeface="Calibri" panose="020F0502020204030204" pitchFamily="34" charset="0"/>
              </a:rPr>
              <a:t>, </a:t>
            </a:r>
            <a:r>
              <a:rPr lang="en-US" i="1" dirty="0" err="1">
                <a:solidFill>
                  <a:srgbClr val="00AE00"/>
                </a:solidFill>
                <a:latin typeface="Calibri" panose="020F0502020204030204" pitchFamily="34" charset="0"/>
              </a:rPr>
              <a:t>fmul</a:t>
            </a:r>
            <a:r>
              <a:rPr lang="en-US" i="1" dirty="0">
                <a:solidFill>
                  <a:srgbClr val="00AE00"/>
                </a:solidFill>
                <a:latin typeface="Calibri" panose="020F0502020204030204" pitchFamily="34" charset="0"/>
              </a:rPr>
              <a:t>, </a:t>
            </a:r>
            <a:r>
              <a:rPr lang="en-US" i="1" dirty="0" err="1">
                <a:solidFill>
                  <a:srgbClr val="00AE00"/>
                </a:solidFill>
                <a:latin typeface="Calibri" panose="020F0502020204030204" pitchFamily="34" charset="0"/>
              </a:rPr>
              <a:t>fdiv</a:t>
            </a:r>
            <a:r>
              <a:rPr lang="en-US" i="1" dirty="0">
                <a:solidFill>
                  <a:srgbClr val="00AE00"/>
                </a:solidFill>
                <a:latin typeface="Calibri" panose="020F0502020204030204" pitchFamily="34" charset="0"/>
              </a:rPr>
              <a:t> </a:t>
            </a:r>
            <a:r>
              <a:rPr lang="en-US" dirty="0">
                <a:latin typeface="Calibri" panose="020F0502020204030204" pitchFamily="34" charset="0"/>
              </a:rPr>
              <a:t> have exactly the same </a:t>
            </a:r>
            <a:r>
              <a:rPr lang="en-US" dirty="0">
                <a:solidFill>
                  <a:srgbClr val="280099"/>
                </a:solidFill>
                <a:latin typeface="Calibri" panose="020F0502020204030204" pitchFamily="34" charset="0"/>
              </a:rPr>
              <a:t>form</a:t>
            </a:r>
            <a:r>
              <a:rPr lang="en-US" dirty="0">
                <a:latin typeface="Calibri" panose="020F0502020204030204" pitchFamily="34" charset="0"/>
              </a:rPr>
              <a:t> (variants) as the </a:t>
            </a:r>
            <a:r>
              <a:rPr lang="en-US" i="1" dirty="0" err="1">
                <a:solidFill>
                  <a:srgbClr val="FF0000"/>
                </a:solidFill>
                <a:latin typeface="Calibri" panose="020F0502020204030204" pitchFamily="34" charset="0"/>
              </a:rPr>
              <a:t>fadd</a:t>
            </a:r>
            <a:r>
              <a:rPr lang="en-US" dirty="0">
                <a:latin typeface="Calibri" panose="020F0502020204030204" pitchFamily="34" charset="0"/>
              </a:rPr>
              <a:t> instruction</a:t>
            </a:r>
          </a:p>
        </p:txBody>
      </p:sp>
      <p:grpSp>
        <p:nvGrpSpPr>
          <p:cNvPr id="7" name="Group 5"/>
          <p:cNvGrpSpPr>
            <a:grpSpLocks noChangeAspect="1"/>
          </p:cNvGrpSpPr>
          <p:nvPr/>
        </p:nvGrpSpPr>
        <p:grpSpPr bwMode="auto">
          <a:xfrm>
            <a:off x="2514600" y="2203450"/>
            <a:ext cx="7123112" cy="1225550"/>
            <a:chOff x="985" y="1237"/>
            <a:chExt cx="4487" cy="772"/>
          </a:xfrm>
        </p:grpSpPr>
        <p:sp>
          <p:nvSpPr>
            <p:cNvPr id="8" name="AutoShape 4"/>
            <p:cNvSpPr>
              <a:spLocks noChangeAspect="1" noChangeArrowheads="1" noTextEdit="1"/>
            </p:cNvSpPr>
            <p:nvPr/>
          </p:nvSpPr>
          <p:spPr bwMode="auto">
            <a:xfrm>
              <a:off x="985" y="1237"/>
              <a:ext cx="4487" cy="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9" name="Freeform 6"/>
            <p:cNvSpPr>
              <a:spLocks noEditPoints="1"/>
            </p:cNvSpPr>
            <p:nvPr/>
          </p:nvSpPr>
          <p:spPr bwMode="auto">
            <a:xfrm>
              <a:off x="1003" y="1255"/>
              <a:ext cx="4443" cy="198"/>
            </a:xfrm>
            <a:custGeom>
              <a:avLst/>
              <a:gdLst>
                <a:gd name="T0" fmla="*/ 0 w 494"/>
                <a:gd name="T1" fmla="*/ 0 h 22"/>
                <a:gd name="T2" fmla="*/ 494 w 494"/>
                <a:gd name="T3" fmla="*/ 0 h 22"/>
                <a:gd name="T4" fmla="*/ 0 w 494"/>
                <a:gd name="T5" fmla="*/ 3 h 22"/>
                <a:gd name="T6" fmla="*/ 494 w 494"/>
                <a:gd name="T7" fmla="*/ 3 h 22"/>
                <a:gd name="T8" fmla="*/ 0 w 494"/>
                <a:gd name="T9" fmla="*/ 22 h 22"/>
                <a:gd name="T10" fmla="*/ 0 w 494"/>
                <a:gd name="T11" fmla="*/ 4 h 22"/>
                <a:gd name="T12" fmla="*/ 4 w 494"/>
                <a:gd name="T13" fmla="*/ 22 h 22"/>
                <a:gd name="T14" fmla="*/ 4 w 494"/>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22">
                  <a:moveTo>
                    <a:pt x="0" y="0"/>
                  </a:moveTo>
                  <a:lnTo>
                    <a:pt x="494" y="0"/>
                  </a:lnTo>
                  <a:moveTo>
                    <a:pt x="0" y="3"/>
                  </a:moveTo>
                  <a:lnTo>
                    <a:pt x="494" y="3"/>
                  </a:lnTo>
                  <a:moveTo>
                    <a:pt x="0" y="22"/>
                  </a:moveTo>
                  <a:lnTo>
                    <a:pt x="0" y="4"/>
                  </a:lnTo>
                  <a:moveTo>
                    <a:pt x="4" y="22"/>
                  </a:moveTo>
                  <a:lnTo>
                    <a:pt x="4" y="4"/>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0" name="Rectangle 7"/>
            <p:cNvSpPr>
              <a:spLocks noChangeArrowheads="1"/>
            </p:cNvSpPr>
            <p:nvPr/>
          </p:nvSpPr>
          <p:spPr bwMode="auto">
            <a:xfrm>
              <a:off x="1120" y="1282"/>
              <a:ext cx="5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cs typeface="Times New Roman" pitchFamily="18" charset="0"/>
                </a:rPr>
                <a:t>Semantics</a:t>
              </a:r>
              <a:endParaRPr lang="en-US" sz="1700">
                <a:latin typeface="Times New Roman" pitchFamily="18" charset="0"/>
                <a:cs typeface="Times New Roman" pitchFamily="18" charset="0"/>
              </a:endParaRPr>
            </a:p>
          </p:txBody>
        </p:sp>
        <p:sp>
          <p:nvSpPr>
            <p:cNvPr id="11" name="Line 8"/>
            <p:cNvSpPr>
              <a:spLocks noChangeShapeType="1"/>
            </p:cNvSpPr>
            <p:nvPr/>
          </p:nvSpPr>
          <p:spPr bwMode="auto">
            <a:xfrm flipV="1">
              <a:off x="1794" y="1291"/>
              <a:ext cx="0" cy="16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2" name="Rectangle 9"/>
            <p:cNvSpPr>
              <a:spLocks noChangeArrowheads="1"/>
            </p:cNvSpPr>
            <p:nvPr/>
          </p:nvSpPr>
          <p:spPr bwMode="auto">
            <a:xfrm>
              <a:off x="1875" y="1282"/>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cs typeface="Times New Roman" pitchFamily="18" charset="0"/>
                </a:rPr>
                <a:t>Example</a:t>
              </a:r>
              <a:endParaRPr lang="en-US" sz="1700">
                <a:latin typeface="Times New Roman" pitchFamily="18" charset="0"/>
                <a:cs typeface="Times New Roman" pitchFamily="18" charset="0"/>
              </a:endParaRPr>
            </a:p>
          </p:txBody>
        </p:sp>
        <p:sp>
          <p:nvSpPr>
            <p:cNvPr id="13" name="Line 10"/>
            <p:cNvSpPr>
              <a:spLocks noChangeShapeType="1"/>
            </p:cNvSpPr>
            <p:nvPr/>
          </p:nvSpPr>
          <p:spPr bwMode="auto">
            <a:xfrm flipV="1">
              <a:off x="2946" y="1291"/>
              <a:ext cx="0" cy="16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4" name="Rectangle 11"/>
            <p:cNvSpPr>
              <a:spLocks noChangeArrowheads="1"/>
            </p:cNvSpPr>
            <p:nvPr/>
          </p:nvSpPr>
          <p:spPr bwMode="auto">
            <a:xfrm>
              <a:off x="3036" y="1282"/>
              <a:ext cx="6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cs typeface="Times New Roman" pitchFamily="18" charset="0"/>
                </a:rPr>
                <a:t>Explanation</a:t>
              </a:r>
              <a:endParaRPr lang="en-US" sz="1700">
                <a:latin typeface="Times New Roman" pitchFamily="18" charset="0"/>
                <a:cs typeface="Times New Roman" pitchFamily="18" charset="0"/>
              </a:endParaRPr>
            </a:p>
          </p:txBody>
        </p:sp>
        <p:sp>
          <p:nvSpPr>
            <p:cNvPr id="15" name="Freeform 12"/>
            <p:cNvSpPr>
              <a:spLocks noEditPoints="1"/>
            </p:cNvSpPr>
            <p:nvPr/>
          </p:nvSpPr>
          <p:spPr bwMode="auto">
            <a:xfrm>
              <a:off x="1003" y="1291"/>
              <a:ext cx="4443" cy="323"/>
            </a:xfrm>
            <a:custGeom>
              <a:avLst/>
              <a:gdLst>
                <a:gd name="T0" fmla="*/ 490 w 494"/>
                <a:gd name="T1" fmla="*/ 18 h 36"/>
                <a:gd name="T2" fmla="*/ 490 w 494"/>
                <a:gd name="T3" fmla="*/ 0 h 36"/>
                <a:gd name="T4" fmla="*/ 494 w 494"/>
                <a:gd name="T5" fmla="*/ 18 h 36"/>
                <a:gd name="T6" fmla="*/ 494 w 494"/>
                <a:gd name="T7" fmla="*/ 0 h 36"/>
                <a:gd name="T8" fmla="*/ 0 w 494"/>
                <a:gd name="T9" fmla="*/ 18 h 36"/>
                <a:gd name="T10" fmla="*/ 494 w 494"/>
                <a:gd name="T11" fmla="*/ 18 h 36"/>
                <a:gd name="T12" fmla="*/ 0 w 494"/>
                <a:gd name="T13" fmla="*/ 36 h 36"/>
                <a:gd name="T14" fmla="*/ 0 w 494"/>
                <a:gd name="T15" fmla="*/ 18 h 36"/>
                <a:gd name="T16" fmla="*/ 4 w 494"/>
                <a:gd name="T17" fmla="*/ 36 h 36"/>
                <a:gd name="T18" fmla="*/ 4 w 4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4" h="36">
                  <a:moveTo>
                    <a:pt x="490" y="18"/>
                  </a:moveTo>
                  <a:lnTo>
                    <a:pt x="490" y="0"/>
                  </a:lnTo>
                  <a:moveTo>
                    <a:pt x="494" y="18"/>
                  </a:moveTo>
                  <a:lnTo>
                    <a:pt x="494" y="0"/>
                  </a:lnTo>
                  <a:moveTo>
                    <a:pt x="0" y="18"/>
                  </a:moveTo>
                  <a:lnTo>
                    <a:pt x="494"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6" name="Rectangle 13"/>
            <p:cNvSpPr>
              <a:spLocks noChangeArrowheads="1"/>
            </p:cNvSpPr>
            <p:nvPr/>
          </p:nvSpPr>
          <p:spPr bwMode="auto">
            <a:xfrm>
              <a:off x="1120" y="1453"/>
              <a:ext cx="552"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dirty="0" err="1">
                  <a:latin typeface="Times New Roman" pitchFamily="18" charset="0"/>
                  <a:cs typeface="Times New Roman" pitchFamily="18" charset="0"/>
                </a:rPr>
                <a:t>fsub</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mem</a:t>
              </a:r>
              <a:endParaRPr lang="en-US" sz="1700" i="1" dirty="0">
                <a:latin typeface="Times New Roman" pitchFamily="18" charset="0"/>
                <a:cs typeface="Times New Roman" pitchFamily="18" charset="0"/>
              </a:endParaRPr>
            </a:p>
            <a:p>
              <a:r>
                <a:rPr lang="en-US" sz="1700" dirty="0" err="1">
                  <a:latin typeface="Times New Roman" pitchFamily="18" charset="0"/>
                  <a:cs typeface="Times New Roman" pitchFamily="18" charset="0"/>
                </a:rPr>
                <a:t>fmul</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mem</a:t>
              </a:r>
              <a:endParaRPr lang="en-US" sz="1700" i="1" dirty="0">
                <a:latin typeface="Times New Roman" pitchFamily="18" charset="0"/>
                <a:cs typeface="Times New Roman" pitchFamily="18" charset="0"/>
              </a:endParaRPr>
            </a:p>
            <a:p>
              <a:r>
                <a:rPr lang="en-US" sz="1700" dirty="0" err="1">
                  <a:latin typeface="Times New Roman" pitchFamily="18" charset="0"/>
                  <a:cs typeface="Times New Roman" pitchFamily="18" charset="0"/>
                </a:rPr>
                <a:t>fdiv</a:t>
              </a:r>
              <a:r>
                <a:rPr lang="en-US" sz="1700" dirty="0">
                  <a:latin typeface="Times New Roman" pitchFamily="18" charset="0"/>
                  <a:cs typeface="Times New Roman" pitchFamily="18" charset="0"/>
                </a:rPr>
                <a:t> </a:t>
              </a:r>
              <a:r>
                <a:rPr lang="en-US" sz="1700" i="1" dirty="0" err="1">
                  <a:latin typeface="Times New Roman" pitchFamily="18" charset="0"/>
                  <a:cs typeface="Times New Roman" pitchFamily="18" charset="0"/>
                </a:rPr>
                <a:t>mem</a:t>
              </a:r>
              <a:endParaRPr lang="en-US" sz="1700" dirty="0">
                <a:latin typeface="Times New Roman" pitchFamily="18" charset="0"/>
                <a:cs typeface="Times New Roman" pitchFamily="18" charset="0"/>
              </a:endParaRPr>
            </a:p>
          </p:txBody>
        </p:sp>
        <p:sp>
          <p:nvSpPr>
            <p:cNvPr id="17" name="Line 14"/>
            <p:cNvSpPr>
              <a:spLocks noChangeShapeType="1"/>
            </p:cNvSpPr>
            <p:nvPr/>
          </p:nvSpPr>
          <p:spPr bwMode="auto">
            <a:xfrm flipV="1">
              <a:off x="1794" y="1453"/>
              <a:ext cx="0" cy="16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18" name="Rectangle 15"/>
            <p:cNvSpPr>
              <a:spLocks noChangeArrowheads="1"/>
            </p:cNvSpPr>
            <p:nvPr/>
          </p:nvSpPr>
          <p:spPr bwMode="auto">
            <a:xfrm>
              <a:off x="1875" y="1453"/>
              <a:ext cx="959"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dirty="0" err="1">
                  <a:latin typeface="Times New Roman" pitchFamily="18" charset="0"/>
                  <a:cs typeface="Times New Roman" pitchFamily="18" charset="0"/>
                </a:rPr>
                <a:t>fsub</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dword</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a:p>
              <a:r>
                <a:rPr lang="en-US" sz="1700" dirty="0" err="1">
                  <a:latin typeface="Times New Roman" pitchFamily="18" charset="0"/>
                  <a:cs typeface="Times New Roman" pitchFamily="18" charset="0"/>
                </a:rPr>
                <a:t>fmul</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dword</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a:p>
              <a:r>
                <a:rPr lang="en-US" sz="1700" dirty="0" err="1">
                  <a:latin typeface="Times New Roman" pitchFamily="18" charset="0"/>
                  <a:cs typeface="Times New Roman" pitchFamily="18" charset="0"/>
                </a:rPr>
                <a:t>fdiv</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dword</a:t>
              </a:r>
              <a:r>
                <a:rPr lang="en-US" sz="1700" dirty="0">
                  <a:latin typeface="Times New Roman" pitchFamily="18" charset="0"/>
                  <a:cs typeface="Times New Roman" pitchFamily="18" charset="0"/>
                </a:rPr>
                <a:t>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p:txBody>
        </p:sp>
        <p:sp>
          <p:nvSpPr>
            <p:cNvPr id="19" name="Line 16"/>
            <p:cNvSpPr>
              <a:spLocks noChangeShapeType="1"/>
            </p:cNvSpPr>
            <p:nvPr/>
          </p:nvSpPr>
          <p:spPr bwMode="auto">
            <a:xfrm flipV="1">
              <a:off x="2946" y="1453"/>
              <a:ext cx="0" cy="16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0" name="Rectangle 17"/>
            <p:cNvSpPr>
              <a:spLocks noChangeArrowheads="1"/>
            </p:cNvSpPr>
            <p:nvPr/>
          </p:nvSpPr>
          <p:spPr bwMode="auto">
            <a:xfrm>
              <a:off x="3036" y="1453"/>
              <a:ext cx="945" cy="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700" dirty="0">
                  <a:latin typeface="Times New Roman" pitchFamily="18" charset="0"/>
                  <a:cs typeface="Times New Roman" pitchFamily="18" charset="0"/>
                </a:rPr>
                <a:t>st0 </a:t>
              </a:r>
              <a:r>
                <a:rPr lang="en-US" sz="1700" i="1" dirty="0">
                  <a:latin typeface="Times New Roman" pitchFamily="18" charset="0"/>
                  <a:cs typeface="Times New Roman" pitchFamily="18" charset="0"/>
                </a:rPr>
                <a:t>← </a:t>
              </a:r>
              <a:r>
                <a:rPr lang="en-US" sz="1700" dirty="0">
                  <a:latin typeface="Times New Roman" pitchFamily="18" charset="0"/>
                  <a:cs typeface="Times New Roman" pitchFamily="18" charset="0"/>
                </a:rPr>
                <a:t>st0 -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a:p>
              <a:r>
                <a:rPr lang="en-US" sz="1700" dirty="0">
                  <a:latin typeface="Times New Roman" pitchFamily="18" charset="0"/>
                  <a:cs typeface="Times New Roman" pitchFamily="18" charset="0"/>
                </a:rPr>
                <a:t>st0 </a:t>
              </a:r>
              <a:r>
                <a:rPr lang="en-US" sz="1700" i="1" dirty="0">
                  <a:latin typeface="Times New Roman" pitchFamily="18" charset="0"/>
                  <a:cs typeface="Times New Roman" pitchFamily="18" charset="0"/>
                </a:rPr>
                <a:t>← </a:t>
              </a:r>
              <a:r>
                <a:rPr lang="en-US" sz="1700" dirty="0">
                  <a:latin typeface="Times New Roman" pitchFamily="18" charset="0"/>
                  <a:cs typeface="Times New Roman" pitchFamily="18" charset="0"/>
                </a:rPr>
                <a:t>st0 *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a:p>
              <a:r>
                <a:rPr lang="en-US" sz="1700" dirty="0">
                  <a:latin typeface="Times New Roman" pitchFamily="18" charset="0"/>
                  <a:cs typeface="Times New Roman" pitchFamily="18" charset="0"/>
                </a:rPr>
                <a:t>st0 </a:t>
              </a:r>
              <a:r>
                <a:rPr lang="en-US" sz="1700" i="1" dirty="0">
                  <a:latin typeface="Times New Roman" pitchFamily="18" charset="0"/>
                  <a:cs typeface="Times New Roman" pitchFamily="18" charset="0"/>
                </a:rPr>
                <a:t>← </a:t>
              </a:r>
              <a:r>
                <a:rPr lang="en-US" sz="1700" dirty="0">
                  <a:latin typeface="Times New Roman" pitchFamily="18" charset="0"/>
                  <a:cs typeface="Times New Roman" pitchFamily="18" charset="0"/>
                </a:rPr>
                <a:t>st0 / [</a:t>
              </a:r>
              <a:r>
                <a:rPr lang="en-US" sz="1700" dirty="0" err="1">
                  <a:latin typeface="Times New Roman" pitchFamily="18" charset="0"/>
                  <a:cs typeface="Times New Roman" pitchFamily="18" charset="0"/>
                </a:rPr>
                <a:t>eax</a:t>
              </a:r>
              <a:r>
                <a:rPr lang="en-US" sz="1700" dirty="0">
                  <a:latin typeface="Times New Roman" pitchFamily="18" charset="0"/>
                  <a:cs typeface="Times New Roman" pitchFamily="18" charset="0"/>
                </a:rPr>
                <a:t>]</a:t>
              </a:r>
            </a:p>
          </p:txBody>
        </p:sp>
        <p:sp>
          <p:nvSpPr>
            <p:cNvPr id="21" name="Freeform 18"/>
            <p:cNvSpPr>
              <a:spLocks noEditPoints="1"/>
            </p:cNvSpPr>
            <p:nvPr/>
          </p:nvSpPr>
          <p:spPr bwMode="auto">
            <a:xfrm>
              <a:off x="1003" y="1453"/>
              <a:ext cx="4443" cy="332"/>
            </a:xfrm>
            <a:custGeom>
              <a:avLst/>
              <a:gdLst>
                <a:gd name="T0" fmla="*/ 490 w 494"/>
                <a:gd name="T1" fmla="*/ 18 h 37"/>
                <a:gd name="T2" fmla="*/ 490 w 494"/>
                <a:gd name="T3" fmla="*/ 0 h 37"/>
                <a:gd name="T4" fmla="*/ 494 w 494"/>
                <a:gd name="T5" fmla="*/ 18 h 37"/>
                <a:gd name="T6" fmla="*/ 494 w 494"/>
                <a:gd name="T7" fmla="*/ 0 h 37"/>
                <a:gd name="T8" fmla="*/ 0 w 494"/>
                <a:gd name="T9" fmla="*/ 19 h 37"/>
                <a:gd name="T10" fmla="*/ 494 w 494"/>
                <a:gd name="T11" fmla="*/ 19 h 37"/>
                <a:gd name="T12" fmla="*/ 0 w 494"/>
                <a:gd name="T13" fmla="*/ 37 h 37"/>
                <a:gd name="T14" fmla="*/ 0 w 494"/>
                <a:gd name="T15" fmla="*/ 19 h 37"/>
                <a:gd name="T16" fmla="*/ 4 w 494"/>
                <a:gd name="T17" fmla="*/ 37 h 37"/>
                <a:gd name="T18" fmla="*/ 4 w 494"/>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4" h="37">
                  <a:moveTo>
                    <a:pt x="490" y="18"/>
                  </a:moveTo>
                  <a:lnTo>
                    <a:pt x="490" y="0"/>
                  </a:lnTo>
                  <a:moveTo>
                    <a:pt x="494" y="18"/>
                  </a:moveTo>
                  <a:lnTo>
                    <a:pt x="494" y="0"/>
                  </a:lnTo>
                  <a:moveTo>
                    <a:pt x="0" y="19"/>
                  </a:moveTo>
                  <a:lnTo>
                    <a:pt x="494"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2" name="Line 19"/>
            <p:cNvSpPr>
              <a:spLocks noChangeShapeType="1"/>
            </p:cNvSpPr>
            <p:nvPr/>
          </p:nvSpPr>
          <p:spPr bwMode="auto">
            <a:xfrm flipV="1">
              <a:off x="1794" y="1623"/>
              <a:ext cx="0" cy="16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3" name="Line 20"/>
            <p:cNvSpPr>
              <a:spLocks noChangeShapeType="1"/>
            </p:cNvSpPr>
            <p:nvPr/>
          </p:nvSpPr>
          <p:spPr bwMode="auto">
            <a:xfrm flipV="1">
              <a:off x="2946" y="1623"/>
              <a:ext cx="0" cy="16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4" name="Freeform 21"/>
            <p:cNvSpPr>
              <a:spLocks noEditPoints="1"/>
            </p:cNvSpPr>
            <p:nvPr/>
          </p:nvSpPr>
          <p:spPr bwMode="auto">
            <a:xfrm>
              <a:off x="1003" y="1623"/>
              <a:ext cx="4443" cy="324"/>
            </a:xfrm>
            <a:custGeom>
              <a:avLst/>
              <a:gdLst>
                <a:gd name="T0" fmla="*/ 490 w 494"/>
                <a:gd name="T1" fmla="*/ 18 h 36"/>
                <a:gd name="T2" fmla="*/ 490 w 494"/>
                <a:gd name="T3" fmla="*/ 0 h 36"/>
                <a:gd name="T4" fmla="*/ 494 w 494"/>
                <a:gd name="T5" fmla="*/ 18 h 36"/>
                <a:gd name="T6" fmla="*/ 494 w 494"/>
                <a:gd name="T7" fmla="*/ 0 h 36"/>
                <a:gd name="T8" fmla="*/ 0 w 494"/>
                <a:gd name="T9" fmla="*/ 18 h 36"/>
                <a:gd name="T10" fmla="*/ 494 w 494"/>
                <a:gd name="T11" fmla="*/ 18 h 36"/>
                <a:gd name="T12" fmla="*/ 0 w 494"/>
                <a:gd name="T13" fmla="*/ 36 h 36"/>
                <a:gd name="T14" fmla="*/ 0 w 494"/>
                <a:gd name="T15" fmla="*/ 18 h 36"/>
                <a:gd name="T16" fmla="*/ 4 w 494"/>
                <a:gd name="T17" fmla="*/ 36 h 36"/>
                <a:gd name="T18" fmla="*/ 4 w 494"/>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4" h="36">
                  <a:moveTo>
                    <a:pt x="490" y="18"/>
                  </a:moveTo>
                  <a:lnTo>
                    <a:pt x="490" y="0"/>
                  </a:lnTo>
                  <a:moveTo>
                    <a:pt x="494" y="18"/>
                  </a:moveTo>
                  <a:lnTo>
                    <a:pt x="494" y="0"/>
                  </a:lnTo>
                  <a:moveTo>
                    <a:pt x="0" y="18"/>
                  </a:moveTo>
                  <a:lnTo>
                    <a:pt x="494"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5" name="Line 22"/>
            <p:cNvSpPr>
              <a:spLocks noChangeShapeType="1"/>
            </p:cNvSpPr>
            <p:nvPr/>
          </p:nvSpPr>
          <p:spPr bwMode="auto">
            <a:xfrm flipV="1">
              <a:off x="1794" y="1785"/>
              <a:ext cx="0" cy="16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6" name="Line 23"/>
            <p:cNvSpPr>
              <a:spLocks noChangeShapeType="1"/>
            </p:cNvSpPr>
            <p:nvPr/>
          </p:nvSpPr>
          <p:spPr bwMode="auto">
            <a:xfrm flipV="1">
              <a:off x="2946" y="1785"/>
              <a:ext cx="0" cy="162"/>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sp>
          <p:nvSpPr>
            <p:cNvPr id="27" name="Freeform 24"/>
            <p:cNvSpPr>
              <a:spLocks noEditPoints="1"/>
            </p:cNvSpPr>
            <p:nvPr/>
          </p:nvSpPr>
          <p:spPr bwMode="auto">
            <a:xfrm>
              <a:off x="1003" y="1785"/>
              <a:ext cx="4443" cy="198"/>
            </a:xfrm>
            <a:custGeom>
              <a:avLst/>
              <a:gdLst>
                <a:gd name="T0" fmla="*/ 490 w 494"/>
                <a:gd name="T1" fmla="*/ 18 h 22"/>
                <a:gd name="T2" fmla="*/ 490 w 494"/>
                <a:gd name="T3" fmla="*/ 0 h 22"/>
                <a:gd name="T4" fmla="*/ 494 w 494"/>
                <a:gd name="T5" fmla="*/ 18 h 22"/>
                <a:gd name="T6" fmla="*/ 494 w 494"/>
                <a:gd name="T7" fmla="*/ 0 h 22"/>
                <a:gd name="T8" fmla="*/ 0 w 494"/>
                <a:gd name="T9" fmla="*/ 19 h 22"/>
                <a:gd name="T10" fmla="*/ 494 w 494"/>
                <a:gd name="T11" fmla="*/ 19 h 22"/>
                <a:gd name="T12" fmla="*/ 0 w 494"/>
                <a:gd name="T13" fmla="*/ 22 h 22"/>
                <a:gd name="T14" fmla="*/ 494 w 494"/>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22">
                  <a:moveTo>
                    <a:pt x="490" y="18"/>
                  </a:moveTo>
                  <a:lnTo>
                    <a:pt x="490" y="0"/>
                  </a:lnTo>
                  <a:moveTo>
                    <a:pt x="494" y="18"/>
                  </a:moveTo>
                  <a:lnTo>
                    <a:pt x="494" y="0"/>
                  </a:lnTo>
                  <a:moveTo>
                    <a:pt x="0" y="19"/>
                  </a:moveTo>
                  <a:lnTo>
                    <a:pt x="494" y="19"/>
                  </a:lnTo>
                  <a:moveTo>
                    <a:pt x="0" y="22"/>
                  </a:moveTo>
                  <a:lnTo>
                    <a:pt x="494" y="22"/>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700">
                <a:latin typeface="Times New Roman" pitchFamily="18" charset="0"/>
                <a:cs typeface="Times New Roman" pitchFamily="18"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View</a:t>
            </a:r>
            <a:r>
              <a:rPr lang="fr-FR" dirty="0">
                <a:solidFill>
                  <a:schemeClr val="tx1"/>
                </a:solidFill>
              </a:rPr>
              <a:t> of </a:t>
            </a:r>
            <a:r>
              <a:rPr lang="fr-FR" dirty="0" err="1">
                <a:solidFill>
                  <a:schemeClr val="tx1"/>
                </a:solidFill>
              </a:rPr>
              <a:t>Registers</a:t>
            </a:r>
            <a:r>
              <a:rPr lang="fr-FR" dirty="0">
                <a:solidFill>
                  <a:schemeClr val="tx1"/>
                </a:solidFill>
              </a:rPr>
              <a:t> – II</a:t>
            </a:r>
          </a:p>
        </p:txBody>
      </p:sp>
      <p:sp>
        <p:nvSpPr>
          <p:cNvPr id="3" name="Text Placeholder 2"/>
          <p:cNvSpPr txBox="1">
            <a:spLocks noGrp="1"/>
          </p:cNvSpPr>
          <p:nvPr>
            <p:ph type="body" idx="4294967295"/>
          </p:nvPr>
        </p:nvSpPr>
        <p:spPr>
          <a:xfrm>
            <a:off x="2362200" y="1752600"/>
            <a:ext cx="7569200" cy="3810000"/>
          </a:xfrm>
        </p:spPr>
        <p:txBody>
          <a:bodyPr vert="horz" lIns="0" tIns="0" rIns="0" bIns="0" rtlCol="0">
            <a:normAutofit fontScale="92500" lnSpcReduction="2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lgn="just">
              <a:spcBef>
                <a:spcPts val="2400"/>
              </a:spcBef>
              <a:buSzPct val="100000"/>
              <a:buFont typeface="Symbol" panose="05050102010706020507" pitchFamily="18" charset="2"/>
              <a:buChar char="*"/>
            </a:pPr>
            <a:r>
              <a:rPr lang="en-US" sz="2800" dirty="0">
                <a:latin typeface="Calibri" panose="020F0502020204030204" pitchFamily="34" charset="0"/>
              </a:rPr>
              <a:t>Consider the 16 bit x86 ISA – It has 8 </a:t>
            </a:r>
            <a:r>
              <a:rPr lang="en-US" sz="2800" dirty="0">
                <a:solidFill>
                  <a:srgbClr val="800000"/>
                </a:solidFill>
                <a:latin typeface="Calibri" panose="020F0502020204030204" pitchFamily="34" charset="0"/>
              </a:rPr>
              <a:t>registers</a:t>
            </a:r>
            <a:r>
              <a:rPr lang="en-US" sz="2800" dirty="0">
                <a:latin typeface="Calibri" panose="020F0502020204030204" pitchFamily="34" charset="0"/>
              </a:rPr>
              <a:t>: ax, </a:t>
            </a:r>
            <a:r>
              <a:rPr lang="en-US" sz="2800" dirty="0" err="1">
                <a:latin typeface="Calibri" panose="020F0502020204030204" pitchFamily="34" charset="0"/>
              </a:rPr>
              <a:t>bx</a:t>
            </a:r>
            <a:r>
              <a:rPr lang="en-US" sz="2800" dirty="0">
                <a:latin typeface="Calibri" panose="020F0502020204030204" pitchFamily="34" charset="0"/>
              </a:rPr>
              <a:t>, cx, dx, </a:t>
            </a:r>
            <a:r>
              <a:rPr lang="en-US" sz="2800" dirty="0" err="1">
                <a:latin typeface="Calibri" panose="020F0502020204030204" pitchFamily="34" charset="0"/>
              </a:rPr>
              <a:t>sp</a:t>
            </a:r>
            <a:r>
              <a:rPr lang="en-US" sz="2800" dirty="0">
                <a:latin typeface="Calibri" panose="020F0502020204030204" pitchFamily="34" charset="0"/>
              </a:rPr>
              <a:t>, </a:t>
            </a:r>
            <a:r>
              <a:rPr lang="en-US" sz="2800" dirty="0" err="1">
                <a:latin typeface="Calibri" panose="020F0502020204030204" pitchFamily="34" charset="0"/>
              </a:rPr>
              <a:t>bp</a:t>
            </a:r>
            <a:r>
              <a:rPr lang="en-US" sz="2800" dirty="0">
                <a:latin typeface="Calibri" panose="020F0502020204030204" pitchFamily="34" charset="0"/>
              </a:rPr>
              <a:t>, </a:t>
            </a:r>
            <a:r>
              <a:rPr lang="en-US" sz="2800" dirty="0" err="1">
                <a:latin typeface="Calibri" panose="020F0502020204030204" pitchFamily="34" charset="0"/>
              </a:rPr>
              <a:t>si</a:t>
            </a:r>
            <a:r>
              <a:rPr lang="en-US" sz="2800" dirty="0">
                <a:latin typeface="Calibri" panose="020F0502020204030204" pitchFamily="34" charset="0"/>
              </a:rPr>
              <a:t>, di</a:t>
            </a:r>
          </a:p>
          <a:p>
            <a:pPr algn="just">
              <a:spcBef>
                <a:spcPts val="2400"/>
              </a:spcBef>
              <a:buSzPct val="100000"/>
              <a:buFont typeface="Symbol" panose="05050102010706020507" pitchFamily="18" charset="2"/>
              <a:buChar char="*"/>
            </a:pPr>
            <a:r>
              <a:rPr lang="en-US" sz="2800" dirty="0">
                <a:latin typeface="Calibri" panose="020F0502020204030204" pitchFamily="34" charset="0"/>
              </a:rPr>
              <a:t>Should we keep the old registers, and create a new set of </a:t>
            </a:r>
            <a:r>
              <a:rPr lang="en-US" sz="2800" dirty="0">
                <a:solidFill>
                  <a:srgbClr val="FF0000"/>
                </a:solidFill>
                <a:latin typeface="Calibri" panose="020F0502020204030204" pitchFamily="34" charset="0"/>
              </a:rPr>
              <a:t>registers</a:t>
            </a:r>
            <a:r>
              <a:rPr lang="en-US" sz="2800" dirty="0">
                <a:latin typeface="Calibri" panose="020F0502020204030204" pitchFamily="34" charset="0"/>
              </a:rPr>
              <a:t> in a 32 bit processor?</a:t>
            </a:r>
          </a:p>
          <a:p>
            <a:pPr algn="just">
              <a:spcBef>
                <a:spcPts val="2400"/>
              </a:spcBef>
              <a:buSzPct val="100000"/>
              <a:buFont typeface="Symbol" panose="05050102010706020507" pitchFamily="18" charset="2"/>
              <a:buChar char="*"/>
            </a:pPr>
            <a:r>
              <a:rPr lang="en-US" sz="2800" b="1" dirty="0">
                <a:solidFill>
                  <a:srgbClr val="DC2300"/>
                </a:solidFill>
                <a:latin typeface="Calibri" panose="020F0502020204030204" pitchFamily="34" charset="0"/>
              </a:rPr>
              <a:t>NO</a:t>
            </a:r>
            <a:r>
              <a:rPr lang="en-US" sz="2800" dirty="0">
                <a:latin typeface="Calibri" panose="020F0502020204030204" pitchFamily="34" charset="0"/>
              </a:rPr>
              <a:t> – </a:t>
            </a:r>
            <a:r>
              <a:rPr lang="en-US" sz="2800" dirty="0">
                <a:solidFill>
                  <a:srgbClr val="008000"/>
                </a:solidFill>
                <a:latin typeface="Calibri" panose="020F0502020204030204" pitchFamily="34" charset="0"/>
              </a:rPr>
              <a:t>Widen</a:t>
            </a:r>
            <a:r>
              <a:rPr lang="en-US" sz="2800" dirty="0">
                <a:latin typeface="Calibri" panose="020F0502020204030204" pitchFamily="34" charset="0"/>
              </a:rPr>
              <a:t> the 16 bit registers to 32 bits.</a:t>
            </a:r>
          </a:p>
          <a:p>
            <a:pPr algn="just">
              <a:spcBef>
                <a:spcPts val="2400"/>
              </a:spcBef>
              <a:buSzPct val="100000"/>
              <a:buFont typeface="Symbol" panose="05050102010706020507" pitchFamily="18" charset="2"/>
              <a:buChar char="*"/>
            </a:pPr>
            <a:r>
              <a:rPr lang="en-US" sz="2800" dirty="0">
                <a:latin typeface="Calibri" panose="020F0502020204030204" pitchFamily="34" charset="0"/>
              </a:rPr>
              <a:t>If the </a:t>
            </a:r>
            <a:r>
              <a:rPr lang="en-US" sz="2800" dirty="0">
                <a:solidFill>
                  <a:schemeClr val="tx2"/>
                </a:solidFill>
                <a:latin typeface="Calibri" panose="020F0502020204030204" pitchFamily="34" charset="0"/>
              </a:rPr>
              <a:t>processor</a:t>
            </a:r>
            <a:r>
              <a:rPr lang="en-US" sz="2800" dirty="0">
                <a:solidFill>
                  <a:schemeClr val="accent4"/>
                </a:solidFill>
                <a:latin typeface="Calibri" panose="020F0502020204030204" pitchFamily="34" charset="0"/>
              </a:rPr>
              <a:t> </a:t>
            </a:r>
            <a:r>
              <a:rPr lang="en-US" sz="2800" dirty="0">
                <a:latin typeface="Calibri" panose="020F0502020204030204" pitchFamily="34" charset="0"/>
              </a:rPr>
              <a:t>is running a 16 bit program, then it uses the </a:t>
            </a:r>
            <a:r>
              <a:rPr lang="en-US" sz="2800" dirty="0">
                <a:solidFill>
                  <a:srgbClr val="2300DC"/>
                </a:solidFill>
                <a:latin typeface="Calibri" panose="020F0502020204030204" pitchFamily="34" charset="0"/>
              </a:rPr>
              <a:t>lower</a:t>
            </a:r>
            <a:r>
              <a:rPr lang="en-US" sz="2800" dirty="0">
                <a:latin typeface="Calibri" panose="020F0502020204030204" pitchFamily="34" charset="0"/>
              </a:rPr>
              <a:t> 16 bits of every 32 bit register.</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13000" y="228601"/>
            <a:ext cx="7416800" cy="936625"/>
          </a:xfrm>
          <a:prstGeom prst="rect">
            <a:avLst/>
          </a:prstGeom>
        </p:spPr>
        <p:txBody>
          <a:bodyPr vert="horz" lIns="0" tIns="0" rIns="0" bIns="0" rtlCol="0" anchor="ctr">
            <a:norm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4400" kern="1200">
                <a:solidFill>
                  <a:srgbClr val="FFFFFF"/>
                </a:solidFill>
                <a:latin typeface="+mj-lt"/>
                <a:ea typeface="+mj-ea"/>
                <a:cs typeface="+mj-cs"/>
              </a:defRPr>
            </a:lvl1pPr>
            <a:lvl2pPr lvl="1" eaLnBrk="1" hangingPunct="1">
              <a:buSzPct val="45000"/>
              <a:buFont typeface="StarSymbol"/>
              <a:buChar char="●"/>
              <a:defRPr>
                <a:solidFill>
                  <a:schemeClr val="tx2"/>
                </a:solidFill>
              </a:defRPr>
            </a:lvl2pPr>
            <a:lvl3pPr lvl="2" eaLnBrk="1" hangingPunct="1">
              <a:buSzPct val="45000"/>
              <a:buFont typeface="StarSymbol"/>
              <a:buChar char="●"/>
              <a:defRPr>
                <a:solidFill>
                  <a:schemeClr val="tx2"/>
                </a:solidFill>
              </a:defRPr>
            </a:lvl3pPr>
            <a:lvl4pPr lvl="3" eaLnBrk="1" hangingPunct="1">
              <a:buSzPct val="45000"/>
              <a:buFont typeface="StarSymbol"/>
              <a:buChar char="●"/>
              <a:defRPr>
                <a:solidFill>
                  <a:schemeClr val="tx2"/>
                </a:solidFill>
              </a:defRPr>
            </a:lvl4pPr>
            <a:lvl5pPr lvl="4" eaLnBrk="1" hangingPunct="1">
              <a:buSzPct val="45000"/>
              <a:buFont typeface="StarSymbol"/>
              <a:buChar char="●"/>
              <a:defRPr>
                <a:solidFill>
                  <a:schemeClr val="tx2"/>
                </a:solidFill>
              </a:defRPr>
            </a:lvl5pPr>
            <a:lvl6pPr lvl="5" eaLnBrk="1" hangingPunct="1">
              <a:buSzPct val="45000"/>
              <a:buFont typeface="StarSymbol"/>
              <a:buChar char="●"/>
              <a:defRPr>
                <a:solidFill>
                  <a:schemeClr val="tx2"/>
                </a:solidFill>
              </a:defRPr>
            </a:lvl6pPr>
            <a:lvl7pPr lvl="6" eaLnBrk="1" hangingPunct="1">
              <a:buSzPct val="45000"/>
              <a:buFont typeface="StarSymbol"/>
              <a:buChar char="●"/>
              <a:defRPr>
                <a:solidFill>
                  <a:schemeClr val="tx2"/>
                </a:solidFill>
              </a:defRPr>
            </a:lvl7pPr>
            <a:lvl8pPr lvl="7" eaLnBrk="1" hangingPunct="1">
              <a:buSzPct val="45000"/>
              <a:buFont typeface="StarSymbol"/>
              <a:buChar char="●"/>
              <a:defRPr>
                <a:solidFill>
                  <a:schemeClr val="tx2"/>
                </a:solidFill>
              </a:defRPr>
            </a:lvl8pPr>
            <a:lvl9pPr lvl="8" eaLnBrk="1" hangingPunct="1">
              <a:buSzPct val="45000"/>
              <a:buFont typeface="StarSymbol"/>
              <a:buChar char="●"/>
              <a:defRPr>
                <a:solidFill>
                  <a:schemeClr val="tx2"/>
                </a:solidFill>
              </a:defRPr>
            </a:lvl9pPr>
          </a:lstStyle>
          <a:p>
            <a:pPr>
              <a:buFont typeface="StarSymbol"/>
              <a:buNone/>
            </a:pPr>
            <a:r>
              <a:rPr lang="fr-FR" dirty="0" err="1">
                <a:solidFill>
                  <a:schemeClr val="tx1"/>
                </a:solidFill>
              </a:rPr>
              <a:t>Example</a:t>
            </a:r>
            <a:r>
              <a:rPr lang="fr-FR" dirty="0">
                <a:solidFill>
                  <a:schemeClr val="tx1"/>
                </a:solidFill>
              </a:rPr>
              <a:t>: </a:t>
            </a:r>
            <a:r>
              <a:rPr lang="fr-FR" dirty="0" err="1">
                <a:solidFill>
                  <a:schemeClr val="tx1"/>
                </a:solidFill>
              </a:rPr>
              <a:t>Arithmetic</a:t>
            </a:r>
            <a:r>
              <a:rPr lang="fr-FR" dirty="0">
                <a:solidFill>
                  <a:schemeClr val="tx1"/>
                </a:solidFill>
              </a:rPr>
              <a:t> </a:t>
            </a:r>
            <a:r>
              <a:rPr lang="fr-FR" dirty="0" err="1">
                <a:solidFill>
                  <a:schemeClr val="tx1"/>
                </a:solidFill>
              </a:rPr>
              <a:t>Mean</a:t>
            </a:r>
            <a:endParaRPr lang="fr-FR" dirty="0">
              <a:solidFill>
                <a:schemeClr val="tx1"/>
              </a:solidFill>
            </a:endParaRPr>
          </a:p>
        </p:txBody>
      </p:sp>
      <p:sp>
        <p:nvSpPr>
          <p:cNvPr id="3" name="Rectangle 2"/>
          <p:cNvSpPr/>
          <p:nvPr/>
        </p:nvSpPr>
        <p:spPr>
          <a:xfrm>
            <a:off x="2590800" y="1371601"/>
            <a:ext cx="7467600" cy="5632311"/>
          </a:xfrm>
          <a:prstGeom prst="rect">
            <a:avLst/>
          </a:prstGeom>
        </p:spPr>
        <p:txBody>
          <a:bodyPr wrap="square">
            <a:spAutoFit/>
          </a:bodyPr>
          <a:lstStyle/>
          <a:p>
            <a:r>
              <a:rPr lang="en-US" i="1" dirty="0">
                <a:latin typeface="Times New Roman" pitchFamily="18" charset="0"/>
                <a:cs typeface="Times New Roman" pitchFamily="18" charset="0"/>
              </a:rPr>
              <a:t>Compute the arithmetic mean of two integers stored in </a:t>
            </a:r>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 and </a:t>
            </a:r>
            <a:r>
              <a:rPr lang="en-US" i="1" dirty="0" err="1">
                <a:latin typeface="Times New Roman" pitchFamily="18" charset="0"/>
                <a:cs typeface="Times New Roman" pitchFamily="18" charset="0"/>
              </a:rPr>
              <a:t>ebx</a:t>
            </a:r>
            <a:r>
              <a:rPr lang="en-US" i="1" dirty="0">
                <a:latin typeface="Times New Roman" pitchFamily="18" charset="0"/>
                <a:cs typeface="Times New Roman" pitchFamily="18" charset="0"/>
              </a:rPr>
              <a:t>. Save the result (in 64 bits) in esp+4.  Assume that the memory address, two, contains the constant 2.</a:t>
            </a:r>
          </a:p>
          <a:p>
            <a:endParaRPr lang="en-US"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a:t>
            </a:r>
          </a:p>
          <a:p>
            <a:endParaRPr lang="en-US" b="1" i="1" dirty="0">
              <a:latin typeface="Times New Roman" pitchFamily="18" charset="0"/>
              <a:cs typeface="Times New Roman" pitchFamily="18" charset="0"/>
            </a:endParaRPr>
          </a:p>
          <a:p>
            <a:r>
              <a:rPr lang="en-US" i="1" dirty="0">
                <a:latin typeface="Courier New" pitchFamily="49" charset="0"/>
                <a:cs typeface="Courier New" pitchFamily="49" charset="0"/>
              </a:rPr>
              <a:t>; load the inputs to the FP stack</a:t>
            </a:r>
          </a:p>
          <a:p>
            <a:r>
              <a:rPr lang="en-US" i="1" dirty="0" err="1">
                <a:latin typeface="Courier New" pitchFamily="49" charset="0"/>
                <a:cs typeface="Courier New" pitchFamily="49" charset="0"/>
              </a:rPr>
              <a:t>mov</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esp</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eax</a:t>
            </a:r>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mov</a:t>
            </a:r>
            <a:r>
              <a:rPr lang="en-US" i="1" dirty="0">
                <a:latin typeface="Courier New" pitchFamily="49" charset="0"/>
                <a:cs typeface="Courier New" pitchFamily="49" charset="0"/>
              </a:rPr>
              <a:t> [esp+4], </a:t>
            </a:r>
            <a:r>
              <a:rPr lang="en-US" i="1" dirty="0" err="1">
                <a:latin typeface="Courier New" pitchFamily="49" charset="0"/>
                <a:cs typeface="Courier New" pitchFamily="49" charset="0"/>
              </a:rPr>
              <a:t>ebx</a:t>
            </a:r>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fild</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dword</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esp</a:t>
            </a:r>
            <a:r>
              <a:rPr lang="en-US" i="1" dirty="0">
                <a:latin typeface="Courier New" pitchFamily="49" charset="0"/>
                <a:cs typeface="Courier New" pitchFamily="49" charset="0"/>
              </a:rPr>
              <a:t>]</a:t>
            </a:r>
          </a:p>
          <a:p>
            <a:r>
              <a:rPr lang="en-US" i="1" dirty="0" err="1">
                <a:latin typeface="Courier New" pitchFamily="49" charset="0"/>
                <a:cs typeface="Courier New" pitchFamily="49" charset="0"/>
              </a:rPr>
              <a:t>fild</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dword</a:t>
            </a:r>
            <a:r>
              <a:rPr lang="en-US" i="1" dirty="0">
                <a:latin typeface="Courier New" pitchFamily="49" charset="0"/>
                <a:cs typeface="Courier New" pitchFamily="49" charset="0"/>
              </a:rPr>
              <a:t> [esp+4]</a:t>
            </a:r>
          </a:p>
          <a:p>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fadd</a:t>
            </a:r>
            <a:r>
              <a:rPr lang="en-US" i="1" dirty="0">
                <a:latin typeface="Courier New" pitchFamily="49" charset="0"/>
                <a:cs typeface="Courier New" pitchFamily="49" charset="0"/>
              </a:rPr>
              <a:t> st0, st1            ; compute the sum</a:t>
            </a:r>
          </a:p>
          <a:p>
            <a:r>
              <a:rPr lang="en-US" i="1" dirty="0" err="1">
                <a:latin typeface="Courier New" pitchFamily="49" charset="0"/>
                <a:cs typeface="Courier New" pitchFamily="49" charset="0"/>
              </a:rPr>
              <a:t>fdiv</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dword</a:t>
            </a:r>
            <a:r>
              <a:rPr lang="en-US" i="1" dirty="0">
                <a:latin typeface="Courier New" pitchFamily="49" charset="0"/>
                <a:cs typeface="Courier New" pitchFamily="49" charset="0"/>
              </a:rPr>
              <a:t> [two]         ; arithmetic mean</a:t>
            </a:r>
          </a:p>
          <a:p>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fstp</a:t>
            </a:r>
            <a:r>
              <a:rPr lang="en-US" i="1" dirty="0">
                <a:latin typeface="Courier New" pitchFamily="49" charset="0"/>
                <a:cs typeface="Courier New" pitchFamily="49" charset="0"/>
              </a:rPr>
              <a:t> qword [esp+4]       ; save the result to [esp+4]</a:t>
            </a:r>
          </a:p>
          <a:p>
            <a:r>
              <a:rPr lang="en-US" i="1" dirty="0">
                <a:latin typeface="Courier New" pitchFamily="49" charset="0"/>
                <a:cs typeface="Courier New" pitchFamily="49" charset="0"/>
              </a:rPr>
              <a:t>                         ; used the qword identifier    </a:t>
            </a:r>
          </a:p>
          <a:p>
            <a:r>
              <a:rPr lang="en-US" i="1" dirty="0">
                <a:latin typeface="Courier New" pitchFamily="49" charset="0"/>
                <a:cs typeface="Courier New" pitchFamily="49" charset="0"/>
              </a:rPr>
              <a:t>                         ; for specifying 64 bits</a:t>
            </a:r>
          </a:p>
          <a:p>
            <a:endParaRPr lang="en-US" i="1" dirty="0">
              <a:latin typeface="Courier New" pitchFamily="49" charset="0"/>
              <a:cs typeface="Courier New" pitchFamily="49" charset="0"/>
            </a:endParaRPr>
          </a:p>
          <a:p>
            <a:endParaRPr lang="en-US" i="1" dirty="0">
              <a:latin typeface="Courier New" pitchFamily="49" charset="0"/>
              <a:cs typeface="Courier New" pitchFamily="49" charset="0"/>
            </a:endParaRPr>
          </a:p>
        </p:txBody>
      </p:sp>
    </p:spTree>
    <p:extLst>
      <p:ext uri="{BB962C8B-B14F-4D97-AF65-F5344CB8AC3E}">
        <p14:creationId xmlns:p14="http://schemas.microsoft.com/office/powerpoint/2010/main" val="10490427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name="page6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3048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Instructions for </a:t>
            </a:r>
            <a:r>
              <a:rPr lang="fr-FR" dirty="0" err="1">
                <a:solidFill>
                  <a:schemeClr val="tx1"/>
                </a:solidFill>
              </a:rPr>
              <a:t>Special</a:t>
            </a:r>
            <a:r>
              <a:rPr lang="fr-FR" dirty="0">
                <a:solidFill>
                  <a:schemeClr val="tx1"/>
                </a:solidFill>
              </a:rPr>
              <a:t> </a:t>
            </a:r>
            <a:r>
              <a:rPr lang="fr-FR" dirty="0" err="1">
                <a:solidFill>
                  <a:schemeClr val="tx1"/>
                </a:solidFill>
              </a:rPr>
              <a:t>Functions</a:t>
            </a:r>
            <a:endParaRPr lang="fr-FR" dirty="0">
              <a:solidFill>
                <a:schemeClr val="tx1"/>
              </a:solidFill>
            </a:endParaRPr>
          </a:p>
        </p:txBody>
      </p:sp>
      <p:sp>
        <p:nvSpPr>
          <p:cNvPr id="7" name="AutoShape 4"/>
          <p:cNvSpPr>
            <a:spLocks noChangeAspect="1" noChangeArrowheads="1" noTextEdit="1"/>
          </p:cNvSpPr>
          <p:nvPr/>
        </p:nvSpPr>
        <p:spPr bwMode="auto">
          <a:xfrm>
            <a:off x="3048000" y="2242533"/>
            <a:ext cx="6172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sp>
        <p:nvSpPr>
          <p:cNvPr id="8" name="Freeform 6"/>
          <p:cNvSpPr>
            <a:spLocks noEditPoints="1"/>
          </p:cNvSpPr>
          <p:nvPr/>
        </p:nvSpPr>
        <p:spPr bwMode="auto">
          <a:xfrm>
            <a:off x="3081338" y="2275871"/>
            <a:ext cx="6102350" cy="1531559"/>
          </a:xfrm>
          <a:custGeom>
            <a:avLst/>
            <a:gdLst>
              <a:gd name="T0" fmla="*/ 363 w 363"/>
              <a:gd name="T1" fmla="*/ 0 h 101"/>
              <a:gd name="T2" fmla="*/ 363 w 363"/>
              <a:gd name="T3" fmla="*/ 4 h 101"/>
              <a:gd name="T4" fmla="*/ 0 w 363"/>
              <a:gd name="T5" fmla="*/ 4 h 101"/>
              <a:gd name="T6" fmla="*/ 4 w 363"/>
              <a:gd name="T7" fmla="*/ 4 h 101"/>
              <a:gd name="T8" fmla="*/ 88 w 363"/>
              <a:gd name="T9" fmla="*/ 4 h 101"/>
              <a:gd name="T10" fmla="*/ 163 w 363"/>
              <a:gd name="T11" fmla="*/ 4 h 101"/>
              <a:gd name="T12" fmla="*/ 359 w 363"/>
              <a:gd name="T13" fmla="*/ 4 h 101"/>
              <a:gd name="T14" fmla="*/ 363 w 363"/>
              <a:gd name="T15" fmla="*/ 4 h 101"/>
              <a:gd name="T16" fmla="*/ 363 w 363"/>
              <a:gd name="T17" fmla="*/ 22 h 101"/>
              <a:gd name="T18" fmla="*/ 0 w 363"/>
              <a:gd name="T19" fmla="*/ 22 h 101"/>
              <a:gd name="T20" fmla="*/ 4 w 363"/>
              <a:gd name="T21" fmla="*/ 22 h 101"/>
              <a:gd name="T22" fmla="*/ 88 w 363"/>
              <a:gd name="T23" fmla="*/ 22 h 101"/>
              <a:gd name="T24" fmla="*/ 163 w 363"/>
              <a:gd name="T25" fmla="*/ 22 h 101"/>
              <a:gd name="T26" fmla="*/ 359 w 363"/>
              <a:gd name="T27" fmla="*/ 22 h 101"/>
              <a:gd name="T28" fmla="*/ 363 w 363"/>
              <a:gd name="T29" fmla="*/ 22 h 101"/>
              <a:gd name="T30" fmla="*/ 363 w 363"/>
              <a:gd name="T31" fmla="*/ 41 h 101"/>
              <a:gd name="T32" fmla="*/ 0 w 363"/>
              <a:gd name="T33" fmla="*/ 41 h 101"/>
              <a:gd name="T34" fmla="*/ 4 w 363"/>
              <a:gd name="T35" fmla="*/ 41 h 101"/>
              <a:gd name="T36" fmla="*/ 88 w 363"/>
              <a:gd name="T37" fmla="*/ 41 h 101"/>
              <a:gd name="T38" fmla="*/ 163 w 363"/>
              <a:gd name="T39" fmla="*/ 41 h 101"/>
              <a:gd name="T40" fmla="*/ 359 w 363"/>
              <a:gd name="T41" fmla="*/ 41 h 101"/>
              <a:gd name="T42" fmla="*/ 363 w 363"/>
              <a:gd name="T43" fmla="*/ 41 h 101"/>
              <a:gd name="T44" fmla="*/ 363 w 363"/>
              <a:gd name="T45" fmla="*/ 60 h 101"/>
              <a:gd name="T46" fmla="*/ 0 w 363"/>
              <a:gd name="T47" fmla="*/ 61 h 101"/>
              <a:gd name="T48" fmla="*/ 4 w 363"/>
              <a:gd name="T49" fmla="*/ 61 h 101"/>
              <a:gd name="T50" fmla="*/ 88 w 363"/>
              <a:gd name="T51" fmla="*/ 61 h 101"/>
              <a:gd name="T52" fmla="*/ 163 w 363"/>
              <a:gd name="T53" fmla="*/ 61 h 101"/>
              <a:gd name="T54" fmla="*/ 359 w 363"/>
              <a:gd name="T55" fmla="*/ 61 h 101"/>
              <a:gd name="T56" fmla="*/ 363 w 363"/>
              <a:gd name="T57" fmla="*/ 61 h 101"/>
              <a:gd name="T58" fmla="*/ 363 w 363"/>
              <a:gd name="T59" fmla="*/ 79 h 101"/>
              <a:gd name="T60" fmla="*/ 0 w 363"/>
              <a:gd name="T61" fmla="*/ 79 h 101"/>
              <a:gd name="T62" fmla="*/ 4 w 363"/>
              <a:gd name="T63" fmla="*/ 79 h 101"/>
              <a:gd name="T64" fmla="*/ 88 w 363"/>
              <a:gd name="T65" fmla="*/ 79 h 101"/>
              <a:gd name="T66" fmla="*/ 163 w 363"/>
              <a:gd name="T67" fmla="*/ 79 h 101"/>
              <a:gd name="T68" fmla="*/ 359 w 363"/>
              <a:gd name="T69" fmla="*/ 79 h 101"/>
              <a:gd name="T70" fmla="*/ 363 w 363"/>
              <a:gd name="T71" fmla="*/ 79 h 101"/>
              <a:gd name="T72" fmla="*/ 363 w 363"/>
              <a:gd name="T73" fmla="*/ 97 h 101"/>
              <a:gd name="T74" fmla="*/ 363 w 363"/>
              <a:gd name="T75"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63" h="101">
                <a:moveTo>
                  <a:pt x="0" y="0"/>
                </a:moveTo>
                <a:lnTo>
                  <a:pt x="363" y="0"/>
                </a:lnTo>
                <a:moveTo>
                  <a:pt x="0" y="4"/>
                </a:moveTo>
                <a:lnTo>
                  <a:pt x="363" y="4"/>
                </a:lnTo>
                <a:moveTo>
                  <a:pt x="0" y="22"/>
                </a:moveTo>
                <a:lnTo>
                  <a:pt x="0" y="4"/>
                </a:lnTo>
                <a:moveTo>
                  <a:pt x="4" y="22"/>
                </a:moveTo>
                <a:lnTo>
                  <a:pt x="4" y="4"/>
                </a:lnTo>
                <a:moveTo>
                  <a:pt x="88" y="22"/>
                </a:moveTo>
                <a:lnTo>
                  <a:pt x="88" y="4"/>
                </a:lnTo>
                <a:moveTo>
                  <a:pt x="163" y="22"/>
                </a:moveTo>
                <a:lnTo>
                  <a:pt x="163" y="4"/>
                </a:lnTo>
                <a:moveTo>
                  <a:pt x="359" y="22"/>
                </a:moveTo>
                <a:lnTo>
                  <a:pt x="359" y="4"/>
                </a:lnTo>
                <a:moveTo>
                  <a:pt x="363" y="22"/>
                </a:moveTo>
                <a:lnTo>
                  <a:pt x="363" y="4"/>
                </a:lnTo>
                <a:moveTo>
                  <a:pt x="0" y="22"/>
                </a:moveTo>
                <a:lnTo>
                  <a:pt x="363" y="22"/>
                </a:lnTo>
                <a:moveTo>
                  <a:pt x="0" y="40"/>
                </a:moveTo>
                <a:lnTo>
                  <a:pt x="0" y="22"/>
                </a:lnTo>
                <a:moveTo>
                  <a:pt x="4" y="40"/>
                </a:moveTo>
                <a:lnTo>
                  <a:pt x="4" y="22"/>
                </a:lnTo>
                <a:moveTo>
                  <a:pt x="88" y="40"/>
                </a:moveTo>
                <a:lnTo>
                  <a:pt x="88" y="22"/>
                </a:lnTo>
                <a:moveTo>
                  <a:pt x="163" y="40"/>
                </a:moveTo>
                <a:lnTo>
                  <a:pt x="163" y="22"/>
                </a:lnTo>
                <a:moveTo>
                  <a:pt x="359" y="40"/>
                </a:moveTo>
                <a:lnTo>
                  <a:pt x="359" y="22"/>
                </a:lnTo>
                <a:moveTo>
                  <a:pt x="363" y="40"/>
                </a:moveTo>
                <a:lnTo>
                  <a:pt x="363" y="22"/>
                </a:lnTo>
                <a:moveTo>
                  <a:pt x="0" y="41"/>
                </a:moveTo>
                <a:lnTo>
                  <a:pt x="363" y="41"/>
                </a:lnTo>
                <a:moveTo>
                  <a:pt x="0" y="60"/>
                </a:moveTo>
                <a:lnTo>
                  <a:pt x="0" y="41"/>
                </a:lnTo>
                <a:moveTo>
                  <a:pt x="4" y="60"/>
                </a:moveTo>
                <a:lnTo>
                  <a:pt x="4" y="41"/>
                </a:lnTo>
                <a:moveTo>
                  <a:pt x="88" y="60"/>
                </a:moveTo>
                <a:lnTo>
                  <a:pt x="88" y="41"/>
                </a:lnTo>
                <a:moveTo>
                  <a:pt x="163" y="60"/>
                </a:moveTo>
                <a:lnTo>
                  <a:pt x="163" y="41"/>
                </a:lnTo>
                <a:moveTo>
                  <a:pt x="359" y="60"/>
                </a:moveTo>
                <a:lnTo>
                  <a:pt x="359" y="41"/>
                </a:lnTo>
                <a:moveTo>
                  <a:pt x="363" y="60"/>
                </a:moveTo>
                <a:lnTo>
                  <a:pt x="363" y="41"/>
                </a:lnTo>
                <a:moveTo>
                  <a:pt x="0" y="60"/>
                </a:moveTo>
                <a:lnTo>
                  <a:pt x="363" y="60"/>
                </a:lnTo>
                <a:moveTo>
                  <a:pt x="0" y="79"/>
                </a:moveTo>
                <a:lnTo>
                  <a:pt x="0" y="61"/>
                </a:lnTo>
                <a:moveTo>
                  <a:pt x="4" y="79"/>
                </a:moveTo>
                <a:lnTo>
                  <a:pt x="4" y="61"/>
                </a:lnTo>
                <a:moveTo>
                  <a:pt x="88" y="79"/>
                </a:moveTo>
                <a:lnTo>
                  <a:pt x="88" y="61"/>
                </a:lnTo>
                <a:moveTo>
                  <a:pt x="163" y="79"/>
                </a:moveTo>
                <a:lnTo>
                  <a:pt x="163" y="61"/>
                </a:lnTo>
                <a:moveTo>
                  <a:pt x="359" y="79"/>
                </a:moveTo>
                <a:lnTo>
                  <a:pt x="359" y="61"/>
                </a:lnTo>
                <a:moveTo>
                  <a:pt x="363" y="79"/>
                </a:moveTo>
                <a:lnTo>
                  <a:pt x="363" y="61"/>
                </a:lnTo>
                <a:moveTo>
                  <a:pt x="0" y="79"/>
                </a:moveTo>
                <a:lnTo>
                  <a:pt x="363" y="79"/>
                </a:lnTo>
                <a:moveTo>
                  <a:pt x="0" y="97"/>
                </a:moveTo>
                <a:lnTo>
                  <a:pt x="0" y="79"/>
                </a:lnTo>
                <a:moveTo>
                  <a:pt x="4" y="97"/>
                </a:moveTo>
                <a:lnTo>
                  <a:pt x="4" y="79"/>
                </a:lnTo>
                <a:moveTo>
                  <a:pt x="88" y="97"/>
                </a:moveTo>
                <a:lnTo>
                  <a:pt x="88" y="79"/>
                </a:lnTo>
                <a:moveTo>
                  <a:pt x="163" y="97"/>
                </a:moveTo>
                <a:lnTo>
                  <a:pt x="163" y="79"/>
                </a:lnTo>
                <a:moveTo>
                  <a:pt x="359" y="97"/>
                </a:moveTo>
                <a:lnTo>
                  <a:pt x="359" y="79"/>
                </a:lnTo>
                <a:moveTo>
                  <a:pt x="363" y="97"/>
                </a:moveTo>
                <a:lnTo>
                  <a:pt x="363" y="79"/>
                </a:lnTo>
                <a:moveTo>
                  <a:pt x="0" y="97"/>
                </a:moveTo>
                <a:lnTo>
                  <a:pt x="363" y="97"/>
                </a:lnTo>
                <a:moveTo>
                  <a:pt x="0" y="101"/>
                </a:moveTo>
                <a:lnTo>
                  <a:pt x="363" y="101"/>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Times New Roman" pitchFamily="18" charset="0"/>
              <a:cs typeface="Times New Roman" pitchFamily="18" charset="0"/>
            </a:endParaRPr>
          </a:p>
        </p:txBody>
      </p:sp>
      <p:grpSp>
        <p:nvGrpSpPr>
          <p:cNvPr id="15" name="Group 14"/>
          <p:cNvGrpSpPr/>
          <p:nvPr/>
        </p:nvGrpSpPr>
        <p:grpSpPr>
          <a:xfrm>
            <a:off x="3300414" y="2326671"/>
            <a:ext cx="4035425" cy="1404937"/>
            <a:chOff x="2157413" y="2903538"/>
            <a:chExt cx="4035425" cy="1404937"/>
          </a:xfrm>
        </p:grpSpPr>
        <p:sp>
          <p:nvSpPr>
            <p:cNvPr id="9" name="Rectangle 7"/>
            <p:cNvSpPr>
              <a:spLocks noChangeArrowheads="1"/>
            </p:cNvSpPr>
            <p:nvPr/>
          </p:nvSpPr>
          <p:spPr bwMode="auto">
            <a:xfrm>
              <a:off x="2157413" y="2903538"/>
              <a:ext cx="949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Semantics</a:t>
              </a:r>
              <a:endParaRPr lang="en-US">
                <a:latin typeface="Times New Roman" pitchFamily="18" charset="0"/>
                <a:cs typeface="Times New Roman" pitchFamily="18" charset="0"/>
              </a:endParaRPr>
            </a:p>
          </p:txBody>
        </p:sp>
        <p:sp>
          <p:nvSpPr>
            <p:cNvPr id="10" name="Rectangle 8"/>
            <p:cNvSpPr>
              <a:spLocks noChangeArrowheads="1"/>
            </p:cNvSpPr>
            <p:nvPr/>
          </p:nvSpPr>
          <p:spPr bwMode="auto">
            <a:xfrm>
              <a:off x="3568700" y="2903538"/>
              <a:ext cx="820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1A1B1C"/>
                  </a:solidFill>
                  <a:latin typeface="Times New Roman" pitchFamily="18" charset="0"/>
                  <a:cs typeface="Times New Roman" pitchFamily="18" charset="0"/>
                </a:rPr>
                <a:t>Example</a:t>
              </a:r>
              <a:endParaRPr lang="en-US">
                <a:latin typeface="Times New Roman" pitchFamily="18" charset="0"/>
                <a:cs typeface="Times New Roman" pitchFamily="18" charset="0"/>
              </a:endParaRPr>
            </a:p>
          </p:txBody>
        </p:sp>
        <p:sp>
          <p:nvSpPr>
            <p:cNvPr id="11" name="Rectangle 9"/>
            <p:cNvSpPr>
              <a:spLocks noChangeArrowheads="1"/>
            </p:cNvSpPr>
            <p:nvPr/>
          </p:nvSpPr>
          <p:spPr bwMode="auto">
            <a:xfrm>
              <a:off x="4846638" y="2903538"/>
              <a:ext cx="11160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1A1B1C"/>
                  </a:solidFill>
                  <a:latin typeface="Times New Roman" pitchFamily="18" charset="0"/>
                  <a:cs typeface="Times New Roman" pitchFamily="18" charset="0"/>
                </a:rPr>
                <a:t>Explanation</a:t>
              </a:r>
              <a:endParaRPr lang="en-US" dirty="0">
                <a:latin typeface="Times New Roman" pitchFamily="18" charset="0"/>
                <a:cs typeface="Times New Roman" pitchFamily="18" charset="0"/>
              </a:endParaRPr>
            </a:p>
          </p:txBody>
        </p:sp>
        <p:sp>
          <p:nvSpPr>
            <p:cNvPr id="12" name="Rectangle 10"/>
            <p:cNvSpPr>
              <a:spLocks noChangeArrowheads="1"/>
            </p:cNvSpPr>
            <p:nvPr/>
          </p:nvSpPr>
          <p:spPr bwMode="auto">
            <a:xfrm>
              <a:off x="2157413" y="3200400"/>
              <a:ext cx="4238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err="1">
                  <a:latin typeface="Times New Roman" pitchFamily="18" charset="0"/>
                  <a:cs typeface="Times New Roman" pitchFamily="18" charset="0"/>
                </a:rPr>
                <a:t>fabs</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fsqrt</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fcos</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fsin</a:t>
              </a:r>
              <a:endParaRPr lang="en-US" dirty="0">
                <a:latin typeface="Times New Roman" pitchFamily="18" charset="0"/>
                <a:cs typeface="Times New Roman" pitchFamily="18" charset="0"/>
              </a:endParaRPr>
            </a:p>
          </p:txBody>
        </p:sp>
        <p:sp>
          <p:nvSpPr>
            <p:cNvPr id="13" name="Rectangle 11"/>
            <p:cNvSpPr>
              <a:spLocks noChangeArrowheads="1"/>
            </p:cNvSpPr>
            <p:nvPr/>
          </p:nvSpPr>
          <p:spPr bwMode="auto">
            <a:xfrm>
              <a:off x="3568700" y="3200400"/>
              <a:ext cx="4238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err="1">
                  <a:latin typeface="Times New Roman" pitchFamily="18" charset="0"/>
                  <a:cs typeface="Times New Roman" pitchFamily="18" charset="0"/>
                </a:rPr>
                <a:t>fabs</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fsqrt</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fcos</a:t>
              </a:r>
              <a:endParaRPr lang="en-US" dirty="0">
                <a:latin typeface="Times New Roman" pitchFamily="18" charset="0"/>
                <a:cs typeface="Times New Roman" pitchFamily="18" charset="0"/>
              </a:endParaRPr>
            </a:p>
            <a:p>
              <a:r>
                <a:rPr lang="en-US" dirty="0" err="1">
                  <a:latin typeface="Times New Roman" pitchFamily="18" charset="0"/>
                  <a:cs typeface="Times New Roman" pitchFamily="18" charset="0"/>
                </a:rPr>
                <a:t>fsin</a:t>
              </a:r>
              <a:endParaRPr lang="en-US" dirty="0">
                <a:latin typeface="Times New Roman" pitchFamily="18" charset="0"/>
                <a:cs typeface="Times New Roman" pitchFamily="18" charset="0"/>
              </a:endParaRPr>
            </a:p>
          </p:txBody>
        </p:sp>
        <p:sp>
          <p:nvSpPr>
            <p:cNvPr id="14" name="Rectangle 12"/>
            <p:cNvSpPr>
              <a:spLocks noChangeArrowheads="1"/>
            </p:cNvSpPr>
            <p:nvPr/>
          </p:nvSpPr>
          <p:spPr bwMode="auto">
            <a:xfrm>
              <a:off x="4846638" y="3200400"/>
              <a:ext cx="13462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latin typeface="Times New Roman" pitchFamily="18" charset="0"/>
                  <a:cs typeface="Times New Roman" pitchFamily="18" charset="0"/>
                </a:rPr>
                <a:t>st0 </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st0</a:t>
              </a:r>
              <a:r>
                <a:rPr lang="en-US" i="1" dirty="0">
                  <a:latin typeface="Times New Roman" pitchFamily="18" charset="0"/>
                  <a:cs typeface="Times New Roman" pitchFamily="18" charset="0"/>
                </a:rPr>
                <a:t>|</a:t>
              </a:r>
            </a:p>
            <a:p>
              <a:r>
                <a:rPr lang="en-US" dirty="0">
                  <a:latin typeface="Times New Roman" pitchFamily="18" charset="0"/>
                  <a:cs typeface="Times New Roman" pitchFamily="18" charset="0"/>
                </a:rPr>
                <a:t>st0 </a:t>
              </a:r>
              <a:r>
                <a:rPr lang="en-US" i="1" dirty="0">
                  <a:latin typeface="Times New Roman" pitchFamily="18" charset="0"/>
                  <a:cs typeface="Times New Roman" pitchFamily="18" charset="0"/>
                </a:rPr>
                <a:t>← √st</a:t>
              </a:r>
              <a:r>
                <a:rPr lang="en-US" dirty="0">
                  <a:latin typeface="Times New Roman" pitchFamily="18" charset="0"/>
                  <a:cs typeface="Times New Roman" pitchFamily="18" charset="0"/>
                </a:rPr>
                <a:t>0</a:t>
              </a:r>
            </a:p>
            <a:p>
              <a:r>
                <a:rPr lang="en-US" dirty="0">
                  <a:latin typeface="Times New Roman" pitchFamily="18" charset="0"/>
                  <a:cs typeface="Times New Roman" pitchFamily="18" charset="0"/>
                </a:rPr>
                <a:t>st0 </a:t>
              </a:r>
              <a:r>
                <a:rPr lang="en-US" i="1" dirty="0">
                  <a:latin typeface="Times New Roman" pitchFamily="18" charset="0"/>
                  <a:cs typeface="Times New Roman" pitchFamily="18" charset="0"/>
                </a:rPr>
                <a:t>← </a:t>
              </a:r>
              <a:r>
                <a:rPr lang="en-US" dirty="0" err="1">
                  <a:latin typeface="Times New Roman" pitchFamily="18" charset="0"/>
                  <a:cs typeface="Times New Roman" pitchFamily="18" charset="0"/>
                </a:rPr>
                <a:t>cos</a:t>
              </a:r>
              <a:r>
                <a:rPr lang="en-US" dirty="0">
                  <a:latin typeface="Times New Roman" pitchFamily="18" charset="0"/>
                  <a:cs typeface="Times New Roman" pitchFamily="18" charset="0"/>
                </a:rPr>
                <a:t>(st0)</a:t>
              </a:r>
            </a:p>
            <a:p>
              <a:r>
                <a:rPr lang="en-US" dirty="0">
                  <a:latin typeface="Times New Roman" pitchFamily="18" charset="0"/>
                  <a:cs typeface="Times New Roman" pitchFamily="18" charset="0"/>
                </a:rPr>
                <a:t>st0 </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sin(st0)</a:t>
              </a:r>
            </a:p>
          </p:txBody>
        </p:sp>
      </p:gr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13000" y="228601"/>
            <a:ext cx="7416800" cy="936625"/>
          </a:xfrm>
          <a:prstGeom prst="rect">
            <a:avLst/>
          </a:prstGeom>
        </p:spPr>
        <p:txBody>
          <a:bodyPr vert="horz" lIns="0" tIns="0" rIns="0" bIns="0" rtlCol="0" anchor="ctr">
            <a:norm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4400" kern="1200">
                <a:solidFill>
                  <a:srgbClr val="FFFFFF"/>
                </a:solidFill>
                <a:latin typeface="+mj-lt"/>
                <a:ea typeface="+mj-ea"/>
                <a:cs typeface="+mj-cs"/>
              </a:defRPr>
            </a:lvl1pPr>
            <a:lvl2pPr lvl="1" eaLnBrk="1" hangingPunct="1">
              <a:buSzPct val="45000"/>
              <a:buFont typeface="StarSymbol"/>
              <a:buChar char="●"/>
              <a:defRPr>
                <a:solidFill>
                  <a:schemeClr val="tx2"/>
                </a:solidFill>
              </a:defRPr>
            </a:lvl2pPr>
            <a:lvl3pPr lvl="2" eaLnBrk="1" hangingPunct="1">
              <a:buSzPct val="45000"/>
              <a:buFont typeface="StarSymbol"/>
              <a:buChar char="●"/>
              <a:defRPr>
                <a:solidFill>
                  <a:schemeClr val="tx2"/>
                </a:solidFill>
              </a:defRPr>
            </a:lvl3pPr>
            <a:lvl4pPr lvl="3" eaLnBrk="1" hangingPunct="1">
              <a:buSzPct val="45000"/>
              <a:buFont typeface="StarSymbol"/>
              <a:buChar char="●"/>
              <a:defRPr>
                <a:solidFill>
                  <a:schemeClr val="tx2"/>
                </a:solidFill>
              </a:defRPr>
            </a:lvl4pPr>
            <a:lvl5pPr lvl="4" eaLnBrk="1" hangingPunct="1">
              <a:buSzPct val="45000"/>
              <a:buFont typeface="StarSymbol"/>
              <a:buChar char="●"/>
              <a:defRPr>
                <a:solidFill>
                  <a:schemeClr val="tx2"/>
                </a:solidFill>
              </a:defRPr>
            </a:lvl5pPr>
            <a:lvl6pPr lvl="5" eaLnBrk="1" hangingPunct="1">
              <a:buSzPct val="45000"/>
              <a:buFont typeface="StarSymbol"/>
              <a:buChar char="●"/>
              <a:defRPr>
                <a:solidFill>
                  <a:schemeClr val="tx2"/>
                </a:solidFill>
              </a:defRPr>
            </a:lvl6pPr>
            <a:lvl7pPr lvl="6" eaLnBrk="1" hangingPunct="1">
              <a:buSzPct val="45000"/>
              <a:buFont typeface="StarSymbol"/>
              <a:buChar char="●"/>
              <a:defRPr>
                <a:solidFill>
                  <a:schemeClr val="tx2"/>
                </a:solidFill>
              </a:defRPr>
            </a:lvl7pPr>
            <a:lvl8pPr lvl="7" eaLnBrk="1" hangingPunct="1">
              <a:buSzPct val="45000"/>
              <a:buFont typeface="StarSymbol"/>
              <a:buChar char="●"/>
              <a:defRPr>
                <a:solidFill>
                  <a:schemeClr val="tx2"/>
                </a:solidFill>
              </a:defRPr>
            </a:lvl8pPr>
            <a:lvl9pPr lvl="8" eaLnBrk="1" hangingPunct="1">
              <a:buSzPct val="45000"/>
              <a:buFont typeface="StarSymbol"/>
              <a:buChar char="●"/>
              <a:defRPr>
                <a:solidFill>
                  <a:schemeClr val="tx2"/>
                </a:solidFill>
              </a:defRPr>
            </a:lvl9pPr>
          </a:lstStyle>
          <a:p>
            <a:pPr>
              <a:buFont typeface="StarSymbol"/>
              <a:buNone/>
            </a:pPr>
            <a:r>
              <a:rPr lang="fr-FR" dirty="0" err="1">
                <a:solidFill>
                  <a:schemeClr val="tx1"/>
                </a:solidFill>
              </a:rPr>
              <a:t>Example</a:t>
            </a:r>
            <a:r>
              <a:rPr lang="fr-FR" dirty="0">
                <a:solidFill>
                  <a:schemeClr val="tx1"/>
                </a:solidFill>
              </a:rPr>
              <a:t>: </a:t>
            </a:r>
            <a:r>
              <a:rPr lang="fr-FR" dirty="0" err="1">
                <a:solidFill>
                  <a:schemeClr val="tx1"/>
                </a:solidFill>
              </a:rPr>
              <a:t>Geometric</a:t>
            </a:r>
            <a:r>
              <a:rPr lang="fr-FR" dirty="0">
                <a:solidFill>
                  <a:schemeClr val="tx1"/>
                </a:solidFill>
              </a:rPr>
              <a:t> </a:t>
            </a:r>
            <a:r>
              <a:rPr lang="fr-FR" dirty="0" err="1">
                <a:solidFill>
                  <a:schemeClr val="tx1"/>
                </a:solidFill>
              </a:rPr>
              <a:t>Mean</a:t>
            </a:r>
            <a:endParaRPr lang="fr-FR" dirty="0">
              <a:solidFill>
                <a:schemeClr val="tx1"/>
              </a:solidFill>
            </a:endParaRPr>
          </a:p>
        </p:txBody>
      </p:sp>
      <p:sp>
        <p:nvSpPr>
          <p:cNvPr id="3" name="Rectangle 2"/>
          <p:cNvSpPr/>
          <p:nvPr/>
        </p:nvSpPr>
        <p:spPr>
          <a:xfrm>
            <a:off x="2590800" y="1371600"/>
            <a:ext cx="7467600" cy="5355312"/>
          </a:xfrm>
          <a:prstGeom prst="rect">
            <a:avLst/>
          </a:prstGeom>
        </p:spPr>
        <p:txBody>
          <a:bodyPr wrap="square">
            <a:spAutoFit/>
          </a:bodyPr>
          <a:lstStyle/>
          <a:p>
            <a:r>
              <a:rPr lang="en-US" i="1" dirty="0">
                <a:latin typeface="Times New Roman" pitchFamily="18" charset="0"/>
                <a:cs typeface="Times New Roman" pitchFamily="18" charset="0"/>
              </a:rPr>
              <a:t>Compute the geometric mean of two integers stored in </a:t>
            </a:r>
            <a:r>
              <a:rPr lang="en-US" i="1" dirty="0" err="1">
                <a:latin typeface="Times New Roman" pitchFamily="18" charset="0"/>
                <a:cs typeface="Times New Roman" pitchFamily="18" charset="0"/>
              </a:rPr>
              <a:t>eax</a:t>
            </a:r>
            <a:r>
              <a:rPr lang="en-US" i="1" dirty="0">
                <a:latin typeface="Times New Roman" pitchFamily="18" charset="0"/>
                <a:cs typeface="Times New Roman" pitchFamily="18" charset="0"/>
              </a:rPr>
              <a:t> and </a:t>
            </a:r>
            <a:r>
              <a:rPr lang="en-US" i="1" dirty="0" err="1">
                <a:latin typeface="Times New Roman" pitchFamily="18" charset="0"/>
                <a:cs typeface="Times New Roman" pitchFamily="18" charset="0"/>
              </a:rPr>
              <a:t>ebx</a:t>
            </a:r>
            <a:r>
              <a:rPr lang="en-US" i="1" dirty="0">
                <a:latin typeface="Times New Roman" pitchFamily="18" charset="0"/>
                <a:cs typeface="Times New Roman" pitchFamily="18" charset="0"/>
              </a:rPr>
              <a:t>. Save the result (in 64 bits) in esp+4.  </a:t>
            </a:r>
          </a:p>
          <a:p>
            <a:endParaRPr lang="en-US" i="1" dirty="0">
              <a:latin typeface="Times New Roman" pitchFamily="18" charset="0"/>
              <a:cs typeface="Times New Roman" pitchFamily="18" charset="0"/>
            </a:endParaRPr>
          </a:p>
          <a:p>
            <a:r>
              <a:rPr lang="en-US" b="1" i="1" dirty="0">
                <a:latin typeface="Times New Roman" pitchFamily="18" charset="0"/>
                <a:cs typeface="Times New Roman" pitchFamily="18" charset="0"/>
              </a:rPr>
              <a:t>Answer:</a:t>
            </a:r>
          </a:p>
          <a:p>
            <a:endParaRPr lang="en-US" b="1" i="1" dirty="0">
              <a:latin typeface="Times New Roman" pitchFamily="18" charset="0"/>
              <a:cs typeface="Times New Roman" pitchFamily="18" charset="0"/>
            </a:endParaRPr>
          </a:p>
          <a:p>
            <a:r>
              <a:rPr lang="en-US" i="1" dirty="0">
                <a:latin typeface="Courier New" pitchFamily="49" charset="0"/>
                <a:cs typeface="Courier New" pitchFamily="49" charset="0"/>
              </a:rPr>
              <a:t>; load the inputs to the FP stack</a:t>
            </a:r>
          </a:p>
          <a:p>
            <a:r>
              <a:rPr lang="en-US" i="1" dirty="0" err="1">
                <a:latin typeface="Courier New" pitchFamily="49" charset="0"/>
                <a:cs typeface="Courier New" pitchFamily="49" charset="0"/>
              </a:rPr>
              <a:t>mov</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esp</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eax</a:t>
            </a:r>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mov</a:t>
            </a:r>
            <a:r>
              <a:rPr lang="en-US" i="1" dirty="0">
                <a:latin typeface="Courier New" pitchFamily="49" charset="0"/>
                <a:cs typeface="Courier New" pitchFamily="49" charset="0"/>
              </a:rPr>
              <a:t> [esp+4], </a:t>
            </a:r>
            <a:r>
              <a:rPr lang="en-US" i="1" dirty="0" err="1">
                <a:latin typeface="Courier New" pitchFamily="49" charset="0"/>
                <a:cs typeface="Courier New" pitchFamily="49" charset="0"/>
              </a:rPr>
              <a:t>ebx</a:t>
            </a:r>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fild</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dword</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esp</a:t>
            </a:r>
            <a:r>
              <a:rPr lang="en-US" i="1" dirty="0">
                <a:latin typeface="Courier New" pitchFamily="49" charset="0"/>
                <a:cs typeface="Courier New" pitchFamily="49" charset="0"/>
              </a:rPr>
              <a:t>]</a:t>
            </a:r>
          </a:p>
          <a:p>
            <a:r>
              <a:rPr lang="en-US" i="1" dirty="0" err="1">
                <a:latin typeface="Courier New" pitchFamily="49" charset="0"/>
                <a:cs typeface="Courier New" pitchFamily="49" charset="0"/>
              </a:rPr>
              <a:t>fild</a:t>
            </a:r>
            <a:r>
              <a:rPr lang="en-US" i="1" dirty="0">
                <a:latin typeface="Courier New" pitchFamily="49" charset="0"/>
                <a:cs typeface="Courier New" pitchFamily="49" charset="0"/>
              </a:rPr>
              <a:t> </a:t>
            </a:r>
            <a:r>
              <a:rPr lang="en-US" i="1" dirty="0" err="1">
                <a:latin typeface="Courier New" pitchFamily="49" charset="0"/>
                <a:cs typeface="Courier New" pitchFamily="49" charset="0"/>
              </a:rPr>
              <a:t>dword</a:t>
            </a:r>
            <a:r>
              <a:rPr lang="en-US" i="1" dirty="0">
                <a:latin typeface="Courier New" pitchFamily="49" charset="0"/>
                <a:cs typeface="Courier New" pitchFamily="49" charset="0"/>
              </a:rPr>
              <a:t> [esp+4]</a:t>
            </a:r>
          </a:p>
          <a:p>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fmul</a:t>
            </a:r>
            <a:r>
              <a:rPr lang="en-US" i="1" dirty="0">
                <a:latin typeface="Courier New" pitchFamily="49" charset="0"/>
                <a:cs typeface="Courier New" pitchFamily="49" charset="0"/>
              </a:rPr>
              <a:t> st0, st1            ; compute the product</a:t>
            </a:r>
          </a:p>
          <a:p>
            <a:r>
              <a:rPr lang="en-US" i="1" dirty="0" err="1">
                <a:latin typeface="Courier New" pitchFamily="49" charset="0"/>
                <a:cs typeface="Courier New" pitchFamily="49" charset="0"/>
              </a:rPr>
              <a:t>fsqrt</a:t>
            </a:r>
            <a:r>
              <a:rPr lang="en-US" i="1" dirty="0">
                <a:latin typeface="Courier New" pitchFamily="49" charset="0"/>
                <a:cs typeface="Courier New" pitchFamily="49" charset="0"/>
              </a:rPr>
              <a:t>                    ; geometric mean</a:t>
            </a:r>
          </a:p>
          <a:p>
            <a:endParaRPr lang="en-US" i="1" dirty="0">
              <a:latin typeface="Courier New" pitchFamily="49" charset="0"/>
              <a:cs typeface="Courier New" pitchFamily="49" charset="0"/>
            </a:endParaRPr>
          </a:p>
          <a:p>
            <a:r>
              <a:rPr lang="en-US" i="1" dirty="0" err="1">
                <a:latin typeface="Courier New" pitchFamily="49" charset="0"/>
                <a:cs typeface="Courier New" pitchFamily="49" charset="0"/>
              </a:rPr>
              <a:t>fstp</a:t>
            </a:r>
            <a:r>
              <a:rPr lang="en-US" i="1" dirty="0">
                <a:latin typeface="Courier New" pitchFamily="49" charset="0"/>
                <a:cs typeface="Courier New" pitchFamily="49" charset="0"/>
              </a:rPr>
              <a:t> qword [esp+4]       ; save the result to [esp+4]</a:t>
            </a:r>
          </a:p>
          <a:p>
            <a:r>
              <a:rPr lang="en-US" i="1" dirty="0">
                <a:latin typeface="Courier New" pitchFamily="49" charset="0"/>
                <a:cs typeface="Courier New" pitchFamily="49" charset="0"/>
              </a:rPr>
              <a:t>                         ; used the qword identifier    </a:t>
            </a:r>
          </a:p>
          <a:p>
            <a:r>
              <a:rPr lang="en-US" i="1" dirty="0">
                <a:latin typeface="Courier New" pitchFamily="49" charset="0"/>
                <a:cs typeface="Courier New" pitchFamily="49" charset="0"/>
              </a:rPr>
              <a:t>                         ; for specifying 64 bits</a:t>
            </a:r>
          </a:p>
          <a:p>
            <a:endParaRPr lang="en-US" i="1" dirty="0">
              <a:latin typeface="Courier New" pitchFamily="49" charset="0"/>
              <a:cs typeface="Courier New" pitchFamily="49" charset="0"/>
            </a:endParaRPr>
          </a:p>
          <a:p>
            <a:endParaRPr lang="en-US" i="1" dirty="0">
              <a:latin typeface="Courier New" pitchFamily="49" charset="0"/>
              <a:cs typeface="Courier New" pitchFamily="49" charset="0"/>
            </a:endParaRPr>
          </a:p>
        </p:txBody>
      </p:sp>
    </p:spTree>
    <p:extLst>
      <p:ext uri="{BB962C8B-B14F-4D97-AF65-F5344CB8AC3E}">
        <p14:creationId xmlns:p14="http://schemas.microsoft.com/office/powerpoint/2010/main" val="36940327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name="page7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Compare Instructions</a:t>
            </a:r>
          </a:p>
        </p:txBody>
      </p:sp>
      <p:sp>
        <p:nvSpPr>
          <p:cNvPr id="3" name="Text Placeholder 2"/>
          <p:cNvSpPr txBox="1">
            <a:spLocks noGrp="1"/>
          </p:cNvSpPr>
          <p:nvPr>
            <p:ph type="body" idx="4294967295"/>
          </p:nvPr>
        </p:nvSpPr>
        <p:spPr>
          <a:xfrm>
            <a:off x="2362200" y="3505200"/>
            <a:ext cx="7867650" cy="25717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71500" indent="-571500">
              <a:buSzPct val="100000"/>
              <a:buFont typeface="Symbol" panose="05050102010706020507" pitchFamily="18" charset="2"/>
              <a:buChar char="*"/>
            </a:pPr>
            <a:r>
              <a:rPr lang="en-US" dirty="0">
                <a:latin typeface="Calibri" panose="020F0502020204030204" pitchFamily="34" charset="0"/>
              </a:rPr>
              <a:t>The </a:t>
            </a:r>
            <a:r>
              <a:rPr lang="en-US" i="1" dirty="0" err="1">
                <a:solidFill>
                  <a:srgbClr val="00AE00"/>
                </a:solidFill>
                <a:latin typeface="Calibri" panose="020F0502020204030204" pitchFamily="34" charset="0"/>
              </a:rPr>
              <a:t>fcomi</a:t>
            </a:r>
            <a:r>
              <a:rPr lang="en-US" dirty="0">
                <a:latin typeface="Calibri" panose="020F0502020204030204" pitchFamily="34" charset="0"/>
              </a:rPr>
              <a:t> </a:t>
            </a:r>
            <a:r>
              <a:rPr lang="en-US" dirty="0">
                <a:solidFill>
                  <a:srgbClr val="0000FF"/>
                </a:solidFill>
                <a:latin typeface="Calibri" panose="020F0502020204030204" pitchFamily="34" charset="0"/>
              </a:rPr>
              <a:t>instruction</a:t>
            </a:r>
            <a:r>
              <a:rPr lang="en-US" dirty="0">
                <a:latin typeface="Calibri" panose="020F0502020204030204" pitchFamily="34" charset="0"/>
              </a:rPr>
              <a:t> </a:t>
            </a:r>
            <a:r>
              <a:rPr lang="en-US" dirty="0">
                <a:solidFill>
                  <a:srgbClr val="FF0000"/>
                </a:solidFill>
                <a:latin typeface="Calibri" panose="020F0502020204030204" pitchFamily="34" charset="0"/>
              </a:rPr>
              <a:t>compares</a:t>
            </a:r>
            <a:r>
              <a:rPr lang="en-US" dirty="0">
                <a:latin typeface="Calibri" panose="020F0502020204030204" pitchFamily="34" charset="0"/>
              </a:rPr>
              <a:t> the values of two FP registers and sets the flags</a:t>
            </a:r>
          </a:p>
          <a:p>
            <a:pPr marL="571500" indent="-571500">
              <a:buSzPct val="100000"/>
              <a:buFont typeface="Symbol" panose="05050102010706020507" pitchFamily="18" charset="2"/>
              <a:buChar char="*"/>
            </a:pPr>
            <a:r>
              <a:rPr lang="en-US" b="1" dirty="0">
                <a:solidFill>
                  <a:srgbClr val="FF0000"/>
                </a:solidFill>
                <a:latin typeface="Calibri" panose="020F0502020204030204" pitchFamily="34" charset="0"/>
              </a:rPr>
              <a:t>NOTE </a:t>
            </a:r>
            <a:r>
              <a:rPr lang="en-US" dirty="0">
                <a:latin typeface="Calibri" panose="020F0502020204030204" pitchFamily="34" charset="0"/>
              </a:rPr>
              <a:t>: It sets the </a:t>
            </a:r>
            <a:r>
              <a:rPr lang="en-US" dirty="0">
                <a:solidFill>
                  <a:srgbClr val="0066CC"/>
                </a:solidFill>
                <a:latin typeface="Calibri" panose="020F0502020204030204" pitchFamily="34" charset="0"/>
              </a:rPr>
              <a:t>flags</a:t>
            </a:r>
            <a:r>
              <a:rPr lang="en-US" dirty="0">
                <a:latin typeface="Calibri" panose="020F0502020204030204" pitchFamily="34" charset="0"/>
              </a:rPr>
              <a:t> for </a:t>
            </a:r>
            <a:r>
              <a:rPr lang="en-US" dirty="0">
                <a:solidFill>
                  <a:srgbClr val="00AE00"/>
                </a:solidFill>
                <a:latin typeface="Calibri" panose="020F0502020204030204" pitchFamily="34" charset="0"/>
              </a:rPr>
              <a:t>unsigned</a:t>
            </a:r>
            <a:r>
              <a:rPr lang="en-US" dirty="0">
                <a:latin typeface="Calibri" panose="020F0502020204030204" pitchFamily="34" charset="0"/>
              </a:rPr>
              <a:t> </a:t>
            </a:r>
            <a:r>
              <a:rPr lang="en-US" dirty="0">
                <a:solidFill>
                  <a:srgbClr val="0000FF"/>
                </a:solidFill>
                <a:latin typeface="Calibri" panose="020F0502020204030204" pitchFamily="34" charset="0"/>
              </a:rPr>
              <a:t>comparison</a:t>
            </a:r>
          </a:p>
        </p:txBody>
      </p:sp>
      <p:grpSp>
        <p:nvGrpSpPr>
          <p:cNvPr id="25" name="Group 5"/>
          <p:cNvGrpSpPr>
            <a:grpSpLocks noChangeAspect="1"/>
          </p:cNvGrpSpPr>
          <p:nvPr/>
        </p:nvGrpSpPr>
        <p:grpSpPr bwMode="auto">
          <a:xfrm>
            <a:off x="2667000" y="1600200"/>
            <a:ext cx="7118350" cy="1441450"/>
            <a:chOff x="1000" y="1112"/>
            <a:chExt cx="4484" cy="908"/>
          </a:xfrm>
        </p:grpSpPr>
        <p:sp>
          <p:nvSpPr>
            <p:cNvPr id="26" name="AutoShape 4"/>
            <p:cNvSpPr>
              <a:spLocks noChangeAspect="1" noChangeArrowheads="1" noTextEdit="1"/>
            </p:cNvSpPr>
            <p:nvPr/>
          </p:nvSpPr>
          <p:spPr bwMode="auto">
            <a:xfrm>
              <a:off x="1000" y="1112"/>
              <a:ext cx="4484" cy="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noEditPoints="1"/>
            </p:cNvSpPr>
            <p:nvPr/>
          </p:nvSpPr>
          <p:spPr bwMode="auto">
            <a:xfrm>
              <a:off x="1018" y="1130"/>
              <a:ext cx="4445" cy="193"/>
            </a:xfrm>
            <a:custGeom>
              <a:avLst/>
              <a:gdLst>
                <a:gd name="T0" fmla="*/ 0 w 506"/>
                <a:gd name="T1" fmla="*/ 0 h 22"/>
                <a:gd name="T2" fmla="*/ 506 w 506"/>
                <a:gd name="T3" fmla="*/ 0 h 22"/>
                <a:gd name="T4" fmla="*/ 0 w 506"/>
                <a:gd name="T5" fmla="*/ 4 h 22"/>
                <a:gd name="T6" fmla="*/ 506 w 506"/>
                <a:gd name="T7" fmla="*/ 4 h 22"/>
                <a:gd name="T8" fmla="*/ 0 w 506"/>
                <a:gd name="T9" fmla="*/ 22 h 22"/>
                <a:gd name="T10" fmla="*/ 0 w 506"/>
                <a:gd name="T11" fmla="*/ 4 h 22"/>
                <a:gd name="T12" fmla="*/ 4 w 506"/>
                <a:gd name="T13" fmla="*/ 22 h 22"/>
                <a:gd name="T14" fmla="*/ 4 w 506"/>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22">
                  <a:moveTo>
                    <a:pt x="0" y="0"/>
                  </a:moveTo>
                  <a:lnTo>
                    <a:pt x="506" y="0"/>
                  </a:lnTo>
                  <a:moveTo>
                    <a:pt x="0" y="4"/>
                  </a:moveTo>
                  <a:lnTo>
                    <a:pt x="506" y="4"/>
                  </a:lnTo>
                  <a:moveTo>
                    <a:pt x="0" y="22"/>
                  </a:moveTo>
                  <a:lnTo>
                    <a:pt x="0" y="4"/>
                  </a:lnTo>
                  <a:moveTo>
                    <a:pt x="4" y="22"/>
                  </a:moveTo>
                  <a:lnTo>
                    <a:pt x="4" y="4"/>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7"/>
            <p:cNvSpPr>
              <a:spLocks noChangeArrowheads="1"/>
            </p:cNvSpPr>
            <p:nvPr/>
          </p:nvSpPr>
          <p:spPr bwMode="auto">
            <a:xfrm>
              <a:off x="1132" y="1156"/>
              <a:ext cx="56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Semantics</a:t>
              </a:r>
              <a:endParaRPr lang="en-US">
                <a:latin typeface="Arial" pitchFamily="34" charset="0"/>
              </a:endParaRPr>
            </a:p>
          </p:txBody>
        </p:sp>
        <p:sp>
          <p:nvSpPr>
            <p:cNvPr id="29" name="Line 8"/>
            <p:cNvSpPr>
              <a:spLocks noChangeShapeType="1"/>
            </p:cNvSpPr>
            <p:nvPr/>
          </p:nvSpPr>
          <p:spPr bwMode="auto">
            <a:xfrm flipV="1">
              <a:off x="2081" y="1165"/>
              <a:ext cx="0" cy="15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9"/>
            <p:cNvSpPr>
              <a:spLocks noChangeArrowheads="1"/>
            </p:cNvSpPr>
            <p:nvPr/>
          </p:nvSpPr>
          <p:spPr bwMode="auto">
            <a:xfrm>
              <a:off x="2169" y="1156"/>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Example</a:t>
              </a:r>
              <a:endParaRPr lang="en-US">
                <a:latin typeface="Arial" pitchFamily="34" charset="0"/>
              </a:endParaRPr>
            </a:p>
          </p:txBody>
        </p:sp>
        <p:sp>
          <p:nvSpPr>
            <p:cNvPr id="31" name="Line 10"/>
            <p:cNvSpPr>
              <a:spLocks noChangeShapeType="1"/>
            </p:cNvSpPr>
            <p:nvPr/>
          </p:nvSpPr>
          <p:spPr bwMode="auto">
            <a:xfrm flipV="1">
              <a:off x="3021" y="1165"/>
              <a:ext cx="0" cy="158"/>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20" name="Rectangle 11"/>
            <p:cNvSpPr>
              <a:spLocks noChangeArrowheads="1"/>
            </p:cNvSpPr>
            <p:nvPr/>
          </p:nvSpPr>
          <p:spPr bwMode="auto">
            <a:xfrm>
              <a:off x="3100" y="1156"/>
              <a:ext cx="66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Explanation</a:t>
              </a:r>
              <a:endParaRPr lang="en-US">
                <a:latin typeface="Arial" pitchFamily="34" charset="0"/>
              </a:endParaRPr>
            </a:p>
          </p:txBody>
        </p:sp>
        <p:sp>
          <p:nvSpPr>
            <p:cNvPr id="30721" name="Freeform 12"/>
            <p:cNvSpPr>
              <a:spLocks noEditPoints="1"/>
            </p:cNvSpPr>
            <p:nvPr/>
          </p:nvSpPr>
          <p:spPr bwMode="auto">
            <a:xfrm>
              <a:off x="1018" y="1165"/>
              <a:ext cx="4445" cy="483"/>
            </a:xfrm>
            <a:custGeom>
              <a:avLst/>
              <a:gdLst>
                <a:gd name="T0" fmla="*/ 502 w 506"/>
                <a:gd name="T1" fmla="*/ 18 h 55"/>
                <a:gd name="T2" fmla="*/ 502 w 506"/>
                <a:gd name="T3" fmla="*/ 0 h 55"/>
                <a:gd name="T4" fmla="*/ 506 w 506"/>
                <a:gd name="T5" fmla="*/ 18 h 55"/>
                <a:gd name="T6" fmla="*/ 506 w 506"/>
                <a:gd name="T7" fmla="*/ 0 h 55"/>
                <a:gd name="T8" fmla="*/ 0 w 506"/>
                <a:gd name="T9" fmla="*/ 18 h 55"/>
                <a:gd name="T10" fmla="*/ 506 w 506"/>
                <a:gd name="T11" fmla="*/ 18 h 55"/>
                <a:gd name="T12" fmla="*/ 0 w 506"/>
                <a:gd name="T13" fmla="*/ 55 h 55"/>
                <a:gd name="T14" fmla="*/ 0 w 506"/>
                <a:gd name="T15" fmla="*/ 18 h 55"/>
                <a:gd name="T16" fmla="*/ 4 w 506"/>
                <a:gd name="T17" fmla="*/ 55 h 55"/>
                <a:gd name="T18" fmla="*/ 4 w 506"/>
                <a:gd name="T19" fmla="*/ 18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6" h="55">
                  <a:moveTo>
                    <a:pt x="502" y="18"/>
                  </a:moveTo>
                  <a:lnTo>
                    <a:pt x="502" y="0"/>
                  </a:lnTo>
                  <a:moveTo>
                    <a:pt x="506" y="18"/>
                  </a:moveTo>
                  <a:lnTo>
                    <a:pt x="506" y="0"/>
                  </a:lnTo>
                  <a:moveTo>
                    <a:pt x="0" y="18"/>
                  </a:moveTo>
                  <a:lnTo>
                    <a:pt x="506" y="18"/>
                  </a:lnTo>
                  <a:moveTo>
                    <a:pt x="0" y="55"/>
                  </a:moveTo>
                  <a:lnTo>
                    <a:pt x="0" y="18"/>
                  </a:lnTo>
                  <a:moveTo>
                    <a:pt x="4" y="55"/>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23" name="Rectangle 13"/>
            <p:cNvSpPr>
              <a:spLocks noChangeArrowheads="1"/>
            </p:cNvSpPr>
            <p:nvPr/>
          </p:nvSpPr>
          <p:spPr bwMode="auto">
            <a:xfrm>
              <a:off x="1132" y="1340"/>
              <a:ext cx="795"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fcomi</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endParaRPr lang="en-US" sz="1600" i="1" dirty="0">
                <a:latin typeface="Times New Roman" pitchFamily="18" charset="0"/>
                <a:cs typeface="Times New Roman" pitchFamily="18" charset="0"/>
              </a:endParaRPr>
            </a:p>
            <a:p>
              <a:endParaRPr lang="en-US" sz="1600" i="1" dirty="0">
                <a:latin typeface="Times New Roman" pitchFamily="18" charset="0"/>
                <a:cs typeface="Times New Roman" pitchFamily="18" charset="0"/>
              </a:endParaRPr>
            </a:p>
            <a:p>
              <a:r>
                <a:rPr lang="en-US" sz="1600" dirty="0" err="1">
                  <a:latin typeface="Times New Roman" pitchFamily="18" charset="0"/>
                  <a:cs typeface="Times New Roman" pitchFamily="18" charset="0"/>
                </a:rPr>
                <a:t>fcomip</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r>
                <a:rPr lang="en-US" sz="1600" dirty="0">
                  <a:latin typeface="Times New Roman" pitchFamily="18" charset="0"/>
                  <a:cs typeface="Times New Roman" pitchFamily="18" charset="0"/>
                </a:rPr>
                <a:t>, </a:t>
              </a:r>
              <a:r>
                <a:rPr lang="en-US" sz="1600" i="1" dirty="0" err="1">
                  <a:latin typeface="Times New Roman" pitchFamily="18" charset="0"/>
                  <a:cs typeface="Times New Roman" pitchFamily="18" charset="0"/>
                </a:rPr>
                <a:t>reg</a:t>
              </a:r>
              <a:endParaRPr lang="en-US" sz="1600" dirty="0">
                <a:latin typeface="Times New Roman" pitchFamily="18" charset="0"/>
                <a:cs typeface="Times New Roman" pitchFamily="18" charset="0"/>
              </a:endParaRPr>
            </a:p>
          </p:txBody>
        </p:sp>
        <p:sp>
          <p:nvSpPr>
            <p:cNvPr id="30724" name="Line 14"/>
            <p:cNvSpPr>
              <a:spLocks noChangeShapeType="1"/>
            </p:cNvSpPr>
            <p:nvPr/>
          </p:nvSpPr>
          <p:spPr bwMode="auto">
            <a:xfrm flipV="1">
              <a:off x="2081" y="1323"/>
              <a:ext cx="0" cy="32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25" name="Rectangle 15"/>
            <p:cNvSpPr>
              <a:spLocks noChangeArrowheads="1"/>
            </p:cNvSpPr>
            <p:nvPr/>
          </p:nvSpPr>
          <p:spPr bwMode="auto">
            <a:xfrm>
              <a:off x="2169" y="1340"/>
              <a:ext cx="698"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err="1">
                  <a:latin typeface="Times New Roman" pitchFamily="18" charset="0"/>
                  <a:cs typeface="Times New Roman" pitchFamily="18" charset="0"/>
                </a:rPr>
                <a:t>fcomi</a:t>
              </a:r>
              <a:r>
                <a:rPr lang="en-US" sz="1600" dirty="0">
                  <a:latin typeface="Times New Roman" pitchFamily="18" charset="0"/>
                  <a:cs typeface="Times New Roman" pitchFamily="18" charset="0"/>
                </a:rPr>
                <a:t> st0, st1</a:t>
              </a:r>
            </a:p>
            <a:p>
              <a:endParaRPr lang="en-US" sz="1600" dirty="0">
                <a:latin typeface="Times New Roman" pitchFamily="18" charset="0"/>
                <a:cs typeface="Times New Roman" pitchFamily="18" charset="0"/>
              </a:endParaRPr>
            </a:p>
            <a:p>
              <a:r>
                <a:rPr lang="en-US" sz="1600" dirty="0" err="1">
                  <a:latin typeface="Times New Roman" pitchFamily="18" charset="0"/>
                  <a:cs typeface="Times New Roman" pitchFamily="18" charset="0"/>
                </a:rPr>
                <a:t>fcomi</a:t>
              </a:r>
              <a:r>
                <a:rPr lang="en-US" sz="1600" dirty="0">
                  <a:latin typeface="Times New Roman" pitchFamily="18" charset="0"/>
                  <a:cs typeface="Times New Roman" pitchFamily="18" charset="0"/>
                </a:rPr>
                <a:t> st0, st1</a:t>
              </a:r>
            </a:p>
          </p:txBody>
        </p:sp>
        <p:sp>
          <p:nvSpPr>
            <p:cNvPr id="30726" name="Line 16"/>
            <p:cNvSpPr>
              <a:spLocks noChangeShapeType="1"/>
            </p:cNvSpPr>
            <p:nvPr/>
          </p:nvSpPr>
          <p:spPr bwMode="auto">
            <a:xfrm flipV="1">
              <a:off x="3021" y="1323"/>
              <a:ext cx="0" cy="325"/>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27" name="Rectangle 17"/>
            <p:cNvSpPr>
              <a:spLocks noChangeArrowheads="1"/>
            </p:cNvSpPr>
            <p:nvPr/>
          </p:nvSpPr>
          <p:spPr bwMode="auto">
            <a:xfrm>
              <a:off x="3100" y="1340"/>
              <a:ext cx="2057"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600" dirty="0">
                  <a:latin typeface="Times New Roman" pitchFamily="18" charset="0"/>
                  <a:cs typeface="Times New Roman" pitchFamily="18" charset="0"/>
                </a:rPr>
                <a:t>compare st0 and st1, and set the </a:t>
              </a:r>
              <a:r>
                <a:rPr lang="en-US" sz="1600" i="1" dirty="0" err="1">
                  <a:latin typeface="Times New Roman" pitchFamily="18" charset="0"/>
                  <a:cs typeface="Times New Roman" pitchFamily="18" charset="0"/>
                </a:rPr>
                <a:t>eflags</a:t>
              </a:r>
              <a:endParaRPr lang="en-US" sz="1600" i="1" dirty="0">
                <a:latin typeface="Times New Roman" pitchFamily="18" charset="0"/>
                <a:cs typeface="Times New Roman" pitchFamily="18" charset="0"/>
              </a:endParaRPr>
            </a:p>
            <a:p>
              <a:r>
                <a:rPr lang="en-US" sz="1600" dirty="0">
                  <a:latin typeface="Times New Roman" pitchFamily="18" charset="0"/>
                  <a:cs typeface="Times New Roman" pitchFamily="18" charset="0"/>
                </a:rPr>
                <a:t>register (first register has to be st0)</a:t>
              </a:r>
            </a:p>
            <a:p>
              <a:r>
                <a:rPr lang="en-US" sz="1600" dirty="0">
                  <a:latin typeface="Times New Roman" pitchFamily="18" charset="0"/>
                  <a:cs typeface="Times New Roman" pitchFamily="18" charset="0"/>
                </a:rPr>
                <a:t>compare st0 and st1, and set the </a:t>
              </a:r>
              <a:r>
                <a:rPr lang="en-US" sz="1600" i="1" dirty="0" err="1">
                  <a:latin typeface="Times New Roman" pitchFamily="18" charset="0"/>
                  <a:cs typeface="Times New Roman" pitchFamily="18" charset="0"/>
                </a:rPr>
                <a:t>eflags</a:t>
              </a:r>
              <a:endParaRPr lang="en-US" sz="1600" i="1" dirty="0">
                <a:latin typeface="Times New Roman" pitchFamily="18" charset="0"/>
                <a:cs typeface="Times New Roman" pitchFamily="18" charset="0"/>
              </a:endParaRPr>
            </a:p>
            <a:p>
              <a:r>
                <a:rPr lang="en-US" sz="1600" dirty="0">
                  <a:latin typeface="Times New Roman" pitchFamily="18" charset="0"/>
                  <a:cs typeface="Times New Roman" pitchFamily="18" charset="0"/>
                </a:rPr>
                <a:t>register; pop the FP stack</a:t>
              </a:r>
            </a:p>
          </p:txBody>
        </p:sp>
        <p:sp>
          <p:nvSpPr>
            <p:cNvPr id="30728" name="Freeform 18"/>
            <p:cNvSpPr>
              <a:spLocks noEditPoints="1"/>
            </p:cNvSpPr>
            <p:nvPr/>
          </p:nvSpPr>
          <p:spPr bwMode="auto">
            <a:xfrm>
              <a:off x="1018" y="1323"/>
              <a:ext cx="4445" cy="641"/>
            </a:xfrm>
            <a:custGeom>
              <a:avLst/>
              <a:gdLst>
                <a:gd name="T0" fmla="*/ 502 w 506"/>
                <a:gd name="T1" fmla="*/ 37 h 73"/>
                <a:gd name="T2" fmla="*/ 502 w 506"/>
                <a:gd name="T3" fmla="*/ 0 h 73"/>
                <a:gd name="T4" fmla="*/ 506 w 506"/>
                <a:gd name="T5" fmla="*/ 37 h 73"/>
                <a:gd name="T6" fmla="*/ 506 w 506"/>
                <a:gd name="T7" fmla="*/ 0 h 73"/>
                <a:gd name="T8" fmla="*/ 0 w 506"/>
                <a:gd name="T9" fmla="*/ 37 h 73"/>
                <a:gd name="T10" fmla="*/ 506 w 506"/>
                <a:gd name="T11" fmla="*/ 37 h 73"/>
                <a:gd name="T12" fmla="*/ 0 w 506"/>
                <a:gd name="T13" fmla="*/ 73 h 73"/>
                <a:gd name="T14" fmla="*/ 0 w 506"/>
                <a:gd name="T15" fmla="*/ 37 h 73"/>
                <a:gd name="T16" fmla="*/ 4 w 506"/>
                <a:gd name="T17" fmla="*/ 73 h 73"/>
                <a:gd name="T18" fmla="*/ 4 w 506"/>
                <a:gd name="T19" fmla="*/ 37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06" h="73">
                  <a:moveTo>
                    <a:pt x="502" y="37"/>
                  </a:moveTo>
                  <a:lnTo>
                    <a:pt x="502" y="0"/>
                  </a:lnTo>
                  <a:moveTo>
                    <a:pt x="506" y="37"/>
                  </a:moveTo>
                  <a:lnTo>
                    <a:pt x="506" y="0"/>
                  </a:lnTo>
                  <a:moveTo>
                    <a:pt x="0" y="37"/>
                  </a:moveTo>
                  <a:lnTo>
                    <a:pt x="506" y="37"/>
                  </a:lnTo>
                  <a:moveTo>
                    <a:pt x="0" y="73"/>
                  </a:moveTo>
                  <a:lnTo>
                    <a:pt x="0" y="37"/>
                  </a:lnTo>
                  <a:moveTo>
                    <a:pt x="4" y="73"/>
                  </a:moveTo>
                  <a:lnTo>
                    <a:pt x="4" y="37"/>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29" name="Line 19"/>
            <p:cNvSpPr>
              <a:spLocks noChangeShapeType="1"/>
            </p:cNvSpPr>
            <p:nvPr/>
          </p:nvSpPr>
          <p:spPr bwMode="auto">
            <a:xfrm flipV="1">
              <a:off x="2081" y="1648"/>
              <a:ext cx="0" cy="31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0" name="Line 20"/>
            <p:cNvSpPr>
              <a:spLocks noChangeShapeType="1"/>
            </p:cNvSpPr>
            <p:nvPr/>
          </p:nvSpPr>
          <p:spPr bwMode="auto">
            <a:xfrm flipV="1">
              <a:off x="3021" y="1648"/>
              <a:ext cx="0" cy="316"/>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731" name="Freeform 21"/>
            <p:cNvSpPr>
              <a:spLocks noEditPoints="1"/>
            </p:cNvSpPr>
            <p:nvPr/>
          </p:nvSpPr>
          <p:spPr bwMode="auto">
            <a:xfrm>
              <a:off x="1018" y="1648"/>
              <a:ext cx="4445" cy="351"/>
            </a:xfrm>
            <a:custGeom>
              <a:avLst/>
              <a:gdLst>
                <a:gd name="T0" fmla="*/ 502 w 506"/>
                <a:gd name="T1" fmla="*/ 36 h 40"/>
                <a:gd name="T2" fmla="*/ 502 w 506"/>
                <a:gd name="T3" fmla="*/ 0 h 40"/>
                <a:gd name="T4" fmla="*/ 506 w 506"/>
                <a:gd name="T5" fmla="*/ 36 h 40"/>
                <a:gd name="T6" fmla="*/ 506 w 506"/>
                <a:gd name="T7" fmla="*/ 0 h 40"/>
                <a:gd name="T8" fmla="*/ 0 w 506"/>
                <a:gd name="T9" fmla="*/ 36 h 40"/>
                <a:gd name="T10" fmla="*/ 506 w 506"/>
                <a:gd name="T11" fmla="*/ 36 h 40"/>
                <a:gd name="T12" fmla="*/ 0 w 506"/>
                <a:gd name="T13" fmla="*/ 40 h 40"/>
                <a:gd name="T14" fmla="*/ 506 w 506"/>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6" h="40">
                  <a:moveTo>
                    <a:pt x="502" y="36"/>
                  </a:moveTo>
                  <a:lnTo>
                    <a:pt x="502" y="0"/>
                  </a:lnTo>
                  <a:moveTo>
                    <a:pt x="506" y="36"/>
                  </a:moveTo>
                  <a:lnTo>
                    <a:pt x="506" y="0"/>
                  </a:lnTo>
                  <a:moveTo>
                    <a:pt x="0" y="36"/>
                  </a:moveTo>
                  <a:lnTo>
                    <a:pt x="506" y="36"/>
                  </a:lnTo>
                  <a:moveTo>
                    <a:pt x="0" y="40"/>
                  </a:moveTo>
                  <a:lnTo>
                    <a:pt x="506" y="40"/>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name="page7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3" name="Rectangle 2"/>
          <p:cNvSpPr/>
          <p:nvPr/>
        </p:nvSpPr>
        <p:spPr>
          <a:xfrm>
            <a:off x="3048000" y="1581001"/>
            <a:ext cx="7086600" cy="1323439"/>
          </a:xfrm>
          <a:prstGeom prst="rect">
            <a:avLst/>
          </a:prstGeom>
        </p:spPr>
        <p:txBody>
          <a:bodyPr wrap="square">
            <a:spAutoFit/>
          </a:bodyPr>
          <a:lstStyle/>
          <a:p>
            <a:r>
              <a:rPr lang="en-US" sz="1600" i="1" dirty="0">
                <a:latin typeface="Times New Roman" pitchFamily="18" charset="0"/>
                <a:cs typeface="Times New Roman" pitchFamily="18" charset="0"/>
              </a:rPr>
              <a:t>Compare sin</a:t>
            </a:r>
            <a:r>
              <a:rPr lang="en-US" sz="1600" dirty="0">
                <a:latin typeface="Times New Roman" pitchFamily="18" charset="0"/>
                <a:cs typeface="Times New Roman" pitchFamily="18" charset="0"/>
              </a:rPr>
              <a:t>(2</a:t>
            </a:r>
            <a:r>
              <a:rPr lang="en-US" sz="1600" i="1" dirty="0">
                <a:latin typeface="Times New Roman" pitchFamily="18" charset="0"/>
                <a:cs typeface="Times New Roman" pitchFamily="18" charset="0"/>
              </a:rPr>
              <a:t>θ</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and </a:t>
            </a:r>
            <a:r>
              <a:rPr lang="en-US" sz="1600" dirty="0">
                <a:latin typeface="Times New Roman" pitchFamily="18" charset="0"/>
                <a:cs typeface="Times New Roman" pitchFamily="18" charset="0"/>
              </a:rPr>
              <a:t>2</a:t>
            </a:r>
            <a:r>
              <a:rPr lang="en-US" sz="1600" i="1" dirty="0">
                <a:latin typeface="Times New Roman" pitchFamily="18" charset="0"/>
                <a:cs typeface="Times New Roman" pitchFamily="18" charset="0"/>
              </a:rPr>
              <a:t>sin</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θ</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cos</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θ</a:t>
            </a:r>
            <a:r>
              <a:rPr lang="en-US" sz="1600" dirty="0">
                <a:latin typeface="Times New Roman" pitchFamily="18" charset="0"/>
                <a:cs typeface="Times New Roman" pitchFamily="18" charset="0"/>
              </a:rPr>
              <a:t>)</a:t>
            </a:r>
            <a:r>
              <a:rPr lang="en-US" sz="1600" i="1" dirty="0">
                <a:latin typeface="Times New Roman" pitchFamily="18" charset="0"/>
                <a:cs typeface="Times New Roman" pitchFamily="18" charset="0"/>
              </a:rPr>
              <a:t>. Verify that they have the same value for any given value of θ. Assume that θ is stored in the data section at the label </a:t>
            </a:r>
            <a:r>
              <a:rPr lang="en-US" sz="1600" dirty="0">
                <a:latin typeface="Times New Roman" pitchFamily="18" charset="0"/>
                <a:cs typeface="Times New Roman" pitchFamily="18" charset="0"/>
              </a:rPr>
              <a:t>theta</a:t>
            </a:r>
            <a:r>
              <a:rPr lang="en-US" sz="1600" i="1" dirty="0">
                <a:latin typeface="Times New Roman" pitchFamily="18" charset="0"/>
                <a:cs typeface="Times New Roman" pitchFamily="18" charset="0"/>
              </a:rPr>
              <a:t>, and the threshold for floating point comparison is stored at label </a:t>
            </a:r>
            <a:r>
              <a:rPr lang="en-US" sz="1600" dirty="0">
                <a:latin typeface="Times New Roman" pitchFamily="18" charset="0"/>
                <a:cs typeface="Times New Roman" pitchFamily="18" charset="0"/>
              </a:rPr>
              <a:t>threshold</a:t>
            </a:r>
            <a:r>
              <a:rPr lang="en-US" sz="1600" i="1" dirty="0">
                <a:latin typeface="Times New Roman" pitchFamily="18" charset="0"/>
                <a:cs typeface="Times New Roman" pitchFamily="18" charset="0"/>
              </a:rPr>
              <a:t>. Save the result in </a:t>
            </a:r>
            <a:r>
              <a:rPr lang="en-US" sz="1600" i="1" dirty="0" err="1">
                <a:latin typeface="Times New Roman" pitchFamily="18" charset="0"/>
                <a:cs typeface="Times New Roman" pitchFamily="18" charset="0"/>
              </a:rPr>
              <a:t>eax</a:t>
            </a:r>
            <a:r>
              <a:rPr lang="en-US" sz="1600" i="1" dirty="0">
                <a:latin typeface="Times New Roman" pitchFamily="18" charset="0"/>
                <a:cs typeface="Times New Roman" pitchFamily="18" charset="0"/>
              </a:rPr>
              <a:t> (1 if equal, and 0 if unequal).</a:t>
            </a:r>
          </a:p>
          <a:p>
            <a:r>
              <a:rPr lang="en-US" sz="1600" b="1" i="1" dirty="0">
                <a:latin typeface="Times New Roman" pitchFamily="18" charset="0"/>
                <a:cs typeface="Times New Roman" pitchFamily="18" charset="0"/>
              </a:rPr>
              <a:t>Answer:</a:t>
            </a:r>
            <a:endParaRPr lang="en-US" sz="1600" dirty="0">
              <a:latin typeface="Times New Roman" pitchFamily="18" charset="0"/>
              <a:cs typeface="Times New Roman" pitchFamily="18" charset="0"/>
            </a:endParaRPr>
          </a:p>
        </p:txBody>
      </p:sp>
      <p:sp>
        <p:nvSpPr>
          <p:cNvPr id="7" name="Rectangle 6"/>
          <p:cNvSpPr/>
          <p:nvPr/>
        </p:nvSpPr>
        <p:spPr>
          <a:xfrm>
            <a:off x="3200400" y="3124201"/>
            <a:ext cx="6705600" cy="310854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200400" y="3124202"/>
            <a:ext cx="6705600" cy="3108543"/>
          </a:xfrm>
          <a:prstGeom prst="rect">
            <a:avLst/>
          </a:prstGeom>
        </p:spPr>
        <p:txBody>
          <a:bodyPr wrap="square">
            <a:spAutoFit/>
          </a:bodyPr>
          <a:lstStyle/>
          <a:p>
            <a:r>
              <a:rPr lang="en-US" sz="1400" i="1" dirty="0">
                <a:latin typeface="Courier New" pitchFamily="49" charset="0"/>
                <a:cs typeface="Courier New" pitchFamily="49" charset="0"/>
              </a:rPr>
              <a:t>; compute sin(2*theta), and save in [</a:t>
            </a:r>
            <a:r>
              <a:rPr lang="en-US" sz="1400" i="1" dirty="0" err="1">
                <a:latin typeface="Courier New" pitchFamily="49" charset="0"/>
                <a:cs typeface="Courier New" pitchFamily="49" charset="0"/>
              </a:rPr>
              <a:t>esp</a:t>
            </a:r>
            <a:r>
              <a:rPr lang="en-US" sz="1400" i="1" dirty="0">
                <a:latin typeface="Courier New" pitchFamily="49" charset="0"/>
                <a:cs typeface="Courier New" pitchFamily="49" charset="0"/>
              </a:rPr>
              <a:t>]</a:t>
            </a:r>
            <a:endParaRPr lang="en-US" sz="1400" dirty="0">
              <a:latin typeface="Courier New" pitchFamily="49" charset="0"/>
              <a:cs typeface="Courier New" pitchFamily="49" charset="0"/>
            </a:endParaRPr>
          </a:p>
          <a:p>
            <a:r>
              <a:rPr lang="en-US" sz="1400" i="1" dirty="0" err="1">
                <a:latin typeface="Courier New" pitchFamily="49" charset="0"/>
                <a:cs typeface="Courier New" pitchFamily="49" charset="0"/>
              </a:rPr>
              <a:t>fld</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dword</a:t>
            </a:r>
            <a:r>
              <a:rPr lang="en-US" sz="1400" i="1" dirty="0">
                <a:latin typeface="Courier New" pitchFamily="49" charset="0"/>
                <a:cs typeface="Courier New" pitchFamily="49" charset="0"/>
              </a:rPr>
              <a:t> [theta]</a:t>
            </a:r>
          </a:p>
          <a:p>
            <a:r>
              <a:rPr lang="en-US" sz="1400" i="1" dirty="0" err="1">
                <a:latin typeface="Courier New" pitchFamily="49" charset="0"/>
                <a:cs typeface="Courier New" pitchFamily="49" charset="0"/>
              </a:rPr>
              <a:t>fadd</a:t>
            </a:r>
            <a:r>
              <a:rPr lang="en-US" sz="1400" i="1" dirty="0">
                <a:latin typeface="Courier New" pitchFamily="49" charset="0"/>
                <a:cs typeface="Courier New" pitchFamily="49" charset="0"/>
              </a:rPr>
              <a:t> st0, st0             ; st0 = theta + theta</a:t>
            </a:r>
          </a:p>
          <a:p>
            <a:r>
              <a:rPr lang="en-US" sz="1400" i="1" dirty="0" err="1">
                <a:latin typeface="Courier New" pitchFamily="49" charset="0"/>
                <a:cs typeface="Courier New" pitchFamily="49" charset="0"/>
              </a:rPr>
              <a:t>fsin</a:t>
            </a:r>
            <a:endParaRPr lang="en-US" sz="1400" i="1" dirty="0">
              <a:latin typeface="Courier New" pitchFamily="49" charset="0"/>
              <a:cs typeface="Courier New" pitchFamily="49" charset="0"/>
            </a:endParaRPr>
          </a:p>
          <a:p>
            <a:r>
              <a:rPr lang="en-US" sz="1400" i="1" dirty="0" err="1">
                <a:latin typeface="Courier New" pitchFamily="49" charset="0"/>
                <a:cs typeface="Courier New" pitchFamily="49" charset="0"/>
              </a:rPr>
              <a:t>fstp</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dword</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esp</a:t>
            </a:r>
            <a:r>
              <a:rPr lang="en-US" sz="1400" i="1" dirty="0">
                <a:latin typeface="Courier New" pitchFamily="49" charset="0"/>
                <a:cs typeface="Courier New" pitchFamily="49" charset="0"/>
              </a:rPr>
              <a:t>]          ; store the value</a:t>
            </a:r>
          </a:p>
          <a:p>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                          ; compute (2*sin(theta)*</a:t>
            </a:r>
            <a:r>
              <a:rPr lang="en-US" sz="1400" i="1" dirty="0" err="1">
                <a:latin typeface="Courier New" pitchFamily="49" charset="0"/>
                <a:cs typeface="Courier New" pitchFamily="49" charset="0"/>
              </a:rPr>
              <a:t>cos</a:t>
            </a:r>
            <a:r>
              <a:rPr lang="en-US" sz="1400" i="1" dirty="0">
                <a:latin typeface="Courier New" pitchFamily="49" charset="0"/>
                <a:cs typeface="Courier New" pitchFamily="49" charset="0"/>
              </a:rPr>
              <a:t>(theta))</a:t>
            </a:r>
          </a:p>
          <a:p>
            <a:r>
              <a:rPr lang="en-US" sz="1400" i="1" dirty="0" err="1">
                <a:latin typeface="Courier New" pitchFamily="49" charset="0"/>
                <a:cs typeface="Courier New" pitchFamily="49" charset="0"/>
              </a:rPr>
              <a:t>fld</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dword</a:t>
            </a:r>
            <a:r>
              <a:rPr lang="en-US" sz="1400" i="1" dirty="0">
                <a:latin typeface="Courier New" pitchFamily="49" charset="0"/>
                <a:cs typeface="Courier New" pitchFamily="49" charset="0"/>
              </a:rPr>
              <a:t> [theta]</a:t>
            </a:r>
          </a:p>
          <a:p>
            <a:r>
              <a:rPr lang="en-US" sz="1400" i="1" dirty="0" err="1">
                <a:latin typeface="Courier New" pitchFamily="49" charset="0"/>
                <a:cs typeface="Courier New" pitchFamily="49" charset="0"/>
              </a:rPr>
              <a:t>fst</a:t>
            </a:r>
            <a:r>
              <a:rPr lang="en-US" sz="1400" i="1" dirty="0">
                <a:latin typeface="Courier New" pitchFamily="49" charset="0"/>
                <a:cs typeface="Courier New" pitchFamily="49" charset="0"/>
              </a:rPr>
              <a:t> st1			; st1 = st0 = theta</a:t>
            </a:r>
          </a:p>
          <a:p>
            <a:r>
              <a:rPr lang="en-US" sz="1400" i="1" dirty="0" err="1">
                <a:latin typeface="Courier New" pitchFamily="49" charset="0"/>
                <a:cs typeface="Courier New" pitchFamily="49" charset="0"/>
              </a:rPr>
              <a:t>fsin</a:t>
            </a:r>
            <a:r>
              <a:rPr lang="en-US" sz="1400" i="1" dirty="0">
                <a:latin typeface="Courier New" pitchFamily="49" charset="0"/>
                <a:cs typeface="Courier New" pitchFamily="49" charset="0"/>
              </a:rPr>
              <a:t>			; st0 = sin(theta)</a:t>
            </a:r>
          </a:p>
          <a:p>
            <a:r>
              <a:rPr lang="en-US" sz="1400" i="1" dirty="0" err="1">
                <a:latin typeface="Courier New" pitchFamily="49" charset="0"/>
                <a:cs typeface="Courier New" pitchFamily="49" charset="0"/>
              </a:rPr>
              <a:t>fxch</a:t>
            </a:r>
            <a:r>
              <a:rPr lang="en-US" sz="1400" i="1" dirty="0">
                <a:latin typeface="Courier New" pitchFamily="49" charset="0"/>
                <a:cs typeface="Courier New" pitchFamily="49" charset="0"/>
              </a:rPr>
              <a:t>			; swap st0 and st1 (st1=sin(theta))</a:t>
            </a:r>
          </a:p>
          <a:p>
            <a:r>
              <a:rPr lang="en-US" sz="1400" i="1" dirty="0" err="1">
                <a:latin typeface="Courier New" pitchFamily="49" charset="0"/>
                <a:cs typeface="Courier New" pitchFamily="49" charset="0"/>
              </a:rPr>
              <a:t>fcos</a:t>
            </a:r>
            <a:r>
              <a:rPr lang="en-US" sz="1400" i="1" dirty="0">
                <a:latin typeface="Courier New" pitchFamily="49" charset="0"/>
                <a:cs typeface="Courier New" pitchFamily="49" charset="0"/>
              </a:rPr>
              <a:t> 	                 ; st0 = </a:t>
            </a:r>
            <a:r>
              <a:rPr lang="en-US" sz="1400" i="1" dirty="0" err="1">
                <a:latin typeface="Courier New" pitchFamily="49" charset="0"/>
                <a:cs typeface="Courier New" pitchFamily="49" charset="0"/>
              </a:rPr>
              <a:t>cos</a:t>
            </a:r>
            <a:r>
              <a:rPr lang="en-US" sz="1400" i="1" dirty="0">
                <a:latin typeface="Courier New" pitchFamily="49" charset="0"/>
                <a:cs typeface="Courier New" pitchFamily="49" charset="0"/>
              </a:rPr>
              <a:t>(theta)</a:t>
            </a:r>
          </a:p>
          <a:p>
            <a:r>
              <a:rPr lang="en-US" sz="1400" i="1" dirty="0" err="1">
                <a:latin typeface="Courier New" pitchFamily="49" charset="0"/>
                <a:cs typeface="Courier New" pitchFamily="49" charset="0"/>
              </a:rPr>
              <a:t>fmul</a:t>
            </a:r>
            <a:r>
              <a:rPr lang="en-US" sz="1400" i="1" dirty="0">
                <a:latin typeface="Courier New" pitchFamily="49" charset="0"/>
                <a:cs typeface="Courier New" pitchFamily="49" charset="0"/>
              </a:rPr>
              <a:t> st0, st1            ; st0 = sin(theta) * </a:t>
            </a:r>
            <a:r>
              <a:rPr lang="en-US" sz="1400" i="1" dirty="0" err="1">
                <a:latin typeface="Courier New" pitchFamily="49" charset="0"/>
                <a:cs typeface="Courier New" pitchFamily="49" charset="0"/>
              </a:rPr>
              <a:t>cos</a:t>
            </a:r>
            <a:r>
              <a:rPr lang="en-US" sz="1400" i="1" dirty="0">
                <a:latin typeface="Courier New" pitchFamily="49" charset="0"/>
                <a:cs typeface="Courier New" pitchFamily="49" charset="0"/>
              </a:rPr>
              <a:t> (theta)</a:t>
            </a:r>
          </a:p>
          <a:p>
            <a:r>
              <a:rPr lang="en-US" sz="1400" i="1" dirty="0" err="1">
                <a:latin typeface="Courier New" pitchFamily="49" charset="0"/>
                <a:cs typeface="Courier New" pitchFamily="49" charset="0"/>
              </a:rPr>
              <a:t>fadd</a:t>
            </a:r>
            <a:r>
              <a:rPr lang="en-US" sz="1400" i="1" dirty="0">
                <a:latin typeface="Courier New" pitchFamily="49" charset="0"/>
                <a:cs typeface="Courier New" pitchFamily="49" charset="0"/>
              </a:rPr>
              <a:t> st0, st0            ; st0 = st0 + st0</a:t>
            </a:r>
            <a:endParaRPr lang="en-US" sz="1400" dirty="0">
              <a:latin typeface="Courier New" pitchFamily="49" charset="0"/>
              <a:cs typeface="Courier New" pitchFamily="49"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name="page7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286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r>
              <a:rPr lang="fr-FR" dirty="0">
                <a:solidFill>
                  <a:schemeClr val="tx1"/>
                </a:solidFill>
              </a:rPr>
              <a:t> – II</a:t>
            </a:r>
          </a:p>
        </p:txBody>
      </p:sp>
      <p:sp>
        <p:nvSpPr>
          <p:cNvPr id="7" name="Rectangle 6"/>
          <p:cNvSpPr/>
          <p:nvPr/>
        </p:nvSpPr>
        <p:spPr>
          <a:xfrm>
            <a:off x="2743200" y="1676400"/>
            <a:ext cx="7620000" cy="34290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2743200" y="1676402"/>
            <a:ext cx="7543800" cy="3323987"/>
          </a:xfrm>
          <a:prstGeom prst="rect">
            <a:avLst/>
          </a:prstGeom>
        </p:spPr>
        <p:txBody>
          <a:bodyPr wrap="square">
            <a:spAutoFit/>
          </a:bodyPr>
          <a:lstStyle/>
          <a:p>
            <a:r>
              <a:rPr lang="en-US" sz="1400" i="1" dirty="0">
                <a:latin typeface="Courier New" pitchFamily="49" charset="0"/>
                <a:cs typeface="Courier New" pitchFamily="49" charset="0"/>
              </a:rPr>
              <a:t>; compute the modulus of the difference</a:t>
            </a:r>
          </a:p>
          <a:p>
            <a:r>
              <a:rPr lang="en-US" sz="1400" i="1" dirty="0" err="1">
                <a:latin typeface="Courier New" pitchFamily="49" charset="0"/>
                <a:cs typeface="Courier New" pitchFamily="49" charset="0"/>
              </a:rPr>
              <a:t>fld</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dword</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esp</a:t>
            </a:r>
            <a:r>
              <a:rPr lang="en-US" sz="1400" i="1" dirty="0">
                <a:latin typeface="Courier New" pitchFamily="49" charset="0"/>
                <a:cs typeface="Courier New" pitchFamily="49" charset="0"/>
              </a:rPr>
              <a:t>]        ; load (sin(2*theta))</a:t>
            </a:r>
          </a:p>
          <a:p>
            <a:r>
              <a:rPr lang="en-US" sz="1400" i="1" dirty="0" err="1">
                <a:latin typeface="Courier New" pitchFamily="49" charset="0"/>
                <a:cs typeface="Courier New" pitchFamily="49" charset="0"/>
              </a:rPr>
              <a:t>fsub</a:t>
            </a:r>
            <a:r>
              <a:rPr lang="en-US" sz="1400" i="1" dirty="0">
                <a:latin typeface="Courier New" pitchFamily="49" charset="0"/>
                <a:cs typeface="Courier New" pitchFamily="49" charset="0"/>
              </a:rPr>
              <a:t> st0, st1    	      ; st0 = sin(2*theta)- 2*sin(theta)</a:t>
            </a:r>
            <a:r>
              <a:rPr lang="en-US" sz="1400" i="1" dirty="0" err="1">
                <a:latin typeface="Courier New" pitchFamily="49" charset="0"/>
                <a:cs typeface="Courier New" pitchFamily="49" charset="0"/>
              </a:rPr>
              <a:t>cos</a:t>
            </a:r>
            <a:r>
              <a:rPr lang="en-US" sz="1400" i="1" dirty="0">
                <a:latin typeface="Courier New" pitchFamily="49" charset="0"/>
                <a:cs typeface="Courier New" pitchFamily="49" charset="0"/>
              </a:rPr>
              <a:t>(theta) 	      </a:t>
            </a:r>
          </a:p>
          <a:p>
            <a:r>
              <a:rPr lang="en-US" sz="1400" i="1" dirty="0" err="1">
                <a:latin typeface="Courier New" pitchFamily="49" charset="0"/>
                <a:cs typeface="Courier New" pitchFamily="49" charset="0"/>
              </a:rPr>
              <a:t>fabs</a:t>
            </a:r>
            <a:r>
              <a:rPr lang="en-US" sz="1400" i="1" dirty="0">
                <a:latin typeface="Courier New" pitchFamily="49" charset="0"/>
                <a:cs typeface="Courier New" pitchFamily="49" charset="0"/>
              </a:rPr>
              <a:t>		</a:t>
            </a:r>
          </a:p>
          <a:p>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 compare</a:t>
            </a:r>
          </a:p>
          <a:p>
            <a:r>
              <a:rPr lang="en-US" sz="1400" i="1" dirty="0" err="1">
                <a:latin typeface="Courier New" pitchFamily="49" charset="0"/>
                <a:cs typeface="Courier New" pitchFamily="49" charset="0"/>
              </a:rPr>
              <a:t>fld</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dword</a:t>
            </a:r>
            <a:r>
              <a:rPr lang="en-US" sz="1400" i="1" dirty="0">
                <a:latin typeface="Courier New" pitchFamily="49" charset="0"/>
                <a:cs typeface="Courier New" pitchFamily="49" charset="0"/>
              </a:rPr>
              <a:t> [threshold]</a:t>
            </a:r>
          </a:p>
          <a:p>
            <a:r>
              <a:rPr lang="en-US" sz="1400" i="1" dirty="0" err="1">
                <a:latin typeface="Courier New" pitchFamily="49" charset="0"/>
                <a:cs typeface="Courier New" pitchFamily="49" charset="0"/>
              </a:rPr>
              <a:t>fcomi</a:t>
            </a:r>
            <a:r>
              <a:rPr lang="en-US" sz="1400" i="1" dirty="0">
                <a:latin typeface="Courier New" pitchFamily="49" charset="0"/>
                <a:cs typeface="Courier New" pitchFamily="49" charset="0"/>
              </a:rPr>
              <a:t> st0, st1         ; compare</a:t>
            </a:r>
          </a:p>
          <a:p>
            <a:r>
              <a:rPr lang="en-US" sz="1400" i="1" dirty="0" err="1">
                <a:latin typeface="Courier New" pitchFamily="49" charset="0"/>
                <a:cs typeface="Courier New" pitchFamily="49" charset="0"/>
              </a:rPr>
              <a:t>ja</a:t>
            </a:r>
            <a:r>
              <a:rPr lang="en-US" sz="1400" i="1" dirty="0">
                <a:latin typeface="Courier New" pitchFamily="49" charset="0"/>
                <a:cs typeface="Courier New" pitchFamily="49" charset="0"/>
              </a:rPr>
              <a:t> .equal	      ; threshold &gt; difference (a for above)  	</a:t>
            </a:r>
          </a:p>
          <a:p>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0	      ; else not equal</a:t>
            </a:r>
          </a:p>
          <a:p>
            <a:r>
              <a:rPr lang="en-US" sz="1400" i="1" dirty="0" err="1">
                <a:latin typeface="Courier New" pitchFamily="49" charset="0"/>
                <a:cs typeface="Courier New" pitchFamily="49" charset="0"/>
              </a:rPr>
              <a:t>jmp</a:t>
            </a:r>
            <a:r>
              <a:rPr lang="en-US" sz="1400" i="1" dirty="0">
                <a:latin typeface="Courier New" pitchFamily="49" charset="0"/>
                <a:cs typeface="Courier New" pitchFamily="49" charset="0"/>
              </a:rPr>
              <a:t> .exit      </a:t>
            </a:r>
          </a:p>
          <a:p>
            <a:endParaRPr lang="en-US" sz="1400" i="1" dirty="0">
              <a:latin typeface="Courier New" pitchFamily="49" charset="0"/>
              <a:cs typeface="Courier New" pitchFamily="49" charset="0"/>
            </a:endParaRPr>
          </a:p>
          <a:p>
            <a:r>
              <a:rPr lang="en-US" sz="1400" i="1" dirty="0">
                <a:latin typeface="Courier New" pitchFamily="49" charset="0"/>
                <a:cs typeface="Courier New" pitchFamily="49" charset="0"/>
              </a:rPr>
              <a:t>.equal:</a:t>
            </a:r>
          </a:p>
          <a:p>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mov</a:t>
            </a:r>
            <a:r>
              <a:rPr lang="en-US" sz="1400" i="1" dirty="0">
                <a:latin typeface="Courier New" pitchFamily="49" charset="0"/>
                <a:cs typeface="Courier New" pitchFamily="49" charset="0"/>
              </a:rPr>
              <a:t> </a:t>
            </a:r>
            <a:r>
              <a:rPr lang="en-US" sz="1400" i="1" dirty="0" err="1">
                <a:latin typeface="Courier New" pitchFamily="49" charset="0"/>
                <a:cs typeface="Courier New" pitchFamily="49" charset="0"/>
              </a:rPr>
              <a:t>eax</a:t>
            </a:r>
            <a:r>
              <a:rPr lang="en-US" sz="1400" i="1" dirty="0">
                <a:latin typeface="Courier New" pitchFamily="49" charset="0"/>
                <a:cs typeface="Courier New" pitchFamily="49" charset="0"/>
              </a:rPr>
              <a:t>, 1    ; values are equal</a:t>
            </a:r>
          </a:p>
          <a:p>
            <a:r>
              <a:rPr lang="en-US" sz="1400" i="1" dirty="0">
                <a:latin typeface="Courier New" pitchFamily="49" charset="0"/>
                <a:cs typeface="Courier New" pitchFamily="49" charset="0"/>
              </a:rPr>
              <a:t>.exit:</a:t>
            </a:r>
            <a:endParaRPr lang="en-US" sz="1400" dirty="0">
              <a:latin typeface="Courier New" pitchFamily="49" charset="0"/>
              <a:cs typeface="Courier New" pitchFamily="49"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name="page7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34925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Stack</a:t>
            </a:r>
            <a:r>
              <a:rPr lang="fr-FR" dirty="0">
                <a:solidFill>
                  <a:schemeClr val="tx1"/>
                </a:solidFill>
              </a:rPr>
              <a:t> </a:t>
            </a:r>
            <a:r>
              <a:rPr lang="fr-FR" dirty="0" err="1">
                <a:solidFill>
                  <a:schemeClr val="tx1"/>
                </a:solidFill>
              </a:rPr>
              <a:t>Cleanup</a:t>
            </a:r>
            <a:r>
              <a:rPr lang="fr-FR" dirty="0">
                <a:solidFill>
                  <a:schemeClr val="tx1"/>
                </a:solidFill>
              </a:rPr>
              <a:t> Instructions</a:t>
            </a:r>
          </a:p>
        </p:txBody>
      </p:sp>
      <p:grpSp>
        <p:nvGrpSpPr>
          <p:cNvPr id="3" name="Group 5"/>
          <p:cNvGrpSpPr>
            <a:grpSpLocks noChangeAspect="1"/>
          </p:cNvGrpSpPr>
          <p:nvPr/>
        </p:nvGrpSpPr>
        <p:grpSpPr bwMode="auto">
          <a:xfrm>
            <a:off x="2573338" y="2693988"/>
            <a:ext cx="7027863" cy="1344613"/>
            <a:chOff x="1008" y="960"/>
            <a:chExt cx="4427" cy="847"/>
          </a:xfrm>
        </p:grpSpPr>
        <p:sp>
          <p:nvSpPr>
            <p:cNvPr id="7" name="AutoShape 4"/>
            <p:cNvSpPr>
              <a:spLocks noChangeAspect="1" noChangeArrowheads="1" noTextEdit="1"/>
            </p:cNvSpPr>
            <p:nvPr/>
          </p:nvSpPr>
          <p:spPr bwMode="auto">
            <a:xfrm>
              <a:off x="1008" y="960"/>
              <a:ext cx="4427" cy="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noEditPoints="1"/>
            </p:cNvSpPr>
            <p:nvPr/>
          </p:nvSpPr>
          <p:spPr bwMode="auto">
            <a:xfrm>
              <a:off x="1028" y="980"/>
              <a:ext cx="4379" cy="218"/>
            </a:xfrm>
            <a:custGeom>
              <a:avLst/>
              <a:gdLst>
                <a:gd name="T0" fmla="*/ 0 w 441"/>
                <a:gd name="T1" fmla="*/ 0 h 22"/>
                <a:gd name="T2" fmla="*/ 441 w 441"/>
                <a:gd name="T3" fmla="*/ 0 h 22"/>
                <a:gd name="T4" fmla="*/ 0 w 441"/>
                <a:gd name="T5" fmla="*/ 4 h 22"/>
                <a:gd name="T6" fmla="*/ 441 w 441"/>
                <a:gd name="T7" fmla="*/ 4 h 22"/>
                <a:gd name="T8" fmla="*/ 0 w 441"/>
                <a:gd name="T9" fmla="*/ 22 h 22"/>
                <a:gd name="T10" fmla="*/ 0 w 441"/>
                <a:gd name="T11" fmla="*/ 4 h 22"/>
                <a:gd name="T12" fmla="*/ 4 w 441"/>
                <a:gd name="T13" fmla="*/ 22 h 22"/>
                <a:gd name="T14" fmla="*/ 4 w 441"/>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22">
                  <a:moveTo>
                    <a:pt x="0" y="0"/>
                  </a:moveTo>
                  <a:lnTo>
                    <a:pt x="441" y="0"/>
                  </a:lnTo>
                  <a:moveTo>
                    <a:pt x="0" y="4"/>
                  </a:moveTo>
                  <a:lnTo>
                    <a:pt x="441" y="4"/>
                  </a:lnTo>
                  <a:moveTo>
                    <a:pt x="0" y="22"/>
                  </a:moveTo>
                  <a:lnTo>
                    <a:pt x="0" y="4"/>
                  </a:lnTo>
                  <a:moveTo>
                    <a:pt x="4" y="22"/>
                  </a:moveTo>
                  <a:lnTo>
                    <a:pt x="4" y="4"/>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1157" y="1010"/>
              <a:ext cx="629"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Semantics</a:t>
              </a:r>
              <a:endParaRPr lang="en-US">
                <a:latin typeface="Arial" pitchFamily="34" charset="0"/>
              </a:endParaRPr>
            </a:p>
          </p:txBody>
        </p:sp>
        <p:sp>
          <p:nvSpPr>
            <p:cNvPr id="10" name="Line 8"/>
            <p:cNvSpPr>
              <a:spLocks noChangeShapeType="1"/>
            </p:cNvSpPr>
            <p:nvPr/>
          </p:nvSpPr>
          <p:spPr bwMode="auto">
            <a:xfrm flipV="1">
              <a:off x="1892" y="1020"/>
              <a:ext cx="0" cy="17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9"/>
            <p:cNvSpPr>
              <a:spLocks noChangeArrowheads="1"/>
            </p:cNvSpPr>
            <p:nvPr/>
          </p:nvSpPr>
          <p:spPr bwMode="auto">
            <a:xfrm>
              <a:off x="1991" y="1010"/>
              <a:ext cx="544"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Example</a:t>
              </a:r>
              <a:endParaRPr lang="en-US">
                <a:latin typeface="Arial" pitchFamily="34" charset="0"/>
              </a:endParaRPr>
            </a:p>
          </p:txBody>
        </p:sp>
        <p:sp>
          <p:nvSpPr>
            <p:cNvPr id="12" name="Line 10"/>
            <p:cNvSpPr>
              <a:spLocks noChangeShapeType="1"/>
            </p:cNvSpPr>
            <p:nvPr/>
          </p:nvSpPr>
          <p:spPr bwMode="auto">
            <a:xfrm flipV="1">
              <a:off x="2647" y="1020"/>
              <a:ext cx="0" cy="178"/>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2746" y="1010"/>
              <a:ext cx="7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1A1B1C"/>
                  </a:solidFill>
                  <a:latin typeface="Times New Roman" pitchFamily="18" charset="0"/>
                </a:rPr>
                <a:t>Explanation</a:t>
              </a:r>
              <a:endParaRPr lang="en-US">
                <a:latin typeface="Arial" pitchFamily="34" charset="0"/>
              </a:endParaRPr>
            </a:p>
          </p:txBody>
        </p:sp>
        <p:sp>
          <p:nvSpPr>
            <p:cNvPr id="14" name="Freeform 12"/>
            <p:cNvSpPr>
              <a:spLocks noEditPoints="1"/>
            </p:cNvSpPr>
            <p:nvPr/>
          </p:nvSpPr>
          <p:spPr bwMode="auto">
            <a:xfrm>
              <a:off x="1028" y="1020"/>
              <a:ext cx="4379" cy="357"/>
            </a:xfrm>
            <a:custGeom>
              <a:avLst/>
              <a:gdLst>
                <a:gd name="T0" fmla="*/ 437 w 441"/>
                <a:gd name="T1" fmla="*/ 18 h 36"/>
                <a:gd name="T2" fmla="*/ 437 w 441"/>
                <a:gd name="T3" fmla="*/ 0 h 36"/>
                <a:gd name="T4" fmla="*/ 441 w 441"/>
                <a:gd name="T5" fmla="*/ 18 h 36"/>
                <a:gd name="T6" fmla="*/ 441 w 441"/>
                <a:gd name="T7" fmla="*/ 0 h 36"/>
                <a:gd name="T8" fmla="*/ 0 w 441"/>
                <a:gd name="T9" fmla="*/ 18 h 36"/>
                <a:gd name="T10" fmla="*/ 441 w 441"/>
                <a:gd name="T11" fmla="*/ 18 h 36"/>
                <a:gd name="T12" fmla="*/ 0 w 441"/>
                <a:gd name="T13" fmla="*/ 36 h 36"/>
                <a:gd name="T14" fmla="*/ 0 w 441"/>
                <a:gd name="T15" fmla="*/ 18 h 36"/>
                <a:gd name="T16" fmla="*/ 4 w 441"/>
                <a:gd name="T17" fmla="*/ 36 h 36"/>
                <a:gd name="T18" fmla="*/ 4 w 441"/>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36">
                  <a:moveTo>
                    <a:pt x="437" y="18"/>
                  </a:moveTo>
                  <a:lnTo>
                    <a:pt x="437" y="0"/>
                  </a:lnTo>
                  <a:moveTo>
                    <a:pt x="441" y="18"/>
                  </a:moveTo>
                  <a:lnTo>
                    <a:pt x="441" y="0"/>
                  </a:lnTo>
                  <a:moveTo>
                    <a:pt x="0" y="18"/>
                  </a:moveTo>
                  <a:lnTo>
                    <a:pt x="441" y="18"/>
                  </a:lnTo>
                  <a:moveTo>
                    <a:pt x="0" y="36"/>
                  </a:moveTo>
                  <a:lnTo>
                    <a:pt x="0" y="18"/>
                  </a:lnTo>
                  <a:moveTo>
                    <a:pt x="4" y="36"/>
                  </a:moveTo>
                  <a:lnTo>
                    <a:pt x="4" y="18"/>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1155" y="117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16" name="Rectangle 14"/>
            <p:cNvSpPr>
              <a:spLocks noChangeArrowheads="1"/>
            </p:cNvSpPr>
            <p:nvPr/>
          </p:nvSpPr>
          <p:spPr bwMode="auto">
            <a:xfrm>
              <a:off x="1152" y="1198"/>
              <a:ext cx="52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900" dirty="0" err="1">
                  <a:latin typeface="Times New Roman" pitchFamily="18" charset="0"/>
                  <a:cs typeface="Times New Roman" pitchFamily="18" charset="0"/>
                </a:rPr>
                <a:t>ffree</a:t>
              </a:r>
              <a:r>
                <a:rPr lang="en-US" sz="1900" dirty="0">
                  <a:latin typeface="Times New Roman" pitchFamily="18" charset="0"/>
                  <a:cs typeface="Times New Roman" pitchFamily="18" charset="0"/>
                </a:rPr>
                <a:t> </a:t>
              </a:r>
              <a:r>
                <a:rPr lang="en-US" sz="1900" i="1" dirty="0" err="1">
                  <a:latin typeface="Times New Roman" pitchFamily="18" charset="0"/>
                  <a:cs typeface="Times New Roman" pitchFamily="18" charset="0"/>
                </a:rPr>
                <a:t>reg</a:t>
              </a:r>
              <a:endParaRPr lang="en-US" sz="1900" i="1" dirty="0">
                <a:latin typeface="Times New Roman" pitchFamily="18" charset="0"/>
                <a:cs typeface="Times New Roman" pitchFamily="18" charset="0"/>
              </a:endParaRPr>
            </a:p>
            <a:p>
              <a:r>
                <a:rPr lang="en-US" sz="1900" dirty="0" err="1">
                  <a:latin typeface="Times New Roman" pitchFamily="18" charset="0"/>
                  <a:cs typeface="Times New Roman" pitchFamily="18" charset="0"/>
                </a:rPr>
                <a:t>finit</a:t>
              </a:r>
              <a:endParaRPr lang="en-US" sz="1900" dirty="0">
                <a:latin typeface="Times New Roman" pitchFamily="18" charset="0"/>
                <a:cs typeface="Times New Roman" pitchFamily="18" charset="0"/>
              </a:endParaRPr>
            </a:p>
          </p:txBody>
        </p:sp>
        <p:sp>
          <p:nvSpPr>
            <p:cNvPr id="17" name="Line 15"/>
            <p:cNvSpPr>
              <a:spLocks noChangeShapeType="1"/>
            </p:cNvSpPr>
            <p:nvPr/>
          </p:nvSpPr>
          <p:spPr bwMode="auto">
            <a:xfrm flipV="1">
              <a:off x="1892" y="1198"/>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7"/>
            <p:cNvSpPr>
              <a:spLocks noChangeArrowheads="1"/>
            </p:cNvSpPr>
            <p:nvPr/>
          </p:nvSpPr>
          <p:spPr bwMode="auto">
            <a:xfrm>
              <a:off x="1996" y="1198"/>
              <a:ext cx="50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900" dirty="0" err="1">
                  <a:latin typeface="Times New Roman" pitchFamily="18" charset="0"/>
                  <a:cs typeface="Times New Roman" pitchFamily="18" charset="0"/>
                </a:rPr>
                <a:t>ffree</a:t>
              </a:r>
              <a:r>
                <a:rPr lang="en-US" sz="1900" dirty="0">
                  <a:latin typeface="Times New Roman" pitchFamily="18" charset="0"/>
                  <a:cs typeface="Times New Roman" pitchFamily="18" charset="0"/>
                </a:rPr>
                <a:t> st4</a:t>
              </a:r>
            </a:p>
            <a:p>
              <a:r>
                <a:rPr lang="en-US" sz="1900" dirty="0" err="1">
                  <a:latin typeface="Times New Roman" pitchFamily="18" charset="0"/>
                  <a:cs typeface="Times New Roman" pitchFamily="18" charset="0"/>
                </a:rPr>
                <a:t>finit</a:t>
              </a:r>
              <a:endParaRPr lang="en-US" sz="1900" dirty="0">
                <a:latin typeface="Times New Roman" pitchFamily="18" charset="0"/>
                <a:cs typeface="Times New Roman" pitchFamily="18" charset="0"/>
              </a:endParaRPr>
            </a:p>
          </p:txBody>
        </p:sp>
        <p:sp>
          <p:nvSpPr>
            <p:cNvPr id="20" name="Line 18"/>
            <p:cNvSpPr>
              <a:spLocks noChangeShapeType="1"/>
            </p:cNvSpPr>
            <p:nvPr/>
          </p:nvSpPr>
          <p:spPr bwMode="auto">
            <a:xfrm flipV="1">
              <a:off x="2647" y="1198"/>
              <a:ext cx="0" cy="179"/>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9"/>
            <p:cNvSpPr>
              <a:spLocks noChangeArrowheads="1"/>
            </p:cNvSpPr>
            <p:nvPr/>
          </p:nvSpPr>
          <p:spPr bwMode="auto">
            <a:xfrm>
              <a:off x="2746" y="1198"/>
              <a:ext cx="2441" cy="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1900" dirty="0">
                  <a:latin typeface="Times New Roman" pitchFamily="18" charset="0"/>
                  <a:cs typeface="Times New Roman" pitchFamily="18" charset="0"/>
                </a:rPr>
                <a:t>Free st4</a:t>
              </a:r>
            </a:p>
            <a:p>
              <a:r>
                <a:rPr lang="en-US" sz="1900" dirty="0">
                  <a:latin typeface="Times New Roman" pitchFamily="18" charset="0"/>
                  <a:cs typeface="Times New Roman" pitchFamily="18" charset="0"/>
                </a:rPr>
                <a:t>Reset the status of the FP unit including</a:t>
              </a:r>
            </a:p>
            <a:p>
              <a:r>
                <a:rPr lang="en-US" sz="1900" dirty="0">
                  <a:latin typeface="Times New Roman" pitchFamily="18" charset="0"/>
                  <a:cs typeface="Times New Roman" pitchFamily="18" charset="0"/>
                </a:rPr>
                <a:t>the FP stack and registers</a:t>
              </a:r>
            </a:p>
          </p:txBody>
        </p:sp>
        <p:sp>
          <p:nvSpPr>
            <p:cNvPr id="22" name="Freeform 20"/>
            <p:cNvSpPr>
              <a:spLocks noEditPoints="1"/>
            </p:cNvSpPr>
            <p:nvPr/>
          </p:nvSpPr>
          <p:spPr bwMode="auto">
            <a:xfrm>
              <a:off x="1028" y="1198"/>
              <a:ext cx="4379" cy="546"/>
            </a:xfrm>
            <a:custGeom>
              <a:avLst/>
              <a:gdLst>
                <a:gd name="T0" fmla="*/ 437 w 441"/>
                <a:gd name="T1" fmla="*/ 18 h 55"/>
                <a:gd name="T2" fmla="*/ 437 w 441"/>
                <a:gd name="T3" fmla="*/ 0 h 55"/>
                <a:gd name="T4" fmla="*/ 441 w 441"/>
                <a:gd name="T5" fmla="*/ 18 h 55"/>
                <a:gd name="T6" fmla="*/ 441 w 441"/>
                <a:gd name="T7" fmla="*/ 0 h 55"/>
                <a:gd name="T8" fmla="*/ 0 w 441"/>
                <a:gd name="T9" fmla="*/ 19 h 55"/>
                <a:gd name="T10" fmla="*/ 441 w 441"/>
                <a:gd name="T11" fmla="*/ 19 h 55"/>
                <a:gd name="T12" fmla="*/ 0 w 441"/>
                <a:gd name="T13" fmla="*/ 55 h 55"/>
                <a:gd name="T14" fmla="*/ 0 w 441"/>
                <a:gd name="T15" fmla="*/ 19 h 55"/>
                <a:gd name="T16" fmla="*/ 4 w 441"/>
                <a:gd name="T17" fmla="*/ 55 h 55"/>
                <a:gd name="T18" fmla="*/ 4 w 441"/>
                <a:gd name="T19" fmla="*/ 19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1" h="55">
                  <a:moveTo>
                    <a:pt x="437" y="18"/>
                  </a:moveTo>
                  <a:lnTo>
                    <a:pt x="437" y="0"/>
                  </a:lnTo>
                  <a:moveTo>
                    <a:pt x="441" y="18"/>
                  </a:moveTo>
                  <a:lnTo>
                    <a:pt x="441" y="0"/>
                  </a:lnTo>
                  <a:moveTo>
                    <a:pt x="0" y="19"/>
                  </a:moveTo>
                  <a:lnTo>
                    <a:pt x="441" y="19"/>
                  </a:lnTo>
                  <a:moveTo>
                    <a:pt x="0" y="55"/>
                  </a:moveTo>
                  <a:lnTo>
                    <a:pt x="0" y="19"/>
                  </a:lnTo>
                  <a:moveTo>
                    <a:pt x="4" y="55"/>
                  </a:moveTo>
                  <a:lnTo>
                    <a:pt x="4" y="19"/>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21"/>
            <p:cNvSpPr>
              <a:spLocks noChangeShapeType="1"/>
            </p:cNvSpPr>
            <p:nvPr/>
          </p:nvSpPr>
          <p:spPr bwMode="auto">
            <a:xfrm flipV="1">
              <a:off x="1892" y="1387"/>
              <a:ext cx="0" cy="35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22"/>
            <p:cNvSpPr>
              <a:spLocks noChangeShapeType="1"/>
            </p:cNvSpPr>
            <p:nvPr/>
          </p:nvSpPr>
          <p:spPr bwMode="auto">
            <a:xfrm flipV="1">
              <a:off x="2647" y="1387"/>
              <a:ext cx="0" cy="357"/>
            </a:xfrm>
            <a:prstGeom prst="line">
              <a:avLst/>
            </a:prstGeom>
            <a:noFill/>
            <a:ln w="0">
              <a:solidFill>
                <a:srgbClr val="1A1B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23"/>
            <p:cNvSpPr>
              <a:spLocks noEditPoints="1"/>
            </p:cNvSpPr>
            <p:nvPr/>
          </p:nvSpPr>
          <p:spPr bwMode="auto">
            <a:xfrm>
              <a:off x="1028" y="1387"/>
              <a:ext cx="4379" cy="397"/>
            </a:xfrm>
            <a:custGeom>
              <a:avLst/>
              <a:gdLst>
                <a:gd name="T0" fmla="*/ 437 w 441"/>
                <a:gd name="T1" fmla="*/ 36 h 40"/>
                <a:gd name="T2" fmla="*/ 437 w 441"/>
                <a:gd name="T3" fmla="*/ 0 h 40"/>
                <a:gd name="T4" fmla="*/ 441 w 441"/>
                <a:gd name="T5" fmla="*/ 36 h 40"/>
                <a:gd name="T6" fmla="*/ 441 w 441"/>
                <a:gd name="T7" fmla="*/ 0 h 40"/>
                <a:gd name="T8" fmla="*/ 0 w 441"/>
                <a:gd name="T9" fmla="*/ 36 h 40"/>
                <a:gd name="T10" fmla="*/ 441 w 441"/>
                <a:gd name="T11" fmla="*/ 36 h 40"/>
                <a:gd name="T12" fmla="*/ 0 w 441"/>
                <a:gd name="T13" fmla="*/ 40 h 40"/>
                <a:gd name="T14" fmla="*/ 441 w 441"/>
                <a:gd name="T15" fmla="*/ 4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1" h="40">
                  <a:moveTo>
                    <a:pt x="437" y="36"/>
                  </a:moveTo>
                  <a:lnTo>
                    <a:pt x="437" y="0"/>
                  </a:lnTo>
                  <a:moveTo>
                    <a:pt x="441" y="36"/>
                  </a:moveTo>
                  <a:lnTo>
                    <a:pt x="441" y="0"/>
                  </a:lnTo>
                  <a:moveTo>
                    <a:pt x="0" y="36"/>
                  </a:moveTo>
                  <a:lnTo>
                    <a:pt x="441" y="36"/>
                  </a:lnTo>
                  <a:moveTo>
                    <a:pt x="0" y="40"/>
                  </a:moveTo>
                  <a:lnTo>
                    <a:pt x="441" y="40"/>
                  </a:lnTo>
                </a:path>
              </a:pathLst>
            </a:custGeom>
            <a:noFill/>
            <a:ln w="0">
              <a:solidFill>
                <a:srgbClr val="1A1B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name="page7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381555"/>
            <a:ext cx="7416800" cy="738664"/>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800" dirty="0" err="1">
                <a:solidFill>
                  <a:schemeClr val="tx1"/>
                </a:solidFill>
              </a:rPr>
              <a:t>Outline</a:t>
            </a:r>
            <a:endParaRPr lang="fr-FR" sz="4800" dirty="0">
              <a:solidFill>
                <a:schemeClr val="tx1"/>
              </a:solidFill>
            </a:endParaRPr>
          </a:p>
        </p:txBody>
      </p:sp>
      <p:sp>
        <p:nvSpPr>
          <p:cNvPr id="3" name="Text Placeholder 2"/>
          <p:cNvSpPr txBox="1">
            <a:spLocks noGrp="1"/>
          </p:cNvSpPr>
          <p:nvPr>
            <p:ph type="body" idx="4294967295"/>
          </p:nvPr>
        </p:nvSpPr>
        <p:spPr>
          <a:xfrm>
            <a:off x="2667001" y="1682750"/>
            <a:ext cx="6091237" cy="38798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431800" indent="-431800">
              <a:buSzPct val="100000"/>
              <a:buFont typeface="Symbol" panose="05050102010706020507" pitchFamily="18" charset="2"/>
              <a:buChar char="*"/>
            </a:pPr>
            <a:r>
              <a:rPr lang="en-US" dirty="0">
                <a:latin typeface="Calibri" panose="020F0502020204030204" pitchFamily="34" charset="0"/>
              </a:rPr>
              <a:t>x86 Machine Model</a:t>
            </a:r>
          </a:p>
          <a:p>
            <a:pPr marL="431800" indent="-431800">
              <a:buSzPct val="100000"/>
              <a:buFont typeface="Symbol" panose="05050102010706020507" pitchFamily="18" charset="2"/>
              <a:buChar char="*"/>
            </a:pPr>
            <a:r>
              <a:rPr lang="en-US" dirty="0">
                <a:latin typeface="Calibri" panose="020F0502020204030204" pitchFamily="34" charset="0"/>
              </a:rPr>
              <a:t>Simple Integer Instructions</a:t>
            </a:r>
          </a:p>
          <a:p>
            <a:pPr marL="431800" indent="-431800">
              <a:buSzPct val="100000"/>
              <a:buFont typeface="Symbol" panose="05050102010706020507" pitchFamily="18" charset="2"/>
              <a:buChar char="*"/>
            </a:pPr>
            <a:r>
              <a:rPr lang="en-US" dirty="0">
                <a:latin typeface="Calibri" panose="020F0502020204030204" pitchFamily="34" charset="0"/>
              </a:rPr>
              <a:t>Branch Instructions</a:t>
            </a:r>
          </a:p>
          <a:p>
            <a:pPr marL="431800" indent="-431800">
              <a:buSzPct val="100000"/>
              <a:buFont typeface="Symbol" panose="05050102010706020507" pitchFamily="18" charset="2"/>
              <a:buChar char="*"/>
            </a:pPr>
            <a:r>
              <a:rPr lang="en-US" dirty="0">
                <a:latin typeface="Calibri" panose="020F0502020204030204" pitchFamily="34" charset="0"/>
              </a:rPr>
              <a:t>Advanced Memory Instructions</a:t>
            </a:r>
          </a:p>
          <a:p>
            <a:pPr marL="431800" indent="-431800">
              <a:buSzPct val="100000"/>
              <a:buFont typeface="Symbol" panose="05050102010706020507" pitchFamily="18" charset="2"/>
              <a:buChar char="*"/>
            </a:pPr>
            <a:r>
              <a:rPr lang="en-US" dirty="0">
                <a:latin typeface="Calibri" panose="020F0502020204030204" pitchFamily="34" charset="0"/>
              </a:rPr>
              <a:t>Floating Point Instructions</a:t>
            </a:r>
          </a:p>
          <a:p>
            <a:pPr marL="431800" indent="-431800">
              <a:buSzPct val="100000"/>
              <a:buFont typeface="Symbol" panose="05050102010706020507" pitchFamily="18" charset="2"/>
              <a:buChar char="*"/>
            </a:pPr>
            <a:r>
              <a:rPr lang="en-US" dirty="0">
                <a:latin typeface="Calibri" panose="020F0502020204030204" pitchFamily="34" charset="0"/>
              </a:rPr>
              <a:t>Encoding the x86 ISA</a:t>
            </a:r>
          </a:p>
        </p:txBody>
      </p:sp>
      <p:pic>
        <p:nvPicPr>
          <p:cNvPr id="4" name="Picture 3"/>
          <p:cNvPicPr>
            <a:picLocks noChangeAspect="1"/>
          </p:cNvPicPr>
          <p:nvPr/>
        </p:nvPicPr>
        <p:blipFill>
          <a:blip r:embed="rId3">
            <a:lum/>
            <a:alphaModFix/>
          </a:blip>
          <a:srcRect/>
          <a:stretch>
            <a:fillRect/>
          </a:stretch>
        </p:blipFill>
        <p:spPr>
          <a:xfrm rot="10800000">
            <a:off x="6934200" y="4876801"/>
            <a:ext cx="1181160" cy="837359"/>
          </a:xfrm>
          <a:prstGeom prst="rect">
            <a:avLst/>
          </a:prstGeom>
          <a:noFill/>
          <a:ln>
            <a:noFill/>
          </a:ln>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name="page7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Overview</a:t>
            </a:r>
            <a:r>
              <a:rPr lang="fr-FR" dirty="0">
                <a:solidFill>
                  <a:schemeClr val="tx1"/>
                </a:solidFill>
              </a:rPr>
              <a:t> of Instruction </a:t>
            </a:r>
            <a:r>
              <a:rPr lang="fr-FR" dirty="0" err="1">
                <a:solidFill>
                  <a:schemeClr val="tx1"/>
                </a:solidFill>
              </a:rPr>
              <a:t>Encoding</a:t>
            </a:r>
            <a:endParaRPr lang="fr-FR" dirty="0">
              <a:solidFill>
                <a:schemeClr val="tx1"/>
              </a:solidFill>
            </a:endParaRPr>
          </a:p>
        </p:txBody>
      </p:sp>
      <p:sp>
        <p:nvSpPr>
          <p:cNvPr id="3" name="Text Placeholder 2"/>
          <p:cNvSpPr txBox="1">
            <a:spLocks noGrp="1"/>
          </p:cNvSpPr>
          <p:nvPr>
            <p:ph type="body" idx="4294967295"/>
          </p:nvPr>
        </p:nvSpPr>
        <p:spPr>
          <a:xfrm>
            <a:off x="2590800" y="3100388"/>
            <a:ext cx="7556500" cy="322421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The 1-4 byte </a:t>
            </a:r>
            <a:r>
              <a:rPr lang="en-US" dirty="0">
                <a:solidFill>
                  <a:srgbClr val="2300DC"/>
                </a:solidFill>
                <a:latin typeface="Calibri" panose="020F0502020204030204" pitchFamily="34" charset="0"/>
              </a:rPr>
              <a:t>prefix</a:t>
            </a:r>
            <a:r>
              <a:rPr lang="en-US" dirty="0">
                <a:latin typeface="Calibri" panose="020F0502020204030204" pitchFamily="34" charset="0"/>
              </a:rPr>
              <a:t> specifies an optional prefix</a:t>
            </a:r>
          </a:p>
          <a:p>
            <a:pPr lvl="1">
              <a:buSzPct val="100000"/>
              <a:buFont typeface="Symbol" panose="05050102010706020507" pitchFamily="18" charset="2"/>
              <a:buChar char="*"/>
            </a:pPr>
            <a:r>
              <a:rPr lang="en-US" b="1" dirty="0">
                <a:solidFill>
                  <a:srgbClr val="00B050"/>
                </a:solidFill>
                <a:latin typeface="Calibri" panose="020F0502020204030204" pitchFamily="34" charset="0"/>
              </a:rPr>
              <a:t>Examples</a:t>
            </a:r>
            <a:r>
              <a:rPr lang="en-US" dirty="0">
                <a:latin typeface="Calibri" panose="020F0502020204030204" pitchFamily="34" charset="0"/>
              </a:rPr>
              <a:t> :</a:t>
            </a:r>
          </a:p>
          <a:p>
            <a:pPr lvl="1">
              <a:buSzPct val="100000"/>
              <a:buFont typeface="Symbol" panose="05050102010706020507" pitchFamily="18" charset="2"/>
              <a:buChar char="*"/>
            </a:pPr>
            <a:r>
              <a:rPr lang="en-US" dirty="0">
                <a:latin typeface="Calibri" panose="020F0502020204030204" pitchFamily="34" charset="0"/>
              </a:rPr>
              <a:t>Can be used to specify the </a:t>
            </a:r>
            <a:r>
              <a:rPr lang="en-US" b="1" dirty="0">
                <a:solidFill>
                  <a:srgbClr val="FF0000"/>
                </a:solidFill>
                <a:latin typeface="Calibri" panose="020F0502020204030204" pitchFamily="34" charset="0"/>
              </a:rPr>
              <a:t>rep</a:t>
            </a:r>
            <a:r>
              <a:rPr lang="en-US" dirty="0">
                <a:latin typeface="Calibri" panose="020F0502020204030204" pitchFamily="34" charset="0"/>
              </a:rPr>
              <a:t> prefix</a:t>
            </a:r>
          </a:p>
          <a:p>
            <a:pPr lvl="1">
              <a:buSzPct val="100000"/>
              <a:buFont typeface="Symbol" panose="05050102010706020507" pitchFamily="18" charset="2"/>
              <a:buChar char="*"/>
            </a:pPr>
            <a:r>
              <a:rPr lang="en-US" dirty="0">
                <a:latin typeface="Calibri" panose="020F0502020204030204" pitchFamily="34" charset="0"/>
              </a:rPr>
              <a:t>The </a:t>
            </a:r>
            <a:r>
              <a:rPr lang="en-US" b="1" dirty="0">
                <a:solidFill>
                  <a:srgbClr val="CCCC00"/>
                </a:solidFill>
                <a:latin typeface="Calibri" panose="020F0502020204030204" pitchFamily="34" charset="0"/>
              </a:rPr>
              <a:t>lock</a:t>
            </a:r>
            <a:r>
              <a:rPr lang="en-US" dirty="0">
                <a:latin typeface="Calibri" panose="020F0502020204030204" pitchFamily="34" charset="0"/>
              </a:rPr>
              <a:t> prefix is used to specify that an instruction executes atomically in a multiprocessor system</a:t>
            </a:r>
          </a:p>
        </p:txBody>
      </p:sp>
      <p:grpSp>
        <p:nvGrpSpPr>
          <p:cNvPr id="8" name="Group 4"/>
          <p:cNvGrpSpPr>
            <a:grpSpLocks noChangeAspect="1"/>
          </p:cNvGrpSpPr>
          <p:nvPr/>
        </p:nvGrpSpPr>
        <p:grpSpPr bwMode="auto">
          <a:xfrm>
            <a:off x="2286000" y="1524000"/>
            <a:ext cx="7721600" cy="1206500"/>
            <a:chOff x="768" y="960"/>
            <a:chExt cx="4864" cy="760"/>
          </a:xfrm>
        </p:grpSpPr>
        <p:sp>
          <p:nvSpPr>
            <p:cNvPr id="9" name="AutoShape 3"/>
            <p:cNvSpPr>
              <a:spLocks noChangeAspect="1" noChangeArrowheads="1" noTextEdit="1"/>
            </p:cNvSpPr>
            <p:nvPr/>
          </p:nvSpPr>
          <p:spPr bwMode="auto">
            <a:xfrm>
              <a:off x="768" y="960"/>
              <a:ext cx="4864"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858" y="1050"/>
              <a:ext cx="879" cy="276"/>
            </a:xfrm>
            <a:prstGeom prst="rect">
              <a:avLst/>
            </a:prstGeom>
            <a:solidFill>
              <a:srgbClr val="FFE6D5"/>
            </a:solidFill>
            <a:ln w="1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1059" y="1106"/>
              <a:ext cx="393"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000000"/>
                  </a:solidFill>
                  <a:latin typeface="Sans"/>
                </a:rPr>
                <a:t>Prefix</a:t>
              </a:r>
              <a:endParaRPr lang="en-US">
                <a:latin typeface="Arial" pitchFamily="34" charset="0"/>
              </a:endParaRPr>
            </a:p>
          </p:txBody>
        </p:sp>
        <p:sp>
          <p:nvSpPr>
            <p:cNvPr id="12" name="Rectangle 7"/>
            <p:cNvSpPr>
              <a:spLocks noChangeArrowheads="1"/>
            </p:cNvSpPr>
            <p:nvPr/>
          </p:nvSpPr>
          <p:spPr bwMode="auto">
            <a:xfrm>
              <a:off x="971" y="1355"/>
              <a:ext cx="48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1-4 bytes</a:t>
              </a:r>
              <a:endParaRPr lang="en-US">
                <a:latin typeface="Arial" pitchFamily="34" charset="0"/>
              </a:endParaRPr>
            </a:p>
          </p:txBody>
        </p:sp>
        <p:sp>
          <p:nvSpPr>
            <p:cNvPr id="13" name="Rectangle 8"/>
            <p:cNvSpPr>
              <a:spLocks noChangeArrowheads="1"/>
            </p:cNvSpPr>
            <p:nvPr/>
          </p:nvSpPr>
          <p:spPr bwMode="auto">
            <a:xfrm>
              <a:off x="971" y="1510"/>
              <a:ext cx="5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(optional)</a:t>
              </a:r>
              <a:endParaRPr lang="en-US">
                <a:latin typeface="Arial" pitchFamily="34" charset="0"/>
              </a:endParaRPr>
            </a:p>
          </p:txBody>
        </p:sp>
        <p:sp>
          <p:nvSpPr>
            <p:cNvPr id="14" name="Rectangle 9"/>
            <p:cNvSpPr>
              <a:spLocks noChangeArrowheads="1"/>
            </p:cNvSpPr>
            <p:nvPr/>
          </p:nvSpPr>
          <p:spPr bwMode="auto">
            <a:xfrm>
              <a:off x="1732" y="1047"/>
              <a:ext cx="879" cy="276"/>
            </a:xfrm>
            <a:prstGeom prst="rect">
              <a:avLst/>
            </a:prstGeom>
            <a:solidFill>
              <a:srgbClr val="FFE6D5"/>
            </a:solidFill>
            <a:ln w="1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1817" y="1098"/>
              <a:ext cx="535"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000000"/>
                  </a:solidFill>
                  <a:latin typeface="Sans"/>
                </a:rPr>
                <a:t>Opcode</a:t>
              </a:r>
              <a:endParaRPr lang="en-US">
                <a:latin typeface="Arial" pitchFamily="34" charset="0"/>
              </a:endParaRPr>
            </a:p>
          </p:txBody>
        </p:sp>
        <p:sp>
          <p:nvSpPr>
            <p:cNvPr id="16" name="Rectangle 11"/>
            <p:cNvSpPr>
              <a:spLocks noChangeArrowheads="1"/>
            </p:cNvSpPr>
            <p:nvPr/>
          </p:nvSpPr>
          <p:spPr bwMode="auto">
            <a:xfrm>
              <a:off x="1788" y="1360"/>
              <a:ext cx="483"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1-3 bytes</a:t>
              </a:r>
              <a:endParaRPr lang="en-US">
                <a:latin typeface="Arial" pitchFamily="34" charset="0"/>
              </a:endParaRPr>
            </a:p>
          </p:txBody>
        </p:sp>
        <p:sp>
          <p:nvSpPr>
            <p:cNvPr id="17" name="Rectangle 12"/>
            <p:cNvSpPr>
              <a:spLocks noChangeArrowheads="1"/>
            </p:cNvSpPr>
            <p:nvPr/>
          </p:nvSpPr>
          <p:spPr bwMode="auto">
            <a:xfrm>
              <a:off x="2610" y="1047"/>
              <a:ext cx="597" cy="281"/>
            </a:xfrm>
            <a:prstGeom prst="rect">
              <a:avLst/>
            </a:prstGeom>
            <a:solidFill>
              <a:srgbClr val="FFE6D5"/>
            </a:solidFill>
            <a:ln w="1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3"/>
            <p:cNvSpPr>
              <a:spLocks noChangeArrowheads="1"/>
            </p:cNvSpPr>
            <p:nvPr/>
          </p:nvSpPr>
          <p:spPr bwMode="auto">
            <a:xfrm>
              <a:off x="2660" y="1136"/>
              <a:ext cx="50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Sans"/>
                </a:rPr>
                <a:t>ModR/M</a:t>
              </a:r>
              <a:endParaRPr lang="en-US">
                <a:latin typeface="Arial" pitchFamily="34" charset="0"/>
              </a:endParaRPr>
            </a:p>
          </p:txBody>
        </p:sp>
        <p:sp>
          <p:nvSpPr>
            <p:cNvPr id="19" name="Rectangle 14"/>
            <p:cNvSpPr>
              <a:spLocks noChangeArrowheads="1"/>
            </p:cNvSpPr>
            <p:nvPr/>
          </p:nvSpPr>
          <p:spPr bwMode="auto">
            <a:xfrm>
              <a:off x="2719" y="1360"/>
              <a:ext cx="30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1 byte</a:t>
              </a:r>
              <a:endParaRPr lang="en-US">
                <a:latin typeface="Arial" pitchFamily="34" charset="0"/>
              </a:endParaRPr>
            </a:p>
          </p:txBody>
        </p:sp>
        <p:sp>
          <p:nvSpPr>
            <p:cNvPr id="20" name="Rectangle 15"/>
            <p:cNvSpPr>
              <a:spLocks noChangeArrowheads="1"/>
            </p:cNvSpPr>
            <p:nvPr/>
          </p:nvSpPr>
          <p:spPr bwMode="auto">
            <a:xfrm>
              <a:off x="2631" y="1525"/>
              <a:ext cx="4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(optional)</a:t>
              </a:r>
              <a:endParaRPr lang="en-US">
                <a:latin typeface="Arial" pitchFamily="34" charset="0"/>
              </a:endParaRPr>
            </a:p>
          </p:txBody>
        </p:sp>
        <p:sp>
          <p:nvSpPr>
            <p:cNvPr id="21" name="Rectangle 16"/>
            <p:cNvSpPr>
              <a:spLocks noChangeArrowheads="1"/>
            </p:cNvSpPr>
            <p:nvPr/>
          </p:nvSpPr>
          <p:spPr bwMode="auto">
            <a:xfrm>
              <a:off x="3203" y="1046"/>
              <a:ext cx="598" cy="282"/>
            </a:xfrm>
            <a:prstGeom prst="rect">
              <a:avLst/>
            </a:prstGeom>
            <a:solidFill>
              <a:srgbClr val="FFE6D5"/>
            </a:solidFill>
            <a:ln w="1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17"/>
            <p:cNvSpPr>
              <a:spLocks noChangeArrowheads="1"/>
            </p:cNvSpPr>
            <p:nvPr/>
          </p:nvSpPr>
          <p:spPr bwMode="auto">
            <a:xfrm>
              <a:off x="3397" y="1130"/>
              <a:ext cx="17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Sans"/>
                </a:rPr>
                <a:t>SIB</a:t>
              </a:r>
              <a:endParaRPr lang="en-US">
                <a:latin typeface="Arial" pitchFamily="34" charset="0"/>
              </a:endParaRPr>
            </a:p>
          </p:txBody>
        </p:sp>
        <p:sp>
          <p:nvSpPr>
            <p:cNvPr id="23" name="Rectangle 18"/>
            <p:cNvSpPr>
              <a:spLocks noChangeArrowheads="1"/>
            </p:cNvSpPr>
            <p:nvPr/>
          </p:nvSpPr>
          <p:spPr bwMode="auto">
            <a:xfrm>
              <a:off x="3349" y="1361"/>
              <a:ext cx="30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1 byte</a:t>
              </a:r>
              <a:endParaRPr lang="en-US">
                <a:latin typeface="Arial" pitchFamily="34" charset="0"/>
              </a:endParaRPr>
            </a:p>
          </p:txBody>
        </p:sp>
        <p:sp>
          <p:nvSpPr>
            <p:cNvPr id="24" name="Rectangle 19"/>
            <p:cNvSpPr>
              <a:spLocks noChangeArrowheads="1"/>
            </p:cNvSpPr>
            <p:nvPr/>
          </p:nvSpPr>
          <p:spPr bwMode="auto">
            <a:xfrm>
              <a:off x="3265" y="1526"/>
              <a:ext cx="481"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(optional)</a:t>
              </a:r>
              <a:endParaRPr lang="en-US">
                <a:latin typeface="Arial" pitchFamily="34" charset="0"/>
              </a:endParaRPr>
            </a:p>
          </p:txBody>
        </p:sp>
        <p:sp>
          <p:nvSpPr>
            <p:cNvPr id="25" name="Rectangle 20"/>
            <p:cNvSpPr>
              <a:spLocks noChangeArrowheads="1"/>
            </p:cNvSpPr>
            <p:nvPr/>
          </p:nvSpPr>
          <p:spPr bwMode="auto">
            <a:xfrm>
              <a:off x="3796" y="1047"/>
              <a:ext cx="879" cy="277"/>
            </a:xfrm>
            <a:prstGeom prst="rect">
              <a:avLst/>
            </a:prstGeom>
            <a:solidFill>
              <a:srgbClr val="FFE6D5"/>
            </a:solidFill>
            <a:ln w="1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1"/>
            <p:cNvSpPr>
              <a:spLocks noChangeArrowheads="1"/>
            </p:cNvSpPr>
            <p:nvPr/>
          </p:nvSpPr>
          <p:spPr bwMode="auto">
            <a:xfrm>
              <a:off x="3855" y="1125"/>
              <a:ext cx="71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Displacement</a:t>
              </a:r>
              <a:endParaRPr lang="en-US">
                <a:latin typeface="Arial" pitchFamily="34" charset="0"/>
              </a:endParaRPr>
            </a:p>
          </p:txBody>
        </p:sp>
        <p:sp>
          <p:nvSpPr>
            <p:cNvPr id="27" name="Rectangle 22"/>
            <p:cNvSpPr>
              <a:spLocks noChangeArrowheads="1"/>
            </p:cNvSpPr>
            <p:nvPr/>
          </p:nvSpPr>
          <p:spPr bwMode="auto">
            <a:xfrm>
              <a:off x="3851" y="1361"/>
              <a:ext cx="60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1/2/4 bytes</a:t>
              </a:r>
              <a:endParaRPr lang="en-US">
                <a:latin typeface="Arial" pitchFamily="34" charset="0"/>
              </a:endParaRPr>
            </a:p>
          </p:txBody>
        </p:sp>
        <p:sp>
          <p:nvSpPr>
            <p:cNvPr id="28" name="Rectangle 23"/>
            <p:cNvSpPr>
              <a:spLocks noChangeArrowheads="1"/>
            </p:cNvSpPr>
            <p:nvPr/>
          </p:nvSpPr>
          <p:spPr bwMode="auto">
            <a:xfrm>
              <a:off x="3851" y="1514"/>
              <a:ext cx="5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(optional)</a:t>
              </a:r>
              <a:endParaRPr lang="en-US">
                <a:latin typeface="Arial" pitchFamily="34" charset="0"/>
              </a:endParaRPr>
            </a:p>
          </p:txBody>
        </p:sp>
        <p:sp>
          <p:nvSpPr>
            <p:cNvPr id="29" name="Rectangle 24"/>
            <p:cNvSpPr>
              <a:spLocks noChangeArrowheads="1"/>
            </p:cNvSpPr>
            <p:nvPr/>
          </p:nvSpPr>
          <p:spPr bwMode="auto">
            <a:xfrm>
              <a:off x="4679" y="1046"/>
              <a:ext cx="879" cy="275"/>
            </a:xfrm>
            <a:prstGeom prst="rect">
              <a:avLst/>
            </a:prstGeom>
            <a:solidFill>
              <a:srgbClr val="FFE6D5"/>
            </a:solidFill>
            <a:ln w="1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25"/>
            <p:cNvSpPr>
              <a:spLocks noChangeArrowheads="1"/>
            </p:cNvSpPr>
            <p:nvPr/>
          </p:nvSpPr>
          <p:spPr bwMode="auto">
            <a:xfrm>
              <a:off x="4801" y="1117"/>
              <a:ext cx="567"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Immediate</a:t>
              </a:r>
              <a:endParaRPr lang="en-US">
                <a:latin typeface="Arial" pitchFamily="34" charset="0"/>
              </a:endParaRPr>
            </a:p>
          </p:txBody>
        </p:sp>
        <p:sp>
          <p:nvSpPr>
            <p:cNvPr id="31" name="Rectangle 26"/>
            <p:cNvSpPr>
              <a:spLocks noChangeArrowheads="1"/>
            </p:cNvSpPr>
            <p:nvPr/>
          </p:nvSpPr>
          <p:spPr bwMode="auto">
            <a:xfrm>
              <a:off x="4734" y="1359"/>
              <a:ext cx="609"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1/2/4 bytes</a:t>
              </a:r>
              <a:endParaRPr lang="en-US">
                <a:latin typeface="Arial" pitchFamily="34" charset="0"/>
              </a:endParaRPr>
            </a:p>
          </p:txBody>
        </p:sp>
        <p:sp>
          <p:nvSpPr>
            <p:cNvPr id="32" name="Rectangle 27"/>
            <p:cNvSpPr>
              <a:spLocks noChangeArrowheads="1"/>
            </p:cNvSpPr>
            <p:nvPr/>
          </p:nvSpPr>
          <p:spPr bwMode="auto">
            <a:xfrm>
              <a:off x="4734" y="1513"/>
              <a:ext cx="51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dirty="0">
                  <a:solidFill>
                    <a:srgbClr val="000000"/>
                  </a:solidFill>
                  <a:latin typeface="Sans"/>
                </a:rPr>
                <a:t>(optional)</a:t>
              </a:r>
              <a:endParaRPr lang="en-US" dirty="0">
                <a:latin typeface="Arial" pitchFamily="34" charset="0"/>
              </a:endParaRPr>
            </a:p>
          </p:txBody>
        </p:sp>
      </p:gr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name="page7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286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The </a:t>
            </a:r>
            <a:r>
              <a:rPr lang="fr-FR" dirty="0" err="1">
                <a:solidFill>
                  <a:schemeClr val="tx1"/>
                </a:solidFill>
              </a:rPr>
              <a:t>ModR</a:t>
            </a:r>
            <a:r>
              <a:rPr lang="fr-FR" dirty="0">
                <a:solidFill>
                  <a:schemeClr val="tx1"/>
                </a:solidFill>
              </a:rPr>
              <a:t>/M Byte</a:t>
            </a:r>
          </a:p>
        </p:txBody>
      </p:sp>
      <p:sp>
        <p:nvSpPr>
          <p:cNvPr id="3" name="Text Placeholder 2"/>
          <p:cNvSpPr txBox="1">
            <a:spLocks noGrp="1"/>
          </p:cNvSpPr>
          <p:nvPr>
            <p:ph type="body" idx="4294967295"/>
          </p:nvPr>
        </p:nvSpPr>
        <p:spPr>
          <a:xfrm>
            <a:off x="2698750" y="3024188"/>
            <a:ext cx="7740650" cy="3529012"/>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spcBef>
                <a:spcPts val="800"/>
              </a:spcBef>
              <a:spcAft>
                <a:spcPts val="800"/>
              </a:spcAft>
              <a:buSzPct val="100000"/>
              <a:buFont typeface="Symbol" panose="05050102010706020507" pitchFamily="18" charset="2"/>
              <a:buChar char="*"/>
            </a:pPr>
            <a:r>
              <a:rPr lang="en-US" sz="2600" dirty="0">
                <a:latin typeface="Calibri" panose="020F0502020204030204" pitchFamily="34" charset="0"/>
              </a:rPr>
              <a:t>Determines the </a:t>
            </a:r>
            <a:r>
              <a:rPr lang="en-US" sz="2600" dirty="0">
                <a:solidFill>
                  <a:srgbClr val="FF0000"/>
                </a:solidFill>
                <a:latin typeface="Calibri" panose="020F0502020204030204" pitchFamily="34" charset="0"/>
              </a:rPr>
              <a:t>addressing</a:t>
            </a:r>
            <a:r>
              <a:rPr lang="en-US" sz="2600" dirty="0">
                <a:latin typeface="Calibri" panose="020F0502020204030204" pitchFamily="34" charset="0"/>
              </a:rPr>
              <a:t> modes of the operands</a:t>
            </a:r>
          </a:p>
          <a:p>
            <a:pPr>
              <a:spcBef>
                <a:spcPts val="800"/>
              </a:spcBef>
              <a:spcAft>
                <a:spcPts val="800"/>
              </a:spcAft>
              <a:buSzPct val="100000"/>
              <a:buFont typeface="Symbol" panose="05050102010706020507" pitchFamily="18" charset="2"/>
              <a:buChar char="*"/>
            </a:pPr>
            <a:r>
              <a:rPr lang="en-US" sz="2600" dirty="0">
                <a:solidFill>
                  <a:srgbClr val="00AE00"/>
                </a:solidFill>
                <a:latin typeface="Calibri" panose="020F0502020204030204" pitchFamily="34" charset="0"/>
              </a:rPr>
              <a:t>Mod</a:t>
            </a:r>
            <a:r>
              <a:rPr lang="en-US" sz="2600" dirty="0">
                <a:latin typeface="Calibri" panose="020F0502020204030204" pitchFamily="34" charset="0"/>
              </a:rPr>
              <a:t> bits : (addressing mode of one of the operands)</a:t>
            </a:r>
          </a:p>
          <a:p>
            <a:pPr lvl="1">
              <a:spcBef>
                <a:spcPts val="800"/>
              </a:spcBef>
              <a:spcAft>
                <a:spcPts val="800"/>
              </a:spcAft>
              <a:buSzPct val="100000"/>
              <a:buFont typeface="Symbol" panose="05050102010706020507" pitchFamily="18" charset="2"/>
              <a:buChar char="*"/>
            </a:pPr>
            <a:r>
              <a:rPr lang="en-US" sz="2200" dirty="0">
                <a:latin typeface="Calibri" panose="020F0502020204030204" pitchFamily="34" charset="0"/>
              </a:rPr>
              <a:t>00 → </a:t>
            </a:r>
            <a:r>
              <a:rPr lang="en-US" sz="2200" dirty="0">
                <a:solidFill>
                  <a:srgbClr val="FF0000"/>
                </a:solidFill>
                <a:latin typeface="Calibri" panose="020F0502020204030204" pitchFamily="34" charset="0"/>
              </a:rPr>
              <a:t>Register indirect</a:t>
            </a:r>
            <a:r>
              <a:rPr lang="en-US" sz="2200" dirty="0">
                <a:latin typeface="Calibri" panose="020F0502020204030204" pitchFamily="34" charset="0"/>
              </a:rPr>
              <a:t> addressing mode</a:t>
            </a:r>
          </a:p>
          <a:p>
            <a:pPr lvl="1">
              <a:spcBef>
                <a:spcPts val="800"/>
              </a:spcBef>
              <a:spcAft>
                <a:spcPts val="800"/>
              </a:spcAft>
              <a:buSzPct val="100000"/>
              <a:buFont typeface="Symbol" panose="05050102010706020507" pitchFamily="18" charset="2"/>
              <a:buChar char="*"/>
            </a:pPr>
            <a:r>
              <a:rPr lang="en-US" sz="2200" dirty="0">
                <a:latin typeface="Calibri" panose="020F0502020204030204" pitchFamily="34" charset="0"/>
              </a:rPr>
              <a:t>01 →</a:t>
            </a:r>
            <a:r>
              <a:rPr lang="en-US" sz="2200" dirty="0">
                <a:solidFill>
                  <a:srgbClr val="FF0000"/>
                </a:solidFill>
                <a:latin typeface="Calibri" panose="020F0502020204030204" pitchFamily="34" charset="0"/>
              </a:rPr>
              <a:t> Indirect addressing</a:t>
            </a:r>
            <a:r>
              <a:rPr lang="en-US" sz="2200" dirty="0">
                <a:latin typeface="Calibri" panose="020F0502020204030204" pitchFamily="34" charset="0"/>
              </a:rPr>
              <a:t> mode with 1 byte displacement</a:t>
            </a:r>
          </a:p>
          <a:p>
            <a:pPr lvl="1">
              <a:spcBef>
                <a:spcPts val="800"/>
              </a:spcBef>
              <a:spcAft>
                <a:spcPts val="800"/>
              </a:spcAft>
              <a:buSzPct val="100000"/>
              <a:buFont typeface="Symbol" panose="05050102010706020507" pitchFamily="18" charset="2"/>
              <a:buChar char="*"/>
            </a:pPr>
            <a:r>
              <a:rPr lang="en-US" sz="2200" dirty="0">
                <a:latin typeface="Calibri" panose="020F0502020204030204" pitchFamily="34" charset="0"/>
              </a:rPr>
              <a:t>10 →</a:t>
            </a:r>
            <a:r>
              <a:rPr lang="en-US" sz="2200" dirty="0">
                <a:solidFill>
                  <a:srgbClr val="FF0000"/>
                </a:solidFill>
                <a:latin typeface="Calibri" panose="020F0502020204030204" pitchFamily="34" charset="0"/>
              </a:rPr>
              <a:t> Indirect addressing</a:t>
            </a:r>
            <a:r>
              <a:rPr lang="en-US" sz="2200" dirty="0">
                <a:latin typeface="Calibri" panose="020F0502020204030204" pitchFamily="34" charset="0"/>
              </a:rPr>
              <a:t> mode with 4 byte displacement</a:t>
            </a:r>
          </a:p>
          <a:p>
            <a:pPr lvl="1">
              <a:spcBef>
                <a:spcPts val="800"/>
              </a:spcBef>
              <a:spcAft>
                <a:spcPts val="800"/>
              </a:spcAft>
              <a:buSzPct val="100000"/>
              <a:buFont typeface="Symbol" panose="05050102010706020507" pitchFamily="18" charset="2"/>
              <a:buChar char="*"/>
            </a:pPr>
            <a:r>
              <a:rPr lang="en-US" sz="2200" dirty="0">
                <a:latin typeface="Calibri" panose="020F0502020204030204" pitchFamily="34" charset="0"/>
              </a:rPr>
              <a:t>11 →</a:t>
            </a:r>
            <a:r>
              <a:rPr lang="en-US" sz="2200" dirty="0">
                <a:solidFill>
                  <a:srgbClr val="004586"/>
                </a:solidFill>
                <a:latin typeface="Calibri" panose="020F0502020204030204" pitchFamily="34" charset="0"/>
              </a:rPr>
              <a:t> Register direct</a:t>
            </a:r>
            <a:r>
              <a:rPr lang="en-US" sz="2200" dirty="0">
                <a:latin typeface="Calibri" panose="020F0502020204030204" pitchFamily="34" charset="0"/>
              </a:rPr>
              <a:t> addressing mode</a:t>
            </a:r>
          </a:p>
        </p:txBody>
      </p:sp>
      <p:grpSp>
        <p:nvGrpSpPr>
          <p:cNvPr id="8" name="Group 4"/>
          <p:cNvGrpSpPr>
            <a:grpSpLocks noChangeAspect="1"/>
          </p:cNvGrpSpPr>
          <p:nvPr/>
        </p:nvGrpSpPr>
        <p:grpSpPr bwMode="auto">
          <a:xfrm>
            <a:off x="4899025" y="1397000"/>
            <a:ext cx="2387600" cy="1270000"/>
            <a:chOff x="2222" y="864"/>
            <a:chExt cx="1504" cy="800"/>
          </a:xfrm>
        </p:grpSpPr>
        <p:sp>
          <p:nvSpPr>
            <p:cNvPr id="9" name="AutoShape 3"/>
            <p:cNvSpPr>
              <a:spLocks noChangeAspect="1" noChangeArrowheads="1" noTextEdit="1"/>
            </p:cNvSpPr>
            <p:nvPr/>
          </p:nvSpPr>
          <p:spPr bwMode="auto">
            <a:xfrm>
              <a:off x="2222" y="864"/>
              <a:ext cx="1504"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2360" y="1255"/>
              <a:ext cx="379" cy="365"/>
            </a:xfrm>
            <a:prstGeom prst="rect">
              <a:avLst/>
            </a:prstGeom>
            <a:solidFill>
              <a:srgbClr val="FFE6D5"/>
            </a:solidFill>
            <a:ln w="6"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2392" y="1381"/>
              <a:ext cx="27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Sans"/>
                </a:rPr>
                <a:t>Mod</a:t>
              </a:r>
              <a:endParaRPr lang="en-US">
                <a:latin typeface="Arial" pitchFamily="34" charset="0"/>
              </a:endParaRPr>
            </a:p>
          </p:txBody>
        </p:sp>
        <p:sp>
          <p:nvSpPr>
            <p:cNvPr id="12" name="Rectangle 7"/>
            <p:cNvSpPr>
              <a:spLocks noChangeArrowheads="1"/>
            </p:cNvSpPr>
            <p:nvPr/>
          </p:nvSpPr>
          <p:spPr bwMode="auto">
            <a:xfrm>
              <a:off x="2746" y="1252"/>
              <a:ext cx="459" cy="365"/>
            </a:xfrm>
            <a:prstGeom prst="rect">
              <a:avLst/>
            </a:prstGeom>
            <a:solidFill>
              <a:srgbClr val="FFE6D5"/>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8"/>
            <p:cNvSpPr>
              <a:spLocks noChangeArrowheads="1"/>
            </p:cNvSpPr>
            <p:nvPr/>
          </p:nvSpPr>
          <p:spPr bwMode="auto">
            <a:xfrm>
              <a:off x="2847" y="1361"/>
              <a:ext cx="21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Sans"/>
                </a:rPr>
                <a:t>Reg</a:t>
              </a:r>
              <a:endParaRPr lang="en-US">
                <a:latin typeface="Arial" pitchFamily="34" charset="0"/>
              </a:endParaRPr>
            </a:p>
          </p:txBody>
        </p:sp>
        <p:sp>
          <p:nvSpPr>
            <p:cNvPr id="14" name="Rectangle 9"/>
            <p:cNvSpPr>
              <a:spLocks noChangeArrowheads="1"/>
            </p:cNvSpPr>
            <p:nvPr/>
          </p:nvSpPr>
          <p:spPr bwMode="auto">
            <a:xfrm>
              <a:off x="3209" y="1252"/>
              <a:ext cx="459" cy="365"/>
            </a:xfrm>
            <a:prstGeom prst="rect">
              <a:avLst/>
            </a:prstGeom>
            <a:solidFill>
              <a:srgbClr val="FFE6D5"/>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3310" y="1361"/>
              <a:ext cx="26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Sans"/>
                </a:rPr>
                <a:t>R/M</a:t>
              </a:r>
              <a:endParaRPr lang="en-US">
                <a:latin typeface="Arial" pitchFamily="34" charset="0"/>
              </a:endParaRPr>
            </a:p>
          </p:txBody>
        </p:sp>
        <p:sp>
          <p:nvSpPr>
            <p:cNvPr id="16" name="Freeform 11"/>
            <p:cNvSpPr>
              <a:spLocks/>
            </p:cNvSpPr>
            <p:nvPr/>
          </p:nvSpPr>
          <p:spPr bwMode="auto">
            <a:xfrm>
              <a:off x="2350" y="1138"/>
              <a:ext cx="377" cy="82"/>
            </a:xfrm>
            <a:custGeom>
              <a:avLst/>
              <a:gdLst>
                <a:gd name="T0" fmla="*/ 0 w 680"/>
                <a:gd name="T1" fmla="*/ 146 h 146"/>
                <a:gd name="T2" fmla="*/ 60 w 680"/>
                <a:gd name="T3" fmla="*/ 75 h 146"/>
                <a:gd name="T4" fmla="*/ 282 w 680"/>
                <a:gd name="T5" fmla="*/ 75 h 146"/>
                <a:gd name="T6" fmla="*/ 358 w 680"/>
                <a:gd name="T7" fmla="*/ 0 h 146"/>
                <a:gd name="T8" fmla="*/ 403 w 680"/>
                <a:gd name="T9" fmla="*/ 85 h 146"/>
                <a:gd name="T10" fmla="*/ 655 w 680"/>
                <a:gd name="T11" fmla="*/ 85 h 146"/>
                <a:gd name="T12" fmla="*/ 680 w 680"/>
                <a:gd name="T13" fmla="*/ 129 h 146"/>
              </a:gdLst>
              <a:ahLst/>
              <a:cxnLst>
                <a:cxn ang="0">
                  <a:pos x="T0" y="T1"/>
                </a:cxn>
                <a:cxn ang="0">
                  <a:pos x="T2" y="T3"/>
                </a:cxn>
                <a:cxn ang="0">
                  <a:pos x="T4" y="T5"/>
                </a:cxn>
                <a:cxn ang="0">
                  <a:pos x="T6" y="T7"/>
                </a:cxn>
                <a:cxn ang="0">
                  <a:pos x="T8" y="T9"/>
                </a:cxn>
                <a:cxn ang="0">
                  <a:pos x="T10" y="T11"/>
                </a:cxn>
                <a:cxn ang="0">
                  <a:pos x="T12" y="T13"/>
                </a:cxn>
              </a:cxnLst>
              <a:rect l="0" t="0" r="r" b="b"/>
              <a:pathLst>
                <a:path w="680" h="146">
                  <a:moveTo>
                    <a:pt x="0" y="146"/>
                  </a:moveTo>
                  <a:lnTo>
                    <a:pt x="60" y="75"/>
                  </a:lnTo>
                  <a:lnTo>
                    <a:pt x="282" y="75"/>
                  </a:lnTo>
                  <a:lnTo>
                    <a:pt x="358" y="0"/>
                  </a:lnTo>
                  <a:lnTo>
                    <a:pt x="403" y="85"/>
                  </a:lnTo>
                  <a:lnTo>
                    <a:pt x="655" y="85"/>
                  </a:lnTo>
                  <a:lnTo>
                    <a:pt x="680" y="129"/>
                  </a:lnTo>
                </a:path>
              </a:pathLst>
            </a:custGeom>
            <a:noFill/>
            <a:ln w="1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2"/>
            <p:cNvSpPr>
              <a:spLocks/>
            </p:cNvSpPr>
            <p:nvPr/>
          </p:nvSpPr>
          <p:spPr bwMode="auto">
            <a:xfrm>
              <a:off x="2759" y="1122"/>
              <a:ext cx="438" cy="82"/>
            </a:xfrm>
            <a:custGeom>
              <a:avLst/>
              <a:gdLst>
                <a:gd name="T0" fmla="*/ 0 w 791"/>
                <a:gd name="T1" fmla="*/ 146 h 146"/>
                <a:gd name="T2" fmla="*/ 71 w 791"/>
                <a:gd name="T3" fmla="*/ 76 h 146"/>
                <a:gd name="T4" fmla="*/ 328 w 791"/>
                <a:gd name="T5" fmla="*/ 76 h 146"/>
                <a:gd name="T6" fmla="*/ 416 w 791"/>
                <a:gd name="T7" fmla="*/ 0 h 146"/>
                <a:gd name="T8" fmla="*/ 469 w 791"/>
                <a:gd name="T9" fmla="*/ 86 h 146"/>
                <a:gd name="T10" fmla="*/ 762 w 791"/>
                <a:gd name="T11" fmla="*/ 86 h 146"/>
                <a:gd name="T12" fmla="*/ 791 w 791"/>
                <a:gd name="T13" fmla="*/ 129 h 146"/>
              </a:gdLst>
              <a:ahLst/>
              <a:cxnLst>
                <a:cxn ang="0">
                  <a:pos x="T0" y="T1"/>
                </a:cxn>
                <a:cxn ang="0">
                  <a:pos x="T2" y="T3"/>
                </a:cxn>
                <a:cxn ang="0">
                  <a:pos x="T4" y="T5"/>
                </a:cxn>
                <a:cxn ang="0">
                  <a:pos x="T6" y="T7"/>
                </a:cxn>
                <a:cxn ang="0">
                  <a:pos x="T8" y="T9"/>
                </a:cxn>
                <a:cxn ang="0">
                  <a:pos x="T10" y="T11"/>
                </a:cxn>
                <a:cxn ang="0">
                  <a:pos x="T12" y="T13"/>
                </a:cxn>
              </a:cxnLst>
              <a:rect l="0" t="0" r="r" b="b"/>
              <a:pathLst>
                <a:path w="791" h="146">
                  <a:moveTo>
                    <a:pt x="0" y="146"/>
                  </a:moveTo>
                  <a:lnTo>
                    <a:pt x="71" y="76"/>
                  </a:lnTo>
                  <a:lnTo>
                    <a:pt x="328" y="76"/>
                  </a:lnTo>
                  <a:lnTo>
                    <a:pt x="416" y="0"/>
                  </a:lnTo>
                  <a:lnTo>
                    <a:pt x="469" y="86"/>
                  </a:lnTo>
                  <a:lnTo>
                    <a:pt x="762" y="86"/>
                  </a:lnTo>
                  <a:lnTo>
                    <a:pt x="791" y="129"/>
                  </a:lnTo>
                </a:path>
              </a:pathLst>
            </a:custGeom>
            <a:noFill/>
            <a:ln w="1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3220" y="1111"/>
              <a:ext cx="439" cy="82"/>
            </a:xfrm>
            <a:custGeom>
              <a:avLst/>
              <a:gdLst>
                <a:gd name="T0" fmla="*/ 0 w 793"/>
                <a:gd name="T1" fmla="*/ 146 h 146"/>
                <a:gd name="T2" fmla="*/ 70 w 793"/>
                <a:gd name="T3" fmla="*/ 76 h 146"/>
                <a:gd name="T4" fmla="*/ 329 w 793"/>
                <a:gd name="T5" fmla="*/ 76 h 146"/>
                <a:gd name="T6" fmla="*/ 417 w 793"/>
                <a:gd name="T7" fmla="*/ 0 h 146"/>
                <a:gd name="T8" fmla="*/ 470 w 793"/>
                <a:gd name="T9" fmla="*/ 86 h 146"/>
                <a:gd name="T10" fmla="*/ 764 w 793"/>
                <a:gd name="T11" fmla="*/ 86 h 146"/>
                <a:gd name="T12" fmla="*/ 793 w 793"/>
                <a:gd name="T13" fmla="*/ 129 h 146"/>
              </a:gdLst>
              <a:ahLst/>
              <a:cxnLst>
                <a:cxn ang="0">
                  <a:pos x="T0" y="T1"/>
                </a:cxn>
                <a:cxn ang="0">
                  <a:pos x="T2" y="T3"/>
                </a:cxn>
                <a:cxn ang="0">
                  <a:pos x="T4" y="T5"/>
                </a:cxn>
                <a:cxn ang="0">
                  <a:pos x="T6" y="T7"/>
                </a:cxn>
                <a:cxn ang="0">
                  <a:pos x="T8" y="T9"/>
                </a:cxn>
                <a:cxn ang="0">
                  <a:pos x="T10" y="T11"/>
                </a:cxn>
                <a:cxn ang="0">
                  <a:pos x="T12" y="T13"/>
                </a:cxn>
              </a:cxnLst>
              <a:rect l="0" t="0" r="r" b="b"/>
              <a:pathLst>
                <a:path w="793" h="146">
                  <a:moveTo>
                    <a:pt x="0" y="146"/>
                  </a:moveTo>
                  <a:lnTo>
                    <a:pt x="70" y="76"/>
                  </a:lnTo>
                  <a:lnTo>
                    <a:pt x="329" y="76"/>
                  </a:lnTo>
                  <a:lnTo>
                    <a:pt x="417" y="0"/>
                  </a:lnTo>
                  <a:lnTo>
                    <a:pt x="470" y="86"/>
                  </a:lnTo>
                  <a:lnTo>
                    <a:pt x="764" y="86"/>
                  </a:lnTo>
                  <a:lnTo>
                    <a:pt x="793" y="129"/>
                  </a:lnTo>
                </a:path>
              </a:pathLst>
            </a:custGeom>
            <a:noFill/>
            <a:ln w="1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4"/>
            <p:cNvSpPr>
              <a:spLocks noChangeArrowheads="1"/>
            </p:cNvSpPr>
            <p:nvPr/>
          </p:nvSpPr>
          <p:spPr bwMode="auto">
            <a:xfrm>
              <a:off x="2503" y="945"/>
              <a:ext cx="7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Sans"/>
                </a:rPr>
                <a:t>2</a:t>
              </a:r>
              <a:endParaRPr lang="en-US">
                <a:latin typeface="Arial" pitchFamily="34" charset="0"/>
              </a:endParaRPr>
            </a:p>
          </p:txBody>
        </p:sp>
        <p:sp>
          <p:nvSpPr>
            <p:cNvPr id="20" name="Rectangle 15"/>
            <p:cNvSpPr>
              <a:spLocks noChangeArrowheads="1"/>
            </p:cNvSpPr>
            <p:nvPr/>
          </p:nvSpPr>
          <p:spPr bwMode="auto">
            <a:xfrm>
              <a:off x="2930" y="941"/>
              <a:ext cx="7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Sans"/>
                </a:rPr>
                <a:t>3</a:t>
              </a:r>
              <a:endParaRPr lang="en-US">
                <a:latin typeface="Arial" pitchFamily="34" charset="0"/>
              </a:endParaRPr>
            </a:p>
          </p:txBody>
        </p:sp>
        <p:sp>
          <p:nvSpPr>
            <p:cNvPr id="21" name="Rectangle 16"/>
            <p:cNvSpPr>
              <a:spLocks noChangeArrowheads="1"/>
            </p:cNvSpPr>
            <p:nvPr/>
          </p:nvSpPr>
          <p:spPr bwMode="auto">
            <a:xfrm>
              <a:off x="3380" y="934"/>
              <a:ext cx="78"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900">
                  <a:solidFill>
                    <a:srgbClr val="000000"/>
                  </a:solidFill>
                  <a:latin typeface="Sans"/>
                </a:rPr>
                <a:t>3</a:t>
              </a:r>
              <a:endParaRPr lang="en-US">
                <a:latin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View</a:t>
            </a:r>
            <a:r>
              <a:rPr lang="fr-FR" dirty="0">
                <a:solidFill>
                  <a:schemeClr val="tx1"/>
                </a:solidFill>
              </a:rPr>
              <a:t> of </a:t>
            </a:r>
            <a:r>
              <a:rPr lang="fr-FR" dirty="0" err="1">
                <a:solidFill>
                  <a:schemeClr val="tx1"/>
                </a:solidFill>
              </a:rPr>
              <a:t>Registers</a:t>
            </a:r>
            <a:r>
              <a:rPr lang="fr-FR" dirty="0">
                <a:solidFill>
                  <a:schemeClr val="tx1"/>
                </a:solidFill>
              </a:rPr>
              <a:t> – III</a:t>
            </a:r>
          </a:p>
        </p:txBody>
      </p:sp>
      <p:sp>
        <p:nvSpPr>
          <p:cNvPr id="4" name="Freeform 3"/>
          <p:cNvSpPr/>
          <p:nvPr/>
        </p:nvSpPr>
        <p:spPr>
          <a:xfrm>
            <a:off x="7234494" y="4976400"/>
            <a:ext cx="2015999" cy="129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dirty="0">
                <a:latin typeface="Arial" pitchFamily="18"/>
                <a:ea typeface="Microsoft YaHei" pitchFamily="2"/>
                <a:cs typeface="Mangal" pitchFamily="2"/>
              </a:rPr>
              <a:t>The 64 bit ISA has</a:t>
            </a:r>
          </a:p>
          <a:p>
            <a:pPr algn="ctr" hangingPunct="0"/>
            <a:r>
              <a:rPr lang="en-IN" dirty="0">
                <a:latin typeface="Arial" pitchFamily="18"/>
                <a:ea typeface="Microsoft YaHei" pitchFamily="2"/>
                <a:cs typeface="Mangal" pitchFamily="2"/>
              </a:rPr>
              <a:t>8 extra registers</a:t>
            </a:r>
          </a:p>
          <a:p>
            <a:pPr algn="ctr" hangingPunct="0"/>
            <a:r>
              <a:rPr lang="en-IN" dirty="0">
                <a:latin typeface="Arial" pitchFamily="18"/>
                <a:ea typeface="Microsoft YaHei" pitchFamily="2"/>
                <a:cs typeface="Mangal" pitchFamily="2"/>
              </a:rPr>
              <a:t>r8 - r15</a:t>
            </a:r>
          </a:p>
        </p:txBody>
      </p:sp>
      <p:sp>
        <p:nvSpPr>
          <p:cNvPr id="5" name="Freeform 4"/>
          <p:cNvSpPr/>
          <p:nvPr/>
        </p:nvSpPr>
        <p:spPr>
          <a:xfrm>
            <a:off x="7378493" y="2672400"/>
            <a:ext cx="1655999" cy="208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u="sng">
                <a:latin typeface="Arial" pitchFamily="18"/>
                <a:ea typeface="Microsoft YaHei" pitchFamily="2"/>
                <a:cs typeface="Mangal" pitchFamily="2"/>
              </a:rPr>
              <a:t>8 registers</a:t>
            </a:r>
          </a:p>
          <a:p>
            <a:pPr algn="ctr" hangingPunct="0"/>
            <a:r>
              <a:rPr lang="en-IN">
                <a:latin typeface="Arial" pitchFamily="18"/>
                <a:ea typeface="Microsoft YaHei" pitchFamily="2"/>
                <a:cs typeface="Mangal" pitchFamily="2"/>
              </a:rPr>
              <a:t>64, 32, 16</a:t>
            </a:r>
          </a:p>
          <a:p>
            <a:pPr algn="ctr" hangingPunct="0"/>
            <a:r>
              <a:rPr lang="en-IN">
                <a:latin typeface="Arial" pitchFamily="18"/>
                <a:ea typeface="Microsoft YaHei" pitchFamily="2"/>
                <a:cs typeface="Mangal" pitchFamily="2"/>
              </a:rPr>
              <a:t>bit variants</a:t>
            </a:r>
          </a:p>
        </p:txBody>
      </p:sp>
      <p:sp>
        <p:nvSpPr>
          <p:cNvPr id="11" name="Rectangle 5"/>
          <p:cNvSpPr>
            <a:spLocks noChangeArrowheads="1"/>
          </p:cNvSpPr>
          <p:nvPr/>
        </p:nvSpPr>
        <p:spPr bwMode="auto">
          <a:xfrm>
            <a:off x="3749675" y="2241627"/>
            <a:ext cx="2855954"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6"/>
          <p:cNvSpPr>
            <a:spLocks noChangeArrowheads="1"/>
          </p:cNvSpPr>
          <p:nvPr/>
        </p:nvSpPr>
        <p:spPr bwMode="auto">
          <a:xfrm>
            <a:off x="3752850" y="2590872"/>
            <a:ext cx="2855954" cy="349243"/>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7"/>
          <p:cNvSpPr>
            <a:spLocks noChangeArrowheads="1"/>
          </p:cNvSpPr>
          <p:nvPr/>
        </p:nvSpPr>
        <p:spPr bwMode="auto">
          <a:xfrm>
            <a:off x="3752850" y="2925828"/>
            <a:ext cx="2855954" cy="349243"/>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8"/>
          <p:cNvSpPr>
            <a:spLocks noChangeArrowheads="1"/>
          </p:cNvSpPr>
          <p:nvPr/>
        </p:nvSpPr>
        <p:spPr bwMode="auto">
          <a:xfrm>
            <a:off x="3751262" y="3271895"/>
            <a:ext cx="2855954"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9"/>
          <p:cNvSpPr>
            <a:spLocks noChangeArrowheads="1"/>
          </p:cNvSpPr>
          <p:nvPr/>
        </p:nvSpPr>
        <p:spPr bwMode="auto">
          <a:xfrm>
            <a:off x="3756026" y="3619552"/>
            <a:ext cx="2854367" cy="349243"/>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0"/>
          <p:cNvSpPr>
            <a:spLocks noChangeArrowheads="1"/>
          </p:cNvSpPr>
          <p:nvPr/>
        </p:nvSpPr>
        <p:spPr bwMode="auto">
          <a:xfrm>
            <a:off x="3756026" y="3956095"/>
            <a:ext cx="2854367"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11"/>
          <p:cNvSpPr>
            <a:spLocks noChangeArrowheads="1"/>
          </p:cNvSpPr>
          <p:nvPr/>
        </p:nvSpPr>
        <p:spPr bwMode="auto">
          <a:xfrm>
            <a:off x="3752850" y="4297402"/>
            <a:ext cx="2855954" cy="349243"/>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2"/>
          <p:cNvSpPr>
            <a:spLocks noChangeArrowheads="1"/>
          </p:cNvSpPr>
          <p:nvPr/>
        </p:nvSpPr>
        <p:spPr bwMode="auto">
          <a:xfrm>
            <a:off x="3752850" y="4633945"/>
            <a:ext cx="2855954"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3"/>
          <p:cNvSpPr>
            <a:spLocks noChangeArrowheads="1"/>
          </p:cNvSpPr>
          <p:nvPr/>
        </p:nvSpPr>
        <p:spPr bwMode="auto">
          <a:xfrm>
            <a:off x="5168921" y="2247978"/>
            <a:ext cx="1438296" cy="284157"/>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4"/>
          <p:cNvSpPr>
            <a:spLocks noChangeArrowheads="1"/>
          </p:cNvSpPr>
          <p:nvPr/>
        </p:nvSpPr>
        <p:spPr bwMode="auto">
          <a:xfrm>
            <a:off x="5170508" y="2597222"/>
            <a:ext cx="1438296" cy="279395"/>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15"/>
          <p:cNvSpPr>
            <a:spLocks noChangeArrowheads="1"/>
          </p:cNvSpPr>
          <p:nvPr/>
        </p:nvSpPr>
        <p:spPr bwMode="auto">
          <a:xfrm>
            <a:off x="5170508" y="2932178"/>
            <a:ext cx="1438296" cy="284157"/>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16"/>
          <p:cNvSpPr>
            <a:spLocks noChangeArrowheads="1"/>
          </p:cNvSpPr>
          <p:nvPr/>
        </p:nvSpPr>
        <p:spPr bwMode="auto">
          <a:xfrm>
            <a:off x="5170508" y="3276659"/>
            <a:ext cx="1438296" cy="290507"/>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17"/>
          <p:cNvSpPr>
            <a:spLocks noChangeArrowheads="1"/>
          </p:cNvSpPr>
          <p:nvPr/>
        </p:nvSpPr>
        <p:spPr bwMode="auto">
          <a:xfrm>
            <a:off x="5172096" y="3625902"/>
            <a:ext cx="1438296" cy="279395"/>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18"/>
          <p:cNvSpPr>
            <a:spLocks noChangeArrowheads="1"/>
          </p:cNvSpPr>
          <p:nvPr/>
        </p:nvSpPr>
        <p:spPr bwMode="auto">
          <a:xfrm>
            <a:off x="5172096" y="3962446"/>
            <a:ext cx="1438296" cy="277807"/>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19"/>
          <p:cNvSpPr>
            <a:spLocks noChangeArrowheads="1"/>
          </p:cNvSpPr>
          <p:nvPr/>
        </p:nvSpPr>
        <p:spPr bwMode="auto">
          <a:xfrm>
            <a:off x="5170508" y="4303752"/>
            <a:ext cx="1438296" cy="285745"/>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0"/>
          <p:cNvSpPr>
            <a:spLocks noChangeArrowheads="1"/>
          </p:cNvSpPr>
          <p:nvPr/>
        </p:nvSpPr>
        <p:spPr bwMode="auto">
          <a:xfrm>
            <a:off x="5170508" y="4638708"/>
            <a:ext cx="1438296" cy="279395"/>
          </a:xfrm>
          <a:prstGeom prst="rect">
            <a:avLst/>
          </a:prstGeom>
          <a:solidFill>
            <a:srgbClr val="D38D5F"/>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1"/>
          <p:cNvSpPr>
            <a:spLocks noChangeArrowheads="1"/>
          </p:cNvSpPr>
          <p:nvPr/>
        </p:nvSpPr>
        <p:spPr bwMode="auto">
          <a:xfrm>
            <a:off x="5259410" y="2300364"/>
            <a:ext cx="25321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eax</a:t>
            </a:r>
            <a:endParaRPr lang="en-US">
              <a:latin typeface="Arial" pitchFamily="34" charset="0"/>
            </a:endParaRPr>
          </a:p>
        </p:txBody>
      </p:sp>
      <p:sp>
        <p:nvSpPr>
          <p:cNvPr id="28" name="Rectangle 22"/>
          <p:cNvSpPr>
            <a:spLocks noChangeArrowheads="1"/>
          </p:cNvSpPr>
          <p:nvPr/>
        </p:nvSpPr>
        <p:spPr bwMode="auto">
          <a:xfrm>
            <a:off x="5251472" y="2635320"/>
            <a:ext cx="25930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ebx</a:t>
            </a:r>
            <a:endParaRPr lang="en-US">
              <a:latin typeface="Arial" pitchFamily="34" charset="0"/>
            </a:endParaRPr>
          </a:p>
        </p:txBody>
      </p:sp>
      <p:sp>
        <p:nvSpPr>
          <p:cNvPr id="29" name="Rectangle 23"/>
          <p:cNvSpPr>
            <a:spLocks noChangeArrowheads="1"/>
          </p:cNvSpPr>
          <p:nvPr/>
        </p:nvSpPr>
        <p:spPr bwMode="auto">
          <a:xfrm>
            <a:off x="5237184" y="2965514"/>
            <a:ext cx="2436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ecx</a:t>
            </a:r>
            <a:endParaRPr lang="en-US">
              <a:latin typeface="Arial" pitchFamily="34" charset="0"/>
            </a:endParaRPr>
          </a:p>
        </p:txBody>
      </p:sp>
      <p:sp>
        <p:nvSpPr>
          <p:cNvPr id="30" name="Rectangle 24"/>
          <p:cNvSpPr>
            <a:spLocks noChangeArrowheads="1"/>
          </p:cNvSpPr>
          <p:nvPr/>
        </p:nvSpPr>
        <p:spPr bwMode="auto">
          <a:xfrm>
            <a:off x="5248297" y="3330632"/>
            <a:ext cx="26289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edx</a:t>
            </a:r>
            <a:endParaRPr lang="en-US">
              <a:latin typeface="Arial" pitchFamily="34" charset="0"/>
            </a:endParaRPr>
          </a:p>
        </p:txBody>
      </p:sp>
      <p:sp>
        <p:nvSpPr>
          <p:cNvPr id="31" name="Rectangle 25"/>
          <p:cNvSpPr>
            <a:spLocks noChangeArrowheads="1"/>
          </p:cNvSpPr>
          <p:nvPr/>
        </p:nvSpPr>
        <p:spPr bwMode="auto">
          <a:xfrm>
            <a:off x="5257822" y="3668763"/>
            <a:ext cx="2548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000000"/>
                </a:solidFill>
                <a:latin typeface="Sans"/>
              </a:rPr>
              <a:t>esp</a:t>
            </a:r>
            <a:endParaRPr lang="en-US" dirty="0">
              <a:latin typeface="Arial" pitchFamily="34" charset="0"/>
            </a:endParaRPr>
          </a:p>
        </p:txBody>
      </p:sp>
      <p:sp>
        <p:nvSpPr>
          <p:cNvPr id="32" name="Rectangle 26"/>
          <p:cNvSpPr>
            <a:spLocks noChangeArrowheads="1"/>
          </p:cNvSpPr>
          <p:nvPr/>
        </p:nvSpPr>
        <p:spPr bwMode="auto">
          <a:xfrm>
            <a:off x="5241948" y="4022769"/>
            <a:ext cx="2789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err="1">
                <a:solidFill>
                  <a:srgbClr val="000000"/>
                </a:solidFill>
                <a:latin typeface="Sans"/>
              </a:rPr>
              <a:t>ebp</a:t>
            </a:r>
            <a:endParaRPr lang="en-US" dirty="0">
              <a:latin typeface="Arial" pitchFamily="34" charset="0"/>
            </a:endParaRPr>
          </a:p>
        </p:txBody>
      </p:sp>
      <p:sp>
        <p:nvSpPr>
          <p:cNvPr id="33" name="Rectangle 27"/>
          <p:cNvSpPr>
            <a:spLocks noChangeArrowheads="1"/>
          </p:cNvSpPr>
          <p:nvPr/>
        </p:nvSpPr>
        <p:spPr bwMode="auto">
          <a:xfrm>
            <a:off x="5254647" y="4384712"/>
            <a:ext cx="2019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esi</a:t>
            </a:r>
            <a:endParaRPr lang="en-US">
              <a:latin typeface="Arial" pitchFamily="34" charset="0"/>
            </a:endParaRPr>
          </a:p>
        </p:txBody>
      </p:sp>
      <p:sp>
        <p:nvSpPr>
          <p:cNvPr id="34" name="Rectangle 28"/>
          <p:cNvSpPr>
            <a:spLocks noChangeArrowheads="1"/>
          </p:cNvSpPr>
          <p:nvPr/>
        </p:nvSpPr>
        <p:spPr bwMode="auto">
          <a:xfrm>
            <a:off x="5238772" y="4687919"/>
            <a:ext cx="22602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edi</a:t>
            </a:r>
            <a:endParaRPr lang="en-US">
              <a:latin typeface="Arial" pitchFamily="34" charset="0"/>
            </a:endParaRPr>
          </a:p>
        </p:txBody>
      </p:sp>
      <p:sp>
        <p:nvSpPr>
          <p:cNvPr id="35" name="Rectangle 29"/>
          <p:cNvSpPr>
            <a:spLocks noChangeArrowheads="1"/>
          </p:cNvSpPr>
          <p:nvPr/>
        </p:nvSpPr>
        <p:spPr bwMode="auto">
          <a:xfrm>
            <a:off x="5899181" y="2247977"/>
            <a:ext cx="711210" cy="22700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0"/>
          <p:cNvSpPr>
            <a:spLocks noChangeArrowheads="1"/>
          </p:cNvSpPr>
          <p:nvPr/>
        </p:nvSpPr>
        <p:spPr bwMode="auto">
          <a:xfrm>
            <a:off x="6134136" y="2244803"/>
            <a:ext cx="1840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ax</a:t>
            </a:r>
            <a:endParaRPr lang="en-US">
              <a:latin typeface="Arial" pitchFamily="34" charset="0"/>
            </a:endParaRPr>
          </a:p>
        </p:txBody>
      </p:sp>
      <p:sp>
        <p:nvSpPr>
          <p:cNvPr id="37" name="Rectangle 31"/>
          <p:cNvSpPr>
            <a:spLocks noChangeArrowheads="1"/>
          </p:cNvSpPr>
          <p:nvPr/>
        </p:nvSpPr>
        <p:spPr bwMode="auto">
          <a:xfrm>
            <a:off x="5889656" y="2595633"/>
            <a:ext cx="711210" cy="22700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8" name="Rectangle 32"/>
          <p:cNvSpPr>
            <a:spLocks noChangeArrowheads="1"/>
          </p:cNvSpPr>
          <p:nvPr/>
        </p:nvSpPr>
        <p:spPr bwMode="auto">
          <a:xfrm>
            <a:off x="6124611" y="2592459"/>
            <a:ext cx="1914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bx</a:t>
            </a:r>
            <a:endParaRPr lang="en-US">
              <a:latin typeface="Arial" pitchFamily="34" charset="0"/>
            </a:endParaRPr>
          </a:p>
        </p:txBody>
      </p:sp>
      <p:sp>
        <p:nvSpPr>
          <p:cNvPr id="39" name="Rectangle 33"/>
          <p:cNvSpPr>
            <a:spLocks noChangeArrowheads="1"/>
          </p:cNvSpPr>
          <p:nvPr/>
        </p:nvSpPr>
        <p:spPr bwMode="auto">
          <a:xfrm>
            <a:off x="5896006" y="2929002"/>
            <a:ext cx="711210" cy="228596"/>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0" name="Rectangle 34"/>
          <p:cNvSpPr>
            <a:spLocks noChangeArrowheads="1"/>
          </p:cNvSpPr>
          <p:nvPr/>
        </p:nvSpPr>
        <p:spPr bwMode="auto">
          <a:xfrm>
            <a:off x="6130960" y="2927415"/>
            <a:ext cx="1747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cx</a:t>
            </a:r>
            <a:endParaRPr lang="en-US">
              <a:latin typeface="Arial" pitchFamily="34" charset="0"/>
            </a:endParaRPr>
          </a:p>
        </p:txBody>
      </p:sp>
      <p:sp>
        <p:nvSpPr>
          <p:cNvPr id="41" name="Rectangle 35"/>
          <p:cNvSpPr>
            <a:spLocks noChangeArrowheads="1"/>
          </p:cNvSpPr>
          <p:nvPr/>
        </p:nvSpPr>
        <p:spPr bwMode="auto">
          <a:xfrm>
            <a:off x="5889656" y="3265545"/>
            <a:ext cx="711210" cy="22700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36"/>
          <p:cNvSpPr>
            <a:spLocks noChangeArrowheads="1"/>
          </p:cNvSpPr>
          <p:nvPr/>
        </p:nvSpPr>
        <p:spPr bwMode="auto">
          <a:xfrm>
            <a:off x="6124610" y="3262371"/>
            <a:ext cx="19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dx</a:t>
            </a:r>
            <a:endParaRPr lang="en-US">
              <a:latin typeface="Arial" pitchFamily="34" charset="0"/>
            </a:endParaRPr>
          </a:p>
        </p:txBody>
      </p:sp>
      <p:sp>
        <p:nvSpPr>
          <p:cNvPr id="43" name="Rectangle 37"/>
          <p:cNvSpPr>
            <a:spLocks noChangeArrowheads="1"/>
          </p:cNvSpPr>
          <p:nvPr/>
        </p:nvSpPr>
        <p:spPr bwMode="auto">
          <a:xfrm>
            <a:off x="5907119" y="3614789"/>
            <a:ext cx="711210" cy="22700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4" name="Rectangle 38"/>
          <p:cNvSpPr>
            <a:spLocks noChangeArrowheads="1"/>
          </p:cNvSpPr>
          <p:nvPr/>
        </p:nvSpPr>
        <p:spPr bwMode="auto">
          <a:xfrm>
            <a:off x="6142072" y="3611615"/>
            <a:ext cx="18755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sp</a:t>
            </a:r>
            <a:endParaRPr lang="en-US">
              <a:latin typeface="Arial" pitchFamily="34" charset="0"/>
            </a:endParaRPr>
          </a:p>
        </p:txBody>
      </p:sp>
      <p:sp>
        <p:nvSpPr>
          <p:cNvPr id="45" name="Rectangle 39"/>
          <p:cNvSpPr>
            <a:spLocks noChangeArrowheads="1"/>
          </p:cNvSpPr>
          <p:nvPr/>
        </p:nvSpPr>
        <p:spPr bwMode="auto">
          <a:xfrm>
            <a:off x="5897594" y="3960857"/>
            <a:ext cx="711210" cy="22700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40"/>
          <p:cNvSpPr>
            <a:spLocks noChangeArrowheads="1"/>
          </p:cNvSpPr>
          <p:nvPr/>
        </p:nvSpPr>
        <p:spPr bwMode="auto">
          <a:xfrm>
            <a:off x="6132547" y="3957683"/>
            <a:ext cx="214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bp</a:t>
            </a:r>
            <a:endParaRPr lang="en-US">
              <a:latin typeface="Arial" pitchFamily="34" charset="0"/>
            </a:endParaRPr>
          </a:p>
        </p:txBody>
      </p:sp>
      <p:sp>
        <p:nvSpPr>
          <p:cNvPr id="47" name="Rectangle 41"/>
          <p:cNvSpPr>
            <a:spLocks noChangeArrowheads="1"/>
          </p:cNvSpPr>
          <p:nvPr/>
        </p:nvSpPr>
        <p:spPr bwMode="auto">
          <a:xfrm>
            <a:off x="5903944" y="4295813"/>
            <a:ext cx="711210" cy="22700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Rectangle 42"/>
          <p:cNvSpPr>
            <a:spLocks noChangeArrowheads="1"/>
          </p:cNvSpPr>
          <p:nvPr/>
        </p:nvSpPr>
        <p:spPr bwMode="auto">
          <a:xfrm>
            <a:off x="6138897" y="4292640"/>
            <a:ext cx="12663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si</a:t>
            </a:r>
            <a:endParaRPr lang="en-US">
              <a:latin typeface="Arial" pitchFamily="34" charset="0"/>
            </a:endParaRPr>
          </a:p>
        </p:txBody>
      </p:sp>
      <p:sp>
        <p:nvSpPr>
          <p:cNvPr id="49" name="Rectangle 43"/>
          <p:cNvSpPr>
            <a:spLocks noChangeArrowheads="1"/>
          </p:cNvSpPr>
          <p:nvPr/>
        </p:nvSpPr>
        <p:spPr bwMode="auto">
          <a:xfrm>
            <a:off x="5897594" y="4632358"/>
            <a:ext cx="711210" cy="225421"/>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Rectangle 44"/>
          <p:cNvSpPr>
            <a:spLocks noChangeArrowheads="1"/>
          </p:cNvSpPr>
          <p:nvPr/>
        </p:nvSpPr>
        <p:spPr bwMode="auto">
          <a:xfrm>
            <a:off x="6132547" y="4627596"/>
            <a:ext cx="1538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di</a:t>
            </a:r>
            <a:endParaRPr lang="en-US">
              <a:latin typeface="Arial" pitchFamily="34" charset="0"/>
            </a:endParaRPr>
          </a:p>
        </p:txBody>
      </p:sp>
      <p:sp>
        <p:nvSpPr>
          <p:cNvPr id="51" name="Rectangle 45"/>
          <p:cNvSpPr>
            <a:spLocks noChangeArrowheads="1"/>
          </p:cNvSpPr>
          <p:nvPr/>
        </p:nvSpPr>
        <p:spPr bwMode="auto">
          <a:xfrm>
            <a:off x="3871915" y="2282901"/>
            <a:ext cx="2223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rax</a:t>
            </a:r>
            <a:endParaRPr lang="en-US">
              <a:latin typeface="Arial" pitchFamily="34" charset="0"/>
            </a:endParaRPr>
          </a:p>
        </p:txBody>
      </p:sp>
      <p:sp>
        <p:nvSpPr>
          <p:cNvPr id="52" name="Rectangle 46"/>
          <p:cNvSpPr>
            <a:spLocks noChangeArrowheads="1"/>
          </p:cNvSpPr>
          <p:nvPr/>
        </p:nvSpPr>
        <p:spPr bwMode="auto">
          <a:xfrm>
            <a:off x="3862390" y="2619445"/>
            <a:ext cx="23205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rbx</a:t>
            </a:r>
            <a:endParaRPr lang="en-US">
              <a:latin typeface="Arial" pitchFamily="34" charset="0"/>
            </a:endParaRPr>
          </a:p>
        </p:txBody>
      </p:sp>
      <p:sp>
        <p:nvSpPr>
          <p:cNvPr id="53" name="Rectangle 47"/>
          <p:cNvSpPr>
            <a:spLocks noChangeArrowheads="1"/>
          </p:cNvSpPr>
          <p:nvPr/>
        </p:nvSpPr>
        <p:spPr bwMode="auto">
          <a:xfrm>
            <a:off x="3849689" y="2948051"/>
            <a:ext cx="21377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rcx</a:t>
            </a:r>
            <a:endParaRPr lang="en-US">
              <a:latin typeface="Arial" pitchFamily="34" charset="0"/>
            </a:endParaRPr>
          </a:p>
        </p:txBody>
      </p:sp>
      <p:sp>
        <p:nvSpPr>
          <p:cNvPr id="54" name="Rectangle 48"/>
          <p:cNvSpPr>
            <a:spLocks noChangeArrowheads="1"/>
          </p:cNvSpPr>
          <p:nvPr/>
        </p:nvSpPr>
        <p:spPr bwMode="auto">
          <a:xfrm>
            <a:off x="3859215" y="3313169"/>
            <a:ext cx="2332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rdx</a:t>
            </a:r>
            <a:endParaRPr lang="en-US">
              <a:latin typeface="Arial" pitchFamily="34" charset="0"/>
            </a:endParaRPr>
          </a:p>
        </p:txBody>
      </p:sp>
      <p:sp>
        <p:nvSpPr>
          <p:cNvPr id="55" name="Rectangle 49"/>
          <p:cNvSpPr>
            <a:spLocks noChangeArrowheads="1"/>
          </p:cNvSpPr>
          <p:nvPr/>
        </p:nvSpPr>
        <p:spPr bwMode="auto">
          <a:xfrm>
            <a:off x="3870328" y="3652888"/>
            <a:ext cx="22454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rsp</a:t>
            </a:r>
            <a:endParaRPr lang="en-US">
              <a:latin typeface="Arial" pitchFamily="34" charset="0"/>
            </a:endParaRPr>
          </a:p>
        </p:txBody>
      </p:sp>
      <p:sp>
        <p:nvSpPr>
          <p:cNvPr id="56" name="Rectangle 50"/>
          <p:cNvSpPr>
            <a:spLocks noChangeArrowheads="1"/>
          </p:cNvSpPr>
          <p:nvPr/>
        </p:nvSpPr>
        <p:spPr bwMode="auto">
          <a:xfrm>
            <a:off x="3854451" y="4005306"/>
            <a:ext cx="2516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rbp</a:t>
            </a:r>
            <a:endParaRPr lang="en-US">
              <a:latin typeface="Arial" pitchFamily="34" charset="0"/>
            </a:endParaRPr>
          </a:p>
        </p:txBody>
      </p:sp>
      <p:sp>
        <p:nvSpPr>
          <p:cNvPr id="57" name="Rectangle 51"/>
          <p:cNvSpPr>
            <a:spLocks noChangeArrowheads="1"/>
          </p:cNvSpPr>
          <p:nvPr/>
        </p:nvSpPr>
        <p:spPr bwMode="auto">
          <a:xfrm>
            <a:off x="3867152" y="4368837"/>
            <a:ext cx="1716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rsi</a:t>
            </a:r>
            <a:endParaRPr lang="en-US">
              <a:latin typeface="Arial" pitchFamily="34" charset="0"/>
            </a:endParaRPr>
          </a:p>
        </p:txBody>
      </p:sp>
      <p:sp>
        <p:nvSpPr>
          <p:cNvPr id="58" name="Rectangle 52"/>
          <p:cNvSpPr>
            <a:spLocks noChangeArrowheads="1"/>
          </p:cNvSpPr>
          <p:nvPr/>
        </p:nvSpPr>
        <p:spPr bwMode="auto">
          <a:xfrm>
            <a:off x="3851276" y="4670456"/>
            <a:ext cx="1963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rdi</a:t>
            </a:r>
            <a:endParaRPr lang="en-US">
              <a:latin typeface="Arial" pitchFamily="34" charset="0"/>
            </a:endParaRPr>
          </a:p>
        </p:txBody>
      </p:sp>
      <p:sp>
        <p:nvSpPr>
          <p:cNvPr id="59" name="Rectangle 53"/>
          <p:cNvSpPr>
            <a:spLocks noChangeArrowheads="1"/>
          </p:cNvSpPr>
          <p:nvPr/>
        </p:nvSpPr>
        <p:spPr bwMode="auto">
          <a:xfrm>
            <a:off x="3752850" y="4983188"/>
            <a:ext cx="2855954"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54"/>
          <p:cNvSpPr>
            <a:spLocks noChangeArrowheads="1"/>
          </p:cNvSpPr>
          <p:nvPr/>
        </p:nvSpPr>
        <p:spPr bwMode="auto">
          <a:xfrm>
            <a:off x="3752850" y="5334020"/>
            <a:ext cx="2855954" cy="349243"/>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Rectangle 55"/>
          <p:cNvSpPr>
            <a:spLocks noChangeArrowheads="1"/>
          </p:cNvSpPr>
          <p:nvPr/>
        </p:nvSpPr>
        <p:spPr bwMode="auto">
          <a:xfrm>
            <a:off x="3733801" y="5976944"/>
            <a:ext cx="2854367" cy="347656"/>
          </a:xfrm>
          <a:prstGeom prst="rect">
            <a:avLst/>
          </a:prstGeom>
          <a:solidFill>
            <a:srgbClr val="FFE6D5"/>
          </a:solidFill>
          <a:ln w="8"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Rectangle 56"/>
          <p:cNvSpPr>
            <a:spLocks noChangeArrowheads="1"/>
          </p:cNvSpPr>
          <p:nvPr/>
        </p:nvSpPr>
        <p:spPr bwMode="auto">
          <a:xfrm>
            <a:off x="3848101" y="5045099"/>
            <a:ext cx="1538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r8</a:t>
            </a:r>
            <a:endParaRPr lang="en-US">
              <a:latin typeface="Arial" pitchFamily="34" charset="0"/>
            </a:endParaRPr>
          </a:p>
        </p:txBody>
      </p:sp>
      <p:sp>
        <p:nvSpPr>
          <p:cNvPr id="63" name="Rectangle 57"/>
          <p:cNvSpPr>
            <a:spLocks noChangeArrowheads="1"/>
          </p:cNvSpPr>
          <p:nvPr/>
        </p:nvSpPr>
        <p:spPr bwMode="auto">
          <a:xfrm>
            <a:off x="3849689" y="5402280"/>
            <a:ext cx="15388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r9</a:t>
            </a:r>
            <a:endParaRPr lang="en-US">
              <a:latin typeface="Arial" pitchFamily="34" charset="0"/>
            </a:endParaRPr>
          </a:p>
        </p:txBody>
      </p:sp>
      <p:sp>
        <p:nvSpPr>
          <p:cNvPr id="64" name="Rectangle 58"/>
          <p:cNvSpPr>
            <a:spLocks noChangeArrowheads="1"/>
          </p:cNvSpPr>
          <p:nvPr/>
        </p:nvSpPr>
        <p:spPr bwMode="auto">
          <a:xfrm>
            <a:off x="3836989" y="6038856"/>
            <a:ext cx="2452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r15</a:t>
            </a:r>
            <a:endParaRPr lang="en-US">
              <a:latin typeface="Arial" pitchFamily="34" charset="0"/>
            </a:endParaRPr>
          </a:p>
        </p:txBody>
      </p:sp>
      <p:sp>
        <p:nvSpPr>
          <p:cNvPr id="65" name="Oval 59"/>
          <p:cNvSpPr>
            <a:spLocks noChangeArrowheads="1"/>
          </p:cNvSpPr>
          <p:nvPr/>
        </p:nvSpPr>
        <p:spPr bwMode="auto">
          <a:xfrm>
            <a:off x="4529149" y="5767398"/>
            <a:ext cx="47626" cy="42862"/>
          </a:xfrm>
          <a:prstGeom prst="ellipse">
            <a:avLst/>
          </a:prstGeom>
          <a:solidFill>
            <a:srgbClr val="2B0000"/>
          </a:solidFill>
          <a:ln w="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Oval 60"/>
          <p:cNvSpPr>
            <a:spLocks noChangeArrowheads="1"/>
          </p:cNvSpPr>
          <p:nvPr/>
        </p:nvSpPr>
        <p:spPr bwMode="auto">
          <a:xfrm>
            <a:off x="4994294" y="5767398"/>
            <a:ext cx="49213" cy="42862"/>
          </a:xfrm>
          <a:prstGeom prst="ellipse">
            <a:avLst/>
          </a:prstGeom>
          <a:solidFill>
            <a:srgbClr val="2B0000"/>
          </a:solidFill>
          <a:ln w="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Oval 61"/>
          <p:cNvSpPr>
            <a:spLocks noChangeArrowheads="1"/>
          </p:cNvSpPr>
          <p:nvPr/>
        </p:nvSpPr>
        <p:spPr bwMode="auto">
          <a:xfrm>
            <a:off x="5462613" y="5767398"/>
            <a:ext cx="49213" cy="42862"/>
          </a:xfrm>
          <a:prstGeom prst="ellipse">
            <a:avLst/>
          </a:prstGeom>
          <a:solidFill>
            <a:srgbClr val="2B0000"/>
          </a:solidFill>
          <a:ln w="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0" name="Line 74"/>
          <p:cNvSpPr>
            <a:spLocks noChangeShapeType="1"/>
          </p:cNvSpPr>
          <p:nvPr/>
        </p:nvSpPr>
        <p:spPr bwMode="auto">
          <a:xfrm flipV="1">
            <a:off x="5483250" y="1690775"/>
            <a:ext cx="1138254" cy="6350"/>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75"/>
          <p:cNvSpPr>
            <a:spLocks/>
          </p:cNvSpPr>
          <p:nvPr/>
        </p:nvSpPr>
        <p:spPr bwMode="auto">
          <a:xfrm>
            <a:off x="6478628" y="1651088"/>
            <a:ext cx="142877" cy="82548"/>
          </a:xfrm>
          <a:custGeom>
            <a:avLst/>
            <a:gdLst>
              <a:gd name="T0" fmla="*/ 26 w 90"/>
              <a:gd name="T1" fmla="*/ 26 h 52"/>
              <a:gd name="T2" fmla="*/ 0 w 90"/>
              <a:gd name="T3" fmla="*/ 52 h 52"/>
              <a:gd name="T4" fmla="*/ 90 w 90"/>
              <a:gd name="T5" fmla="*/ 25 h 52"/>
              <a:gd name="T6" fmla="*/ 0 w 90"/>
              <a:gd name="T7" fmla="*/ 0 h 52"/>
              <a:gd name="T8" fmla="*/ 26 w 90"/>
              <a:gd name="T9" fmla="*/ 26 h 52"/>
            </a:gdLst>
            <a:ahLst/>
            <a:cxnLst>
              <a:cxn ang="0">
                <a:pos x="T0" y="T1"/>
              </a:cxn>
              <a:cxn ang="0">
                <a:pos x="T2" y="T3"/>
              </a:cxn>
              <a:cxn ang="0">
                <a:pos x="T4" y="T5"/>
              </a:cxn>
              <a:cxn ang="0">
                <a:pos x="T6" y="T7"/>
              </a:cxn>
              <a:cxn ang="0">
                <a:pos x="T8" y="T9"/>
              </a:cxn>
            </a:cxnLst>
            <a:rect l="0" t="0" r="r" b="b"/>
            <a:pathLst>
              <a:path w="90" h="52">
                <a:moveTo>
                  <a:pt x="26" y="26"/>
                </a:moveTo>
                <a:lnTo>
                  <a:pt x="0" y="52"/>
                </a:lnTo>
                <a:lnTo>
                  <a:pt x="90" y="25"/>
                </a:lnTo>
                <a:lnTo>
                  <a:pt x="0" y="0"/>
                </a:lnTo>
                <a:lnTo>
                  <a:pt x="26"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2" name="Line 76"/>
          <p:cNvSpPr>
            <a:spLocks noChangeShapeType="1"/>
          </p:cNvSpPr>
          <p:nvPr/>
        </p:nvSpPr>
        <p:spPr bwMode="auto">
          <a:xfrm flipH="1" flipV="1">
            <a:off x="3767138" y="1686013"/>
            <a:ext cx="1084278" cy="4762"/>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77"/>
          <p:cNvSpPr>
            <a:spLocks/>
          </p:cNvSpPr>
          <p:nvPr/>
        </p:nvSpPr>
        <p:spPr bwMode="auto">
          <a:xfrm>
            <a:off x="3767139" y="1644738"/>
            <a:ext cx="144465" cy="84136"/>
          </a:xfrm>
          <a:custGeom>
            <a:avLst/>
            <a:gdLst>
              <a:gd name="T0" fmla="*/ 65 w 91"/>
              <a:gd name="T1" fmla="*/ 26 h 53"/>
              <a:gd name="T2" fmla="*/ 91 w 91"/>
              <a:gd name="T3" fmla="*/ 0 h 53"/>
              <a:gd name="T4" fmla="*/ 0 w 91"/>
              <a:gd name="T5" fmla="*/ 26 h 53"/>
              <a:gd name="T6" fmla="*/ 90 w 91"/>
              <a:gd name="T7" fmla="*/ 53 h 53"/>
              <a:gd name="T8" fmla="*/ 65 w 91"/>
              <a:gd name="T9" fmla="*/ 26 h 53"/>
            </a:gdLst>
            <a:ahLst/>
            <a:cxnLst>
              <a:cxn ang="0">
                <a:pos x="T0" y="T1"/>
              </a:cxn>
              <a:cxn ang="0">
                <a:pos x="T2" y="T3"/>
              </a:cxn>
              <a:cxn ang="0">
                <a:pos x="T4" y="T5"/>
              </a:cxn>
              <a:cxn ang="0">
                <a:pos x="T6" y="T7"/>
              </a:cxn>
              <a:cxn ang="0">
                <a:pos x="T8" y="T9"/>
              </a:cxn>
            </a:cxnLst>
            <a:rect l="0" t="0" r="r" b="b"/>
            <a:pathLst>
              <a:path w="91" h="53">
                <a:moveTo>
                  <a:pt x="65" y="26"/>
                </a:moveTo>
                <a:lnTo>
                  <a:pt x="91" y="0"/>
                </a:lnTo>
                <a:lnTo>
                  <a:pt x="0" y="26"/>
                </a:lnTo>
                <a:lnTo>
                  <a:pt x="90" y="53"/>
                </a:lnTo>
                <a:lnTo>
                  <a:pt x="65"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4" name="Rectangle 78"/>
          <p:cNvSpPr>
            <a:spLocks noChangeArrowheads="1"/>
          </p:cNvSpPr>
          <p:nvPr/>
        </p:nvSpPr>
        <p:spPr bwMode="auto">
          <a:xfrm>
            <a:off x="4887930" y="1609814"/>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64 bits</a:t>
            </a:r>
            <a:endParaRPr lang="en-US">
              <a:latin typeface="Arial" pitchFamily="34" charset="0"/>
            </a:endParaRPr>
          </a:p>
        </p:txBody>
      </p:sp>
      <p:sp>
        <p:nvSpPr>
          <p:cNvPr id="85" name="Line 79"/>
          <p:cNvSpPr>
            <a:spLocks noChangeShapeType="1"/>
          </p:cNvSpPr>
          <p:nvPr/>
        </p:nvSpPr>
        <p:spPr bwMode="auto">
          <a:xfrm>
            <a:off x="6240499" y="1870159"/>
            <a:ext cx="358780" cy="0"/>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80"/>
          <p:cNvSpPr>
            <a:spLocks/>
          </p:cNvSpPr>
          <p:nvPr/>
        </p:nvSpPr>
        <p:spPr bwMode="auto">
          <a:xfrm>
            <a:off x="6457990" y="1828885"/>
            <a:ext cx="141290" cy="82548"/>
          </a:xfrm>
          <a:custGeom>
            <a:avLst/>
            <a:gdLst>
              <a:gd name="T0" fmla="*/ 25 w 89"/>
              <a:gd name="T1" fmla="*/ 26 h 52"/>
              <a:gd name="T2" fmla="*/ 0 w 89"/>
              <a:gd name="T3" fmla="*/ 52 h 52"/>
              <a:gd name="T4" fmla="*/ 89 w 89"/>
              <a:gd name="T5" fmla="*/ 26 h 52"/>
              <a:gd name="T6" fmla="*/ 0 w 89"/>
              <a:gd name="T7" fmla="*/ 0 h 52"/>
              <a:gd name="T8" fmla="*/ 25 w 89"/>
              <a:gd name="T9" fmla="*/ 26 h 52"/>
            </a:gdLst>
            <a:ahLst/>
            <a:cxnLst>
              <a:cxn ang="0">
                <a:pos x="T0" y="T1"/>
              </a:cxn>
              <a:cxn ang="0">
                <a:pos x="T2" y="T3"/>
              </a:cxn>
              <a:cxn ang="0">
                <a:pos x="T4" y="T5"/>
              </a:cxn>
              <a:cxn ang="0">
                <a:pos x="T6" y="T7"/>
              </a:cxn>
              <a:cxn ang="0">
                <a:pos x="T8" y="T9"/>
              </a:cxn>
            </a:cxnLst>
            <a:rect l="0" t="0" r="r" b="b"/>
            <a:pathLst>
              <a:path w="89" h="52">
                <a:moveTo>
                  <a:pt x="25" y="26"/>
                </a:moveTo>
                <a:lnTo>
                  <a:pt x="0" y="52"/>
                </a:lnTo>
                <a:lnTo>
                  <a:pt x="89" y="26"/>
                </a:lnTo>
                <a:lnTo>
                  <a:pt x="0" y="0"/>
                </a:lnTo>
                <a:lnTo>
                  <a:pt x="25"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7" name="Line 81"/>
          <p:cNvSpPr>
            <a:spLocks noChangeShapeType="1"/>
          </p:cNvSpPr>
          <p:nvPr/>
        </p:nvSpPr>
        <p:spPr bwMode="auto">
          <a:xfrm flipH="1">
            <a:off x="5205434" y="1881272"/>
            <a:ext cx="398468" cy="0"/>
          </a:xfrm>
          <a:prstGeom prst="line">
            <a:avLst/>
          </a:prstGeom>
          <a:noFill/>
          <a:ln w="6"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82"/>
          <p:cNvSpPr>
            <a:spLocks/>
          </p:cNvSpPr>
          <p:nvPr/>
        </p:nvSpPr>
        <p:spPr bwMode="auto">
          <a:xfrm>
            <a:off x="5205434" y="1839997"/>
            <a:ext cx="141290" cy="82548"/>
          </a:xfrm>
          <a:custGeom>
            <a:avLst/>
            <a:gdLst>
              <a:gd name="T0" fmla="*/ 64 w 89"/>
              <a:gd name="T1" fmla="*/ 26 h 52"/>
              <a:gd name="T2" fmla="*/ 89 w 89"/>
              <a:gd name="T3" fmla="*/ 0 h 52"/>
              <a:gd name="T4" fmla="*/ 0 w 89"/>
              <a:gd name="T5" fmla="*/ 26 h 52"/>
              <a:gd name="T6" fmla="*/ 89 w 89"/>
              <a:gd name="T7" fmla="*/ 52 h 52"/>
              <a:gd name="T8" fmla="*/ 64 w 89"/>
              <a:gd name="T9" fmla="*/ 26 h 52"/>
            </a:gdLst>
            <a:ahLst/>
            <a:cxnLst>
              <a:cxn ang="0">
                <a:pos x="T0" y="T1"/>
              </a:cxn>
              <a:cxn ang="0">
                <a:pos x="T2" y="T3"/>
              </a:cxn>
              <a:cxn ang="0">
                <a:pos x="T4" y="T5"/>
              </a:cxn>
              <a:cxn ang="0">
                <a:pos x="T6" y="T7"/>
              </a:cxn>
              <a:cxn ang="0">
                <a:pos x="T8" y="T9"/>
              </a:cxn>
            </a:cxnLst>
            <a:rect l="0" t="0" r="r" b="b"/>
            <a:pathLst>
              <a:path w="89" h="52">
                <a:moveTo>
                  <a:pt x="64" y="26"/>
                </a:moveTo>
                <a:lnTo>
                  <a:pt x="89" y="0"/>
                </a:lnTo>
                <a:lnTo>
                  <a:pt x="0" y="26"/>
                </a:lnTo>
                <a:lnTo>
                  <a:pt x="89" y="52"/>
                </a:lnTo>
                <a:lnTo>
                  <a:pt x="64" y="26"/>
                </a:lnTo>
                <a:close/>
              </a:path>
            </a:pathLst>
          </a:custGeom>
          <a:solidFill>
            <a:srgbClr val="000000"/>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83"/>
          <p:cNvSpPr>
            <a:spLocks noChangeArrowheads="1"/>
          </p:cNvSpPr>
          <p:nvPr/>
        </p:nvSpPr>
        <p:spPr bwMode="auto">
          <a:xfrm>
            <a:off x="5657879" y="1789198"/>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32 bits</a:t>
            </a:r>
            <a:endParaRPr lang="en-US">
              <a:latin typeface="Arial" pitchFamily="34" charset="0"/>
            </a:endParaRPr>
          </a:p>
        </p:txBody>
      </p:sp>
      <p:sp>
        <p:nvSpPr>
          <p:cNvPr id="90" name="Line 84"/>
          <p:cNvSpPr>
            <a:spLocks noChangeShapeType="1"/>
          </p:cNvSpPr>
          <p:nvPr/>
        </p:nvSpPr>
        <p:spPr bwMode="auto">
          <a:xfrm>
            <a:off x="3751262" y="1595527"/>
            <a:ext cx="0" cy="180972"/>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Line 85"/>
          <p:cNvSpPr>
            <a:spLocks noChangeShapeType="1"/>
          </p:cNvSpPr>
          <p:nvPr/>
        </p:nvSpPr>
        <p:spPr bwMode="auto">
          <a:xfrm>
            <a:off x="6621505" y="1595527"/>
            <a:ext cx="0" cy="180972"/>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Line 86"/>
          <p:cNvSpPr>
            <a:spLocks noChangeShapeType="1"/>
          </p:cNvSpPr>
          <p:nvPr/>
        </p:nvSpPr>
        <p:spPr bwMode="auto">
          <a:xfrm>
            <a:off x="6623092" y="1771736"/>
            <a:ext cx="0" cy="180972"/>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Line 87"/>
          <p:cNvSpPr>
            <a:spLocks noChangeShapeType="1"/>
          </p:cNvSpPr>
          <p:nvPr/>
        </p:nvSpPr>
        <p:spPr bwMode="auto">
          <a:xfrm>
            <a:off x="5207021" y="1787612"/>
            <a:ext cx="0" cy="182559"/>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Line 88"/>
          <p:cNvSpPr>
            <a:spLocks noChangeShapeType="1"/>
          </p:cNvSpPr>
          <p:nvPr/>
        </p:nvSpPr>
        <p:spPr bwMode="auto">
          <a:xfrm>
            <a:off x="6480215" y="2073355"/>
            <a:ext cx="127002" cy="0"/>
          </a:xfrm>
          <a:prstGeom prst="line">
            <a:avLst/>
          </a:prstGeom>
          <a:noFill/>
          <a:ln w="4"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Freeform 89"/>
          <p:cNvSpPr>
            <a:spLocks/>
          </p:cNvSpPr>
          <p:nvPr/>
        </p:nvSpPr>
        <p:spPr bwMode="auto">
          <a:xfrm>
            <a:off x="6570704" y="2062243"/>
            <a:ext cx="41276" cy="23812"/>
          </a:xfrm>
          <a:custGeom>
            <a:avLst/>
            <a:gdLst>
              <a:gd name="T0" fmla="*/ 8 w 26"/>
              <a:gd name="T1" fmla="*/ 7 h 15"/>
              <a:gd name="T2" fmla="*/ 0 w 26"/>
              <a:gd name="T3" fmla="*/ 15 h 15"/>
              <a:gd name="T4" fmla="*/ 26 w 26"/>
              <a:gd name="T5" fmla="*/ 7 h 15"/>
              <a:gd name="T6" fmla="*/ 0 w 26"/>
              <a:gd name="T7" fmla="*/ 0 h 15"/>
              <a:gd name="T8" fmla="*/ 8 w 26"/>
              <a:gd name="T9" fmla="*/ 7 h 15"/>
            </a:gdLst>
            <a:ahLst/>
            <a:cxnLst>
              <a:cxn ang="0">
                <a:pos x="T0" y="T1"/>
              </a:cxn>
              <a:cxn ang="0">
                <a:pos x="T2" y="T3"/>
              </a:cxn>
              <a:cxn ang="0">
                <a:pos x="T4" y="T5"/>
              </a:cxn>
              <a:cxn ang="0">
                <a:pos x="T6" y="T7"/>
              </a:cxn>
              <a:cxn ang="0">
                <a:pos x="T8" y="T9"/>
              </a:cxn>
            </a:cxnLst>
            <a:rect l="0" t="0" r="r" b="b"/>
            <a:pathLst>
              <a:path w="26" h="15">
                <a:moveTo>
                  <a:pt x="8" y="7"/>
                </a:moveTo>
                <a:lnTo>
                  <a:pt x="0" y="15"/>
                </a:lnTo>
                <a:lnTo>
                  <a:pt x="26" y="7"/>
                </a:lnTo>
                <a:lnTo>
                  <a:pt x="0" y="0"/>
                </a:lnTo>
                <a:lnTo>
                  <a:pt x="8" y="7"/>
                </a:lnTo>
                <a:close/>
              </a:path>
            </a:pathLst>
          </a:custGeom>
          <a:solidFill>
            <a:srgbClr val="000000"/>
          </a:solidFill>
          <a:ln w="2"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90"/>
          <p:cNvSpPr>
            <a:spLocks noChangeArrowheads="1"/>
          </p:cNvSpPr>
          <p:nvPr/>
        </p:nvSpPr>
        <p:spPr bwMode="auto">
          <a:xfrm>
            <a:off x="6043646" y="2006683"/>
            <a:ext cx="38311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16 bits</a:t>
            </a:r>
            <a:endParaRPr lang="en-US">
              <a:latin typeface="Arial" pitchFamily="34" charset="0"/>
            </a:endParaRPr>
          </a:p>
        </p:txBody>
      </p:sp>
      <p:sp>
        <p:nvSpPr>
          <p:cNvPr id="97" name="Line 91"/>
          <p:cNvSpPr>
            <a:spLocks noChangeShapeType="1"/>
          </p:cNvSpPr>
          <p:nvPr/>
        </p:nvSpPr>
        <p:spPr bwMode="auto">
          <a:xfrm>
            <a:off x="6619917" y="1984458"/>
            <a:ext cx="0" cy="182559"/>
          </a:xfrm>
          <a:prstGeom prst="line">
            <a:avLst/>
          </a:prstGeom>
          <a:noFill/>
          <a:ln w="7"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Line 92"/>
          <p:cNvSpPr>
            <a:spLocks noChangeShapeType="1"/>
          </p:cNvSpPr>
          <p:nvPr/>
        </p:nvSpPr>
        <p:spPr bwMode="auto">
          <a:xfrm>
            <a:off x="5908707" y="1984458"/>
            <a:ext cx="0" cy="182559"/>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Line 93"/>
          <p:cNvSpPr>
            <a:spLocks noChangeShapeType="1"/>
          </p:cNvSpPr>
          <p:nvPr/>
        </p:nvSpPr>
        <p:spPr bwMode="auto">
          <a:xfrm flipH="1">
            <a:off x="5919819" y="2078118"/>
            <a:ext cx="127002" cy="0"/>
          </a:xfrm>
          <a:prstGeom prst="line">
            <a:avLst/>
          </a:prstGeom>
          <a:noFill/>
          <a:ln w="4" cap="flat">
            <a:solidFill>
              <a:srgbClr val="1623FD"/>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94"/>
          <p:cNvSpPr>
            <a:spLocks/>
          </p:cNvSpPr>
          <p:nvPr/>
        </p:nvSpPr>
        <p:spPr bwMode="auto">
          <a:xfrm>
            <a:off x="5913469" y="2065418"/>
            <a:ext cx="41276" cy="25400"/>
          </a:xfrm>
          <a:custGeom>
            <a:avLst/>
            <a:gdLst>
              <a:gd name="T0" fmla="*/ 19 w 26"/>
              <a:gd name="T1" fmla="*/ 8 h 16"/>
              <a:gd name="T2" fmla="*/ 26 w 26"/>
              <a:gd name="T3" fmla="*/ 0 h 16"/>
              <a:gd name="T4" fmla="*/ 0 w 26"/>
              <a:gd name="T5" fmla="*/ 8 h 16"/>
              <a:gd name="T6" fmla="*/ 26 w 26"/>
              <a:gd name="T7" fmla="*/ 16 h 16"/>
              <a:gd name="T8" fmla="*/ 19 w 26"/>
              <a:gd name="T9" fmla="*/ 8 h 16"/>
            </a:gdLst>
            <a:ahLst/>
            <a:cxnLst>
              <a:cxn ang="0">
                <a:pos x="T0" y="T1"/>
              </a:cxn>
              <a:cxn ang="0">
                <a:pos x="T2" y="T3"/>
              </a:cxn>
              <a:cxn ang="0">
                <a:pos x="T4" y="T5"/>
              </a:cxn>
              <a:cxn ang="0">
                <a:pos x="T6" y="T7"/>
              </a:cxn>
              <a:cxn ang="0">
                <a:pos x="T8" y="T9"/>
              </a:cxn>
            </a:cxnLst>
            <a:rect l="0" t="0" r="r" b="b"/>
            <a:pathLst>
              <a:path w="26" h="16">
                <a:moveTo>
                  <a:pt x="19" y="8"/>
                </a:moveTo>
                <a:lnTo>
                  <a:pt x="26" y="0"/>
                </a:lnTo>
                <a:lnTo>
                  <a:pt x="0" y="8"/>
                </a:lnTo>
                <a:lnTo>
                  <a:pt x="26" y="16"/>
                </a:lnTo>
                <a:lnTo>
                  <a:pt x="19" y="8"/>
                </a:lnTo>
                <a:close/>
              </a:path>
            </a:pathLst>
          </a:custGeom>
          <a:solidFill>
            <a:srgbClr val="000000"/>
          </a:solidFill>
          <a:ln w="2"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name="page7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The </a:t>
            </a:r>
            <a:r>
              <a:rPr lang="fr-FR" dirty="0" err="1">
                <a:solidFill>
                  <a:schemeClr val="tx1"/>
                </a:solidFill>
              </a:rPr>
              <a:t>ModR</a:t>
            </a:r>
            <a:r>
              <a:rPr lang="fr-FR" dirty="0">
                <a:solidFill>
                  <a:schemeClr val="tx1"/>
                </a:solidFill>
              </a:rPr>
              <a:t>/M Byte – II</a:t>
            </a:r>
          </a:p>
        </p:txBody>
      </p:sp>
      <p:sp>
        <p:nvSpPr>
          <p:cNvPr id="3" name="Text Placeholder 2"/>
          <p:cNvSpPr txBox="1">
            <a:spLocks noGrp="1"/>
          </p:cNvSpPr>
          <p:nvPr>
            <p:ph type="body" idx="4294967295"/>
          </p:nvPr>
        </p:nvSpPr>
        <p:spPr>
          <a:xfrm>
            <a:off x="2314576" y="1831976"/>
            <a:ext cx="7896225" cy="388302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a:spcBef>
                <a:spcPts val="1200"/>
              </a:spcBef>
              <a:buSzPct val="100000"/>
              <a:buFont typeface="Symbol" panose="05050102010706020507" pitchFamily="18" charset="2"/>
              <a:buChar char="*"/>
            </a:pPr>
            <a:r>
              <a:rPr lang="en-US" dirty="0">
                <a:latin typeface="Calibri" panose="020F0502020204030204" pitchFamily="34" charset="0"/>
              </a:rPr>
              <a:t>The </a:t>
            </a:r>
            <a:r>
              <a:rPr lang="en-US" dirty="0" err="1">
                <a:solidFill>
                  <a:srgbClr val="FF0000"/>
                </a:solidFill>
                <a:latin typeface="Calibri" panose="020F0502020204030204" pitchFamily="34" charset="0"/>
              </a:rPr>
              <a:t>Reg</a:t>
            </a:r>
            <a:r>
              <a:rPr lang="en-US" dirty="0">
                <a:latin typeface="Calibri" panose="020F0502020204030204" pitchFamily="34" charset="0"/>
              </a:rPr>
              <a:t> field specifies the </a:t>
            </a:r>
            <a:r>
              <a:rPr lang="en-US" dirty="0">
                <a:solidFill>
                  <a:srgbClr val="FF0000"/>
                </a:solidFill>
                <a:latin typeface="Calibri" panose="020F0502020204030204" pitchFamily="34" charset="0"/>
              </a:rPr>
              <a:t>register</a:t>
            </a:r>
            <a:r>
              <a:rPr lang="en-US" dirty="0">
                <a:latin typeface="Calibri" panose="020F0502020204030204" pitchFamily="34" charset="0"/>
              </a:rPr>
              <a:t> operand (if </a:t>
            </a:r>
            <a:r>
              <a:rPr lang="en-US" dirty="0">
                <a:solidFill>
                  <a:srgbClr val="FF00FF"/>
                </a:solidFill>
                <a:latin typeface="Calibri" panose="020F0502020204030204" pitchFamily="34" charset="0"/>
              </a:rPr>
              <a:t>necessary</a:t>
            </a:r>
            <a:r>
              <a:rPr lang="en-US" dirty="0">
                <a:latin typeface="Calibri" panose="020F0502020204030204" pitchFamily="34" charset="0"/>
              </a:rPr>
              <a:t>)</a:t>
            </a:r>
          </a:p>
          <a:p>
            <a:pPr>
              <a:spcBef>
                <a:spcPts val="1200"/>
              </a:spcBef>
              <a:buSzPct val="100000"/>
              <a:buFont typeface="Symbol" panose="05050102010706020507" pitchFamily="18" charset="2"/>
              <a:buChar char="*"/>
            </a:pPr>
            <a:r>
              <a:rPr lang="en-US" dirty="0">
                <a:latin typeface="Calibri" panose="020F0502020204030204" pitchFamily="34" charset="0"/>
              </a:rPr>
              <a:t>The </a:t>
            </a:r>
            <a:r>
              <a:rPr lang="en-US" dirty="0">
                <a:solidFill>
                  <a:srgbClr val="DC2300"/>
                </a:solidFill>
                <a:latin typeface="Calibri" panose="020F0502020204030204" pitchFamily="34" charset="0"/>
              </a:rPr>
              <a:t>Mod</a:t>
            </a:r>
            <a:r>
              <a:rPr lang="en-US" dirty="0">
                <a:latin typeface="Calibri" panose="020F0502020204030204" pitchFamily="34" charset="0"/>
              </a:rPr>
              <a:t> and </a:t>
            </a:r>
            <a:r>
              <a:rPr lang="en-US" dirty="0">
                <a:solidFill>
                  <a:srgbClr val="280099"/>
                </a:solidFill>
                <a:latin typeface="Calibri" panose="020F0502020204030204" pitchFamily="34" charset="0"/>
              </a:rPr>
              <a:t>R/M</a:t>
            </a:r>
            <a:r>
              <a:rPr lang="en-US" dirty="0">
                <a:latin typeface="Calibri" panose="020F0502020204030204" pitchFamily="34" charset="0"/>
              </a:rPr>
              <a:t> bits determine the format of the memory operand (if it exists)</a:t>
            </a:r>
          </a:p>
          <a:p>
            <a:pPr>
              <a:spcBef>
                <a:spcPts val="1200"/>
              </a:spcBef>
              <a:buSzPct val="100000"/>
              <a:buFont typeface="Symbol" panose="05050102010706020507" pitchFamily="18" charset="2"/>
              <a:buChar char="*"/>
            </a:pPr>
            <a:r>
              <a:rPr lang="en-US" dirty="0">
                <a:latin typeface="Calibri" panose="020F0502020204030204" pitchFamily="34" charset="0"/>
              </a:rPr>
              <a:t>If R/M = 100 , we get the scale index and base from the subsequent </a:t>
            </a:r>
            <a:r>
              <a:rPr lang="en-US" dirty="0">
                <a:solidFill>
                  <a:srgbClr val="280099"/>
                </a:solidFill>
                <a:latin typeface="Calibri" panose="020F0502020204030204" pitchFamily="34" charset="0"/>
              </a:rPr>
              <a:t>SIB</a:t>
            </a:r>
            <a:r>
              <a:rPr lang="en-US" dirty="0">
                <a:latin typeface="Calibri" panose="020F0502020204030204" pitchFamily="34" charset="0"/>
              </a:rPr>
              <a:t> byte</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name="page7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Scale</a:t>
            </a:r>
            <a:r>
              <a:rPr lang="fr-FR" dirty="0">
                <a:solidFill>
                  <a:schemeClr val="tx1"/>
                </a:solidFill>
              </a:rPr>
              <a:t> Index Base</a:t>
            </a:r>
          </a:p>
        </p:txBody>
      </p:sp>
      <p:sp>
        <p:nvSpPr>
          <p:cNvPr id="3" name="Text Placeholder 2"/>
          <p:cNvSpPr txBox="1">
            <a:spLocks noGrp="1"/>
          </p:cNvSpPr>
          <p:nvPr>
            <p:ph type="body" idx="4294967295"/>
          </p:nvPr>
        </p:nvSpPr>
        <p:spPr>
          <a:xfrm>
            <a:off x="2438400" y="2819400"/>
            <a:ext cx="7924800" cy="3581400"/>
          </a:xfrm>
        </p:spPr>
        <p:txBody>
          <a:bodyPr vert="horz" lIns="0" tIns="0" rIns="0" bIns="0" rtlCol="0">
            <a:normAutofit lnSpcReduction="1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anose="020F0502020204030204" pitchFamily="34" charset="0"/>
              </a:rPr>
              <a:t>There are four </a:t>
            </a:r>
            <a:r>
              <a:rPr lang="en-US" sz="2600" dirty="0">
                <a:solidFill>
                  <a:srgbClr val="2300DC"/>
                </a:solidFill>
                <a:latin typeface="Calibri" panose="020F0502020204030204" pitchFamily="34" charset="0"/>
              </a:rPr>
              <a:t>values</a:t>
            </a:r>
            <a:r>
              <a:rPr lang="en-US" sz="2600" dirty="0">
                <a:latin typeface="Calibri" panose="020F0502020204030204" pitchFamily="34" charset="0"/>
              </a:rPr>
              <a:t> of the </a:t>
            </a:r>
            <a:r>
              <a:rPr lang="en-US" sz="2600" b="1" dirty="0">
                <a:solidFill>
                  <a:srgbClr val="33CC66"/>
                </a:solidFill>
                <a:latin typeface="Calibri" panose="020F0502020204030204" pitchFamily="34" charset="0"/>
              </a:rPr>
              <a:t>scale </a:t>
            </a:r>
            <a:r>
              <a:rPr lang="en-US" sz="2600" dirty="0">
                <a:latin typeface="Calibri" panose="020F0502020204030204" pitchFamily="34" charset="0"/>
              </a:rPr>
              <a:t>: 00 (1), 01 (2), 10 (4), 11 (8)</a:t>
            </a:r>
          </a:p>
          <a:p>
            <a:pPr lvl="0">
              <a:buSzPct val="100000"/>
              <a:buFont typeface="Symbol" panose="05050102010706020507" pitchFamily="18" charset="2"/>
              <a:buChar char="*"/>
            </a:pPr>
            <a:r>
              <a:rPr lang="en-US" sz="2600" dirty="0">
                <a:latin typeface="Calibri" panose="020F0502020204030204" pitchFamily="34" charset="0"/>
              </a:rPr>
              <a:t>Both the </a:t>
            </a:r>
            <a:r>
              <a:rPr lang="en-US" sz="2600" dirty="0">
                <a:solidFill>
                  <a:srgbClr val="0000FF"/>
                </a:solidFill>
                <a:latin typeface="Calibri" panose="020F0502020204030204" pitchFamily="34" charset="0"/>
              </a:rPr>
              <a:t>index</a:t>
            </a:r>
            <a:r>
              <a:rPr lang="en-US" sz="2600" dirty="0">
                <a:latin typeface="Calibri" panose="020F0502020204030204" pitchFamily="34" charset="0"/>
              </a:rPr>
              <a:t> and </a:t>
            </a:r>
            <a:r>
              <a:rPr lang="en-US" sz="2600" dirty="0">
                <a:solidFill>
                  <a:srgbClr val="579D1C"/>
                </a:solidFill>
                <a:latin typeface="Calibri" panose="020F0502020204030204" pitchFamily="34" charset="0"/>
              </a:rPr>
              <a:t>base</a:t>
            </a:r>
            <a:r>
              <a:rPr lang="en-US" sz="2600" dirty="0">
                <a:latin typeface="Calibri" panose="020F0502020204030204" pitchFamily="34" charset="0"/>
              </a:rPr>
              <a:t> are 3 bits each, and follow the </a:t>
            </a:r>
            <a:r>
              <a:rPr lang="en-US" sz="2600" dirty="0">
                <a:solidFill>
                  <a:srgbClr val="FF0000"/>
                </a:solidFill>
                <a:latin typeface="Calibri" panose="020F0502020204030204" pitchFamily="34" charset="0"/>
              </a:rPr>
              <a:t>register</a:t>
            </a:r>
            <a:r>
              <a:rPr lang="en-US" sz="2600" dirty="0">
                <a:latin typeface="Calibri" panose="020F0502020204030204" pitchFamily="34" charset="0"/>
              </a:rPr>
              <a:t> </a:t>
            </a:r>
            <a:r>
              <a:rPr lang="en-US" sz="2600" dirty="0">
                <a:solidFill>
                  <a:srgbClr val="004A4A"/>
                </a:solidFill>
                <a:latin typeface="Calibri" panose="020F0502020204030204" pitchFamily="34" charset="0"/>
              </a:rPr>
              <a:t>encoding</a:t>
            </a:r>
            <a:r>
              <a:rPr lang="en-US" sz="2600" dirty="0">
                <a:latin typeface="Calibri" panose="020F0502020204030204" pitchFamily="34" charset="0"/>
              </a:rPr>
              <a:t> scheme</a:t>
            </a:r>
          </a:p>
          <a:p>
            <a:pPr lvl="0">
              <a:buSzPct val="100000"/>
              <a:buFont typeface="Symbol" panose="05050102010706020507" pitchFamily="18" charset="2"/>
              <a:buChar char="*"/>
            </a:pPr>
            <a:r>
              <a:rPr lang="en-US" sz="2600" dirty="0">
                <a:latin typeface="Calibri" panose="020F0502020204030204" pitchFamily="34" charset="0"/>
              </a:rPr>
              <a:t>Some </a:t>
            </a:r>
            <a:r>
              <a:rPr lang="en-US" sz="2600" dirty="0">
                <a:solidFill>
                  <a:srgbClr val="FF0000"/>
                </a:solidFill>
                <a:latin typeface="Calibri" panose="020F0502020204030204" pitchFamily="34" charset="0"/>
              </a:rPr>
              <a:t>rules </a:t>
            </a:r>
            <a:r>
              <a:rPr lang="en-US" sz="2600" dirty="0">
                <a:latin typeface="Calibri" panose="020F0502020204030204" pitchFamily="34" charset="0"/>
              </a:rPr>
              <a:t>:</a:t>
            </a:r>
          </a:p>
          <a:p>
            <a:pPr lvl="1">
              <a:buSzPct val="100000"/>
              <a:buFont typeface="Symbol" panose="05050102010706020507" pitchFamily="18" charset="2"/>
              <a:buChar char="*"/>
            </a:pPr>
            <a:r>
              <a:rPr lang="en-US" sz="2600" b="1" i="1" dirty="0" err="1">
                <a:solidFill>
                  <a:srgbClr val="000080"/>
                </a:solidFill>
                <a:latin typeface="Calibri" panose="020F0502020204030204" pitchFamily="34" charset="0"/>
              </a:rPr>
              <a:t>esp</a:t>
            </a:r>
            <a:r>
              <a:rPr lang="en-US" sz="2600" dirty="0">
                <a:latin typeface="Calibri" panose="020F0502020204030204" pitchFamily="34" charset="0"/>
              </a:rPr>
              <a:t> cannot be an index</a:t>
            </a:r>
          </a:p>
          <a:p>
            <a:pPr lvl="1">
              <a:buSzPct val="100000"/>
              <a:buFont typeface="Symbol" panose="05050102010706020507" pitchFamily="18" charset="2"/>
              <a:buChar char="*"/>
            </a:pPr>
            <a:r>
              <a:rPr lang="en-US" sz="2600" dirty="0">
                <a:solidFill>
                  <a:schemeClr val="tx1"/>
                </a:solidFill>
                <a:latin typeface="Calibri" panose="020F0502020204030204" pitchFamily="34" charset="0"/>
              </a:rPr>
              <a:t>The</a:t>
            </a:r>
            <a:r>
              <a:rPr lang="en-US" sz="2600" dirty="0">
                <a:solidFill>
                  <a:srgbClr val="FF0000"/>
                </a:solidFill>
                <a:latin typeface="Calibri" panose="020F0502020204030204" pitchFamily="34" charset="0"/>
              </a:rPr>
              <a:t> offset in the memory address</a:t>
            </a:r>
            <a:r>
              <a:rPr lang="en-US" sz="2600" dirty="0">
                <a:latin typeface="Calibri" panose="020F0502020204030204" pitchFamily="34" charset="0"/>
              </a:rPr>
              <a:t> can only be specified in the </a:t>
            </a:r>
            <a:r>
              <a:rPr lang="en-US" sz="2600" dirty="0">
                <a:solidFill>
                  <a:srgbClr val="579D1C"/>
                </a:solidFill>
                <a:latin typeface="Calibri" panose="020F0502020204030204" pitchFamily="34" charset="0"/>
              </a:rPr>
              <a:t>displacement </a:t>
            </a:r>
            <a:r>
              <a:rPr lang="en-US" sz="2600" dirty="0">
                <a:solidFill>
                  <a:schemeClr val="tx1"/>
                </a:solidFill>
                <a:latin typeface="Calibri" panose="020F0502020204030204" pitchFamily="34" charset="0"/>
              </a:rPr>
              <a:t>field</a:t>
            </a:r>
          </a:p>
        </p:txBody>
      </p:sp>
      <p:sp>
        <p:nvSpPr>
          <p:cNvPr id="9" name="AutoShape 3"/>
          <p:cNvSpPr>
            <a:spLocks noChangeAspect="1" noChangeArrowheads="1" noTextEdit="1"/>
          </p:cNvSpPr>
          <p:nvPr/>
        </p:nvSpPr>
        <p:spPr bwMode="auto">
          <a:xfrm>
            <a:off x="4506912" y="1484312"/>
            <a:ext cx="3113088"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4655344" y="2018552"/>
            <a:ext cx="828675" cy="461963"/>
          </a:xfrm>
          <a:prstGeom prst="rect">
            <a:avLst/>
          </a:prstGeom>
          <a:solidFill>
            <a:srgbClr val="FFE6D5"/>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6"/>
          <p:cNvSpPr>
            <a:spLocks noChangeArrowheads="1"/>
          </p:cNvSpPr>
          <p:nvPr/>
        </p:nvSpPr>
        <p:spPr bwMode="auto">
          <a:xfrm>
            <a:off x="4741068" y="2139202"/>
            <a:ext cx="5364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dirty="0">
                <a:solidFill>
                  <a:srgbClr val="000000"/>
                </a:solidFill>
                <a:latin typeface="Sans"/>
              </a:rPr>
              <a:t>Scale</a:t>
            </a:r>
            <a:endParaRPr lang="en-US" dirty="0">
              <a:latin typeface="Arial" pitchFamily="34" charset="0"/>
            </a:endParaRPr>
          </a:p>
        </p:txBody>
      </p:sp>
      <p:sp>
        <p:nvSpPr>
          <p:cNvPr id="12" name="Rectangle 7"/>
          <p:cNvSpPr>
            <a:spLocks noChangeArrowheads="1"/>
          </p:cNvSpPr>
          <p:nvPr/>
        </p:nvSpPr>
        <p:spPr bwMode="auto">
          <a:xfrm>
            <a:off x="5472112" y="2027237"/>
            <a:ext cx="1003300" cy="463550"/>
          </a:xfrm>
          <a:prstGeom prst="rect">
            <a:avLst/>
          </a:prstGeom>
          <a:solidFill>
            <a:srgbClr val="FFE6D5"/>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8"/>
          <p:cNvSpPr>
            <a:spLocks noChangeArrowheads="1"/>
          </p:cNvSpPr>
          <p:nvPr/>
        </p:nvSpPr>
        <p:spPr bwMode="auto">
          <a:xfrm>
            <a:off x="6483350" y="2027237"/>
            <a:ext cx="1003300" cy="463550"/>
          </a:xfrm>
          <a:prstGeom prst="rect">
            <a:avLst/>
          </a:prstGeom>
          <a:solidFill>
            <a:srgbClr val="FFE6D5"/>
          </a:solidFill>
          <a:ln w="7"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9"/>
          <p:cNvSpPr>
            <a:spLocks/>
          </p:cNvSpPr>
          <p:nvPr/>
        </p:nvSpPr>
        <p:spPr bwMode="auto">
          <a:xfrm>
            <a:off x="4641056" y="1813764"/>
            <a:ext cx="817563" cy="142875"/>
          </a:xfrm>
          <a:custGeom>
            <a:avLst/>
            <a:gdLst>
              <a:gd name="T0" fmla="*/ 0 w 848"/>
              <a:gd name="T1" fmla="*/ 146 h 146"/>
              <a:gd name="T2" fmla="*/ 75 w 848"/>
              <a:gd name="T3" fmla="*/ 76 h 146"/>
              <a:gd name="T4" fmla="*/ 352 w 848"/>
              <a:gd name="T5" fmla="*/ 76 h 146"/>
              <a:gd name="T6" fmla="*/ 446 w 848"/>
              <a:gd name="T7" fmla="*/ 0 h 146"/>
              <a:gd name="T8" fmla="*/ 503 w 848"/>
              <a:gd name="T9" fmla="*/ 86 h 146"/>
              <a:gd name="T10" fmla="*/ 817 w 848"/>
              <a:gd name="T11" fmla="*/ 86 h 146"/>
              <a:gd name="T12" fmla="*/ 848 w 848"/>
              <a:gd name="T13" fmla="*/ 129 h 146"/>
            </a:gdLst>
            <a:ahLst/>
            <a:cxnLst>
              <a:cxn ang="0">
                <a:pos x="T0" y="T1"/>
              </a:cxn>
              <a:cxn ang="0">
                <a:pos x="T2" y="T3"/>
              </a:cxn>
              <a:cxn ang="0">
                <a:pos x="T4" y="T5"/>
              </a:cxn>
              <a:cxn ang="0">
                <a:pos x="T6" y="T7"/>
              </a:cxn>
              <a:cxn ang="0">
                <a:pos x="T8" y="T9"/>
              </a:cxn>
              <a:cxn ang="0">
                <a:pos x="T10" y="T11"/>
              </a:cxn>
              <a:cxn ang="0">
                <a:pos x="T12" y="T13"/>
              </a:cxn>
            </a:cxnLst>
            <a:rect l="0" t="0" r="r" b="b"/>
            <a:pathLst>
              <a:path w="848" h="146">
                <a:moveTo>
                  <a:pt x="0" y="146"/>
                </a:moveTo>
                <a:lnTo>
                  <a:pt x="75" y="76"/>
                </a:lnTo>
                <a:lnTo>
                  <a:pt x="352" y="76"/>
                </a:lnTo>
                <a:lnTo>
                  <a:pt x="446" y="0"/>
                </a:lnTo>
                <a:lnTo>
                  <a:pt x="503" y="86"/>
                </a:lnTo>
                <a:lnTo>
                  <a:pt x="817" y="86"/>
                </a:lnTo>
                <a:lnTo>
                  <a:pt x="848" y="129"/>
                </a:lnTo>
              </a:path>
            </a:pathLst>
          </a:custGeom>
          <a:noFill/>
          <a:ln w="19"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a:off x="5503863" y="1800226"/>
            <a:ext cx="950913" cy="144463"/>
          </a:xfrm>
          <a:custGeom>
            <a:avLst/>
            <a:gdLst>
              <a:gd name="T0" fmla="*/ 0 w 985"/>
              <a:gd name="T1" fmla="*/ 146 h 146"/>
              <a:gd name="T2" fmla="*/ 87 w 985"/>
              <a:gd name="T3" fmla="*/ 75 h 146"/>
              <a:gd name="T4" fmla="*/ 409 w 985"/>
              <a:gd name="T5" fmla="*/ 75 h 146"/>
              <a:gd name="T6" fmla="*/ 518 w 985"/>
              <a:gd name="T7" fmla="*/ 0 h 146"/>
              <a:gd name="T8" fmla="*/ 584 w 985"/>
              <a:gd name="T9" fmla="*/ 85 h 146"/>
              <a:gd name="T10" fmla="*/ 949 w 985"/>
              <a:gd name="T11" fmla="*/ 85 h 146"/>
              <a:gd name="T12" fmla="*/ 985 w 985"/>
              <a:gd name="T13" fmla="*/ 129 h 146"/>
            </a:gdLst>
            <a:ahLst/>
            <a:cxnLst>
              <a:cxn ang="0">
                <a:pos x="T0" y="T1"/>
              </a:cxn>
              <a:cxn ang="0">
                <a:pos x="T2" y="T3"/>
              </a:cxn>
              <a:cxn ang="0">
                <a:pos x="T4" y="T5"/>
              </a:cxn>
              <a:cxn ang="0">
                <a:pos x="T6" y="T7"/>
              </a:cxn>
              <a:cxn ang="0">
                <a:pos x="T8" y="T9"/>
              </a:cxn>
              <a:cxn ang="0">
                <a:pos x="T10" y="T11"/>
              </a:cxn>
              <a:cxn ang="0">
                <a:pos x="T12" y="T13"/>
              </a:cxn>
            </a:cxnLst>
            <a:rect l="0" t="0" r="r" b="b"/>
            <a:pathLst>
              <a:path w="985" h="146">
                <a:moveTo>
                  <a:pt x="0" y="146"/>
                </a:moveTo>
                <a:lnTo>
                  <a:pt x="87" y="75"/>
                </a:lnTo>
                <a:lnTo>
                  <a:pt x="409" y="75"/>
                </a:lnTo>
                <a:lnTo>
                  <a:pt x="518" y="0"/>
                </a:lnTo>
                <a:lnTo>
                  <a:pt x="584" y="85"/>
                </a:lnTo>
                <a:lnTo>
                  <a:pt x="949" y="85"/>
                </a:lnTo>
                <a:lnTo>
                  <a:pt x="985" y="129"/>
                </a:lnTo>
              </a:path>
            </a:pathLst>
          </a:custGeom>
          <a:noFill/>
          <a:ln w="20"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1"/>
          <p:cNvSpPr>
            <a:spLocks/>
          </p:cNvSpPr>
          <p:nvPr/>
        </p:nvSpPr>
        <p:spPr bwMode="auto">
          <a:xfrm>
            <a:off x="6503987" y="1779588"/>
            <a:ext cx="954088" cy="144463"/>
          </a:xfrm>
          <a:custGeom>
            <a:avLst/>
            <a:gdLst>
              <a:gd name="T0" fmla="*/ 0 w 989"/>
              <a:gd name="T1" fmla="*/ 147 h 147"/>
              <a:gd name="T2" fmla="*/ 88 w 989"/>
              <a:gd name="T3" fmla="*/ 76 h 147"/>
              <a:gd name="T4" fmla="*/ 411 w 989"/>
              <a:gd name="T5" fmla="*/ 76 h 147"/>
              <a:gd name="T6" fmla="*/ 521 w 989"/>
              <a:gd name="T7" fmla="*/ 0 h 147"/>
              <a:gd name="T8" fmla="*/ 587 w 989"/>
              <a:gd name="T9" fmla="*/ 86 h 147"/>
              <a:gd name="T10" fmla="*/ 953 w 989"/>
              <a:gd name="T11" fmla="*/ 86 h 147"/>
              <a:gd name="T12" fmla="*/ 989 w 989"/>
              <a:gd name="T13" fmla="*/ 129 h 147"/>
            </a:gdLst>
            <a:ahLst/>
            <a:cxnLst>
              <a:cxn ang="0">
                <a:pos x="T0" y="T1"/>
              </a:cxn>
              <a:cxn ang="0">
                <a:pos x="T2" y="T3"/>
              </a:cxn>
              <a:cxn ang="0">
                <a:pos x="T4" y="T5"/>
              </a:cxn>
              <a:cxn ang="0">
                <a:pos x="T6" y="T7"/>
              </a:cxn>
              <a:cxn ang="0">
                <a:pos x="T8" y="T9"/>
              </a:cxn>
              <a:cxn ang="0">
                <a:pos x="T10" y="T11"/>
              </a:cxn>
              <a:cxn ang="0">
                <a:pos x="T12" y="T13"/>
              </a:cxn>
            </a:cxnLst>
            <a:rect l="0" t="0" r="r" b="b"/>
            <a:pathLst>
              <a:path w="989" h="147">
                <a:moveTo>
                  <a:pt x="0" y="147"/>
                </a:moveTo>
                <a:lnTo>
                  <a:pt x="88" y="76"/>
                </a:lnTo>
                <a:lnTo>
                  <a:pt x="411" y="76"/>
                </a:lnTo>
                <a:lnTo>
                  <a:pt x="521" y="0"/>
                </a:lnTo>
                <a:lnTo>
                  <a:pt x="587" y="86"/>
                </a:lnTo>
                <a:lnTo>
                  <a:pt x="953" y="86"/>
                </a:lnTo>
                <a:lnTo>
                  <a:pt x="989" y="129"/>
                </a:lnTo>
              </a:path>
            </a:pathLst>
          </a:custGeom>
          <a:noFill/>
          <a:ln w="21"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2"/>
          <p:cNvSpPr>
            <a:spLocks noChangeArrowheads="1"/>
          </p:cNvSpPr>
          <p:nvPr/>
        </p:nvSpPr>
        <p:spPr bwMode="auto">
          <a:xfrm>
            <a:off x="4971255" y="1450226"/>
            <a:ext cx="14908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000000"/>
                </a:solidFill>
                <a:latin typeface="Sans"/>
              </a:rPr>
              <a:t>2</a:t>
            </a:r>
            <a:endParaRPr lang="en-US">
              <a:latin typeface="Arial" pitchFamily="34" charset="0"/>
            </a:endParaRPr>
          </a:p>
        </p:txBody>
      </p:sp>
      <p:sp>
        <p:nvSpPr>
          <p:cNvPr id="18" name="Rectangle 13"/>
          <p:cNvSpPr>
            <a:spLocks noChangeArrowheads="1"/>
          </p:cNvSpPr>
          <p:nvPr/>
        </p:nvSpPr>
        <p:spPr bwMode="auto">
          <a:xfrm>
            <a:off x="5875337" y="1455738"/>
            <a:ext cx="14908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000000"/>
                </a:solidFill>
                <a:latin typeface="Sans"/>
              </a:rPr>
              <a:t>3</a:t>
            </a:r>
            <a:endParaRPr lang="en-US">
              <a:latin typeface="Arial" pitchFamily="34" charset="0"/>
            </a:endParaRPr>
          </a:p>
        </p:txBody>
      </p:sp>
      <p:sp>
        <p:nvSpPr>
          <p:cNvPr id="19" name="Rectangle 14"/>
          <p:cNvSpPr>
            <a:spLocks noChangeArrowheads="1"/>
          </p:cNvSpPr>
          <p:nvPr/>
        </p:nvSpPr>
        <p:spPr bwMode="auto">
          <a:xfrm>
            <a:off x="6853237" y="1444625"/>
            <a:ext cx="14908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000000"/>
                </a:solidFill>
                <a:latin typeface="Sans"/>
              </a:rPr>
              <a:t>3</a:t>
            </a:r>
            <a:endParaRPr lang="en-US">
              <a:latin typeface="Arial" pitchFamily="34" charset="0"/>
            </a:endParaRPr>
          </a:p>
        </p:txBody>
      </p:sp>
      <p:sp>
        <p:nvSpPr>
          <p:cNvPr id="20" name="Rectangle 15"/>
          <p:cNvSpPr>
            <a:spLocks noChangeArrowheads="1"/>
          </p:cNvSpPr>
          <p:nvPr/>
        </p:nvSpPr>
        <p:spPr bwMode="auto">
          <a:xfrm>
            <a:off x="5632451" y="2141538"/>
            <a:ext cx="568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000000"/>
                </a:solidFill>
                <a:latin typeface="Sans"/>
              </a:rPr>
              <a:t>Index</a:t>
            </a:r>
            <a:endParaRPr lang="en-US">
              <a:latin typeface="Arial" pitchFamily="34" charset="0"/>
            </a:endParaRPr>
          </a:p>
        </p:txBody>
      </p:sp>
      <p:sp>
        <p:nvSpPr>
          <p:cNvPr id="21" name="Rectangle 16"/>
          <p:cNvSpPr>
            <a:spLocks noChangeArrowheads="1"/>
          </p:cNvSpPr>
          <p:nvPr/>
        </p:nvSpPr>
        <p:spPr bwMode="auto">
          <a:xfrm>
            <a:off x="6659562" y="2141538"/>
            <a:ext cx="4921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000">
                <a:solidFill>
                  <a:srgbClr val="000000"/>
                </a:solidFill>
                <a:latin typeface="Sans"/>
              </a:rPr>
              <a:t>Base</a:t>
            </a:r>
            <a:endParaRPr lang="en-US">
              <a:latin typeface="Arial" pitchFamily="34"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336800" y="228601"/>
            <a:ext cx="7416800" cy="936625"/>
          </a:xfrm>
          <a:prstGeom prst="rect">
            <a:avLst/>
          </a:prstGeom>
        </p:spPr>
        <p:txBody>
          <a:bodyPr vert="horz" lIns="0" tIns="0" rIns="0" bIns="0" rtlCol="0" anchor="ctr">
            <a:norm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4400" kern="1200">
                <a:solidFill>
                  <a:srgbClr val="FFFFFF"/>
                </a:solidFill>
                <a:latin typeface="+mj-lt"/>
                <a:ea typeface="+mj-ea"/>
                <a:cs typeface="+mj-cs"/>
              </a:defRPr>
            </a:lvl1pPr>
            <a:lvl2pPr lvl="1" eaLnBrk="1" hangingPunct="1">
              <a:buSzPct val="45000"/>
              <a:buFont typeface="StarSymbol"/>
              <a:buChar char="●"/>
              <a:defRPr>
                <a:solidFill>
                  <a:schemeClr val="tx2"/>
                </a:solidFill>
              </a:defRPr>
            </a:lvl2pPr>
            <a:lvl3pPr lvl="2" eaLnBrk="1" hangingPunct="1">
              <a:buSzPct val="45000"/>
              <a:buFont typeface="StarSymbol"/>
              <a:buChar char="●"/>
              <a:defRPr>
                <a:solidFill>
                  <a:schemeClr val="tx2"/>
                </a:solidFill>
              </a:defRPr>
            </a:lvl3pPr>
            <a:lvl4pPr lvl="3" eaLnBrk="1" hangingPunct="1">
              <a:buSzPct val="45000"/>
              <a:buFont typeface="StarSymbol"/>
              <a:buChar char="●"/>
              <a:defRPr>
                <a:solidFill>
                  <a:schemeClr val="tx2"/>
                </a:solidFill>
              </a:defRPr>
            </a:lvl4pPr>
            <a:lvl5pPr lvl="4" eaLnBrk="1" hangingPunct="1">
              <a:buSzPct val="45000"/>
              <a:buFont typeface="StarSymbol"/>
              <a:buChar char="●"/>
              <a:defRPr>
                <a:solidFill>
                  <a:schemeClr val="tx2"/>
                </a:solidFill>
              </a:defRPr>
            </a:lvl5pPr>
            <a:lvl6pPr lvl="5" eaLnBrk="1" hangingPunct="1">
              <a:buSzPct val="45000"/>
              <a:buFont typeface="StarSymbol"/>
              <a:buChar char="●"/>
              <a:defRPr>
                <a:solidFill>
                  <a:schemeClr val="tx2"/>
                </a:solidFill>
              </a:defRPr>
            </a:lvl6pPr>
            <a:lvl7pPr lvl="6" eaLnBrk="1" hangingPunct="1">
              <a:buSzPct val="45000"/>
              <a:buFont typeface="StarSymbol"/>
              <a:buChar char="●"/>
              <a:defRPr>
                <a:solidFill>
                  <a:schemeClr val="tx2"/>
                </a:solidFill>
              </a:defRPr>
            </a:lvl7pPr>
            <a:lvl8pPr lvl="7" eaLnBrk="1" hangingPunct="1">
              <a:buSzPct val="45000"/>
              <a:buFont typeface="StarSymbol"/>
              <a:buChar char="●"/>
              <a:defRPr>
                <a:solidFill>
                  <a:schemeClr val="tx2"/>
                </a:solidFill>
              </a:defRPr>
            </a:lvl8pPr>
            <a:lvl9pPr lvl="8" eaLnBrk="1" hangingPunct="1">
              <a:buSzPct val="45000"/>
              <a:buFont typeface="StarSymbol"/>
              <a:buChar char="●"/>
              <a:defRPr>
                <a:solidFill>
                  <a:schemeClr val="tx2"/>
                </a:solidFill>
              </a:defRPr>
            </a:lvl9pPr>
          </a:lstStyle>
          <a:p>
            <a:pPr>
              <a:buFont typeface="StarSymbol"/>
              <a:buNone/>
            </a:pPr>
            <a:r>
              <a:rPr lang="fr-FR" dirty="0" err="1">
                <a:solidFill>
                  <a:schemeClr val="tx1"/>
                </a:solidFill>
              </a:rPr>
              <a:t>Register</a:t>
            </a:r>
            <a:r>
              <a:rPr lang="fr-FR" dirty="0">
                <a:solidFill>
                  <a:schemeClr val="tx1"/>
                </a:solidFill>
              </a:rPr>
              <a:t> </a:t>
            </a:r>
            <a:r>
              <a:rPr lang="fr-FR" dirty="0" err="1">
                <a:solidFill>
                  <a:schemeClr val="tx1"/>
                </a:solidFill>
              </a:rPr>
              <a:t>Encoding</a:t>
            </a:r>
            <a:endParaRPr lang="fr-FR"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74810210"/>
              </p:ext>
            </p:extLst>
          </p:nvPr>
        </p:nvGraphicFramePr>
        <p:xfrm>
          <a:off x="3352800" y="1600200"/>
          <a:ext cx="6096000" cy="33375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Code</a:t>
                      </a:r>
                    </a:p>
                  </a:txBody>
                  <a:tcPr/>
                </a:tc>
                <a:tc>
                  <a:txBody>
                    <a:bodyPr/>
                    <a:lstStyle/>
                    <a:p>
                      <a:r>
                        <a:rPr lang="en-US" dirty="0"/>
                        <a:t>Register</a:t>
                      </a:r>
                    </a:p>
                  </a:txBody>
                  <a:tcPr/>
                </a:tc>
                <a:extLst>
                  <a:ext uri="{0D108BD9-81ED-4DB2-BD59-A6C34878D82A}">
                    <a16:rowId xmlns:a16="http://schemas.microsoft.com/office/drawing/2014/main" val="10000"/>
                  </a:ext>
                </a:extLst>
              </a:tr>
              <a:tr h="370840">
                <a:tc>
                  <a:txBody>
                    <a:bodyPr/>
                    <a:lstStyle/>
                    <a:p>
                      <a:r>
                        <a:rPr lang="en-US" dirty="0"/>
                        <a:t>000</a:t>
                      </a:r>
                    </a:p>
                  </a:txBody>
                  <a:tcPr/>
                </a:tc>
                <a:tc>
                  <a:txBody>
                    <a:bodyPr/>
                    <a:lstStyle/>
                    <a:p>
                      <a:r>
                        <a:rPr lang="en-US" dirty="0" err="1"/>
                        <a:t>eax</a:t>
                      </a:r>
                      <a:endParaRPr lang="en-US" dirty="0"/>
                    </a:p>
                  </a:txBody>
                  <a:tcPr/>
                </a:tc>
                <a:extLst>
                  <a:ext uri="{0D108BD9-81ED-4DB2-BD59-A6C34878D82A}">
                    <a16:rowId xmlns:a16="http://schemas.microsoft.com/office/drawing/2014/main" val="10001"/>
                  </a:ext>
                </a:extLst>
              </a:tr>
              <a:tr h="370840">
                <a:tc>
                  <a:txBody>
                    <a:bodyPr/>
                    <a:lstStyle/>
                    <a:p>
                      <a:r>
                        <a:rPr lang="en-US" dirty="0"/>
                        <a:t>001</a:t>
                      </a:r>
                    </a:p>
                  </a:txBody>
                  <a:tcPr/>
                </a:tc>
                <a:tc>
                  <a:txBody>
                    <a:bodyPr/>
                    <a:lstStyle/>
                    <a:p>
                      <a:r>
                        <a:rPr lang="en-US" dirty="0" err="1"/>
                        <a:t>ecx</a:t>
                      </a:r>
                      <a:endParaRPr lang="en-US" dirty="0"/>
                    </a:p>
                  </a:txBody>
                  <a:tcPr/>
                </a:tc>
                <a:extLst>
                  <a:ext uri="{0D108BD9-81ED-4DB2-BD59-A6C34878D82A}">
                    <a16:rowId xmlns:a16="http://schemas.microsoft.com/office/drawing/2014/main" val="10002"/>
                  </a:ext>
                </a:extLst>
              </a:tr>
              <a:tr h="370840">
                <a:tc>
                  <a:txBody>
                    <a:bodyPr/>
                    <a:lstStyle/>
                    <a:p>
                      <a:r>
                        <a:rPr lang="en-US" dirty="0"/>
                        <a:t>010</a:t>
                      </a:r>
                    </a:p>
                  </a:txBody>
                  <a:tcPr/>
                </a:tc>
                <a:tc>
                  <a:txBody>
                    <a:bodyPr/>
                    <a:lstStyle/>
                    <a:p>
                      <a:r>
                        <a:rPr lang="en-US" dirty="0" err="1"/>
                        <a:t>edx</a:t>
                      </a:r>
                      <a:endParaRPr lang="en-US" dirty="0"/>
                    </a:p>
                  </a:txBody>
                  <a:tcPr/>
                </a:tc>
                <a:extLst>
                  <a:ext uri="{0D108BD9-81ED-4DB2-BD59-A6C34878D82A}">
                    <a16:rowId xmlns:a16="http://schemas.microsoft.com/office/drawing/2014/main" val="10003"/>
                  </a:ext>
                </a:extLst>
              </a:tr>
              <a:tr h="370840">
                <a:tc>
                  <a:txBody>
                    <a:bodyPr/>
                    <a:lstStyle/>
                    <a:p>
                      <a:r>
                        <a:rPr lang="en-US" dirty="0"/>
                        <a:t>011</a:t>
                      </a:r>
                    </a:p>
                  </a:txBody>
                  <a:tcPr/>
                </a:tc>
                <a:tc>
                  <a:txBody>
                    <a:bodyPr/>
                    <a:lstStyle/>
                    <a:p>
                      <a:r>
                        <a:rPr lang="en-US" dirty="0" err="1"/>
                        <a:t>ebx</a:t>
                      </a:r>
                      <a:endParaRPr lang="en-US" dirty="0"/>
                    </a:p>
                  </a:txBody>
                  <a:tcPr/>
                </a:tc>
                <a:extLst>
                  <a:ext uri="{0D108BD9-81ED-4DB2-BD59-A6C34878D82A}">
                    <a16:rowId xmlns:a16="http://schemas.microsoft.com/office/drawing/2014/main" val="10004"/>
                  </a:ext>
                </a:extLst>
              </a:tr>
              <a:tr h="370840">
                <a:tc>
                  <a:txBody>
                    <a:bodyPr/>
                    <a:lstStyle/>
                    <a:p>
                      <a:r>
                        <a:rPr lang="en-US" dirty="0"/>
                        <a:t>100</a:t>
                      </a:r>
                    </a:p>
                  </a:txBody>
                  <a:tcPr/>
                </a:tc>
                <a:tc>
                  <a:txBody>
                    <a:bodyPr/>
                    <a:lstStyle/>
                    <a:p>
                      <a:r>
                        <a:rPr lang="en-US" dirty="0" err="1"/>
                        <a:t>esp</a:t>
                      </a:r>
                      <a:endParaRPr lang="en-US" dirty="0"/>
                    </a:p>
                  </a:txBody>
                  <a:tcPr/>
                </a:tc>
                <a:extLst>
                  <a:ext uri="{0D108BD9-81ED-4DB2-BD59-A6C34878D82A}">
                    <a16:rowId xmlns:a16="http://schemas.microsoft.com/office/drawing/2014/main" val="10005"/>
                  </a:ext>
                </a:extLst>
              </a:tr>
              <a:tr h="370840">
                <a:tc>
                  <a:txBody>
                    <a:bodyPr/>
                    <a:lstStyle/>
                    <a:p>
                      <a:r>
                        <a:rPr lang="en-US" dirty="0"/>
                        <a:t>101</a:t>
                      </a:r>
                    </a:p>
                  </a:txBody>
                  <a:tcPr/>
                </a:tc>
                <a:tc>
                  <a:txBody>
                    <a:bodyPr/>
                    <a:lstStyle/>
                    <a:p>
                      <a:r>
                        <a:rPr lang="en-US" dirty="0" err="1"/>
                        <a:t>ebp</a:t>
                      </a:r>
                      <a:endParaRPr lang="en-US" dirty="0"/>
                    </a:p>
                  </a:txBody>
                  <a:tcPr/>
                </a:tc>
                <a:extLst>
                  <a:ext uri="{0D108BD9-81ED-4DB2-BD59-A6C34878D82A}">
                    <a16:rowId xmlns:a16="http://schemas.microsoft.com/office/drawing/2014/main" val="10006"/>
                  </a:ext>
                </a:extLst>
              </a:tr>
              <a:tr h="370840">
                <a:tc>
                  <a:txBody>
                    <a:bodyPr/>
                    <a:lstStyle/>
                    <a:p>
                      <a:r>
                        <a:rPr lang="en-US" dirty="0"/>
                        <a:t>110</a:t>
                      </a:r>
                    </a:p>
                  </a:txBody>
                  <a:tcPr/>
                </a:tc>
                <a:tc>
                  <a:txBody>
                    <a:bodyPr/>
                    <a:lstStyle/>
                    <a:p>
                      <a:r>
                        <a:rPr lang="en-US" dirty="0" err="1"/>
                        <a:t>esi</a:t>
                      </a:r>
                      <a:endParaRPr lang="en-US" dirty="0"/>
                    </a:p>
                  </a:txBody>
                  <a:tcPr/>
                </a:tc>
                <a:extLst>
                  <a:ext uri="{0D108BD9-81ED-4DB2-BD59-A6C34878D82A}">
                    <a16:rowId xmlns:a16="http://schemas.microsoft.com/office/drawing/2014/main" val="10007"/>
                  </a:ext>
                </a:extLst>
              </a:tr>
              <a:tr h="370840">
                <a:tc>
                  <a:txBody>
                    <a:bodyPr/>
                    <a:lstStyle/>
                    <a:p>
                      <a:r>
                        <a:rPr lang="en-US" dirty="0"/>
                        <a:t>111</a:t>
                      </a:r>
                    </a:p>
                  </a:txBody>
                  <a:tcPr/>
                </a:tc>
                <a:tc>
                  <a:txBody>
                    <a:bodyPr/>
                    <a:lstStyle/>
                    <a:p>
                      <a:r>
                        <a:rPr lang="en-US" dirty="0" err="1"/>
                        <a:t>edi</a:t>
                      </a:r>
                      <a:endParaRPr lang="en-US" dirty="0"/>
                    </a:p>
                  </a:txBody>
                  <a:tcPr/>
                </a:tc>
                <a:extLst>
                  <a:ext uri="{0D108BD9-81ED-4DB2-BD59-A6C34878D82A}">
                    <a16:rowId xmlns:a16="http://schemas.microsoft.com/office/drawing/2014/main" val="10008"/>
                  </a:ext>
                </a:extLst>
              </a:tr>
            </a:tbl>
          </a:graphicData>
        </a:graphic>
      </p:graphicFrame>
      <p:sp>
        <p:nvSpPr>
          <p:cNvPr id="4" name="TextBox 3"/>
          <p:cNvSpPr txBox="1"/>
          <p:nvPr/>
        </p:nvSpPr>
        <p:spPr>
          <a:xfrm>
            <a:off x="3200400" y="5410200"/>
            <a:ext cx="6971780" cy="923330"/>
          </a:xfrm>
          <a:prstGeom prst="rect">
            <a:avLst/>
          </a:prstGeom>
          <a:noFill/>
        </p:spPr>
        <p:txBody>
          <a:bodyPr wrap="none" rtlCol="0">
            <a:spAutoFit/>
          </a:bodyPr>
          <a:lstStyle/>
          <a:p>
            <a:r>
              <a:rPr lang="en-US" dirty="0"/>
              <a:t>** If the R/M bits are 100 , then we use the SIB byte</a:t>
            </a:r>
          </a:p>
          <a:p>
            <a:r>
              <a:rPr lang="en-US" dirty="0"/>
              <a:t>** If Mod = 00, and R/M = 101 (</a:t>
            </a:r>
            <a:r>
              <a:rPr lang="en-US" dirty="0" err="1"/>
              <a:t>ebp</a:t>
            </a:r>
            <a:r>
              <a:rPr lang="en-US" dirty="0"/>
              <a:t>), we use memory direct addressing</a:t>
            </a:r>
            <a:br>
              <a:rPr lang="en-US" dirty="0"/>
            </a:br>
            <a:r>
              <a:rPr lang="en-US" dirty="0"/>
              <a:t>      The 32 bit displacement is used as the memory address </a:t>
            </a:r>
          </a:p>
        </p:txBody>
      </p:sp>
    </p:spTree>
    <p:extLst>
      <p:ext uri="{BB962C8B-B14F-4D97-AF65-F5344CB8AC3E}">
        <p14:creationId xmlns:p14="http://schemas.microsoft.com/office/powerpoint/2010/main" val="39093925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413000" y="228601"/>
            <a:ext cx="7416800" cy="936625"/>
          </a:xfrm>
          <a:prstGeom prst="rect">
            <a:avLst/>
          </a:prstGeom>
        </p:spPr>
        <p:txBody>
          <a:bodyPr vert="horz" lIns="0" tIns="0" rIns="0" bIns="0" rtlCol="0" anchor="ctr">
            <a:normAutofit/>
          </a:bodyPr>
          <a:lstStyle>
            <a:defPPr lvl="0">
              <a:buSzPct val="45000"/>
              <a:buFont typeface="StarSymbol"/>
              <a:buNone/>
              <a:defRPr/>
            </a:defPPr>
            <a:lvl1pPr lvl="0" algn="ctr" defTabSz="914400" rtl="0" eaLnBrk="1" latinLnBrk="0" hangingPunct="1">
              <a:spcBef>
                <a:spcPct val="0"/>
              </a:spcBef>
              <a:buSzPct val="45000"/>
              <a:buFont typeface="StarSymbol"/>
              <a:buChar char="●"/>
              <a:defRPr sz="4400" kern="1200">
                <a:solidFill>
                  <a:srgbClr val="FFFFFF"/>
                </a:solidFill>
                <a:latin typeface="+mj-lt"/>
                <a:ea typeface="+mj-ea"/>
                <a:cs typeface="+mj-cs"/>
              </a:defRPr>
            </a:lvl1pPr>
            <a:lvl2pPr lvl="1" eaLnBrk="1" hangingPunct="1">
              <a:buSzPct val="45000"/>
              <a:buFont typeface="StarSymbol"/>
              <a:buChar char="●"/>
              <a:defRPr>
                <a:solidFill>
                  <a:schemeClr val="tx2"/>
                </a:solidFill>
              </a:defRPr>
            </a:lvl2pPr>
            <a:lvl3pPr lvl="2" eaLnBrk="1" hangingPunct="1">
              <a:buSzPct val="45000"/>
              <a:buFont typeface="StarSymbol"/>
              <a:buChar char="●"/>
              <a:defRPr>
                <a:solidFill>
                  <a:schemeClr val="tx2"/>
                </a:solidFill>
              </a:defRPr>
            </a:lvl3pPr>
            <a:lvl4pPr lvl="3" eaLnBrk="1" hangingPunct="1">
              <a:buSzPct val="45000"/>
              <a:buFont typeface="StarSymbol"/>
              <a:buChar char="●"/>
              <a:defRPr>
                <a:solidFill>
                  <a:schemeClr val="tx2"/>
                </a:solidFill>
              </a:defRPr>
            </a:lvl4pPr>
            <a:lvl5pPr lvl="4" eaLnBrk="1" hangingPunct="1">
              <a:buSzPct val="45000"/>
              <a:buFont typeface="StarSymbol"/>
              <a:buChar char="●"/>
              <a:defRPr>
                <a:solidFill>
                  <a:schemeClr val="tx2"/>
                </a:solidFill>
              </a:defRPr>
            </a:lvl5pPr>
            <a:lvl6pPr lvl="5" eaLnBrk="1" hangingPunct="1">
              <a:buSzPct val="45000"/>
              <a:buFont typeface="StarSymbol"/>
              <a:buChar char="●"/>
              <a:defRPr>
                <a:solidFill>
                  <a:schemeClr val="tx2"/>
                </a:solidFill>
              </a:defRPr>
            </a:lvl6pPr>
            <a:lvl7pPr lvl="6" eaLnBrk="1" hangingPunct="1">
              <a:buSzPct val="45000"/>
              <a:buFont typeface="StarSymbol"/>
              <a:buChar char="●"/>
              <a:defRPr>
                <a:solidFill>
                  <a:schemeClr val="tx2"/>
                </a:solidFill>
              </a:defRPr>
            </a:lvl7pPr>
            <a:lvl8pPr lvl="7" eaLnBrk="1" hangingPunct="1">
              <a:buSzPct val="45000"/>
              <a:buFont typeface="StarSymbol"/>
              <a:buChar char="●"/>
              <a:defRPr>
                <a:solidFill>
                  <a:schemeClr val="tx2"/>
                </a:solidFill>
              </a:defRPr>
            </a:lvl8pPr>
            <a:lvl9pPr lvl="8" eaLnBrk="1" hangingPunct="1">
              <a:buSzPct val="45000"/>
              <a:buFont typeface="StarSymbol"/>
              <a:buChar char="●"/>
              <a:defRPr>
                <a:solidFill>
                  <a:schemeClr val="tx2"/>
                </a:solidFill>
              </a:defRPr>
            </a:lvl9pPr>
          </a:lstStyle>
          <a:p>
            <a:pPr>
              <a:buFont typeface="StarSymbol"/>
              <a:buNone/>
            </a:pPr>
            <a:r>
              <a:rPr lang="fr-FR" dirty="0" err="1">
                <a:solidFill>
                  <a:schemeClr val="tx1"/>
                </a:solidFill>
              </a:rPr>
              <a:t>Example</a:t>
            </a:r>
            <a:endParaRPr lang="fr-FR" dirty="0">
              <a:solidFill>
                <a:schemeClr val="tx1"/>
              </a:solidFill>
            </a:endParaRPr>
          </a:p>
        </p:txBody>
      </p:sp>
      <p:sp>
        <p:nvSpPr>
          <p:cNvPr id="3" name="Rectangle 2"/>
          <p:cNvSpPr/>
          <p:nvPr/>
        </p:nvSpPr>
        <p:spPr>
          <a:xfrm>
            <a:off x="2667000" y="1165226"/>
            <a:ext cx="7467600" cy="6186309"/>
          </a:xfrm>
          <a:prstGeom prst="rect">
            <a:avLst/>
          </a:prstGeom>
        </p:spPr>
        <p:txBody>
          <a:bodyPr wrap="square">
            <a:spAutoFit/>
          </a:bodyPr>
          <a:lstStyle/>
          <a:p>
            <a:r>
              <a:rPr lang="en-US" i="1" dirty="0">
                <a:latin typeface="Times New Roman" pitchFamily="18" charset="0"/>
                <a:cs typeface="Times New Roman" pitchFamily="18" charset="0"/>
              </a:rPr>
              <a:t>Encode the instruction: add </a:t>
            </a:r>
            <a:r>
              <a:rPr lang="en-US" i="1" dirty="0" err="1">
                <a:latin typeface="Times New Roman" pitchFamily="18" charset="0"/>
                <a:cs typeface="Times New Roman" pitchFamily="18" charset="0"/>
              </a:rPr>
              <a:t>ebx</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edx</a:t>
            </a:r>
            <a:r>
              <a:rPr lang="en-US" i="1" dirty="0">
                <a:latin typeface="Times New Roman" pitchFamily="18" charset="0"/>
                <a:cs typeface="Times New Roman" pitchFamily="18" charset="0"/>
              </a:rPr>
              <a:t> + </a:t>
            </a:r>
            <a:r>
              <a:rPr lang="en-US" i="1" dirty="0" err="1">
                <a:latin typeface="Times New Roman" pitchFamily="18" charset="0"/>
                <a:cs typeface="Times New Roman" pitchFamily="18" charset="0"/>
              </a:rPr>
              <a:t>ecx</a:t>
            </a:r>
            <a:r>
              <a:rPr lang="en-US" i="1" dirty="0">
                <a:latin typeface="Times New Roman" pitchFamily="18" charset="0"/>
                <a:cs typeface="Times New Roman" pitchFamily="18" charset="0"/>
              </a:rPr>
              <a:t>*2 + 32]. Assume that the </a:t>
            </a:r>
            <a:r>
              <a:rPr lang="en-US" i="1" dirty="0" err="1">
                <a:latin typeface="Times New Roman" pitchFamily="18" charset="0"/>
                <a:cs typeface="Times New Roman" pitchFamily="18" charset="0"/>
              </a:rPr>
              <a:t>opcode</a:t>
            </a:r>
            <a:endParaRPr lang="en-US" i="1" dirty="0">
              <a:latin typeface="Times New Roman" pitchFamily="18" charset="0"/>
              <a:cs typeface="Times New Roman" pitchFamily="18" charset="0"/>
            </a:endParaRPr>
          </a:p>
          <a:p>
            <a:r>
              <a:rPr lang="en-US" i="1" dirty="0">
                <a:latin typeface="Times New Roman" pitchFamily="18" charset="0"/>
                <a:cs typeface="Times New Roman" pitchFamily="18" charset="0"/>
              </a:rPr>
              <a:t>for the add instruction is 0x03.</a:t>
            </a:r>
          </a:p>
          <a:p>
            <a:r>
              <a:rPr lang="en-US" i="1" dirty="0">
                <a:latin typeface="Times New Roman" pitchFamily="18" charset="0"/>
                <a:cs typeface="Times New Roman" pitchFamily="18" charset="0"/>
              </a:rPr>
              <a:t> </a:t>
            </a:r>
          </a:p>
          <a:p>
            <a:r>
              <a:rPr lang="en-US" b="1" i="1" dirty="0">
                <a:latin typeface="Times New Roman" pitchFamily="18" charset="0"/>
                <a:cs typeface="Times New Roman" pitchFamily="18" charset="0"/>
              </a:rPr>
              <a:t>Answer:</a:t>
            </a:r>
          </a:p>
          <a:p>
            <a:r>
              <a:rPr lang="en-US" i="1" dirty="0">
                <a:latin typeface="Times New Roman" pitchFamily="18" charset="0"/>
                <a:cs typeface="Times New Roman" pitchFamily="18" charset="0"/>
              </a:rPr>
              <a:t>Let us calculate the value of the </a:t>
            </a:r>
            <a:r>
              <a:rPr lang="en-US" i="1" dirty="0" err="1">
                <a:latin typeface="Times New Roman" pitchFamily="18" charset="0"/>
                <a:cs typeface="Times New Roman" pitchFamily="18" charset="0"/>
              </a:rPr>
              <a:t>ModR</a:t>
            </a:r>
            <a:r>
              <a:rPr lang="en-US" i="1" dirty="0">
                <a:latin typeface="Times New Roman" pitchFamily="18" charset="0"/>
                <a:cs typeface="Times New Roman" pitchFamily="18" charset="0"/>
              </a:rPr>
              <a:t>/M byte. In this case, our displacement fits within 8 bits. Hence, we can set the Mod bits equal to 01 (corresponding to an 8 bit displacement). We need to use the SIB byte because we have a scale and an index. Thus, we set the R/M bits to 100. The destination register is </a:t>
            </a:r>
            <a:r>
              <a:rPr lang="en-US" i="1" dirty="0" err="1">
                <a:latin typeface="Times New Roman" pitchFamily="18" charset="0"/>
                <a:cs typeface="Times New Roman" pitchFamily="18" charset="0"/>
              </a:rPr>
              <a:t>ebx</a:t>
            </a:r>
            <a:r>
              <a:rPr lang="en-US" i="1" dirty="0">
                <a:latin typeface="Times New Roman" pitchFamily="18" charset="0"/>
                <a:cs typeface="Times New Roman" pitchFamily="18" charset="0"/>
              </a:rPr>
              <a:t>. Its code is 011. Thus, the </a:t>
            </a:r>
            <a:r>
              <a:rPr lang="en-US" i="1" dirty="0" err="1">
                <a:latin typeface="Times New Roman" pitchFamily="18" charset="0"/>
                <a:cs typeface="Times New Roman" pitchFamily="18" charset="0"/>
              </a:rPr>
              <a:t>ModR</a:t>
            </a:r>
            <a:r>
              <a:rPr lang="en-US" i="1" dirty="0">
                <a:latin typeface="Times New Roman" pitchFamily="18" charset="0"/>
                <a:cs typeface="Times New Roman" pitchFamily="18" charset="0"/>
              </a:rPr>
              <a:t>/M byte is : 01 011 100  (0x5C)</a:t>
            </a:r>
          </a:p>
          <a:p>
            <a:endParaRPr lang="en-US" i="1" dirty="0">
              <a:latin typeface="Times New Roman" pitchFamily="18" charset="0"/>
              <a:cs typeface="Times New Roman" pitchFamily="18" charset="0"/>
            </a:endParaRPr>
          </a:p>
          <a:p>
            <a:r>
              <a:rPr lang="en-US" i="1" dirty="0">
                <a:latin typeface="Times New Roman" pitchFamily="18" charset="0"/>
                <a:cs typeface="Times New Roman" pitchFamily="18" charset="0"/>
              </a:rPr>
              <a:t>Now, let us calculate the value of the SIB byte. The scale is equal to 2 (01). The index is </a:t>
            </a:r>
            <a:r>
              <a:rPr lang="en-US" i="1" dirty="0" err="1">
                <a:latin typeface="Times New Roman" pitchFamily="18" charset="0"/>
                <a:cs typeface="Times New Roman" pitchFamily="18" charset="0"/>
              </a:rPr>
              <a:t>ecx</a:t>
            </a:r>
            <a:r>
              <a:rPr lang="en-US" i="1" dirty="0">
                <a:latin typeface="Times New Roman" pitchFamily="18" charset="0"/>
                <a:cs typeface="Times New Roman" pitchFamily="18" charset="0"/>
              </a:rPr>
              <a:t>(001), and the base is </a:t>
            </a:r>
            <a:r>
              <a:rPr lang="en-US" i="1" dirty="0" err="1">
                <a:latin typeface="Times New Roman" pitchFamily="18" charset="0"/>
                <a:cs typeface="Times New Roman" pitchFamily="18" charset="0"/>
              </a:rPr>
              <a:t>edx</a:t>
            </a:r>
            <a:r>
              <a:rPr lang="en-US" i="1" dirty="0">
                <a:latin typeface="Times New Roman" pitchFamily="18" charset="0"/>
                <a:cs typeface="Times New Roman" pitchFamily="18" charset="0"/>
              </a:rPr>
              <a:t> (010). Hence, the SIB byte is: 01 001 010 = 0x4A. </a:t>
            </a:r>
          </a:p>
          <a:p>
            <a:endParaRPr lang="en-US" i="1" dirty="0">
              <a:latin typeface="Times New Roman" pitchFamily="18" charset="0"/>
              <a:cs typeface="Times New Roman" pitchFamily="18" charset="0"/>
            </a:endParaRPr>
          </a:p>
          <a:p>
            <a:r>
              <a:rPr lang="en-US" i="1" dirty="0">
                <a:latin typeface="Times New Roman" pitchFamily="18" charset="0"/>
                <a:cs typeface="Times New Roman" pitchFamily="18" charset="0"/>
              </a:rPr>
              <a:t>The last byte is the displacement, which is equal to 0x20.</a:t>
            </a:r>
          </a:p>
          <a:p>
            <a:endParaRPr lang="en-US" i="1" dirty="0">
              <a:latin typeface="Times New Roman" pitchFamily="18" charset="0"/>
              <a:cs typeface="Times New Roman" pitchFamily="18" charset="0"/>
            </a:endParaRPr>
          </a:p>
          <a:p>
            <a:r>
              <a:rPr lang="en-US" i="1" dirty="0">
                <a:latin typeface="Times New Roman" pitchFamily="18" charset="0"/>
                <a:cs typeface="Times New Roman" pitchFamily="18" charset="0"/>
              </a:rPr>
              <a:t>Thus, the encoding of the instruction is : 03 5C 4A 20 (in hex)</a:t>
            </a:r>
          </a:p>
          <a:p>
            <a:r>
              <a:rPr lang="en-US" i="1" dirty="0">
                <a:latin typeface="Times New Roman" pitchFamily="18" charset="0"/>
                <a:cs typeface="Times New Roman" pitchFamily="18" charset="0"/>
              </a:rPr>
              <a:t> </a:t>
            </a:r>
          </a:p>
          <a:p>
            <a:endParaRPr lang="en-US" i="1" dirty="0">
              <a:latin typeface="Times New Roman" pitchFamily="18" charset="0"/>
              <a:cs typeface="Times New Roman" pitchFamily="18" charset="0"/>
            </a:endParaRPr>
          </a:p>
          <a:p>
            <a:endParaRPr lang="en-US" i="1" dirty="0">
              <a:latin typeface="Times New Roman" pitchFamily="18" charset="0"/>
              <a:cs typeface="Times New Roman" pitchFamily="18" charset="0"/>
            </a:endParaRPr>
          </a:p>
          <a:p>
            <a:endParaRPr lang="en-US" i="1" dirty="0">
              <a:latin typeface="Courier New" pitchFamily="49" charset="0"/>
              <a:cs typeface="Courier New" pitchFamily="49" charset="0"/>
            </a:endParaRPr>
          </a:p>
          <a:p>
            <a:endParaRPr lang="en-US" i="1" dirty="0">
              <a:latin typeface="Courier New" pitchFamily="49" charset="0"/>
              <a:cs typeface="Courier New" pitchFamily="49" charset="0"/>
            </a:endParaRPr>
          </a:p>
        </p:txBody>
      </p:sp>
    </p:spTree>
    <p:extLst>
      <p:ext uri="{BB962C8B-B14F-4D97-AF65-F5344CB8AC3E}">
        <p14:creationId xmlns:p14="http://schemas.microsoft.com/office/powerpoint/2010/main" val="193422786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name="page81">
    <p:spTree>
      <p:nvGrpSpPr>
        <p:cNvPr id="1" name=""/>
        <p:cNvGrpSpPr/>
        <p:nvPr/>
      </p:nvGrpSpPr>
      <p:grpSpPr>
        <a:xfrm>
          <a:off x="0" y="0"/>
          <a:ext cx="0" cy="0"/>
          <a:chOff x="0" y="0"/>
          <a:chExt cx="0" cy="0"/>
        </a:xfrm>
      </p:grpSpPr>
      <p:sp>
        <p:nvSpPr>
          <p:cNvPr id="5" name="Subtitle 1"/>
          <p:cNvSpPr txBox="1">
            <a:spLocks/>
          </p:cNvSpPr>
          <p:nvPr/>
        </p:nvSpPr>
        <p:spPr bwMode="auto">
          <a:xfrm>
            <a:off x="2971800" y="1828801"/>
            <a:ext cx="6096000" cy="353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ctr" rtl="0"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1pPr>
            <a:lvl2pPr marL="864000" marR="0" lvl="1" indent="-324000" algn="ctr" rtl="0" hangingPunct="1">
              <a:spcBef>
                <a:spcPts val="0"/>
              </a:spcBef>
              <a:spcAft>
                <a:spcPts val="1134"/>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2pPr>
            <a:lvl3pPr marL="1295999" marR="0" lvl="2" indent="-288000" algn="ctr" rtl="0" hangingPunct="1">
              <a:spcBef>
                <a:spcPts val="0"/>
              </a:spcBef>
              <a:spcAft>
                <a:spcPts val="85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3pPr>
            <a:lvl4pPr marL="1728000" marR="0" lvl="3" indent="-216000" algn="ctr" rtl="0" hangingPunct="1">
              <a:spcBef>
                <a:spcPts val="0"/>
              </a:spcBef>
              <a:spcAft>
                <a:spcPts val="567"/>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4pPr>
            <a:lvl5pPr marL="2160000" marR="0" lvl="4" indent="-216000" algn="ctr" rtl="0" hangingPunct="1">
              <a:spcBef>
                <a:spcPts val="0"/>
              </a:spcBef>
              <a:spcAft>
                <a:spcPts val="283"/>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5pPr>
            <a:lvl6pPr marL="2514600" marR="0" lvl="5"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6pPr>
            <a:lvl7pPr marL="2971800" marR="0" lvl="6"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7pPr>
            <a:lvl8pPr marL="3429000" marR="0" lvl="7"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8pPr>
            <a:lvl9pPr marL="3886200" marR="0" lvl="8"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9pPr>
          </a:lstStyle>
          <a:p>
            <a:pPr marL="0" indent="0" hangingPunct="0">
              <a:spcBef>
                <a:spcPct val="0"/>
              </a:spcBef>
              <a:spcAft>
                <a:spcPts val="1413"/>
              </a:spcAft>
              <a:buNone/>
            </a:pPr>
            <a:r>
              <a:rPr lang="en-IN" sz="9600" dirty="0">
                <a:latin typeface="Times New Roman" panose="02020603050405020304" pitchFamily="18" charset="0"/>
                <a:ea typeface="Microsoft YaHei"/>
                <a:cs typeface="Times New Roman" panose="02020603050405020304" pitchFamily="18" charset="0"/>
              </a:rPr>
              <a:t>THE END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676400" y="206376"/>
            <a:ext cx="88392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sz="4200" dirty="0">
                <a:solidFill>
                  <a:schemeClr val="tx1"/>
                </a:solidFill>
              </a:rPr>
              <a:t>x86 </a:t>
            </a:r>
            <a:r>
              <a:rPr lang="fr-FR" sz="4200" dirty="0" err="1">
                <a:solidFill>
                  <a:schemeClr val="tx1"/>
                </a:solidFill>
              </a:rPr>
              <a:t>can</a:t>
            </a:r>
            <a:r>
              <a:rPr lang="fr-FR" sz="4200" dirty="0">
                <a:solidFill>
                  <a:schemeClr val="tx1"/>
                </a:solidFill>
              </a:rPr>
              <a:t> </a:t>
            </a:r>
            <a:r>
              <a:rPr lang="fr-FR" sz="4200" dirty="0" err="1">
                <a:solidFill>
                  <a:schemeClr val="tx1"/>
                </a:solidFill>
              </a:rPr>
              <a:t>even</a:t>
            </a:r>
            <a:r>
              <a:rPr lang="fr-FR" sz="4200" dirty="0">
                <a:solidFill>
                  <a:schemeClr val="tx1"/>
                </a:solidFill>
              </a:rPr>
              <a:t> Support 8 bit </a:t>
            </a:r>
            <a:r>
              <a:rPr lang="fr-FR" sz="4200" dirty="0" err="1">
                <a:solidFill>
                  <a:schemeClr val="tx1"/>
                </a:solidFill>
              </a:rPr>
              <a:t>Registers</a:t>
            </a:r>
            <a:endParaRPr lang="fr-FR" sz="4200" dirty="0">
              <a:solidFill>
                <a:schemeClr val="tx1"/>
              </a:solidFill>
            </a:endParaRPr>
          </a:p>
        </p:txBody>
      </p:sp>
      <p:sp>
        <p:nvSpPr>
          <p:cNvPr id="3" name="Text Placeholder 2"/>
          <p:cNvSpPr txBox="1">
            <a:spLocks noGrp="1"/>
          </p:cNvSpPr>
          <p:nvPr>
            <p:ph type="body" idx="4294967295"/>
          </p:nvPr>
        </p:nvSpPr>
        <p:spPr>
          <a:xfrm>
            <a:off x="2209800" y="4130676"/>
            <a:ext cx="8382000" cy="1889125"/>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For the first four 16 bit registers</a:t>
            </a:r>
          </a:p>
          <a:p>
            <a:pPr lvl="1">
              <a:buSzPct val="100000"/>
              <a:buFont typeface="Symbol" panose="05050102010706020507" pitchFamily="18" charset="2"/>
              <a:buChar char="*"/>
            </a:pPr>
            <a:r>
              <a:rPr lang="en-US" sz="2800" dirty="0">
                <a:latin typeface="Calibri" panose="020F0502020204030204" pitchFamily="34" charset="0"/>
              </a:rPr>
              <a:t>The lower 8 bits are represented by : al, </a:t>
            </a:r>
            <a:r>
              <a:rPr lang="en-US" sz="2800" dirty="0" err="1">
                <a:latin typeface="Calibri" panose="020F0502020204030204" pitchFamily="34" charset="0"/>
              </a:rPr>
              <a:t>bl</a:t>
            </a:r>
            <a:r>
              <a:rPr lang="en-US" sz="2800" dirty="0">
                <a:latin typeface="Calibri" panose="020F0502020204030204" pitchFamily="34" charset="0"/>
              </a:rPr>
              <a:t>, cl, dl</a:t>
            </a:r>
          </a:p>
          <a:p>
            <a:pPr lvl="1">
              <a:buSzPct val="100000"/>
              <a:buFont typeface="Symbol" panose="05050102010706020507" pitchFamily="18" charset="2"/>
              <a:buChar char="*"/>
            </a:pPr>
            <a:r>
              <a:rPr lang="en-US" sz="2800" dirty="0">
                <a:latin typeface="Calibri" panose="020F0502020204030204" pitchFamily="34" charset="0"/>
              </a:rPr>
              <a:t>The upper 8 bits are represented by : ah, </a:t>
            </a:r>
            <a:r>
              <a:rPr lang="en-US" sz="2800" dirty="0" err="1">
                <a:latin typeface="Calibri" panose="020F0502020204030204" pitchFamily="34" charset="0"/>
              </a:rPr>
              <a:t>bh</a:t>
            </a:r>
            <a:r>
              <a:rPr lang="en-US" sz="2800" dirty="0">
                <a:latin typeface="Calibri" panose="020F0502020204030204" pitchFamily="34" charset="0"/>
              </a:rPr>
              <a:t>, </a:t>
            </a:r>
            <a:r>
              <a:rPr lang="en-US" sz="2800" dirty="0" err="1">
                <a:latin typeface="Calibri" panose="020F0502020204030204" pitchFamily="34" charset="0"/>
              </a:rPr>
              <a:t>ch</a:t>
            </a:r>
            <a:r>
              <a:rPr lang="en-US" sz="2800" dirty="0">
                <a:latin typeface="Calibri" panose="020F0502020204030204" pitchFamily="34" charset="0"/>
              </a:rPr>
              <a:t>, dh</a:t>
            </a:r>
          </a:p>
        </p:txBody>
      </p:sp>
      <p:sp>
        <p:nvSpPr>
          <p:cNvPr id="8" name="Rectangle 62"/>
          <p:cNvSpPr>
            <a:spLocks noChangeArrowheads="1"/>
          </p:cNvSpPr>
          <p:nvPr/>
        </p:nvSpPr>
        <p:spPr bwMode="auto">
          <a:xfrm>
            <a:off x="5720943" y="1768570"/>
            <a:ext cx="1017864" cy="32488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63"/>
          <p:cNvSpPr>
            <a:spLocks noChangeArrowheads="1"/>
          </p:cNvSpPr>
          <p:nvPr/>
        </p:nvSpPr>
        <p:spPr bwMode="auto">
          <a:xfrm>
            <a:off x="5243819" y="1757212"/>
            <a:ext cx="1840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ax</a:t>
            </a:r>
            <a:endParaRPr lang="en-US">
              <a:latin typeface="Arial" pitchFamily="34" charset="0"/>
            </a:endParaRPr>
          </a:p>
        </p:txBody>
      </p:sp>
      <p:sp>
        <p:nvSpPr>
          <p:cNvPr id="10" name="Rectangle 64"/>
          <p:cNvSpPr>
            <a:spLocks noChangeArrowheads="1"/>
          </p:cNvSpPr>
          <p:nvPr/>
        </p:nvSpPr>
        <p:spPr bwMode="auto">
          <a:xfrm>
            <a:off x="5707311" y="2266126"/>
            <a:ext cx="1017864" cy="32488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65"/>
          <p:cNvSpPr>
            <a:spLocks noChangeArrowheads="1"/>
          </p:cNvSpPr>
          <p:nvPr/>
        </p:nvSpPr>
        <p:spPr bwMode="auto">
          <a:xfrm>
            <a:off x="5257453" y="2268399"/>
            <a:ext cx="1914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bx</a:t>
            </a:r>
            <a:endParaRPr lang="en-US">
              <a:latin typeface="Arial" pitchFamily="34" charset="0"/>
            </a:endParaRPr>
          </a:p>
        </p:txBody>
      </p:sp>
      <p:sp>
        <p:nvSpPr>
          <p:cNvPr id="12" name="Rectangle 66"/>
          <p:cNvSpPr>
            <a:spLocks noChangeArrowheads="1"/>
          </p:cNvSpPr>
          <p:nvPr/>
        </p:nvSpPr>
        <p:spPr bwMode="auto">
          <a:xfrm>
            <a:off x="5716399" y="2745505"/>
            <a:ext cx="1017864" cy="32488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67"/>
          <p:cNvSpPr>
            <a:spLocks noChangeArrowheads="1"/>
          </p:cNvSpPr>
          <p:nvPr/>
        </p:nvSpPr>
        <p:spPr bwMode="auto">
          <a:xfrm>
            <a:off x="5286987" y="2706883"/>
            <a:ext cx="1747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cx</a:t>
            </a:r>
            <a:endParaRPr lang="en-US">
              <a:latin typeface="Arial" pitchFamily="34" charset="0"/>
            </a:endParaRPr>
          </a:p>
        </p:txBody>
      </p:sp>
      <p:sp>
        <p:nvSpPr>
          <p:cNvPr id="14" name="Rectangle 68"/>
          <p:cNvSpPr>
            <a:spLocks noChangeArrowheads="1"/>
          </p:cNvSpPr>
          <p:nvPr/>
        </p:nvSpPr>
        <p:spPr bwMode="auto">
          <a:xfrm>
            <a:off x="5707311" y="3224887"/>
            <a:ext cx="1017864" cy="324888"/>
          </a:xfrm>
          <a:prstGeom prst="rect">
            <a:avLst/>
          </a:prstGeom>
          <a:solidFill>
            <a:srgbClr val="FF8080"/>
          </a:solidFill>
          <a:ln w="10"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69"/>
          <p:cNvSpPr>
            <a:spLocks noChangeArrowheads="1"/>
          </p:cNvSpPr>
          <p:nvPr/>
        </p:nvSpPr>
        <p:spPr bwMode="auto">
          <a:xfrm>
            <a:off x="5268811" y="3195351"/>
            <a:ext cx="19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dx</a:t>
            </a:r>
            <a:endParaRPr lang="en-US">
              <a:latin typeface="Arial" pitchFamily="34" charset="0"/>
            </a:endParaRPr>
          </a:p>
        </p:txBody>
      </p:sp>
      <p:sp>
        <p:nvSpPr>
          <p:cNvPr id="16" name="Line 70"/>
          <p:cNvSpPr>
            <a:spLocks noChangeShapeType="1"/>
          </p:cNvSpPr>
          <p:nvPr/>
        </p:nvSpPr>
        <p:spPr bwMode="auto">
          <a:xfrm>
            <a:off x="6204883" y="1764027"/>
            <a:ext cx="0" cy="333975"/>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71"/>
          <p:cNvSpPr>
            <a:spLocks noChangeShapeType="1"/>
          </p:cNvSpPr>
          <p:nvPr/>
        </p:nvSpPr>
        <p:spPr bwMode="auto">
          <a:xfrm>
            <a:off x="6207155" y="2268398"/>
            <a:ext cx="0" cy="331704"/>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72"/>
          <p:cNvSpPr>
            <a:spLocks noChangeShapeType="1"/>
          </p:cNvSpPr>
          <p:nvPr/>
        </p:nvSpPr>
        <p:spPr bwMode="auto">
          <a:xfrm>
            <a:off x="6204883" y="2745505"/>
            <a:ext cx="0" cy="324889"/>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73"/>
          <p:cNvSpPr>
            <a:spLocks noChangeShapeType="1"/>
          </p:cNvSpPr>
          <p:nvPr/>
        </p:nvSpPr>
        <p:spPr bwMode="auto">
          <a:xfrm>
            <a:off x="6213971" y="3224887"/>
            <a:ext cx="0" cy="331704"/>
          </a:xfrm>
          <a:prstGeom prst="line">
            <a:avLst/>
          </a:prstGeom>
          <a:noFill/>
          <a:ln w="1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95"/>
          <p:cNvSpPr>
            <a:spLocks noChangeArrowheads="1"/>
          </p:cNvSpPr>
          <p:nvPr/>
        </p:nvSpPr>
        <p:spPr bwMode="auto">
          <a:xfrm>
            <a:off x="5793648" y="1777659"/>
            <a:ext cx="20518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ah</a:t>
            </a:r>
            <a:endParaRPr lang="en-US">
              <a:latin typeface="Arial" pitchFamily="34" charset="0"/>
            </a:endParaRPr>
          </a:p>
        </p:txBody>
      </p:sp>
      <p:sp>
        <p:nvSpPr>
          <p:cNvPr id="21" name="Rectangle 96"/>
          <p:cNvSpPr>
            <a:spLocks noChangeArrowheads="1"/>
          </p:cNvSpPr>
          <p:nvPr/>
        </p:nvSpPr>
        <p:spPr bwMode="auto">
          <a:xfrm>
            <a:off x="6300308" y="1779932"/>
            <a:ext cx="14427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al</a:t>
            </a:r>
            <a:endParaRPr lang="en-US">
              <a:latin typeface="Arial" pitchFamily="34" charset="0"/>
            </a:endParaRPr>
          </a:p>
        </p:txBody>
      </p:sp>
      <p:sp>
        <p:nvSpPr>
          <p:cNvPr id="22" name="Rectangle 97"/>
          <p:cNvSpPr>
            <a:spLocks noChangeArrowheads="1"/>
          </p:cNvSpPr>
          <p:nvPr/>
        </p:nvSpPr>
        <p:spPr bwMode="auto">
          <a:xfrm>
            <a:off x="5757296" y="2284303"/>
            <a:ext cx="214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bh</a:t>
            </a:r>
            <a:endParaRPr lang="en-US">
              <a:latin typeface="Arial" pitchFamily="34" charset="0"/>
            </a:endParaRPr>
          </a:p>
        </p:txBody>
      </p:sp>
      <p:sp>
        <p:nvSpPr>
          <p:cNvPr id="23" name="Rectangle 98"/>
          <p:cNvSpPr>
            <a:spLocks noChangeArrowheads="1"/>
          </p:cNvSpPr>
          <p:nvPr/>
        </p:nvSpPr>
        <p:spPr bwMode="auto">
          <a:xfrm>
            <a:off x="6291220" y="2279759"/>
            <a:ext cx="1538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bl</a:t>
            </a:r>
            <a:endParaRPr lang="en-US">
              <a:latin typeface="Arial" pitchFamily="34" charset="0"/>
            </a:endParaRPr>
          </a:p>
        </p:txBody>
      </p:sp>
      <p:sp>
        <p:nvSpPr>
          <p:cNvPr id="24" name="Rectangle 99"/>
          <p:cNvSpPr>
            <a:spLocks noChangeArrowheads="1"/>
          </p:cNvSpPr>
          <p:nvPr/>
        </p:nvSpPr>
        <p:spPr bwMode="auto">
          <a:xfrm>
            <a:off x="5777743" y="2763682"/>
            <a:ext cx="19396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ch</a:t>
            </a:r>
            <a:endParaRPr lang="en-US">
              <a:latin typeface="Arial" pitchFamily="34" charset="0"/>
            </a:endParaRPr>
          </a:p>
        </p:txBody>
      </p:sp>
      <p:sp>
        <p:nvSpPr>
          <p:cNvPr id="25" name="Rectangle 100"/>
          <p:cNvSpPr>
            <a:spLocks noChangeArrowheads="1"/>
          </p:cNvSpPr>
          <p:nvPr/>
        </p:nvSpPr>
        <p:spPr bwMode="auto">
          <a:xfrm>
            <a:off x="5777743" y="3233974"/>
            <a:ext cx="2148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dh</a:t>
            </a:r>
            <a:endParaRPr lang="en-US">
              <a:latin typeface="Arial" pitchFamily="34" charset="0"/>
            </a:endParaRPr>
          </a:p>
        </p:txBody>
      </p:sp>
      <p:sp>
        <p:nvSpPr>
          <p:cNvPr id="26" name="Rectangle 101"/>
          <p:cNvSpPr>
            <a:spLocks noChangeArrowheads="1"/>
          </p:cNvSpPr>
          <p:nvPr/>
        </p:nvSpPr>
        <p:spPr bwMode="auto">
          <a:xfrm>
            <a:off x="6263955" y="2754594"/>
            <a:ext cx="1330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cl</a:t>
            </a:r>
            <a:endParaRPr lang="en-US">
              <a:latin typeface="Arial" pitchFamily="34" charset="0"/>
            </a:endParaRPr>
          </a:p>
        </p:txBody>
      </p:sp>
      <p:sp>
        <p:nvSpPr>
          <p:cNvPr id="27" name="Rectangle 102"/>
          <p:cNvSpPr>
            <a:spLocks noChangeArrowheads="1"/>
          </p:cNvSpPr>
          <p:nvPr/>
        </p:nvSpPr>
        <p:spPr bwMode="auto">
          <a:xfrm>
            <a:off x="6300308" y="3227159"/>
            <a:ext cx="1538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dl</a:t>
            </a:r>
            <a:endParaRPr lang="en-US">
              <a:latin typeface="Arial" pitchFamily="34" charset="0"/>
            </a:endParaRPr>
          </a:p>
        </p:txBody>
      </p:sp>
      <p:sp>
        <p:nvSpPr>
          <p:cNvPr id="28" name="Rectangle 103"/>
          <p:cNvSpPr>
            <a:spLocks noChangeArrowheads="1"/>
          </p:cNvSpPr>
          <p:nvPr/>
        </p:nvSpPr>
        <p:spPr bwMode="auto">
          <a:xfrm>
            <a:off x="4953000" y="1609534"/>
            <a:ext cx="1981200" cy="2124266"/>
          </a:xfrm>
          <a:prstGeom prst="rect">
            <a:avLst/>
          </a:prstGeom>
          <a:noFill/>
          <a:ln w="10" cap="flat">
            <a:solidFill>
              <a:srgbClr val="00008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4056</TotalTime>
  <Words>6876</Words>
  <Application>Microsoft Office PowerPoint</Application>
  <PresentationFormat>Widescreen</PresentationFormat>
  <Paragraphs>1151</Paragraphs>
  <Slides>84</Slides>
  <Notes>83</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84</vt:i4>
      </vt:variant>
    </vt:vector>
  </HeadingPairs>
  <TitlesOfParts>
    <vt:vector size="99" baseType="lpstr">
      <vt:lpstr>Arial</vt:lpstr>
      <vt:lpstr>Calibri</vt:lpstr>
      <vt:lpstr>Calibri Light</vt:lpstr>
      <vt:lpstr>Cambria Math</vt:lpstr>
      <vt:lpstr>Candara</vt:lpstr>
      <vt:lpstr>Comic Sans MS</vt:lpstr>
      <vt:lpstr>Courier New</vt:lpstr>
      <vt:lpstr>Sans</vt:lpstr>
      <vt:lpstr>StarSymbol</vt:lpstr>
      <vt:lpstr>Symbol</vt:lpstr>
      <vt:lpstr>Times New Roman</vt:lpstr>
      <vt:lpstr>TimesNewRoman</vt:lpstr>
      <vt:lpstr>TimesNewRoman,Bold</vt:lpstr>
      <vt:lpstr>Waveform</vt:lpstr>
      <vt:lpstr>Office Theme</vt:lpstr>
      <vt:lpstr>PowerPoint Presentation</vt:lpstr>
      <vt:lpstr>PowerPoint Presentation</vt:lpstr>
      <vt:lpstr>Overview of the x86 ISA</vt:lpstr>
      <vt:lpstr>Main Features of the x86 ISA</vt:lpstr>
      <vt:lpstr>Outline</vt:lpstr>
      <vt:lpstr>View of Registers</vt:lpstr>
      <vt:lpstr>View of Registers – II</vt:lpstr>
      <vt:lpstr>View of Registers – III</vt:lpstr>
      <vt:lpstr>x86 can even Support 8 bit Registers</vt:lpstr>
      <vt:lpstr>x86 Flags Registers and PC</vt:lpstr>
      <vt:lpstr>Floating-point Registers</vt:lpstr>
      <vt:lpstr>View of Memory</vt:lpstr>
      <vt:lpstr>Segmentation in x86</vt:lpstr>
      <vt:lpstr>Segmented vs Linear Memory Model</vt:lpstr>
      <vt:lpstr>How does Segmentation Work</vt:lpstr>
      <vt:lpstr>Segment Descriptor Cache</vt:lpstr>
      <vt:lpstr>Memory Addressing Mode</vt:lpstr>
      <vt:lpstr>Examples of Addressing Modes</vt:lpstr>
      <vt:lpstr>Outline</vt:lpstr>
      <vt:lpstr>Basic x86 Assembly</vt:lpstr>
      <vt:lpstr>Basic x86 Assembly – II</vt:lpstr>
      <vt:lpstr>Basic x86 Assembly – III</vt:lpstr>
      <vt:lpstr>The mov instruction</vt:lpstr>
      <vt:lpstr>movsx and movzx instructions</vt:lpstr>
      <vt:lpstr>Exchange Instruction</vt:lpstr>
      <vt:lpstr>Stack push and pop Instructions</vt:lpstr>
      <vt:lpstr>Specifying Memory Operand Sizes</vt:lpstr>
      <vt:lpstr>Modifiers</vt:lpstr>
      <vt:lpstr>ALU Instructions</vt:lpstr>
      <vt:lpstr>Single Operand ALU Instructions</vt:lpstr>
      <vt:lpstr>Compare Instruction</vt:lpstr>
      <vt:lpstr>Multiplication and Division Instructions</vt:lpstr>
      <vt:lpstr>imul Instruction - II</vt:lpstr>
      <vt:lpstr>imul Instruction - III</vt:lpstr>
      <vt:lpstr>idiv Instruction</vt:lpstr>
      <vt:lpstr>Example</vt:lpstr>
      <vt:lpstr>Logical Instructions</vt:lpstr>
      <vt:lpstr>Shift Instructions</vt:lpstr>
      <vt:lpstr>Example</vt:lpstr>
      <vt:lpstr>Outline</vt:lpstr>
      <vt:lpstr>Simple Branch Instructions</vt:lpstr>
      <vt:lpstr>Condition Codes in x86</vt:lpstr>
      <vt:lpstr>Example : Test if a number in eax is prime. Put the result in eax</vt:lpstr>
      <vt:lpstr>Function Call and Return Instructions</vt:lpstr>
      <vt:lpstr>What does a typical function do ?</vt:lpstr>
      <vt:lpstr>PowerPoint Presentation</vt:lpstr>
      <vt:lpstr>Implementing a Function</vt:lpstr>
      <vt:lpstr>Recursive function for factorial : without push/pop instructions</vt:lpstr>
      <vt:lpstr>Enter and Leave Instructions</vt:lpstr>
      <vt:lpstr>Example with enter and leave</vt:lpstr>
      <vt:lpstr>Outline</vt:lpstr>
      <vt:lpstr>Advanced Memory Instructions</vt:lpstr>
      <vt:lpstr>The lea instruction</vt:lpstr>
      <vt:lpstr>stosd  instruction</vt:lpstr>
      <vt:lpstr>lodsd instruction</vt:lpstr>
      <vt:lpstr>Summary of Memory Instructions</vt:lpstr>
      <vt:lpstr>PowerPoint Presentation</vt:lpstr>
      <vt:lpstr>Power of String Instructions</vt:lpstr>
      <vt:lpstr>The rep prefix</vt:lpstr>
      <vt:lpstr>Outline</vt:lpstr>
      <vt:lpstr>FP Machine Model</vt:lpstr>
      <vt:lpstr>FP Load Instructions</vt:lpstr>
      <vt:lpstr>Assembler Directives</vt:lpstr>
      <vt:lpstr>Assembler Directives – II</vt:lpstr>
      <vt:lpstr>FP Exchange</vt:lpstr>
      <vt:lpstr>FP Store Instruction</vt:lpstr>
      <vt:lpstr>Example</vt:lpstr>
      <vt:lpstr>Variants of the FP add instruction</vt:lpstr>
      <vt:lpstr>Subtraction, Multiplication, Division</vt:lpstr>
      <vt:lpstr>PowerPoint Presentation</vt:lpstr>
      <vt:lpstr>Instructions for Special Functions</vt:lpstr>
      <vt:lpstr>PowerPoint Presentation</vt:lpstr>
      <vt:lpstr>Compare Instructions</vt:lpstr>
      <vt:lpstr>Example</vt:lpstr>
      <vt:lpstr>Example – II</vt:lpstr>
      <vt:lpstr>Stack Cleanup Instructions</vt:lpstr>
      <vt:lpstr>Outline</vt:lpstr>
      <vt:lpstr>Overview of Instruction Encoding</vt:lpstr>
      <vt:lpstr>The ModR/M Byte</vt:lpstr>
      <vt:lpstr>The ModR/M Byte – II</vt:lpstr>
      <vt:lpstr>Scale Index Base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Banner</dc:title>
  <dc:creator>Raj, Baldev</dc:creator>
  <cp:keywords>Template,Presentation,Presentation background,Banner,Clean,Design,Showeet.com,Impress,simple</cp:keywords>
  <dc:description>"Simple Banner" is a clean &lt;a href="http://www.showeet.com/category/templates/"&gt;template&lt;/a&gt;. Is perfect for personal or business and corporate use. &lt;a href="http://www.showeet.com/27/12/2011/templates/simple-banner-free-template-powerpoint-impress/"&gt;More about "Simple Banner"&lt;/a&gt;</dc:description>
  <cp:lastModifiedBy>Smruti Ranjan Sarangi</cp:lastModifiedBy>
  <cp:revision>346</cp:revision>
  <dcterms:created xsi:type="dcterms:W3CDTF">2013-07-05T14:39:01Z</dcterms:created>
  <dcterms:modified xsi:type="dcterms:W3CDTF">2023-07-18T06:29:49Z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
    <vt:lpwstr>&lt;a href="http://templates.services.openoffice.org/bsd-license"&gt;BSD&lt;/a&gt;</vt:lpwstr>
  </property>
</Properties>
</file>